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441" r:id="rId2"/>
    <p:sldId id="443" r:id="rId3"/>
    <p:sldId id="464" r:id="rId4"/>
    <p:sldId id="444" r:id="rId5"/>
    <p:sldId id="445" r:id="rId6"/>
    <p:sldId id="447" r:id="rId7"/>
    <p:sldId id="446" r:id="rId8"/>
    <p:sldId id="448" r:id="rId9"/>
    <p:sldId id="449" r:id="rId10"/>
    <p:sldId id="450" r:id="rId11"/>
    <p:sldId id="451" r:id="rId12"/>
    <p:sldId id="452" r:id="rId13"/>
    <p:sldId id="453" r:id="rId14"/>
    <p:sldId id="454" r:id="rId15"/>
    <p:sldId id="455" r:id="rId16"/>
    <p:sldId id="456" r:id="rId17"/>
    <p:sldId id="457" r:id="rId18"/>
    <p:sldId id="458" r:id="rId19"/>
  </p:sldIdLst>
  <p:sldSz cx="12192000" cy="6858000"/>
  <p:notesSz cx="6797675" cy="9926638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66"/>
    <a:srgbClr val="006600"/>
    <a:srgbClr val="000066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510" autoAdjust="0"/>
    <p:restoredTop sz="88710" autoAdjust="0"/>
  </p:normalViewPr>
  <p:slideViewPr>
    <p:cSldViewPr snapToGrid="0">
      <p:cViewPr varScale="1">
        <p:scale>
          <a:sx n="79" d="100"/>
          <a:sy n="79" d="100"/>
        </p:scale>
        <p:origin x="102" y="690"/>
      </p:cViewPr>
      <p:guideLst/>
    </p:cSldViewPr>
  </p:slideViewPr>
  <p:outlineViewPr>
    <p:cViewPr>
      <p:scale>
        <a:sx n="33" d="100"/>
        <a:sy n="33" d="100"/>
      </p:scale>
      <p:origin x="0" y="-10566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432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112ED9A-D0CB-46F4-8D4D-65D1D1C804FF}" type="datetimeFigureOut">
              <a:rPr kumimoji="1" lang="ja-JP" altLang="en-US" smtClean="0"/>
              <a:t>2017/6/7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9C5B174-42CB-4E29-BEDB-5B349DA0C65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0948897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5B174-42CB-4E29-BEDB-5B349DA0C657}" type="slidenum">
              <a:rPr kumimoji="1" lang="ja-JP" altLang="en-US" smtClean="0"/>
              <a:t>1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1839046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kumimoji="1" lang="ja-JP" altLang="en-US" dirty="0" smtClean="0"/>
              <a:t>マスター タイトルの書式設定</a:t>
            </a:r>
            <a:endParaRPr kumimoji="1" lang="ja-JP" altLang="en-US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kumimoji="1" lang="ja-JP" altLang="en-US" smtClean="0"/>
              <a:t>マスター サブタイトルの書式設定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16237E7-F70B-4357-AA17-6903AFE469E3}" type="datetime1">
              <a:rPr kumimoji="1" lang="ja-JP" altLang="en-US" smtClean="0"/>
              <a:t>2017/6/7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8916790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+mn-lt"/>
                <a:ea typeface="+mn-ea"/>
              </a:defRPr>
            </a:lvl1pPr>
            <a:lvl2pPr>
              <a:defRPr>
                <a:latin typeface="+mn-lt"/>
                <a:ea typeface="+mn-ea"/>
              </a:defRPr>
            </a:lvl2pPr>
            <a:lvl3pPr>
              <a:defRPr>
                <a:latin typeface="+mn-lt"/>
                <a:ea typeface="+mn-ea"/>
              </a:defRPr>
            </a:lvl3pPr>
            <a:lvl4pPr>
              <a:defRPr>
                <a:latin typeface="+mn-lt"/>
                <a:ea typeface="+mn-ea"/>
              </a:defRPr>
            </a:lvl4pPr>
            <a:lvl5pPr>
              <a:defRPr>
                <a:latin typeface="+mn-lt"/>
                <a:ea typeface="+mn-ea"/>
              </a:defRPr>
            </a:lvl5pPr>
          </a:lstStyle>
          <a:p>
            <a:pPr lvl="0"/>
            <a:r>
              <a:rPr kumimoji="1" lang="ja-JP" altLang="en-US" dirty="0" smtClean="0"/>
              <a:t>マスター テキストの書式設定</a:t>
            </a:r>
          </a:p>
          <a:p>
            <a:pPr lvl="1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2 </a:t>
            </a:r>
            <a:r>
              <a:rPr kumimoji="1" lang="ja-JP" altLang="en-US" dirty="0" smtClean="0"/>
              <a:t>レベル</a:t>
            </a:r>
          </a:p>
          <a:p>
            <a:pPr lvl="2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3 </a:t>
            </a:r>
            <a:r>
              <a:rPr kumimoji="1" lang="ja-JP" altLang="en-US" dirty="0" smtClean="0"/>
              <a:t>レベル</a:t>
            </a:r>
          </a:p>
          <a:p>
            <a:pPr lvl="3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4 </a:t>
            </a:r>
            <a:r>
              <a:rPr kumimoji="1" lang="ja-JP" altLang="en-US" dirty="0" smtClean="0"/>
              <a:t>レベル</a:t>
            </a:r>
          </a:p>
          <a:p>
            <a:pPr lvl="4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5 </a:t>
            </a:r>
            <a:r>
              <a:rPr kumimoji="1" lang="ja-JP" altLang="en-US" dirty="0" smtClean="0"/>
              <a:t>レベル</a:t>
            </a:r>
            <a:endParaRPr kumimoji="1" lang="ja-JP" altLang="en-US" dirty="0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D511003-C841-4809-B1EB-75C6016E0451}" type="datetime1">
              <a:rPr kumimoji="1" lang="ja-JP" altLang="en-US" smtClean="0"/>
              <a:t>2017/6/7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6281914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8C69CC7-9448-4C2E-B826-33E1306B3E8F}" type="datetime1">
              <a:rPr kumimoji="1" lang="ja-JP" altLang="en-US" smtClean="0"/>
              <a:t>2017/6/7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1513758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747B5E4-FE4F-4E63-9332-8E70459BBD2A}" type="datetime1">
              <a:rPr kumimoji="1" lang="ja-JP" altLang="en-US" smtClean="0"/>
              <a:t>2017/6/7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9355521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テキス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6" name="コンテンツ プレースホルダー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7" name="日付プレースホルダー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AC230392-7C19-4510-8388-7D254B1D7912}" type="datetime1">
              <a:rPr kumimoji="1" lang="ja-JP" altLang="en-US" smtClean="0"/>
              <a:t>2017/6/7</a:t>
            </a:fld>
            <a:endParaRPr kumimoji="1" lang="ja-JP" altLang="en-US"/>
          </a:p>
        </p:txBody>
      </p:sp>
      <p:sp>
        <p:nvSpPr>
          <p:cNvPr id="8" name="フッター プレースホルダー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ー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9138876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8428E50-0EB0-4DBD-BA6B-DA8A200961E1}" type="datetime1">
              <a:rPr kumimoji="1" lang="ja-JP" altLang="en-US" smtClean="0"/>
              <a:t>2017/6/7</a:t>
            </a:fld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2435801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ー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7B41293-1A3F-421D-BD69-A344FC3238E8}" type="datetime1">
              <a:rPr kumimoji="1" lang="ja-JP" altLang="en-US" smtClean="0"/>
              <a:t>2017/6/7</a:t>
            </a:fld>
            <a:endParaRPr kumimoji="1" lang="ja-JP" altLang="en-US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2980433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84497BF-D7EB-468D-AC7B-1B401574C62E}" type="datetime1">
              <a:rPr kumimoji="1" lang="ja-JP" altLang="en-US" smtClean="0"/>
              <a:t>2017/6/7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1503642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図プレースホルダー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1ACEB16-5064-4CE2-BDBE-51AA2665BE2F}" type="datetime1">
              <a:rPr kumimoji="1" lang="ja-JP" altLang="en-US" smtClean="0"/>
              <a:t>2017/6/7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7736253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15CB093-4ECA-443F-AB93-6E7B4829A9B9}" type="datetime1">
              <a:rPr kumimoji="1" lang="ja-JP" altLang="en-US" smtClean="0"/>
              <a:t>2017/6/7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4288348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1E8E26E-C118-4D69-B207-B5F46499CAB5}" type="datetime1">
              <a:rPr kumimoji="1" lang="ja-JP" altLang="en-US" smtClean="0"/>
              <a:t>2017/6/7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1087200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ー 1"/>
          <p:cNvSpPr>
            <a:spLocks noGrp="1"/>
          </p:cNvSpPr>
          <p:nvPr>
            <p:ph type="title"/>
          </p:nvPr>
        </p:nvSpPr>
        <p:spPr>
          <a:xfrm>
            <a:off x="279400" y="225425"/>
            <a:ext cx="11671300" cy="6762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ja-JP" altLang="en-US" dirty="0" smtClean="0"/>
              <a:t>マスター タイトルの書式設定</a:t>
            </a:r>
            <a:endParaRPr kumimoji="1" lang="ja-JP" altLang="en-US" dirty="0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279400" y="1076325"/>
            <a:ext cx="11671300" cy="51720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 dirty="0" smtClean="0"/>
              <a:t>マスター テキストの書式設定</a:t>
            </a:r>
          </a:p>
          <a:p>
            <a:pPr lvl="1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2 </a:t>
            </a:r>
            <a:r>
              <a:rPr kumimoji="1" lang="ja-JP" altLang="en-US" dirty="0" smtClean="0"/>
              <a:t>レベル</a:t>
            </a:r>
          </a:p>
          <a:p>
            <a:pPr lvl="2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3 </a:t>
            </a:r>
            <a:r>
              <a:rPr kumimoji="1" lang="ja-JP" altLang="en-US" dirty="0" smtClean="0"/>
              <a:t>レベル</a:t>
            </a:r>
          </a:p>
          <a:p>
            <a:pPr lvl="3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4 </a:t>
            </a:r>
            <a:r>
              <a:rPr kumimoji="1" lang="ja-JP" altLang="en-US" dirty="0" smtClean="0"/>
              <a:t>レベル</a:t>
            </a:r>
          </a:p>
          <a:p>
            <a:pPr lvl="4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5 </a:t>
            </a:r>
            <a:r>
              <a:rPr kumimoji="1" lang="ja-JP" altLang="en-US" dirty="0" smtClean="0"/>
              <a:t>レベル</a:t>
            </a:r>
            <a:endParaRPr kumimoji="1" lang="ja-JP" altLang="en-US" dirty="0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4"/>
          </p:nvPr>
        </p:nvSpPr>
        <p:spPr>
          <a:xfrm>
            <a:off x="92075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940FB6-D91C-4C45-82A6-6C3F63B50793}" type="slidenum">
              <a:rPr lang="ja-JP" altLang="en-US" smtClean="0"/>
              <a:pPr/>
              <a:t>‹#›</a:t>
            </a:fld>
            <a:endParaRPr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6337396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kumimoji="1" sz="4400" kern="1200">
          <a:solidFill>
            <a:srgbClr val="006600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kumimoji="1" sz="2800" kern="1200">
          <a:solidFill>
            <a:srgbClr val="003366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400" kern="1200">
          <a:solidFill>
            <a:srgbClr val="003366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000" kern="1200">
          <a:solidFill>
            <a:srgbClr val="003366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rgbClr val="003366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rgbClr val="003366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kumimoji="1" lang="ja-JP" altLang="en-US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情報</a:t>
            </a:r>
            <a:r>
              <a:rPr kumimoji="1" lang="ja-JP" altLang="en-US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セキュリティ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1</a:t>
            </a:fld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6" name="サブタイトル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627764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kumimoji="1" lang="ja-JP" altLang="en-US" dirty="0" smtClean="0">
                <a:latin typeface="+mn-ea"/>
                <a:ea typeface="+mn-ea"/>
              </a:rPr>
              <a:t>大学では</a:t>
            </a:r>
            <a:endParaRPr kumimoji="1" lang="ja-JP" altLang="en-US" dirty="0">
              <a:latin typeface="+mn-ea"/>
              <a:ea typeface="+mn-ea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279400" y="1076324"/>
            <a:ext cx="11671300" cy="5553075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ja-JP" altLang="en-US" dirty="0" smtClean="0">
                <a:latin typeface="+mn-ea"/>
              </a:rPr>
              <a:t>大学は：</a:t>
            </a:r>
            <a:endParaRPr lang="en-US" altLang="ja-JP" dirty="0" smtClean="0">
              <a:latin typeface="+mn-ea"/>
            </a:endParaRPr>
          </a:p>
          <a:p>
            <a:pPr marL="0" indent="0">
              <a:buNone/>
            </a:pPr>
            <a:r>
              <a:rPr lang="ja-JP" altLang="en-US" dirty="0">
                <a:latin typeface="+mn-ea"/>
              </a:rPr>
              <a:t>　</a:t>
            </a:r>
            <a:r>
              <a:rPr lang="ja-JP" altLang="en-US" dirty="0" smtClean="0">
                <a:latin typeface="+mn-ea"/>
              </a:rPr>
              <a:t>さまざまな分野の学問を学ぶ場</a:t>
            </a:r>
            <a:endParaRPr lang="en-US" altLang="ja-JP" dirty="0" smtClean="0">
              <a:latin typeface="+mn-ea"/>
            </a:endParaRPr>
          </a:p>
          <a:p>
            <a:pPr marL="0" indent="0">
              <a:buNone/>
            </a:pPr>
            <a:r>
              <a:rPr lang="ja-JP" altLang="en-US" dirty="0" smtClean="0">
                <a:latin typeface="+mn-ea"/>
              </a:rPr>
              <a:t>　</a:t>
            </a:r>
            <a:r>
              <a:rPr lang="ja-JP" altLang="en-US" b="1" dirty="0" smtClean="0">
                <a:latin typeface="+mn-ea"/>
              </a:rPr>
              <a:t>知識</a:t>
            </a:r>
            <a:r>
              <a:rPr lang="ja-JP" altLang="en-US" dirty="0" smtClean="0">
                <a:latin typeface="+mn-ea"/>
              </a:rPr>
              <a:t>や</a:t>
            </a:r>
            <a:r>
              <a:rPr lang="ja-JP" altLang="en-US" b="1" dirty="0" smtClean="0">
                <a:latin typeface="+mn-ea"/>
              </a:rPr>
              <a:t>技術</a:t>
            </a:r>
            <a:r>
              <a:rPr lang="ja-JP" altLang="en-US" dirty="0" smtClean="0">
                <a:latin typeface="+mn-ea"/>
              </a:rPr>
              <a:t>も大事．</a:t>
            </a:r>
            <a:r>
              <a:rPr lang="ja-JP" altLang="en-US" b="1" dirty="0" smtClean="0">
                <a:latin typeface="+mn-ea"/>
              </a:rPr>
              <a:t>人間性（人格的成長）</a:t>
            </a:r>
            <a:r>
              <a:rPr lang="ja-JP" altLang="en-US" dirty="0" smtClean="0">
                <a:latin typeface="+mn-ea"/>
              </a:rPr>
              <a:t>も大事</a:t>
            </a:r>
            <a:endParaRPr lang="en-US" altLang="ja-JP" dirty="0">
              <a:latin typeface="+mn-ea"/>
            </a:endParaRPr>
          </a:p>
          <a:p>
            <a:pPr marL="0" indent="0">
              <a:buNone/>
            </a:pPr>
            <a:endParaRPr lang="en-US" altLang="ja-JP" dirty="0">
              <a:latin typeface="+mn-ea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>
                <a:latin typeface="+mn-ea"/>
              </a:rPr>
              <a:t>2</a:t>
            </a:fld>
            <a:endParaRPr kumimoji="1" lang="ja-JP" altLang="en-US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351841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kumimoji="1" lang="ja-JP" altLang="en-US" dirty="0" smtClean="0">
                <a:latin typeface="+mn-ea"/>
                <a:ea typeface="+mn-ea"/>
              </a:rPr>
              <a:t>情報通信機器は便利</a:t>
            </a:r>
            <a:endParaRPr kumimoji="1" lang="ja-JP" altLang="en-US" dirty="0">
              <a:latin typeface="+mn-ea"/>
              <a:ea typeface="+mn-ea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kumimoji="1" lang="ja-JP" altLang="en-US" dirty="0" smtClean="0">
                <a:latin typeface="+mn-ea"/>
              </a:rPr>
              <a:t>パソコン、スマホ、インターネット</a:t>
            </a:r>
            <a:endParaRPr kumimoji="1" lang="en-US" altLang="ja-JP" dirty="0" smtClean="0">
              <a:latin typeface="+mn-ea"/>
            </a:endParaRPr>
          </a:p>
          <a:p>
            <a:pPr marL="0" indent="0">
              <a:buNone/>
            </a:pPr>
            <a:r>
              <a:rPr lang="ja-JP" altLang="en-US" dirty="0" smtClean="0">
                <a:latin typeface="+mn-ea"/>
              </a:rPr>
              <a:t>◇　</a:t>
            </a:r>
            <a:r>
              <a:rPr lang="ja-JP" altLang="en-US" b="1" dirty="0" smtClean="0">
                <a:latin typeface="+mn-ea"/>
              </a:rPr>
              <a:t>データの整理／活用、情報収集、交流、情報発信</a:t>
            </a:r>
            <a:endParaRPr lang="en-US" altLang="ja-JP" b="1" dirty="0" smtClean="0">
              <a:latin typeface="+mn-ea"/>
            </a:endParaRPr>
          </a:p>
          <a:p>
            <a:pPr marL="0" indent="0">
              <a:buNone/>
            </a:pPr>
            <a:r>
              <a:rPr kumimoji="1" lang="ja-JP" altLang="en-US" dirty="0" smtClean="0">
                <a:latin typeface="+mn-ea"/>
              </a:rPr>
              <a:t>◇　</a:t>
            </a:r>
            <a:r>
              <a:rPr kumimoji="1" lang="ja-JP" altLang="en-US" b="1" dirty="0" smtClean="0">
                <a:latin typeface="+mn-ea"/>
              </a:rPr>
              <a:t>大学生活の充実に役立つ</a:t>
            </a:r>
            <a:endParaRPr kumimoji="1" lang="en-US" altLang="ja-JP" b="1" dirty="0" smtClean="0">
              <a:latin typeface="+mn-ea"/>
            </a:endParaRPr>
          </a:p>
          <a:p>
            <a:pPr marL="0" indent="0">
              <a:buNone/>
            </a:pPr>
            <a:endParaRPr lang="en-US" altLang="ja-JP" dirty="0" smtClean="0">
              <a:latin typeface="+mn-ea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>
                <a:latin typeface="+mn-ea"/>
              </a:rPr>
              <a:t>3</a:t>
            </a:fld>
            <a:endParaRPr kumimoji="1" lang="ja-JP" altLang="en-US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454070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ja-JP" altLang="en-US" dirty="0" smtClean="0">
                <a:latin typeface="+mn-ea"/>
                <a:ea typeface="+mn-ea"/>
              </a:rPr>
              <a:t>当然、気を付けてほしいこと</a:t>
            </a:r>
            <a:endParaRPr kumimoji="1" lang="ja-JP" altLang="en-US" dirty="0">
              <a:latin typeface="+mn-ea"/>
              <a:ea typeface="+mn-ea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kumimoji="1" lang="ja-JP" altLang="en-US" dirty="0" smtClean="0">
                <a:latin typeface="+mn-ea"/>
              </a:rPr>
              <a:t>◇　誘惑や罠の危険</a:t>
            </a:r>
            <a:endParaRPr kumimoji="1" lang="en-US" altLang="ja-JP" dirty="0" smtClean="0">
              <a:latin typeface="+mn-ea"/>
            </a:endParaRPr>
          </a:p>
          <a:p>
            <a:pPr marL="0" indent="0">
              <a:buNone/>
            </a:pPr>
            <a:r>
              <a:rPr lang="ja-JP" altLang="en-US" dirty="0" smtClean="0">
                <a:latin typeface="+mn-ea"/>
              </a:rPr>
              <a:t>◇　他人に迷惑をかける可能性</a:t>
            </a:r>
            <a:endParaRPr lang="en-US" altLang="ja-JP" dirty="0" smtClean="0">
              <a:latin typeface="+mn-ea"/>
            </a:endParaRPr>
          </a:p>
          <a:p>
            <a:pPr marL="0" indent="0">
              <a:buNone/>
            </a:pPr>
            <a:endParaRPr kumimoji="1" lang="en-US" altLang="ja-JP" dirty="0">
              <a:latin typeface="+mn-ea"/>
            </a:endParaRPr>
          </a:p>
          <a:p>
            <a:pPr marL="0" indent="0">
              <a:buNone/>
            </a:pPr>
            <a:r>
              <a:rPr kumimoji="1" lang="ja-JP" altLang="en-US" dirty="0" smtClean="0">
                <a:latin typeface="+mn-ea"/>
              </a:rPr>
              <a:t>パソコン、スマホ、インターネットを使うときにも、当然、気を付けてほしい</a:t>
            </a:r>
            <a:endParaRPr kumimoji="1" lang="en-US" altLang="ja-JP" dirty="0" smtClean="0">
              <a:latin typeface="+mn-ea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>
                <a:latin typeface="+mn-ea"/>
              </a:rPr>
              <a:t>4</a:t>
            </a:fld>
            <a:endParaRPr kumimoji="1" lang="ja-JP" altLang="en-US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68890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kumimoji="1" lang="ja-JP" altLang="en-US" dirty="0" smtClean="0">
                <a:latin typeface="+mn-ea"/>
                <a:ea typeface="+mn-ea"/>
              </a:rPr>
              <a:t>インターネットの利用</a:t>
            </a:r>
            <a:endParaRPr kumimoji="1" lang="ja-JP" altLang="en-US" dirty="0">
              <a:latin typeface="+mn-ea"/>
              <a:ea typeface="+mn-ea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637988" y="1076325"/>
            <a:ext cx="4471894" cy="716616"/>
          </a:xfrm>
        </p:spPr>
        <p:txBody>
          <a:bodyPr/>
          <a:lstStyle/>
          <a:p>
            <a:pPr marL="0" indent="0" algn="ctr">
              <a:buNone/>
            </a:pPr>
            <a:r>
              <a:rPr kumimoji="1" lang="ja-JP" altLang="en-US" dirty="0" smtClean="0">
                <a:latin typeface="+mn-ea"/>
              </a:rPr>
              <a:t>便利なこと</a:t>
            </a:r>
            <a:endParaRPr kumimoji="1" lang="en-US" altLang="ja-JP" dirty="0" smtClean="0">
              <a:latin typeface="+mn-ea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>
                <a:latin typeface="+mn-ea"/>
              </a:rPr>
              <a:t>5</a:t>
            </a:fld>
            <a:endParaRPr kumimoji="1" lang="ja-JP" altLang="en-US">
              <a:latin typeface="+mn-ea"/>
            </a:endParaRPr>
          </a:p>
        </p:txBody>
      </p:sp>
      <p:sp>
        <p:nvSpPr>
          <p:cNvPr id="5" name="コンテンツ プレースホルダー 2"/>
          <p:cNvSpPr txBox="1">
            <a:spLocks/>
          </p:cNvSpPr>
          <p:nvPr/>
        </p:nvSpPr>
        <p:spPr>
          <a:xfrm>
            <a:off x="7119470" y="998537"/>
            <a:ext cx="4471894" cy="7944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ja-JP" altLang="en-US" dirty="0" smtClean="0">
                <a:latin typeface="+mn-ea"/>
              </a:rPr>
              <a:t>気を付けて欲しいこと</a:t>
            </a:r>
            <a:endParaRPr lang="en-US" altLang="ja-JP" dirty="0" smtClean="0">
              <a:latin typeface="+mn-ea"/>
            </a:endParaRPr>
          </a:p>
        </p:txBody>
      </p:sp>
      <p:sp>
        <p:nvSpPr>
          <p:cNvPr id="6" name="角丸四角形 5"/>
          <p:cNvSpPr/>
          <p:nvPr/>
        </p:nvSpPr>
        <p:spPr>
          <a:xfrm>
            <a:off x="297329" y="1967566"/>
            <a:ext cx="5153212" cy="4258609"/>
          </a:xfrm>
          <a:prstGeom prst="roundRect">
            <a:avLst/>
          </a:prstGeom>
          <a:noFill/>
          <a:ln w="57150">
            <a:solidFill>
              <a:schemeClr val="tx1">
                <a:alpha val="3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+mn-ea"/>
            </a:endParaRPr>
          </a:p>
        </p:txBody>
      </p:sp>
      <p:sp>
        <p:nvSpPr>
          <p:cNvPr id="7" name="コンテンツ プレースホルダー 2"/>
          <p:cNvSpPr txBox="1">
            <a:spLocks/>
          </p:cNvSpPr>
          <p:nvPr/>
        </p:nvSpPr>
        <p:spPr>
          <a:xfrm>
            <a:off x="771338" y="2554100"/>
            <a:ext cx="4471894" cy="27608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ja-JP" altLang="en-US" dirty="0" smtClean="0">
                <a:latin typeface="+mn-ea"/>
              </a:rPr>
              <a:t>世界とつながる</a:t>
            </a:r>
            <a:endParaRPr lang="en-US" altLang="ja-JP" dirty="0" smtClean="0">
              <a:latin typeface="+mn-ea"/>
            </a:endParaRPr>
          </a:p>
          <a:p>
            <a:pPr marL="0" indent="0" algn="ctr">
              <a:buFont typeface="Arial" panose="020B0604020202020204" pitchFamily="34" charset="0"/>
              <a:buNone/>
            </a:pPr>
            <a:endParaRPr lang="en-US" altLang="ja-JP" dirty="0">
              <a:latin typeface="+mn-ea"/>
            </a:endParaRP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ja-JP" altLang="en-US" dirty="0" smtClean="0">
                <a:solidFill>
                  <a:schemeClr val="tx1"/>
                </a:solidFill>
                <a:latin typeface="+mn-ea"/>
              </a:rPr>
              <a:t>情報収集</a:t>
            </a:r>
            <a:endParaRPr lang="en-US" altLang="ja-JP" dirty="0" smtClean="0">
              <a:solidFill>
                <a:schemeClr val="tx1"/>
              </a:solidFill>
              <a:latin typeface="+mn-ea"/>
            </a:endParaRP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ja-JP" altLang="en-US" dirty="0" smtClean="0">
                <a:solidFill>
                  <a:schemeClr val="tx1"/>
                </a:solidFill>
                <a:latin typeface="+mn-ea"/>
              </a:rPr>
              <a:t>交流など</a:t>
            </a:r>
            <a:endParaRPr lang="en-US" altLang="ja-JP" dirty="0" smtClean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8" name="角丸四角形 7"/>
          <p:cNvSpPr/>
          <p:nvPr/>
        </p:nvSpPr>
        <p:spPr>
          <a:xfrm>
            <a:off x="6778811" y="1889778"/>
            <a:ext cx="5153212" cy="4258609"/>
          </a:xfrm>
          <a:prstGeom prst="roundRect">
            <a:avLst/>
          </a:prstGeom>
          <a:noFill/>
          <a:ln w="57150">
            <a:solidFill>
              <a:schemeClr val="tx1">
                <a:alpha val="3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+mn-ea"/>
            </a:endParaRPr>
          </a:p>
        </p:txBody>
      </p:sp>
      <p:sp>
        <p:nvSpPr>
          <p:cNvPr id="9" name="コンテンツ プレースホルダー 2"/>
          <p:cNvSpPr txBox="1">
            <a:spLocks/>
          </p:cNvSpPr>
          <p:nvPr/>
        </p:nvSpPr>
        <p:spPr>
          <a:xfrm>
            <a:off x="7119470" y="2638657"/>
            <a:ext cx="4471894" cy="2760849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ja-JP" altLang="en-US" dirty="0" smtClean="0">
                <a:latin typeface="+mn-ea"/>
              </a:rPr>
              <a:t>悪意を持った人からの</a:t>
            </a:r>
            <a:endParaRPr lang="en-US" altLang="ja-JP" dirty="0" smtClean="0">
              <a:latin typeface="+mn-ea"/>
            </a:endParaRP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ja-JP" altLang="en-US" dirty="0">
                <a:latin typeface="+mn-ea"/>
              </a:rPr>
              <a:t>誘惑</a:t>
            </a:r>
            <a:r>
              <a:rPr lang="ja-JP" altLang="en-US" dirty="0" smtClean="0">
                <a:latin typeface="+mn-ea"/>
              </a:rPr>
              <a:t>や</a:t>
            </a:r>
            <a:r>
              <a:rPr lang="ja-JP" altLang="en-US" dirty="0">
                <a:latin typeface="+mn-ea"/>
              </a:rPr>
              <a:t>罠</a:t>
            </a:r>
            <a:r>
              <a:rPr lang="ja-JP" altLang="en-US" dirty="0" smtClean="0">
                <a:latin typeface="+mn-ea"/>
              </a:rPr>
              <a:t>の危険</a:t>
            </a:r>
            <a:endParaRPr lang="en-US" altLang="ja-JP" dirty="0" smtClean="0">
              <a:latin typeface="+mn-ea"/>
            </a:endParaRPr>
          </a:p>
          <a:p>
            <a:pPr marL="0" indent="0" algn="ctr">
              <a:buFont typeface="Arial" panose="020B0604020202020204" pitchFamily="34" charset="0"/>
              <a:buNone/>
            </a:pPr>
            <a:endParaRPr lang="en-US" altLang="ja-JP" dirty="0">
              <a:latin typeface="+mn-ea"/>
            </a:endParaRP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ja-JP" altLang="en-US" dirty="0" smtClean="0">
                <a:latin typeface="+mn-ea"/>
              </a:rPr>
              <a:t>ちょっとした行為が、</a:t>
            </a:r>
            <a:endParaRPr lang="en-US" altLang="ja-JP" dirty="0" smtClean="0">
              <a:latin typeface="+mn-ea"/>
            </a:endParaRP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ja-JP" altLang="en-US" dirty="0" smtClean="0">
                <a:latin typeface="+mn-ea"/>
              </a:rPr>
              <a:t>思わず、他人に迷惑を</a:t>
            </a:r>
            <a:endParaRPr lang="en-US" altLang="ja-JP" dirty="0" smtClean="0">
              <a:latin typeface="+mn-ea"/>
            </a:endParaRP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ja-JP" altLang="en-US" dirty="0" smtClean="0">
                <a:latin typeface="+mn-ea"/>
              </a:rPr>
              <a:t>かける可能性</a:t>
            </a:r>
            <a:endParaRPr lang="en-US" altLang="ja-JP" dirty="0" smtClean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794694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1524000" y="2503487"/>
            <a:ext cx="9144000" cy="1006475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>
                <a:latin typeface="+mn-ea"/>
                <a:ea typeface="+mn-ea"/>
              </a:rPr>
              <a:t>１．コンピュータウイルス</a:t>
            </a:r>
            <a:r>
              <a:rPr kumimoji="1" lang="en-US" altLang="ja-JP" dirty="0" smtClean="0">
                <a:latin typeface="+mn-ea"/>
                <a:ea typeface="+mn-ea"/>
              </a:rPr>
              <a:t/>
            </a:r>
            <a:br>
              <a:rPr kumimoji="1" lang="en-US" altLang="ja-JP" dirty="0" smtClean="0">
                <a:latin typeface="+mn-ea"/>
                <a:ea typeface="+mn-ea"/>
              </a:rPr>
            </a:br>
            <a:r>
              <a:rPr lang="ja-JP" altLang="en-US" dirty="0" smtClean="0">
                <a:latin typeface="+mn-ea"/>
                <a:ea typeface="+mn-ea"/>
              </a:rPr>
              <a:t>から自分を守る</a:t>
            </a:r>
            <a:endParaRPr kumimoji="1" lang="ja-JP" altLang="en-US" dirty="0">
              <a:latin typeface="+mn-ea"/>
              <a:ea typeface="+mn-ea"/>
            </a:endParaRPr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kumimoji="1" lang="ja-JP" altLang="en-US">
              <a:latin typeface="+mn-ea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>
                <a:latin typeface="+mn-ea"/>
              </a:rPr>
              <a:t>6</a:t>
            </a:fld>
            <a:endParaRPr kumimoji="1" lang="ja-JP" altLang="en-US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109249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kumimoji="1" lang="ja-JP" altLang="en-US" dirty="0" smtClean="0">
                <a:latin typeface="+mn-ea"/>
                <a:ea typeface="+mn-ea"/>
              </a:rPr>
              <a:t>コンピュータウイルスとは</a:t>
            </a:r>
            <a:endParaRPr kumimoji="1" lang="ja-JP" altLang="en-US" dirty="0">
              <a:latin typeface="+mn-ea"/>
              <a:ea typeface="+mn-ea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ja-JP" altLang="en-US" dirty="0" smtClean="0">
                <a:latin typeface="+mn-ea"/>
              </a:rPr>
              <a:t>悪意をもったソフトウエア</a:t>
            </a:r>
            <a:endParaRPr kumimoji="1" lang="en-US" altLang="ja-JP" dirty="0" smtClean="0">
              <a:latin typeface="+mn-ea"/>
            </a:endParaRPr>
          </a:p>
          <a:p>
            <a:endParaRPr lang="en-US" altLang="ja-JP" dirty="0">
              <a:latin typeface="+mn-ea"/>
            </a:endParaRPr>
          </a:p>
          <a:p>
            <a:r>
              <a:rPr kumimoji="1" lang="ja-JP" altLang="en-US" dirty="0" smtClean="0">
                <a:latin typeface="+mn-ea"/>
              </a:rPr>
              <a:t>情報の漏えい、情報の破壊、システムの乗っ取り</a:t>
            </a:r>
            <a:endParaRPr kumimoji="1" lang="ja-JP" altLang="en-US" dirty="0">
              <a:latin typeface="+mn-ea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>
                <a:latin typeface="+mn-ea"/>
              </a:rPr>
              <a:t>7</a:t>
            </a:fld>
            <a:endParaRPr kumimoji="1" lang="ja-JP" altLang="en-US">
              <a:latin typeface="+mn-ea"/>
            </a:endParaRPr>
          </a:p>
        </p:txBody>
      </p:sp>
      <p:pic>
        <p:nvPicPr>
          <p:cNvPr id="6" name="図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73862" y="2445361"/>
            <a:ext cx="4867275" cy="44126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97414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kumimoji="1" lang="ja-JP" altLang="en-US" dirty="0" smtClean="0">
                <a:latin typeface="+mn-ea"/>
                <a:ea typeface="+mn-ea"/>
              </a:rPr>
              <a:t>コンピュータウイルスを仕掛ける手口</a:t>
            </a:r>
            <a:endParaRPr kumimoji="1" lang="ja-JP" altLang="en-US" dirty="0">
              <a:latin typeface="+mn-ea"/>
              <a:ea typeface="+mn-ea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ja-JP" altLang="en-US" dirty="0" smtClean="0">
                <a:latin typeface="+mn-ea"/>
              </a:rPr>
              <a:t>（見知らぬ人からのお知らせ）</a:t>
            </a:r>
            <a:endParaRPr lang="en-US" altLang="ja-JP" dirty="0" smtClean="0">
              <a:latin typeface="+mn-ea"/>
            </a:endParaRPr>
          </a:p>
          <a:p>
            <a:pPr marL="0" indent="0">
              <a:buNone/>
            </a:pPr>
            <a:r>
              <a:rPr kumimoji="1" lang="ja-JP" altLang="en-US" dirty="0" smtClean="0">
                <a:latin typeface="+mn-ea"/>
              </a:rPr>
              <a:t>　ここをクリックするとプレゼント！</a:t>
            </a:r>
            <a:endParaRPr kumimoji="1" lang="en-US" altLang="ja-JP" dirty="0" smtClean="0">
              <a:latin typeface="+mn-ea"/>
            </a:endParaRPr>
          </a:p>
          <a:p>
            <a:pPr marL="0" indent="0">
              <a:buNone/>
            </a:pPr>
            <a:endParaRPr kumimoji="1" lang="en-US" altLang="ja-JP" dirty="0">
              <a:latin typeface="+mn-ea"/>
            </a:endParaRPr>
          </a:p>
          <a:p>
            <a:r>
              <a:rPr lang="ja-JP" altLang="en-US" dirty="0" smtClean="0">
                <a:latin typeface="+mn-ea"/>
              </a:rPr>
              <a:t>（見知らぬ人からのお知らせ）</a:t>
            </a:r>
            <a:endParaRPr lang="en-US" altLang="ja-JP" dirty="0" smtClean="0">
              <a:latin typeface="+mn-ea"/>
            </a:endParaRPr>
          </a:p>
          <a:p>
            <a:pPr marL="0" indent="0">
              <a:buNone/>
            </a:pPr>
            <a:r>
              <a:rPr lang="ja-JP" altLang="en-US" dirty="0" smtClean="0">
                <a:latin typeface="+mn-ea"/>
              </a:rPr>
              <a:t>　楽しいアプリなので、すぐにインストールしよう！</a:t>
            </a:r>
            <a:endParaRPr lang="en-US" altLang="ja-JP" dirty="0" smtClean="0">
              <a:latin typeface="+mn-ea"/>
            </a:endParaRPr>
          </a:p>
          <a:p>
            <a:endParaRPr kumimoji="1" lang="en-US" altLang="ja-JP" dirty="0">
              <a:latin typeface="+mn-ea"/>
            </a:endParaRPr>
          </a:p>
          <a:p>
            <a:r>
              <a:rPr lang="ja-JP" altLang="en-US" dirty="0" smtClean="0">
                <a:latin typeface="+mn-ea"/>
              </a:rPr>
              <a:t>（見知らぬ人からのお知らせ）</a:t>
            </a:r>
            <a:endParaRPr lang="en-US" altLang="ja-JP" dirty="0" smtClean="0">
              <a:latin typeface="+mn-ea"/>
            </a:endParaRPr>
          </a:p>
          <a:p>
            <a:pPr marL="0" indent="0">
              <a:buNone/>
            </a:pPr>
            <a:r>
              <a:rPr kumimoji="1" lang="ja-JP" altLang="en-US" dirty="0">
                <a:latin typeface="+mn-ea"/>
              </a:rPr>
              <a:t>　</a:t>
            </a:r>
            <a:r>
              <a:rPr kumimoji="1" lang="ja-JP" altLang="en-US" dirty="0" smtClean="0">
                <a:latin typeface="+mn-ea"/>
              </a:rPr>
              <a:t>添付ファイルは重要ファイルなので、すぐに</a:t>
            </a:r>
            <a:endParaRPr kumimoji="1" lang="en-US" altLang="ja-JP" dirty="0" smtClean="0">
              <a:latin typeface="+mn-ea"/>
            </a:endParaRPr>
          </a:p>
          <a:p>
            <a:pPr marL="0" indent="0">
              <a:buNone/>
            </a:pPr>
            <a:r>
              <a:rPr lang="ja-JP" altLang="en-US" dirty="0">
                <a:latin typeface="+mn-ea"/>
              </a:rPr>
              <a:t>　</a:t>
            </a:r>
            <a:r>
              <a:rPr lang="ja-JP" altLang="en-US" dirty="0" smtClean="0">
                <a:latin typeface="+mn-ea"/>
              </a:rPr>
              <a:t>開きなさい</a:t>
            </a:r>
            <a:endParaRPr kumimoji="1" lang="ja-JP" altLang="en-US" dirty="0">
              <a:latin typeface="+mn-ea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>
                <a:latin typeface="+mn-ea"/>
              </a:rPr>
              <a:t>8</a:t>
            </a:fld>
            <a:endParaRPr kumimoji="1" lang="ja-JP" altLang="en-US">
              <a:latin typeface="+mn-ea"/>
            </a:endParaRPr>
          </a:p>
        </p:txBody>
      </p:sp>
      <p:pic>
        <p:nvPicPr>
          <p:cNvPr id="6" name="図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72450" y="3766763"/>
            <a:ext cx="3259137" cy="29547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1528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kumimoji="1" lang="ja-JP" altLang="en-US" dirty="0" smtClean="0">
                <a:latin typeface="+mn-ea"/>
                <a:ea typeface="+mn-ea"/>
              </a:rPr>
              <a:t>コンピュータウイルスから自分を守る</a:t>
            </a:r>
            <a:endParaRPr kumimoji="1" lang="ja-JP" altLang="en-US" dirty="0">
              <a:latin typeface="+mn-ea"/>
              <a:ea typeface="+mn-ea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10000"/>
              </a:lnSpc>
            </a:pPr>
            <a:r>
              <a:rPr kumimoji="1" lang="ja-JP" altLang="en-US" dirty="0" smtClean="0">
                <a:solidFill>
                  <a:srgbClr val="FF0000"/>
                </a:solidFill>
                <a:latin typeface="+mn-ea"/>
              </a:rPr>
              <a:t>知らない人からの電子メールは開かない</a:t>
            </a:r>
            <a:endParaRPr kumimoji="1" lang="en-US" altLang="ja-JP" dirty="0" smtClean="0">
              <a:solidFill>
                <a:srgbClr val="FF0000"/>
              </a:solidFill>
              <a:latin typeface="+mn-ea"/>
            </a:endParaRPr>
          </a:p>
          <a:p>
            <a:pPr>
              <a:lnSpc>
                <a:spcPct val="110000"/>
              </a:lnSpc>
            </a:pPr>
            <a:r>
              <a:rPr lang="ja-JP" altLang="en-US" dirty="0" smtClean="0">
                <a:latin typeface="+mn-ea"/>
              </a:rPr>
              <a:t>電子メールの</a:t>
            </a:r>
            <a:r>
              <a:rPr lang="ja-JP" altLang="en-US" dirty="0" smtClean="0">
                <a:solidFill>
                  <a:srgbClr val="FF0000"/>
                </a:solidFill>
                <a:latin typeface="+mn-ea"/>
              </a:rPr>
              <a:t>送信者</a:t>
            </a:r>
            <a:r>
              <a:rPr lang="ja-JP" altLang="en-US" dirty="0" smtClean="0">
                <a:latin typeface="+mn-ea"/>
              </a:rPr>
              <a:t>や、有名人や知人になっていても、</a:t>
            </a:r>
            <a:r>
              <a:rPr lang="ja-JP" altLang="en-US" dirty="0" smtClean="0">
                <a:solidFill>
                  <a:srgbClr val="FF0000"/>
                </a:solidFill>
                <a:latin typeface="+mn-ea"/>
              </a:rPr>
              <a:t>まったくの別人の可能性</a:t>
            </a:r>
            <a:r>
              <a:rPr lang="ja-JP" altLang="en-US" dirty="0" smtClean="0">
                <a:latin typeface="+mn-ea"/>
              </a:rPr>
              <a:t>がある．</a:t>
            </a:r>
            <a:r>
              <a:rPr lang="ja-JP" altLang="en-US" dirty="0" smtClean="0">
                <a:solidFill>
                  <a:srgbClr val="FF0000"/>
                </a:solidFill>
                <a:latin typeface="+mn-ea"/>
              </a:rPr>
              <a:t>添付ファイルを開く</a:t>
            </a:r>
            <a:r>
              <a:rPr lang="ja-JP" altLang="en-US" dirty="0" smtClean="0">
                <a:latin typeface="+mn-ea"/>
              </a:rPr>
              <a:t>とき、「</a:t>
            </a:r>
            <a:r>
              <a:rPr lang="ja-JP" altLang="en-US" dirty="0" smtClean="0">
                <a:solidFill>
                  <a:srgbClr val="FF0000"/>
                </a:solidFill>
                <a:latin typeface="+mn-ea"/>
              </a:rPr>
              <a:t>会員登録</a:t>
            </a:r>
            <a:r>
              <a:rPr lang="ja-JP" altLang="en-US" dirty="0" smtClean="0">
                <a:latin typeface="+mn-ea"/>
              </a:rPr>
              <a:t>」や「</a:t>
            </a:r>
            <a:r>
              <a:rPr lang="ja-JP" altLang="en-US" dirty="0" smtClean="0">
                <a:solidFill>
                  <a:srgbClr val="FF0000"/>
                </a:solidFill>
                <a:latin typeface="+mn-ea"/>
              </a:rPr>
              <a:t>友達申請</a:t>
            </a:r>
            <a:r>
              <a:rPr lang="ja-JP" altLang="en-US" dirty="0" smtClean="0">
                <a:latin typeface="+mn-ea"/>
              </a:rPr>
              <a:t>」などのリンクを開くときは注意</a:t>
            </a:r>
            <a:endParaRPr lang="en-US" altLang="ja-JP" dirty="0" smtClean="0">
              <a:latin typeface="+mn-ea"/>
            </a:endParaRPr>
          </a:p>
          <a:p>
            <a:pPr>
              <a:lnSpc>
                <a:spcPct val="110000"/>
              </a:lnSpc>
            </a:pPr>
            <a:r>
              <a:rPr kumimoji="1" lang="en-US" altLang="ja-JP" dirty="0" smtClean="0">
                <a:latin typeface="+mn-ea"/>
              </a:rPr>
              <a:t>Web</a:t>
            </a:r>
            <a:r>
              <a:rPr kumimoji="1" lang="ja-JP" altLang="en-US" dirty="0" smtClean="0">
                <a:latin typeface="+mn-ea"/>
              </a:rPr>
              <a:t>ページで「ここをクリック！」と書いてあっても慎重に．</a:t>
            </a:r>
            <a:endParaRPr kumimoji="1" lang="en-US" altLang="ja-JP" dirty="0" smtClean="0">
              <a:latin typeface="+mn-ea"/>
            </a:endParaRPr>
          </a:p>
          <a:p>
            <a:pPr>
              <a:lnSpc>
                <a:spcPct val="110000"/>
              </a:lnSpc>
            </a:pPr>
            <a:r>
              <a:rPr lang="ja-JP" altLang="en-US" dirty="0" smtClean="0">
                <a:latin typeface="+mn-ea"/>
              </a:rPr>
              <a:t>パソコンのオペレーティングシステムは、頻繁にアップデートするか、</a:t>
            </a:r>
            <a:r>
              <a:rPr lang="ja-JP" altLang="en-US" dirty="0" smtClean="0">
                <a:solidFill>
                  <a:srgbClr val="FF0000"/>
                </a:solidFill>
                <a:latin typeface="+mn-ea"/>
              </a:rPr>
              <a:t>自動でアップデートするように設定</a:t>
            </a:r>
            <a:r>
              <a:rPr lang="ja-JP" altLang="en-US" dirty="0" smtClean="0">
                <a:latin typeface="+mn-ea"/>
              </a:rPr>
              <a:t>する</a:t>
            </a:r>
            <a:endParaRPr lang="en-US" altLang="ja-JP" dirty="0" smtClean="0">
              <a:latin typeface="+mn-ea"/>
            </a:endParaRPr>
          </a:p>
          <a:p>
            <a:pPr>
              <a:lnSpc>
                <a:spcPct val="110000"/>
              </a:lnSpc>
            </a:pPr>
            <a:r>
              <a:rPr kumimoji="1" lang="ja-JP" altLang="en-US" dirty="0" smtClean="0">
                <a:latin typeface="+mn-ea"/>
              </a:rPr>
              <a:t>ウイルス対策ソフトウエアを使う</a:t>
            </a:r>
            <a:endParaRPr kumimoji="1" lang="ja-JP" altLang="en-US" dirty="0">
              <a:latin typeface="+mn-ea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>
                <a:latin typeface="+mn-ea"/>
              </a:rPr>
              <a:t>9</a:t>
            </a:fld>
            <a:endParaRPr kumimoji="1" lang="ja-JP" altLang="en-US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342499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1524000" y="2503487"/>
            <a:ext cx="9144000" cy="1006475"/>
          </a:xfrm>
        </p:spPr>
        <p:txBody>
          <a:bodyPr>
            <a:normAutofit fontScale="90000"/>
          </a:bodyPr>
          <a:lstStyle/>
          <a:p>
            <a:r>
              <a:rPr lang="ja-JP" altLang="en-US" dirty="0">
                <a:latin typeface="+mn-ea"/>
                <a:ea typeface="+mn-ea"/>
              </a:rPr>
              <a:t>２</a:t>
            </a:r>
            <a:r>
              <a:rPr kumimoji="1" lang="ja-JP" altLang="en-US" dirty="0" smtClean="0">
                <a:latin typeface="+mn-ea"/>
                <a:ea typeface="+mn-ea"/>
              </a:rPr>
              <a:t>．大事な情報を漏らさない</a:t>
            </a:r>
            <a:endParaRPr kumimoji="1" lang="ja-JP" altLang="en-US" dirty="0">
              <a:latin typeface="+mn-ea"/>
              <a:ea typeface="+mn-ea"/>
            </a:endParaRPr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kumimoji="1" lang="ja-JP" altLang="en-US">
              <a:latin typeface="+mn-ea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>
                <a:latin typeface="+mn-ea"/>
              </a:rPr>
              <a:t>10</a:t>
            </a:fld>
            <a:endParaRPr kumimoji="1" lang="ja-JP" altLang="en-US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042514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kumimoji="1" lang="ja-JP" altLang="en-US" dirty="0" smtClean="0"/>
              <a:t>ブログや掲示板に書き込んだ情報は：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ja-JP" altLang="en-US" dirty="0" smtClean="0">
                <a:solidFill>
                  <a:srgbClr val="FF0000"/>
                </a:solidFill>
              </a:rPr>
              <a:t>世界中の人の目に触れる</a:t>
            </a:r>
            <a:r>
              <a:rPr kumimoji="1" lang="ja-JP" altLang="en-US" dirty="0" smtClean="0"/>
              <a:t>可能性がある</a:t>
            </a:r>
            <a:endParaRPr kumimoji="1" lang="en-US" altLang="ja-JP" dirty="0" smtClean="0"/>
          </a:p>
          <a:p>
            <a:endParaRPr lang="en-US" altLang="ja-JP" dirty="0"/>
          </a:p>
          <a:p>
            <a:r>
              <a:rPr lang="ja-JP" altLang="en-US" dirty="0" smtClean="0"/>
              <a:t>一度、あなたが書き込んだ情報を、他の人が勝手にコピーして配布することもある</a:t>
            </a:r>
            <a:endParaRPr lang="en-US" altLang="ja-JP" dirty="0" smtClean="0"/>
          </a:p>
          <a:p>
            <a:endParaRPr kumimoji="1" lang="en-US" altLang="ja-JP" dirty="0"/>
          </a:p>
          <a:p>
            <a:pPr marL="0" indent="0">
              <a:buNone/>
            </a:pPr>
            <a:endParaRPr lang="en-US" altLang="ja-JP" dirty="0" smtClean="0"/>
          </a:p>
          <a:p>
            <a:pPr marL="0" indent="0">
              <a:buNone/>
            </a:pPr>
            <a:r>
              <a:rPr kumimoji="1" lang="ja-JP" altLang="en-US" dirty="0">
                <a:solidFill>
                  <a:srgbClr val="FF0000"/>
                </a:solidFill>
              </a:rPr>
              <a:t>秘密</a:t>
            </a:r>
            <a:r>
              <a:rPr kumimoji="1" lang="ja-JP" altLang="en-US" dirty="0" smtClean="0">
                <a:solidFill>
                  <a:srgbClr val="FF0000"/>
                </a:solidFill>
              </a:rPr>
              <a:t>にしたい情報は守る</a:t>
            </a:r>
            <a:r>
              <a:rPr kumimoji="1" lang="ja-JP" altLang="en-US" dirty="0" smtClean="0"/>
              <a:t>．</a:t>
            </a:r>
            <a:r>
              <a:rPr kumimoji="1" lang="ja-JP" altLang="en-US" dirty="0" smtClean="0">
                <a:solidFill>
                  <a:srgbClr val="FF0000"/>
                </a:solidFill>
              </a:rPr>
              <a:t>自分以外の人のプライバシも尊重</a:t>
            </a:r>
            <a:r>
              <a:rPr kumimoji="1" lang="ja-JP" altLang="en-US" dirty="0" smtClean="0"/>
              <a:t>する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11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479176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ja-JP" altLang="en-US" dirty="0"/>
              <a:t>大事</a:t>
            </a:r>
            <a:r>
              <a:rPr lang="ja-JP" altLang="en-US" dirty="0" smtClean="0"/>
              <a:t>な情報を守るために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279400" y="901700"/>
            <a:ext cx="11671300" cy="5454650"/>
          </a:xfrm>
        </p:spPr>
        <p:txBody>
          <a:bodyPr>
            <a:normAutofit fontScale="92500" lnSpcReduction="10000"/>
          </a:bodyPr>
          <a:lstStyle/>
          <a:p>
            <a:r>
              <a:rPr kumimoji="1" lang="ja-JP" altLang="en-US" dirty="0" smtClean="0">
                <a:solidFill>
                  <a:srgbClr val="FF0000"/>
                </a:solidFill>
              </a:rPr>
              <a:t>秘密にしたい情報は、インターネットに書き込まない</a:t>
            </a:r>
            <a:endParaRPr kumimoji="1" lang="en-US" altLang="ja-JP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US" altLang="ja-JP" dirty="0" smtClean="0"/>
              <a:t>	</a:t>
            </a:r>
            <a:r>
              <a:rPr lang="ja-JP" altLang="en-US" dirty="0" smtClean="0"/>
              <a:t>自分の履歴書のコピー、自分の免許証のコピー</a:t>
            </a:r>
            <a:endParaRPr lang="en-US" altLang="ja-JP" dirty="0"/>
          </a:p>
          <a:p>
            <a:pPr marL="0" indent="0">
              <a:buNone/>
            </a:pPr>
            <a:r>
              <a:rPr lang="en-US" altLang="ja-JP" dirty="0" smtClean="0"/>
              <a:t>	</a:t>
            </a:r>
            <a:r>
              <a:rPr lang="ja-JP" altLang="en-US" dirty="0" smtClean="0"/>
              <a:t>自分の自宅周辺の写真　など</a:t>
            </a:r>
            <a:endParaRPr lang="en-US" altLang="ja-JP" dirty="0" smtClean="0"/>
          </a:p>
          <a:p>
            <a:pPr marL="0" indent="0">
              <a:buNone/>
            </a:pPr>
            <a:endParaRPr kumimoji="1" lang="en-US" altLang="ja-JP" dirty="0" smtClean="0"/>
          </a:p>
          <a:p>
            <a:r>
              <a:rPr lang="ja-JP" altLang="en-US" dirty="0" smtClean="0"/>
              <a:t>家族のこと、友人のこと、知り合いのことをインターネットに書き込むときは、</a:t>
            </a:r>
            <a:r>
              <a:rPr lang="ja-JP" altLang="en-US" dirty="0" smtClean="0">
                <a:solidFill>
                  <a:srgbClr val="FF0000"/>
                </a:solidFill>
              </a:rPr>
              <a:t>プライバシに配慮</a:t>
            </a:r>
            <a:r>
              <a:rPr lang="ja-JP" altLang="en-US" dirty="0" smtClean="0"/>
              <a:t>を</a:t>
            </a:r>
            <a:endParaRPr lang="en-US" altLang="ja-JP" dirty="0" smtClean="0"/>
          </a:p>
          <a:p>
            <a:endParaRPr kumimoji="1" lang="en-US" altLang="ja-JP" dirty="0"/>
          </a:p>
          <a:p>
            <a:r>
              <a:rPr lang="ja-JP" altLang="en-US" dirty="0" smtClean="0"/>
              <a:t>その場の感情のみで書き込まず、落ち着いた気持ちで書き込む</a:t>
            </a:r>
            <a:endParaRPr lang="en-US" altLang="ja-JP" dirty="0" smtClean="0"/>
          </a:p>
          <a:p>
            <a:endParaRPr kumimoji="1" lang="en-US" altLang="ja-JP" dirty="0"/>
          </a:p>
          <a:p>
            <a:r>
              <a:rPr lang="ja-JP" altLang="en-US" dirty="0" smtClean="0"/>
              <a:t>脅迫めいた表示は　→　無視する．信頼できる人に相談する．</a:t>
            </a:r>
            <a:endParaRPr lang="en-US" altLang="ja-JP" dirty="0" smtClean="0"/>
          </a:p>
          <a:p>
            <a:pPr marL="0" indent="0">
              <a:buNone/>
            </a:pPr>
            <a:r>
              <a:rPr kumimoji="1" lang="ja-JP" altLang="en-US" dirty="0"/>
              <a:t>　</a:t>
            </a:r>
            <a:r>
              <a:rPr kumimoji="1" lang="ja-JP" altLang="en-US" dirty="0" smtClean="0"/>
              <a:t>「電話しろ」、「メールせよ」、「振り込め」、</a:t>
            </a:r>
            <a:endParaRPr kumimoji="1" lang="en-US" altLang="ja-JP" dirty="0" smtClean="0"/>
          </a:p>
          <a:p>
            <a:pPr marL="0" indent="0">
              <a:buNone/>
            </a:pPr>
            <a:r>
              <a:rPr lang="ja-JP" altLang="en-US" dirty="0"/>
              <a:t>　</a:t>
            </a:r>
            <a:r>
              <a:rPr kumimoji="1" lang="ja-JP" altLang="en-US" dirty="0" smtClean="0"/>
              <a:t>「氏名と住所を連絡せよ」、「振り込まなければ・・・」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12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0953456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1524000" y="2503487"/>
            <a:ext cx="9144000" cy="1006475"/>
          </a:xfrm>
        </p:spPr>
        <p:txBody>
          <a:bodyPr>
            <a:normAutofit fontScale="90000"/>
          </a:bodyPr>
          <a:lstStyle/>
          <a:p>
            <a:r>
              <a:rPr lang="ja-JP" altLang="en-US" dirty="0" smtClean="0">
                <a:latin typeface="+mn-ea"/>
                <a:ea typeface="+mn-ea"/>
              </a:rPr>
              <a:t>３</a:t>
            </a:r>
            <a:r>
              <a:rPr kumimoji="1" lang="ja-JP" altLang="en-US" dirty="0" smtClean="0">
                <a:latin typeface="+mn-ea"/>
                <a:ea typeface="+mn-ea"/>
              </a:rPr>
              <a:t>．パスワードをきちんと管理する</a:t>
            </a:r>
            <a:endParaRPr kumimoji="1" lang="ja-JP" altLang="en-US" dirty="0">
              <a:latin typeface="+mn-ea"/>
              <a:ea typeface="+mn-ea"/>
            </a:endParaRPr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kumimoji="1" lang="ja-JP" altLang="en-US">
              <a:latin typeface="+mn-ea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>
                <a:latin typeface="+mn-ea"/>
              </a:rPr>
              <a:t>13</a:t>
            </a:fld>
            <a:endParaRPr kumimoji="1" lang="ja-JP" altLang="en-US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3850383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kumimoji="1" lang="ja-JP" altLang="en-US" dirty="0" smtClean="0"/>
              <a:t>パスワード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kumimoji="1" lang="ja-JP" altLang="en-US" dirty="0" smtClean="0"/>
              <a:t>パスワードは、自分の身分を証明する大切なもの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14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024593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kumimoji="1" lang="ja-JP" altLang="en-US" dirty="0" smtClean="0"/>
              <a:t>パスワードをきちんと管理する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lnSpc>
                <a:spcPct val="110000"/>
              </a:lnSpc>
              <a:buNone/>
            </a:pPr>
            <a:r>
              <a:rPr kumimoji="1" lang="ja-JP" altLang="en-US" dirty="0" smtClean="0"/>
              <a:t>◇　パソコンや携帯電話などには、</a:t>
            </a:r>
            <a:r>
              <a:rPr kumimoji="1" lang="ja-JP" altLang="en-US" dirty="0" smtClean="0">
                <a:solidFill>
                  <a:srgbClr val="FF0000"/>
                </a:solidFill>
              </a:rPr>
              <a:t>パスワードを設定</a:t>
            </a:r>
            <a:r>
              <a:rPr kumimoji="1" lang="ja-JP" altLang="en-US" dirty="0" smtClean="0"/>
              <a:t>する</a:t>
            </a:r>
            <a:endParaRPr kumimoji="1" lang="en-US" altLang="ja-JP" dirty="0" smtClean="0"/>
          </a:p>
          <a:p>
            <a:pPr marL="0" indent="0">
              <a:lnSpc>
                <a:spcPct val="110000"/>
              </a:lnSpc>
              <a:buNone/>
            </a:pPr>
            <a:r>
              <a:rPr lang="ja-JP" altLang="en-US" dirty="0" smtClean="0"/>
              <a:t>◇　</a:t>
            </a:r>
            <a:r>
              <a:rPr lang="ja-JP" altLang="en-US" dirty="0" smtClean="0">
                <a:solidFill>
                  <a:srgbClr val="FF0000"/>
                </a:solidFill>
              </a:rPr>
              <a:t>パスワードを他の人に教えてはいけない</a:t>
            </a:r>
            <a:endParaRPr lang="en-US" altLang="ja-JP" dirty="0" smtClean="0">
              <a:solidFill>
                <a:srgbClr val="FF0000"/>
              </a:solidFill>
            </a:endParaRPr>
          </a:p>
          <a:p>
            <a:pPr marL="0" indent="0">
              <a:lnSpc>
                <a:spcPct val="110000"/>
              </a:lnSpc>
              <a:buNone/>
            </a:pPr>
            <a:r>
              <a:rPr kumimoji="1" lang="ja-JP" altLang="en-US" dirty="0" smtClean="0"/>
              <a:t>◇　学校など、</a:t>
            </a:r>
            <a:r>
              <a:rPr kumimoji="1" lang="ja-JP" altLang="en-US" dirty="0" smtClean="0">
                <a:solidFill>
                  <a:srgbClr val="FF0000"/>
                </a:solidFill>
              </a:rPr>
              <a:t>公共のパソコン</a:t>
            </a:r>
            <a:r>
              <a:rPr kumimoji="1" lang="ja-JP" altLang="en-US" dirty="0" smtClean="0"/>
              <a:t>を使っているとき、ログインしたまま席を離れてはいけない（パスワードを盗まれる危険性がある）．</a:t>
            </a:r>
            <a:r>
              <a:rPr kumimoji="1" lang="ja-JP" altLang="en-US" dirty="0" smtClean="0">
                <a:solidFill>
                  <a:srgbClr val="FF0000"/>
                </a:solidFill>
              </a:rPr>
              <a:t>席を離れるときは、必ず、ログオフ</a:t>
            </a:r>
            <a:r>
              <a:rPr kumimoji="1" lang="ja-JP" altLang="en-US" dirty="0" smtClean="0"/>
              <a:t>する．</a:t>
            </a:r>
            <a:endParaRPr lang="en-US" altLang="ja-JP" dirty="0"/>
          </a:p>
          <a:p>
            <a:pPr marL="0" indent="0">
              <a:lnSpc>
                <a:spcPct val="110000"/>
              </a:lnSpc>
              <a:buNone/>
            </a:pPr>
            <a:r>
              <a:rPr kumimoji="1" lang="ja-JP" altLang="en-US" dirty="0" smtClean="0"/>
              <a:t>◇　生年月日、電話番号、安易な文字列（「</a:t>
            </a:r>
            <a:r>
              <a:rPr kumimoji="1" lang="en-US" altLang="ja-JP" dirty="0" smtClean="0"/>
              <a:t>1234</a:t>
            </a:r>
            <a:r>
              <a:rPr kumimoji="1" lang="ja-JP" altLang="en-US" dirty="0" smtClean="0"/>
              <a:t>」やら）をパスワードに使うのは避ける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15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8333412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kumimoji="1" lang="ja-JP" altLang="en-US" dirty="0" smtClean="0"/>
              <a:t>みなさんに気を付けて欲しいこと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lnSpc>
                <a:spcPct val="110000"/>
              </a:lnSpc>
              <a:buFont typeface="+mj-lt"/>
              <a:buAutoNum type="arabicPeriod"/>
            </a:pPr>
            <a:r>
              <a:rPr kumimoji="1" lang="ja-JP" altLang="en-US" dirty="0" smtClean="0"/>
              <a:t>紛失・盗難に気を付ける</a:t>
            </a:r>
            <a:endParaRPr kumimoji="1" lang="en-US" altLang="ja-JP" dirty="0" smtClean="0"/>
          </a:p>
          <a:p>
            <a:pPr marL="514350" indent="-514350">
              <a:lnSpc>
                <a:spcPct val="110000"/>
              </a:lnSpc>
              <a:buFont typeface="+mj-lt"/>
              <a:buAutoNum type="arabicPeriod"/>
            </a:pPr>
            <a:r>
              <a:rPr lang="ja-JP" altLang="en-US" dirty="0"/>
              <a:t>大事</a:t>
            </a:r>
            <a:r>
              <a:rPr lang="ja-JP" altLang="en-US" dirty="0" smtClean="0"/>
              <a:t>なデータは、前もって複製（バックアップ）しておく</a:t>
            </a:r>
            <a:endParaRPr lang="en-US" altLang="ja-JP" dirty="0" smtClean="0"/>
          </a:p>
          <a:p>
            <a:pPr marL="514350" indent="-514350">
              <a:lnSpc>
                <a:spcPct val="110000"/>
              </a:lnSpc>
              <a:buFont typeface="+mj-lt"/>
              <a:buAutoNum type="arabicPeriod"/>
            </a:pPr>
            <a:r>
              <a:rPr kumimoji="1" lang="ja-JP" altLang="en-US" dirty="0" smtClean="0"/>
              <a:t>電子</a:t>
            </a:r>
            <a:r>
              <a:rPr kumimoji="1" lang="ja-JP" altLang="en-US" dirty="0"/>
              <a:t>メール</a:t>
            </a:r>
            <a:r>
              <a:rPr kumimoji="1" lang="ja-JP" altLang="en-US" dirty="0" smtClean="0"/>
              <a:t>での宛先ミスに気を付ける</a:t>
            </a:r>
            <a:endParaRPr kumimoji="1" lang="en-US" altLang="ja-JP" dirty="0" smtClean="0"/>
          </a:p>
          <a:p>
            <a:pPr marL="514350" indent="-514350">
              <a:lnSpc>
                <a:spcPct val="110000"/>
              </a:lnSpc>
              <a:buFont typeface="+mj-lt"/>
              <a:buAutoNum type="arabicPeriod"/>
            </a:pPr>
            <a:r>
              <a:rPr lang="ja-JP" altLang="en-US" dirty="0" smtClean="0"/>
              <a:t>歩きスマホは危険なので避ける</a:t>
            </a:r>
            <a:endParaRPr lang="en-US" altLang="ja-JP" dirty="0" smtClean="0"/>
          </a:p>
          <a:p>
            <a:pPr marL="514350" indent="-514350">
              <a:lnSpc>
                <a:spcPct val="110000"/>
              </a:lnSpc>
              <a:buFont typeface="+mj-lt"/>
              <a:buAutoNum type="arabicPeriod"/>
            </a:pPr>
            <a:r>
              <a:rPr kumimoji="1" lang="ja-JP" altLang="en-US" dirty="0" smtClean="0"/>
              <a:t>スマホ依存症、パソコン依存症にならない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16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6352034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kumimoji="1" lang="ja-JP" altLang="en-US" dirty="0" smtClean="0"/>
              <a:t>みなさんに気を付けて欲しいこと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279400" y="1366836"/>
            <a:ext cx="11671300" cy="5172076"/>
          </a:xfrm>
        </p:spPr>
        <p:txBody>
          <a:bodyPr/>
          <a:lstStyle/>
          <a:p>
            <a:pPr marL="514350" indent="-514350">
              <a:lnSpc>
                <a:spcPct val="110000"/>
              </a:lnSpc>
              <a:buFont typeface="+mj-lt"/>
              <a:buAutoNum type="arabicPeriod" startAt="6"/>
            </a:pPr>
            <a:r>
              <a:rPr lang="ja-JP" altLang="en-US" dirty="0" smtClean="0"/>
              <a:t>インターネットでの言動も、思いのほか、多くの人に見られていることに気をつけよう</a:t>
            </a:r>
            <a:endParaRPr lang="en-US" altLang="ja-JP" dirty="0" smtClean="0"/>
          </a:p>
          <a:p>
            <a:pPr marL="514350" indent="-514350">
              <a:lnSpc>
                <a:spcPct val="110000"/>
              </a:lnSpc>
              <a:buFont typeface="+mj-lt"/>
              <a:buAutoNum type="arabicPeriod" startAt="6"/>
            </a:pPr>
            <a:r>
              <a:rPr kumimoji="1" lang="ja-JP" altLang="en-US" dirty="0" smtClean="0"/>
              <a:t>違法コピーは絶対にしない</a:t>
            </a:r>
            <a:endParaRPr kumimoji="1" lang="en-US" altLang="ja-JP" dirty="0" smtClean="0"/>
          </a:p>
          <a:p>
            <a:pPr marL="514350" indent="-514350">
              <a:lnSpc>
                <a:spcPct val="110000"/>
              </a:lnSpc>
              <a:buFont typeface="+mj-lt"/>
              <a:buAutoNum type="arabicPeriod" startAt="6"/>
            </a:pPr>
            <a:r>
              <a:rPr lang="ja-JP" altLang="en-US" dirty="0" smtClean="0"/>
              <a:t>ファイル共有ソフトウエアは危険．使わない．</a:t>
            </a:r>
            <a:endParaRPr lang="en-US" altLang="ja-JP" dirty="0" smtClean="0"/>
          </a:p>
          <a:p>
            <a:pPr marL="514350" indent="-514350">
              <a:lnSpc>
                <a:spcPct val="110000"/>
              </a:lnSpc>
              <a:buFont typeface="+mj-lt"/>
              <a:buAutoNum type="arabicPeriod" startAt="6"/>
            </a:pPr>
            <a:r>
              <a:rPr kumimoji="1" lang="ja-JP" altLang="en-US" dirty="0" smtClean="0"/>
              <a:t>剽窃</a:t>
            </a:r>
            <a:r>
              <a:rPr lang="ja-JP" altLang="en-US" dirty="0" smtClean="0"/>
              <a:t>（他人のアイデアを盗んで自分のものとして発表すること）、著作権侵害（著者者の許可なく、著作物を利用すること）を行わない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17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7873306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ja-JP" altLang="en-US" dirty="0"/>
              <a:t>チェックリスト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ja-JP" altLang="en-US" dirty="0"/>
              <a:t>□ インターネットなどを活用して、</a:t>
            </a:r>
            <a:r>
              <a:rPr lang="ja-JP" altLang="en-US" dirty="0">
                <a:solidFill>
                  <a:srgbClr val="FF0000"/>
                </a:solidFill>
              </a:rPr>
              <a:t>情報収集</a:t>
            </a:r>
            <a:r>
              <a:rPr lang="ja-JP" altLang="en-US" dirty="0"/>
              <a:t>したい。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ja-JP" altLang="en-US" dirty="0"/>
              <a:t>□ ワープロ、表計算、プレゼンテーションなど、パソコンの威力を実感し</a:t>
            </a:r>
            <a:r>
              <a:rPr lang="ja-JP" altLang="en-US" dirty="0" smtClean="0"/>
              <a:t>、</a:t>
            </a:r>
            <a:r>
              <a:rPr lang="ja-JP" altLang="en-US" dirty="0" smtClean="0">
                <a:solidFill>
                  <a:srgbClr val="FF0000"/>
                </a:solidFill>
              </a:rPr>
              <a:t>パソコン</a:t>
            </a:r>
            <a:r>
              <a:rPr lang="ja-JP" altLang="en-US" dirty="0">
                <a:solidFill>
                  <a:srgbClr val="FF0000"/>
                </a:solidFill>
              </a:rPr>
              <a:t>活用能力</a:t>
            </a:r>
            <a:r>
              <a:rPr lang="ja-JP" altLang="en-US" dirty="0"/>
              <a:t>を向上させたい。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ja-JP" altLang="en-US" dirty="0"/>
              <a:t>□ </a:t>
            </a:r>
            <a:r>
              <a:rPr lang="ja-JP" altLang="en-US" dirty="0">
                <a:solidFill>
                  <a:srgbClr val="FF0000"/>
                </a:solidFill>
              </a:rPr>
              <a:t>情報を整理</a:t>
            </a:r>
            <a:r>
              <a:rPr lang="ja-JP" altLang="en-US" dirty="0"/>
              <a:t>し、</a:t>
            </a:r>
            <a:r>
              <a:rPr lang="ja-JP" altLang="en-US" dirty="0">
                <a:solidFill>
                  <a:srgbClr val="FF0000"/>
                </a:solidFill>
              </a:rPr>
              <a:t>分かりやすく他人に伝えるプレゼンテーション能力</a:t>
            </a:r>
            <a:r>
              <a:rPr lang="ja-JP" altLang="en-US" dirty="0"/>
              <a:t>を</a:t>
            </a:r>
            <a:r>
              <a:rPr lang="ja-JP" altLang="en-US" dirty="0" smtClean="0"/>
              <a:t>磨きたい</a:t>
            </a:r>
            <a:r>
              <a:rPr lang="ja-JP" altLang="en-US" dirty="0"/>
              <a:t>。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ja-JP" altLang="en-US" dirty="0"/>
              <a:t>□ インターネットなどを活用して、仲間や家族などとの</a:t>
            </a:r>
            <a:r>
              <a:rPr lang="ja-JP" altLang="en-US" dirty="0">
                <a:solidFill>
                  <a:srgbClr val="FF0000"/>
                </a:solidFill>
              </a:rPr>
              <a:t>交流</a:t>
            </a:r>
            <a:r>
              <a:rPr lang="ja-JP" altLang="en-US" dirty="0"/>
              <a:t>を深めたい。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ja-JP" altLang="en-US" dirty="0"/>
              <a:t>□ インターネットなどを活用して、異なる文化や、異なる価値観を持つ</a:t>
            </a:r>
            <a:r>
              <a:rPr lang="ja-JP" altLang="en-US" dirty="0" smtClean="0"/>
              <a:t>人たち</a:t>
            </a:r>
            <a:r>
              <a:rPr lang="ja-JP" altLang="en-US" dirty="0"/>
              <a:t>とも</a:t>
            </a:r>
            <a:r>
              <a:rPr lang="ja-JP" altLang="en-US" dirty="0">
                <a:solidFill>
                  <a:srgbClr val="FF0000"/>
                </a:solidFill>
              </a:rPr>
              <a:t>対話</a:t>
            </a:r>
            <a:r>
              <a:rPr lang="ja-JP" altLang="en-US" dirty="0"/>
              <a:t>、</a:t>
            </a:r>
            <a:r>
              <a:rPr lang="ja-JP" altLang="en-US" dirty="0">
                <a:solidFill>
                  <a:srgbClr val="FF0000"/>
                </a:solidFill>
              </a:rPr>
              <a:t>交流</a:t>
            </a:r>
            <a:r>
              <a:rPr lang="ja-JP" altLang="en-US" dirty="0"/>
              <a:t>したい。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18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704785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ユーザー定義 1">
      <a:majorFont>
        <a:latin typeface="Segoe UI"/>
        <a:ea typeface="メイリオ"/>
        <a:cs typeface=""/>
      </a:majorFont>
      <a:minorFont>
        <a:latin typeface="Segoe UI"/>
        <a:ea typeface="メイリオ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1474</TotalTime>
  <Words>537</Words>
  <Application>Microsoft Office PowerPoint</Application>
  <PresentationFormat>ワイド画面</PresentationFormat>
  <Paragraphs>112</Paragraphs>
  <Slides>18</Slides>
  <Notes>1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5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18</vt:i4>
      </vt:variant>
    </vt:vector>
  </HeadingPairs>
  <TitlesOfParts>
    <vt:vector size="24" baseType="lpstr">
      <vt:lpstr>ＭＳ Ｐゴシック</vt:lpstr>
      <vt:lpstr>メイリオ</vt:lpstr>
      <vt:lpstr>Arial</vt:lpstr>
      <vt:lpstr>Calibri</vt:lpstr>
      <vt:lpstr>Segoe UI</vt:lpstr>
      <vt:lpstr>Office テーマ</vt:lpstr>
      <vt:lpstr>情報セキュリティ</vt:lpstr>
      <vt:lpstr>大学では</vt:lpstr>
      <vt:lpstr>情報通信機器は便利</vt:lpstr>
      <vt:lpstr>当然、気を付けてほしいこと</vt:lpstr>
      <vt:lpstr>インターネットの利用</vt:lpstr>
      <vt:lpstr>１．コンピュータウイルス から自分を守る</vt:lpstr>
      <vt:lpstr>コンピュータウイルスとは</vt:lpstr>
      <vt:lpstr>コンピュータウイルスを仕掛ける手口</vt:lpstr>
      <vt:lpstr>コンピュータウイルスから自分を守る</vt:lpstr>
      <vt:lpstr>２．大事な情報を漏らさない</vt:lpstr>
      <vt:lpstr>ブログや掲示板に書き込んだ情報は：</vt:lpstr>
      <vt:lpstr>大事な情報を守るために</vt:lpstr>
      <vt:lpstr>３．パスワードをきちんと管理する</vt:lpstr>
      <vt:lpstr>パスワード</vt:lpstr>
      <vt:lpstr>パスワードをきちんと管理する</vt:lpstr>
      <vt:lpstr>みなさんに気を付けて欲しいこと</vt:lpstr>
      <vt:lpstr>みなさんに気を付けて欲しいこと</vt:lpstr>
      <vt:lpstr>チェックリスト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creator>user</dc:creator>
  <cp:lastModifiedBy>金子　邦彦</cp:lastModifiedBy>
  <cp:revision>180</cp:revision>
  <cp:lastPrinted>2015-10-05T04:26:52Z</cp:lastPrinted>
  <dcterms:created xsi:type="dcterms:W3CDTF">2015-04-02T07:07:27Z</dcterms:created>
  <dcterms:modified xsi:type="dcterms:W3CDTF">2017-06-07T09:41:50Z</dcterms:modified>
</cp:coreProperties>
</file>