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1"/>
  </p:notesMasterIdLst>
  <p:sldIdLst>
    <p:sldId id="544" r:id="rId2"/>
    <p:sldId id="689" r:id="rId3"/>
    <p:sldId id="648" r:id="rId4"/>
    <p:sldId id="650" r:id="rId5"/>
    <p:sldId id="649" r:id="rId6"/>
    <p:sldId id="652" r:id="rId7"/>
    <p:sldId id="653" r:id="rId8"/>
    <p:sldId id="550" r:id="rId9"/>
    <p:sldId id="654" r:id="rId10"/>
    <p:sldId id="655" r:id="rId11"/>
    <p:sldId id="656" r:id="rId12"/>
    <p:sldId id="657" r:id="rId13"/>
    <p:sldId id="658" r:id="rId14"/>
    <p:sldId id="659" r:id="rId15"/>
    <p:sldId id="660" r:id="rId16"/>
    <p:sldId id="661" r:id="rId17"/>
    <p:sldId id="662" r:id="rId18"/>
    <p:sldId id="664" r:id="rId19"/>
    <p:sldId id="666" r:id="rId20"/>
    <p:sldId id="667" r:id="rId21"/>
    <p:sldId id="670" r:id="rId22"/>
    <p:sldId id="671" r:id="rId23"/>
    <p:sldId id="672" r:id="rId24"/>
    <p:sldId id="673" r:id="rId25"/>
    <p:sldId id="675" r:id="rId26"/>
    <p:sldId id="676" r:id="rId27"/>
    <p:sldId id="677" r:id="rId28"/>
    <p:sldId id="678" r:id="rId29"/>
    <p:sldId id="679" r:id="rId30"/>
    <p:sldId id="680" r:id="rId31"/>
    <p:sldId id="681" r:id="rId32"/>
    <p:sldId id="682" r:id="rId33"/>
    <p:sldId id="683" r:id="rId34"/>
    <p:sldId id="684" r:id="rId35"/>
    <p:sldId id="690" r:id="rId36"/>
    <p:sldId id="686" r:id="rId37"/>
    <p:sldId id="687" r:id="rId38"/>
    <p:sldId id="691" r:id="rId39"/>
    <p:sldId id="603" r:id="rId4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601" autoAdjust="0"/>
    <p:restoredTop sz="94660"/>
  </p:normalViewPr>
  <p:slideViewPr>
    <p:cSldViewPr snapToGrid="0">
      <p:cViewPr>
        <p:scale>
          <a:sx n="100" d="100"/>
          <a:sy n="100" d="100"/>
        </p:scale>
        <p:origin x="351" y="-76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-480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864EF8-74FE-40A1-902E-125A64E3EB0E}" type="datetimeFigureOut">
              <a:rPr kumimoji="1" lang="ja-JP" altLang="en-US" smtClean="0"/>
              <a:t>2019/4/15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3223C1-63D0-4CA4-8D67-2118CF2CB84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723115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856716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8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49493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20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499361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26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72524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ja-JP" altLang="en-US" smtClean="0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1FBDB-3FE1-4E23-8A3E-D23037547262}" type="datetime1">
              <a:rPr kumimoji="1" lang="ja-JP" altLang="en-US" smtClean="0"/>
              <a:t>2019/4/15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5D82C-95A1-431E-8E38-AA614A14CDC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907921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A3E3D-4D1D-4163-AD90-B772FBC95A7D}" type="datetime1">
              <a:rPr kumimoji="1" lang="ja-JP" altLang="en-US" smtClean="0"/>
              <a:t>2019/4/15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5D82C-95A1-431E-8E38-AA614A14CDC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750384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8297C-6E44-48D7-9823-EA6FF40F9728}" type="datetime1">
              <a:rPr kumimoji="1" lang="ja-JP" altLang="en-US" smtClean="0"/>
              <a:t>2019/4/15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5D82C-95A1-431E-8E38-AA614A14CDC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28532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0CCA01-312F-4205-B554-FBADE0633E35}" type="datetime1">
              <a:rPr kumimoji="1" lang="ja-JP" altLang="en-US" smtClean="0"/>
              <a:t>2019/4/15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5D82C-95A1-431E-8E38-AA614A14CDC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2396988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A5FB9-5BA3-4E80-A4F1-888B97453D4D}" type="datetime1">
              <a:rPr kumimoji="1" lang="ja-JP" altLang="en-US" smtClean="0"/>
              <a:t>2019/4/15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5D82C-95A1-431E-8E38-AA614A14CDC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7875169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EA69A-4707-4D61-92AB-2A1682BD1357}" type="datetime1">
              <a:rPr kumimoji="1" lang="ja-JP" altLang="en-US" smtClean="0"/>
              <a:t>2019/4/15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5D82C-95A1-431E-8E38-AA614A14CDC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412983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17190-F4F2-435C-9433-79F7AB9E97BF}" type="datetime1">
              <a:rPr kumimoji="1" lang="ja-JP" altLang="en-US" smtClean="0"/>
              <a:t>2019/4/15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5D82C-95A1-431E-8E38-AA614A14CDC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081626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642792-6756-4051-9F94-0D6FAA564538}" type="datetime1">
              <a:rPr kumimoji="1" lang="ja-JP" altLang="en-US" smtClean="0"/>
              <a:t>2019/4/15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5D82C-95A1-431E-8E38-AA614A14CDC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062602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 smtClean="0"/>
              <a:t>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1F4E1-74CB-4767-940E-415E66CE3E19}" type="datetime1">
              <a:rPr kumimoji="1" lang="ja-JP" altLang="en-US" smtClean="0"/>
              <a:t>2019/4/15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5D82C-95A1-431E-8E38-AA614A14CDC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763518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8CCE8-F124-4E38-8021-73C3736673B8}" type="datetime1">
              <a:rPr kumimoji="1" lang="ja-JP" altLang="en-US" smtClean="0"/>
              <a:t>2019/4/15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5D82C-95A1-431E-8E38-AA614A14CDC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102113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2CDA3-6006-4FF8-8295-72AFA69FA95E}" type="datetime1">
              <a:rPr kumimoji="1" lang="ja-JP" altLang="en-US" smtClean="0"/>
              <a:t>2019/4/15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5D82C-95A1-431E-8E38-AA614A14CDC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119521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21845" y="175028"/>
            <a:ext cx="8461208" cy="4698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 dirty="0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1845" y="846253"/>
            <a:ext cx="8461208" cy="53331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dirty="0" smtClean="0"/>
              <a:t>マスター テキストの書式設定</a:t>
            </a:r>
          </a:p>
          <a:p>
            <a:pPr lvl="1"/>
            <a:r>
              <a:rPr lang="ja-JP" altLang="en-US" dirty="0" smtClean="0"/>
              <a:t>第 </a:t>
            </a:r>
            <a:r>
              <a:rPr lang="en-US" altLang="ja-JP" dirty="0" smtClean="0"/>
              <a:t>2 </a:t>
            </a:r>
            <a:r>
              <a:rPr lang="ja-JP" altLang="en-US" dirty="0" smtClean="0"/>
              <a:t>レベル</a:t>
            </a:r>
          </a:p>
          <a:p>
            <a:pPr lvl="2"/>
            <a:r>
              <a:rPr lang="ja-JP" altLang="en-US" dirty="0" smtClean="0"/>
              <a:t>第 </a:t>
            </a:r>
            <a:r>
              <a:rPr lang="en-US" altLang="ja-JP" dirty="0" smtClean="0"/>
              <a:t>3 </a:t>
            </a:r>
            <a:r>
              <a:rPr lang="ja-JP" altLang="en-US" dirty="0" smtClean="0"/>
              <a:t>レベル</a:t>
            </a:r>
          </a:p>
          <a:p>
            <a:pPr lvl="3"/>
            <a:r>
              <a:rPr lang="ja-JP" altLang="en-US" dirty="0" smtClean="0"/>
              <a:t>第 </a:t>
            </a:r>
            <a:r>
              <a:rPr lang="en-US" altLang="ja-JP" dirty="0" smtClean="0"/>
              <a:t>4 </a:t>
            </a:r>
            <a:r>
              <a:rPr lang="ja-JP" altLang="en-US" dirty="0" smtClean="0"/>
              <a:t>レベル</a:t>
            </a:r>
          </a:p>
          <a:p>
            <a:pPr lvl="4"/>
            <a:r>
              <a:rPr lang="ja-JP" altLang="en-US" dirty="0" smtClean="0"/>
              <a:t>第 </a:t>
            </a:r>
            <a:r>
              <a:rPr lang="en-US" altLang="ja-JP" dirty="0" smtClean="0"/>
              <a:t>5 </a:t>
            </a:r>
            <a:r>
              <a:rPr lang="ja-JP" altLang="en-US" dirty="0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FBE731-6ED8-4A42-8A57-3C41D7584935}" type="datetime1">
              <a:rPr kumimoji="1" lang="ja-JP" altLang="en-US" smtClean="0"/>
              <a:t>2019/4/15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85071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05D82C-95A1-431E-8E38-AA614A14CDCF}" type="slidenum">
              <a:rPr lang="ja-JP" altLang="en-US" smtClean="0"/>
              <a:pPr/>
              <a:t>‹#›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498423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3200" kern="1200">
          <a:solidFill>
            <a:srgbClr val="FF0000"/>
          </a:solidFill>
          <a:latin typeface="Segoe UI" panose="020B0502040204020203" pitchFamily="34" charset="0"/>
          <a:ea typeface="メイリオ" panose="020B0604030504040204" pitchFamily="50" charset="-128"/>
          <a:cs typeface="Segoe UI" panose="020B0502040204020203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Segoe UI" panose="020B0502040204020203" pitchFamily="34" charset="0"/>
          <a:ea typeface="メイリオ" panose="020B0604030504040204" pitchFamily="50" charset="-128"/>
          <a:cs typeface="Segoe UI" panose="020B0502040204020203" pitchFamily="34" charset="0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Segoe UI" panose="020B0502040204020203" pitchFamily="34" charset="0"/>
          <a:ea typeface="メイリオ" panose="020B0604030504040204" pitchFamily="50" charset="-128"/>
          <a:cs typeface="Segoe UI" panose="020B0502040204020203" pitchFamily="34" charset="0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Segoe UI" panose="020B0502040204020203" pitchFamily="34" charset="0"/>
          <a:ea typeface="メイリオ" panose="020B0604030504040204" pitchFamily="50" charset="-128"/>
          <a:cs typeface="Segoe UI" panose="020B0502040204020203" pitchFamily="34" charset="0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Segoe UI" panose="020B0502040204020203" pitchFamily="34" charset="0"/>
          <a:ea typeface="メイリオ" panose="020B0604030504040204" pitchFamily="50" charset="-128"/>
          <a:cs typeface="Segoe UI" panose="020B0502040204020203" pitchFamily="34" charset="0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Segoe UI" panose="020B0502040204020203" pitchFamily="34" charset="0"/>
          <a:ea typeface="メイリオ" panose="020B0604030504040204" pitchFamily="50" charset="-128"/>
          <a:cs typeface="Segoe UI" panose="020B0502040204020203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scratch.mit.edu/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314325" y="1699022"/>
            <a:ext cx="8648700" cy="1790700"/>
          </a:xfrm>
        </p:spPr>
        <p:txBody>
          <a:bodyPr>
            <a:normAutofit/>
          </a:bodyPr>
          <a:lstStyle/>
          <a:p>
            <a:r>
              <a:rPr lang="en-US" altLang="ja-JP" sz="3600" b="1" dirty="0" smtClean="0">
                <a:latin typeface="メイリオ" panose="020B0604030504040204" pitchFamily="50" charset="-128"/>
              </a:rPr>
              <a:t>Scratch </a:t>
            </a:r>
            <a:r>
              <a:rPr lang="ja-JP" altLang="en-US" sz="3600" b="1" dirty="0" smtClean="0">
                <a:latin typeface="メイリオ" panose="020B0604030504040204" pitchFamily="50" charset="-128"/>
              </a:rPr>
              <a:t>による</a:t>
            </a:r>
            <a:r>
              <a:rPr lang="en-US" altLang="ja-JP" sz="3600" b="1" dirty="0" smtClean="0">
                <a:latin typeface="メイリオ" panose="020B0604030504040204" pitchFamily="50" charset="-128"/>
              </a:rPr>
              <a:t/>
            </a:r>
            <a:br>
              <a:rPr lang="en-US" altLang="ja-JP" sz="3600" b="1" dirty="0" smtClean="0">
                <a:latin typeface="メイリオ" panose="020B0604030504040204" pitchFamily="50" charset="-128"/>
              </a:rPr>
            </a:br>
            <a:r>
              <a:rPr lang="ja-JP" altLang="en-US" sz="3600" b="1" dirty="0" smtClean="0">
                <a:latin typeface="メイリオ" panose="020B0604030504040204" pitchFamily="50" charset="-128"/>
              </a:rPr>
              <a:t>楽しいプログラミング</a:t>
            </a:r>
            <a:r>
              <a:rPr lang="en-US" altLang="ja-JP" sz="3600" b="1" dirty="0" smtClean="0">
                <a:latin typeface="メイリオ" panose="020B0604030504040204" pitchFamily="50" charset="-128"/>
              </a:rPr>
              <a:t/>
            </a:r>
            <a:br>
              <a:rPr lang="en-US" altLang="ja-JP" sz="3600" b="1" dirty="0" smtClean="0">
                <a:latin typeface="メイリオ" panose="020B0604030504040204" pitchFamily="50" charset="-128"/>
              </a:rPr>
            </a:br>
            <a:r>
              <a:rPr lang="ja-JP" altLang="en-US" sz="3600" b="1" dirty="0" smtClean="0">
                <a:latin typeface="メイリオ" panose="020B0604030504040204" pitchFamily="50" charset="-128"/>
              </a:rPr>
              <a:t>（</a:t>
            </a:r>
            <a:r>
              <a:rPr lang="en-US" altLang="ja-JP" sz="3600" b="1" dirty="0" smtClean="0">
                <a:latin typeface="メイリオ" panose="020B0604030504040204" pitchFamily="50" charset="-128"/>
              </a:rPr>
              <a:t>2019</a:t>
            </a:r>
            <a:r>
              <a:rPr lang="ja-JP" altLang="en-US" sz="3600" b="1" dirty="0" smtClean="0">
                <a:latin typeface="メイリオ" panose="020B0604030504040204" pitchFamily="50" charset="-128"/>
              </a:rPr>
              <a:t>年版）</a:t>
            </a:r>
            <a:endParaRPr lang="ja-JP" altLang="en-US" sz="3600" dirty="0">
              <a:latin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9" name="正方形/長方形 8"/>
          <p:cNvSpPr/>
          <p:nvPr/>
        </p:nvSpPr>
        <p:spPr>
          <a:xfrm>
            <a:off x="3875482" y="4869762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ja-JP" altLang="en-US" sz="2400" dirty="0" smtClean="0"/>
              <a:t>金子邦彦</a:t>
            </a:r>
            <a:endParaRPr lang="ja-JP" altLang="en-US" sz="2400" dirty="0"/>
          </a:p>
        </p:txBody>
      </p:sp>
      <p:pic>
        <p:nvPicPr>
          <p:cNvPr id="11" name="図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9660" y="4363597"/>
            <a:ext cx="1473994" cy="1473994"/>
          </a:xfrm>
          <a:prstGeom prst="rect">
            <a:avLst/>
          </a:prstGeom>
        </p:spPr>
      </p:pic>
      <p:pic>
        <p:nvPicPr>
          <p:cNvPr id="7" name="Picture 2" descr="https://mirrors.creativecommons.org/presskit/buttons/88x31/png/by-nc-sa.eu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1780" y="6105526"/>
            <a:ext cx="1433790" cy="501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正方形/長方形 7"/>
          <p:cNvSpPr/>
          <p:nvPr/>
        </p:nvSpPr>
        <p:spPr>
          <a:xfrm>
            <a:off x="1011059" y="3718076"/>
            <a:ext cx="72372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ja-JP" sz="2400" dirty="0" smtClean="0">
                <a:ea typeface="メイリオ" panose="020B0604030504040204" pitchFamily="50" charset="-128"/>
              </a:rPr>
              <a:t>https://</a:t>
            </a:r>
            <a:r>
              <a:rPr lang="en-US" altLang="ja-JP" sz="2400" dirty="0" err="1" smtClean="0">
                <a:ea typeface="メイリオ" panose="020B0604030504040204" pitchFamily="50" charset="-128"/>
              </a:rPr>
              <a:t>www.kunihikokaneko.com</a:t>
            </a:r>
            <a:r>
              <a:rPr lang="en-US" altLang="ja-JP" sz="2400" dirty="0" smtClean="0">
                <a:ea typeface="メイリオ" panose="020B0604030504040204" pitchFamily="50" charset="-128"/>
              </a:rPr>
              <a:t>/cc/scratch/</a:t>
            </a:r>
            <a:r>
              <a:rPr lang="en-US" altLang="ja-JP" sz="2400" dirty="0" err="1" smtClean="0">
                <a:ea typeface="メイリオ" panose="020B0604030504040204" pitchFamily="50" charset="-128"/>
              </a:rPr>
              <a:t>index.html</a:t>
            </a:r>
            <a:endParaRPr lang="ja-JP" altLang="en-US" sz="2400" dirty="0"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581328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目次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kumimoji="1" lang="ja-JP" altLang="en-US" dirty="0" smtClean="0"/>
              <a:t>１．プログラムとは</a:t>
            </a:r>
            <a:endParaRPr kumimoji="1" lang="en-US" altLang="ja-JP" dirty="0" smtClean="0"/>
          </a:p>
          <a:p>
            <a:pPr marL="0" indent="0">
              <a:buNone/>
            </a:pPr>
            <a:r>
              <a:rPr lang="ja-JP" altLang="en-US" dirty="0" smtClean="0"/>
              <a:t>２．ブロックを組み合わせて，キャラクタを動かす</a:t>
            </a:r>
            <a:endParaRPr lang="en-US" altLang="ja-JP" dirty="0" smtClean="0"/>
          </a:p>
          <a:p>
            <a:pPr marL="0" indent="0">
              <a:buNone/>
            </a:pPr>
            <a:r>
              <a:rPr lang="ja-JP" altLang="en-US" dirty="0" smtClean="0"/>
              <a:t>３．キャラクタを増やす</a:t>
            </a:r>
            <a:endParaRPr lang="en-US" altLang="ja-JP" dirty="0" smtClean="0"/>
          </a:p>
          <a:p>
            <a:pPr marL="0" indent="0">
              <a:buNone/>
            </a:pPr>
            <a:r>
              <a:rPr kumimoji="1" lang="ja-JP" altLang="en-US" dirty="0" smtClean="0"/>
              <a:t>４．キャラクタを自動で動かす（制御）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5D82C-95A1-431E-8E38-AA614A14CDCF}" type="slidenum">
              <a:rPr kumimoji="1" lang="ja-JP" altLang="en-US" smtClean="0"/>
              <a:t>2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840396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kumimoji="1" lang="en-US" altLang="ja-JP" sz="3600" dirty="0" smtClean="0"/>
              <a:t>1. </a:t>
            </a:r>
            <a:r>
              <a:rPr kumimoji="1" lang="ja-JP" altLang="en-US" sz="3600" dirty="0" smtClean="0"/>
              <a:t>プログラムとは</a:t>
            </a:r>
            <a:endParaRPr kumimoji="1" lang="ja-JP" altLang="en-US" sz="3600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5D82C-95A1-431E-8E38-AA614A14CDCF}" type="slidenum">
              <a:rPr kumimoji="1" lang="ja-JP" altLang="en-US" smtClean="0"/>
              <a:t>3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20547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コンピュータとプログラム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ja-JP" altLang="en-US" dirty="0"/>
              <a:t>①　</a:t>
            </a:r>
            <a:r>
              <a:rPr lang="ja-JP" altLang="en-US" b="1" dirty="0">
                <a:solidFill>
                  <a:srgbClr val="C00000"/>
                </a:solidFill>
              </a:rPr>
              <a:t>コンピュータ</a:t>
            </a:r>
            <a:r>
              <a:rPr lang="ja-JP" altLang="en-US" dirty="0"/>
              <a:t>は，</a:t>
            </a:r>
            <a:r>
              <a:rPr lang="ja-JP" altLang="en-US" b="1" dirty="0">
                <a:solidFill>
                  <a:srgbClr val="C00000"/>
                </a:solidFill>
              </a:rPr>
              <a:t>プログラム</a:t>
            </a:r>
            <a:r>
              <a:rPr lang="ja-JP" altLang="en-US" dirty="0"/>
              <a:t>で動く</a:t>
            </a:r>
            <a:r>
              <a:rPr lang="ja-JP" altLang="en-US" dirty="0" smtClean="0"/>
              <a:t>．</a:t>
            </a:r>
            <a:endParaRPr lang="ja-JP" altLang="en-US" dirty="0"/>
          </a:p>
          <a:p>
            <a:pPr marL="0" indent="0">
              <a:buNone/>
            </a:pPr>
            <a:r>
              <a:rPr lang="ja-JP" altLang="en-US" dirty="0"/>
              <a:t>②　</a:t>
            </a:r>
            <a:r>
              <a:rPr lang="ja-JP" altLang="en-US" b="1" dirty="0">
                <a:solidFill>
                  <a:srgbClr val="C00000"/>
                </a:solidFill>
              </a:rPr>
              <a:t>コンピュータ</a:t>
            </a:r>
            <a:r>
              <a:rPr lang="ja-JP" altLang="en-US" dirty="0"/>
              <a:t>は，</a:t>
            </a:r>
            <a:r>
              <a:rPr lang="ja-JP" altLang="en-US" b="1" dirty="0">
                <a:solidFill>
                  <a:srgbClr val="C00000"/>
                </a:solidFill>
              </a:rPr>
              <a:t>プログラム</a:t>
            </a:r>
            <a:r>
              <a:rPr lang="ja-JP" altLang="en-US" dirty="0"/>
              <a:t>通りに自動で動く</a:t>
            </a:r>
          </a:p>
          <a:p>
            <a:pPr marL="0" indent="0">
              <a:buNone/>
            </a:pPr>
            <a:r>
              <a:rPr lang="ja-JP" altLang="en-US" dirty="0"/>
              <a:t>　　「マシン」である</a:t>
            </a:r>
            <a:r>
              <a:rPr lang="ja-JP" altLang="en-US" dirty="0" smtClean="0"/>
              <a:t>．</a:t>
            </a:r>
            <a:endParaRPr lang="en-US" altLang="ja-JP" dirty="0" smtClean="0"/>
          </a:p>
          <a:p>
            <a:pPr marL="0" indent="0">
              <a:buNone/>
            </a:pPr>
            <a:r>
              <a:rPr lang="ja-JP" altLang="en-US" dirty="0"/>
              <a:t>③　</a:t>
            </a:r>
            <a:r>
              <a:rPr lang="ja-JP" altLang="en-US" b="1" dirty="0">
                <a:solidFill>
                  <a:srgbClr val="C00000"/>
                </a:solidFill>
              </a:rPr>
              <a:t>コンピュータ</a:t>
            </a:r>
            <a:r>
              <a:rPr lang="ja-JP" altLang="en-US" dirty="0"/>
              <a:t>は，</a:t>
            </a:r>
            <a:r>
              <a:rPr lang="ja-JP" altLang="en-US" b="1" u="sng" dirty="0">
                <a:solidFill>
                  <a:srgbClr val="FF0000"/>
                </a:solidFill>
              </a:rPr>
              <a:t>人間の知的能力</a:t>
            </a:r>
            <a:r>
              <a:rPr lang="ja-JP" altLang="en-US" dirty="0"/>
              <a:t>を，</a:t>
            </a:r>
          </a:p>
          <a:p>
            <a:pPr marL="0" indent="0">
              <a:buNone/>
            </a:pPr>
            <a:r>
              <a:rPr lang="ja-JP" altLang="en-US" dirty="0"/>
              <a:t>　　</a:t>
            </a:r>
            <a:r>
              <a:rPr lang="ja-JP" altLang="en-US" dirty="0" smtClean="0"/>
              <a:t>強力</a:t>
            </a:r>
            <a:r>
              <a:rPr lang="ja-JP" altLang="en-US" dirty="0"/>
              <a:t>に</a:t>
            </a:r>
            <a:r>
              <a:rPr lang="ja-JP" altLang="en-US" b="1" u="sng" dirty="0">
                <a:solidFill>
                  <a:srgbClr val="FF0000"/>
                </a:solidFill>
              </a:rPr>
              <a:t>増幅できるマシン</a:t>
            </a:r>
            <a:r>
              <a:rPr lang="ja-JP" altLang="en-US" dirty="0"/>
              <a:t>で</a:t>
            </a:r>
            <a:r>
              <a:rPr lang="ja-JP" altLang="en-US" dirty="0" smtClean="0"/>
              <a:t>ある</a:t>
            </a:r>
            <a:endParaRPr lang="ja-JP" altLang="en-US" dirty="0"/>
          </a:p>
          <a:p>
            <a:pPr marL="0" indent="0">
              <a:buNone/>
            </a:pPr>
            <a:r>
              <a:rPr lang="ja-JP" altLang="en-US" dirty="0"/>
              <a:t>④　</a:t>
            </a:r>
            <a:r>
              <a:rPr lang="ja-JP" altLang="en-US" b="1" dirty="0" smtClean="0">
                <a:solidFill>
                  <a:srgbClr val="C00000"/>
                </a:solidFill>
              </a:rPr>
              <a:t>コンピュータ</a:t>
            </a:r>
            <a:r>
              <a:rPr lang="ja-JP" altLang="en-US" dirty="0" smtClean="0"/>
              <a:t>は，ネットワークでつながるよう</a:t>
            </a:r>
            <a:endParaRPr lang="en-US" altLang="ja-JP" dirty="0" smtClean="0"/>
          </a:p>
          <a:p>
            <a:pPr marL="0" indent="0">
              <a:buNone/>
            </a:pPr>
            <a:r>
              <a:rPr lang="ja-JP" altLang="en-US" dirty="0"/>
              <a:t>　</a:t>
            </a:r>
            <a:r>
              <a:rPr lang="ja-JP" altLang="en-US" dirty="0" smtClean="0"/>
              <a:t>　になった．その結果，生活や社会を大きく変容</a:t>
            </a:r>
            <a:endParaRPr lang="ja-JP" altLang="en-US" dirty="0"/>
          </a:p>
          <a:p>
            <a:pPr marL="0" indent="0">
              <a:buNone/>
            </a:pPr>
            <a:r>
              <a:rPr lang="ja-JP" altLang="en-US" dirty="0" smtClean="0"/>
              <a:t>　　できる能力を持つようになった．</a:t>
            </a:r>
          </a:p>
          <a:p>
            <a:pPr marL="0" indent="0">
              <a:buNone/>
            </a:pPr>
            <a:endParaRPr lang="ja-JP" altLang="en-US" dirty="0" smtClean="0"/>
          </a:p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5D82C-95A1-431E-8E38-AA614A14CDCF}" type="slidenum">
              <a:rPr kumimoji="1" lang="ja-JP" altLang="en-US" smtClean="0"/>
              <a:t>4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535455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en-US" altLang="ja-JP" dirty="0" smtClean="0"/>
              <a:t>Scratch</a:t>
            </a:r>
            <a:r>
              <a:rPr kumimoji="1" lang="ja-JP" altLang="en-US" dirty="0" smtClean="0"/>
              <a:t> とは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b="1" dirty="0" smtClean="0">
                <a:solidFill>
                  <a:srgbClr val="C00000"/>
                </a:solidFill>
              </a:rPr>
              <a:t>プログラム</a:t>
            </a:r>
            <a:r>
              <a:rPr lang="ja-JP" altLang="en-US" dirty="0" smtClean="0"/>
              <a:t>の製作にも</a:t>
            </a:r>
            <a:r>
              <a:rPr lang="ja-JP" altLang="en-US" b="1" dirty="0" smtClean="0">
                <a:solidFill>
                  <a:srgbClr val="C00000"/>
                </a:solidFill>
              </a:rPr>
              <a:t>コンピュータ</a:t>
            </a:r>
            <a:r>
              <a:rPr lang="ja-JP" altLang="en-US" dirty="0" smtClean="0"/>
              <a:t>を使う</a:t>
            </a:r>
            <a:endParaRPr lang="en-US" altLang="ja-JP" dirty="0" smtClean="0"/>
          </a:p>
          <a:p>
            <a:r>
              <a:rPr kumimoji="1" lang="en-US" altLang="ja-JP" b="1" dirty="0" smtClean="0">
                <a:solidFill>
                  <a:srgbClr val="C00000"/>
                </a:solidFill>
              </a:rPr>
              <a:t>Scratch</a:t>
            </a:r>
            <a:r>
              <a:rPr kumimoji="1" lang="en-US" altLang="ja-JP" b="1" dirty="0" smtClean="0"/>
              <a:t> </a:t>
            </a:r>
            <a:r>
              <a:rPr lang="ja-JP" altLang="en-US" dirty="0" smtClean="0"/>
              <a:t>を用いて</a:t>
            </a:r>
            <a:r>
              <a:rPr kumimoji="1" lang="ja-JP" altLang="en-US" dirty="0" smtClean="0"/>
              <a:t>，</a:t>
            </a:r>
            <a:r>
              <a:rPr kumimoji="1" lang="ja-JP" altLang="en-US" b="1" dirty="0" smtClean="0">
                <a:solidFill>
                  <a:srgbClr val="C00000"/>
                </a:solidFill>
              </a:rPr>
              <a:t>プログラム</a:t>
            </a:r>
            <a:r>
              <a:rPr kumimoji="1" lang="ja-JP" altLang="en-US" dirty="0" smtClean="0"/>
              <a:t>の製作を行うことができる．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5D82C-95A1-431E-8E38-AA614A14CDCF}" type="slidenum">
              <a:rPr kumimoji="1" lang="ja-JP" altLang="en-US" smtClean="0"/>
              <a:t>5</a:t>
            </a:fld>
            <a:endParaRPr kumimoji="1" lang="ja-JP" altLang="en-US"/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2159" y="2300527"/>
            <a:ext cx="8052529" cy="3554173"/>
          </a:xfrm>
          <a:prstGeom prst="rect">
            <a:avLst/>
          </a:prstGeom>
        </p:spPr>
      </p:pic>
      <p:sp>
        <p:nvSpPr>
          <p:cNvPr id="8" name="右矢印 7"/>
          <p:cNvSpPr/>
          <p:nvPr/>
        </p:nvSpPr>
        <p:spPr>
          <a:xfrm>
            <a:off x="5069840" y="6266779"/>
            <a:ext cx="292048" cy="3447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2400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9" name="テキスト ボックス 8"/>
          <p:cNvSpPr txBox="1"/>
          <p:nvPr/>
        </p:nvSpPr>
        <p:spPr>
          <a:xfrm>
            <a:off x="5574147" y="6057087"/>
            <a:ext cx="33938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400" dirty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その鍵は</a:t>
            </a:r>
            <a:endParaRPr lang="en-US" altLang="ja-JP" sz="2400" dirty="0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r>
              <a:rPr lang="ja-JP" altLang="en-US" sz="2400" dirty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　</a:t>
            </a:r>
            <a:r>
              <a:rPr lang="ja-JP" altLang="en-US" sz="24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プログラム</a:t>
            </a:r>
            <a:endParaRPr lang="en-US" altLang="ja-JP" sz="2400" dirty="0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0" name="四角形吹き出し 9"/>
          <p:cNvSpPr/>
          <p:nvPr/>
        </p:nvSpPr>
        <p:spPr>
          <a:xfrm>
            <a:off x="3321051" y="4498929"/>
            <a:ext cx="2216698" cy="981121"/>
          </a:xfrm>
          <a:prstGeom prst="wedgeRectCallout">
            <a:avLst>
              <a:gd name="adj1" fmla="val -25724"/>
              <a:gd name="adj2" fmla="val -86559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2400" dirty="0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1" name="四角形吹き出し 10"/>
          <p:cNvSpPr/>
          <p:nvPr/>
        </p:nvSpPr>
        <p:spPr>
          <a:xfrm>
            <a:off x="6857600" y="2285440"/>
            <a:ext cx="2019636" cy="897198"/>
          </a:xfrm>
          <a:prstGeom prst="wedgeRectCallout">
            <a:avLst>
              <a:gd name="adj1" fmla="val -11154"/>
              <a:gd name="adj2" fmla="val 117030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2400" dirty="0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7056990" y="2578607"/>
            <a:ext cx="19109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4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キャラクタ</a:t>
            </a:r>
            <a:endParaRPr lang="en-US" altLang="ja-JP" sz="2400" dirty="0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3620753" y="4758656"/>
            <a:ext cx="20958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4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プログラム</a:t>
            </a:r>
            <a:endParaRPr lang="en-US" altLang="ja-JP" sz="2400" dirty="0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5837451" y="4724241"/>
            <a:ext cx="331105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400" dirty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プログラムに書いた</a:t>
            </a:r>
            <a:endParaRPr lang="en-US" altLang="ja-JP" sz="2400" dirty="0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r>
              <a:rPr lang="ja-JP" altLang="en-US" sz="2400" dirty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手順通りにキャラクタ</a:t>
            </a:r>
            <a:endParaRPr lang="en-US" altLang="ja-JP" sz="2400" dirty="0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r>
              <a:rPr lang="ja-JP" altLang="en-US" sz="2400" dirty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が動く</a:t>
            </a:r>
            <a:endParaRPr lang="en-US" altLang="ja-JP" sz="2400" dirty="0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1337684" y="6208313"/>
            <a:ext cx="35702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キャラクタを自在に</a:t>
            </a:r>
            <a:r>
              <a:rPr lang="ja-JP" altLang="en-US" sz="24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操る</a:t>
            </a:r>
            <a:endParaRPr lang="en-US" altLang="ja-JP" sz="2400" dirty="0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21954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プログラムとは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5D82C-95A1-431E-8E38-AA614A14CDCF}" type="slidenum">
              <a:rPr kumimoji="1" lang="ja-JP" altLang="en-US" smtClean="0"/>
              <a:t>6</a:t>
            </a:fld>
            <a:endParaRPr kumimoji="1" lang="ja-JP" altLang="en-US"/>
          </a:p>
        </p:txBody>
      </p:sp>
      <p:sp>
        <p:nvSpPr>
          <p:cNvPr id="5" name="コンテンツ プレースホルダー 4"/>
          <p:cNvSpPr txBox="1">
            <a:spLocks/>
          </p:cNvSpPr>
          <p:nvPr/>
        </p:nvSpPr>
        <p:spPr>
          <a:xfrm>
            <a:off x="321845" y="953263"/>
            <a:ext cx="8461208" cy="24763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ja-JP" altLang="en-US" b="1" dirty="0" smtClean="0">
                <a:solidFill>
                  <a:srgbClr val="C00000"/>
                </a:solidFill>
              </a:rPr>
              <a:t>プログラム</a:t>
            </a:r>
            <a:r>
              <a:rPr lang="ja-JP" altLang="en-US" dirty="0" smtClean="0">
                <a:solidFill>
                  <a:srgbClr val="000066"/>
                </a:solidFill>
              </a:rPr>
              <a:t>とは、</a:t>
            </a:r>
            <a:r>
              <a:rPr lang="ja-JP" altLang="en-US" b="1" u="sng" dirty="0" smtClean="0">
                <a:solidFill>
                  <a:srgbClr val="FF0000"/>
                </a:solidFill>
              </a:rPr>
              <a:t>コンピュータが自動で動くための手順</a:t>
            </a:r>
            <a:r>
              <a:rPr lang="ja-JP" altLang="en-US" dirty="0" smtClean="0">
                <a:solidFill>
                  <a:srgbClr val="000066"/>
                </a:solidFill>
              </a:rPr>
              <a:t>を書いたもの</a:t>
            </a:r>
            <a:endParaRPr lang="en-US" altLang="ja-JP" dirty="0" smtClean="0">
              <a:solidFill>
                <a:srgbClr val="000066"/>
              </a:solidFill>
            </a:endParaRPr>
          </a:p>
          <a:p>
            <a:pPr>
              <a:lnSpc>
                <a:spcPct val="120000"/>
              </a:lnSpc>
            </a:pPr>
            <a:r>
              <a:rPr lang="ja-JP" altLang="en-US" b="1" dirty="0" smtClean="0">
                <a:solidFill>
                  <a:srgbClr val="C00000"/>
                </a:solidFill>
              </a:rPr>
              <a:t>プログラム</a:t>
            </a:r>
            <a:r>
              <a:rPr lang="ja-JP" altLang="en-US" dirty="0" smtClean="0">
                <a:solidFill>
                  <a:srgbClr val="000066"/>
                </a:solidFill>
              </a:rPr>
              <a:t>の</a:t>
            </a:r>
            <a:r>
              <a:rPr lang="ja-JP" altLang="en-US" b="1" dirty="0" smtClean="0">
                <a:solidFill>
                  <a:srgbClr val="C00000"/>
                </a:solidFill>
              </a:rPr>
              <a:t>起動</a:t>
            </a:r>
            <a:r>
              <a:rPr lang="ja-JP" altLang="en-US" dirty="0" smtClean="0">
                <a:solidFill>
                  <a:srgbClr val="000066"/>
                </a:solidFill>
              </a:rPr>
              <a:t>によって、コンピュータが動き始める</a:t>
            </a:r>
            <a:endParaRPr lang="en-US" altLang="ja-JP" dirty="0" smtClean="0">
              <a:solidFill>
                <a:srgbClr val="000066"/>
              </a:solidFill>
            </a:endParaRPr>
          </a:p>
        </p:txBody>
      </p:sp>
      <p:sp>
        <p:nvSpPr>
          <p:cNvPr id="6" name="正方形/長方形 5"/>
          <p:cNvSpPr/>
          <p:nvPr/>
        </p:nvSpPr>
        <p:spPr>
          <a:xfrm>
            <a:off x="6163397" y="2651808"/>
            <a:ext cx="1459079" cy="1754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013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0642" y="3438267"/>
            <a:ext cx="6501834" cy="2869738"/>
          </a:xfrm>
          <a:prstGeom prst="rect">
            <a:avLst/>
          </a:prstGeom>
        </p:spPr>
      </p:pic>
      <p:sp>
        <p:nvSpPr>
          <p:cNvPr id="11" name="四角形吹き出し 10"/>
          <p:cNvSpPr/>
          <p:nvPr/>
        </p:nvSpPr>
        <p:spPr>
          <a:xfrm>
            <a:off x="3316543" y="5546679"/>
            <a:ext cx="2216698" cy="981121"/>
          </a:xfrm>
          <a:prstGeom prst="wedgeRectCallout">
            <a:avLst>
              <a:gd name="adj1" fmla="val -25724"/>
              <a:gd name="adj2" fmla="val -86559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2400" dirty="0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3616245" y="5806406"/>
            <a:ext cx="20958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4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プログラム</a:t>
            </a:r>
            <a:endParaRPr lang="en-US" altLang="ja-JP" sz="2400" dirty="0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67728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/>
              <a:t>プログラム</a:t>
            </a:r>
            <a:r>
              <a:rPr lang="ja-JP" altLang="en-US" dirty="0" smtClean="0"/>
              <a:t>を</a:t>
            </a:r>
            <a:r>
              <a:rPr lang="ja-JP" altLang="en-US" dirty="0"/>
              <a:t>学</a:t>
            </a:r>
            <a:r>
              <a:rPr lang="ja-JP" altLang="en-US" dirty="0" smtClean="0"/>
              <a:t>ぶことは役立つ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kumimoji="1" lang="ja-JP" altLang="en-US" b="1" i="1" dirty="0" smtClean="0">
                <a:solidFill>
                  <a:srgbClr val="C00000"/>
                </a:solidFill>
              </a:rPr>
              <a:t>プログラム</a:t>
            </a:r>
            <a:r>
              <a:rPr kumimoji="1" lang="ja-JP" altLang="en-US" dirty="0" smtClean="0"/>
              <a:t>を作ることは</a:t>
            </a:r>
            <a:r>
              <a:rPr kumimoji="1" lang="ja-JP" altLang="en-US" b="1" dirty="0" smtClean="0">
                <a:solidFill>
                  <a:srgbClr val="C00000"/>
                </a:solidFill>
              </a:rPr>
              <a:t>クリエイティブ</a:t>
            </a:r>
            <a:endParaRPr kumimoji="1" lang="en-US" altLang="ja-JP" b="1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ja-JP" altLang="en-US" dirty="0" smtClean="0"/>
              <a:t>創造力，自由な発想，チャレンジ精神</a:t>
            </a:r>
            <a:endParaRPr lang="en-US" altLang="ja-JP" dirty="0"/>
          </a:p>
          <a:p>
            <a:endParaRPr kumimoji="1" lang="en-US" altLang="ja-JP" dirty="0" smtClean="0"/>
          </a:p>
          <a:p>
            <a:r>
              <a:rPr lang="ja-JP" altLang="en-US" dirty="0" smtClean="0"/>
              <a:t>構成力</a:t>
            </a:r>
            <a:r>
              <a:rPr lang="ja-JP" altLang="en-US" dirty="0"/>
              <a:t>，</a:t>
            </a:r>
            <a:r>
              <a:rPr lang="ja-JP" altLang="en-US" dirty="0" smtClean="0"/>
              <a:t>思考力の涵養</a:t>
            </a:r>
            <a:endParaRPr lang="en-US" altLang="ja-JP" dirty="0" smtClean="0"/>
          </a:p>
          <a:p>
            <a:pPr marL="0" indent="0">
              <a:buNone/>
            </a:pPr>
            <a:r>
              <a:rPr kumimoji="1" lang="ja-JP" altLang="en-US" b="1" dirty="0" smtClean="0">
                <a:solidFill>
                  <a:srgbClr val="C00000"/>
                </a:solidFill>
              </a:rPr>
              <a:t>プログラム</a:t>
            </a:r>
            <a:r>
              <a:rPr kumimoji="1" lang="ja-JP" altLang="en-US" dirty="0" smtClean="0"/>
              <a:t>を作ることは，</a:t>
            </a:r>
            <a:r>
              <a:rPr kumimoji="1" lang="ja-JP" altLang="en-US" b="1" u="sng" dirty="0" smtClean="0">
                <a:solidFill>
                  <a:srgbClr val="FF0000"/>
                </a:solidFill>
              </a:rPr>
              <a:t>「部品」を組み立てて，作品を作り上げる</a:t>
            </a:r>
            <a:r>
              <a:rPr kumimoji="1" lang="ja-JP" altLang="en-US" dirty="0" smtClean="0"/>
              <a:t>ことに似ている</a:t>
            </a:r>
            <a:endParaRPr kumimoji="1" lang="en-US" altLang="ja-JP" dirty="0" smtClean="0"/>
          </a:p>
          <a:p>
            <a:pPr marL="0" indent="0">
              <a:buNone/>
            </a:pPr>
            <a:endParaRPr kumimoji="1" lang="en-US" altLang="ja-JP" dirty="0"/>
          </a:p>
          <a:p>
            <a:r>
              <a:rPr lang="ja-JP" altLang="en-US" dirty="0" smtClean="0"/>
              <a:t>コンピュータエンジニアとしての素養，知識</a:t>
            </a:r>
            <a:endParaRPr lang="en-US" altLang="ja-JP" dirty="0" smtClean="0"/>
          </a:p>
          <a:p>
            <a:pPr marL="0" indent="0">
              <a:buNone/>
            </a:pPr>
            <a:r>
              <a:rPr lang="ja-JP" altLang="en-US" b="1" dirty="0" smtClean="0">
                <a:solidFill>
                  <a:srgbClr val="C00000"/>
                </a:solidFill>
              </a:rPr>
              <a:t>プログラム</a:t>
            </a:r>
            <a:r>
              <a:rPr lang="ja-JP" altLang="en-US" dirty="0"/>
              <a:t>を学ぶことは、コンピュータを学ぶこと。コンピュータを自在に操ることができるようになる</a:t>
            </a:r>
          </a:p>
          <a:p>
            <a:pPr marL="0" indent="0">
              <a:buNone/>
            </a:pP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5D82C-95A1-431E-8E38-AA614A14CDCF}" type="slidenum">
              <a:rPr kumimoji="1" lang="ja-JP" altLang="en-US" smtClean="0"/>
              <a:t>7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647415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143000" y="1699022"/>
            <a:ext cx="7386638" cy="1790700"/>
          </a:xfrm>
        </p:spPr>
        <p:txBody>
          <a:bodyPr>
            <a:normAutofit/>
          </a:bodyPr>
          <a:lstStyle/>
          <a:p>
            <a:r>
              <a:rPr lang="en-US" altLang="ja-JP" sz="3600" dirty="0" smtClean="0">
                <a:latin typeface="メイリオ" panose="020B0604030504040204" pitchFamily="50" charset="-128"/>
              </a:rPr>
              <a:t>2. </a:t>
            </a:r>
            <a:r>
              <a:rPr lang="ja-JP" altLang="en-US" sz="3600" dirty="0">
                <a:latin typeface="メイリオ" panose="020B0604030504040204" pitchFamily="50" charset="-128"/>
              </a:rPr>
              <a:t>ブロック</a:t>
            </a:r>
            <a:r>
              <a:rPr lang="ja-JP" altLang="en-US" sz="3600" dirty="0" smtClean="0">
                <a:latin typeface="メイリオ" panose="020B0604030504040204" pitchFamily="50" charset="-128"/>
              </a:rPr>
              <a:t>を組み合わせて，</a:t>
            </a:r>
            <a:r>
              <a:rPr lang="en-US" altLang="ja-JP" sz="3600" dirty="0" smtClean="0">
                <a:latin typeface="メイリオ" panose="020B0604030504040204" pitchFamily="50" charset="-128"/>
              </a:rPr>
              <a:t/>
            </a:r>
            <a:br>
              <a:rPr lang="en-US" altLang="ja-JP" sz="3600" dirty="0" smtClean="0">
                <a:latin typeface="メイリオ" panose="020B0604030504040204" pitchFamily="50" charset="-128"/>
              </a:rPr>
            </a:br>
            <a:r>
              <a:rPr lang="ja-JP" altLang="en-US" sz="3600" dirty="0" smtClean="0">
                <a:latin typeface="メイリオ" panose="020B0604030504040204" pitchFamily="50" charset="-128"/>
              </a:rPr>
              <a:t>キャラクタを動かす</a:t>
            </a:r>
            <a:endParaRPr kumimoji="1" lang="ja-JP" altLang="en-US" sz="3600" dirty="0">
              <a:latin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8</a:t>
            </a:fld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356925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図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1213" y="1989638"/>
            <a:ext cx="7790770" cy="3438640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ja-JP" altLang="en-US" sz="2700" dirty="0"/>
              <a:t>①　</a:t>
            </a:r>
            <a:r>
              <a:rPr lang="ja-JP" altLang="en-US" sz="2700" dirty="0">
                <a:solidFill>
                  <a:srgbClr val="C00000"/>
                </a:solidFill>
              </a:rPr>
              <a:t>ブロック</a:t>
            </a:r>
            <a:r>
              <a:rPr lang="ja-JP" altLang="en-US" sz="2700" dirty="0"/>
              <a:t>を置く</a:t>
            </a:r>
            <a:endParaRPr lang="ja-JP" altLang="en-US" sz="2700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9</a:t>
            </a:fld>
            <a:endParaRPr kumimoji="1" lang="ja-JP" altLang="en-US"/>
          </a:p>
        </p:txBody>
      </p:sp>
      <p:sp>
        <p:nvSpPr>
          <p:cNvPr id="8" name="正方形/長方形 7"/>
          <p:cNvSpPr/>
          <p:nvPr/>
        </p:nvSpPr>
        <p:spPr>
          <a:xfrm>
            <a:off x="950898" y="2364505"/>
            <a:ext cx="656296" cy="2968742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350"/>
          </a:p>
        </p:txBody>
      </p:sp>
      <p:sp>
        <p:nvSpPr>
          <p:cNvPr id="10" name="正方形/長方形 9"/>
          <p:cNvSpPr/>
          <p:nvPr/>
        </p:nvSpPr>
        <p:spPr>
          <a:xfrm>
            <a:off x="1607193" y="2546562"/>
            <a:ext cx="1563461" cy="2809534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350"/>
          </a:p>
        </p:txBody>
      </p:sp>
      <p:sp>
        <p:nvSpPr>
          <p:cNvPr id="12" name="四角形吹き出し 11"/>
          <p:cNvSpPr/>
          <p:nvPr/>
        </p:nvSpPr>
        <p:spPr>
          <a:xfrm>
            <a:off x="128228" y="1483574"/>
            <a:ext cx="1885950" cy="790575"/>
          </a:xfrm>
          <a:prstGeom prst="wedgeRectCallout">
            <a:avLst>
              <a:gd name="adj1" fmla="val -7516"/>
              <a:gd name="adj2" fmla="val 7790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10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328692" y="1707629"/>
            <a:ext cx="1531188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1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種類を選ぶ</a:t>
            </a:r>
            <a:endParaRPr kumimoji="1" lang="ja-JP" altLang="en-US" sz="21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4" name="四角形吹き出し 13"/>
          <p:cNvSpPr/>
          <p:nvPr/>
        </p:nvSpPr>
        <p:spPr>
          <a:xfrm>
            <a:off x="3287123" y="1927523"/>
            <a:ext cx="2172629" cy="790575"/>
          </a:xfrm>
          <a:prstGeom prst="wedgeRectCallout">
            <a:avLst>
              <a:gd name="adj1" fmla="val -54138"/>
              <a:gd name="adj2" fmla="val 78335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10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3361621" y="2145691"/>
            <a:ext cx="2069797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100" b="1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ブロック</a:t>
            </a:r>
            <a:r>
              <a:rPr lang="ja-JP" altLang="en-US" sz="21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を</a:t>
            </a:r>
            <a:r>
              <a:rPr lang="ja-JP" altLang="en-US" sz="21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選</a:t>
            </a:r>
            <a:r>
              <a:rPr lang="ja-JP" altLang="en-US" sz="21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ぶ</a:t>
            </a:r>
            <a:endParaRPr kumimoji="1" lang="ja-JP" altLang="en-US" sz="21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cxnSp>
        <p:nvCxnSpPr>
          <p:cNvPr id="16" name="直線矢印コネクタ 15"/>
          <p:cNvCxnSpPr/>
          <p:nvPr/>
        </p:nvCxnSpPr>
        <p:spPr>
          <a:xfrm>
            <a:off x="2428252" y="3023976"/>
            <a:ext cx="1399685" cy="354527"/>
          </a:xfrm>
          <a:prstGeom prst="straightConnector1">
            <a:avLst/>
          </a:prstGeom>
          <a:ln w="50800">
            <a:solidFill>
              <a:srgbClr val="FF0000">
                <a:alpha val="2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テキスト ボックス 17"/>
          <p:cNvSpPr txBox="1"/>
          <p:nvPr/>
        </p:nvSpPr>
        <p:spPr>
          <a:xfrm>
            <a:off x="3474593" y="3737804"/>
            <a:ext cx="2339102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1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ドラッグして置く</a:t>
            </a:r>
            <a:endParaRPr kumimoji="1" lang="ja-JP" altLang="en-US" sz="2100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790879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図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5234" y="1901841"/>
            <a:ext cx="7806707" cy="3445674"/>
          </a:xfrm>
          <a:prstGeom prst="rect">
            <a:avLst/>
          </a:prstGeom>
        </p:spPr>
      </p:pic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10</a:t>
            </a:fld>
            <a:endParaRPr kumimoji="1" lang="ja-JP" altLang="en-US"/>
          </a:p>
        </p:txBody>
      </p:sp>
      <p:sp>
        <p:nvSpPr>
          <p:cNvPr id="8" name="正方形/長方形 7"/>
          <p:cNvSpPr/>
          <p:nvPr/>
        </p:nvSpPr>
        <p:spPr>
          <a:xfrm>
            <a:off x="853276" y="2523026"/>
            <a:ext cx="454478" cy="2808753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350"/>
          </a:p>
        </p:txBody>
      </p:sp>
      <p:sp>
        <p:nvSpPr>
          <p:cNvPr id="10" name="正方形/長方形 9"/>
          <p:cNvSpPr/>
          <p:nvPr/>
        </p:nvSpPr>
        <p:spPr>
          <a:xfrm>
            <a:off x="1307754" y="2523026"/>
            <a:ext cx="1604183" cy="2824489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350"/>
          </a:p>
        </p:txBody>
      </p:sp>
      <p:sp>
        <p:nvSpPr>
          <p:cNvPr id="12" name="四角形吹き出し 11"/>
          <p:cNvSpPr/>
          <p:nvPr/>
        </p:nvSpPr>
        <p:spPr>
          <a:xfrm>
            <a:off x="96290" y="1527114"/>
            <a:ext cx="1885950" cy="790575"/>
          </a:xfrm>
          <a:prstGeom prst="wedgeRectCallout">
            <a:avLst>
              <a:gd name="adj1" fmla="val -1569"/>
              <a:gd name="adj2" fmla="val 72739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10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259151" y="1738195"/>
            <a:ext cx="1531188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1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種類を選ぶ</a:t>
            </a:r>
            <a:endParaRPr kumimoji="1" lang="ja-JP" altLang="en-US" sz="21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4" name="四角形吹き出し 13"/>
          <p:cNvSpPr/>
          <p:nvPr/>
        </p:nvSpPr>
        <p:spPr>
          <a:xfrm>
            <a:off x="3161048" y="1912683"/>
            <a:ext cx="2172629" cy="790575"/>
          </a:xfrm>
          <a:prstGeom prst="wedgeRectCallout">
            <a:avLst>
              <a:gd name="adj1" fmla="val -59649"/>
              <a:gd name="adj2" fmla="val 70073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10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3206382" y="2130610"/>
            <a:ext cx="2069797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100" b="1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ブロック</a:t>
            </a:r>
            <a:r>
              <a:rPr lang="ja-JP" altLang="en-US" sz="21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を</a:t>
            </a:r>
            <a:r>
              <a:rPr lang="ja-JP" altLang="en-US" sz="21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選</a:t>
            </a:r>
            <a:r>
              <a:rPr lang="ja-JP" altLang="en-US" sz="21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ぶ</a:t>
            </a:r>
            <a:endParaRPr kumimoji="1" lang="ja-JP" altLang="en-US" sz="21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3225618" y="3821749"/>
            <a:ext cx="2339102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1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ドラッグして合体</a:t>
            </a:r>
            <a:endParaRPr kumimoji="1" lang="ja-JP" altLang="en-US" sz="2100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cxnSp>
        <p:nvCxnSpPr>
          <p:cNvPr id="16" name="直線矢印コネクタ 15"/>
          <p:cNvCxnSpPr/>
          <p:nvPr/>
        </p:nvCxnSpPr>
        <p:spPr>
          <a:xfrm>
            <a:off x="2164399" y="2921186"/>
            <a:ext cx="1495076" cy="595618"/>
          </a:xfrm>
          <a:prstGeom prst="straightConnector1">
            <a:avLst/>
          </a:prstGeom>
          <a:ln w="50800">
            <a:solidFill>
              <a:srgbClr val="FF0000">
                <a:alpha val="2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タイトル 1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/>
              <a:t>②　</a:t>
            </a:r>
            <a:r>
              <a:rPr lang="ja-JP" altLang="en-US" dirty="0">
                <a:solidFill>
                  <a:srgbClr val="C00000"/>
                </a:solidFill>
              </a:rPr>
              <a:t>ブロック</a:t>
            </a:r>
            <a:r>
              <a:rPr lang="ja-JP" altLang="en-US" dirty="0"/>
              <a:t>を</a:t>
            </a:r>
            <a:r>
              <a:rPr lang="ja-JP" altLang="en-US" dirty="0" smtClean="0"/>
              <a:t>組み合わせる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443417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図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1047" y="1847464"/>
            <a:ext cx="7846208" cy="3463109"/>
          </a:xfrm>
          <a:prstGeom prst="rect">
            <a:avLst/>
          </a:prstGeom>
        </p:spPr>
      </p:pic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11</a:t>
            </a:fld>
            <a:endParaRPr kumimoji="1" lang="ja-JP" altLang="en-US"/>
          </a:p>
        </p:txBody>
      </p:sp>
      <p:sp>
        <p:nvSpPr>
          <p:cNvPr id="8" name="正方形/長方形 7"/>
          <p:cNvSpPr/>
          <p:nvPr/>
        </p:nvSpPr>
        <p:spPr>
          <a:xfrm>
            <a:off x="5643029" y="2097005"/>
            <a:ext cx="440301" cy="419100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10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2" name="四角形吹き出し 11"/>
          <p:cNvSpPr/>
          <p:nvPr/>
        </p:nvSpPr>
        <p:spPr>
          <a:xfrm>
            <a:off x="3336392" y="2034191"/>
            <a:ext cx="1885950" cy="790575"/>
          </a:xfrm>
          <a:prstGeom prst="wedgeRectCallout">
            <a:avLst>
              <a:gd name="adj1" fmla="val 68561"/>
              <a:gd name="adj2" fmla="val -2665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10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3444932" y="2126498"/>
            <a:ext cx="1800493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ja-JP" altLang="en-US" sz="21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起動ボタンを</a:t>
            </a:r>
            <a:endParaRPr lang="en-US" altLang="ja-JP" sz="21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kumimoji="1" lang="ja-JP" altLang="en-US" sz="21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クリック</a:t>
            </a:r>
          </a:p>
        </p:txBody>
      </p:sp>
      <p:sp>
        <p:nvSpPr>
          <p:cNvPr id="14" name="四角形吹き出し 13"/>
          <p:cNvSpPr/>
          <p:nvPr/>
        </p:nvSpPr>
        <p:spPr>
          <a:xfrm>
            <a:off x="6971371" y="2254591"/>
            <a:ext cx="2172629" cy="790575"/>
          </a:xfrm>
          <a:prstGeom prst="wedgeRectCallout">
            <a:avLst>
              <a:gd name="adj1" fmla="val -22260"/>
              <a:gd name="adj2" fmla="val 81606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10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7157439" y="2331229"/>
            <a:ext cx="1800493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ja-JP" altLang="en-US" sz="2100" b="1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キャラクタ</a:t>
            </a:r>
            <a:r>
              <a:rPr kumimoji="1" lang="ja-JP" altLang="en-US" sz="21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が</a:t>
            </a:r>
            <a:endParaRPr kumimoji="1" lang="en-US" altLang="ja-JP" sz="21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lang="ja-JP" altLang="en-US" sz="21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動く！</a:t>
            </a:r>
            <a:endParaRPr kumimoji="1" lang="ja-JP" altLang="en-US" sz="21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9" name="タイトル 8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/>
              <a:t>③　</a:t>
            </a:r>
            <a:r>
              <a:rPr lang="ja-JP" altLang="en-US" dirty="0">
                <a:solidFill>
                  <a:srgbClr val="C00000"/>
                </a:solidFill>
              </a:rPr>
              <a:t>プログラムの</a:t>
            </a:r>
            <a:r>
              <a:rPr lang="ja-JP" altLang="en-US" dirty="0" smtClean="0">
                <a:solidFill>
                  <a:srgbClr val="C00000"/>
                </a:solidFill>
              </a:rPr>
              <a:t>起動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469574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4244" y="1883144"/>
            <a:ext cx="7502298" cy="3311316"/>
          </a:xfrm>
          <a:prstGeom prst="rect">
            <a:avLst/>
          </a:prstGeom>
        </p:spPr>
      </p:pic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12</a:t>
            </a:fld>
            <a:endParaRPr kumimoji="1" lang="ja-JP" altLang="en-US"/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3083481" y="3732352"/>
            <a:ext cx="272382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不要なブロック</a:t>
            </a:r>
            <a:r>
              <a:rPr kumimoji="1"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は、</a:t>
            </a:r>
            <a:endParaRPr kumimoji="1" lang="en-US" altLang="ja-JP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右クリックメニュー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で，</a:t>
            </a:r>
            <a:endParaRPr lang="en-US" altLang="ja-JP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kumimoji="1" lang="ja-JP" altLang="en-US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kumimoji="1" lang="ja-JP" altLang="en-US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ブロックを削除</a:t>
            </a:r>
            <a:r>
              <a:rPr kumimoji="1" lang="ja-JP" altLang="en-US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</a:t>
            </a:r>
            <a:endParaRPr kumimoji="1" lang="en-US" altLang="ja-JP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7" name="タイトル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>
                <a:solidFill>
                  <a:srgbClr val="C00000"/>
                </a:solidFill>
              </a:rPr>
              <a:t>ブロック</a:t>
            </a:r>
            <a:r>
              <a:rPr lang="ja-JP" altLang="en-US" dirty="0"/>
              <a:t>の削除（間違っても大丈夫！</a:t>
            </a:r>
            <a:r>
              <a:rPr lang="ja-JP" altLang="en-US" dirty="0" smtClean="0"/>
              <a:t>）</a:t>
            </a:r>
            <a:endParaRPr kumimoji="1" lang="ja-JP" altLang="en-US" dirty="0"/>
          </a:p>
        </p:txBody>
      </p:sp>
      <p:sp>
        <p:nvSpPr>
          <p:cNvPr id="8" name="正方形/長方形 7"/>
          <p:cNvSpPr/>
          <p:nvPr/>
        </p:nvSpPr>
        <p:spPr>
          <a:xfrm>
            <a:off x="3964291" y="3329252"/>
            <a:ext cx="819479" cy="283820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10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738528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図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886" y="2357438"/>
            <a:ext cx="8637443" cy="3383330"/>
          </a:xfrm>
          <a:prstGeom prst="rect">
            <a:avLst/>
          </a:prstGeom>
        </p:spPr>
      </p:pic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13</a:t>
            </a:fld>
            <a:endParaRPr kumimoji="1" lang="ja-JP" altLang="en-US"/>
          </a:p>
        </p:txBody>
      </p:sp>
      <p:cxnSp>
        <p:nvCxnSpPr>
          <p:cNvPr id="16" name="直線矢印コネクタ 15"/>
          <p:cNvCxnSpPr/>
          <p:nvPr/>
        </p:nvCxnSpPr>
        <p:spPr>
          <a:xfrm flipH="1" flipV="1">
            <a:off x="7426531" y="3838217"/>
            <a:ext cx="1094942" cy="315541"/>
          </a:xfrm>
          <a:prstGeom prst="straightConnector1">
            <a:avLst/>
          </a:prstGeom>
          <a:ln w="50800">
            <a:solidFill>
              <a:srgbClr val="FF0000">
                <a:alpha val="2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テキスト ボックス 16"/>
          <p:cNvSpPr txBox="1"/>
          <p:nvPr/>
        </p:nvSpPr>
        <p:spPr>
          <a:xfrm>
            <a:off x="5105132" y="4439011"/>
            <a:ext cx="3647152" cy="92333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kumimoji="1" lang="ja-JP" altLang="en-US" b="1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キャラクタ</a:t>
            </a:r>
            <a:r>
              <a:rPr kumimoji="1"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がおかしな場所</a:t>
            </a:r>
            <a:endParaRPr kumimoji="1" lang="en-US" altLang="ja-JP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に行ってしまったときは、</a:t>
            </a:r>
            <a:endParaRPr lang="en-US" altLang="ja-JP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kumimoji="1" lang="ja-JP" altLang="en-US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ドラッグして動かす</a:t>
            </a:r>
            <a:r>
              <a:rPr kumimoji="1"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ことができる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9" name="タイトル 8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>
                <a:solidFill>
                  <a:srgbClr val="C00000"/>
                </a:solidFill>
              </a:rPr>
              <a:t>キャラクタ</a:t>
            </a:r>
            <a:r>
              <a:rPr lang="ja-JP" altLang="en-US" dirty="0"/>
              <a:t>の強制移動（間違っても大丈夫</a:t>
            </a:r>
            <a:r>
              <a:rPr lang="ja-JP" altLang="en-US" dirty="0" smtClean="0"/>
              <a:t>！）</a:t>
            </a:r>
            <a:endParaRPr kumimoji="1" lang="ja-JP" altLang="en-US" dirty="0"/>
          </a:p>
        </p:txBody>
      </p:sp>
      <p:sp>
        <p:nvSpPr>
          <p:cNvPr id="8" name="正方形/長方形 7"/>
          <p:cNvSpPr/>
          <p:nvPr/>
        </p:nvSpPr>
        <p:spPr>
          <a:xfrm>
            <a:off x="8390437" y="3667735"/>
            <a:ext cx="541793" cy="908823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10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508907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図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2371" y="3539568"/>
            <a:ext cx="3731136" cy="2055287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実習手順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16004" y="920138"/>
            <a:ext cx="4686300" cy="3879057"/>
          </a:xfrm>
        </p:spPr>
        <p:txBody>
          <a:bodyPr>
            <a:normAutofit fontScale="85000" lnSpcReduction="10000"/>
          </a:bodyPr>
          <a:lstStyle/>
          <a:p>
            <a:pPr marL="385763" indent="-385763">
              <a:lnSpc>
                <a:spcPct val="120000"/>
              </a:lnSpc>
              <a:buFont typeface="+mj-lt"/>
              <a:buAutoNum type="arabicPeriod"/>
            </a:pPr>
            <a:r>
              <a:rPr kumimoji="1" lang="ja-JP" altLang="en-US" dirty="0" smtClean="0"/>
              <a:t>パソコンに</a:t>
            </a:r>
            <a:r>
              <a:rPr kumimoji="1" lang="ja-JP" altLang="en-US" b="1" dirty="0" smtClean="0">
                <a:solidFill>
                  <a:srgbClr val="C00000"/>
                </a:solidFill>
              </a:rPr>
              <a:t>ログイン</a:t>
            </a:r>
            <a:r>
              <a:rPr kumimoji="1" lang="ja-JP" altLang="en-US" dirty="0" smtClean="0"/>
              <a:t>する</a:t>
            </a:r>
            <a:endParaRPr kumimoji="1" lang="en-US" altLang="ja-JP" dirty="0" smtClean="0"/>
          </a:p>
          <a:p>
            <a:pPr marL="385763" indent="-385763">
              <a:lnSpc>
                <a:spcPct val="120000"/>
              </a:lnSpc>
              <a:buFont typeface="+mj-lt"/>
              <a:buAutoNum type="arabicPeriod"/>
            </a:pPr>
            <a:r>
              <a:rPr lang="en-US" altLang="ja-JP" b="1" dirty="0" smtClean="0">
                <a:solidFill>
                  <a:srgbClr val="C00000"/>
                </a:solidFill>
              </a:rPr>
              <a:t>Web</a:t>
            </a:r>
            <a:r>
              <a:rPr lang="ja-JP" altLang="en-US" b="1" dirty="0" smtClean="0">
                <a:solidFill>
                  <a:srgbClr val="C00000"/>
                </a:solidFill>
              </a:rPr>
              <a:t>ブラウザ</a:t>
            </a:r>
            <a:r>
              <a:rPr lang="ja-JP" altLang="en-US" dirty="0" smtClean="0"/>
              <a:t>を</a:t>
            </a:r>
            <a:r>
              <a:rPr lang="ja-JP" altLang="en-US" b="1" dirty="0" smtClean="0"/>
              <a:t>起動</a:t>
            </a:r>
            <a:r>
              <a:rPr lang="ja-JP" altLang="en-US" dirty="0" smtClean="0"/>
              <a:t>する</a:t>
            </a:r>
            <a:endParaRPr lang="en-US" altLang="ja-JP" dirty="0" smtClean="0"/>
          </a:p>
          <a:p>
            <a:pPr marL="385763" indent="-385763">
              <a:lnSpc>
                <a:spcPct val="120000"/>
              </a:lnSpc>
              <a:buFont typeface="+mj-lt"/>
              <a:buAutoNum type="arabicPeriod"/>
            </a:pPr>
            <a:r>
              <a:rPr kumimoji="1" lang="en-US" altLang="ja-JP" dirty="0" smtClean="0"/>
              <a:t>Web</a:t>
            </a:r>
            <a:r>
              <a:rPr kumimoji="1" lang="ja-JP" altLang="en-US" dirty="0" smtClean="0"/>
              <a:t>ブラウザで、次</a:t>
            </a:r>
            <a:r>
              <a:rPr lang="ja-JP" altLang="en-US" dirty="0" smtClean="0"/>
              <a:t>の</a:t>
            </a:r>
            <a:r>
              <a:rPr lang="en-US" altLang="ja-JP" dirty="0" smtClean="0"/>
              <a:t>URL</a:t>
            </a:r>
            <a:r>
              <a:rPr lang="ja-JP" altLang="en-US" dirty="0" smtClean="0"/>
              <a:t>を開く</a:t>
            </a:r>
            <a:endParaRPr lang="en-US" altLang="ja-JP" dirty="0" smtClean="0"/>
          </a:p>
          <a:p>
            <a:pPr marL="0" indent="0">
              <a:lnSpc>
                <a:spcPct val="120000"/>
              </a:lnSpc>
              <a:buNone/>
            </a:pPr>
            <a:r>
              <a:rPr lang="en-US" altLang="ja-JP" dirty="0" smtClean="0"/>
              <a:t>	</a:t>
            </a:r>
            <a:r>
              <a:rPr lang="en-US" altLang="ja-JP" b="1" dirty="0" smtClean="0">
                <a:hlinkClick r:id="rId3"/>
              </a:rPr>
              <a:t>https</a:t>
            </a:r>
            <a:r>
              <a:rPr lang="en-US" altLang="ja-JP" b="1" dirty="0">
                <a:hlinkClick r:id="rId3"/>
              </a:rPr>
              <a:t>://</a:t>
            </a:r>
            <a:r>
              <a:rPr lang="en-US" altLang="ja-JP" b="1" dirty="0" err="1">
                <a:hlinkClick r:id="rId3"/>
              </a:rPr>
              <a:t>scratch.mit.edu</a:t>
            </a:r>
            <a:r>
              <a:rPr lang="en-US" altLang="ja-JP" b="1" dirty="0" smtClean="0">
                <a:hlinkClick r:id="rId3"/>
              </a:rPr>
              <a:t>/</a:t>
            </a:r>
            <a:endParaRPr lang="en-US" altLang="ja-JP" b="1" dirty="0" smtClean="0"/>
          </a:p>
          <a:p>
            <a:pPr marL="0" indent="0">
              <a:lnSpc>
                <a:spcPct val="120000"/>
              </a:lnSpc>
              <a:buNone/>
            </a:pPr>
            <a:endParaRPr lang="en-US" altLang="ja-JP" dirty="0" smtClean="0"/>
          </a:p>
          <a:p>
            <a:pPr marL="385763" indent="-385763">
              <a:lnSpc>
                <a:spcPct val="120000"/>
              </a:lnSpc>
              <a:buFont typeface="+mj-lt"/>
              <a:buAutoNum type="arabicPeriod" startAt="4"/>
            </a:pPr>
            <a:r>
              <a:rPr kumimoji="1" lang="ja-JP" altLang="en-US" dirty="0" smtClean="0"/>
              <a:t>「</a:t>
            </a:r>
            <a:r>
              <a:rPr lang="ja-JP" altLang="en-US" b="1" dirty="0"/>
              <a:t>作</a:t>
            </a:r>
            <a:r>
              <a:rPr lang="ja-JP" altLang="en-US" b="1" dirty="0" smtClean="0"/>
              <a:t>ってみよ</a:t>
            </a:r>
            <a:r>
              <a:rPr lang="ja-JP" altLang="en-US" b="1" dirty="0"/>
              <a:t>う</a:t>
            </a:r>
            <a:r>
              <a:rPr kumimoji="1" lang="ja-JP" altLang="en-US" dirty="0" smtClean="0"/>
              <a:t>」をクリック</a:t>
            </a:r>
            <a:endParaRPr kumimoji="1" lang="en-US" altLang="ja-JP" dirty="0"/>
          </a:p>
          <a:p>
            <a:pPr marL="385763" indent="-385763">
              <a:lnSpc>
                <a:spcPct val="120000"/>
              </a:lnSpc>
              <a:buFont typeface="+mj-lt"/>
              <a:buAutoNum type="arabicPeriod" startAt="4"/>
            </a:pPr>
            <a:endParaRPr lang="en-US" altLang="ja-JP" dirty="0" smtClean="0"/>
          </a:p>
          <a:p>
            <a:pPr marL="385763" indent="-385763">
              <a:lnSpc>
                <a:spcPct val="120000"/>
              </a:lnSpc>
              <a:buFont typeface="+mj-lt"/>
              <a:buAutoNum type="arabicPeriod" startAt="4"/>
            </a:pP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14</a:t>
            </a:fld>
            <a:endParaRPr kumimoji="1" lang="ja-JP" altLang="en-US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22371" y="2568663"/>
            <a:ext cx="4221629" cy="586337"/>
          </a:xfrm>
          <a:prstGeom prst="rect">
            <a:avLst/>
          </a:prstGeom>
        </p:spPr>
      </p:pic>
      <p:sp>
        <p:nvSpPr>
          <p:cNvPr id="9" name="テキスト ボックス 8"/>
          <p:cNvSpPr txBox="1"/>
          <p:nvPr/>
        </p:nvSpPr>
        <p:spPr>
          <a:xfrm>
            <a:off x="244566" y="5020212"/>
            <a:ext cx="2262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/>
              <a:t>※</a:t>
            </a:r>
            <a:r>
              <a:rPr kumimoji="1" lang="ja-JP" altLang="en-US" dirty="0"/>
              <a:t>　次ページに続く</a:t>
            </a:r>
            <a:endParaRPr kumimoji="1" lang="ja-JP" altLang="en-US" dirty="0"/>
          </a:p>
        </p:txBody>
      </p:sp>
      <p:pic>
        <p:nvPicPr>
          <p:cNvPr id="12" name="図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0497" y="796854"/>
            <a:ext cx="3166237" cy="1392158"/>
          </a:xfrm>
          <a:prstGeom prst="rect">
            <a:avLst/>
          </a:prstGeom>
        </p:spPr>
      </p:pic>
      <p:sp>
        <p:nvSpPr>
          <p:cNvPr id="14" name="正方形/長方形 13"/>
          <p:cNvSpPr/>
          <p:nvPr/>
        </p:nvSpPr>
        <p:spPr>
          <a:xfrm>
            <a:off x="5859580" y="1857169"/>
            <a:ext cx="354985" cy="331843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350"/>
          </a:p>
        </p:txBody>
      </p:sp>
      <p:sp>
        <p:nvSpPr>
          <p:cNvPr id="8" name="テキスト ボックス 7"/>
          <p:cNvSpPr txBox="1"/>
          <p:nvPr/>
        </p:nvSpPr>
        <p:spPr>
          <a:xfrm>
            <a:off x="5888812" y="2221473"/>
            <a:ext cx="1727011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350" b="1" dirty="0"/>
              <a:t>Web</a:t>
            </a:r>
            <a:r>
              <a:rPr kumimoji="1" lang="ja-JP" altLang="en-US" sz="1350" b="1" dirty="0"/>
              <a:t>ブラウザの起動</a:t>
            </a:r>
            <a:endParaRPr kumimoji="1" lang="ja-JP" altLang="en-US" sz="1350" b="1" dirty="0"/>
          </a:p>
        </p:txBody>
      </p:sp>
      <p:sp>
        <p:nvSpPr>
          <p:cNvPr id="13" name="正方形/長方形 12"/>
          <p:cNvSpPr/>
          <p:nvPr/>
        </p:nvSpPr>
        <p:spPr>
          <a:xfrm>
            <a:off x="5555969" y="2749930"/>
            <a:ext cx="1586324" cy="331843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350"/>
          </a:p>
        </p:txBody>
      </p:sp>
      <p:sp>
        <p:nvSpPr>
          <p:cNvPr id="7" name="正方形/長方形 6"/>
          <p:cNvSpPr/>
          <p:nvPr/>
        </p:nvSpPr>
        <p:spPr>
          <a:xfrm>
            <a:off x="5191488" y="5094529"/>
            <a:ext cx="1172446" cy="414927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350"/>
          </a:p>
        </p:txBody>
      </p:sp>
      <p:sp>
        <p:nvSpPr>
          <p:cNvPr id="15" name="正方形/長方形 14"/>
          <p:cNvSpPr/>
          <p:nvPr/>
        </p:nvSpPr>
        <p:spPr>
          <a:xfrm>
            <a:off x="6594090" y="1854535"/>
            <a:ext cx="354985" cy="331843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350"/>
          </a:p>
        </p:txBody>
      </p:sp>
    </p:spTree>
    <p:extLst>
      <p:ext uri="{BB962C8B-B14F-4D97-AF65-F5344CB8AC3E}">
        <p14:creationId xmlns:p14="http://schemas.microsoft.com/office/powerpoint/2010/main" val="3244032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コンテンツ プレースホルダー 2"/>
          <p:cNvSpPr txBox="1">
            <a:spLocks/>
          </p:cNvSpPr>
          <p:nvPr/>
        </p:nvSpPr>
        <p:spPr>
          <a:xfrm>
            <a:off x="4476600" y="154252"/>
            <a:ext cx="4576528" cy="6575959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85763" indent="-385763">
              <a:lnSpc>
                <a:spcPct val="120000"/>
              </a:lnSpc>
              <a:buFont typeface="+mj-lt"/>
              <a:buAutoNum type="arabicPeriod" startAt="7"/>
            </a:pPr>
            <a:r>
              <a:rPr lang="ja-JP" altLang="en-US" sz="21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100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動き</a:t>
            </a:r>
            <a:r>
              <a:rPr lang="ja-JP" altLang="en-US" sz="21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」をクリック</a:t>
            </a:r>
            <a:endParaRPr lang="en-US" altLang="ja-JP" sz="21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21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21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21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21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385763" indent="-385763">
              <a:lnSpc>
                <a:spcPct val="120000"/>
              </a:lnSpc>
              <a:buFont typeface="+mj-lt"/>
              <a:buAutoNum type="arabicPeriod" startAt="8"/>
            </a:pPr>
            <a:r>
              <a:rPr lang="ja-JP" altLang="en-US" sz="21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ja-JP" altLang="en-US" sz="21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ja-JP" altLang="en-US" sz="21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  <a:r>
              <a:rPr lang="ja-JP" altLang="en-US" sz="21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を</a:t>
            </a:r>
            <a:r>
              <a:rPr lang="ja-JP" altLang="en-US" sz="2100" b="1" u="sng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ドラッグ</a:t>
            </a:r>
            <a:r>
              <a:rPr lang="ja-JP" altLang="en-US" sz="21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し、</a:t>
            </a:r>
            <a:endParaRPr lang="en-US" altLang="ja-JP" sz="2100" dirty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ja-JP" altLang="en-US" sz="21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と合体</a:t>
            </a:r>
            <a:endParaRPr lang="en-US" altLang="ja-JP" sz="2100" dirty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21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385763" indent="-385763">
              <a:lnSpc>
                <a:spcPct val="120000"/>
              </a:lnSpc>
              <a:buFont typeface="+mj-lt"/>
              <a:buAutoNum type="arabicPeriod" startAt="4"/>
            </a:pPr>
            <a:endParaRPr lang="en-US" altLang="ja-JP" sz="21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3954" y="3890267"/>
            <a:ext cx="3714750" cy="1978819"/>
          </a:xfrm>
          <a:prstGeom prst="rect">
            <a:avLst/>
          </a:prstGeom>
        </p:spPr>
      </p:pic>
      <p:pic>
        <p:nvPicPr>
          <p:cNvPr id="5" name="図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3929" y="4064430"/>
            <a:ext cx="3243304" cy="1727683"/>
          </a:xfrm>
          <a:prstGeom prst="rect">
            <a:avLst/>
          </a:prstGeom>
        </p:spPr>
      </p:pic>
      <p:pic>
        <p:nvPicPr>
          <p:cNvPr id="2" name="図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60271" y="705808"/>
            <a:ext cx="2222069" cy="1752812"/>
          </a:xfrm>
          <a:prstGeom prst="rect">
            <a:avLst/>
          </a:prstGeom>
        </p:spPr>
      </p:pic>
      <p:sp>
        <p:nvSpPr>
          <p:cNvPr id="8" name="コンテンツ プレースホルダー 2"/>
          <p:cNvSpPr txBox="1">
            <a:spLocks/>
          </p:cNvSpPr>
          <p:nvPr/>
        </p:nvSpPr>
        <p:spPr>
          <a:xfrm>
            <a:off x="125712" y="174105"/>
            <a:ext cx="4010025" cy="5959758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85763" indent="-385763">
              <a:lnSpc>
                <a:spcPct val="120000"/>
              </a:lnSpc>
              <a:buFont typeface="+mj-lt"/>
              <a:buAutoNum type="arabicPeriod" startAt="5"/>
            </a:pPr>
            <a:r>
              <a:rPr lang="ja-JP" altLang="en-US" sz="21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100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イベント</a:t>
            </a:r>
            <a:r>
              <a:rPr lang="ja-JP" altLang="en-US" sz="21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」をクリック</a:t>
            </a:r>
            <a:endParaRPr lang="en-US" altLang="ja-JP" sz="21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21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21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21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21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385763" indent="-385763">
              <a:lnSpc>
                <a:spcPct val="120000"/>
              </a:lnSpc>
              <a:buFont typeface="+mj-lt"/>
              <a:buAutoNum type="arabicPeriod" startAt="6"/>
            </a:pPr>
            <a:r>
              <a:rPr lang="ja-JP" altLang="en-US" sz="21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ja-JP" altLang="en-US" sz="21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　　　を</a:t>
            </a:r>
            <a:r>
              <a:rPr lang="ja-JP" altLang="en-US" sz="2100" b="1" u="sng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ドラッグ</a:t>
            </a:r>
            <a:endParaRPr lang="en-US" altLang="ja-JP" sz="2100" b="1" u="sng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ja-JP" altLang="en-US" sz="18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（左ボタンを押しながら移動し、</a:t>
            </a:r>
            <a:r>
              <a:rPr lang="ja-JP" altLang="en-US" sz="18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ja-JP" altLang="en-US" sz="18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左ボタンを離す）</a:t>
            </a:r>
            <a:endParaRPr lang="en-US" altLang="ja-JP" sz="1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21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385763" indent="-385763">
              <a:lnSpc>
                <a:spcPct val="120000"/>
              </a:lnSpc>
              <a:buFont typeface="+mj-lt"/>
              <a:buAutoNum type="arabicPeriod" startAt="4"/>
            </a:pPr>
            <a:endParaRPr lang="ja-JP" altLang="en-US" sz="21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1" name="正方形/長方形 10"/>
          <p:cNvSpPr/>
          <p:nvPr/>
        </p:nvSpPr>
        <p:spPr>
          <a:xfrm>
            <a:off x="4860270" y="1277888"/>
            <a:ext cx="512539" cy="403245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35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14" name="図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1764" y="2746790"/>
            <a:ext cx="1328738" cy="407194"/>
          </a:xfrm>
          <a:prstGeom prst="rect">
            <a:avLst/>
          </a:prstGeom>
        </p:spPr>
      </p:pic>
      <p:cxnSp>
        <p:nvCxnSpPr>
          <p:cNvPr id="17" name="直線矢印コネクタ 16"/>
          <p:cNvCxnSpPr/>
          <p:nvPr/>
        </p:nvCxnSpPr>
        <p:spPr>
          <a:xfrm>
            <a:off x="1895938" y="4760955"/>
            <a:ext cx="1006250" cy="362634"/>
          </a:xfrm>
          <a:prstGeom prst="straightConnector1">
            <a:avLst/>
          </a:prstGeom>
          <a:ln w="50800">
            <a:solidFill>
              <a:srgbClr val="FF0000">
                <a:alpha val="2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テキスト ボックス 17"/>
          <p:cNvSpPr txBox="1"/>
          <p:nvPr/>
        </p:nvSpPr>
        <p:spPr>
          <a:xfrm>
            <a:off x="2358503" y="4525922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ドラッグ</a:t>
            </a:r>
            <a:endParaRPr kumimoji="1" lang="ja-JP" altLang="en-US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23" name="図 2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60270" y="2715188"/>
            <a:ext cx="878681" cy="335756"/>
          </a:xfrm>
          <a:prstGeom prst="rect">
            <a:avLst/>
          </a:prstGeom>
        </p:spPr>
      </p:pic>
      <p:pic>
        <p:nvPicPr>
          <p:cNvPr id="24" name="図 2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28406" y="2724392"/>
            <a:ext cx="1328738" cy="407194"/>
          </a:xfrm>
          <a:prstGeom prst="rect">
            <a:avLst/>
          </a:prstGeom>
        </p:spPr>
      </p:pic>
      <p:cxnSp>
        <p:nvCxnSpPr>
          <p:cNvPr id="26" name="直線矢印コネクタ 25"/>
          <p:cNvCxnSpPr/>
          <p:nvPr/>
        </p:nvCxnSpPr>
        <p:spPr>
          <a:xfrm>
            <a:off x="6013670" y="4303798"/>
            <a:ext cx="1295651" cy="716396"/>
          </a:xfrm>
          <a:prstGeom prst="straightConnector1">
            <a:avLst/>
          </a:prstGeom>
          <a:ln w="50800">
            <a:solidFill>
              <a:srgbClr val="FF0000">
                <a:alpha val="2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テキスト ボックス 26"/>
          <p:cNvSpPr txBox="1"/>
          <p:nvPr/>
        </p:nvSpPr>
        <p:spPr>
          <a:xfrm>
            <a:off x="6411646" y="418982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ドラッグ</a:t>
            </a:r>
            <a:endParaRPr kumimoji="1" lang="ja-JP" altLang="en-US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9" name="テキスト ボックス 28"/>
          <p:cNvSpPr txBox="1"/>
          <p:nvPr/>
        </p:nvSpPr>
        <p:spPr>
          <a:xfrm>
            <a:off x="7045359" y="5315101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２つを合体</a:t>
            </a:r>
            <a:endParaRPr kumimoji="1" lang="ja-JP" altLang="en-US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80477" y="797254"/>
            <a:ext cx="2136192" cy="1685070"/>
          </a:xfrm>
          <a:prstGeom prst="rect">
            <a:avLst/>
          </a:prstGeom>
        </p:spPr>
      </p:pic>
      <p:sp>
        <p:nvSpPr>
          <p:cNvPr id="30" name="正方形/長方形 29"/>
          <p:cNvSpPr/>
          <p:nvPr/>
        </p:nvSpPr>
        <p:spPr>
          <a:xfrm>
            <a:off x="1080477" y="1985907"/>
            <a:ext cx="440301" cy="419100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35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296742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854" y="1321101"/>
            <a:ext cx="7858720" cy="4177393"/>
          </a:xfrm>
          <a:prstGeom prst="rect">
            <a:avLst/>
          </a:prstGeom>
        </p:spPr>
      </p:pic>
      <p:sp>
        <p:nvSpPr>
          <p:cNvPr id="29" name="テキスト ボックス 28"/>
          <p:cNvSpPr txBox="1"/>
          <p:nvPr/>
        </p:nvSpPr>
        <p:spPr>
          <a:xfrm>
            <a:off x="5472586" y="2221717"/>
            <a:ext cx="1965463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700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イベント</a:t>
            </a:r>
            <a:endParaRPr kumimoji="1" lang="ja-JP" altLang="en-US" sz="2700" b="1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5726980" y="3782580"/>
            <a:ext cx="1965463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700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動き</a:t>
            </a:r>
            <a:endParaRPr kumimoji="1" lang="ja-JP" altLang="en-US" sz="2700" b="1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楕円 2"/>
          <p:cNvSpPr/>
          <p:nvPr/>
        </p:nvSpPr>
        <p:spPr>
          <a:xfrm>
            <a:off x="2133600" y="3204804"/>
            <a:ext cx="1654865" cy="68580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35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8" name="テキスト ボックス 27"/>
          <p:cNvSpPr txBox="1"/>
          <p:nvPr/>
        </p:nvSpPr>
        <p:spPr>
          <a:xfrm>
            <a:off x="414603" y="2613236"/>
            <a:ext cx="196546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700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組み合わせて合体</a:t>
            </a:r>
            <a:endParaRPr kumimoji="1" lang="ja-JP" altLang="en-US" sz="2700" b="1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257514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図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0640" y="3748895"/>
            <a:ext cx="1809016" cy="1424600"/>
          </a:xfrm>
          <a:prstGeom prst="rect">
            <a:avLst/>
          </a:prstGeom>
        </p:spPr>
      </p:pic>
      <p:pic>
        <p:nvPicPr>
          <p:cNvPr id="5" name="図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9149" y="1026895"/>
            <a:ext cx="2555422" cy="2012395"/>
          </a:xfrm>
          <a:prstGeom prst="rect">
            <a:avLst/>
          </a:prstGeom>
        </p:spPr>
      </p:pic>
      <p:sp>
        <p:nvSpPr>
          <p:cNvPr id="19" name="コンテンツ プレースホルダー 2"/>
          <p:cNvSpPr txBox="1">
            <a:spLocks/>
          </p:cNvSpPr>
          <p:nvPr/>
        </p:nvSpPr>
        <p:spPr>
          <a:xfrm>
            <a:off x="263269" y="274933"/>
            <a:ext cx="5234490" cy="1867305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85763" indent="-385763">
              <a:lnSpc>
                <a:spcPct val="120000"/>
              </a:lnSpc>
              <a:buFont typeface="+mj-lt"/>
              <a:buAutoNum type="arabicPeriod" startAt="9"/>
            </a:pPr>
            <a:r>
              <a:rPr lang="ja-JP" altLang="en-US" sz="21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ボタンをクリックすると</a:t>
            </a:r>
            <a:r>
              <a:rPr lang="ja-JP" altLang="en-US" sz="2100" b="1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キャラクタ</a:t>
            </a:r>
            <a:r>
              <a:rPr lang="ja-JP" altLang="en-US" sz="21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が、少し右に、動く</a:t>
            </a:r>
            <a:endParaRPr lang="en-US" altLang="ja-JP" sz="21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2" name="正方形/長方形 31"/>
          <p:cNvSpPr/>
          <p:nvPr/>
        </p:nvSpPr>
        <p:spPr>
          <a:xfrm>
            <a:off x="1590641" y="1087003"/>
            <a:ext cx="333938" cy="380742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35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33" name="図 3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2083" y="274933"/>
            <a:ext cx="440954" cy="423863"/>
          </a:xfrm>
          <a:prstGeom prst="rect">
            <a:avLst/>
          </a:prstGeom>
        </p:spPr>
      </p:pic>
      <p:sp>
        <p:nvSpPr>
          <p:cNvPr id="30" name="コンテンツ プレースホルダー 2"/>
          <p:cNvSpPr txBox="1">
            <a:spLocks/>
          </p:cNvSpPr>
          <p:nvPr/>
        </p:nvSpPr>
        <p:spPr>
          <a:xfrm>
            <a:off x="151400" y="3277176"/>
            <a:ext cx="5658731" cy="1867305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en-US" altLang="ja-JP" sz="21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10.  </a:t>
            </a:r>
            <a:r>
              <a:rPr lang="ja-JP" altLang="en-US" sz="21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ボタンを数回クリックして</a:t>
            </a:r>
            <a:r>
              <a:rPr lang="ja-JP" altLang="en-US" sz="21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みよう</a:t>
            </a:r>
            <a:endParaRPr lang="en-US" altLang="ja-JP" sz="21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35" name="図 3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2083" y="3247995"/>
            <a:ext cx="440954" cy="423863"/>
          </a:xfrm>
          <a:prstGeom prst="rect">
            <a:avLst/>
          </a:prstGeom>
        </p:spPr>
      </p:pic>
      <p:sp>
        <p:nvSpPr>
          <p:cNvPr id="36" name="正方形/長方形 35"/>
          <p:cNvSpPr/>
          <p:nvPr/>
        </p:nvSpPr>
        <p:spPr>
          <a:xfrm>
            <a:off x="1519149" y="3668852"/>
            <a:ext cx="333938" cy="380742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35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147006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ja-JP" dirty="0">
                <a:latin typeface="メイリオ" panose="020B0604030504040204" pitchFamily="50" charset="-128"/>
              </a:rPr>
              <a:t>Scratch</a:t>
            </a:r>
            <a:r>
              <a:rPr lang="ja-JP" altLang="en-US" dirty="0">
                <a:latin typeface="メイリオ" panose="020B0604030504040204" pitchFamily="50" charset="-128"/>
              </a:rPr>
              <a:t> のブロック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5D82C-95A1-431E-8E38-AA614A14CDCF}" type="slidenum">
              <a:rPr kumimoji="1" lang="ja-JP" altLang="en-US" smtClean="0"/>
              <a:t>18</a:t>
            </a:fld>
            <a:endParaRPr kumimoji="1" lang="ja-JP" altLang="en-US"/>
          </a:p>
        </p:txBody>
      </p:sp>
      <p:sp>
        <p:nvSpPr>
          <p:cNvPr id="5" name="コンテンツ プレースホルダー 4"/>
          <p:cNvSpPr txBox="1">
            <a:spLocks/>
          </p:cNvSpPr>
          <p:nvPr/>
        </p:nvSpPr>
        <p:spPr>
          <a:xfrm>
            <a:off x="321845" y="1205497"/>
            <a:ext cx="8172450" cy="41212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ja-JP" altLang="en-US" sz="2400" b="1" smtClean="0">
                <a:solidFill>
                  <a:srgbClr val="C00000"/>
                </a:solidFill>
              </a:rPr>
              <a:t>ブロック</a:t>
            </a:r>
            <a:r>
              <a:rPr lang="ja-JP" altLang="en-US" sz="2400" smtClean="0"/>
              <a:t>を組み合わせて</a:t>
            </a:r>
            <a:r>
              <a:rPr lang="ja-JP" altLang="en-US" sz="2400" b="1" smtClean="0">
                <a:solidFill>
                  <a:srgbClr val="C00000"/>
                </a:solidFill>
              </a:rPr>
              <a:t>キャラクタ</a:t>
            </a:r>
            <a:r>
              <a:rPr lang="ja-JP" altLang="en-US" sz="2400" smtClean="0"/>
              <a:t>を動かす</a:t>
            </a:r>
            <a:endParaRPr lang="en-US" altLang="ja-JP" sz="2400" smtClean="0"/>
          </a:p>
          <a:p>
            <a:endParaRPr lang="en-US" altLang="ja-JP" sz="2400" smtClean="0"/>
          </a:p>
          <a:p>
            <a:endParaRPr lang="en-US" altLang="ja-JP" sz="2400" smtClean="0"/>
          </a:p>
          <a:p>
            <a:endParaRPr lang="en-US" altLang="ja-JP" sz="2400" smtClean="0"/>
          </a:p>
          <a:p>
            <a:endParaRPr lang="en-US" altLang="ja-JP" sz="2400" smtClean="0"/>
          </a:p>
          <a:p>
            <a:endParaRPr lang="en-US" altLang="ja-JP" sz="2400" smtClean="0"/>
          </a:p>
          <a:p>
            <a:r>
              <a:rPr lang="ja-JP" altLang="en-US" sz="2400" b="1" smtClean="0">
                <a:solidFill>
                  <a:srgbClr val="C00000"/>
                </a:solidFill>
              </a:rPr>
              <a:t>ブロック</a:t>
            </a:r>
            <a:r>
              <a:rPr lang="ja-JP" altLang="en-US" sz="2400" smtClean="0"/>
              <a:t>には、たくさんの種類がある</a:t>
            </a:r>
            <a:endParaRPr lang="en-US" altLang="ja-JP" sz="2400" dirty="0"/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1596" y="1680735"/>
            <a:ext cx="2464681" cy="1677532"/>
          </a:xfrm>
          <a:prstGeom prst="rect">
            <a:avLst/>
          </a:prstGeom>
        </p:spPr>
      </p:pic>
      <p:sp>
        <p:nvSpPr>
          <p:cNvPr id="7" name="テキスト ボックス 6"/>
          <p:cNvSpPr txBox="1"/>
          <p:nvPr/>
        </p:nvSpPr>
        <p:spPr>
          <a:xfrm>
            <a:off x="6264150" y="2642876"/>
            <a:ext cx="18004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/>
              <a:t>離れていると</a:t>
            </a:r>
            <a:endParaRPr kumimoji="1" lang="en-US" altLang="ja-JP" dirty="0"/>
          </a:p>
          <a:p>
            <a:r>
              <a:rPr kumimoji="1" lang="ja-JP" altLang="en-US" dirty="0"/>
              <a:t>うまく動かない</a:t>
            </a:r>
            <a:endParaRPr kumimoji="1" lang="ja-JP" altLang="en-US" dirty="0"/>
          </a:p>
        </p:txBody>
      </p:sp>
      <p:sp>
        <p:nvSpPr>
          <p:cNvPr id="8" name="楕円 7"/>
          <p:cNvSpPr/>
          <p:nvPr/>
        </p:nvSpPr>
        <p:spPr>
          <a:xfrm>
            <a:off x="1004005" y="2327502"/>
            <a:ext cx="668372" cy="383996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350"/>
          </a:p>
        </p:txBody>
      </p:sp>
      <p:pic>
        <p:nvPicPr>
          <p:cNvPr id="9" name="図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77405" y="1680735"/>
            <a:ext cx="2274445" cy="1677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512244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en-US" altLang="ja-JP" dirty="0" smtClean="0"/>
              <a:t>Scratch </a:t>
            </a:r>
            <a:r>
              <a:rPr lang="ja-JP" altLang="en-US" dirty="0" smtClean="0"/>
              <a:t>の良さ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sz="2400" b="1" dirty="0">
                <a:solidFill>
                  <a:srgbClr val="C00000"/>
                </a:solidFill>
              </a:rPr>
              <a:t>コンピュータ</a:t>
            </a:r>
            <a:r>
              <a:rPr lang="ja-JP" altLang="en-US" sz="2400" dirty="0"/>
              <a:t>を用いて</a:t>
            </a:r>
            <a:r>
              <a:rPr lang="ja-JP" altLang="en-US" sz="2400" b="1" dirty="0">
                <a:solidFill>
                  <a:srgbClr val="C00000"/>
                </a:solidFill>
              </a:rPr>
              <a:t>プログラム</a:t>
            </a:r>
            <a:r>
              <a:rPr lang="ja-JP" altLang="en-US" sz="2400" dirty="0"/>
              <a:t>を製作</a:t>
            </a:r>
            <a:endParaRPr lang="en-US" altLang="ja-JP" sz="2400" dirty="0"/>
          </a:p>
          <a:p>
            <a:r>
              <a:rPr lang="ja-JP" altLang="en-US" sz="2400" b="1" dirty="0"/>
              <a:t>日本語対応</a:t>
            </a:r>
          </a:p>
          <a:p>
            <a:r>
              <a:rPr lang="ja-JP" altLang="en-US" dirty="0">
                <a:solidFill>
                  <a:srgbClr val="000066"/>
                </a:solidFill>
              </a:rPr>
              <a:t>オンライン</a:t>
            </a:r>
            <a:r>
              <a:rPr lang="ja-JP" altLang="en-US" dirty="0"/>
              <a:t>で動く（インターネットがあれば，すぐに使える）</a:t>
            </a:r>
          </a:p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5D82C-95A1-431E-8E38-AA614A14CDCF}" type="slidenum">
              <a:rPr kumimoji="1" lang="ja-JP" altLang="en-US" smtClean="0"/>
              <a:t>19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55898527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143000" y="1699022"/>
            <a:ext cx="7386638" cy="1790700"/>
          </a:xfrm>
        </p:spPr>
        <p:txBody>
          <a:bodyPr>
            <a:normAutofit/>
          </a:bodyPr>
          <a:lstStyle/>
          <a:p>
            <a:r>
              <a:rPr lang="ja-JP" altLang="en-US" sz="3600" dirty="0">
                <a:latin typeface="メイリオ" panose="020B0604030504040204" pitchFamily="50" charset="-128"/>
              </a:rPr>
              <a:t>３</a:t>
            </a:r>
            <a:r>
              <a:rPr lang="en-US" altLang="ja-JP" sz="3600" dirty="0" smtClean="0">
                <a:latin typeface="メイリオ" panose="020B0604030504040204" pitchFamily="50" charset="-128"/>
              </a:rPr>
              <a:t>. </a:t>
            </a:r>
            <a:r>
              <a:rPr lang="ja-JP" altLang="en-US" sz="3600" dirty="0" smtClean="0">
                <a:latin typeface="メイリオ" panose="020B0604030504040204" pitchFamily="50" charset="-128"/>
              </a:rPr>
              <a:t>キャラクタを</a:t>
            </a:r>
            <a:r>
              <a:rPr lang="ja-JP" altLang="en-US" sz="3600" dirty="0">
                <a:latin typeface="メイリオ" panose="020B0604030504040204" pitchFamily="50" charset="-128"/>
              </a:rPr>
              <a:t>増</a:t>
            </a:r>
            <a:r>
              <a:rPr lang="ja-JP" altLang="en-US" sz="3600" dirty="0" smtClean="0">
                <a:latin typeface="メイリオ" panose="020B0604030504040204" pitchFamily="50" charset="-128"/>
              </a:rPr>
              <a:t>やす</a:t>
            </a:r>
            <a:endParaRPr kumimoji="1" lang="ja-JP" altLang="en-US" sz="3600" dirty="0">
              <a:latin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20</a:t>
            </a:fld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266452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059" y="1066415"/>
            <a:ext cx="3971281" cy="3760335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スプライトとは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37820" y="5011127"/>
            <a:ext cx="8753475" cy="705871"/>
          </a:xfrm>
        </p:spPr>
        <p:txBody>
          <a:bodyPr/>
          <a:lstStyle/>
          <a:p>
            <a:pPr marL="0" indent="0">
              <a:buNone/>
            </a:pPr>
            <a:r>
              <a:rPr kumimoji="1" lang="ja-JP" altLang="en-US" b="1" dirty="0" smtClean="0">
                <a:solidFill>
                  <a:srgbClr val="C00000"/>
                </a:solidFill>
              </a:rPr>
              <a:t>スプライト</a:t>
            </a:r>
            <a:r>
              <a:rPr kumimoji="1" lang="ja-JP" altLang="en-US" dirty="0" smtClean="0"/>
              <a:t>とは、</a:t>
            </a:r>
            <a:r>
              <a:rPr kumimoji="1" lang="ja-JP" altLang="en-US" b="1" dirty="0" smtClean="0">
                <a:solidFill>
                  <a:srgbClr val="C00000"/>
                </a:solidFill>
              </a:rPr>
              <a:t>キャラクタ</a:t>
            </a:r>
            <a:r>
              <a:rPr kumimoji="1" lang="ja-JP" altLang="en-US" dirty="0" smtClean="0"/>
              <a:t>の画像データのこと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21</a:t>
            </a:fld>
            <a:endParaRPr kumimoji="1" lang="ja-JP" altLang="en-US"/>
          </a:p>
        </p:txBody>
      </p:sp>
      <p:sp>
        <p:nvSpPr>
          <p:cNvPr id="7" name="正方形/長方形 6"/>
          <p:cNvSpPr/>
          <p:nvPr/>
        </p:nvSpPr>
        <p:spPr>
          <a:xfrm>
            <a:off x="3493752" y="4229391"/>
            <a:ext cx="846572" cy="597359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350"/>
          </a:p>
        </p:txBody>
      </p:sp>
      <p:pic>
        <p:nvPicPr>
          <p:cNvPr id="9" name="図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06377" y="1561715"/>
            <a:ext cx="3989573" cy="2807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4490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86950" y="407383"/>
            <a:ext cx="8201025" cy="387905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altLang="ja-JP" sz="3000" dirty="0" smtClean="0"/>
              <a:t>1</a:t>
            </a:r>
            <a:r>
              <a:rPr lang="ja-JP" altLang="en-US" sz="3000" dirty="0" err="1" smtClean="0"/>
              <a:t>．</a:t>
            </a:r>
            <a:r>
              <a:rPr lang="ja-JP" altLang="en-US" sz="3000" dirty="0" smtClean="0"/>
              <a:t>「</a:t>
            </a:r>
            <a:r>
              <a:rPr lang="ja-JP" altLang="en-US" sz="3000" b="1" dirty="0"/>
              <a:t>スプライト</a:t>
            </a:r>
            <a:r>
              <a:rPr lang="ja-JP" altLang="en-US" sz="3000" b="1" dirty="0" smtClean="0"/>
              <a:t>を選ぶ</a:t>
            </a:r>
            <a:r>
              <a:rPr lang="ja-JP" altLang="en-US" sz="3000" dirty="0" smtClean="0"/>
              <a:t>」</a:t>
            </a:r>
            <a:r>
              <a:rPr lang="ja-JP" altLang="en-US" sz="3000" dirty="0"/>
              <a:t>を</a:t>
            </a:r>
            <a:r>
              <a:rPr lang="ja-JP" altLang="en-US" sz="3000" dirty="0" smtClean="0"/>
              <a:t>クリック</a:t>
            </a:r>
            <a:endParaRPr lang="ja-JP" altLang="en-US" sz="3000" dirty="0"/>
          </a:p>
          <a:p>
            <a:pPr marL="0" indent="0">
              <a:lnSpc>
                <a:spcPct val="120000"/>
              </a:lnSpc>
              <a:buNone/>
            </a:pPr>
            <a:endParaRPr lang="en-US" altLang="ja-JP" sz="3000" dirty="0" smtClean="0"/>
          </a:p>
          <a:p>
            <a:pPr marL="0" indent="0">
              <a:lnSpc>
                <a:spcPct val="120000"/>
              </a:lnSpc>
              <a:buNone/>
            </a:pPr>
            <a:endParaRPr lang="en-US" altLang="ja-JP" sz="3000" dirty="0"/>
          </a:p>
          <a:p>
            <a:pPr marL="0" indent="0">
              <a:lnSpc>
                <a:spcPct val="120000"/>
              </a:lnSpc>
              <a:buNone/>
            </a:pPr>
            <a:endParaRPr lang="en-US" altLang="ja-JP" sz="3000" dirty="0" smtClean="0"/>
          </a:p>
          <a:p>
            <a:pPr marL="0" indent="0">
              <a:lnSpc>
                <a:spcPct val="120000"/>
              </a:lnSpc>
              <a:buNone/>
            </a:pPr>
            <a:endParaRPr lang="en-US" altLang="ja-JP" sz="3000" dirty="0"/>
          </a:p>
          <a:p>
            <a:pPr marL="0" indent="0">
              <a:lnSpc>
                <a:spcPct val="120000"/>
              </a:lnSpc>
              <a:buNone/>
            </a:pPr>
            <a:endParaRPr lang="en-US" altLang="ja-JP" sz="3000" dirty="0"/>
          </a:p>
          <a:p>
            <a:pPr marL="0" indent="0">
              <a:lnSpc>
                <a:spcPct val="120000"/>
              </a:lnSpc>
              <a:buNone/>
            </a:pPr>
            <a:r>
              <a:rPr lang="en-US" altLang="ja-JP" sz="3000" dirty="0" smtClean="0"/>
              <a:t>2</a:t>
            </a:r>
            <a:r>
              <a:rPr lang="ja-JP" altLang="en-US" sz="3000" dirty="0" err="1" smtClean="0"/>
              <a:t>．</a:t>
            </a:r>
            <a:r>
              <a:rPr lang="ja-JP" altLang="en-US" sz="3000" dirty="0" smtClean="0"/>
              <a:t>好きな</a:t>
            </a:r>
            <a:r>
              <a:rPr lang="ja-JP" altLang="en-US" sz="3000" b="1" dirty="0" smtClean="0">
                <a:solidFill>
                  <a:srgbClr val="C00000"/>
                </a:solidFill>
              </a:rPr>
              <a:t>キャラクタ</a:t>
            </a:r>
            <a:r>
              <a:rPr lang="ja-JP" altLang="en-US" sz="3000" dirty="0" smtClean="0"/>
              <a:t>を</a:t>
            </a:r>
            <a:r>
              <a:rPr lang="ja-JP" altLang="en-US" sz="3000" dirty="0"/>
              <a:t>選</a:t>
            </a:r>
            <a:r>
              <a:rPr lang="ja-JP" altLang="en-US" sz="3000" dirty="0" smtClean="0"/>
              <a:t>ぶ</a:t>
            </a:r>
            <a:endParaRPr lang="en-US" altLang="ja-JP" sz="3000" dirty="0" smtClean="0"/>
          </a:p>
          <a:p>
            <a:pPr marL="385763" indent="-385763">
              <a:lnSpc>
                <a:spcPct val="120000"/>
              </a:lnSpc>
              <a:buFont typeface="+mj-lt"/>
              <a:buAutoNum type="arabicPeriod" startAt="4"/>
            </a:pPr>
            <a:endParaRPr kumimoji="1" lang="ja-JP" altLang="en-US" dirty="0"/>
          </a:p>
        </p:txBody>
      </p:sp>
      <p:pic>
        <p:nvPicPr>
          <p:cNvPr id="10" name="図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9836" y="946642"/>
            <a:ext cx="2705713" cy="2561991"/>
          </a:xfrm>
          <a:prstGeom prst="rect">
            <a:avLst/>
          </a:prstGeom>
        </p:spPr>
      </p:pic>
      <p:sp>
        <p:nvSpPr>
          <p:cNvPr id="12" name="正方形/長方形 11"/>
          <p:cNvSpPr/>
          <p:nvPr/>
        </p:nvSpPr>
        <p:spPr>
          <a:xfrm>
            <a:off x="3660776" y="3082727"/>
            <a:ext cx="508126" cy="425906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35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22</a:t>
            </a:fld>
            <a:endParaRPr kumimoji="1" lang="ja-JP" altLang="en-US"/>
          </a:p>
        </p:txBody>
      </p:sp>
      <p:sp>
        <p:nvSpPr>
          <p:cNvPr id="9" name="テキスト ボックス 8"/>
          <p:cNvSpPr txBox="1"/>
          <p:nvPr/>
        </p:nvSpPr>
        <p:spPr>
          <a:xfrm>
            <a:off x="132432" y="6448437"/>
            <a:ext cx="2262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/>
              <a:t>※</a:t>
            </a:r>
            <a:r>
              <a:rPr kumimoji="1" lang="ja-JP" altLang="en-US" dirty="0"/>
              <a:t>　次ページに続く</a:t>
            </a:r>
            <a:endParaRPr kumimoji="1" lang="ja-JP" altLang="en-US" dirty="0"/>
          </a:p>
        </p:txBody>
      </p:sp>
      <p:pic>
        <p:nvPicPr>
          <p:cNvPr id="13" name="図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4079" y="4228318"/>
            <a:ext cx="2753945" cy="1938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9028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06646" y="336191"/>
            <a:ext cx="8201025" cy="387905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ja-JP" dirty="0" smtClean="0"/>
              <a:t>3</a:t>
            </a:r>
            <a:r>
              <a:rPr lang="ja-JP" altLang="en-US" dirty="0" err="1" smtClean="0"/>
              <a:t>．</a:t>
            </a:r>
            <a:r>
              <a:rPr lang="ja-JP" altLang="en-US" dirty="0" smtClean="0"/>
              <a:t>新しい</a:t>
            </a:r>
            <a:r>
              <a:rPr lang="ja-JP" altLang="en-US" b="1" dirty="0" smtClean="0">
                <a:solidFill>
                  <a:srgbClr val="C00000"/>
                </a:solidFill>
              </a:rPr>
              <a:t>キャラクタ</a:t>
            </a:r>
            <a:r>
              <a:rPr lang="ja-JP" altLang="en-US" dirty="0" smtClean="0"/>
              <a:t>を選んでから。</a:t>
            </a:r>
            <a:endParaRPr lang="ja-JP" altLang="en-US" dirty="0"/>
          </a:p>
          <a:p>
            <a:pPr marL="0" indent="0">
              <a:lnSpc>
                <a:spcPct val="120000"/>
              </a:lnSpc>
              <a:buNone/>
            </a:pPr>
            <a:endParaRPr lang="en-US" altLang="ja-JP" dirty="0" smtClean="0"/>
          </a:p>
          <a:p>
            <a:pPr marL="0" indent="0">
              <a:lnSpc>
                <a:spcPct val="120000"/>
              </a:lnSpc>
              <a:buNone/>
            </a:pPr>
            <a:endParaRPr lang="en-US" altLang="ja-JP" dirty="0"/>
          </a:p>
          <a:p>
            <a:pPr marL="0" indent="0">
              <a:lnSpc>
                <a:spcPct val="120000"/>
              </a:lnSpc>
              <a:buNone/>
            </a:pPr>
            <a:endParaRPr lang="en-US" altLang="ja-JP" dirty="0" smtClean="0"/>
          </a:p>
          <a:p>
            <a:pPr marL="0" indent="0">
              <a:lnSpc>
                <a:spcPct val="120000"/>
              </a:lnSpc>
              <a:buNone/>
            </a:pPr>
            <a:endParaRPr lang="en-US" altLang="ja-JP" dirty="0" smtClean="0"/>
          </a:p>
          <a:p>
            <a:pPr marL="0" indent="0">
              <a:lnSpc>
                <a:spcPct val="120000"/>
              </a:lnSpc>
              <a:buNone/>
            </a:pPr>
            <a:r>
              <a:rPr lang="en-US" altLang="ja-JP" dirty="0"/>
              <a:t>4</a:t>
            </a:r>
            <a:r>
              <a:rPr lang="en-US" altLang="ja-JP" dirty="0" smtClean="0"/>
              <a:t>. </a:t>
            </a:r>
            <a:r>
              <a:rPr lang="ja-JP" altLang="en-US" dirty="0" smtClean="0"/>
              <a:t>前と同じように</a:t>
            </a:r>
            <a:r>
              <a:rPr lang="ja-JP" altLang="en-US" b="1" dirty="0" smtClean="0">
                <a:solidFill>
                  <a:srgbClr val="C00000"/>
                </a:solidFill>
              </a:rPr>
              <a:t>ブロック</a:t>
            </a:r>
            <a:r>
              <a:rPr lang="ja-JP" altLang="en-US" dirty="0" smtClean="0"/>
              <a:t>を組み立てる</a:t>
            </a:r>
            <a:endParaRPr lang="en-US" altLang="ja-JP" dirty="0" smtClean="0"/>
          </a:p>
          <a:p>
            <a:pPr marL="385763" indent="-385763">
              <a:lnSpc>
                <a:spcPct val="120000"/>
              </a:lnSpc>
              <a:buFont typeface="+mj-lt"/>
              <a:buAutoNum type="arabicPeriod" startAt="4"/>
            </a:pPr>
            <a:endParaRPr kumimoji="1" lang="ja-JP" altLang="en-US" dirty="0"/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6939" y="943765"/>
            <a:ext cx="2351147" cy="2464684"/>
          </a:xfrm>
          <a:prstGeom prst="rect">
            <a:avLst/>
          </a:prstGeom>
        </p:spPr>
      </p:pic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23</a:t>
            </a:fld>
            <a:endParaRPr kumimoji="1" lang="ja-JP" altLang="en-US"/>
          </a:p>
        </p:txBody>
      </p:sp>
      <p:sp>
        <p:nvSpPr>
          <p:cNvPr id="9" name="テキスト ボックス 8"/>
          <p:cNvSpPr txBox="1"/>
          <p:nvPr/>
        </p:nvSpPr>
        <p:spPr>
          <a:xfrm>
            <a:off x="173096" y="6488668"/>
            <a:ext cx="2262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/>
              <a:t>※</a:t>
            </a:r>
            <a:r>
              <a:rPr kumimoji="1" lang="ja-JP" altLang="en-US" dirty="0"/>
              <a:t>　次ページに続く</a:t>
            </a:r>
            <a:endParaRPr kumimoji="1" lang="ja-JP" altLang="en-US" dirty="0"/>
          </a:p>
        </p:txBody>
      </p:sp>
      <p:sp>
        <p:nvSpPr>
          <p:cNvPr id="10" name="正方形/長方形 9"/>
          <p:cNvSpPr/>
          <p:nvPr/>
        </p:nvSpPr>
        <p:spPr>
          <a:xfrm>
            <a:off x="1611698" y="1481748"/>
            <a:ext cx="495398" cy="500399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350"/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8977" y="4215249"/>
            <a:ext cx="6236517" cy="1993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5211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図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0790" y="2093013"/>
            <a:ext cx="4772025" cy="3774886"/>
          </a:xfrm>
          <a:prstGeom prst="rect">
            <a:avLst/>
          </a:prstGeom>
        </p:spPr>
      </p:pic>
      <p:sp>
        <p:nvSpPr>
          <p:cNvPr id="19" name="コンテンツ プレースホルダー 2"/>
          <p:cNvSpPr txBox="1">
            <a:spLocks/>
          </p:cNvSpPr>
          <p:nvPr/>
        </p:nvSpPr>
        <p:spPr>
          <a:xfrm>
            <a:off x="319856" y="429986"/>
            <a:ext cx="7420085" cy="1133478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en-US" altLang="ja-JP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5</a:t>
            </a:r>
            <a:r>
              <a:rPr lang="en-US" altLang="ja-JP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.       </a:t>
            </a:r>
            <a:r>
              <a:rPr lang="ja-JP" altLang="en-US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ボタンをクリックするとキャラクタが動く。何度かクリックして</a:t>
            </a:r>
            <a:r>
              <a:rPr lang="ja-JP" altLang="en-US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みよう</a:t>
            </a:r>
            <a:endParaRPr lang="en-US" altLang="ja-JP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33" name="図 3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8862" y="475422"/>
            <a:ext cx="440954" cy="423863"/>
          </a:xfrm>
          <a:prstGeom prst="rect">
            <a:avLst/>
          </a:prstGeom>
        </p:spPr>
      </p:pic>
      <p:sp>
        <p:nvSpPr>
          <p:cNvPr id="28" name="正方形/長方形 27"/>
          <p:cNvSpPr/>
          <p:nvPr/>
        </p:nvSpPr>
        <p:spPr>
          <a:xfrm>
            <a:off x="2252993" y="2185542"/>
            <a:ext cx="378754" cy="360130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350"/>
          </a:p>
        </p:txBody>
      </p:sp>
    </p:spTree>
    <p:extLst>
      <p:ext uri="{BB962C8B-B14F-4D97-AF65-F5344CB8AC3E}">
        <p14:creationId xmlns:p14="http://schemas.microsoft.com/office/powerpoint/2010/main" val="1693189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３．</a:t>
            </a:r>
            <a:r>
              <a:rPr kumimoji="1" lang="en-US" altLang="ja-JP" dirty="0" smtClean="0"/>
              <a:t>Scratch </a:t>
            </a:r>
            <a:r>
              <a:rPr kumimoji="1" lang="ja-JP" altLang="en-US" dirty="0" smtClean="0"/>
              <a:t>のキャラクタ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>
                <a:solidFill>
                  <a:srgbClr val="C00000"/>
                </a:solidFill>
              </a:rPr>
              <a:t>キャラクタ</a:t>
            </a:r>
            <a:r>
              <a:rPr lang="ja-JP" altLang="en-US" dirty="0"/>
              <a:t>は自由に増やすことができる</a:t>
            </a:r>
            <a:endParaRPr lang="en-US" altLang="ja-JP" dirty="0"/>
          </a:p>
          <a:p>
            <a:pPr marL="0" indent="0">
              <a:buNone/>
            </a:pPr>
            <a:endParaRPr lang="en-US" altLang="ja-JP" dirty="0"/>
          </a:p>
          <a:p>
            <a:r>
              <a:rPr lang="ja-JP" altLang="en-US" dirty="0">
                <a:solidFill>
                  <a:srgbClr val="C00000"/>
                </a:solidFill>
              </a:rPr>
              <a:t>キャラクタ</a:t>
            </a:r>
            <a:r>
              <a:rPr lang="ja-JP" altLang="en-US" b="1" dirty="0"/>
              <a:t>ごと</a:t>
            </a:r>
            <a:r>
              <a:rPr lang="ja-JP" altLang="en-US" dirty="0"/>
              <a:t>に、</a:t>
            </a:r>
            <a:r>
              <a:rPr lang="ja-JP" altLang="en-US" b="1" dirty="0"/>
              <a:t>プログラムを組み立てる</a:t>
            </a:r>
            <a:endParaRPr lang="en-US" altLang="ja-JP" b="1" dirty="0"/>
          </a:p>
          <a:p>
            <a:endParaRPr lang="en-US" altLang="ja-JP" dirty="0"/>
          </a:p>
          <a:p>
            <a:r>
              <a:rPr lang="ja-JP" altLang="en-US" dirty="0">
                <a:solidFill>
                  <a:srgbClr val="C00000"/>
                </a:solidFill>
              </a:rPr>
              <a:t>キャラクタ</a:t>
            </a:r>
            <a:r>
              <a:rPr lang="ja-JP" altLang="en-US" dirty="0"/>
              <a:t>を増やした直後は、</a:t>
            </a:r>
            <a:r>
              <a:rPr lang="ja-JP" altLang="en-US" b="1" dirty="0"/>
              <a:t>プログラムは空</a:t>
            </a:r>
            <a:endParaRPr lang="en-US" altLang="ja-JP" b="1" dirty="0"/>
          </a:p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5D82C-95A1-431E-8E38-AA614A14CDCF}" type="slidenum">
              <a:rPr kumimoji="1" lang="ja-JP" altLang="en-US" smtClean="0"/>
              <a:t>25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5132192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143000" y="1699022"/>
            <a:ext cx="7386638" cy="1790700"/>
          </a:xfrm>
        </p:spPr>
        <p:txBody>
          <a:bodyPr>
            <a:normAutofit/>
          </a:bodyPr>
          <a:lstStyle/>
          <a:p>
            <a:r>
              <a:rPr lang="ja-JP" altLang="en-US" sz="3600" dirty="0" smtClean="0">
                <a:latin typeface="メイリオ" panose="020B0604030504040204" pitchFamily="50" charset="-128"/>
              </a:rPr>
              <a:t>４</a:t>
            </a:r>
            <a:r>
              <a:rPr lang="en-US" altLang="ja-JP" sz="3600" dirty="0" smtClean="0">
                <a:latin typeface="メイリオ" panose="020B0604030504040204" pitchFamily="50" charset="-128"/>
              </a:rPr>
              <a:t>. </a:t>
            </a:r>
            <a:r>
              <a:rPr lang="ja-JP" altLang="en-US" sz="3600" dirty="0" smtClean="0">
                <a:latin typeface="メイリオ" panose="020B0604030504040204" pitchFamily="50" charset="-128"/>
              </a:rPr>
              <a:t>キャラクタを自動で動かす</a:t>
            </a:r>
            <a:r>
              <a:rPr lang="en-US" altLang="ja-JP" sz="3600" dirty="0" smtClean="0">
                <a:latin typeface="メイリオ" panose="020B0604030504040204" pitchFamily="50" charset="-128"/>
              </a:rPr>
              <a:t/>
            </a:r>
            <a:br>
              <a:rPr lang="en-US" altLang="ja-JP" sz="3600" dirty="0" smtClean="0">
                <a:latin typeface="メイリオ" panose="020B0604030504040204" pitchFamily="50" charset="-128"/>
              </a:rPr>
            </a:br>
            <a:r>
              <a:rPr lang="ja-JP" altLang="en-US" sz="3600" dirty="0" smtClean="0">
                <a:latin typeface="メイリオ" panose="020B0604030504040204" pitchFamily="50" charset="-128"/>
              </a:rPr>
              <a:t>（制御）</a:t>
            </a:r>
            <a:endParaRPr kumimoji="1" lang="ja-JP" altLang="en-US" sz="3600" dirty="0">
              <a:latin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26</a:t>
            </a:fld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283972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図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4385" y="1212784"/>
            <a:ext cx="4546991" cy="3596873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1" algn="l" rtl="0">
              <a:lnSpc>
                <a:spcPct val="90000"/>
              </a:lnSpc>
              <a:spcBef>
                <a:spcPct val="0"/>
              </a:spcBef>
            </a:pPr>
            <a:r>
              <a:rPr lang="ja-JP" altLang="en-US" sz="2400" dirty="0"/>
              <a:t>①　</a:t>
            </a:r>
            <a:r>
              <a:rPr lang="ja-JP" altLang="en-US" sz="2400" b="1" dirty="0">
                <a:solidFill>
                  <a:srgbClr val="C00000"/>
                </a:solidFill>
              </a:rPr>
              <a:t>繰り返し</a:t>
            </a:r>
            <a:endParaRPr kumimoji="1" lang="ja-JP" altLang="en-US" sz="2700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27</a:t>
            </a:fld>
            <a:endParaRPr kumimoji="1" lang="ja-JP" altLang="en-US"/>
          </a:p>
        </p:txBody>
      </p:sp>
      <p:sp>
        <p:nvSpPr>
          <p:cNvPr id="19" name="正方形/長方形 18"/>
          <p:cNvSpPr/>
          <p:nvPr/>
        </p:nvSpPr>
        <p:spPr>
          <a:xfrm>
            <a:off x="1745971" y="3767186"/>
            <a:ext cx="598330" cy="440833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10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1" name="正方形/長方形 20"/>
          <p:cNvSpPr/>
          <p:nvPr/>
        </p:nvSpPr>
        <p:spPr>
          <a:xfrm>
            <a:off x="2354535" y="3591965"/>
            <a:ext cx="1188326" cy="666284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10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5" name="テキスト ボックス 24"/>
          <p:cNvSpPr txBox="1"/>
          <p:nvPr/>
        </p:nvSpPr>
        <p:spPr>
          <a:xfrm>
            <a:off x="3016749" y="4278625"/>
            <a:ext cx="1454244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1"/>
            <a:r>
              <a:rPr lang="ja-JP" altLang="en-US" sz="21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ずっと</a:t>
            </a:r>
            <a:endParaRPr kumimoji="1" lang="ja-JP" altLang="en-US" sz="2100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cxnSp>
        <p:nvCxnSpPr>
          <p:cNvPr id="26" name="直線矢印コネクタ 25"/>
          <p:cNvCxnSpPr/>
          <p:nvPr/>
        </p:nvCxnSpPr>
        <p:spPr>
          <a:xfrm flipV="1">
            <a:off x="3553097" y="3277289"/>
            <a:ext cx="1372250" cy="449834"/>
          </a:xfrm>
          <a:prstGeom prst="straightConnector1">
            <a:avLst/>
          </a:prstGeom>
          <a:ln w="50800">
            <a:solidFill>
              <a:srgbClr val="FF0000">
                <a:alpha val="2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テキスト ボックス 26"/>
          <p:cNvSpPr txBox="1"/>
          <p:nvPr/>
        </p:nvSpPr>
        <p:spPr>
          <a:xfrm>
            <a:off x="3963109" y="3539962"/>
            <a:ext cx="1261884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1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ドラッグ</a:t>
            </a:r>
            <a:endParaRPr kumimoji="1" lang="ja-JP" altLang="en-US" sz="2100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8" name="テキスト ボックス 27"/>
          <p:cNvSpPr txBox="1"/>
          <p:nvPr/>
        </p:nvSpPr>
        <p:spPr>
          <a:xfrm>
            <a:off x="5019817" y="4467602"/>
            <a:ext cx="3339376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1"/>
            <a:r>
              <a:rPr kumimoji="1" lang="ja-JP" altLang="en-US" sz="21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キャラクタが自動で</a:t>
            </a:r>
            <a:endParaRPr kumimoji="1" lang="en-US" altLang="ja-JP" sz="21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lvl="1"/>
            <a:r>
              <a:rPr kumimoji="1" lang="ja-JP" altLang="en-US" sz="2100" b="1" u="sng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動き続ける</a:t>
            </a:r>
            <a:r>
              <a:rPr kumimoji="1" lang="ja-JP" altLang="en-US" sz="21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ようになる</a:t>
            </a:r>
            <a:endParaRPr kumimoji="1" lang="ja-JP" altLang="en-US" sz="21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9" name="テキスト ボックス 28"/>
          <p:cNvSpPr txBox="1"/>
          <p:nvPr/>
        </p:nvSpPr>
        <p:spPr>
          <a:xfrm>
            <a:off x="616462" y="3727123"/>
            <a:ext cx="1184940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1"/>
            <a:r>
              <a:rPr lang="ja-JP" altLang="en-US" sz="21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制御</a:t>
            </a:r>
            <a:endParaRPr kumimoji="1" lang="ja-JP" altLang="en-US" sz="2100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77968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図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2347" y="1806646"/>
            <a:ext cx="4489303" cy="3193256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1" algn="l" rtl="0">
              <a:lnSpc>
                <a:spcPct val="90000"/>
              </a:lnSpc>
              <a:spcBef>
                <a:spcPct val="0"/>
              </a:spcBef>
            </a:pPr>
            <a:r>
              <a:rPr lang="ja-JP" altLang="en-US" sz="2400" dirty="0"/>
              <a:t>②　</a:t>
            </a:r>
            <a:r>
              <a:rPr lang="ja-JP" altLang="en-US" sz="2400" b="1" dirty="0">
                <a:solidFill>
                  <a:srgbClr val="C00000"/>
                </a:solidFill>
              </a:rPr>
              <a:t>もし・・・たら、・・・する</a:t>
            </a:r>
            <a:endParaRPr kumimoji="1" lang="ja-JP" altLang="en-US" sz="2700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28</a:t>
            </a:fld>
            <a:endParaRPr kumimoji="1" lang="ja-JP" altLang="en-US"/>
          </a:p>
        </p:txBody>
      </p:sp>
      <p:sp>
        <p:nvSpPr>
          <p:cNvPr id="19" name="正方形/長方形 18"/>
          <p:cNvSpPr/>
          <p:nvPr/>
        </p:nvSpPr>
        <p:spPr>
          <a:xfrm>
            <a:off x="2208467" y="2150249"/>
            <a:ext cx="591252" cy="329441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10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1" name="正方形/長方形 20"/>
          <p:cNvSpPr/>
          <p:nvPr/>
        </p:nvSpPr>
        <p:spPr>
          <a:xfrm>
            <a:off x="2650899" y="2775119"/>
            <a:ext cx="1565230" cy="459090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10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5" name="テキスト ボックス 24"/>
          <p:cNvSpPr txBox="1"/>
          <p:nvPr/>
        </p:nvSpPr>
        <p:spPr>
          <a:xfrm>
            <a:off x="959063" y="2107220"/>
            <a:ext cx="124940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ja-JP" altLang="en-US" sz="21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動き</a:t>
            </a:r>
            <a:endParaRPr kumimoji="1" lang="ja-JP" altLang="en-US" sz="2100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cxnSp>
        <p:nvCxnSpPr>
          <p:cNvPr id="26" name="直線矢印コネクタ 25"/>
          <p:cNvCxnSpPr/>
          <p:nvPr/>
        </p:nvCxnSpPr>
        <p:spPr>
          <a:xfrm>
            <a:off x="4010185" y="2980433"/>
            <a:ext cx="1023257" cy="386443"/>
          </a:xfrm>
          <a:prstGeom prst="straightConnector1">
            <a:avLst/>
          </a:prstGeom>
          <a:ln w="50800">
            <a:solidFill>
              <a:srgbClr val="FF0000">
                <a:alpha val="2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テキスト ボックス 26"/>
          <p:cNvSpPr txBox="1"/>
          <p:nvPr/>
        </p:nvSpPr>
        <p:spPr>
          <a:xfrm>
            <a:off x="4050410" y="3770806"/>
            <a:ext cx="133053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1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ドラッグ</a:t>
            </a:r>
            <a:endParaRPr kumimoji="1" lang="ja-JP" altLang="en-US" sz="2100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8" name="テキスト ボックス 27"/>
          <p:cNvSpPr txBox="1"/>
          <p:nvPr/>
        </p:nvSpPr>
        <p:spPr>
          <a:xfrm>
            <a:off x="5632900" y="3896498"/>
            <a:ext cx="323709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kumimoji="1" lang="ja-JP" altLang="en-US" sz="21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端に着いたら</a:t>
            </a:r>
            <a:endParaRPr kumimoji="1" lang="en-US" altLang="ja-JP" sz="21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lvl="1"/>
            <a:r>
              <a:rPr lang="ja-JP" altLang="en-US" sz="21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跳ね返</a:t>
            </a:r>
            <a:r>
              <a:rPr lang="ja-JP" altLang="en-US" sz="21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るようにな</a:t>
            </a:r>
            <a:r>
              <a:rPr lang="ja-JP" altLang="en-US" sz="21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る</a:t>
            </a:r>
            <a:endParaRPr kumimoji="1" lang="ja-JP" altLang="en-US" sz="21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-101534" y="2738624"/>
            <a:ext cx="256789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ja-JP" altLang="en-US" sz="21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もし端に着いたら、</a:t>
            </a:r>
            <a:r>
              <a:rPr kumimoji="1" lang="ja-JP" altLang="en-US" sz="21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跳ね返る</a:t>
            </a:r>
            <a:endParaRPr kumimoji="1" lang="ja-JP" altLang="en-US" sz="2100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647424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図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8639" y="1757596"/>
            <a:ext cx="4462110" cy="3344513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1" algn="l" rtl="0">
              <a:lnSpc>
                <a:spcPct val="90000"/>
              </a:lnSpc>
              <a:spcBef>
                <a:spcPct val="0"/>
              </a:spcBef>
            </a:pPr>
            <a:r>
              <a:rPr lang="ja-JP" altLang="en-US" sz="2400" dirty="0"/>
              <a:t>③　</a:t>
            </a:r>
            <a:r>
              <a:rPr lang="ja-JP" altLang="en-US" sz="2400" dirty="0">
                <a:solidFill>
                  <a:srgbClr val="C00000"/>
                </a:solidFill>
              </a:rPr>
              <a:t>強制中断</a:t>
            </a:r>
            <a:endParaRPr kumimoji="1" lang="ja-JP" altLang="en-US" sz="2700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29</a:t>
            </a:fld>
            <a:endParaRPr kumimoji="1" lang="ja-JP" altLang="en-US"/>
          </a:p>
        </p:txBody>
      </p:sp>
      <p:sp>
        <p:nvSpPr>
          <p:cNvPr id="17" name="四角形吹き出し 16"/>
          <p:cNvSpPr/>
          <p:nvPr/>
        </p:nvSpPr>
        <p:spPr>
          <a:xfrm>
            <a:off x="726037" y="2643359"/>
            <a:ext cx="1885950" cy="790575"/>
          </a:xfrm>
          <a:prstGeom prst="wedgeRectCallout">
            <a:avLst>
              <a:gd name="adj1" fmla="val 89918"/>
              <a:gd name="adj2" fmla="val -93439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35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8" name="正方形/長方形 17"/>
          <p:cNvSpPr/>
          <p:nvPr/>
        </p:nvSpPr>
        <p:spPr>
          <a:xfrm>
            <a:off x="3414635" y="1992947"/>
            <a:ext cx="394562" cy="333506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35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0" name="テキスト ボックス 19"/>
          <p:cNvSpPr txBox="1"/>
          <p:nvPr/>
        </p:nvSpPr>
        <p:spPr>
          <a:xfrm>
            <a:off x="791849" y="2727878"/>
            <a:ext cx="1800493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1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強制中断用の</a:t>
            </a:r>
            <a:endParaRPr kumimoji="1" lang="en-US" altLang="ja-JP" sz="21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1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ボタン</a:t>
            </a:r>
            <a:endParaRPr kumimoji="1" lang="ja-JP" altLang="en-US" sz="21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524375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38112" y="866597"/>
            <a:ext cx="8201025" cy="387905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ja-JP" altLang="en-US" dirty="0" smtClean="0">
                <a:latin typeface="メイリオ" panose="020B0604030504040204" pitchFamily="50" charset="-128"/>
              </a:rPr>
              <a:t>１．</a:t>
            </a:r>
            <a:r>
              <a:rPr lang="ja-JP" altLang="en-US" dirty="0" smtClean="0">
                <a:latin typeface="メイリオ" panose="020B0604030504040204" pitchFamily="50" charset="-128"/>
              </a:rPr>
              <a:t>新しい</a:t>
            </a:r>
            <a:r>
              <a:rPr lang="ja-JP" altLang="en-US" b="1" dirty="0" smtClean="0">
                <a:solidFill>
                  <a:srgbClr val="C00000"/>
                </a:solidFill>
                <a:latin typeface="メイリオ" panose="020B0604030504040204" pitchFamily="50" charset="-128"/>
              </a:rPr>
              <a:t>キャラクタ</a:t>
            </a:r>
            <a:r>
              <a:rPr lang="ja-JP" altLang="en-US" dirty="0" smtClean="0">
                <a:latin typeface="メイリオ" panose="020B0604030504040204" pitchFamily="50" charset="-128"/>
              </a:rPr>
              <a:t>が選ばれていることを確認</a:t>
            </a:r>
            <a:endParaRPr lang="en-US" altLang="ja-JP" dirty="0" smtClean="0">
              <a:latin typeface="メイリオ" panose="020B0604030504040204" pitchFamily="50" charset="-128"/>
            </a:endParaRPr>
          </a:p>
          <a:p>
            <a:pPr marL="0" indent="0">
              <a:buNone/>
            </a:pPr>
            <a:endParaRPr lang="en-US" altLang="ja-JP" dirty="0">
              <a:latin typeface="メイリオ" panose="020B0604030504040204" pitchFamily="50" charset="-128"/>
            </a:endParaRPr>
          </a:p>
          <a:p>
            <a:pPr marL="0" indent="0">
              <a:buNone/>
            </a:pPr>
            <a:endParaRPr lang="en-US" altLang="ja-JP" dirty="0" smtClean="0">
              <a:latin typeface="メイリオ" panose="020B0604030504040204" pitchFamily="50" charset="-128"/>
            </a:endParaRPr>
          </a:p>
          <a:p>
            <a:pPr marL="0" indent="0">
              <a:buNone/>
            </a:pPr>
            <a:endParaRPr lang="en-US" altLang="ja-JP" dirty="0">
              <a:latin typeface="メイリオ" panose="020B0604030504040204" pitchFamily="50" charset="-128"/>
            </a:endParaRPr>
          </a:p>
          <a:p>
            <a:pPr marL="0" indent="0">
              <a:buNone/>
            </a:pPr>
            <a:endParaRPr lang="en-US" altLang="ja-JP" dirty="0" smtClean="0">
              <a:latin typeface="メイリオ" panose="020B0604030504040204" pitchFamily="50" charset="-128"/>
            </a:endParaRPr>
          </a:p>
          <a:p>
            <a:pPr marL="0" indent="0">
              <a:buNone/>
            </a:pPr>
            <a:r>
              <a:rPr lang="ja-JP" altLang="en-US" dirty="0" smtClean="0">
                <a:latin typeface="メイリオ" panose="020B0604030504040204" pitchFamily="50" charset="-128"/>
              </a:rPr>
              <a:t>２．「</a:t>
            </a:r>
            <a:r>
              <a:rPr lang="ja-JP" altLang="en-US" b="1" dirty="0" smtClean="0">
                <a:latin typeface="メイリオ" panose="020B0604030504040204" pitchFamily="50" charset="-128"/>
              </a:rPr>
              <a:t>制御</a:t>
            </a:r>
            <a:r>
              <a:rPr lang="ja-JP" altLang="en-US" dirty="0" smtClean="0">
                <a:latin typeface="メイリオ" panose="020B0604030504040204" pitchFamily="50" charset="-128"/>
              </a:rPr>
              <a:t>」を選び　　　　を</a:t>
            </a:r>
            <a:r>
              <a:rPr lang="ja-JP" altLang="en-US" dirty="0">
                <a:latin typeface="メイリオ" panose="020B0604030504040204" pitchFamily="50" charset="-128"/>
              </a:rPr>
              <a:t>ドラッグ</a:t>
            </a:r>
            <a:endParaRPr lang="en-US" altLang="ja-JP" dirty="0" smtClean="0">
              <a:latin typeface="メイリオ" panose="020B0604030504040204" pitchFamily="50" charset="-128"/>
            </a:endParaRPr>
          </a:p>
          <a:p>
            <a:pPr marL="385763" indent="-385763">
              <a:lnSpc>
                <a:spcPct val="120000"/>
              </a:lnSpc>
              <a:buFont typeface="+mj-lt"/>
              <a:buAutoNum type="arabicPeriod" startAt="4"/>
            </a:pPr>
            <a:endParaRPr kumimoji="1" lang="ja-JP" altLang="en-US" u="sng" dirty="0">
              <a:latin typeface="メイリオ" panose="020B0604030504040204" pitchFamily="50" charset="-128"/>
            </a:endParaRPr>
          </a:p>
        </p:txBody>
      </p:sp>
      <p:pic>
        <p:nvPicPr>
          <p:cNvPr id="21" name="図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6375" y="4246865"/>
            <a:ext cx="3149055" cy="1797782"/>
          </a:xfrm>
          <a:prstGeom prst="rect">
            <a:avLst/>
          </a:prstGeom>
        </p:spPr>
      </p:pic>
      <p:pic>
        <p:nvPicPr>
          <p:cNvPr id="5" name="図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7639" y="1415990"/>
            <a:ext cx="2258921" cy="1727410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</a:rPr>
              <a:t>実習手順</a:t>
            </a:r>
            <a:endParaRPr kumimoji="1" lang="ja-JP" altLang="en-US" dirty="0">
              <a:latin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30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9" name="テキスト ボックス 8"/>
          <p:cNvSpPr txBox="1"/>
          <p:nvPr/>
        </p:nvSpPr>
        <p:spPr>
          <a:xfrm>
            <a:off x="285888" y="6388608"/>
            <a:ext cx="2262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※</a:t>
            </a:r>
            <a:r>
              <a:rPr kumimoji="1"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次ページに続く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2" name="正方形/長方形 11"/>
          <p:cNvSpPr/>
          <p:nvPr/>
        </p:nvSpPr>
        <p:spPr>
          <a:xfrm>
            <a:off x="2200946" y="2137312"/>
            <a:ext cx="633306" cy="569547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35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3" name="正方形/長方形 12"/>
          <p:cNvSpPr/>
          <p:nvPr/>
        </p:nvSpPr>
        <p:spPr>
          <a:xfrm>
            <a:off x="900322" y="5676245"/>
            <a:ext cx="420895" cy="278746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35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2055" y="3541707"/>
            <a:ext cx="1063864" cy="597136"/>
          </a:xfrm>
          <a:prstGeom prst="rect">
            <a:avLst/>
          </a:prstGeom>
        </p:spPr>
      </p:pic>
      <p:sp>
        <p:nvSpPr>
          <p:cNvPr id="14" name="正方形/長方形 13"/>
          <p:cNvSpPr/>
          <p:nvPr/>
        </p:nvSpPr>
        <p:spPr>
          <a:xfrm>
            <a:off x="1283228" y="4917853"/>
            <a:ext cx="764678" cy="546461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35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2111717" y="553554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ドラッグ</a:t>
            </a:r>
            <a:endParaRPr kumimoji="1" lang="ja-JP" altLang="en-US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3829648" y="5329996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合体</a:t>
            </a:r>
            <a:endParaRPr kumimoji="1" lang="ja-JP" altLang="en-US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cxnSp>
        <p:nvCxnSpPr>
          <p:cNvPr id="15" name="直線矢印コネクタ 14"/>
          <p:cNvCxnSpPr/>
          <p:nvPr/>
        </p:nvCxnSpPr>
        <p:spPr>
          <a:xfrm>
            <a:off x="2013742" y="5257701"/>
            <a:ext cx="1054632" cy="159761"/>
          </a:xfrm>
          <a:prstGeom prst="straightConnector1">
            <a:avLst/>
          </a:prstGeom>
          <a:ln w="50800">
            <a:solidFill>
              <a:srgbClr val="FF0000">
                <a:alpha val="2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図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44169" y="4261013"/>
            <a:ext cx="2681803" cy="2536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486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図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0819" y="1170402"/>
            <a:ext cx="4510315" cy="2508327"/>
          </a:xfrm>
          <a:prstGeom prst="rect">
            <a:avLst/>
          </a:prstGeom>
        </p:spPr>
      </p:pic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38112" y="172537"/>
            <a:ext cx="8201025" cy="387905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ja-JP" dirty="0" smtClean="0"/>
              <a:t>3</a:t>
            </a:r>
            <a:r>
              <a:rPr lang="en-US" altLang="ja-JP" dirty="0"/>
              <a:t>.</a:t>
            </a:r>
            <a:r>
              <a:rPr lang="ja-JP" altLang="en-US" dirty="0" smtClean="0"/>
              <a:t>「</a:t>
            </a:r>
            <a:r>
              <a:rPr lang="ja-JP" altLang="en-US" b="1" dirty="0" smtClean="0"/>
              <a:t>動き</a:t>
            </a:r>
            <a:r>
              <a:rPr lang="ja-JP" altLang="en-US" dirty="0" smtClean="0"/>
              <a:t>」を選び　　　　　　　　を</a:t>
            </a:r>
            <a:r>
              <a:rPr lang="ja-JP" altLang="en-US" dirty="0"/>
              <a:t>ドラッグ</a:t>
            </a:r>
            <a:endParaRPr lang="en-US" altLang="ja-JP" dirty="0" smtClean="0"/>
          </a:p>
          <a:p>
            <a:pPr marL="385763" indent="-385763">
              <a:lnSpc>
                <a:spcPct val="120000"/>
              </a:lnSpc>
              <a:buFont typeface="+mj-lt"/>
              <a:buAutoNum type="arabicPeriod" startAt="4"/>
            </a:pP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31</a:t>
            </a:fld>
            <a:endParaRPr kumimoji="1" lang="ja-JP" altLang="en-US" dirty="0"/>
          </a:p>
        </p:txBody>
      </p:sp>
      <p:sp>
        <p:nvSpPr>
          <p:cNvPr id="9" name="テキスト ボックス 8"/>
          <p:cNvSpPr txBox="1"/>
          <p:nvPr/>
        </p:nvSpPr>
        <p:spPr>
          <a:xfrm>
            <a:off x="340819" y="6392803"/>
            <a:ext cx="2262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/>
              <a:t>※</a:t>
            </a:r>
            <a:r>
              <a:rPr kumimoji="1" lang="ja-JP" altLang="en-US" dirty="0"/>
              <a:t>　次ページに続く</a:t>
            </a:r>
            <a:endParaRPr kumimoji="1" lang="ja-JP" altLang="en-US" dirty="0"/>
          </a:p>
        </p:txBody>
      </p:sp>
      <p:sp>
        <p:nvSpPr>
          <p:cNvPr id="13" name="正方形/長方形 12"/>
          <p:cNvSpPr/>
          <p:nvPr/>
        </p:nvSpPr>
        <p:spPr>
          <a:xfrm>
            <a:off x="452738" y="1571095"/>
            <a:ext cx="501311" cy="368485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35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4" name="正方形/長方形 13"/>
          <p:cNvSpPr/>
          <p:nvPr/>
        </p:nvSpPr>
        <p:spPr>
          <a:xfrm>
            <a:off x="893610" y="3046381"/>
            <a:ext cx="1373813" cy="406314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35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2378895" y="324603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ドラッグ</a:t>
            </a:r>
            <a:endParaRPr kumimoji="1" lang="ja-JP" altLang="en-US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4159916" y="3214332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合体</a:t>
            </a:r>
            <a:endParaRPr kumimoji="1" lang="ja-JP" altLang="en-US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cxnSp>
        <p:nvCxnSpPr>
          <p:cNvPr id="15" name="直線矢印コネクタ 14"/>
          <p:cNvCxnSpPr/>
          <p:nvPr/>
        </p:nvCxnSpPr>
        <p:spPr>
          <a:xfrm flipV="1">
            <a:off x="2267422" y="2878116"/>
            <a:ext cx="1122938" cy="336216"/>
          </a:xfrm>
          <a:prstGeom prst="straightConnector1">
            <a:avLst/>
          </a:prstGeom>
          <a:ln w="50800">
            <a:solidFill>
              <a:srgbClr val="FF0000">
                <a:alpha val="2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図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0968" y="121975"/>
            <a:ext cx="2444183" cy="572043"/>
          </a:xfrm>
          <a:prstGeom prst="rect">
            <a:avLst/>
          </a:prstGeom>
        </p:spPr>
      </p:pic>
      <p:pic>
        <p:nvPicPr>
          <p:cNvPr id="6" name="図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74776" y="1041138"/>
            <a:ext cx="3837386" cy="3837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621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図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2241" y="2038698"/>
            <a:ext cx="4335066" cy="3438156"/>
          </a:xfrm>
          <a:prstGeom prst="rect">
            <a:avLst/>
          </a:prstGeom>
        </p:spPr>
      </p:pic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7023446" y="5646448"/>
            <a:ext cx="2057400" cy="273844"/>
          </a:xfrm>
        </p:spPr>
        <p:txBody>
          <a:bodyPr/>
          <a:lstStyle/>
          <a:p>
            <a:fld id="{55940FB6-D91C-4C45-82A6-6C3F63B50793}" type="slidenum">
              <a:rPr kumimoji="1" lang="ja-JP" altLang="en-US" smtClean="0"/>
              <a:t>32</a:t>
            </a:fld>
            <a:endParaRPr kumimoji="1" lang="ja-JP" altLang="en-US" dirty="0"/>
          </a:p>
        </p:txBody>
      </p:sp>
      <p:sp>
        <p:nvSpPr>
          <p:cNvPr id="19" name="コンテンツ プレースホルダー 2"/>
          <p:cNvSpPr txBox="1">
            <a:spLocks/>
          </p:cNvSpPr>
          <p:nvPr/>
        </p:nvSpPr>
        <p:spPr>
          <a:xfrm>
            <a:off x="194617" y="406061"/>
            <a:ext cx="8392985" cy="855651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en-US" altLang="ja-JP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4.       </a:t>
            </a:r>
            <a:r>
              <a:rPr lang="ja-JP" altLang="en-US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ボタンをクリックすると</a:t>
            </a:r>
            <a:r>
              <a:rPr lang="ja-JP" altLang="en-US" b="1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キャラクタ</a:t>
            </a:r>
            <a:r>
              <a:rPr lang="ja-JP" altLang="en-US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が</a:t>
            </a:r>
            <a:r>
              <a:rPr lang="ja-JP" altLang="en-US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動く</a:t>
            </a:r>
            <a:r>
              <a:rPr lang="en-US" altLang="ja-JP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altLang="ja-JP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  <a:r>
              <a:rPr lang="en-US" altLang="ja-JP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         </a:t>
            </a:r>
            <a:r>
              <a:rPr lang="ja-JP" altLang="en-US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ボタン</a:t>
            </a:r>
            <a:r>
              <a:rPr lang="ja-JP" altLang="en-US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を</a:t>
            </a:r>
            <a:r>
              <a:rPr lang="ja-JP" altLang="en-US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クリック</a:t>
            </a:r>
            <a:r>
              <a:rPr lang="ja-JP" altLang="en-US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すると</a:t>
            </a:r>
            <a:r>
              <a:rPr lang="ja-JP" altLang="en-US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止まる</a:t>
            </a:r>
            <a:endParaRPr lang="en-US" altLang="ja-JP" b="1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33" name="図 3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0848" y="457036"/>
            <a:ext cx="440954" cy="423863"/>
          </a:xfrm>
          <a:prstGeom prst="rect">
            <a:avLst/>
          </a:prstGeom>
        </p:spPr>
      </p:pic>
      <p:sp>
        <p:nvSpPr>
          <p:cNvPr id="28" name="正方形/長方形 27"/>
          <p:cNvSpPr/>
          <p:nvPr/>
        </p:nvSpPr>
        <p:spPr>
          <a:xfrm>
            <a:off x="2237649" y="2277733"/>
            <a:ext cx="378754" cy="360130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350"/>
          </a:p>
        </p:txBody>
      </p:sp>
      <p:sp>
        <p:nvSpPr>
          <p:cNvPr id="8" name="正方形/長方形 7"/>
          <p:cNvSpPr/>
          <p:nvPr/>
        </p:nvSpPr>
        <p:spPr>
          <a:xfrm>
            <a:off x="2616403" y="2277733"/>
            <a:ext cx="378754" cy="360130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350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0626" y="1182651"/>
            <a:ext cx="401398" cy="380813"/>
          </a:xfrm>
          <a:prstGeom prst="rect">
            <a:avLst/>
          </a:prstGeom>
        </p:spPr>
      </p:pic>
      <p:sp>
        <p:nvSpPr>
          <p:cNvPr id="10" name="テキスト ボックス 9"/>
          <p:cNvSpPr txBox="1"/>
          <p:nvPr/>
        </p:nvSpPr>
        <p:spPr>
          <a:xfrm>
            <a:off x="366204" y="6350858"/>
            <a:ext cx="2262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/>
              <a:t>※</a:t>
            </a:r>
            <a:r>
              <a:rPr kumimoji="1" lang="ja-JP" altLang="en-US" dirty="0"/>
              <a:t>　次ページに続く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651472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7023446" y="5646448"/>
            <a:ext cx="2057400" cy="273844"/>
          </a:xfrm>
        </p:spPr>
        <p:txBody>
          <a:bodyPr/>
          <a:lstStyle/>
          <a:p>
            <a:fld id="{55940FB6-D91C-4C45-82A6-6C3F63B50793}" type="slidenum">
              <a:rPr kumimoji="1" lang="ja-JP" altLang="en-US" smtClean="0"/>
              <a:t>33</a:t>
            </a:fld>
            <a:endParaRPr kumimoji="1" lang="ja-JP" altLang="en-US" dirty="0"/>
          </a:p>
        </p:txBody>
      </p:sp>
      <p:sp>
        <p:nvSpPr>
          <p:cNvPr id="19" name="コンテンツ プレースホルダー 2"/>
          <p:cNvSpPr txBox="1">
            <a:spLocks/>
          </p:cNvSpPr>
          <p:nvPr/>
        </p:nvSpPr>
        <p:spPr>
          <a:xfrm>
            <a:off x="239917" y="233063"/>
            <a:ext cx="8669191" cy="855651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ja-JP" altLang="en-US" dirty="0">
                <a:solidFill>
                  <a:schemeClr val="tx1"/>
                </a:solidFill>
              </a:rPr>
              <a:t>５</a:t>
            </a:r>
            <a:r>
              <a:rPr lang="en-US" altLang="ja-JP" dirty="0">
                <a:solidFill>
                  <a:schemeClr val="tx1"/>
                </a:solidFill>
              </a:rPr>
              <a:t>.</a:t>
            </a:r>
            <a:r>
              <a:rPr lang="ja-JP" altLang="en-US" dirty="0">
                <a:solidFill>
                  <a:schemeClr val="tx1"/>
                </a:solidFill>
              </a:rPr>
              <a:t>　</a:t>
            </a:r>
            <a:r>
              <a:rPr lang="en-US" altLang="ja-JP" dirty="0">
                <a:solidFill>
                  <a:schemeClr val="tx1"/>
                </a:solidFill>
              </a:rPr>
              <a:t> </a:t>
            </a:r>
            <a:r>
              <a:rPr lang="ja-JP" altLang="en-US" dirty="0">
                <a:solidFill>
                  <a:schemeClr val="tx1"/>
                </a:solidFill>
              </a:rPr>
              <a:t>ボタン</a:t>
            </a:r>
            <a:r>
              <a:rPr lang="ja-JP" altLang="en-US" dirty="0" smtClean="0">
                <a:solidFill>
                  <a:schemeClr val="tx1"/>
                </a:solidFill>
              </a:rPr>
              <a:t>を</a:t>
            </a:r>
            <a:r>
              <a:rPr lang="ja-JP" altLang="en-US" dirty="0">
                <a:solidFill>
                  <a:schemeClr val="tx1"/>
                </a:solidFill>
              </a:rPr>
              <a:t>クリック</a:t>
            </a:r>
            <a:r>
              <a:rPr lang="ja-JP" altLang="en-US" dirty="0" smtClean="0">
                <a:solidFill>
                  <a:schemeClr val="tx1"/>
                </a:solidFill>
              </a:rPr>
              <a:t>して</a:t>
            </a:r>
            <a:r>
              <a:rPr lang="ja-JP" altLang="en-US" b="1" dirty="0" smtClean="0">
                <a:solidFill>
                  <a:schemeClr val="tx1"/>
                </a:solidFill>
              </a:rPr>
              <a:t>止めて</a:t>
            </a:r>
            <a:r>
              <a:rPr lang="ja-JP" altLang="en-US" b="1" dirty="0">
                <a:solidFill>
                  <a:schemeClr val="tx1"/>
                </a:solidFill>
              </a:rPr>
              <a:t>から</a:t>
            </a:r>
            <a:r>
              <a:rPr lang="ja-JP" altLang="en-US" dirty="0" smtClean="0">
                <a:solidFill>
                  <a:schemeClr val="tx1"/>
                </a:solidFill>
              </a:rPr>
              <a:t>，</a:t>
            </a:r>
            <a:endParaRPr lang="en-US" altLang="ja-JP" dirty="0" smtClean="0">
              <a:solidFill>
                <a:schemeClr val="tx1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ja-JP" altLang="en-US" dirty="0" smtClean="0">
                <a:solidFill>
                  <a:schemeClr val="tx1"/>
                </a:solidFill>
              </a:rPr>
              <a:t>「</a:t>
            </a:r>
            <a:r>
              <a:rPr lang="en-US" altLang="ja-JP" b="1" dirty="0">
                <a:solidFill>
                  <a:schemeClr val="tx1"/>
                </a:solidFill>
              </a:rPr>
              <a:t>15</a:t>
            </a:r>
            <a:r>
              <a:rPr lang="ja-JP" altLang="en-US" b="1" dirty="0">
                <a:solidFill>
                  <a:schemeClr val="tx1"/>
                </a:solidFill>
              </a:rPr>
              <a:t>度回す</a:t>
            </a:r>
            <a:r>
              <a:rPr lang="ja-JP" altLang="en-US" dirty="0">
                <a:solidFill>
                  <a:schemeClr val="tx1"/>
                </a:solidFill>
              </a:rPr>
              <a:t>」を</a:t>
            </a:r>
            <a:r>
              <a:rPr lang="ja-JP" altLang="en-US" b="1" dirty="0">
                <a:solidFill>
                  <a:schemeClr val="tx1"/>
                </a:solidFill>
              </a:rPr>
              <a:t>加える．</a:t>
            </a:r>
            <a:endParaRPr lang="en-US" altLang="ja-JP" dirty="0">
              <a:solidFill>
                <a:schemeClr val="tx1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ja-JP" altLang="en-US" b="1" u="sng" dirty="0">
                <a:solidFill>
                  <a:schemeClr val="tx1"/>
                </a:solidFill>
              </a:rPr>
              <a:t>動き始める</a:t>
            </a:r>
            <a:r>
              <a:rPr lang="ja-JP" altLang="en-US" dirty="0">
                <a:solidFill>
                  <a:schemeClr val="tx1"/>
                </a:solidFill>
              </a:rPr>
              <a:t>ときに、</a:t>
            </a:r>
            <a:r>
              <a:rPr lang="ja-JP" altLang="en-US" b="1" dirty="0">
                <a:solidFill>
                  <a:schemeClr val="tx1"/>
                </a:solidFill>
              </a:rPr>
              <a:t>ななめに傾く</a:t>
            </a:r>
            <a:r>
              <a:rPr lang="ja-JP" altLang="en-US" dirty="0">
                <a:solidFill>
                  <a:schemeClr val="tx1"/>
                </a:solidFill>
              </a:rPr>
              <a:t>ようになる</a:t>
            </a:r>
            <a:endParaRPr lang="en-US" altLang="ja-JP" dirty="0">
              <a:solidFill>
                <a:schemeClr val="tx1"/>
              </a:solidFill>
            </a:endParaRPr>
          </a:p>
        </p:txBody>
      </p:sp>
      <p:sp>
        <p:nvSpPr>
          <p:cNvPr id="3" name="右矢印 2"/>
          <p:cNvSpPr/>
          <p:nvPr/>
        </p:nvSpPr>
        <p:spPr>
          <a:xfrm>
            <a:off x="3740552" y="3787904"/>
            <a:ext cx="435428" cy="80554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350"/>
          </a:p>
        </p:txBody>
      </p:sp>
      <p:pic>
        <p:nvPicPr>
          <p:cNvPr id="8" name="図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7430" y="331961"/>
            <a:ext cx="401398" cy="380813"/>
          </a:xfrm>
          <a:prstGeom prst="rect">
            <a:avLst/>
          </a:prstGeom>
        </p:spPr>
      </p:pic>
      <p:pic>
        <p:nvPicPr>
          <p:cNvPr id="5" name="図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024" y="2473100"/>
            <a:ext cx="3432196" cy="3301445"/>
          </a:xfrm>
          <a:prstGeom prst="rect">
            <a:avLst/>
          </a:prstGeom>
        </p:spPr>
      </p:pic>
      <p:pic>
        <p:nvPicPr>
          <p:cNvPr id="6" name="図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0311" y="2764987"/>
            <a:ext cx="4628797" cy="2557802"/>
          </a:xfrm>
          <a:prstGeom prst="rect">
            <a:avLst/>
          </a:prstGeom>
        </p:spPr>
      </p:pic>
      <p:cxnSp>
        <p:nvCxnSpPr>
          <p:cNvPr id="10" name="直線矢印コネクタ 9"/>
          <p:cNvCxnSpPr/>
          <p:nvPr/>
        </p:nvCxnSpPr>
        <p:spPr>
          <a:xfrm>
            <a:off x="5831059" y="3723712"/>
            <a:ext cx="1480007" cy="9763"/>
          </a:xfrm>
          <a:prstGeom prst="straightConnector1">
            <a:avLst/>
          </a:prstGeom>
          <a:ln w="50800">
            <a:solidFill>
              <a:srgbClr val="FF0000">
                <a:alpha val="2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正方形/長方形 8"/>
          <p:cNvSpPr/>
          <p:nvPr/>
        </p:nvSpPr>
        <p:spPr>
          <a:xfrm>
            <a:off x="4820071" y="3514986"/>
            <a:ext cx="1056417" cy="411062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350"/>
          </a:p>
        </p:txBody>
      </p:sp>
    </p:spTree>
    <p:extLst>
      <p:ext uri="{BB962C8B-B14F-4D97-AF65-F5344CB8AC3E}">
        <p14:creationId xmlns:p14="http://schemas.microsoft.com/office/powerpoint/2010/main" val="488884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図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8898" y="1995252"/>
            <a:ext cx="3890099" cy="3499313"/>
          </a:xfrm>
          <a:prstGeom prst="rect">
            <a:avLst/>
          </a:prstGeom>
        </p:spPr>
      </p:pic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7023446" y="5646448"/>
            <a:ext cx="2057400" cy="273844"/>
          </a:xfrm>
        </p:spPr>
        <p:txBody>
          <a:bodyPr/>
          <a:lstStyle/>
          <a:p>
            <a:fld id="{55940FB6-D91C-4C45-82A6-6C3F63B50793}" type="slidenum">
              <a:rPr kumimoji="1" lang="ja-JP" altLang="en-US" smtClean="0"/>
              <a:t>34</a:t>
            </a:fld>
            <a:endParaRPr kumimoji="1" lang="ja-JP" altLang="en-US" dirty="0"/>
          </a:p>
        </p:txBody>
      </p:sp>
      <p:sp>
        <p:nvSpPr>
          <p:cNvPr id="19" name="コンテンツ プレースホルダー 2"/>
          <p:cNvSpPr txBox="1">
            <a:spLocks/>
          </p:cNvSpPr>
          <p:nvPr/>
        </p:nvSpPr>
        <p:spPr>
          <a:xfrm>
            <a:off x="209757" y="246173"/>
            <a:ext cx="8649017" cy="855651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en-US" altLang="ja-JP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6.       </a:t>
            </a:r>
            <a:r>
              <a:rPr lang="ja-JP" altLang="en-US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ボタンをクリックすると</a:t>
            </a:r>
            <a:r>
              <a:rPr lang="ja-JP" altLang="en-US" b="1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キャラクタ</a:t>
            </a:r>
            <a:r>
              <a:rPr lang="ja-JP" altLang="en-US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が</a:t>
            </a:r>
            <a:r>
              <a:rPr lang="ja-JP" altLang="en-US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動く</a:t>
            </a:r>
            <a:r>
              <a:rPr lang="en-US" altLang="ja-JP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altLang="ja-JP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  <a:r>
              <a:rPr lang="en-US" altLang="ja-JP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         </a:t>
            </a:r>
            <a:r>
              <a:rPr lang="ja-JP" altLang="en-US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ボタン</a:t>
            </a:r>
            <a:r>
              <a:rPr lang="ja-JP" altLang="en-US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をクリックすると</a:t>
            </a:r>
            <a:r>
              <a:rPr lang="ja-JP" altLang="en-US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止まる</a:t>
            </a:r>
            <a:endParaRPr lang="en-US" altLang="ja-JP" b="1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33" name="図 3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8016" y="304896"/>
            <a:ext cx="440954" cy="423863"/>
          </a:xfrm>
          <a:prstGeom prst="rect">
            <a:avLst/>
          </a:prstGeom>
        </p:spPr>
      </p:pic>
      <p:sp>
        <p:nvSpPr>
          <p:cNvPr id="28" name="正方形/長方形 27"/>
          <p:cNvSpPr/>
          <p:nvPr/>
        </p:nvSpPr>
        <p:spPr>
          <a:xfrm>
            <a:off x="2019885" y="2163982"/>
            <a:ext cx="378754" cy="360130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350"/>
          </a:p>
        </p:txBody>
      </p:sp>
      <p:sp>
        <p:nvSpPr>
          <p:cNvPr id="8" name="正方形/長方形 7"/>
          <p:cNvSpPr/>
          <p:nvPr/>
        </p:nvSpPr>
        <p:spPr>
          <a:xfrm>
            <a:off x="2398639" y="2163982"/>
            <a:ext cx="378754" cy="360130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350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7794" y="977318"/>
            <a:ext cx="401398" cy="380813"/>
          </a:xfrm>
          <a:prstGeom prst="rect">
            <a:avLst/>
          </a:prstGeom>
        </p:spPr>
      </p:pic>
      <p:sp>
        <p:nvSpPr>
          <p:cNvPr id="10" name="テキスト ボックス 9"/>
          <p:cNvSpPr txBox="1"/>
          <p:nvPr/>
        </p:nvSpPr>
        <p:spPr>
          <a:xfrm>
            <a:off x="6142309" y="3283646"/>
            <a:ext cx="264687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/>
              <a:t>動き始めの瞬間に</a:t>
            </a:r>
            <a:endParaRPr kumimoji="1" lang="en-US" altLang="ja-JP" sz="2400" dirty="0"/>
          </a:p>
          <a:p>
            <a:r>
              <a:rPr lang="ja-JP" altLang="en-US" sz="2400" dirty="0"/>
              <a:t>１５度傾く</a:t>
            </a:r>
            <a:endParaRPr kumimoji="1" lang="ja-JP" altLang="en-US" sz="2400" dirty="0"/>
          </a:p>
        </p:txBody>
      </p:sp>
    </p:spTree>
    <p:extLst>
      <p:ext uri="{BB962C8B-B14F-4D97-AF65-F5344CB8AC3E}">
        <p14:creationId xmlns:p14="http://schemas.microsoft.com/office/powerpoint/2010/main" val="895608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４．繰り返しの例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5D82C-95A1-431E-8E38-AA614A14CDCF}" type="slidenum">
              <a:rPr kumimoji="1" lang="ja-JP" altLang="en-US" smtClean="0"/>
              <a:t>35</a:t>
            </a:fld>
            <a:endParaRPr kumimoji="1" lang="ja-JP" altLang="en-US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3504" y="959722"/>
            <a:ext cx="4989094" cy="4969296"/>
          </a:xfrm>
          <a:prstGeom prst="rect">
            <a:avLst/>
          </a:prstGeom>
        </p:spPr>
      </p:pic>
      <p:sp>
        <p:nvSpPr>
          <p:cNvPr id="6" name="テキスト ボックス 5"/>
          <p:cNvSpPr txBox="1"/>
          <p:nvPr/>
        </p:nvSpPr>
        <p:spPr>
          <a:xfrm>
            <a:off x="6127916" y="3038957"/>
            <a:ext cx="260840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ja-JP" altLang="en-US" sz="27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強制中断する</a:t>
            </a:r>
            <a:endParaRPr kumimoji="1" lang="en-US" altLang="ja-JP" sz="27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kumimoji="1" lang="ja-JP" altLang="en-US" sz="2700" dirty="0" err="1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まで</a:t>
            </a:r>
            <a:r>
              <a:rPr kumimoji="1" lang="ja-JP" altLang="en-US" sz="27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動き続ける</a:t>
            </a:r>
            <a:endParaRPr kumimoji="1" lang="ja-JP" altLang="en-US" sz="27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77472463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自由制作のストーリー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いろいろな機能を実際に試す</a:t>
            </a:r>
            <a:endParaRPr kumimoji="1" lang="en-US" altLang="ja-JP" dirty="0" smtClean="0"/>
          </a:p>
          <a:p>
            <a:endParaRPr lang="en-US" altLang="ja-JP" dirty="0"/>
          </a:p>
          <a:p>
            <a:r>
              <a:rPr kumimoji="1" lang="ja-JP" altLang="en-US" dirty="0" smtClean="0"/>
              <a:t>うまく行ったこと（成功）を仲間と分かち合う</a:t>
            </a:r>
            <a:endParaRPr kumimoji="1" lang="en-US" altLang="ja-JP" dirty="0" smtClean="0"/>
          </a:p>
          <a:p>
            <a:endParaRPr lang="en-US" altLang="ja-JP" dirty="0"/>
          </a:p>
          <a:p>
            <a:r>
              <a:rPr kumimoji="1" lang="ja-JP" altLang="en-US" dirty="0" smtClean="0"/>
              <a:t>迷ったときは質問する（質問すること自体が勉強になる）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36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46417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図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1229" y="1319332"/>
            <a:ext cx="2532342" cy="2119664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スクラッチ（</a:t>
            </a:r>
            <a:r>
              <a:rPr kumimoji="1" lang="en-US" altLang="ja-JP" dirty="0" smtClean="0"/>
              <a:t>Scratch</a:t>
            </a:r>
            <a:r>
              <a:rPr kumimoji="1" lang="ja-JP" altLang="en-US" dirty="0" smtClean="0"/>
              <a:t>）で</a:t>
            </a:r>
            <a:r>
              <a:rPr kumimoji="1" lang="ja-JP" altLang="en-US" dirty="0" smtClean="0"/>
              <a:t>の技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b="1" dirty="0" smtClean="0"/>
              <a:t>キャラクタ</a:t>
            </a:r>
            <a:r>
              <a:rPr kumimoji="1" lang="ja-JP" altLang="en-US" dirty="0" smtClean="0"/>
              <a:t>の削除</a:t>
            </a:r>
            <a:endParaRPr kumimoji="1" lang="en-US" altLang="ja-JP" dirty="0" smtClean="0"/>
          </a:p>
          <a:p>
            <a:endParaRPr lang="en-US" altLang="ja-JP" dirty="0"/>
          </a:p>
          <a:p>
            <a:endParaRPr kumimoji="1" lang="en-US" altLang="ja-JP" dirty="0" smtClean="0"/>
          </a:p>
          <a:p>
            <a:endParaRPr lang="en-US" altLang="ja-JP" dirty="0"/>
          </a:p>
          <a:p>
            <a:pPr marL="0" indent="0">
              <a:buNone/>
            </a:pPr>
            <a:endParaRPr lang="en-US" altLang="ja-JP" dirty="0"/>
          </a:p>
          <a:p>
            <a:r>
              <a:rPr kumimoji="1" lang="ja-JP" altLang="en-US" b="1" dirty="0" smtClean="0"/>
              <a:t>キャラクタ</a:t>
            </a:r>
            <a:r>
              <a:rPr kumimoji="1" lang="ja-JP" altLang="en-US" dirty="0" smtClean="0"/>
              <a:t>の</a:t>
            </a:r>
            <a:r>
              <a:rPr kumimoji="1" lang="ja-JP" altLang="en-US" b="1" dirty="0" smtClean="0"/>
              <a:t>強制移動</a:t>
            </a:r>
            <a:endParaRPr kumimoji="1" lang="ja-JP" altLang="en-US" b="1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37</a:t>
            </a:fld>
            <a:endParaRPr kumimoji="1" lang="ja-JP" altLang="en-US"/>
          </a:p>
        </p:txBody>
      </p:sp>
      <p:sp>
        <p:nvSpPr>
          <p:cNvPr id="6" name="正方形/長方形 5"/>
          <p:cNvSpPr/>
          <p:nvPr/>
        </p:nvSpPr>
        <p:spPr>
          <a:xfrm>
            <a:off x="2686379" y="1655235"/>
            <a:ext cx="431739" cy="550069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350"/>
          </a:p>
        </p:txBody>
      </p:sp>
      <p:sp>
        <p:nvSpPr>
          <p:cNvPr id="8" name="テキスト ボックス 7"/>
          <p:cNvSpPr txBox="1"/>
          <p:nvPr/>
        </p:nvSpPr>
        <p:spPr>
          <a:xfrm>
            <a:off x="3962774" y="1770677"/>
            <a:ext cx="326243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/>
              <a:t>削除したいキャラクタ</a:t>
            </a:r>
            <a:endParaRPr lang="en-US" altLang="ja-JP" sz="2400" dirty="0"/>
          </a:p>
          <a:p>
            <a:r>
              <a:rPr lang="ja-JP" altLang="en-US" sz="2400" dirty="0"/>
              <a:t>の「</a:t>
            </a:r>
            <a:r>
              <a:rPr lang="en-US" altLang="ja-JP" sz="2400" dirty="0"/>
              <a:t>x</a:t>
            </a:r>
            <a:r>
              <a:rPr lang="ja-JP" altLang="en-US" sz="2400" dirty="0"/>
              <a:t>」</a:t>
            </a:r>
            <a:r>
              <a:rPr lang="ja-JP" altLang="en-US" sz="2400" dirty="0"/>
              <a:t>で</a:t>
            </a:r>
            <a:endParaRPr kumimoji="1" lang="en-US" altLang="ja-JP" sz="2400" dirty="0"/>
          </a:p>
          <a:p>
            <a:r>
              <a:rPr lang="ja-JP" altLang="en-US" sz="2400" dirty="0"/>
              <a:t>「</a:t>
            </a:r>
            <a:r>
              <a:rPr lang="ja-JP" altLang="en-US" sz="2400" b="1" dirty="0"/>
              <a:t>削除</a:t>
            </a:r>
            <a:r>
              <a:rPr lang="ja-JP" altLang="en-US" sz="2400" dirty="0"/>
              <a:t>」</a:t>
            </a:r>
            <a:endParaRPr kumimoji="1" lang="ja-JP" altLang="en-US" sz="2400" dirty="0"/>
          </a:p>
        </p:txBody>
      </p:sp>
      <p:sp>
        <p:nvSpPr>
          <p:cNvPr id="11" name="右矢印 10"/>
          <p:cNvSpPr/>
          <p:nvPr/>
        </p:nvSpPr>
        <p:spPr>
          <a:xfrm>
            <a:off x="2739830" y="4760561"/>
            <a:ext cx="324839" cy="54898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350"/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5225405" y="4314109"/>
            <a:ext cx="387798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/>
              <a:t>マウスで</a:t>
            </a:r>
            <a:r>
              <a:rPr kumimoji="1" lang="ja-JP" altLang="en-US" sz="2400" b="1" dirty="0"/>
              <a:t>ドラッグ</a:t>
            </a:r>
            <a:endParaRPr kumimoji="1" lang="en-US" altLang="ja-JP" sz="2400" b="1" dirty="0"/>
          </a:p>
          <a:p>
            <a:r>
              <a:rPr lang="ja-JP" altLang="en-US" sz="2400" dirty="0"/>
              <a:t>（</a:t>
            </a:r>
            <a:r>
              <a:rPr lang="ja-JP" altLang="en-US" sz="2400" b="1" dirty="0"/>
              <a:t>右ボタンを押しながら</a:t>
            </a:r>
            <a:r>
              <a:rPr lang="ja-JP" altLang="en-US" sz="2400" dirty="0"/>
              <a:t>）</a:t>
            </a:r>
            <a:endParaRPr lang="en-US" altLang="ja-JP" sz="2400" dirty="0"/>
          </a:p>
          <a:p>
            <a:r>
              <a:rPr kumimoji="1" lang="en-US" altLang="ja-JP" sz="2400" dirty="0"/>
              <a:t>※</a:t>
            </a:r>
            <a:r>
              <a:rPr kumimoji="1" lang="ja-JP" altLang="en-US" sz="2400" dirty="0"/>
              <a:t>　プログラム実行中でも</a:t>
            </a:r>
            <a:endParaRPr kumimoji="1" lang="en-US" altLang="ja-JP" sz="2400" dirty="0"/>
          </a:p>
          <a:p>
            <a:r>
              <a:rPr lang="ja-JP" altLang="en-US" sz="2400" dirty="0"/>
              <a:t>　</a:t>
            </a:r>
            <a:r>
              <a:rPr lang="ja-JP" altLang="en-US" sz="2400" dirty="0"/>
              <a:t>　</a:t>
            </a:r>
            <a:r>
              <a:rPr lang="en-US" altLang="ja-JP" sz="2400" dirty="0"/>
              <a:t>OK</a:t>
            </a:r>
            <a:endParaRPr kumimoji="1" lang="ja-JP" altLang="en-US" sz="2400" dirty="0"/>
          </a:p>
        </p:txBody>
      </p:sp>
      <p:pic>
        <p:nvPicPr>
          <p:cNvPr id="14" name="図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263" y="4308873"/>
            <a:ext cx="1956137" cy="1492520"/>
          </a:xfrm>
          <a:prstGeom prst="rect">
            <a:avLst/>
          </a:prstGeom>
        </p:spPr>
      </p:pic>
      <p:pic>
        <p:nvPicPr>
          <p:cNvPr id="15" name="図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7100" y="4277757"/>
            <a:ext cx="1996919" cy="1523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6792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作ってみよう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5D82C-95A1-431E-8E38-AA614A14CDCF}" type="slidenum">
              <a:rPr kumimoji="1" lang="ja-JP" altLang="en-US" smtClean="0"/>
              <a:t>38</a:t>
            </a:fld>
            <a:endParaRPr kumimoji="1" lang="ja-JP" altLang="en-US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3204" y="644893"/>
            <a:ext cx="6052232" cy="6072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065238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図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3090" y="2028190"/>
            <a:ext cx="4117116" cy="2602390"/>
          </a:xfrm>
          <a:prstGeom prst="rect">
            <a:avLst/>
          </a:prstGeom>
        </p:spPr>
      </p:pic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39</a:t>
            </a:fld>
            <a:endParaRPr kumimoji="1" lang="ja-JP" altLang="en-US" dirty="0"/>
          </a:p>
        </p:txBody>
      </p:sp>
      <p:sp>
        <p:nvSpPr>
          <p:cNvPr id="7" name="テキスト ボックス 6"/>
          <p:cNvSpPr txBox="1"/>
          <p:nvPr/>
        </p:nvSpPr>
        <p:spPr>
          <a:xfrm>
            <a:off x="131339" y="5081407"/>
            <a:ext cx="264687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ja-JP" altLang="en-US" sz="24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たくさんの種類の</a:t>
            </a:r>
            <a:endParaRPr kumimoji="1" lang="en-US" altLang="ja-JP" sz="24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kumimoji="1" lang="ja-JP" altLang="en-US" sz="24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ブロック</a:t>
            </a:r>
            <a:endParaRPr kumimoji="1" lang="ja-JP" altLang="en-US" sz="24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cxnSp>
        <p:nvCxnSpPr>
          <p:cNvPr id="22" name="直線矢印コネクタ 21"/>
          <p:cNvCxnSpPr/>
          <p:nvPr/>
        </p:nvCxnSpPr>
        <p:spPr>
          <a:xfrm>
            <a:off x="6212554" y="3391620"/>
            <a:ext cx="1441307" cy="361754"/>
          </a:xfrm>
          <a:prstGeom prst="straightConnector1">
            <a:avLst/>
          </a:prstGeom>
          <a:ln w="50800">
            <a:solidFill>
              <a:srgbClr val="FF0000">
                <a:alpha val="2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テキスト ボックス 24"/>
          <p:cNvSpPr txBox="1"/>
          <p:nvPr/>
        </p:nvSpPr>
        <p:spPr>
          <a:xfrm>
            <a:off x="5271281" y="4630580"/>
            <a:ext cx="289590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24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同じ形</a:t>
            </a:r>
            <a:r>
              <a:rPr kumimoji="1" lang="ja-JP" altLang="en-US" sz="24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</a:t>
            </a:r>
            <a:r>
              <a:rPr lang="ja-JP" altLang="en-US" sz="24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ブロックは</a:t>
            </a:r>
            <a:r>
              <a:rPr kumimoji="1" lang="ja-JP" altLang="en-US" sz="24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合体</a:t>
            </a:r>
            <a:r>
              <a:rPr kumimoji="1" lang="ja-JP" altLang="en-US" sz="24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でき</a:t>
            </a:r>
            <a:r>
              <a:rPr kumimoji="1" lang="ja-JP" altLang="en-US" sz="24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る</a:t>
            </a:r>
          </a:p>
        </p:txBody>
      </p:sp>
      <p:sp>
        <p:nvSpPr>
          <p:cNvPr id="23" name="テキスト ボックス 22"/>
          <p:cNvSpPr txBox="1"/>
          <p:nvPr/>
        </p:nvSpPr>
        <p:spPr>
          <a:xfrm>
            <a:off x="3175760" y="2570545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b="1" dirty="0">
                <a:solidFill>
                  <a:srgbClr val="FF0000"/>
                </a:solidFill>
              </a:rPr>
              <a:t>六角形</a:t>
            </a:r>
            <a:endParaRPr kumimoji="1" lang="en-US" altLang="ja-JP" sz="2400" b="1" dirty="0">
              <a:solidFill>
                <a:srgbClr val="FF0000"/>
              </a:solidFill>
            </a:endParaRPr>
          </a:p>
          <a:p>
            <a:r>
              <a:rPr kumimoji="1" lang="ja-JP" altLang="en-US" sz="2400" b="1" dirty="0">
                <a:solidFill>
                  <a:srgbClr val="FF0000"/>
                </a:solidFill>
              </a:rPr>
              <a:t>ブロック</a:t>
            </a:r>
            <a:endParaRPr kumimoji="1" lang="ja-JP" altLang="en-US" sz="2400" b="1" dirty="0">
              <a:solidFill>
                <a:srgbClr val="FF0000"/>
              </a:solidFill>
            </a:endParaRPr>
          </a:p>
        </p:txBody>
      </p:sp>
      <p:sp>
        <p:nvSpPr>
          <p:cNvPr id="24" name="テキスト ボックス 23"/>
          <p:cNvSpPr txBox="1"/>
          <p:nvPr/>
        </p:nvSpPr>
        <p:spPr>
          <a:xfrm>
            <a:off x="8116379" y="2617297"/>
            <a:ext cx="110799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b="1" dirty="0">
                <a:solidFill>
                  <a:srgbClr val="FF0000"/>
                </a:solidFill>
              </a:rPr>
              <a:t>六角形</a:t>
            </a:r>
            <a:endParaRPr kumimoji="1" lang="en-US" altLang="ja-JP" sz="2400" b="1" dirty="0">
              <a:solidFill>
                <a:srgbClr val="FF0000"/>
              </a:solidFill>
            </a:endParaRPr>
          </a:p>
          <a:p>
            <a:r>
              <a:rPr kumimoji="1" lang="ja-JP" altLang="en-US" sz="2400" b="1" dirty="0">
                <a:solidFill>
                  <a:srgbClr val="FF0000"/>
                </a:solidFill>
              </a:rPr>
              <a:t>の穴</a:t>
            </a:r>
            <a:endParaRPr kumimoji="1" lang="en-US" altLang="ja-JP" sz="2400" b="1" dirty="0">
              <a:solidFill>
                <a:srgbClr val="FF0000"/>
              </a:solidFill>
            </a:endParaRPr>
          </a:p>
        </p:txBody>
      </p:sp>
      <p:pic>
        <p:nvPicPr>
          <p:cNvPr id="14" name="図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451" y="1124629"/>
            <a:ext cx="1426267" cy="3765346"/>
          </a:xfrm>
          <a:prstGeom prst="rect">
            <a:avLst/>
          </a:prstGeom>
        </p:spPr>
      </p:pic>
      <p:pic>
        <p:nvPicPr>
          <p:cNvPr id="16" name="図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61061" y="1105983"/>
            <a:ext cx="1387669" cy="3044313"/>
          </a:xfrm>
          <a:prstGeom prst="rect">
            <a:avLst/>
          </a:prstGeom>
        </p:spPr>
      </p:pic>
      <p:sp>
        <p:nvSpPr>
          <p:cNvPr id="17" name="タイトル 1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kumimoji="1" lang="ja-JP" altLang="en-US"/>
          </a:p>
        </p:txBody>
      </p:sp>
      <p:sp>
        <p:nvSpPr>
          <p:cNvPr id="26" name="正方形/長方形 25"/>
          <p:cNvSpPr/>
          <p:nvPr/>
        </p:nvSpPr>
        <p:spPr>
          <a:xfrm>
            <a:off x="4905265" y="3116585"/>
            <a:ext cx="1368607" cy="343175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350"/>
          </a:p>
        </p:txBody>
      </p:sp>
    </p:spTree>
    <p:extLst>
      <p:ext uri="{BB962C8B-B14F-4D97-AF65-F5344CB8AC3E}">
        <p14:creationId xmlns:p14="http://schemas.microsoft.com/office/powerpoint/2010/main" val="1062165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741</TotalTime>
  <Words>723</Words>
  <Application>Microsoft Office PowerPoint</Application>
  <PresentationFormat>画面に合わせる (4:3)</PresentationFormat>
  <Paragraphs>244</Paragraphs>
  <Slides>39</Slides>
  <Notes>4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5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39</vt:i4>
      </vt:variant>
    </vt:vector>
  </HeadingPairs>
  <TitlesOfParts>
    <vt:vector size="45" baseType="lpstr">
      <vt:lpstr>メイリオ</vt:lpstr>
      <vt:lpstr>游ゴシック</vt:lpstr>
      <vt:lpstr>Arial</vt:lpstr>
      <vt:lpstr>Calibri</vt:lpstr>
      <vt:lpstr>Segoe UI</vt:lpstr>
      <vt:lpstr>Office テーマ</vt:lpstr>
      <vt:lpstr>Scratch による 楽しいプログラミング （2019年版）</vt:lpstr>
      <vt:lpstr>目次</vt:lpstr>
      <vt:lpstr>1. プログラムとは</vt:lpstr>
      <vt:lpstr>コンピュータとプログラム</vt:lpstr>
      <vt:lpstr>Scratch とは</vt:lpstr>
      <vt:lpstr>プログラムとは</vt:lpstr>
      <vt:lpstr>プログラムを学ぶことは役立つ</vt:lpstr>
      <vt:lpstr>2. ブロックを組み合わせて， キャラクタを動かす</vt:lpstr>
      <vt:lpstr>①　ブロックを置く</vt:lpstr>
      <vt:lpstr>②　ブロックを組み合わせる</vt:lpstr>
      <vt:lpstr>③　プログラムの起動</vt:lpstr>
      <vt:lpstr>ブロックの削除（間違っても大丈夫！）</vt:lpstr>
      <vt:lpstr>キャラクタの強制移動（間違っても大丈夫！）</vt:lpstr>
      <vt:lpstr>実習手順</vt:lpstr>
      <vt:lpstr>PowerPoint プレゼンテーション</vt:lpstr>
      <vt:lpstr>PowerPoint プレゼンテーション</vt:lpstr>
      <vt:lpstr>PowerPoint プレゼンテーション</vt:lpstr>
      <vt:lpstr>Scratch のブロック</vt:lpstr>
      <vt:lpstr>Scratch の良さ</vt:lpstr>
      <vt:lpstr>３. キャラクタを増やす</vt:lpstr>
      <vt:lpstr>スプライトとは</vt:lpstr>
      <vt:lpstr>PowerPoint プレゼンテーション</vt:lpstr>
      <vt:lpstr>PowerPoint プレゼンテーション</vt:lpstr>
      <vt:lpstr>PowerPoint プレゼンテーション</vt:lpstr>
      <vt:lpstr>３．Scratch のキャラクタ</vt:lpstr>
      <vt:lpstr>４. キャラクタを自動で動かす （制御）</vt:lpstr>
      <vt:lpstr>①　繰り返し</vt:lpstr>
      <vt:lpstr>②　もし・・・たら、・・・する</vt:lpstr>
      <vt:lpstr>③　強制中断</vt:lpstr>
      <vt:lpstr>実習手順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４．繰り返しの例</vt:lpstr>
      <vt:lpstr>自由制作のストーリー</vt:lpstr>
      <vt:lpstr>スクラッチ（Scratch）での技</vt:lpstr>
      <vt:lpstr>作ってみよう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ゲームエンジンの構成要素</dc:title>
  <dc:creator>金子　邦彦</dc:creator>
  <cp:lastModifiedBy>user</cp:lastModifiedBy>
  <cp:revision>125</cp:revision>
  <dcterms:created xsi:type="dcterms:W3CDTF">2018-05-08T02:37:35Z</dcterms:created>
  <dcterms:modified xsi:type="dcterms:W3CDTF">2019-04-15T07:20:52Z</dcterms:modified>
</cp:coreProperties>
</file>