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6" r:id="rId3"/>
    <p:sldId id="267" r:id="rId4"/>
    <p:sldId id="264" r:id="rId5"/>
    <p:sldId id="257" r:id="rId6"/>
    <p:sldId id="268" r:id="rId7"/>
    <p:sldId id="265" r:id="rId8"/>
    <p:sldId id="261" r:id="rId9"/>
    <p:sldId id="262" r:id="rId10"/>
    <p:sldId id="258" r:id="rId11"/>
  </p:sldIdLst>
  <p:sldSz cx="12192000" cy="6858000"/>
  <p:notesSz cx="7099300" cy="10234613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メイリオ" panose="020B0604030504040204" pitchFamily="50" charset="-128"/>
      <p:regular r:id="rId16"/>
      <p:bold r:id="rId17"/>
      <p:italic r:id="rId18"/>
      <p:boldItalic r:id="rId19"/>
    </p:embeddedFont>
    <p:embeddedFont>
      <p:font typeface="Consolas" panose="020B0609020204030204" pitchFamily="49" charset="0"/>
      <p:regular r:id="rId20"/>
      <p:bold r:id="rId21"/>
      <p:italic r:id="rId22"/>
      <p:boldItalic r:id="rId23"/>
    </p:embeddedFont>
    <p:embeddedFont>
      <p:font typeface="Century" panose="02040604050505020304" pitchFamily="18" charset="0"/>
      <p:regular r:id="rId24"/>
    </p:embeddedFont>
    <p:embeddedFont>
      <p:font typeface="Segoe UI" panose="020B0502040204020203" pitchFamily="34" charset="0"/>
      <p:regular r:id="rId25"/>
      <p:bold r:id="rId26"/>
      <p:italic r:id="rId27"/>
      <p:boldItalic r:id="rId28"/>
    </p:embeddedFont>
  </p:embeddedFontLst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4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3948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ea"/>
                <a:ea typeface="+mj-ea"/>
              </a:defRPr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ea"/>
                <a:ea typeface="+mn-ea"/>
              </a:defRPr>
            </a:lvl1pPr>
            <a:lvl2pPr>
              <a:defRPr>
                <a:latin typeface="+mn-ea"/>
                <a:ea typeface="+mn-ea"/>
              </a:defRPr>
            </a:lvl2pPr>
            <a:lvl3pPr>
              <a:defRPr>
                <a:latin typeface="+mn-ea"/>
                <a:ea typeface="+mn-ea"/>
              </a:defRPr>
            </a:lvl3pPr>
            <a:lvl4pPr>
              <a:defRPr>
                <a:latin typeface="+mn-ea"/>
                <a:ea typeface="+mn-ea"/>
              </a:defRPr>
            </a:lvl4pPr>
            <a:lvl5pPr>
              <a:defRPr>
                <a:latin typeface="+mn-ea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0154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5952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45491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98777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9914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7645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5248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3787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55280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1575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9D5E1-6F0F-417C-AF7A-232B1AB38ECE}" type="datetimeFigureOut">
              <a:rPr kumimoji="1" lang="ja-JP" altLang="en-US" smtClean="0"/>
              <a:t>2016/9/28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ED5B0-0DE0-4C10-8ED9-221D70DF708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7255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28700" y="1122363"/>
            <a:ext cx="10185400" cy="2387600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見やすい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プレゼンテーション資料の鉄則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65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なぜ見やすいプレゼン資料が大事なのか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19061"/>
          </a:xfrm>
        </p:spPr>
        <p:txBody>
          <a:bodyPr/>
          <a:lstStyle/>
          <a:p>
            <a:r>
              <a:rPr kumimoji="1" lang="ja-JP" altLang="en-US" dirty="0" smtClean="0"/>
              <a:t>プレゼンでは、分かりやすさが大切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r>
              <a:rPr kumimoji="1" lang="ja-JP" altLang="en-US" u="sng" dirty="0" smtClean="0">
                <a:solidFill>
                  <a:srgbClr val="FF0000"/>
                </a:solidFill>
              </a:rPr>
              <a:t>自分の能力の高さ</a:t>
            </a:r>
            <a:r>
              <a:rPr kumimoji="1" lang="ja-JP" altLang="en-US" dirty="0" smtClean="0"/>
              <a:t>を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アピール</a:t>
            </a:r>
            <a:r>
              <a:rPr lang="ja-JP" altLang="en-US" dirty="0" smtClean="0"/>
              <a:t>することも大切</a:t>
            </a:r>
            <a:endParaRPr lang="en-US" altLang="ja-JP" dirty="0" smtClean="0"/>
          </a:p>
          <a:p>
            <a:endParaRPr lang="en-US" altLang="ja-JP" dirty="0"/>
          </a:p>
        </p:txBody>
      </p:sp>
      <p:sp>
        <p:nvSpPr>
          <p:cNvPr id="4" name="正方形/長方形 3"/>
          <p:cNvSpPr/>
          <p:nvPr/>
        </p:nvSpPr>
        <p:spPr>
          <a:xfrm>
            <a:off x="6559384" y="4203870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800" dirty="0" smtClean="0"/>
              <a:t>就職プレゼン</a:t>
            </a:r>
            <a:endParaRPr lang="en-US" altLang="ja-JP" sz="2800" dirty="0"/>
          </a:p>
        </p:txBody>
      </p:sp>
      <p:sp>
        <p:nvSpPr>
          <p:cNvPr id="5" name="正方形/長方形 4"/>
          <p:cNvSpPr/>
          <p:nvPr/>
        </p:nvSpPr>
        <p:spPr>
          <a:xfrm>
            <a:off x="6559384" y="5186274"/>
            <a:ext cx="27479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 smtClean="0"/>
              <a:t>論文審査　など</a:t>
            </a:r>
            <a:endParaRPr lang="en-US" altLang="ja-JP" sz="2800" dirty="0"/>
          </a:p>
        </p:txBody>
      </p:sp>
      <p:pic>
        <p:nvPicPr>
          <p:cNvPr id="1026" name="Picture 2" descr="オフィス07-プレゼン イラス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735" y="3744686"/>
            <a:ext cx="2832572" cy="251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099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プレゼンの鉄則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92690"/>
          </a:xfrm>
        </p:spPr>
        <p:txBody>
          <a:bodyPr/>
          <a:lstStyle/>
          <a:p>
            <a:r>
              <a:rPr kumimoji="1" lang="ja-JP" altLang="en-US" dirty="0" smtClean="0"/>
              <a:t>伝えたいことの</a:t>
            </a:r>
            <a:r>
              <a:rPr kumimoji="1" lang="ja-JP" altLang="en-US" u="sng" dirty="0" smtClean="0">
                <a:solidFill>
                  <a:srgbClr val="C00000"/>
                </a:solidFill>
              </a:rPr>
              <a:t>要点</a:t>
            </a:r>
            <a:r>
              <a:rPr kumimoji="1" lang="ja-JP" altLang="en-US" dirty="0" smtClean="0"/>
              <a:t>のみを書く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u="sng" dirty="0" smtClean="0">
                <a:solidFill>
                  <a:srgbClr val="FF0000"/>
                </a:solidFill>
              </a:rPr>
              <a:t>１枚</a:t>
            </a:r>
            <a:r>
              <a:rPr kumimoji="1" lang="ja-JP" altLang="en-US" dirty="0" smtClean="0"/>
              <a:t>のシートに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１つのテーマ</a:t>
            </a:r>
            <a:endParaRPr kumimoji="1" lang="en-US" altLang="ja-JP" u="sng" dirty="0" smtClean="0">
              <a:solidFill>
                <a:srgbClr val="FF0000"/>
              </a:solidFill>
            </a:endParaRPr>
          </a:p>
          <a:p>
            <a:endParaRPr lang="en-US" altLang="ja-JP" dirty="0"/>
          </a:p>
          <a:p>
            <a:r>
              <a:rPr kumimoji="1" lang="ja-JP" altLang="en-US" dirty="0" smtClean="0"/>
              <a:t>あなたが「何かの評価」を受ける場合</a:t>
            </a:r>
            <a:r>
              <a:rPr lang="ja-JP" altLang="en-US" dirty="0" smtClean="0"/>
              <a:t>は、十分に準備する</a:t>
            </a:r>
            <a:endParaRPr kumimoji="1" lang="en-US" altLang="ja-JP" dirty="0" smtClean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1841240" y="4471599"/>
            <a:ext cx="9512560" cy="7474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ja-JP" altLang="en-US" sz="2400" dirty="0" smtClean="0"/>
              <a:t>☑ </a:t>
            </a:r>
            <a:r>
              <a:rPr lang="ja-JP" altLang="en-US" sz="2400" dirty="0" smtClean="0">
                <a:solidFill>
                  <a:srgbClr val="C00000"/>
                </a:solidFill>
              </a:rPr>
              <a:t>相手が</a:t>
            </a:r>
            <a:r>
              <a:rPr lang="ja-JP" altLang="en-US" sz="2400" dirty="0">
                <a:solidFill>
                  <a:srgbClr val="C00000"/>
                </a:solidFill>
              </a:rPr>
              <a:t>知</a:t>
            </a:r>
            <a:r>
              <a:rPr lang="ja-JP" altLang="en-US" sz="2400" dirty="0" smtClean="0">
                <a:solidFill>
                  <a:srgbClr val="C00000"/>
                </a:solidFill>
              </a:rPr>
              <a:t>りたいこと</a:t>
            </a:r>
            <a:r>
              <a:rPr lang="ja-JP" altLang="en-US" sz="2400" dirty="0" smtClean="0"/>
              <a:t>を話す．余分なことは話さない</a:t>
            </a:r>
            <a:endParaRPr lang="en-US" altLang="ja-JP" sz="2400" dirty="0" smtClean="0"/>
          </a:p>
          <a:p>
            <a:pPr marL="0" indent="0">
              <a:lnSpc>
                <a:spcPct val="130000"/>
              </a:lnSpc>
              <a:buNone/>
            </a:pPr>
            <a:r>
              <a:rPr lang="ja-JP" altLang="en-US" sz="2400" dirty="0"/>
              <a:t>☑ </a:t>
            </a:r>
            <a:r>
              <a:rPr lang="ja-JP" altLang="en-US" sz="2400" dirty="0" smtClean="0">
                <a:solidFill>
                  <a:srgbClr val="C00000"/>
                </a:solidFill>
              </a:rPr>
              <a:t>制限</a:t>
            </a:r>
            <a:r>
              <a:rPr lang="ja-JP" altLang="en-US" sz="2400" dirty="0">
                <a:solidFill>
                  <a:srgbClr val="C00000"/>
                </a:solidFill>
              </a:rPr>
              <a:t>時間</a:t>
            </a:r>
            <a:r>
              <a:rPr lang="ja-JP" altLang="en-US" sz="2400" dirty="0" smtClean="0"/>
              <a:t>を必ず守る</a:t>
            </a:r>
            <a:endParaRPr lang="en-US" altLang="ja-JP" sz="2400" dirty="0"/>
          </a:p>
          <a:p>
            <a:pPr marL="0" indent="0">
              <a:lnSpc>
                <a:spcPct val="130000"/>
              </a:lnSpc>
              <a:buNone/>
            </a:pPr>
            <a:r>
              <a:rPr lang="ja-JP" altLang="en-US" sz="2400" dirty="0"/>
              <a:t>☑ </a:t>
            </a:r>
            <a:r>
              <a:rPr lang="ja-JP" altLang="en-US" sz="2400" dirty="0" smtClean="0">
                <a:solidFill>
                  <a:srgbClr val="C00000"/>
                </a:solidFill>
              </a:rPr>
              <a:t>聞き取りやすい</a:t>
            </a:r>
            <a:r>
              <a:rPr lang="ja-JP" altLang="en-US" sz="2400" dirty="0">
                <a:solidFill>
                  <a:srgbClr val="C00000"/>
                </a:solidFill>
              </a:rPr>
              <a:t>声</a:t>
            </a:r>
            <a:r>
              <a:rPr lang="ja-JP" altLang="en-US" sz="2400" dirty="0" smtClean="0"/>
              <a:t>で</a:t>
            </a:r>
            <a:r>
              <a:rPr lang="ja-JP" altLang="en-US" sz="2400" dirty="0">
                <a:solidFill>
                  <a:srgbClr val="C00000"/>
                </a:solidFill>
              </a:rPr>
              <a:t>元気</a:t>
            </a:r>
            <a:r>
              <a:rPr lang="ja-JP" altLang="en-US" sz="2400" dirty="0" smtClean="0"/>
              <a:t>に話す</a:t>
            </a:r>
            <a:r>
              <a:rPr lang="ja-JP" altLang="en-US" sz="2400" dirty="0">
                <a:solidFill>
                  <a:srgbClr val="C00000"/>
                </a:solidFill>
              </a:rPr>
              <a:t>．</a:t>
            </a:r>
            <a:r>
              <a:rPr lang="ja-JP" altLang="en-US" sz="2400" dirty="0" smtClean="0">
                <a:solidFill>
                  <a:srgbClr val="C00000"/>
                </a:solidFill>
              </a:rPr>
              <a:t>見やすい資料</a:t>
            </a:r>
            <a:r>
              <a:rPr lang="ja-JP" altLang="en-US" sz="2400" dirty="0" smtClean="0"/>
              <a:t>を準備する</a:t>
            </a:r>
            <a:endParaRPr lang="en-US" altLang="ja-JP" sz="2400" dirty="0"/>
          </a:p>
          <a:p>
            <a:pPr marL="0" indent="0">
              <a:lnSpc>
                <a:spcPct val="130000"/>
              </a:lnSpc>
              <a:buFont typeface="Arial" panose="020B0604020202020204" pitchFamily="34" charset="0"/>
              <a:buNone/>
            </a:pPr>
            <a:endParaRPr lang="en-US" altLang="ja-JP" sz="2400" dirty="0" smtClean="0"/>
          </a:p>
          <a:p>
            <a:pPr marL="0" indent="0">
              <a:lnSpc>
                <a:spcPct val="130000"/>
              </a:lnSpc>
              <a:buFont typeface="Arial" panose="020B0604020202020204" pitchFamily="34" charset="0"/>
              <a:buNone/>
            </a:pPr>
            <a:endParaRPr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6234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549401"/>
            <a:ext cx="10515600" cy="673800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kumimoji="1" lang="ja-JP" altLang="en-US" dirty="0" smtClean="0"/>
              <a:t>☑</a:t>
            </a:r>
            <a:r>
              <a:rPr lang="ja-JP" altLang="en-US" dirty="0" smtClean="0"/>
              <a:t> 文字の</a:t>
            </a:r>
            <a:r>
              <a:rPr lang="ja-JP" altLang="en-US" dirty="0" smtClean="0">
                <a:solidFill>
                  <a:srgbClr val="C00000"/>
                </a:solidFill>
              </a:rPr>
              <a:t>大きさ</a:t>
            </a:r>
            <a:r>
              <a:rPr lang="ja-JP" altLang="en-US" dirty="0" smtClean="0"/>
              <a:t>は</a:t>
            </a:r>
            <a:r>
              <a:rPr lang="ja-JP" altLang="en-US" dirty="0" smtClean="0">
                <a:solidFill>
                  <a:srgbClr val="C00000"/>
                </a:solidFill>
              </a:rPr>
              <a:t>２４ポイント以上</a:t>
            </a: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endParaRPr kumimoji="1" lang="en-US" altLang="ja-JP" sz="2400" dirty="0" smtClean="0"/>
          </a:p>
          <a:p>
            <a:pPr marL="0" indent="0">
              <a:lnSpc>
                <a:spcPct val="130000"/>
              </a:lnSpc>
              <a:buNone/>
            </a:pPr>
            <a:endParaRPr lang="en-US" altLang="ja-JP" sz="2400" dirty="0"/>
          </a:p>
          <a:p>
            <a:pPr marL="0" indent="0">
              <a:lnSpc>
                <a:spcPct val="130000"/>
              </a:lnSpc>
              <a:buNone/>
            </a:pPr>
            <a:endParaRPr kumimoji="1" lang="en-US" altLang="ja-JP" sz="2400" dirty="0" smtClean="0"/>
          </a:p>
          <a:p>
            <a:pPr marL="0" indent="0">
              <a:lnSpc>
                <a:spcPct val="130000"/>
              </a:lnSpc>
              <a:buNone/>
            </a:pPr>
            <a:endParaRPr kumimoji="1" lang="en-US" altLang="ja-JP" sz="2400" dirty="0" smtClean="0"/>
          </a:p>
          <a:p>
            <a:pPr marL="0" indent="0">
              <a:lnSpc>
                <a:spcPct val="130000"/>
              </a:lnSpc>
              <a:buNone/>
            </a:pPr>
            <a:endParaRPr lang="en-US" altLang="ja-JP" sz="2400" dirty="0" smtClean="0"/>
          </a:p>
          <a:p>
            <a:pPr marL="0" indent="0">
              <a:lnSpc>
                <a:spcPct val="130000"/>
              </a:lnSpc>
              <a:buNone/>
            </a:pPr>
            <a:endParaRPr lang="en-US" altLang="ja-JP" sz="2400" dirty="0" smtClean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822877" y="4639711"/>
            <a:ext cx="4013375" cy="1806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a</a:t>
            </a:r>
            <a:r>
              <a:rPr lang="ja-JP" altLang="en-US" sz="2400" baseline="300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３</a:t>
            </a: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を求める</a:t>
            </a:r>
            <a:r>
              <a:rPr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Program</a:t>
            </a: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は</a:t>
            </a:r>
            <a:endParaRPr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「</a:t>
            </a:r>
            <a:r>
              <a:rPr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a</a:t>
            </a: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＊</a:t>
            </a:r>
            <a:r>
              <a:rPr lang="en-US" altLang="ja-JP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a</a:t>
            </a: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＊</a:t>
            </a:r>
            <a:r>
              <a:rPr lang="en-US" altLang="ja-JP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a</a:t>
            </a: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」というとき、</a:t>
            </a:r>
            <a:endParaRPr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ct val="120000"/>
              </a:lnSpc>
            </a:pPr>
            <a:r>
              <a:rPr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MS</a:t>
            </a:r>
            <a:r>
              <a:rPr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 </a:t>
            </a:r>
            <a:r>
              <a:rPr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P </a:t>
            </a: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ゴシック</a:t>
            </a: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フォントだけ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ct val="120000"/>
              </a:lnSpc>
            </a:pPr>
            <a:r>
              <a:rPr kumimoji="1"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だと読みにくい</a:t>
            </a:r>
            <a:endParaRPr kumimoji="1"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見やすいプレゼンテーション資料の鉄則</a:t>
            </a:r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914734" y="2387791"/>
            <a:ext cx="2646878" cy="96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ja-JP" altLang="en-US" sz="2400" u="sng" dirty="0" smtClean="0">
                <a:solidFill>
                  <a:srgbClr val="FF0000"/>
                </a:solidFill>
              </a:rPr>
              <a:t>２４ポイント</a:t>
            </a:r>
            <a:r>
              <a:rPr lang="ja-JP" altLang="en-US" sz="2400" u="sng" dirty="0" smtClean="0">
                <a:solidFill>
                  <a:srgbClr val="FF0000"/>
                </a:solidFill>
              </a:rPr>
              <a:t>以上</a:t>
            </a:r>
            <a:endParaRPr kumimoji="1" lang="en-US" altLang="ja-JP" sz="2400" u="sng" dirty="0" smtClean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sz="2400" dirty="0" smtClean="0"/>
              <a:t>であれば読める</a:t>
            </a:r>
            <a:endParaRPr kumimoji="1" lang="ja-JP" altLang="en-US" sz="24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929259" y="2418570"/>
            <a:ext cx="2441694" cy="8879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ja-JP" altLang="en-US" sz="2200" dirty="0" smtClean="0"/>
              <a:t>２２ポイント</a:t>
            </a:r>
            <a:r>
              <a:rPr lang="ja-JP" altLang="en-US" sz="2200" dirty="0" smtClean="0"/>
              <a:t>だ</a:t>
            </a:r>
            <a:r>
              <a:rPr lang="ja-JP" altLang="en-US" sz="2200" dirty="0"/>
              <a:t>と</a:t>
            </a:r>
            <a:endParaRPr kumimoji="1" lang="en-US" altLang="ja-JP" sz="2200" dirty="0" smtClean="0"/>
          </a:p>
          <a:p>
            <a:pPr>
              <a:lnSpc>
                <a:spcPct val="120000"/>
              </a:lnSpc>
            </a:pPr>
            <a:r>
              <a:rPr lang="ja-JP" altLang="en-US" sz="2200" dirty="0" smtClean="0"/>
              <a:t>小さ過ぎる</a:t>
            </a:r>
            <a:endParaRPr kumimoji="1" lang="ja-JP" altLang="en-US" sz="2200" dirty="0"/>
          </a:p>
        </p:txBody>
      </p:sp>
      <p:sp>
        <p:nvSpPr>
          <p:cNvPr id="6" name="正方形/長方形 5"/>
          <p:cNvSpPr/>
          <p:nvPr/>
        </p:nvSpPr>
        <p:spPr>
          <a:xfrm>
            <a:off x="1542723" y="2355949"/>
            <a:ext cx="3390900" cy="950556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6434714" y="2354330"/>
            <a:ext cx="3390900" cy="950556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6434714" y="4618781"/>
            <a:ext cx="4308231" cy="1914244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926214" y="4686366"/>
            <a:ext cx="43609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24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ja-JP" sz="2400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ja-JP" altLang="en-US" sz="2400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ja-JP" altLang="en-US" sz="2400" dirty="0" smtClean="0">
                <a:latin typeface="+mn-ea"/>
              </a:rPr>
              <a:t>を求める</a:t>
            </a:r>
            <a:r>
              <a:rPr lang="ja-JP" altLang="en-US" sz="2400" dirty="0" smtClean="0">
                <a:latin typeface="+mn-ea"/>
                <a:cs typeface="Segoe UI" panose="020B0502040204020203" pitchFamily="34" charset="0"/>
              </a:rPr>
              <a:t> </a:t>
            </a:r>
            <a:r>
              <a:rPr lang="en-US" altLang="ja-JP" sz="2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Program</a:t>
            </a:r>
            <a:r>
              <a:rPr lang="en-US" altLang="ja-JP" sz="2400" dirty="0" smtClean="0">
                <a:latin typeface="+mn-ea"/>
                <a:cs typeface="Segoe UI" panose="020B0502040204020203" pitchFamily="34" charset="0"/>
              </a:rPr>
              <a:t> </a:t>
            </a:r>
            <a:r>
              <a:rPr lang="ja-JP" altLang="en-US" sz="2400" dirty="0" smtClean="0">
                <a:latin typeface="+mn-ea"/>
              </a:rPr>
              <a:t>は</a:t>
            </a:r>
            <a:endParaRPr lang="en-US" altLang="ja-JP" sz="2400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ja-JP" altLang="en-US" sz="2400" dirty="0" smtClean="0">
                <a:latin typeface="+mn-ea"/>
              </a:rPr>
              <a:t>「</a:t>
            </a:r>
            <a:r>
              <a:rPr lang="en-US" altLang="ja-JP" sz="2400" dirty="0" smtClean="0">
                <a:solidFill>
                  <a:srgbClr val="C00000"/>
                </a:solidFill>
                <a:latin typeface="Inconsolata" panose="020B0609030003000000" pitchFamily="49" charset="0"/>
                <a:cs typeface="Consolas" panose="020B0609020204030204" pitchFamily="49" charset="0"/>
              </a:rPr>
              <a:t>a*a*3</a:t>
            </a:r>
            <a:r>
              <a:rPr lang="ja-JP" altLang="en-US" sz="2400" dirty="0" smtClean="0">
                <a:latin typeface="+mn-ea"/>
              </a:rPr>
              <a:t>」というとき、</a:t>
            </a:r>
            <a:endParaRPr lang="en-US" altLang="ja-JP" sz="2400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ja-JP" altLang="en-US" sz="2400" u="sng" dirty="0" smtClean="0">
                <a:solidFill>
                  <a:srgbClr val="FF0000"/>
                </a:solidFill>
                <a:latin typeface="+mn-ea"/>
              </a:rPr>
              <a:t>フォントや色を使い分ける</a:t>
            </a:r>
            <a:endParaRPr lang="en-US" altLang="ja-JP" sz="2400" u="sng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ja-JP" altLang="en-US" sz="2400" dirty="0" smtClean="0">
                <a:latin typeface="+mn-ea"/>
              </a:rPr>
              <a:t>と見やすい</a:t>
            </a:r>
            <a:endParaRPr lang="en-US" altLang="ja-JP" sz="2400" dirty="0" smtClean="0">
              <a:latin typeface="+mn-ea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542723" y="4618781"/>
            <a:ext cx="4308231" cy="1914244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838200" y="3776602"/>
            <a:ext cx="9292771" cy="5117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ja-JP" altLang="en-US" dirty="0" smtClean="0"/>
              <a:t>☑ </a:t>
            </a:r>
            <a:r>
              <a:rPr lang="ja-JP" altLang="en-US" dirty="0" smtClean="0">
                <a:solidFill>
                  <a:srgbClr val="C00000"/>
                </a:solidFill>
              </a:rPr>
              <a:t>フォント</a:t>
            </a:r>
            <a:r>
              <a:rPr lang="ja-JP" altLang="en-US" dirty="0" smtClean="0"/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種類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配色</a:t>
            </a:r>
            <a:r>
              <a:rPr lang="ja-JP" altLang="en-US" dirty="0" smtClean="0"/>
              <a:t>にも注意する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414037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日本語のフォントにも気を付ける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12288" y="1825625"/>
            <a:ext cx="11086323" cy="814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dirty="0" smtClean="0"/>
              <a:t>☑　</a:t>
            </a:r>
            <a:r>
              <a:rPr lang="ja-JP" altLang="en-US" dirty="0" smtClean="0">
                <a:solidFill>
                  <a:srgbClr val="C00000"/>
                </a:solidFill>
              </a:rPr>
              <a:t>メイリオ</a:t>
            </a:r>
            <a:r>
              <a:rPr lang="ja-JP" altLang="en-US" dirty="0" smtClean="0"/>
              <a:t>を用いる</a:t>
            </a:r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248467" y="1825625"/>
            <a:ext cx="7326088" cy="814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□ </a:t>
            </a:r>
            <a:r>
              <a:rPr lang="en-US" altLang="ja-JP" dirty="0" smtClean="0"/>
              <a:t>MS</a:t>
            </a:r>
            <a:r>
              <a:rPr lang="ja-JP" altLang="en-US" dirty="0" smtClean="0"/>
              <a:t> </a:t>
            </a:r>
            <a:r>
              <a:rPr lang="en-US" altLang="ja-JP" dirty="0" smtClean="0"/>
              <a:t>P </a:t>
            </a:r>
            <a:r>
              <a:rPr lang="ja-JP" altLang="en-US" dirty="0" smtClean="0"/>
              <a:t>ゴシック、</a:t>
            </a:r>
            <a:r>
              <a:rPr lang="en-US" altLang="ja-JP" dirty="0" smtClean="0"/>
              <a:t>MS </a:t>
            </a:r>
            <a:r>
              <a:rPr lang="ja-JP" altLang="en-US" dirty="0" smtClean="0"/>
              <a:t>ゴシックは避ける</a:t>
            </a:r>
            <a:endParaRPr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5577815" y="2501924"/>
            <a:ext cx="5217704" cy="1200329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5643478" y="2501924"/>
            <a:ext cx="5025735" cy="1200329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</a:t>
            </a:r>
            <a:r>
              <a:rPr lang="en-US" altLang="ja-JP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MS P </a:t>
            </a: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ゴシックは野暮ったい</a:t>
            </a:r>
            <a:endParaRPr lang="en-US" altLang="ja-JP" sz="2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</a:t>
            </a:r>
            <a:r>
              <a:rPr lang="ja-JP" altLang="en-US" sz="24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太字の </a:t>
            </a:r>
            <a:r>
              <a:rPr lang="en-US" altLang="ja-JP" sz="24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MS P </a:t>
            </a:r>
            <a:r>
              <a:rPr lang="ja-JP" altLang="en-US" sz="24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ゴシックは読みにくい</a:t>
            </a:r>
            <a:r>
              <a:rPr lang="en-US" altLang="ja-JP" sz="24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 </a:t>
            </a:r>
            <a:endParaRPr lang="ja-JP" altLang="en-US" sz="2400" b="1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326621" y="2501924"/>
            <a:ext cx="4493538" cy="1200329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/>
              <a:t>　メイリオは読みやすい</a:t>
            </a:r>
            <a:endParaRPr lang="en-US" altLang="ja-JP" sz="2400" dirty="0" smtClean="0"/>
          </a:p>
          <a:p>
            <a:pPr>
              <a:lnSpc>
                <a:spcPct val="150000"/>
              </a:lnSpc>
            </a:pPr>
            <a:r>
              <a:rPr lang="ja-JP" altLang="en-US" sz="2400" dirty="0"/>
              <a:t>　</a:t>
            </a:r>
            <a:r>
              <a:rPr lang="ja-JP" altLang="en-US" sz="2400" b="1" dirty="0" smtClean="0"/>
              <a:t>太字のメイリオも読みやすい</a:t>
            </a:r>
            <a:endParaRPr lang="ja-JP" altLang="en-US" sz="2400" dirty="0"/>
          </a:p>
        </p:txBody>
      </p:sp>
      <p:sp>
        <p:nvSpPr>
          <p:cNvPr id="12" name="正方形/長方形 11"/>
          <p:cNvSpPr/>
          <p:nvPr/>
        </p:nvSpPr>
        <p:spPr>
          <a:xfrm>
            <a:off x="463865" y="2516614"/>
            <a:ext cx="4468122" cy="1200329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5248467" y="4068177"/>
            <a:ext cx="7326088" cy="814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□ </a:t>
            </a:r>
            <a:r>
              <a:rPr lang="en-US" altLang="ja-JP" dirty="0" smtClean="0"/>
              <a:t>MS</a:t>
            </a:r>
            <a:r>
              <a:rPr lang="ja-JP" altLang="en-US" dirty="0" smtClean="0"/>
              <a:t> </a:t>
            </a:r>
            <a:r>
              <a:rPr lang="en-US" altLang="ja-JP" dirty="0" smtClean="0"/>
              <a:t>P </a:t>
            </a:r>
            <a:r>
              <a:rPr lang="ja-JP" altLang="en-US" dirty="0"/>
              <a:t>明朝</a:t>
            </a:r>
            <a:r>
              <a:rPr lang="ja-JP" altLang="en-US" dirty="0" smtClean="0"/>
              <a:t>、</a:t>
            </a:r>
            <a:r>
              <a:rPr lang="en-US" altLang="ja-JP" dirty="0" smtClean="0"/>
              <a:t>MS </a:t>
            </a:r>
            <a:r>
              <a:rPr lang="ja-JP" altLang="en-US" dirty="0"/>
              <a:t>明朝</a:t>
            </a:r>
            <a:r>
              <a:rPr lang="ja-JP" altLang="en-US" dirty="0" smtClean="0"/>
              <a:t>は避ける</a:t>
            </a:r>
            <a:endParaRPr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5577814" y="4700934"/>
            <a:ext cx="5217705" cy="1200329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5643478" y="4700934"/>
            <a:ext cx="4554452" cy="1200329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</a:t>
            </a:r>
            <a:r>
              <a:rPr lang="en-US" altLang="ja-JP" sz="2400" dirty="0" smtClean="0">
                <a:latin typeface="ＭＳ Ｐ明朝" panose="02020600040205080304" pitchFamily="18" charset="-128"/>
                <a:ea typeface="ＭＳ Ｐ明朝" panose="02020600040205080304" pitchFamily="18" charset="-128"/>
              </a:rPr>
              <a:t>MS P </a:t>
            </a:r>
            <a:r>
              <a:rPr lang="ja-JP" altLang="en-US" sz="2400" dirty="0" smtClean="0">
                <a:latin typeface="ＭＳ Ｐ明朝" panose="02020600040205080304" pitchFamily="18" charset="-128"/>
                <a:ea typeface="ＭＳ Ｐ明朝" panose="02020600040205080304" pitchFamily="18" charset="-128"/>
              </a:rPr>
              <a:t>明朝は読みにくい</a:t>
            </a:r>
            <a:endParaRPr lang="en-US" altLang="ja-JP" sz="2400" dirty="0" smtClean="0">
              <a:latin typeface="ＭＳ Ｐ明朝" panose="02020600040205080304" pitchFamily="18" charset="-128"/>
              <a:ea typeface="ＭＳ Ｐ明朝" panose="02020600040205080304" pitchFamily="18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</a:t>
            </a:r>
            <a:r>
              <a:rPr lang="ja-JP" altLang="en-US" sz="2400" b="1" dirty="0" smtClean="0">
                <a:latin typeface="ＭＳ Ｐ明朝" panose="02020600040205080304" pitchFamily="18" charset="-128"/>
                <a:ea typeface="ＭＳ Ｐ明朝" panose="02020600040205080304" pitchFamily="18" charset="-128"/>
              </a:rPr>
              <a:t>太字の </a:t>
            </a:r>
            <a:r>
              <a:rPr lang="en-US" altLang="ja-JP" sz="2400" b="1" dirty="0" smtClean="0">
                <a:latin typeface="ＭＳ Ｐ明朝" panose="02020600040205080304" pitchFamily="18" charset="-128"/>
                <a:ea typeface="ＭＳ Ｐ明朝" panose="02020600040205080304" pitchFamily="18" charset="-128"/>
              </a:rPr>
              <a:t>MS P </a:t>
            </a:r>
            <a:r>
              <a:rPr lang="ja-JP" altLang="en-US" sz="2400" b="1" dirty="0" smtClean="0">
                <a:latin typeface="ＭＳ Ｐ明朝" panose="02020600040205080304" pitchFamily="18" charset="-128"/>
                <a:ea typeface="ＭＳ Ｐ明朝" panose="02020600040205080304" pitchFamily="18" charset="-128"/>
              </a:rPr>
              <a:t>明朝も読みにくい</a:t>
            </a:r>
            <a:r>
              <a:rPr lang="en-US" altLang="ja-JP" sz="2400" b="1" dirty="0" smtClean="0">
                <a:latin typeface="ＭＳ Ｐ明朝" panose="02020600040205080304" pitchFamily="18" charset="-128"/>
                <a:ea typeface="ＭＳ Ｐ明朝" panose="02020600040205080304" pitchFamily="18" charset="-128"/>
              </a:rPr>
              <a:t> </a:t>
            </a:r>
            <a:endParaRPr lang="ja-JP" altLang="en-US" sz="2400" b="1" dirty="0">
              <a:latin typeface="ＭＳ Ｐ明朝" panose="02020600040205080304" pitchFamily="18" charset="-128"/>
              <a:ea typeface="ＭＳ Ｐ明朝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6211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英語</a:t>
            </a:r>
            <a:r>
              <a:rPr kumimoji="1" lang="ja-JP" altLang="en-US" dirty="0" smtClean="0"/>
              <a:t>のフォントにも気を付ける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12288" y="1564367"/>
            <a:ext cx="5992569" cy="11701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400" dirty="0"/>
              <a:t>☑　</a:t>
            </a:r>
            <a:r>
              <a:rPr lang="ja-JP" altLang="en-US" sz="2400" dirty="0" smtClean="0"/>
              <a:t>サンセリフ体を使いたい時は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>
                <a:solidFill>
                  <a:srgbClr val="C00000"/>
                </a:solidFill>
              </a:rPr>
              <a:t>　</a:t>
            </a:r>
            <a:r>
              <a:rPr lang="ja-JP" altLang="en-US" sz="2400" dirty="0" smtClean="0">
                <a:solidFill>
                  <a:srgbClr val="C00000"/>
                </a:solidFill>
              </a:rPr>
              <a:t>　</a:t>
            </a:r>
            <a:r>
              <a:rPr lang="en-US" altLang="ja-JP" sz="2400" dirty="0" err="1" smtClean="0">
                <a:solidFill>
                  <a:srgbClr val="C00000"/>
                </a:solidFill>
              </a:rPr>
              <a:t>Sagoe</a:t>
            </a:r>
            <a:r>
              <a:rPr lang="en-US" altLang="ja-JP" sz="2400" dirty="0" smtClean="0">
                <a:solidFill>
                  <a:srgbClr val="C00000"/>
                </a:solidFill>
              </a:rPr>
              <a:t> UI</a:t>
            </a:r>
            <a:r>
              <a:rPr lang="ja-JP" altLang="en-US" sz="2400" dirty="0">
                <a:solidFill>
                  <a:srgbClr val="C00000"/>
                </a:solidFill>
              </a:rPr>
              <a:t> </a:t>
            </a:r>
            <a:r>
              <a:rPr lang="ja-JP" altLang="en-US" sz="2400" dirty="0" smtClean="0"/>
              <a:t>や </a:t>
            </a:r>
            <a:r>
              <a:rPr lang="en-US" altLang="ja-JP" sz="2400" dirty="0" smtClean="0">
                <a:solidFill>
                  <a:srgbClr val="C00000"/>
                </a:solidFill>
              </a:rPr>
              <a:t>Calibri </a:t>
            </a:r>
            <a:r>
              <a:rPr lang="ja-JP" altLang="en-US" sz="2400" dirty="0" smtClean="0"/>
              <a:t>を用いる</a:t>
            </a:r>
            <a:endParaRPr kumimoji="1" lang="ja-JP" altLang="en-US" sz="2400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522852" y="1564367"/>
            <a:ext cx="4855029" cy="814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/>
              <a:t>□ </a:t>
            </a:r>
            <a:r>
              <a:rPr lang="en-US" altLang="ja-JP" sz="2400" dirty="0" smtClean="0"/>
              <a:t>Century </a:t>
            </a:r>
            <a:r>
              <a:rPr lang="ja-JP" altLang="en-US" sz="2400" dirty="0" smtClean="0"/>
              <a:t>は避ける</a:t>
            </a:r>
            <a:endParaRPr lang="ja-JP" altLang="en-US" sz="2400" dirty="0"/>
          </a:p>
        </p:txBody>
      </p:sp>
      <p:sp>
        <p:nvSpPr>
          <p:cNvPr id="5" name="正方形/長方形 4"/>
          <p:cNvSpPr/>
          <p:nvPr/>
        </p:nvSpPr>
        <p:spPr>
          <a:xfrm>
            <a:off x="403100" y="2564393"/>
            <a:ext cx="4960012" cy="1754326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/>
              <a:t>　</a:t>
            </a:r>
            <a:r>
              <a:rPr lang="en-US" altLang="ja-JP" sz="2400" dirty="0" err="1" smtClean="0">
                <a:solidFill>
                  <a:srgbClr val="C00000"/>
                </a:solidFill>
              </a:rPr>
              <a:t>Sagoe</a:t>
            </a:r>
            <a:r>
              <a:rPr lang="en-US" altLang="ja-JP" sz="2400" dirty="0" smtClean="0">
                <a:solidFill>
                  <a:srgbClr val="C00000"/>
                </a:solidFill>
              </a:rPr>
              <a:t> UI </a:t>
            </a:r>
            <a:r>
              <a:rPr lang="en-US" altLang="ja-JP" sz="2400" dirty="0" smtClean="0"/>
              <a:t>: </a:t>
            </a:r>
            <a:r>
              <a:rPr lang="en-US" altLang="ja-JP" sz="2400" dirty="0" err="1" smtClean="0"/>
              <a:t>abcd</a:t>
            </a:r>
            <a:r>
              <a:rPr lang="en-US" altLang="ja-JP" sz="2400" dirty="0" smtClean="0"/>
              <a:t> ABCD #!?.;-+-*/</a:t>
            </a:r>
          </a:p>
          <a:p>
            <a:pPr>
              <a:lnSpc>
                <a:spcPct val="150000"/>
              </a:lnSpc>
            </a:pPr>
            <a:r>
              <a:rPr lang="ja-JP" altLang="en-US" sz="2400" dirty="0">
                <a:solidFill>
                  <a:srgbClr val="C00000"/>
                </a:solidFill>
              </a:rPr>
              <a:t>　</a:t>
            </a:r>
            <a:r>
              <a:rPr lang="en-US" altLang="ja-JP" sz="2400" dirty="0" err="1" smtClean="0">
                <a:solidFill>
                  <a:srgbClr val="C00000"/>
                </a:solidFill>
                <a:latin typeface="Calibri" panose="020F0502020204030204" pitchFamily="34" charset="0"/>
              </a:rPr>
              <a:t>Calibli</a:t>
            </a:r>
            <a:r>
              <a:rPr lang="en-US" altLang="ja-JP" sz="2400" dirty="0" smtClean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en-US" altLang="ja-JP" sz="2400" dirty="0">
                <a:latin typeface="Calibri" panose="020F0502020204030204" pitchFamily="34" charset="0"/>
              </a:rPr>
              <a:t>: </a:t>
            </a:r>
            <a:r>
              <a:rPr lang="en-US" altLang="ja-JP" sz="2400" dirty="0" err="1">
                <a:latin typeface="Calibri" panose="020F0502020204030204" pitchFamily="34" charset="0"/>
              </a:rPr>
              <a:t>abcd</a:t>
            </a:r>
            <a:r>
              <a:rPr lang="en-US" altLang="ja-JP" sz="2400" dirty="0">
                <a:latin typeface="Calibri" panose="020F0502020204030204" pitchFamily="34" charset="0"/>
              </a:rPr>
              <a:t> ABCD #!?.;-+-*/</a:t>
            </a:r>
          </a:p>
          <a:p>
            <a:pPr>
              <a:lnSpc>
                <a:spcPct val="150000"/>
              </a:lnSpc>
            </a:pPr>
            <a:endParaRPr lang="ja-JP" altLang="en-US" sz="2400" dirty="0"/>
          </a:p>
        </p:txBody>
      </p:sp>
      <p:sp>
        <p:nvSpPr>
          <p:cNvPr id="12" name="正方形/長方形 11"/>
          <p:cNvSpPr/>
          <p:nvPr/>
        </p:nvSpPr>
        <p:spPr>
          <a:xfrm>
            <a:off x="539270" y="2576551"/>
            <a:ext cx="4872736" cy="1200329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212288" y="4096411"/>
            <a:ext cx="6729688" cy="11701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/>
              <a:t>☑　セリフ体を使いたい時は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>
                <a:solidFill>
                  <a:srgbClr val="C00000"/>
                </a:solidFill>
              </a:rPr>
              <a:t>　　</a:t>
            </a:r>
            <a:r>
              <a:rPr lang="en-US" altLang="ja-JP" sz="2400" dirty="0" smtClean="0">
                <a:solidFill>
                  <a:srgbClr val="C00000"/>
                </a:solidFill>
              </a:rPr>
              <a:t>Times</a:t>
            </a:r>
            <a:r>
              <a:rPr lang="ja-JP" altLang="en-US" sz="2400" dirty="0" smtClean="0">
                <a:solidFill>
                  <a:srgbClr val="C00000"/>
                </a:solidFill>
              </a:rPr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New</a:t>
            </a:r>
            <a:r>
              <a:rPr lang="ja-JP" altLang="en-US" sz="2400" dirty="0" smtClean="0">
                <a:solidFill>
                  <a:srgbClr val="C00000"/>
                </a:solidFill>
              </a:rPr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Roman</a:t>
            </a:r>
            <a:r>
              <a:rPr lang="ja-JP" altLang="en-US" sz="2400" dirty="0" smtClean="0">
                <a:solidFill>
                  <a:srgbClr val="C00000"/>
                </a:solidFill>
              </a:rPr>
              <a:t> </a:t>
            </a:r>
            <a:r>
              <a:rPr lang="ja-JP" altLang="en-US" sz="2400" dirty="0" smtClean="0"/>
              <a:t>や </a:t>
            </a:r>
            <a:endParaRPr lang="en-US" altLang="ja-JP" sz="2400" dirty="0" smtClean="0"/>
          </a:p>
          <a:p>
            <a:pPr marL="0" indent="0">
              <a:buNone/>
            </a:pPr>
            <a:r>
              <a:rPr lang="ja-JP" altLang="en-US" sz="2400" dirty="0" smtClean="0">
                <a:solidFill>
                  <a:srgbClr val="C00000"/>
                </a:solidFill>
              </a:rPr>
              <a:t>　　</a:t>
            </a:r>
            <a:r>
              <a:rPr lang="en-US" altLang="ja-JP" sz="2400" dirty="0" smtClean="0">
                <a:solidFill>
                  <a:srgbClr val="C00000"/>
                </a:solidFill>
              </a:rPr>
              <a:t>Adobe </a:t>
            </a:r>
            <a:r>
              <a:rPr lang="en-US" altLang="ja-JP" sz="2400" dirty="0">
                <a:solidFill>
                  <a:srgbClr val="C00000"/>
                </a:solidFill>
              </a:rPr>
              <a:t>Garamond Pro </a:t>
            </a:r>
            <a:r>
              <a:rPr lang="ja-JP" altLang="en-US" sz="2400" dirty="0" smtClean="0"/>
              <a:t>を用いる</a:t>
            </a:r>
            <a:endParaRPr lang="ja-JP" altLang="en-US" sz="2400" dirty="0"/>
          </a:p>
        </p:txBody>
      </p:sp>
      <p:sp>
        <p:nvSpPr>
          <p:cNvPr id="17" name="正方形/長方形 16"/>
          <p:cNvSpPr/>
          <p:nvPr/>
        </p:nvSpPr>
        <p:spPr>
          <a:xfrm>
            <a:off x="403100" y="5564561"/>
            <a:ext cx="5857116" cy="1754326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/>
              <a:t>　</a:t>
            </a:r>
            <a:r>
              <a:rPr lang="en-US" altLang="ja-JP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 </a:t>
            </a:r>
            <a:r>
              <a:rPr lang="en-US" altLang="ja-JP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ja-JP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abcd</a:t>
            </a:r>
            <a:r>
              <a:rPr lang="en-US" altLang="ja-JP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ABCD #!?.;-+-*/</a:t>
            </a:r>
          </a:p>
          <a:p>
            <a:pPr>
              <a:lnSpc>
                <a:spcPct val="150000"/>
              </a:lnSpc>
            </a:pPr>
            <a:endParaRPr lang="en-US" altLang="ja-JP" sz="2400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ja-JP" altLang="en-US" sz="2400" dirty="0"/>
          </a:p>
        </p:txBody>
      </p:sp>
      <p:sp>
        <p:nvSpPr>
          <p:cNvPr id="18" name="正方形/長方形 17"/>
          <p:cNvSpPr/>
          <p:nvPr/>
        </p:nvSpPr>
        <p:spPr>
          <a:xfrm>
            <a:off x="539270" y="5552005"/>
            <a:ext cx="5785330" cy="734495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6927407" y="1976830"/>
            <a:ext cx="4872736" cy="827819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6846721" y="2051918"/>
            <a:ext cx="4835619" cy="1131528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/>
              <a:t>　</a:t>
            </a:r>
            <a:r>
              <a:rPr lang="en-US" altLang="ja-JP" sz="2400" dirty="0" smtClean="0">
                <a:latin typeface="Century" panose="02040604050505020304" pitchFamily="18" charset="0"/>
              </a:rPr>
              <a:t>Century : </a:t>
            </a:r>
            <a:r>
              <a:rPr lang="en-US" altLang="ja-JP" sz="2400" dirty="0" err="1" smtClean="0">
                <a:latin typeface="Century" panose="02040604050505020304" pitchFamily="18" charset="0"/>
              </a:rPr>
              <a:t>abcd</a:t>
            </a:r>
            <a:r>
              <a:rPr lang="en-US" altLang="ja-JP" sz="2400" dirty="0" smtClean="0">
                <a:latin typeface="Century" panose="02040604050505020304" pitchFamily="18" charset="0"/>
              </a:rPr>
              <a:t> ABCD #!?.;-+-*/</a:t>
            </a:r>
          </a:p>
          <a:p>
            <a:pPr>
              <a:lnSpc>
                <a:spcPct val="150000"/>
              </a:lnSpc>
            </a:pPr>
            <a:endParaRPr lang="ja-JP" altLang="en-US" sz="2400" dirty="0"/>
          </a:p>
        </p:txBody>
      </p:sp>
      <p:sp>
        <p:nvSpPr>
          <p:cNvPr id="21" name="正方形/長方形 20"/>
          <p:cNvSpPr/>
          <p:nvPr/>
        </p:nvSpPr>
        <p:spPr>
          <a:xfrm>
            <a:off x="6879894" y="2738680"/>
            <a:ext cx="5063246" cy="600164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/>
              <a:t>　</a:t>
            </a:r>
            <a:r>
              <a:rPr lang="ja-JP" altLang="en-US" sz="2400" dirty="0" smtClean="0"/>
              <a:t>斜体が読みにくい：</a:t>
            </a:r>
            <a:r>
              <a:rPr lang="en-US" altLang="ja-JP" sz="2400" dirty="0" smtClean="0">
                <a:latin typeface="Century" panose="02040604050505020304" pitchFamily="18" charset="0"/>
              </a:rPr>
              <a:t> </a:t>
            </a:r>
            <a:r>
              <a:rPr lang="en-US" altLang="ja-JP" sz="2400" i="1" dirty="0" err="1" smtClean="0">
                <a:latin typeface="Century" panose="02040604050505020304" pitchFamily="18" charset="0"/>
              </a:rPr>
              <a:t>abcd</a:t>
            </a:r>
            <a:r>
              <a:rPr lang="en-US" altLang="ja-JP" sz="2400" i="1" dirty="0" smtClean="0">
                <a:latin typeface="Century" panose="02040604050505020304" pitchFamily="18" charset="0"/>
              </a:rPr>
              <a:t> ABCD </a:t>
            </a:r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6498771" y="3437700"/>
            <a:ext cx="4855029" cy="814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/>
              <a:t>□ </a:t>
            </a:r>
            <a:r>
              <a:rPr lang="en-US" altLang="ja-JP" sz="2400" dirty="0" smtClean="0"/>
              <a:t>Arial </a:t>
            </a:r>
            <a:r>
              <a:rPr lang="ja-JP" altLang="en-US" sz="2400" dirty="0"/>
              <a:t>も</a:t>
            </a:r>
            <a:r>
              <a:rPr lang="ja-JP" altLang="en-US" sz="2400" dirty="0" smtClean="0"/>
              <a:t>避ける</a:t>
            </a:r>
            <a:endParaRPr lang="ja-JP" altLang="en-US" sz="2400" dirty="0"/>
          </a:p>
        </p:txBody>
      </p:sp>
      <p:sp>
        <p:nvSpPr>
          <p:cNvPr id="23" name="正方形/長方形 22"/>
          <p:cNvSpPr/>
          <p:nvPr/>
        </p:nvSpPr>
        <p:spPr>
          <a:xfrm>
            <a:off x="6933997" y="3851899"/>
            <a:ext cx="4872736" cy="827819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6846721" y="3942460"/>
            <a:ext cx="4229684" cy="1200329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/>
              <a:t>　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Arial : </a:t>
            </a:r>
            <a:r>
              <a:rPr lang="en-US" altLang="ja-JP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abcd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ABCD #!?.;-+-*/</a:t>
            </a:r>
          </a:p>
          <a:p>
            <a:pPr>
              <a:lnSpc>
                <a:spcPct val="150000"/>
              </a:lnSpc>
            </a:pPr>
            <a:endParaRPr lang="ja-JP" altLang="en-US" sz="2400" dirty="0"/>
          </a:p>
        </p:txBody>
      </p:sp>
      <p:sp>
        <p:nvSpPr>
          <p:cNvPr id="25" name="正方形/長方形 24"/>
          <p:cNvSpPr/>
          <p:nvPr/>
        </p:nvSpPr>
        <p:spPr>
          <a:xfrm>
            <a:off x="6941976" y="4552742"/>
            <a:ext cx="492443" cy="600164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/>
              <a:t>　</a:t>
            </a:r>
            <a:endParaRPr lang="en-US" altLang="ja-JP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6498771" y="5030063"/>
            <a:ext cx="5420289" cy="814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/>
              <a:t>□ 英語に日本語フォントを使わない</a:t>
            </a:r>
            <a:endParaRPr lang="ja-JP" altLang="en-US" sz="2400" dirty="0"/>
          </a:p>
        </p:txBody>
      </p:sp>
      <p:sp>
        <p:nvSpPr>
          <p:cNvPr id="27" name="正方形/長方形 26"/>
          <p:cNvSpPr/>
          <p:nvPr/>
        </p:nvSpPr>
        <p:spPr>
          <a:xfrm>
            <a:off x="6951069" y="5554832"/>
            <a:ext cx="4872736" cy="827819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正方形/長方形 27"/>
          <p:cNvSpPr/>
          <p:nvPr/>
        </p:nvSpPr>
        <p:spPr>
          <a:xfrm>
            <a:off x="6686421" y="5662765"/>
            <a:ext cx="5120312" cy="1200329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400" dirty="0" smtClean="0"/>
              <a:t>　</a:t>
            </a:r>
            <a:r>
              <a:rPr lang="en-US" altLang="ja-JP" sz="2400" dirty="0" smtClean="0">
                <a:latin typeface="ＭＳ Ｐ明朝" panose="02020600040205080304" pitchFamily="18" charset="-128"/>
                <a:ea typeface="ＭＳ Ｐ明朝" panose="02020600040205080304" pitchFamily="18" charset="-128"/>
                <a:cs typeface="Arial" panose="020B0604020202020204" pitchFamily="34" charset="0"/>
              </a:rPr>
              <a:t>MS P </a:t>
            </a:r>
            <a:r>
              <a:rPr lang="ja-JP" altLang="en-US" sz="2400" dirty="0" smtClean="0">
                <a:latin typeface="ＭＳ Ｐ明朝" panose="02020600040205080304" pitchFamily="18" charset="-128"/>
                <a:ea typeface="ＭＳ Ｐ明朝" panose="02020600040205080304" pitchFamily="18" charset="-128"/>
                <a:cs typeface="Arial" panose="020B0604020202020204" pitchFamily="34" charset="0"/>
              </a:rPr>
              <a:t>明朝</a:t>
            </a:r>
            <a:r>
              <a:rPr lang="en-US" altLang="ja-JP" sz="2400" dirty="0" smtClean="0">
                <a:latin typeface="ＭＳ Ｐ明朝" panose="02020600040205080304" pitchFamily="18" charset="-128"/>
                <a:ea typeface="ＭＳ Ｐ明朝" panose="02020600040205080304" pitchFamily="18" charset="-128"/>
                <a:cs typeface="Arial" panose="020B0604020202020204" pitchFamily="34" charset="0"/>
              </a:rPr>
              <a:t> : </a:t>
            </a:r>
            <a:r>
              <a:rPr lang="en-US" altLang="ja-JP" sz="2400" dirty="0" err="1" smtClean="0">
                <a:latin typeface="ＭＳ Ｐ明朝" panose="02020600040205080304" pitchFamily="18" charset="-128"/>
                <a:ea typeface="ＭＳ Ｐ明朝" panose="02020600040205080304" pitchFamily="18" charset="-128"/>
                <a:cs typeface="Arial" panose="020B0604020202020204" pitchFamily="34" charset="0"/>
              </a:rPr>
              <a:t>abcd</a:t>
            </a:r>
            <a:r>
              <a:rPr lang="en-US" altLang="ja-JP" sz="2400" dirty="0" smtClean="0">
                <a:latin typeface="ＭＳ Ｐ明朝" panose="02020600040205080304" pitchFamily="18" charset="-128"/>
                <a:ea typeface="ＭＳ Ｐ明朝" panose="02020600040205080304" pitchFamily="18" charset="-128"/>
                <a:cs typeface="Arial" panose="020B0604020202020204" pitchFamily="34" charset="0"/>
              </a:rPr>
              <a:t> ABCD #!?.;-+-*/</a:t>
            </a:r>
          </a:p>
          <a:p>
            <a:pPr>
              <a:lnSpc>
                <a:spcPct val="150000"/>
              </a:lnSpc>
            </a:pPr>
            <a:endParaRPr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1628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等幅英語フォント </a:t>
            </a:r>
            <a:r>
              <a:rPr kumimoji="1" lang="en-US" altLang="ja-JP" dirty="0" err="1" smtClean="0"/>
              <a:t>Inconsolata</a:t>
            </a:r>
            <a:endParaRPr kumimoji="1" lang="ja-JP" altLang="en-US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240" y="1877857"/>
            <a:ext cx="4662148" cy="4351338"/>
          </a:xfrm>
        </p:spPr>
      </p:pic>
      <p:sp>
        <p:nvSpPr>
          <p:cNvPr id="5" name="正方形/長方形 4"/>
          <p:cNvSpPr/>
          <p:nvPr/>
        </p:nvSpPr>
        <p:spPr>
          <a:xfrm>
            <a:off x="8185702" y="5971024"/>
            <a:ext cx="716096" cy="231355"/>
          </a:xfrm>
          <a:prstGeom prst="rect">
            <a:avLst/>
          </a:prstGeom>
          <a:noFill/>
          <a:ln w="381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7680876" y="1877857"/>
            <a:ext cx="2564119" cy="266700"/>
          </a:xfrm>
          <a:prstGeom prst="rect">
            <a:avLst/>
          </a:prstGeom>
          <a:noFill/>
          <a:ln w="381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1143000" y="1546545"/>
            <a:ext cx="7758798" cy="11142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ja-JP" altLang="en-US" sz="2800" dirty="0" smtClean="0">
                <a:solidFill>
                  <a:srgbClr val="C00000"/>
                </a:solidFill>
              </a:rPr>
              <a:t>プログラム</a:t>
            </a:r>
            <a:r>
              <a:rPr lang="ja-JP" altLang="en-US" sz="2800" dirty="0" smtClean="0"/>
              <a:t>を引用するときは</a:t>
            </a:r>
            <a:endParaRPr lang="en-US" altLang="ja-JP" sz="2800" dirty="0" smtClean="0"/>
          </a:p>
          <a:p>
            <a:pPr>
              <a:lnSpc>
                <a:spcPct val="100000"/>
              </a:lnSpc>
            </a:pPr>
            <a:r>
              <a:rPr lang="ja-JP" altLang="en-US" sz="2800" dirty="0" smtClean="0">
                <a:solidFill>
                  <a:srgbClr val="C00000"/>
                </a:solidFill>
              </a:rPr>
              <a:t>等幅英語フォント</a:t>
            </a:r>
            <a:r>
              <a:rPr lang="ja-JP" altLang="en-US" sz="2800" dirty="0" smtClean="0"/>
              <a:t>が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読みやすい</a:t>
            </a:r>
            <a:endParaRPr lang="ja-JP" altLang="en-US" sz="2800" u="sng" dirty="0">
              <a:solidFill>
                <a:srgbClr val="FF0000"/>
              </a:solidFill>
            </a:endParaRPr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914400" y="2767794"/>
            <a:ext cx="5972176" cy="309625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2400" dirty="0" smtClean="0">
                <a:latin typeface="Inconsolata" panose="020B0609030003000000" pitchFamily="49" charset="0"/>
              </a:rPr>
              <a:t>#include &lt;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stdio.h</a:t>
            </a:r>
            <a:r>
              <a:rPr lang="en-US" altLang="ja-JP" sz="2400" dirty="0" smtClean="0">
                <a:latin typeface="Inconsolata" panose="020B0609030003000000" pitchFamily="49" charset="0"/>
              </a:rPr>
              <a:t>&gt;</a:t>
            </a:r>
          </a:p>
          <a:p>
            <a:r>
              <a:rPr lang="en-US" altLang="ja-JP" sz="2400" dirty="0" err="1" smtClean="0">
                <a:latin typeface="Inconsolata" panose="020B0609030003000000" pitchFamily="49" charset="0"/>
              </a:rPr>
              <a:t>int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main(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int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argc</a:t>
            </a:r>
            <a:r>
              <a:rPr lang="en-US" altLang="ja-JP" sz="2400" dirty="0" smtClean="0">
                <a:latin typeface="Inconsolata" panose="020B0609030003000000" pitchFamily="49" charset="0"/>
              </a:rPr>
              <a:t>, char **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argv</a:t>
            </a:r>
            <a:r>
              <a:rPr lang="en-US" altLang="ja-JP" sz="2400" dirty="0" smtClean="0">
                <a:latin typeface="Inconsolata" panose="020B0609030003000000" pitchFamily="49" charset="0"/>
              </a:rPr>
              <a:t>)</a:t>
            </a:r>
          </a:p>
          <a:p>
            <a:r>
              <a:rPr lang="en-US" altLang="ja-JP" sz="2400" dirty="0" smtClean="0">
                <a:latin typeface="Inconsolata" panose="020B0609030003000000" pitchFamily="49" charset="0"/>
              </a:rPr>
              <a:t>{</a:t>
            </a:r>
          </a:p>
          <a:p>
            <a:r>
              <a:rPr lang="en-US" altLang="ja-JP" sz="2400" dirty="0">
                <a:latin typeface="Inconsolata" panose="020B0609030003000000" pitchFamily="49" charset="0"/>
              </a:rPr>
              <a:t> 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int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</a:t>
            </a:r>
            <a:r>
              <a:rPr lang="en-US" altLang="ja-JP" sz="2400" dirty="0" smtClean="0">
                <a:latin typeface="Inconsolata" panose="020B0609030003000000" pitchFamily="49" charset="0"/>
              </a:rPr>
              <a:t>, x = 0;</a:t>
            </a:r>
          </a:p>
          <a:p>
            <a:r>
              <a:rPr lang="en-US" altLang="ja-JP" sz="2400" dirty="0">
                <a:latin typeface="Inconsolata" panose="020B0609030003000000" pitchFamily="49" charset="0"/>
              </a:rPr>
              <a:t> 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for (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= 0; 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&lt; 100; 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</a:t>
            </a:r>
            <a:r>
              <a:rPr lang="en-US" altLang="ja-JP" sz="2400" dirty="0" smtClean="0">
                <a:latin typeface="Inconsolata" panose="020B0609030003000000" pitchFamily="49" charset="0"/>
              </a:rPr>
              <a:t>++) {</a:t>
            </a:r>
          </a:p>
          <a:p>
            <a:r>
              <a:rPr lang="en-US" altLang="ja-JP" sz="2400" dirty="0">
                <a:latin typeface="Inconsolata" panose="020B0609030003000000" pitchFamily="49" charset="0"/>
              </a:rPr>
              <a:t> 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  if ((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mod 2) == 0 )</a:t>
            </a:r>
          </a:p>
          <a:p>
            <a:r>
              <a:rPr lang="en-US" altLang="ja-JP" sz="2400" dirty="0">
                <a:latin typeface="Inconsolata" panose="020B0609030003000000" pitchFamily="49" charset="0"/>
              </a:rPr>
              <a:t> 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    x = x + 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* </a:t>
            </a:r>
            <a:r>
              <a:rPr lang="en-US" altLang="ja-JP" sz="2400" dirty="0" err="1" smtClean="0">
                <a:latin typeface="Inconsolata" panose="020B0609030003000000" pitchFamily="49" charset="0"/>
              </a:rPr>
              <a:t>i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;</a:t>
            </a:r>
          </a:p>
          <a:p>
            <a:r>
              <a:rPr lang="en-US" altLang="ja-JP" sz="2400" dirty="0">
                <a:latin typeface="Inconsolata" panose="020B0609030003000000" pitchFamily="49" charset="0"/>
              </a:rPr>
              <a:t> </a:t>
            </a:r>
            <a:r>
              <a:rPr lang="en-US" altLang="ja-JP" sz="2400" dirty="0" smtClean="0">
                <a:latin typeface="Inconsolata" panose="020B0609030003000000" pitchFamily="49" charset="0"/>
              </a:rPr>
              <a:t> }</a:t>
            </a:r>
          </a:p>
          <a:p>
            <a:r>
              <a:rPr lang="en-US" altLang="ja-JP" sz="2400" dirty="0">
                <a:latin typeface="Inconsolata" panose="020B0609030003000000" pitchFamily="49" charset="0"/>
              </a:rPr>
              <a:t>}</a:t>
            </a:r>
            <a:endParaRPr lang="ja-JP" altLang="en-US" sz="2400" dirty="0">
              <a:latin typeface="Inconsolata" panose="020B0609030003000000" pitchFamily="49" charset="0"/>
            </a:endParaRPr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7897769" y="6229195"/>
            <a:ext cx="3989431" cy="748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2800" dirty="0" smtClean="0">
                <a:solidFill>
                  <a:srgbClr val="C00000"/>
                </a:solidFill>
              </a:rPr>
              <a:t>ダウンロード</a:t>
            </a:r>
            <a:r>
              <a:rPr lang="ja-JP" altLang="en-US" sz="2800" dirty="0" smtClean="0"/>
              <a:t>は簡単</a:t>
            </a:r>
            <a:endParaRPr lang="ja-JP" altLang="en-US" sz="2800" u="sng" dirty="0">
              <a:solidFill>
                <a:srgbClr val="FF0000"/>
              </a:solidFill>
            </a:endParaRPr>
          </a:p>
        </p:txBody>
      </p:sp>
      <p:sp>
        <p:nvSpPr>
          <p:cNvPr id="10" name="タイトル 1"/>
          <p:cNvSpPr txBox="1">
            <a:spLocks/>
          </p:cNvSpPr>
          <p:nvPr/>
        </p:nvSpPr>
        <p:spPr>
          <a:xfrm>
            <a:off x="6956989" y="1199936"/>
            <a:ext cx="3989431" cy="748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2800" dirty="0" smtClean="0"/>
              <a:t>フォントをダウンロード</a:t>
            </a:r>
            <a:endParaRPr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70997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フォントの</a:t>
            </a:r>
            <a:r>
              <a:rPr kumimoji="1" lang="ja-JP" altLang="en-US" dirty="0" smtClean="0"/>
              <a:t>設定をしたい場合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57175" y="1992313"/>
            <a:ext cx="5400675" cy="9080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dirty="0"/>
              <a:t>☑　</a:t>
            </a:r>
            <a:r>
              <a:rPr lang="ja-JP" altLang="en-US" dirty="0" smtClean="0"/>
              <a:t>スライドのマスター表示で、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　フォントの種類を設定する</a:t>
            </a:r>
            <a:endParaRPr lang="en-US" altLang="ja-JP" dirty="0" smtClean="0"/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5905500" y="1992313"/>
            <a:ext cx="5924550" cy="120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☑　</a:t>
            </a:r>
            <a:r>
              <a:rPr lang="ja-JP" altLang="en-US" dirty="0"/>
              <a:t>文書</a:t>
            </a:r>
            <a:r>
              <a:rPr lang="ja-JP" altLang="en-US" dirty="0" smtClean="0"/>
              <a:t>の保存でフォントを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埋め込む</a:t>
            </a:r>
            <a:endParaRPr lang="en-US" altLang="ja-JP" dirty="0" smtClean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23" y="3201988"/>
            <a:ext cx="4494588" cy="29321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0" y="3024577"/>
            <a:ext cx="2659557" cy="108578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0" y="4262760"/>
            <a:ext cx="3402030" cy="2595240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8124825" y="3657600"/>
            <a:ext cx="1266825" cy="142875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8115300" y="3465513"/>
            <a:ext cx="472290" cy="133350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7643010" y="6492876"/>
            <a:ext cx="1748640" cy="365124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133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文字の大きさと配色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549399"/>
            <a:ext cx="10515600" cy="5032375"/>
          </a:xfrm>
        </p:spPr>
        <p:txBody>
          <a:bodyPr>
            <a:norm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ja-JP" altLang="en-US" dirty="0"/>
              <a:t>☑　</a:t>
            </a:r>
            <a:r>
              <a:rPr kumimoji="1" lang="ja-JP" altLang="en-US" dirty="0" smtClean="0">
                <a:solidFill>
                  <a:srgbClr val="C00000"/>
                </a:solidFill>
              </a:rPr>
              <a:t>行間を広め</a:t>
            </a:r>
            <a:r>
              <a:rPr kumimoji="1" lang="ja-JP" altLang="en-US" dirty="0" smtClean="0"/>
              <a:t>に設定する</a:t>
            </a:r>
            <a:endParaRPr kumimoji="1" lang="en-US" altLang="ja-JP" dirty="0" smtClean="0"/>
          </a:p>
          <a:p>
            <a:pPr>
              <a:lnSpc>
                <a:spcPct val="130000"/>
              </a:lnSpc>
            </a:pPr>
            <a:endParaRPr lang="en-US" altLang="ja-JP" dirty="0"/>
          </a:p>
          <a:p>
            <a:pPr marL="0" indent="0">
              <a:lnSpc>
                <a:spcPct val="130000"/>
              </a:lnSpc>
              <a:buNone/>
            </a:pPr>
            <a:r>
              <a:rPr lang="ja-JP" altLang="en-US" dirty="0"/>
              <a:t>☑　</a:t>
            </a:r>
            <a:r>
              <a:rPr kumimoji="1" lang="ja-JP" altLang="en-US" dirty="0" smtClean="0">
                <a:solidFill>
                  <a:srgbClr val="C00000"/>
                </a:solidFill>
              </a:rPr>
              <a:t>色は２，３種類以下</a:t>
            </a:r>
            <a:r>
              <a:rPr kumimoji="1" lang="ja-JP" altLang="en-US" dirty="0" smtClean="0"/>
              <a:t>にとどめる</a:t>
            </a:r>
            <a:endParaRPr kumimoji="1" lang="en-US" altLang="ja-JP" dirty="0" smtClean="0"/>
          </a:p>
          <a:p>
            <a:pPr lvl="1">
              <a:lnSpc>
                <a:spcPct val="130000"/>
              </a:lnSpc>
            </a:pPr>
            <a:r>
              <a:rPr lang="ja-JP" altLang="en-US" dirty="0"/>
              <a:t>普通</a:t>
            </a:r>
            <a:r>
              <a:rPr lang="ja-JP" altLang="en-US" dirty="0" smtClean="0"/>
              <a:t>の</a:t>
            </a:r>
            <a:r>
              <a:rPr lang="ja-JP" altLang="en-US" dirty="0"/>
              <a:t>文章</a:t>
            </a:r>
            <a:r>
              <a:rPr lang="ja-JP" altLang="en-US" dirty="0" smtClean="0"/>
              <a:t>の</a:t>
            </a:r>
            <a:r>
              <a:rPr lang="ja-JP" altLang="en-US" dirty="0"/>
              <a:t>中</a:t>
            </a:r>
            <a:r>
              <a:rPr lang="ja-JP" altLang="en-US" dirty="0" smtClean="0"/>
              <a:t>で</a:t>
            </a:r>
            <a:r>
              <a:rPr lang="ja-JP" altLang="en-US" dirty="0" smtClean="0">
                <a:solidFill>
                  <a:srgbClr val="C00000"/>
                </a:solidFill>
              </a:rPr>
              <a:t>強調したい</a:t>
            </a:r>
            <a:r>
              <a:rPr lang="ja-JP" altLang="en-US" dirty="0" smtClean="0"/>
              <a:t>場合</a:t>
            </a:r>
            <a:endParaRPr lang="en-US" altLang="ja-JP" dirty="0" smtClean="0"/>
          </a:p>
          <a:p>
            <a:pPr lvl="1">
              <a:lnSpc>
                <a:spcPct val="130000"/>
              </a:lnSpc>
            </a:pPr>
            <a:r>
              <a:rPr kumimoji="1" lang="ja-JP" altLang="en-US" dirty="0"/>
              <a:t>普通</a:t>
            </a:r>
            <a:r>
              <a:rPr kumimoji="1" lang="ja-JP" altLang="en-US" dirty="0" smtClean="0"/>
              <a:t>の</a:t>
            </a:r>
            <a:r>
              <a:rPr kumimoji="1" lang="ja-JP" altLang="en-US" dirty="0"/>
              <a:t>文章</a:t>
            </a:r>
            <a:r>
              <a:rPr kumimoji="1" lang="ja-JP" altLang="en-US" dirty="0" smtClean="0"/>
              <a:t>の中で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特に強調したい</a:t>
            </a:r>
            <a:r>
              <a:rPr kumimoji="1" lang="ja-JP" altLang="en-US" dirty="0" smtClean="0"/>
              <a:t>場合</a:t>
            </a:r>
            <a:endParaRPr lang="en-US" altLang="ja-JP" dirty="0"/>
          </a:p>
          <a:p>
            <a:pPr marL="0" indent="0">
              <a:lnSpc>
                <a:spcPct val="130000"/>
              </a:lnSpc>
              <a:buNone/>
            </a:pPr>
            <a:r>
              <a:rPr lang="ja-JP" altLang="en-US" dirty="0"/>
              <a:t>☑　</a:t>
            </a:r>
            <a:r>
              <a:rPr kumimoji="1" lang="ja-JP" altLang="en-US" dirty="0" smtClean="0"/>
              <a:t>すべてのスライドで、フォントの種類、行間、フォントサイズをそろえるのが</a:t>
            </a:r>
            <a:r>
              <a:rPr lang="ja-JP" altLang="en-US" dirty="0"/>
              <a:t>ベタ</a:t>
            </a:r>
            <a:r>
              <a:rPr lang="ja-JP" altLang="en-US" dirty="0" smtClean="0"/>
              <a:t>ー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8024" y="1549399"/>
            <a:ext cx="2657475" cy="1732497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8029575" y="2581275"/>
            <a:ext cx="1552575" cy="219075"/>
          </a:xfrm>
          <a:prstGeom prst="rect">
            <a:avLst/>
          </a:prstGeom>
          <a:noFill/>
          <a:ln w="5080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063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数式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70075"/>
          </a:xfrm>
        </p:spPr>
        <p:txBody>
          <a:bodyPr/>
          <a:lstStyle/>
          <a:p>
            <a:pPr marL="0" indent="0">
              <a:buNone/>
            </a:pPr>
            <a:r>
              <a:rPr lang="ja-JP" altLang="en-US" dirty="0"/>
              <a:t>☑　</a:t>
            </a:r>
            <a:r>
              <a:rPr lang="ja-JP" altLang="en-US" dirty="0" smtClean="0"/>
              <a:t>数式には、</a:t>
            </a:r>
            <a:r>
              <a:rPr lang="ja-JP" altLang="en-US" dirty="0" smtClean="0">
                <a:solidFill>
                  <a:srgbClr val="C00000"/>
                </a:solidFill>
              </a:rPr>
              <a:t>数式エディタ</a:t>
            </a:r>
            <a:r>
              <a:rPr lang="ja-JP" altLang="en-US" dirty="0" smtClean="0"/>
              <a:t>を用いる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☑　</a:t>
            </a:r>
            <a:r>
              <a:rPr kumimoji="1" lang="ja-JP" altLang="en-US" dirty="0" smtClean="0"/>
              <a:t>文中の</a:t>
            </a:r>
            <a:r>
              <a:rPr kumimoji="1" lang="ja-JP" altLang="en-US" dirty="0"/>
              <a:t>変数</a:t>
            </a:r>
            <a:r>
              <a:rPr kumimoji="1" lang="ja-JP" altLang="en-US" dirty="0" smtClean="0"/>
              <a:t>は</a:t>
            </a:r>
            <a:r>
              <a:rPr kumimoji="1" lang="ja-JP" altLang="en-US" dirty="0" smtClean="0">
                <a:solidFill>
                  <a:srgbClr val="C00000"/>
                </a:solidFill>
              </a:rPr>
              <a:t>斜体</a:t>
            </a:r>
            <a:r>
              <a:rPr kumimoji="1" lang="ja-JP" altLang="en-US" dirty="0" smtClean="0"/>
              <a:t>にする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81488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321</Words>
  <Application>Microsoft Office PowerPoint</Application>
  <PresentationFormat>ワイド画面</PresentationFormat>
  <Paragraphs>92</Paragraphs>
  <Slides>10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10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21" baseType="lpstr">
      <vt:lpstr>Times New Roman</vt:lpstr>
      <vt:lpstr>Calibri</vt:lpstr>
      <vt:lpstr>メイリオ</vt:lpstr>
      <vt:lpstr>Consolas</vt:lpstr>
      <vt:lpstr>Century</vt:lpstr>
      <vt:lpstr>Arial</vt:lpstr>
      <vt:lpstr>ＭＳ Ｐ明朝</vt:lpstr>
      <vt:lpstr>Inconsolata</vt:lpstr>
      <vt:lpstr>ＭＳ Ｐゴシック</vt:lpstr>
      <vt:lpstr>Segoe UI</vt:lpstr>
      <vt:lpstr>Office テーマ</vt:lpstr>
      <vt:lpstr>見やすい プレゼンテーション資料の鉄則</vt:lpstr>
      <vt:lpstr>なぜ見やすいプレゼン資料が大事なのか</vt:lpstr>
      <vt:lpstr>プレゼンの鉄則</vt:lpstr>
      <vt:lpstr>見やすいプレゼンテーション資料の鉄則</vt:lpstr>
      <vt:lpstr>日本語のフォントにも気を付ける</vt:lpstr>
      <vt:lpstr>英語のフォントにも気を付ける</vt:lpstr>
      <vt:lpstr>等幅英語フォント Inconsolata</vt:lpstr>
      <vt:lpstr>フォントの設定をしたい場合</vt:lpstr>
      <vt:lpstr>文字の大きさと配色</vt:lpstr>
      <vt:lpstr>数式</vt:lpstr>
    </vt:vector>
  </TitlesOfParts>
  <Company>工学部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金子　邦彦</dc:creator>
  <cp:lastModifiedBy>金子　邦彦</cp:lastModifiedBy>
  <cp:revision>30</cp:revision>
  <cp:lastPrinted>2015-06-01T09:10:41Z</cp:lastPrinted>
  <dcterms:created xsi:type="dcterms:W3CDTF">2015-05-14T04:18:36Z</dcterms:created>
  <dcterms:modified xsi:type="dcterms:W3CDTF">2016-09-28T01:24:04Z</dcterms:modified>
</cp:coreProperties>
</file>