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431" r:id="rId3"/>
    <p:sldId id="433" r:id="rId4"/>
    <p:sldId id="434" r:id="rId5"/>
    <p:sldId id="451" r:id="rId6"/>
    <p:sldId id="443" r:id="rId7"/>
    <p:sldId id="442" r:id="rId8"/>
    <p:sldId id="444" r:id="rId9"/>
    <p:sldId id="440" r:id="rId10"/>
    <p:sldId id="438" r:id="rId11"/>
    <p:sldId id="452" r:id="rId12"/>
  </p:sldIdLst>
  <p:sldSz cx="12192000" cy="6858000"/>
  <p:notesSz cx="6797675" cy="992663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66"/>
    <a:srgbClr val="000066"/>
    <a:srgbClr val="0066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10" autoAdjust="0"/>
    <p:restoredTop sz="88710" autoAdjust="0"/>
  </p:normalViewPr>
  <p:slideViewPr>
    <p:cSldViewPr snapToGrid="0">
      <p:cViewPr varScale="1">
        <p:scale>
          <a:sx n="79" d="100"/>
          <a:sy n="79" d="100"/>
        </p:scale>
        <p:origin x="102" y="690"/>
      </p:cViewPr>
      <p:guideLst/>
    </p:cSldViewPr>
  </p:slideViewPr>
  <p:outlineViewPr>
    <p:cViewPr>
      <p:scale>
        <a:sx n="33" d="100"/>
        <a:sy n="33" d="100"/>
      </p:scale>
      <p:origin x="0" y="-1056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12ED9A-D0CB-46F4-8D4D-65D1D1C804FF}" type="datetimeFigureOut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C5B174-42CB-4E29-BEDB-5B349DA0C65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94889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85108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16237E7-F70B-4357-AA17-6903AFE469E3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91679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  <a:ea typeface="+mn-ea"/>
              </a:defRPr>
            </a:lvl1pPr>
            <a:lvl2pPr>
              <a:defRPr>
                <a:latin typeface="+mn-lt"/>
                <a:ea typeface="+mn-ea"/>
              </a:defRPr>
            </a:lvl2pPr>
            <a:lvl3pPr>
              <a:defRPr>
                <a:latin typeface="+mn-lt"/>
                <a:ea typeface="+mn-ea"/>
              </a:defRPr>
            </a:lvl3pPr>
            <a:lvl4pPr>
              <a:defRPr>
                <a:latin typeface="+mn-lt"/>
                <a:ea typeface="+mn-ea"/>
              </a:defRPr>
            </a:lvl4pPr>
            <a:lvl5pPr>
              <a:defRPr>
                <a:latin typeface="+mn-lt"/>
                <a:ea typeface="+mn-ea"/>
              </a:defRPr>
            </a:lvl5pPr>
          </a:lstStyle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D511003-C841-4809-B1EB-75C6016E0451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28191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C69CC7-9448-4C2E-B826-33E1306B3E8F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51375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47B5E4-FE4F-4E63-9332-8E70459BBD2A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35552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C230392-7C19-4510-8388-7D254B1D7912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13887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8428E50-0EB0-4DBD-BA6B-DA8A200961E1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43580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7B41293-1A3F-421D-BD69-A344FC3238E8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98043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4497BF-D7EB-468D-AC7B-1B401574C62E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50364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ACEB16-5064-4CE2-BDBE-51AA2665BE2F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73625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5CB093-4ECA-443F-AB93-6E7B4829A9B9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28834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E8E26E-C118-4D69-B207-B5F46499CAB5}" type="datetime1">
              <a:rPr kumimoji="1" lang="ja-JP" altLang="en-US" smtClean="0"/>
              <a:t>2017/6/7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08720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279400" y="225425"/>
            <a:ext cx="11671300" cy="676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279400" y="1076325"/>
            <a:ext cx="11671300" cy="51720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92075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40FB6-D91C-4C45-82A6-6C3F63B50793}" type="slidenum">
              <a:rPr lang="ja-JP" altLang="en-US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33739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rgbClr val="00660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rgbClr val="003366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rgbClr val="003366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rgbClr val="003366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プレゼンテーション</a:t>
            </a:r>
            <a:r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演習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fld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128567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今日の進行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0" y="806450"/>
            <a:ext cx="11950700" cy="60515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ja-JP" altLang="en-US" dirty="0" smtClean="0"/>
              <a:t>◆　</a:t>
            </a:r>
            <a:r>
              <a:rPr lang="ja-JP" altLang="en-US" b="1" dirty="0" smtClean="0"/>
              <a:t>プレゼン準備と個人リハーサル</a:t>
            </a:r>
            <a:r>
              <a:rPr lang="ja-JP" altLang="en-US" dirty="0" smtClean="0"/>
              <a:t>　（</a:t>
            </a:r>
            <a:r>
              <a:rPr lang="ja-JP" altLang="en-US" b="1" dirty="0" smtClean="0"/>
              <a:t>２０分</a:t>
            </a:r>
            <a:r>
              <a:rPr lang="ja-JP" altLang="en-US" dirty="0"/>
              <a:t>）</a:t>
            </a:r>
            <a:r>
              <a:rPr lang="ja-JP" altLang="en-US" dirty="0" smtClean="0"/>
              <a:t>　</a:t>
            </a:r>
            <a:endParaRPr lang="en-US" altLang="ja-JP" dirty="0" smtClean="0"/>
          </a:p>
          <a:p>
            <a:pPr marL="0" indent="0"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　　・プレゼンの鉄則、プレゼン資料作成のテクニックについて説明</a:t>
            </a:r>
            <a:endParaRPr lang="en-US" altLang="ja-JP" dirty="0" smtClean="0"/>
          </a:p>
          <a:p>
            <a:pPr marL="0" indent="0"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　　・各学生の</a:t>
            </a:r>
            <a:r>
              <a:rPr lang="ja-JP" altLang="en-US" dirty="0" smtClean="0">
                <a:solidFill>
                  <a:srgbClr val="C00000"/>
                </a:solidFill>
              </a:rPr>
              <a:t>個人ワーク</a:t>
            </a:r>
            <a:r>
              <a:rPr lang="ja-JP" altLang="en-US" dirty="0" smtClean="0"/>
              <a:t>で、</a:t>
            </a:r>
            <a:r>
              <a:rPr lang="ja-JP" altLang="en-US" dirty="0" smtClean="0">
                <a:solidFill>
                  <a:srgbClr val="C00000"/>
                </a:solidFill>
              </a:rPr>
              <a:t>資料の手直し、個人リハーサル</a:t>
            </a:r>
            <a:endParaRPr lang="en-US" altLang="ja-JP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en-US" altLang="ja-JP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kumimoji="1" lang="ja-JP" altLang="en-US" dirty="0" smtClean="0"/>
              <a:t>◆　</a:t>
            </a:r>
            <a:r>
              <a:rPr kumimoji="1" lang="ja-JP" altLang="en-US" b="1" dirty="0" smtClean="0"/>
              <a:t>プレゼンの実践</a:t>
            </a:r>
            <a:r>
              <a:rPr kumimoji="1" lang="ja-JP" altLang="en-US" dirty="0" smtClean="0"/>
              <a:t>　（</a:t>
            </a:r>
            <a:r>
              <a:rPr lang="ja-JP" altLang="en-US" b="1" dirty="0"/>
              <a:t>６</a:t>
            </a:r>
            <a:r>
              <a:rPr lang="ja-JP" altLang="en-US" b="1" dirty="0" smtClean="0"/>
              <a:t>０</a:t>
            </a:r>
            <a:r>
              <a:rPr kumimoji="1" lang="ja-JP" altLang="en-US" b="1" dirty="0" smtClean="0"/>
              <a:t>分</a:t>
            </a:r>
            <a:r>
              <a:rPr kumimoji="1" lang="ja-JP" altLang="en-US" dirty="0" smtClean="0"/>
              <a:t>）</a:t>
            </a:r>
            <a:endParaRPr kumimoji="1" lang="en-US" altLang="ja-JP" dirty="0" smtClean="0"/>
          </a:p>
          <a:p>
            <a:pPr marL="0" indent="0"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　　・３グループに</a:t>
            </a:r>
            <a:r>
              <a:rPr lang="ja-JP" altLang="en-US" dirty="0" smtClean="0">
                <a:solidFill>
                  <a:srgbClr val="C00000"/>
                </a:solidFill>
              </a:rPr>
              <a:t>グループ分け</a:t>
            </a:r>
            <a:endParaRPr lang="en-US" altLang="ja-JP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　　・各自　</a:t>
            </a:r>
            <a:r>
              <a:rPr lang="ja-JP" altLang="en-US" dirty="0">
                <a:solidFill>
                  <a:srgbClr val="C00000"/>
                </a:solidFill>
              </a:rPr>
              <a:t>４</a:t>
            </a:r>
            <a:r>
              <a:rPr lang="ja-JP" altLang="en-US" dirty="0" smtClean="0">
                <a:solidFill>
                  <a:srgbClr val="C00000"/>
                </a:solidFill>
              </a:rPr>
              <a:t>～５分</a:t>
            </a:r>
            <a:r>
              <a:rPr lang="ja-JP" altLang="en-US" dirty="0" smtClean="0"/>
              <a:t>で</a:t>
            </a:r>
            <a:r>
              <a:rPr lang="ja-JP" altLang="en-US" dirty="0" smtClean="0">
                <a:solidFill>
                  <a:srgbClr val="C00000"/>
                </a:solidFill>
              </a:rPr>
              <a:t>プレゼン</a:t>
            </a:r>
            <a:endParaRPr lang="en-US" altLang="ja-JP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　　　　全員行う。デスクトップパソコンを使用。対話や交流を歓迎。</a:t>
            </a:r>
            <a:endParaRPr lang="en-US" altLang="ja-JP" dirty="0" smtClean="0"/>
          </a:p>
          <a:p>
            <a:pPr marL="0" indent="0"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　　　　</a:t>
            </a:r>
            <a:endParaRPr lang="en-US" altLang="ja-JP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ja-JP" altLang="en-US" dirty="0"/>
              <a:t>◆　</a:t>
            </a:r>
            <a:r>
              <a:rPr lang="ja-JP" altLang="en-US" b="1" dirty="0" smtClean="0"/>
              <a:t>プレゼン資料の再度の手直し</a:t>
            </a:r>
            <a:endParaRPr lang="en-US" altLang="ja-JP" b="1" dirty="0" smtClean="0"/>
          </a:p>
          <a:p>
            <a:pPr marL="0" indent="0">
              <a:buNone/>
            </a:pPr>
            <a:r>
              <a:rPr kumimoji="1" lang="ja-JP" altLang="en-US" dirty="0"/>
              <a:t>　</a:t>
            </a:r>
            <a:r>
              <a:rPr kumimoji="1" lang="ja-JP" altLang="en-US" dirty="0" smtClean="0"/>
              <a:t>　　・各自、パワーポイントファイルを</a:t>
            </a:r>
            <a:r>
              <a:rPr kumimoji="1" lang="ja-JP" altLang="en-US" dirty="0" smtClean="0">
                <a:solidFill>
                  <a:srgbClr val="C00000"/>
                </a:solidFill>
              </a:rPr>
              <a:t>手直し</a:t>
            </a:r>
            <a:endParaRPr kumimoji="1" lang="en-US" altLang="ja-JP" dirty="0" smtClean="0"/>
          </a:p>
          <a:p>
            <a:pPr marL="0" indent="0">
              <a:buNone/>
            </a:pP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92480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12CAE7E7-E1EC-4CA4-BBC7-394FC41F7D00}" type="slidenum">
              <a:rPr lang="ja-JP" altLang="en-US" sz="2800">
                <a:solidFill>
                  <a:schemeClr val="tx1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3</a:t>
            </a:fld>
            <a:endParaRPr lang="ja-JP" altLang="en-US" sz="2800" dirty="0">
              <a:solidFill>
                <a:schemeClr val="tx1"/>
              </a:solidFill>
            </a:endParaRPr>
          </a:p>
        </p:txBody>
      </p:sp>
      <p:sp>
        <p:nvSpPr>
          <p:cNvPr id="15364" name="Rectangle 1026"/>
          <p:cNvSpPr>
            <a:spLocks noGrp="1"/>
          </p:cNvSpPr>
          <p:nvPr>
            <p:ph type="ctrTitle"/>
          </p:nvPr>
        </p:nvSpPr>
        <p:spPr>
          <a:xfrm>
            <a:off x="1555751" y="2286000"/>
            <a:ext cx="9009063" cy="1226457"/>
          </a:xfrm>
          <a:solidFill>
            <a:srgbClr val="3C8C5D"/>
          </a:solidFill>
        </p:spPr>
        <p:txBody>
          <a:bodyPr anchor="ctr">
            <a:normAutofit/>
          </a:bodyPr>
          <a:lstStyle/>
          <a:p>
            <a:r>
              <a:rPr lang="ja-JP" altLang="en-US" sz="4000" dirty="0" smtClean="0">
                <a:solidFill>
                  <a:schemeClr val="bg1"/>
                </a:solidFill>
              </a:rPr>
              <a:t>プレゼン</a:t>
            </a:r>
            <a:r>
              <a:rPr lang="ja-JP" altLang="en-US" sz="4000" dirty="0">
                <a:solidFill>
                  <a:schemeClr val="bg1"/>
                </a:solidFill>
              </a:rPr>
              <a:t>演習</a:t>
            </a:r>
          </a:p>
        </p:txBody>
      </p:sp>
    </p:spTree>
    <p:extLst>
      <p:ext uri="{BB962C8B-B14F-4D97-AF65-F5344CB8AC3E}">
        <p14:creationId xmlns:p14="http://schemas.microsoft.com/office/powerpoint/2010/main" val="2769738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正方形/長方形 13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0"/>
            <a:ext cx="11671300" cy="1004889"/>
          </a:xfrm>
        </p:spPr>
        <p:txBody>
          <a:bodyPr>
            <a:normAutofit/>
          </a:bodyPr>
          <a:lstStyle/>
          <a:p>
            <a:r>
              <a:rPr lang="ja-JP" altLang="en-US" sz="4000" dirty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今</a:t>
            </a:r>
            <a:r>
              <a:rPr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から</a:t>
            </a:r>
            <a:r>
              <a:rPr kumimoji="1" lang="ja-JP" altLang="en-US" sz="4000" dirty="0" smtClean="0">
                <a:solidFill>
                  <a:schemeClr val="bg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行いたいこと</a:t>
            </a:r>
            <a:endParaRPr kumimoji="1" lang="ja-JP" altLang="en-US" sz="4000" dirty="0">
              <a:solidFill>
                <a:schemeClr val="bg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4</a:t>
            </a:fld>
            <a:endParaRPr kumimoji="1" lang="ja-JP" altLang="en-US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6" name="テキスト ボックス 5"/>
          <p:cNvSpPr txBox="1"/>
          <p:nvPr/>
        </p:nvSpPr>
        <p:spPr>
          <a:xfrm>
            <a:off x="2024611" y="4910922"/>
            <a:ext cx="1210588" cy="95410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ja-JP" altLang="en-US" sz="2800" dirty="0"/>
              <a:t>知識</a:t>
            </a:r>
            <a:r>
              <a:rPr lang="ja-JP" altLang="en-US" sz="2800" dirty="0" smtClean="0"/>
              <a:t>を</a:t>
            </a:r>
            <a:endParaRPr lang="en-US" altLang="ja-JP" sz="2800" dirty="0" smtClean="0"/>
          </a:p>
          <a:p>
            <a:r>
              <a:rPr kumimoji="1" lang="ja-JP" altLang="en-US" sz="2800" dirty="0"/>
              <a:t>増</a:t>
            </a:r>
            <a:r>
              <a:rPr kumimoji="1" lang="ja-JP" altLang="en-US" sz="2800" dirty="0" smtClean="0"/>
              <a:t>やし</a:t>
            </a:r>
            <a:endParaRPr kumimoji="1" lang="ja-JP" altLang="en-US" sz="2800" dirty="0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4021051" y="4910921"/>
            <a:ext cx="1241045" cy="95410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自由に</a:t>
            </a:r>
            <a:endParaRPr kumimoji="1" lang="en-US" altLang="ja-JP" sz="2800" dirty="0" smtClean="0"/>
          </a:p>
          <a:p>
            <a:r>
              <a:rPr lang="ja-JP" altLang="en-US" sz="2800" dirty="0" smtClean="0"/>
              <a:t>発</a:t>
            </a:r>
            <a:r>
              <a:rPr lang="ja-JP" altLang="en-US" sz="2800" dirty="0"/>
              <a:t>想</a:t>
            </a:r>
            <a:r>
              <a:rPr lang="ja-JP" altLang="en-US" sz="2800" dirty="0" smtClean="0"/>
              <a:t>し</a:t>
            </a:r>
            <a:endParaRPr kumimoji="1" lang="ja-JP" altLang="en-US" sz="2800" dirty="0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6047948" y="4910921"/>
            <a:ext cx="902811" cy="95410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kumimoji="1" lang="ja-JP" altLang="en-US" sz="2800" u="sng" dirty="0" smtClean="0">
                <a:solidFill>
                  <a:srgbClr val="FF0000"/>
                </a:solidFill>
              </a:rPr>
              <a:t>対話</a:t>
            </a:r>
            <a:endParaRPr kumimoji="1" lang="en-US" altLang="ja-JP" sz="2800" u="sng" dirty="0" smtClean="0">
              <a:solidFill>
                <a:srgbClr val="FF0000"/>
              </a:solidFill>
            </a:endParaRPr>
          </a:p>
          <a:p>
            <a:r>
              <a:rPr kumimoji="1" lang="ja-JP" altLang="en-US" sz="2800" dirty="0" smtClean="0"/>
              <a:t>する</a:t>
            </a:r>
            <a:endParaRPr kumimoji="1" lang="ja-JP" altLang="en-US" sz="2800" dirty="0"/>
          </a:p>
        </p:txBody>
      </p:sp>
      <p:cxnSp>
        <p:nvCxnSpPr>
          <p:cNvPr id="10" name="直線矢印コネクタ 9"/>
          <p:cNvCxnSpPr/>
          <p:nvPr/>
        </p:nvCxnSpPr>
        <p:spPr>
          <a:xfrm>
            <a:off x="3457171" y="5387974"/>
            <a:ext cx="35052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線矢印コネクタ 10"/>
          <p:cNvCxnSpPr/>
          <p:nvPr/>
        </p:nvCxnSpPr>
        <p:spPr>
          <a:xfrm>
            <a:off x="5468851" y="5387974"/>
            <a:ext cx="35052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テキスト ボックス 11"/>
          <p:cNvSpPr txBox="1"/>
          <p:nvPr/>
        </p:nvSpPr>
        <p:spPr>
          <a:xfrm>
            <a:off x="7540668" y="4910920"/>
            <a:ext cx="3934090" cy="954107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その継続が、</a:t>
            </a:r>
            <a:endParaRPr kumimoji="1" lang="en-US" altLang="ja-JP" sz="2800" dirty="0" smtClean="0"/>
          </a:p>
          <a:p>
            <a:r>
              <a:rPr lang="ja-JP" altLang="en-US" sz="2800" u="sng" dirty="0" smtClean="0">
                <a:solidFill>
                  <a:srgbClr val="FF0000"/>
                </a:solidFill>
              </a:rPr>
              <a:t>創造力の源泉</a:t>
            </a:r>
            <a:r>
              <a:rPr lang="ja-JP" altLang="en-US" sz="2800" dirty="0" smtClean="0"/>
              <a:t>になります</a:t>
            </a:r>
            <a:endParaRPr kumimoji="1" lang="ja-JP" altLang="en-US" sz="2800" dirty="0"/>
          </a:p>
        </p:txBody>
      </p:sp>
      <p:pic>
        <p:nvPicPr>
          <p:cNvPr id="1026" name="Picture 2" descr="http://1.bp.blogspot.com/-L00Bym3hhig/Ul5qQgqV_TI/AAAAAAAAZCA/gqhfZH-fc-M/s800/funsui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1765" y="4340224"/>
            <a:ext cx="2188667" cy="2225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コンテンツ プレースホルダー 8"/>
          <p:cNvSpPr>
            <a:spLocks noGrp="1"/>
          </p:cNvSpPr>
          <p:nvPr>
            <p:ph idx="1"/>
          </p:nvPr>
        </p:nvSpPr>
        <p:spPr>
          <a:xfrm>
            <a:off x="288618" y="1366836"/>
            <a:ext cx="11671300" cy="5172076"/>
          </a:xfrm>
        </p:spPr>
        <p:txBody>
          <a:bodyPr/>
          <a:lstStyle/>
          <a:p>
            <a:r>
              <a:rPr kumimoji="1" lang="ja-JP" altLang="en-US" b="1" dirty="0" smtClean="0">
                <a:solidFill>
                  <a:srgbClr val="FF0000"/>
                </a:solidFill>
              </a:rPr>
              <a:t>伝えること</a:t>
            </a:r>
            <a:r>
              <a:rPr lang="ja-JP" altLang="en-US" dirty="0" smtClean="0"/>
              <a:t>の演習</a:t>
            </a:r>
            <a:endParaRPr kumimoji="1" lang="en-US" altLang="ja-JP" dirty="0" smtClean="0"/>
          </a:p>
          <a:p>
            <a:pPr marL="0" indent="0"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　</a:t>
            </a:r>
            <a:r>
              <a:rPr kumimoji="1" lang="ja-JP" altLang="en-US" dirty="0" smtClean="0"/>
              <a:t>心を込めることが大切</a:t>
            </a:r>
            <a:endParaRPr kumimoji="1" lang="en-US" altLang="ja-JP" dirty="0" smtClean="0"/>
          </a:p>
          <a:p>
            <a:r>
              <a:rPr lang="ja-JP" altLang="en-US" b="1" u="sng" dirty="0" smtClean="0">
                <a:solidFill>
                  <a:srgbClr val="FF0000"/>
                </a:solidFill>
              </a:rPr>
              <a:t>対話をすること</a:t>
            </a:r>
            <a:r>
              <a:rPr lang="ja-JP" altLang="en-US" dirty="0" smtClean="0"/>
              <a:t>の演習　</a:t>
            </a:r>
            <a:endParaRPr lang="en-US" altLang="ja-JP" dirty="0" smtClean="0"/>
          </a:p>
          <a:p>
            <a:pPr marL="0" indent="0"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　話を集中して聴き（傾聴）、</a:t>
            </a:r>
            <a:r>
              <a:rPr lang="ja-JP" altLang="en-US" b="1" dirty="0" smtClean="0"/>
              <a:t>自分の心</a:t>
            </a:r>
            <a:r>
              <a:rPr lang="ja-JP" altLang="en-US" dirty="0" smtClean="0"/>
              <a:t>が動く！　これも対話</a:t>
            </a:r>
            <a:endParaRPr lang="en-US" altLang="ja-JP" dirty="0" smtClean="0"/>
          </a:p>
          <a:p>
            <a:pPr marL="0" indent="0">
              <a:buNone/>
            </a:pPr>
            <a:r>
              <a:rPr kumimoji="1" lang="ja-JP" altLang="en-US" dirty="0" smtClean="0"/>
              <a:t>・</a:t>
            </a:r>
            <a:r>
              <a:rPr kumimoji="1" lang="ja-JP" altLang="en-US" b="1" dirty="0" smtClean="0">
                <a:solidFill>
                  <a:srgbClr val="FF0000"/>
                </a:solidFill>
              </a:rPr>
              <a:t>視座の転換</a:t>
            </a:r>
            <a:endParaRPr kumimoji="1" lang="ja-JP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6770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伝え方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ビジュアルに伝える。言葉を添える。</a:t>
            </a:r>
            <a:endParaRPr lang="en-US" altLang="ja-JP" dirty="0" smtClean="0"/>
          </a:p>
          <a:p>
            <a:endParaRPr lang="en-US" altLang="ja-JP" dirty="0"/>
          </a:p>
          <a:p>
            <a:endParaRPr lang="en-US" altLang="ja-JP" dirty="0" smtClean="0"/>
          </a:p>
          <a:p>
            <a:endParaRPr lang="en-US" altLang="ja-JP" dirty="0"/>
          </a:p>
          <a:p>
            <a:endParaRPr lang="en-US" altLang="ja-JP" dirty="0" smtClean="0"/>
          </a:p>
          <a:p>
            <a:endParaRPr lang="en-US" altLang="ja-JP" dirty="0"/>
          </a:p>
          <a:p>
            <a:r>
              <a:rPr lang="ja-JP" altLang="en-US" dirty="0" smtClean="0"/>
              <a:t>視座の転換</a:t>
            </a:r>
            <a:endParaRPr lang="en-US" altLang="ja-JP" dirty="0" smtClean="0"/>
          </a:p>
          <a:p>
            <a:pPr marL="0" indent="0"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「自分の話を聴いているあなた」</a:t>
            </a:r>
            <a:endParaRPr lang="en-US" altLang="ja-JP" dirty="0" smtClean="0"/>
          </a:p>
          <a:p>
            <a:pPr marL="0" indent="0"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を想像してみる</a:t>
            </a:r>
            <a:endParaRPr lang="en-US" altLang="ja-JP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5</a:t>
            </a:fld>
            <a:endParaRPr kumimoji="1" lang="ja-JP" altLang="en-US"/>
          </a:p>
        </p:txBody>
      </p:sp>
      <p:pic>
        <p:nvPicPr>
          <p:cNvPr id="1026" name="Picture 2" descr="http://4.bp.blogspot.com/-26CLsPYs0aY/VOsXMe6nFgI/AAAAAAAAr2I/Io_op7j_7qg/s800/speech_school_girl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6875" y="2217262"/>
            <a:ext cx="4187825" cy="4504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正方形/長方形 5"/>
          <p:cNvSpPr/>
          <p:nvPr/>
        </p:nvSpPr>
        <p:spPr>
          <a:xfrm>
            <a:off x="1165090" y="2243521"/>
            <a:ext cx="582201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ja-JP" altLang="en-US" sz="2800" dirty="0" smtClean="0"/>
              <a:t>伝えるには、</a:t>
            </a:r>
            <a:r>
              <a:rPr lang="ja-JP" altLang="en-US" sz="2800" b="1" dirty="0" smtClean="0"/>
              <a:t>気持ちを込める</a:t>
            </a:r>
            <a:r>
              <a:rPr lang="ja-JP" altLang="en-US" sz="2800" dirty="0" smtClean="0"/>
              <a:t>ことが一番大切</a:t>
            </a:r>
            <a:endParaRPr lang="ja-JP" altLang="en-US" sz="2800" dirty="0"/>
          </a:p>
        </p:txBody>
      </p:sp>
      <p:sp>
        <p:nvSpPr>
          <p:cNvPr id="7" name="角丸四角形 6"/>
          <p:cNvSpPr/>
          <p:nvPr/>
        </p:nvSpPr>
        <p:spPr>
          <a:xfrm>
            <a:off x="749232" y="1916914"/>
            <a:ext cx="6237877" cy="1521230"/>
          </a:xfrm>
          <a:prstGeom prst="roundRect">
            <a:avLst/>
          </a:prstGeom>
          <a:noFill/>
          <a:ln w="38100"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115705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視座の転換（転換前）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6</a:t>
            </a:fld>
            <a:endParaRPr kumimoji="1" lang="ja-JP" altLang="en-US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3554991" y="5710019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b="1" dirty="0" smtClean="0"/>
              <a:t>話を聴いている私</a:t>
            </a:r>
            <a:endParaRPr kumimoji="1" lang="ja-JP" altLang="en-US" sz="3600" b="1" dirty="0"/>
          </a:p>
        </p:txBody>
      </p:sp>
      <p:pic>
        <p:nvPicPr>
          <p:cNvPr id="1026" name="Picture 2" descr="http://1.bp.blogspot.com/-SJtAUFka3hA/VRUSRSC57EI/AAAAAAAAsok/uycjU9YqOXA/s800/speech_ma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8217" y="720090"/>
            <a:ext cx="1730045" cy="1802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テキスト ボックス 7"/>
          <p:cNvSpPr txBox="1"/>
          <p:nvPr/>
        </p:nvSpPr>
        <p:spPr>
          <a:xfrm>
            <a:off x="8234680" y="2841356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dirty="0"/>
              <a:t>話</a:t>
            </a:r>
            <a:r>
              <a:rPr lang="ja-JP" altLang="en-US" sz="3600" b="1" dirty="0" smtClean="0"/>
              <a:t>している</a:t>
            </a:r>
            <a:r>
              <a:rPr lang="ja-JP" altLang="en-US" sz="3600" b="1" dirty="0"/>
              <a:t>人</a:t>
            </a:r>
            <a:endParaRPr kumimoji="1" lang="ja-JP" altLang="en-US" sz="3600" b="1" dirty="0"/>
          </a:p>
        </p:txBody>
      </p:sp>
      <p:cxnSp>
        <p:nvCxnSpPr>
          <p:cNvPr id="7" name="直線矢印コネクタ 6"/>
          <p:cNvCxnSpPr/>
          <p:nvPr/>
        </p:nvCxnSpPr>
        <p:spPr>
          <a:xfrm flipH="1">
            <a:off x="7132320" y="2434590"/>
            <a:ext cx="857250" cy="5943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2" name="Picture 4" descr="http://4.bp.blogspot.com/-PSd2xMIqM5M/VJ6Xcu17JhI/AAAAAAAAqLE/wSlWHEFvLIg/s800/hakusyu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9224" y="1655737"/>
            <a:ext cx="3142460" cy="394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9084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視座の転換（転換後）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7</a:t>
            </a:fld>
            <a:endParaRPr kumimoji="1" lang="ja-JP" altLang="en-US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3554991" y="5710019"/>
            <a:ext cx="38779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b="1" dirty="0" smtClean="0"/>
              <a:t>話を聴いている私</a:t>
            </a:r>
            <a:endParaRPr kumimoji="1" lang="ja-JP" altLang="en-US" sz="3600" b="1" dirty="0"/>
          </a:p>
        </p:txBody>
      </p:sp>
      <p:pic>
        <p:nvPicPr>
          <p:cNvPr id="1026" name="Picture 2" descr="http://1.bp.blogspot.com/-SJtAUFka3hA/VRUSRSC57EI/AAAAAAAAsok/uycjU9YqOXA/s800/speech_man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8217" y="720090"/>
            <a:ext cx="1730045" cy="1802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テキスト ボックス 7"/>
          <p:cNvSpPr txBox="1"/>
          <p:nvPr/>
        </p:nvSpPr>
        <p:spPr>
          <a:xfrm>
            <a:off x="8234680" y="2841356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600" b="1" dirty="0"/>
              <a:t>話</a:t>
            </a:r>
            <a:r>
              <a:rPr lang="ja-JP" altLang="en-US" sz="3600" b="1" dirty="0" smtClean="0"/>
              <a:t>している</a:t>
            </a:r>
            <a:r>
              <a:rPr lang="ja-JP" altLang="en-US" sz="3600" b="1" dirty="0"/>
              <a:t>人</a:t>
            </a:r>
            <a:endParaRPr kumimoji="1" lang="ja-JP" altLang="en-US" sz="3600" b="1" dirty="0"/>
          </a:p>
        </p:txBody>
      </p:sp>
      <p:pic>
        <p:nvPicPr>
          <p:cNvPr id="1030" name="Picture 6" descr="http://1.bp.blogspot.com/-Kak_04of3So/VWmA0W_WazI/AAAAAAAAt0c/hGVXL2_HadU/s800/kirakira_man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99" y="901700"/>
            <a:ext cx="2508913" cy="2537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直線矢印コネクタ 6"/>
          <p:cNvCxnSpPr/>
          <p:nvPr/>
        </p:nvCxnSpPr>
        <p:spPr>
          <a:xfrm flipH="1">
            <a:off x="7132320" y="2434590"/>
            <a:ext cx="857250" cy="5943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右矢印 5"/>
          <p:cNvSpPr/>
          <p:nvPr/>
        </p:nvSpPr>
        <p:spPr>
          <a:xfrm rot="2147817">
            <a:off x="3153655" y="2960515"/>
            <a:ext cx="982718" cy="62103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2052" name="Picture 4" descr="http://4.bp.blogspot.com/-PSd2xMIqM5M/VJ6Xcu17JhI/AAAAAAAAqLE/wSlWHEFvLIg/s800/hakusyu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9224" y="1655737"/>
            <a:ext cx="3142460" cy="394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テキスト ボックス 12"/>
          <p:cNvSpPr txBox="1"/>
          <p:nvPr/>
        </p:nvSpPr>
        <p:spPr>
          <a:xfrm>
            <a:off x="0" y="3717859"/>
            <a:ext cx="433965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b="1" dirty="0" smtClean="0"/>
              <a:t>自分の心がどう</a:t>
            </a:r>
            <a:r>
              <a:rPr kumimoji="1" lang="ja-JP" altLang="en-US" sz="3600" b="1" dirty="0" err="1" smtClean="0"/>
              <a:t>動い</a:t>
            </a:r>
            <a:endParaRPr kumimoji="1" lang="en-US" altLang="ja-JP" sz="3600" b="1" dirty="0" smtClean="0"/>
          </a:p>
          <a:p>
            <a:r>
              <a:rPr kumimoji="1" lang="ja-JP" altLang="en-US" sz="3600" b="1" dirty="0" err="1" smtClean="0"/>
              <a:t>たかを</a:t>
            </a:r>
            <a:r>
              <a:rPr kumimoji="1" lang="ja-JP" altLang="en-US" sz="3600" b="1" dirty="0" smtClean="0"/>
              <a:t>感じ取る自分</a:t>
            </a:r>
            <a:endParaRPr kumimoji="1" lang="ja-JP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998763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話すときは・・・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8</a:t>
            </a:fld>
            <a:endParaRPr kumimoji="1" lang="ja-JP" altLang="en-US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7390686" y="5103674"/>
            <a:ext cx="4801314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600" b="1" dirty="0" smtClean="0"/>
              <a:t>聴いている人は、</a:t>
            </a:r>
            <a:endParaRPr kumimoji="1" lang="en-US" altLang="ja-JP" sz="3600" b="1" dirty="0" smtClean="0"/>
          </a:p>
          <a:p>
            <a:r>
              <a:rPr kumimoji="1" lang="ja-JP" altLang="en-US" sz="3600" b="1" dirty="0" smtClean="0"/>
              <a:t>静かにみえ</a:t>
            </a:r>
            <a:r>
              <a:rPr lang="ja-JP" altLang="en-US" sz="3600" b="1" dirty="0" smtClean="0"/>
              <a:t>ても、</a:t>
            </a:r>
            <a:endParaRPr lang="en-US" altLang="ja-JP" sz="3600" b="1" dirty="0" smtClean="0"/>
          </a:p>
          <a:p>
            <a:r>
              <a:rPr lang="ja-JP" altLang="en-US" sz="3600" b="1" dirty="0" smtClean="0"/>
              <a:t>いろいろと考えている</a:t>
            </a:r>
            <a:endParaRPr kumimoji="1" lang="ja-JP" altLang="en-US" sz="3600" b="1" dirty="0"/>
          </a:p>
        </p:txBody>
      </p:sp>
      <p:pic>
        <p:nvPicPr>
          <p:cNvPr id="3076" name="Picture 4" descr="http://1.bp.blogspot.com/-R7v5T1iojCo/VUIJ3rSjKfI/AAAAAAAAtac/ti7iD8AQbww/s800/microphone7_businesswoma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1904" y="1045097"/>
            <a:ext cx="3423226" cy="5036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4.bp.blogspot.com/-0pySHudh9OY/VMIvIn6zDGI/AAAAAAAAq4M/v-imllVrsxE/s800/pose_souzou_man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1025" y="908683"/>
            <a:ext cx="3604895" cy="4323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://4.bp.blogspot.com/-algvTAi593M/VLCtymToiRI/AAAAAAAAqaI/LRoVxc6rVh8/s800/photo_omoide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062" y="908683"/>
            <a:ext cx="2727159" cy="2720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http://3.bp.blogspot.com/-BfYFZDpmmis/Uyk_HzXh5uI/AAAAAAAAeMI/23j27VXL514/s800/album_photo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6478" y="1487804"/>
            <a:ext cx="2533988" cy="2141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8110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発表手順イメージ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852054" y="4807382"/>
            <a:ext cx="10277764" cy="1731530"/>
          </a:xfrm>
        </p:spPr>
        <p:txBody>
          <a:bodyPr/>
          <a:lstStyle/>
          <a:p>
            <a:pPr marL="0" indent="0">
              <a:lnSpc>
                <a:spcPct val="110000"/>
              </a:lnSpc>
              <a:buNone/>
            </a:pPr>
            <a:r>
              <a:rPr kumimoji="1" lang="en-US" altLang="ja-JP" dirty="0" smtClean="0"/>
              <a:t>※</a:t>
            </a:r>
            <a:r>
              <a:rPr kumimoji="1" lang="ja-JP" altLang="en-US" dirty="0" smtClean="0"/>
              <a:t>　グループによっては、早く終わることがある．</a:t>
            </a:r>
            <a:endParaRPr kumimoji="1" lang="en-US" altLang="ja-JP" dirty="0" smtClean="0"/>
          </a:p>
          <a:p>
            <a:pPr marL="0" indent="0">
              <a:lnSpc>
                <a:spcPct val="110000"/>
              </a:lnSpc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　</a:t>
            </a:r>
            <a:r>
              <a:rPr kumimoji="1" lang="ja-JP" altLang="en-US" dirty="0" smtClean="0"/>
              <a:t>他のグループは発表途中なので、大声などは慎むこと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9</a:t>
            </a:fld>
            <a:endParaRPr kumimoji="1" lang="ja-JP" altLang="en-US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2309091" y="3128959"/>
            <a:ext cx="22621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 smtClean="0"/>
              <a:t>感想メモを書いて、</a:t>
            </a:r>
            <a:endParaRPr kumimoji="1" lang="en-US" altLang="ja-JP" dirty="0" smtClean="0"/>
          </a:p>
          <a:p>
            <a:r>
              <a:rPr kumimoji="1" lang="ja-JP" altLang="en-US" dirty="0" smtClean="0"/>
              <a:t>発表者に手渡しする</a:t>
            </a:r>
            <a:endParaRPr kumimoji="1" lang="ja-JP" altLang="en-US" dirty="0"/>
          </a:p>
        </p:txBody>
      </p:sp>
      <p:pic>
        <p:nvPicPr>
          <p:cNvPr id="1028" name="Picture 4" descr="プレゼンをしている人のイラスト（女性）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429" y="1254413"/>
            <a:ext cx="1485069" cy="1496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メモ帳のイラスト（文房具）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1455" y="1028700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テキスト ボックス 8"/>
          <p:cNvSpPr txBox="1"/>
          <p:nvPr/>
        </p:nvSpPr>
        <p:spPr>
          <a:xfrm>
            <a:off x="611965" y="322504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 smtClean="0"/>
              <a:t>発表する</a:t>
            </a:r>
            <a:endParaRPr kumimoji="1" lang="ja-JP" altLang="en-US" dirty="0"/>
          </a:p>
        </p:txBody>
      </p:sp>
      <p:sp>
        <p:nvSpPr>
          <p:cNvPr id="6" name="右矢印 5"/>
          <p:cNvSpPr/>
          <p:nvPr/>
        </p:nvSpPr>
        <p:spPr>
          <a:xfrm>
            <a:off x="1995054" y="1779802"/>
            <a:ext cx="314037" cy="4710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右矢印 10"/>
          <p:cNvSpPr/>
          <p:nvPr/>
        </p:nvSpPr>
        <p:spPr>
          <a:xfrm>
            <a:off x="4171374" y="1767030"/>
            <a:ext cx="314037" cy="4710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6512330" y="3001959"/>
            <a:ext cx="22621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 smtClean="0"/>
              <a:t>感想メモを書いて、</a:t>
            </a:r>
            <a:endParaRPr kumimoji="1" lang="en-US" altLang="ja-JP" dirty="0" smtClean="0"/>
          </a:p>
          <a:p>
            <a:r>
              <a:rPr kumimoji="1" lang="ja-JP" altLang="en-US" dirty="0" smtClean="0"/>
              <a:t>発表者に手渡しする</a:t>
            </a:r>
            <a:endParaRPr kumimoji="1" lang="ja-JP" altLang="en-US" dirty="0"/>
          </a:p>
        </p:txBody>
      </p:sp>
      <p:pic>
        <p:nvPicPr>
          <p:cNvPr id="13" name="Picture 4" descr="プレゼンをしている人のイラスト（女性）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6668" y="1127413"/>
            <a:ext cx="1485069" cy="1496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メモ帳のイラスト（文房具）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4694" y="901700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テキスト ボックス 14"/>
          <p:cNvSpPr txBox="1"/>
          <p:nvPr/>
        </p:nvSpPr>
        <p:spPr>
          <a:xfrm>
            <a:off x="4815204" y="309804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dirty="0" smtClean="0"/>
              <a:t>発表する</a:t>
            </a:r>
            <a:endParaRPr kumimoji="1" lang="ja-JP" altLang="en-US" dirty="0"/>
          </a:p>
        </p:txBody>
      </p:sp>
      <p:sp>
        <p:nvSpPr>
          <p:cNvPr id="16" name="右矢印 15"/>
          <p:cNvSpPr/>
          <p:nvPr/>
        </p:nvSpPr>
        <p:spPr>
          <a:xfrm>
            <a:off x="6198293" y="1652802"/>
            <a:ext cx="314037" cy="4710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右矢印 16"/>
          <p:cNvSpPr/>
          <p:nvPr/>
        </p:nvSpPr>
        <p:spPr>
          <a:xfrm>
            <a:off x="8374613" y="1640030"/>
            <a:ext cx="314037" cy="47105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7" name="円/楕円 6"/>
          <p:cNvSpPr/>
          <p:nvPr/>
        </p:nvSpPr>
        <p:spPr>
          <a:xfrm>
            <a:off x="9051636" y="1782620"/>
            <a:ext cx="165100" cy="17549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円/楕円 18"/>
          <p:cNvSpPr/>
          <p:nvPr/>
        </p:nvSpPr>
        <p:spPr>
          <a:xfrm>
            <a:off x="9379526" y="1778002"/>
            <a:ext cx="165100" cy="17549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円/楕円 19"/>
          <p:cNvSpPr/>
          <p:nvPr/>
        </p:nvSpPr>
        <p:spPr>
          <a:xfrm>
            <a:off x="9707416" y="1773384"/>
            <a:ext cx="165100" cy="175491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89760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0" y="348094"/>
            <a:ext cx="5643418" cy="4491761"/>
          </a:xfr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marL="457200" lvl="1" indent="0">
              <a:lnSpc>
                <a:spcPct val="110000"/>
              </a:lnSpc>
              <a:buNone/>
            </a:pPr>
            <a:r>
              <a:rPr lang="ja-JP" altLang="en-US" dirty="0" smtClean="0"/>
              <a:t>＜</a:t>
            </a:r>
            <a:r>
              <a:rPr lang="ja-JP" altLang="en-US" b="1" dirty="0" smtClean="0"/>
              <a:t>スピーチ（発表）のとき</a:t>
            </a:r>
            <a:r>
              <a:rPr lang="ja-JP" altLang="en-US" dirty="0" smtClean="0"/>
              <a:t>＞</a:t>
            </a:r>
            <a:endParaRPr lang="en-US" altLang="ja-JP" dirty="0" smtClean="0"/>
          </a:p>
          <a:p>
            <a:pPr lvl="1">
              <a:lnSpc>
                <a:spcPct val="110000"/>
              </a:lnSpc>
            </a:pPr>
            <a:r>
              <a:rPr lang="ja-JP" altLang="en-US" dirty="0" smtClean="0"/>
              <a:t>パソコン＋パワーポイントを利用</a:t>
            </a:r>
            <a:endParaRPr lang="en-US" altLang="ja-JP" dirty="0" smtClean="0"/>
          </a:p>
          <a:p>
            <a:pPr lvl="1">
              <a:lnSpc>
                <a:spcPct val="110000"/>
              </a:lnSpc>
            </a:pPr>
            <a:r>
              <a:rPr lang="ja-JP" altLang="en-US" dirty="0"/>
              <a:t>発表を</a:t>
            </a:r>
            <a:r>
              <a:rPr lang="ja-JP" altLang="en-US" b="1" u="sng" dirty="0">
                <a:solidFill>
                  <a:srgbClr val="FF0000"/>
                </a:solidFill>
              </a:rPr>
              <a:t>楽しむ</a:t>
            </a:r>
            <a:r>
              <a:rPr lang="ja-JP" altLang="en-US" dirty="0"/>
              <a:t>ことに集中</a:t>
            </a:r>
            <a:endParaRPr lang="en-US" altLang="ja-JP" dirty="0"/>
          </a:p>
          <a:p>
            <a:pPr lvl="1">
              <a:lnSpc>
                <a:spcPct val="110000"/>
              </a:lnSpc>
            </a:pPr>
            <a:r>
              <a:rPr lang="ja-JP" altLang="en-US" b="1" u="sng" dirty="0" smtClean="0">
                <a:solidFill>
                  <a:srgbClr val="FF0000"/>
                </a:solidFill>
              </a:rPr>
              <a:t>全員に向けて</a:t>
            </a:r>
            <a:r>
              <a:rPr lang="ja-JP" altLang="en-US" dirty="0" smtClean="0"/>
              <a:t>話す</a:t>
            </a:r>
            <a:endParaRPr lang="en-US" altLang="ja-JP" dirty="0" smtClean="0"/>
          </a:p>
          <a:p>
            <a:pPr lvl="1">
              <a:lnSpc>
                <a:spcPct val="110000"/>
              </a:lnSpc>
            </a:pPr>
            <a:r>
              <a:rPr lang="ja-JP" altLang="en-US" b="1" u="sng" dirty="0" smtClean="0">
                <a:solidFill>
                  <a:srgbClr val="FF0000"/>
                </a:solidFill>
              </a:rPr>
              <a:t>心を込める</a:t>
            </a:r>
            <a:endParaRPr lang="en-US" altLang="ja-JP" b="1" u="sng" dirty="0" smtClean="0">
              <a:solidFill>
                <a:srgbClr val="FF0000"/>
              </a:solidFill>
            </a:endParaRPr>
          </a:p>
          <a:p>
            <a:pPr lvl="1">
              <a:lnSpc>
                <a:spcPct val="110000"/>
              </a:lnSpc>
            </a:pPr>
            <a:r>
              <a:rPr lang="ja-JP" altLang="en-US" b="1" u="sng" dirty="0" smtClean="0">
                <a:solidFill>
                  <a:srgbClr val="FF0000"/>
                </a:solidFill>
              </a:rPr>
              <a:t>まわりの反応を感じながら</a:t>
            </a:r>
            <a:r>
              <a:rPr lang="ja-JP" altLang="en-US" dirty="0" smtClean="0"/>
              <a:t>話す</a:t>
            </a:r>
            <a:endParaRPr lang="en-US" altLang="ja-JP" dirty="0" smtClean="0"/>
          </a:p>
          <a:p>
            <a:pPr lvl="1">
              <a:lnSpc>
                <a:spcPct val="110000"/>
              </a:lnSpc>
            </a:pPr>
            <a:r>
              <a:rPr lang="ja-JP" altLang="en-US" dirty="0" smtClean="0"/>
              <a:t>今日</a:t>
            </a:r>
            <a:r>
              <a:rPr lang="ja-JP" altLang="en-US" dirty="0"/>
              <a:t>は、５分を超えたり、早く終わり過ぎても気にしない</a:t>
            </a:r>
            <a:endParaRPr lang="en-US" altLang="ja-JP" dirty="0"/>
          </a:p>
          <a:p>
            <a:pPr lvl="1">
              <a:lnSpc>
                <a:spcPct val="110000"/>
              </a:lnSpc>
            </a:pPr>
            <a:endParaRPr lang="en-US" altLang="ja-JP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10</a:t>
            </a:fld>
            <a:endParaRPr kumimoji="1" lang="ja-JP" altLang="en-US" dirty="0"/>
          </a:p>
        </p:txBody>
      </p:sp>
      <p:sp>
        <p:nvSpPr>
          <p:cNvPr id="6" name="コンテンツ プレースホルダー 2"/>
          <p:cNvSpPr txBox="1">
            <a:spLocks/>
          </p:cNvSpPr>
          <p:nvPr/>
        </p:nvSpPr>
        <p:spPr>
          <a:xfrm>
            <a:off x="6064828" y="348094"/>
            <a:ext cx="5885872" cy="503670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ja-JP" altLang="en-US" dirty="0" smtClean="0"/>
              <a:t>＜</a:t>
            </a:r>
            <a:r>
              <a:rPr lang="ja-JP" altLang="en-US" b="1" dirty="0" smtClean="0"/>
              <a:t>聴いているとき</a:t>
            </a:r>
            <a:r>
              <a:rPr lang="ja-JP" altLang="en-US" dirty="0" smtClean="0"/>
              <a:t>＞</a:t>
            </a:r>
            <a:endParaRPr lang="en-US" altLang="ja-JP" dirty="0" smtClean="0"/>
          </a:p>
          <a:p>
            <a:pPr lvl="1">
              <a:lnSpc>
                <a:spcPct val="110000"/>
              </a:lnSpc>
            </a:pPr>
            <a:r>
              <a:rPr lang="ja-JP" altLang="en-US" dirty="0" smtClean="0"/>
              <a:t>発表が終わったら</a:t>
            </a:r>
            <a:r>
              <a:rPr lang="ja-JP" altLang="en-US" b="1" u="sng" dirty="0" smtClean="0">
                <a:solidFill>
                  <a:srgbClr val="FF0000"/>
                </a:solidFill>
              </a:rPr>
              <a:t>拍手</a:t>
            </a:r>
            <a:r>
              <a:rPr lang="ja-JP" altLang="en-US" dirty="0" smtClean="0"/>
              <a:t>する</a:t>
            </a:r>
            <a:endParaRPr lang="en-US" altLang="ja-JP" dirty="0" smtClean="0"/>
          </a:p>
          <a:p>
            <a:pPr lvl="1">
              <a:lnSpc>
                <a:spcPct val="110000"/>
              </a:lnSpc>
            </a:pPr>
            <a:r>
              <a:rPr lang="ja-JP" altLang="en-US" dirty="0" smtClean="0"/>
              <a:t>発表が終わったら、</a:t>
            </a:r>
            <a:r>
              <a:rPr lang="ja-JP" altLang="en-US" b="1" u="sng" dirty="0" smtClean="0">
                <a:solidFill>
                  <a:srgbClr val="FF0000"/>
                </a:solidFill>
              </a:rPr>
              <a:t>感想カードに書き込んで</a:t>
            </a:r>
            <a:r>
              <a:rPr lang="ja-JP" altLang="en-US" dirty="0" smtClean="0"/>
              <a:t>、発表者</a:t>
            </a:r>
            <a:r>
              <a:rPr lang="ja-JP" altLang="en-US" b="1" i="1" dirty="0" smtClean="0">
                <a:solidFill>
                  <a:srgbClr val="FF0000"/>
                </a:solidFill>
              </a:rPr>
              <a:t>本人に渡す</a:t>
            </a:r>
            <a:endParaRPr lang="en-US" altLang="ja-JP" b="1" i="1" dirty="0" smtClean="0">
              <a:solidFill>
                <a:srgbClr val="FF0000"/>
              </a:solidFill>
            </a:endParaRPr>
          </a:p>
          <a:p>
            <a:pPr marL="457200" lvl="1" indent="0">
              <a:lnSpc>
                <a:spcPct val="110000"/>
              </a:lnSpc>
              <a:buFont typeface="Arial" panose="020B0604020202020204" pitchFamily="34" charset="0"/>
              <a:buNone/>
            </a:pPr>
            <a:endParaRPr lang="en-US" altLang="ja-JP" dirty="0">
              <a:solidFill>
                <a:srgbClr val="FF0000"/>
              </a:solidFill>
            </a:endParaRPr>
          </a:p>
          <a:p>
            <a:pPr marL="457200" lvl="1" inden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ja-JP" altLang="en-US" dirty="0" smtClean="0">
                <a:solidFill>
                  <a:srgbClr val="006600"/>
                </a:solidFill>
              </a:rPr>
              <a:t>　</a:t>
            </a:r>
            <a:r>
              <a:rPr lang="ja-JP" altLang="en-US" b="1" dirty="0" smtClean="0">
                <a:solidFill>
                  <a:srgbClr val="006600"/>
                </a:solidFill>
              </a:rPr>
              <a:t>発表の良かったところを書く</a:t>
            </a:r>
            <a:endParaRPr lang="en-US" altLang="ja-JP" b="1" dirty="0" smtClean="0">
              <a:solidFill>
                <a:srgbClr val="006600"/>
              </a:solidFill>
            </a:endParaRPr>
          </a:p>
          <a:p>
            <a:pPr marL="457200" lvl="1" inden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ja-JP" altLang="en-US" dirty="0" smtClean="0">
                <a:solidFill>
                  <a:srgbClr val="006600"/>
                </a:solidFill>
              </a:rPr>
              <a:t>　自分の今後にヒントになったこと、</a:t>
            </a:r>
            <a:endParaRPr lang="en-US" altLang="ja-JP" dirty="0" smtClean="0">
              <a:solidFill>
                <a:srgbClr val="006600"/>
              </a:solidFill>
            </a:endParaRPr>
          </a:p>
          <a:p>
            <a:pPr marL="457200" lvl="1" inden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ja-JP" altLang="en-US" dirty="0" smtClean="0">
                <a:solidFill>
                  <a:srgbClr val="006600"/>
                </a:solidFill>
              </a:rPr>
              <a:t>　発表の仕方、資料の仕方で、</a:t>
            </a:r>
            <a:endParaRPr lang="en-US" altLang="ja-JP" dirty="0" smtClean="0">
              <a:solidFill>
                <a:srgbClr val="006600"/>
              </a:solidFill>
            </a:endParaRPr>
          </a:p>
          <a:p>
            <a:pPr marL="457200" lvl="1" inden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ja-JP" altLang="en-US" dirty="0" smtClean="0">
                <a:solidFill>
                  <a:srgbClr val="006600"/>
                </a:solidFill>
              </a:rPr>
              <a:t>　自分が手本にしたいと思ったこと、</a:t>
            </a:r>
            <a:endParaRPr lang="en-US" altLang="ja-JP" dirty="0" smtClean="0">
              <a:solidFill>
                <a:srgbClr val="006600"/>
              </a:solidFill>
            </a:endParaRPr>
          </a:p>
          <a:p>
            <a:pPr marL="457200" lvl="1" inden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ja-JP" altLang="en-US" dirty="0" smtClean="0">
                <a:solidFill>
                  <a:srgbClr val="006600"/>
                </a:solidFill>
              </a:rPr>
              <a:t>　その他、良かったところ</a:t>
            </a:r>
            <a:endParaRPr lang="en-US" altLang="ja-JP" dirty="0" smtClean="0">
              <a:solidFill>
                <a:srgbClr val="006600"/>
              </a:solidFill>
            </a:endParaRPr>
          </a:p>
        </p:txBody>
      </p:sp>
      <p:sp>
        <p:nvSpPr>
          <p:cNvPr id="7" name="正方形/長方形 6"/>
          <p:cNvSpPr/>
          <p:nvPr/>
        </p:nvSpPr>
        <p:spPr>
          <a:xfrm>
            <a:off x="3556568" y="6157834"/>
            <a:ext cx="4339650" cy="4893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>
              <a:lnSpc>
                <a:spcPct val="110000"/>
              </a:lnSpc>
            </a:pPr>
            <a:r>
              <a:rPr lang="ja-JP" altLang="en-US" sz="2400" dirty="0"/>
              <a:t>その他、教員の指示に従う</a:t>
            </a:r>
            <a:endParaRPr lang="en-US" altLang="ja-JP" sz="2400" dirty="0"/>
          </a:p>
        </p:txBody>
      </p:sp>
    </p:spTree>
    <p:extLst>
      <p:ext uri="{BB962C8B-B14F-4D97-AF65-F5344CB8AC3E}">
        <p14:creationId xmlns:p14="http://schemas.microsoft.com/office/powerpoint/2010/main" val="3591598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こういう気持ちでお願いします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11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コンテンツ プレースホルダー 2"/>
          <p:cNvSpPr txBox="1">
            <a:spLocks/>
          </p:cNvSpPr>
          <p:nvPr/>
        </p:nvSpPr>
        <p:spPr>
          <a:xfrm>
            <a:off x="279400" y="1086644"/>
            <a:ext cx="11671300" cy="57713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ja-JP" altLang="en-US" sz="3200" b="1" dirty="0" smtClean="0"/>
              <a:t>１．心をこめる</a:t>
            </a:r>
            <a:endParaRPr lang="en-US" altLang="ja-JP" sz="3200" b="1" dirty="0" smtClean="0"/>
          </a:p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ja-JP" altLang="en-US" sz="3200" b="1" dirty="0" smtClean="0"/>
              <a:t>２．他の人のプレゼンに、楽しみな気持ちをもつ。</a:t>
            </a:r>
            <a:endParaRPr lang="en-US" altLang="ja-JP" sz="3200" b="1" dirty="0" smtClean="0"/>
          </a:p>
          <a:p>
            <a:pPr marL="0" indent="0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ja-JP" altLang="en-US" sz="3200" b="1" dirty="0"/>
              <a:t>　</a:t>
            </a:r>
            <a:r>
              <a:rPr lang="ja-JP" altLang="en-US" sz="3200" b="1" dirty="0" smtClean="0"/>
              <a:t>　敬意をもつ</a:t>
            </a:r>
            <a:r>
              <a:rPr lang="ja-JP" altLang="en-US" sz="3200" b="1" dirty="0"/>
              <a:t>。</a:t>
            </a:r>
            <a:endParaRPr lang="en-US" altLang="ja-JP" sz="3200" dirty="0"/>
          </a:p>
        </p:txBody>
      </p:sp>
      <p:pic>
        <p:nvPicPr>
          <p:cNvPr id="7" name="Picture 2" descr="http://3.bp.blogspot.com/-Ll8U4_PAKVQ/VJ6XxmeZfQI/AAAAAAAAqP4/poV02ZRzvd4/s800/text_yattemiyou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4787" y="4041118"/>
            <a:ext cx="2968625" cy="2222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59451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ユーザー定義 1">
      <a:majorFont>
        <a:latin typeface="Segoe UI"/>
        <a:ea typeface="メイリオ"/>
        <a:cs typeface=""/>
      </a:majorFont>
      <a:minorFont>
        <a:latin typeface="Segoe UI"/>
        <a:ea typeface="メイリオ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1457</TotalTime>
  <Words>254</Words>
  <Application>Microsoft Office PowerPoint</Application>
  <PresentationFormat>ワイド画面</PresentationFormat>
  <Paragraphs>93</Paragraphs>
  <Slides>11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11</vt:i4>
      </vt:variant>
    </vt:vector>
  </HeadingPairs>
  <TitlesOfParts>
    <vt:vector size="17" baseType="lpstr">
      <vt:lpstr>ＭＳ Ｐゴシック</vt:lpstr>
      <vt:lpstr>メイリオ</vt:lpstr>
      <vt:lpstr>Arial</vt:lpstr>
      <vt:lpstr>Calibri</vt:lpstr>
      <vt:lpstr>Segoe UI</vt:lpstr>
      <vt:lpstr>Office テーマ</vt:lpstr>
      <vt:lpstr>プレゼンテーション演習</vt:lpstr>
      <vt:lpstr>今日の進行</vt:lpstr>
      <vt:lpstr>プレゼン演習</vt:lpstr>
      <vt:lpstr>今から行いたいこと</vt:lpstr>
      <vt:lpstr>伝え方</vt:lpstr>
      <vt:lpstr>視座の転換（転換前）</vt:lpstr>
      <vt:lpstr>視座の転換（転換後）</vt:lpstr>
      <vt:lpstr>話すときは・・・</vt:lpstr>
      <vt:lpstr>発表手順イメージ</vt:lpstr>
      <vt:lpstr>PowerPoint プレゼンテーション</vt:lpstr>
      <vt:lpstr>こういう気持ちでお願いします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user</dc:creator>
  <cp:lastModifiedBy>金子　邦彦</cp:lastModifiedBy>
  <cp:revision>175</cp:revision>
  <cp:lastPrinted>2015-10-05T04:26:52Z</cp:lastPrinted>
  <dcterms:created xsi:type="dcterms:W3CDTF">2015-04-02T07:07:27Z</dcterms:created>
  <dcterms:modified xsi:type="dcterms:W3CDTF">2017-06-07T09:45:29Z</dcterms:modified>
</cp:coreProperties>
</file>