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60" r:id="rId3"/>
    <p:sldId id="257" r:id="rId4"/>
    <p:sldId id="258" r:id="rId5"/>
    <p:sldId id="262" r:id="rId6"/>
    <p:sldId id="261" r:id="rId7"/>
    <p:sldId id="259" r:id="rId8"/>
    <p:sldId id="264" r:id="rId9"/>
    <p:sldId id="263" r:id="rId10"/>
    <p:sldId id="265" r:id="rId11"/>
    <p:sldId id="266" r:id="rId12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6" d="100"/>
          <a:sy n="116" d="100"/>
        </p:scale>
        <p:origin x="132" y="9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983ADD-2925-4FAB-A87A-115A921242EF}" type="datetimeFigureOut">
              <a:rPr kumimoji="1" lang="ja-JP" altLang="en-US" smtClean="0"/>
              <a:t>2017/7/28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D72918-6191-40B6-BFA0-8E558F98A55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943529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DC618-89C0-4EF9-BF9F-82F62C0D5577}" type="datetime1">
              <a:rPr kumimoji="1" lang="ja-JP" altLang="en-US" smtClean="0"/>
              <a:t>2017/7/28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CC91-C432-44F8-8C26-04739D1A0D7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331923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D244F-5BFB-4C3C-902A-74AF6D721A7A}" type="datetime1">
              <a:rPr kumimoji="1" lang="ja-JP" altLang="en-US" smtClean="0"/>
              <a:t>2017/7/28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CC91-C432-44F8-8C26-04739D1A0D7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88126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9B879-B753-45E7-A7F3-C6BEDB5939CC}" type="datetime1">
              <a:rPr kumimoji="1" lang="ja-JP" altLang="en-US" smtClean="0"/>
              <a:t>2017/7/28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CC91-C432-44F8-8C26-04739D1A0D7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00017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8F588-3680-4989-8906-CABC2159E614}" type="datetime1">
              <a:rPr kumimoji="1" lang="ja-JP" altLang="en-US" smtClean="0"/>
              <a:t>2017/7/28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CC91-C432-44F8-8C26-04739D1A0D7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62964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950B9-FDBD-4333-9EE0-FBCFE0BB1C53}" type="datetime1">
              <a:rPr kumimoji="1" lang="ja-JP" altLang="en-US" smtClean="0"/>
              <a:t>2017/7/28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CC91-C432-44F8-8C26-04739D1A0D7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44105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D07CB-6748-4132-95D3-439326FD1C5C}" type="datetime1">
              <a:rPr kumimoji="1" lang="ja-JP" altLang="en-US" smtClean="0"/>
              <a:t>2017/7/28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CC91-C432-44F8-8C26-04739D1A0D7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8866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F1A52-D70E-4795-9CA9-30F5E2B9CE70}" type="datetime1">
              <a:rPr kumimoji="1" lang="ja-JP" altLang="en-US" smtClean="0"/>
              <a:t>2017/7/28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CC91-C432-44F8-8C26-04739D1A0D7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26819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2A128-8D2E-4933-A6D0-C44B67D17346}" type="datetime1">
              <a:rPr kumimoji="1" lang="ja-JP" altLang="en-US" smtClean="0"/>
              <a:t>2017/7/28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CC91-C432-44F8-8C26-04739D1A0D7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0351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9FAEC-1D10-4414-A474-9E4D9575CABF}" type="datetime1">
              <a:rPr kumimoji="1" lang="ja-JP" altLang="en-US" smtClean="0"/>
              <a:t>2017/7/28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CC91-C432-44F8-8C26-04739D1A0D7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121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4A0B7-33BC-47E5-8AF2-EC0D1E53979B}" type="datetime1">
              <a:rPr kumimoji="1" lang="ja-JP" altLang="en-US" smtClean="0"/>
              <a:t>2017/7/28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CC91-C432-44F8-8C26-04739D1A0D7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04731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6E47-A73C-47C5-B1C7-84F8943F6730}" type="datetime1">
              <a:rPr kumimoji="1" lang="ja-JP" altLang="en-US" smtClean="0"/>
              <a:t>2017/7/28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CC91-C432-44F8-8C26-04739D1A0D7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064577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393355" y="301883"/>
            <a:ext cx="11528855" cy="7937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393354" y="1364306"/>
            <a:ext cx="11528855" cy="48223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1pPr>
          </a:lstStyle>
          <a:p>
            <a:fld id="{D0E23E3D-A615-4AE1-8A61-2B5A4DE3FB02}" type="datetime1">
              <a:rPr lang="ja-JP" altLang="en-US" smtClean="0"/>
              <a:t>2017/7/28</a:t>
            </a:fld>
            <a:endParaRPr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1pPr>
          </a:lstStyle>
          <a:p>
            <a:endParaRPr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9179011" y="636956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1pPr>
          </a:lstStyle>
          <a:p>
            <a:fld id="{2B27CC91-C432-44F8-8C26-04739D1A0D7D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227552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paiza.io/?locale=ja-jp" TargetMode="External"/><Relationship Id="rId2" Type="http://schemas.openxmlformats.org/officeDocument/2006/relationships/hyperlink" Target="https://www.tutorialspoint.com/codingground.htm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ythontutor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26076" y="1122363"/>
            <a:ext cx="10972800" cy="2387600"/>
          </a:xfrm>
        </p:spPr>
        <p:txBody>
          <a:bodyPr>
            <a:normAutofit/>
          </a:bodyPr>
          <a:lstStyle/>
          <a:p>
            <a:r>
              <a:rPr kumimoji="1" lang="ja-JP" altLang="en-US" dirty="0" smtClean="0"/>
              <a:t>さまざまなプログラミング言語，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lang="ja-JP" altLang="en-US" dirty="0" smtClean="0"/>
              <a:t>オンライン開発</a:t>
            </a:r>
            <a:r>
              <a:rPr lang="ja-JP" altLang="en-US" dirty="0"/>
              <a:t>環境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CC91-C432-44F8-8C26-04739D1A0D7D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761234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さまざまなプログラミング言語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Python</a:t>
            </a:r>
          </a:p>
          <a:p>
            <a:r>
              <a:rPr lang="en-US" altLang="ja-JP" dirty="0" smtClean="0"/>
              <a:t>C</a:t>
            </a:r>
          </a:p>
          <a:p>
            <a:r>
              <a:rPr kumimoji="1" lang="en-US" altLang="ja-JP" dirty="0" smtClean="0"/>
              <a:t>JavaScript</a:t>
            </a:r>
          </a:p>
          <a:p>
            <a:r>
              <a:rPr lang="en-US" altLang="ja-JP" dirty="0" smtClean="0"/>
              <a:t>R</a:t>
            </a:r>
          </a:p>
          <a:p>
            <a:r>
              <a:rPr kumimoji="1" lang="en-US" altLang="ja-JP" dirty="0" smtClean="0"/>
              <a:t>MATLAB/Octave</a:t>
            </a:r>
          </a:p>
          <a:p>
            <a:r>
              <a:rPr lang="ja-JP" altLang="en-US" dirty="0" smtClean="0"/>
              <a:t>アセンブリ</a:t>
            </a:r>
            <a:endParaRPr lang="en-US" altLang="ja-JP" dirty="0" smtClean="0"/>
          </a:p>
          <a:p>
            <a:pPr marL="0" indent="0">
              <a:buNone/>
            </a:pPr>
            <a:r>
              <a:rPr kumimoji="1" lang="ja-JP" altLang="en-US" dirty="0" smtClean="0"/>
              <a:t>な</a:t>
            </a:r>
            <a:r>
              <a:rPr kumimoji="1" lang="ja-JP" altLang="en-US" dirty="0"/>
              <a:t>ど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CC91-C432-44F8-8C26-04739D1A0D7D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126362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Python </a:t>
            </a:r>
            <a:r>
              <a:rPr kumimoji="1" lang="ja-JP" altLang="en-US" dirty="0" smtClean="0"/>
              <a:t>プログラム見本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85000"/>
              </a:lnSpc>
              <a:buNone/>
            </a:pPr>
            <a:r>
              <a:rPr lang="en-US" altLang="ja-JP" dirty="0"/>
              <a:t>x = </a:t>
            </a:r>
            <a:r>
              <a:rPr lang="en-US" altLang="ja-JP" dirty="0" smtClean="0"/>
              <a:t>100</a:t>
            </a:r>
          </a:p>
          <a:p>
            <a:pPr marL="0" indent="0">
              <a:lnSpc>
                <a:spcPct val="85000"/>
              </a:lnSpc>
              <a:buNone/>
            </a:pPr>
            <a:r>
              <a:rPr lang="en-US" altLang="ja-JP" dirty="0" smtClean="0">
                <a:solidFill>
                  <a:srgbClr val="C00000"/>
                </a:solidFill>
              </a:rPr>
              <a:t>if</a:t>
            </a:r>
            <a:r>
              <a:rPr lang="en-US" altLang="ja-JP" dirty="0" smtClean="0"/>
              <a:t> </a:t>
            </a:r>
            <a:r>
              <a:rPr lang="en-US" altLang="ja-JP" dirty="0"/>
              <a:t>(x &gt; 20</a:t>
            </a:r>
            <a:r>
              <a:rPr lang="en-US" altLang="ja-JP" dirty="0" smtClean="0"/>
              <a:t>):</a:t>
            </a:r>
          </a:p>
          <a:p>
            <a:pPr marL="0" indent="0">
              <a:lnSpc>
                <a:spcPct val="85000"/>
              </a:lnSpc>
              <a:buNone/>
            </a:pPr>
            <a:r>
              <a:rPr lang="en-US" altLang="ja-JP" dirty="0" smtClean="0"/>
              <a:t>    </a:t>
            </a:r>
            <a:r>
              <a:rPr lang="en-US" altLang="ja-JP" dirty="0"/>
              <a:t>print("big</a:t>
            </a:r>
            <a:r>
              <a:rPr lang="en-US" altLang="ja-JP" dirty="0" smtClean="0"/>
              <a:t>")</a:t>
            </a:r>
          </a:p>
          <a:p>
            <a:pPr marL="0" indent="0">
              <a:lnSpc>
                <a:spcPct val="85000"/>
              </a:lnSpc>
              <a:buNone/>
            </a:pPr>
            <a:r>
              <a:rPr lang="en-US" altLang="ja-JP" dirty="0" smtClean="0">
                <a:solidFill>
                  <a:srgbClr val="C00000"/>
                </a:solidFill>
              </a:rPr>
              <a:t>else</a:t>
            </a:r>
            <a:r>
              <a:rPr lang="en-US" altLang="ja-JP" dirty="0" smtClean="0"/>
              <a:t>:</a:t>
            </a:r>
          </a:p>
          <a:p>
            <a:pPr marL="0" indent="0">
              <a:lnSpc>
                <a:spcPct val="85000"/>
              </a:lnSpc>
              <a:buNone/>
            </a:pPr>
            <a:r>
              <a:rPr lang="en-US" altLang="ja-JP" dirty="0" smtClean="0"/>
              <a:t>    </a:t>
            </a:r>
            <a:r>
              <a:rPr lang="en-US" altLang="ja-JP" dirty="0"/>
              <a:t>print("small</a:t>
            </a:r>
            <a:r>
              <a:rPr lang="en-US" altLang="ja-JP" dirty="0" smtClean="0"/>
              <a:t>")</a:t>
            </a:r>
          </a:p>
          <a:p>
            <a:pPr marL="0" indent="0">
              <a:lnSpc>
                <a:spcPct val="85000"/>
              </a:lnSpc>
              <a:buNone/>
            </a:pPr>
            <a:r>
              <a:rPr lang="en-US" altLang="ja-JP" dirty="0" smtClean="0"/>
              <a:t>s </a:t>
            </a:r>
            <a:r>
              <a:rPr lang="en-US" altLang="ja-JP" dirty="0"/>
              <a:t>= </a:t>
            </a:r>
            <a:r>
              <a:rPr lang="en-US" altLang="ja-JP" dirty="0" smtClean="0"/>
              <a:t>0</a:t>
            </a:r>
          </a:p>
          <a:p>
            <a:pPr marL="0" indent="0">
              <a:lnSpc>
                <a:spcPct val="85000"/>
              </a:lnSpc>
              <a:buNone/>
            </a:pPr>
            <a:r>
              <a:rPr lang="en-US" altLang="ja-JP" dirty="0" smtClean="0">
                <a:solidFill>
                  <a:srgbClr val="C00000"/>
                </a:solidFill>
              </a:rPr>
              <a:t>for</a:t>
            </a:r>
            <a:r>
              <a:rPr lang="en-US" altLang="ja-JP" dirty="0" smtClean="0"/>
              <a:t> </a:t>
            </a:r>
            <a:r>
              <a:rPr lang="en-US" altLang="ja-JP" dirty="0" err="1"/>
              <a:t>i</a:t>
            </a:r>
            <a:r>
              <a:rPr lang="en-US" altLang="ja-JP" dirty="0"/>
              <a:t> in [1, 2, 3, 4, 5</a:t>
            </a:r>
            <a:r>
              <a:rPr lang="en-US" altLang="ja-JP" dirty="0" smtClean="0"/>
              <a:t>]:</a:t>
            </a:r>
          </a:p>
          <a:p>
            <a:pPr marL="0" indent="0">
              <a:lnSpc>
                <a:spcPct val="85000"/>
              </a:lnSpc>
              <a:buNone/>
            </a:pPr>
            <a:r>
              <a:rPr lang="en-US" altLang="ja-JP" dirty="0" smtClean="0"/>
              <a:t>    </a:t>
            </a:r>
            <a:r>
              <a:rPr lang="en-US" altLang="ja-JP" dirty="0"/>
              <a:t>s = s + </a:t>
            </a:r>
            <a:r>
              <a:rPr lang="en-US" altLang="ja-JP" dirty="0" err="1" smtClean="0"/>
              <a:t>i</a:t>
            </a:r>
            <a:endParaRPr lang="en-US" altLang="ja-JP" dirty="0" smtClean="0"/>
          </a:p>
          <a:p>
            <a:pPr marL="0" indent="0">
              <a:lnSpc>
                <a:spcPct val="85000"/>
              </a:lnSpc>
              <a:buNone/>
            </a:pPr>
            <a:r>
              <a:rPr lang="en-US" altLang="ja-JP" dirty="0" smtClean="0"/>
              <a:t>print(s</a:t>
            </a:r>
            <a:r>
              <a:rPr lang="en-US" altLang="ja-JP" dirty="0"/>
              <a:t>)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CC91-C432-44F8-8C26-04739D1A0D7D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127969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C </a:t>
            </a:r>
            <a:r>
              <a:rPr kumimoji="1" lang="ja-JP" altLang="en-US" dirty="0" smtClean="0"/>
              <a:t>プログラム見本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93354" y="1095633"/>
            <a:ext cx="11528855" cy="5762367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altLang="ja-JP" dirty="0"/>
              <a:t>#include &lt;</a:t>
            </a:r>
            <a:r>
              <a:rPr lang="en-US" altLang="ja-JP" dirty="0" err="1"/>
              <a:t>stdio.h</a:t>
            </a:r>
            <a:r>
              <a:rPr lang="en-US" altLang="ja-JP" dirty="0" smtClean="0"/>
              <a:t>&gt;</a:t>
            </a:r>
          </a:p>
          <a:p>
            <a:pPr marL="0" indent="0">
              <a:buNone/>
            </a:pPr>
            <a:r>
              <a:rPr lang="en-US" altLang="ja-JP" dirty="0" err="1" smtClean="0"/>
              <a:t>int</a:t>
            </a:r>
            <a:r>
              <a:rPr lang="en-US" altLang="ja-JP" dirty="0" smtClean="0"/>
              <a:t> </a:t>
            </a:r>
            <a:r>
              <a:rPr lang="en-US" altLang="ja-JP" dirty="0"/>
              <a:t>main(void</a:t>
            </a:r>
            <a:r>
              <a:rPr lang="en-US" altLang="ja-JP" dirty="0" smtClean="0"/>
              <a:t>){</a:t>
            </a:r>
          </a:p>
          <a:p>
            <a:pPr marL="0" indent="0">
              <a:buNone/>
            </a:pPr>
            <a:r>
              <a:rPr lang="en-US" altLang="ja-JP" dirty="0" smtClean="0"/>
              <a:t>    </a:t>
            </a:r>
            <a:r>
              <a:rPr lang="en-US" altLang="ja-JP" dirty="0" err="1"/>
              <a:t>int</a:t>
            </a:r>
            <a:r>
              <a:rPr lang="en-US" altLang="ja-JP" dirty="0"/>
              <a:t> x, s, </a:t>
            </a:r>
            <a:r>
              <a:rPr lang="en-US" altLang="ja-JP" dirty="0" err="1"/>
              <a:t>i</a:t>
            </a:r>
            <a:r>
              <a:rPr lang="en-US" altLang="ja-JP" dirty="0" smtClean="0"/>
              <a:t>;</a:t>
            </a:r>
          </a:p>
          <a:p>
            <a:pPr marL="0" indent="0">
              <a:buNone/>
            </a:pPr>
            <a:r>
              <a:rPr lang="en-US" altLang="ja-JP" dirty="0" smtClean="0"/>
              <a:t>    </a:t>
            </a:r>
            <a:r>
              <a:rPr lang="en-US" altLang="ja-JP" dirty="0"/>
              <a:t>x = 100</a:t>
            </a:r>
            <a:r>
              <a:rPr lang="en-US" altLang="ja-JP" dirty="0" smtClean="0"/>
              <a:t>;</a:t>
            </a:r>
          </a:p>
          <a:p>
            <a:pPr marL="0" indent="0">
              <a:buNone/>
            </a:pPr>
            <a:r>
              <a:rPr lang="en-US" altLang="ja-JP" dirty="0" smtClean="0"/>
              <a:t>    </a:t>
            </a:r>
            <a:r>
              <a:rPr lang="en-US" altLang="ja-JP" dirty="0">
                <a:solidFill>
                  <a:srgbClr val="C00000"/>
                </a:solidFill>
              </a:rPr>
              <a:t>if</a:t>
            </a:r>
            <a:r>
              <a:rPr lang="en-US" altLang="ja-JP" dirty="0"/>
              <a:t> (x &gt; 20) </a:t>
            </a:r>
            <a:r>
              <a:rPr lang="en-US" altLang="ja-JP" dirty="0" smtClean="0"/>
              <a:t>{</a:t>
            </a:r>
          </a:p>
          <a:p>
            <a:pPr marL="0" indent="0">
              <a:buNone/>
            </a:pPr>
            <a:r>
              <a:rPr lang="en-US" altLang="ja-JP" dirty="0" smtClean="0"/>
              <a:t>        </a:t>
            </a:r>
            <a:r>
              <a:rPr lang="en-US" altLang="ja-JP" dirty="0" err="1"/>
              <a:t>printf</a:t>
            </a:r>
            <a:r>
              <a:rPr lang="en-US" altLang="ja-JP" dirty="0"/>
              <a:t>("big\n</a:t>
            </a:r>
            <a:r>
              <a:rPr lang="en-US" altLang="ja-JP" dirty="0" smtClean="0"/>
              <a:t>");</a:t>
            </a:r>
          </a:p>
          <a:p>
            <a:pPr marL="0" indent="0">
              <a:buNone/>
            </a:pPr>
            <a:r>
              <a:rPr lang="en-US" altLang="ja-JP" dirty="0" smtClean="0"/>
              <a:t>    }</a:t>
            </a:r>
            <a:r>
              <a:rPr lang="ja-JP" altLang="en-US" dirty="0"/>
              <a:t> </a:t>
            </a:r>
            <a:r>
              <a:rPr lang="en-US" altLang="ja-JP" dirty="0" smtClean="0">
                <a:solidFill>
                  <a:srgbClr val="C00000"/>
                </a:solidFill>
              </a:rPr>
              <a:t>else</a:t>
            </a:r>
            <a:r>
              <a:rPr lang="en-US" altLang="ja-JP" dirty="0" smtClean="0"/>
              <a:t> {</a:t>
            </a:r>
          </a:p>
          <a:p>
            <a:pPr marL="0" indent="0">
              <a:buNone/>
            </a:pPr>
            <a:r>
              <a:rPr lang="en-US" altLang="ja-JP" dirty="0" smtClean="0"/>
              <a:t>        </a:t>
            </a:r>
            <a:r>
              <a:rPr lang="en-US" altLang="ja-JP" dirty="0" err="1"/>
              <a:t>printf</a:t>
            </a:r>
            <a:r>
              <a:rPr lang="en-US" altLang="ja-JP" dirty="0"/>
              <a:t>("small\n</a:t>
            </a:r>
            <a:r>
              <a:rPr lang="en-US" altLang="ja-JP" dirty="0" smtClean="0"/>
              <a:t>");</a:t>
            </a:r>
          </a:p>
          <a:p>
            <a:pPr marL="0" indent="0">
              <a:buNone/>
            </a:pPr>
            <a:r>
              <a:rPr lang="en-US" altLang="ja-JP" dirty="0" smtClean="0"/>
              <a:t>    }</a:t>
            </a:r>
          </a:p>
          <a:p>
            <a:pPr marL="0" indent="0">
              <a:buNone/>
            </a:pPr>
            <a:r>
              <a:rPr lang="en-US" altLang="ja-JP" dirty="0" smtClean="0"/>
              <a:t>    </a:t>
            </a:r>
            <a:r>
              <a:rPr lang="en-US" altLang="ja-JP" dirty="0"/>
              <a:t>s = 0</a:t>
            </a:r>
            <a:r>
              <a:rPr lang="en-US" altLang="ja-JP" dirty="0" smtClean="0"/>
              <a:t>;</a:t>
            </a:r>
          </a:p>
          <a:p>
            <a:pPr marL="0" indent="0">
              <a:buNone/>
            </a:pPr>
            <a:r>
              <a:rPr lang="en-US" altLang="ja-JP" dirty="0" smtClean="0"/>
              <a:t>    </a:t>
            </a:r>
            <a:r>
              <a:rPr lang="en-US" altLang="ja-JP" dirty="0" smtClean="0">
                <a:solidFill>
                  <a:srgbClr val="C00000"/>
                </a:solidFill>
              </a:rPr>
              <a:t>for</a:t>
            </a:r>
            <a:r>
              <a:rPr lang="en-US" altLang="ja-JP" dirty="0" smtClean="0"/>
              <a:t>(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 = </a:t>
            </a:r>
            <a:r>
              <a:rPr lang="en-US" altLang="ja-JP" dirty="0"/>
              <a:t>1; </a:t>
            </a:r>
            <a:r>
              <a:rPr lang="en-US" altLang="ja-JP" dirty="0" err="1"/>
              <a:t>i</a:t>
            </a:r>
            <a:r>
              <a:rPr lang="en-US" altLang="ja-JP" dirty="0"/>
              <a:t> &lt;= 5; </a:t>
            </a:r>
            <a:r>
              <a:rPr lang="en-US" altLang="ja-JP" dirty="0" err="1"/>
              <a:t>i</a:t>
            </a:r>
            <a:r>
              <a:rPr lang="en-US" altLang="ja-JP" dirty="0"/>
              <a:t>++) </a:t>
            </a:r>
            <a:r>
              <a:rPr lang="en-US" altLang="ja-JP" dirty="0" smtClean="0"/>
              <a:t>{</a:t>
            </a:r>
          </a:p>
          <a:p>
            <a:pPr marL="0" indent="0">
              <a:buNone/>
            </a:pPr>
            <a:r>
              <a:rPr lang="en-US" altLang="ja-JP" dirty="0" smtClean="0"/>
              <a:t>        </a:t>
            </a:r>
            <a:r>
              <a:rPr lang="en-US" altLang="ja-JP" dirty="0"/>
              <a:t>s = s + </a:t>
            </a:r>
            <a:r>
              <a:rPr lang="en-US" altLang="ja-JP" dirty="0" err="1"/>
              <a:t>i</a:t>
            </a:r>
            <a:r>
              <a:rPr lang="en-US" altLang="ja-JP" dirty="0" smtClean="0"/>
              <a:t>;</a:t>
            </a:r>
          </a:p>
          <a:p>
            <a:pPr marL="0" indent="0">
              <a:buNone/>
            </a:pPr>
            <a:r>
              <a:rPr lang="en-US" altLang="ja-JP" dirty="0" smtClean="0"/>
              <a:t>    }</a:t>
            </a:r>
          </a:p>
          <a:p>
            <a:pPr marL="0" indent="0">
              <a:buNone/>
            </a:pPr>
            <a:r>
              <a:rPr lang="en-US" altLang="ja-JP" dirty="0" smtClean="0"/>
              <a:t>    </a:t>
            </a:r>
            <a:r>
              <a:rPr lang="en-US" altLang="ja-JP" dirty="0" err="1"/>
              <a:t>printf</a:t>
            </a:r>
            <a:r>
              <a:rPr lang="en-US" altLang="ja-JP" dirty="0"/>
              <a:t>("%d\n", s</a:t>
            </a:r>
            <a:r>
              <a:rPr lang="en-US" altLang="ja-JP" dirty="0" smtClean="0"/>
              <a:t>);</a:t>
            </a:r>
          </a:p>
          <a:p>
            <a:pPr marL="0" indent="0">
              <a:buNone/>
            </a:pPr>
            <a:r>
              <a:rPr lang="en-US" altLang="ja-JP" dirty="0" smtClean="0"/>
              <a:t>    return; 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 smtClean="0"/>
              <a:t>}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CC91-C432-44F8-8C26-04739D1A0D7D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520755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Java </a:t>
            </a:r>
            <a:r>
              <a:rPr kumimoji="1" lang="ja-JP" altLang="en-US" dirty="0" smtClean="0"/>
              <a:t>プログラム見本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93354" y="1364306"/>
            <a:ext cx="11528855" cy="549369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altLang="ja-JP" dirty="0"/>
              <a:t>public class Main </a:t>
            </a:r>
            <a:r>
              <a:rPr lang="en-US" altLang="ja-JP" dirty="0" smtClean="0"/>
              <a:t>{</a:t>
            </a:r>
          </a:p>
          <a:p>
            <a:pPr marL="0" indent="0">
              <a:buNone/>
            </a:pPr>
            <a:r>
              <a:rPr lang="en-US" altLang="ja-JP" dirty="0" smtClean="0"/>
              <a:t>    </a:t>
            </a:r>
            <a:r>
              <a:rPr lang="en-US" altLang="ja-JP" dirty="0"/>
              <a:t>public static void main(String[] </a:t>
            </a:r>
            <a:r>
              <a:rPr lang="en-US" altLang="ja-JP" dirty="0" err="1"/>
              <a:t>args</a:t>
            </a:r>
            <a:r>
              <a:rPr lang="en-US" altLang="ja-JP" dirty="0"/>
              <a:t>) throws Exception </a:t>
            </a:r>
            <a:r>
              <a:rPr lang="en-US" altLang="ja-JP" dirty="0" smtClean="0"/>
              <a:t>{</a:t>
            </a:r>
          </a:p>
          <a:p>
            <a:pPr marL="0" indent="0">
              <a:buNone/>
            </a:pPr>
            <a:r>
              <a:rPr lang="en-US" altLang="ja-JP" dirty="0" smtClean="0"/>
              <a:t>        </a:t>
            </a:r>
            <a:r>
              <a:rPr lang="en-US" altLang="ja-JP" dirty="0" err="1"/>
              <a:t>int</a:t>
            </a:r>
            <a:r>
              <a:rPr lang="en-US" altLang="ja-JP" dirty="0"/>
              <a:t> x = 100</a:t>
            </a:r>
            <a:r>
              <a:rPr lang="en-US" altLang="ja-JP" dirty="0" smtClean="0"/>
              <a:t>;</a:t>
            </a:r>
          </a:p>
          <a:p>
            <a:pPr marL="0" indent="0">
              <a:buNone/>
            </a:pPr>
            <a:r>
              <a:rPr lang="en-US" altLang="ja-JP" dirty="0" smtClean="0"/>
              <a:t>        </a:t>
            </a:r>
            <a:r>
              <a:rPr lang="en-US" altLang="ja-JP" dirty="0">
                <a:solidFill>
                  <a:srgbClr val="C00000"/>
                </a:solidFill>
              </a:rPr>
              <a:t>if</a:t>
            </a:r>
            <a:r>
              <a:rPr lang="en-US" altLang="ja-JP" dirty="0"/>
              <a:t> (x &gt; 20) </a:t>
            </a:r>
            <a:r>
              <a:rPr lang="en-US" altLang="ja-JP" dirty="0" smtClean="0"/>
              <a:t>{</a:t>
            </a:r>
          </a:p>
          <a:p>
            <a:pPr marL="0" indent="0">
              <a:buNone/>
            </a:pPr>
            <a:r>
              <a:rPr lang="en-US" altLang="ja-JP" dirty="0" smtClean="0"/>
              <a:t>            </a:t>
            </a:r>
            <a:r>
              <a:rPr lang="en-US" altLang="ja-JP" dirty="0" err="1"/>
              <a:t>System.out.printf</a:t>
            </a:r>
            <a:r>
              <a:rPr lang="en-US" altLang="ja-JP" dirty="0"/>
              <a:t>("big\n</a:t>
            </a:r>
            <a:r>
              <a:rPr lang="en-US" altLang="ja-JP" dirty="0" smtClean="0"/>
              <a:t>");</a:t>
            </a:r>
          </a:p>
          <a:p>
            <a:pPr marL="0" indent="0">
              <a:buNone/>
            </a:pPr>
            <a:r>
              <a:rPr lang="en-US" altLang="ja-JP" dirty="0" smtClean="0"/>
              <a:t>        </a:t>
            </a:r>
            <a:r>
              <a:rPr lang="en-US" altLang="ja-JP" dirty="0"/>
              <a:t>} </a:t>
            </a:r>
            <a:r>
              <a:rPr lang="en-US" altLang="ja-JP" dirty="0">
                <a:solidFill>
                  <a:srgbClr val="C00000"/>
                </a:solidFill>
              </a:rPr>
              <a:t>else</a:t>
            </a:r>
            <a:r>
              <a:rPr lang="en-US" altLang="ja-JP" dirty="0"/>
              <a:t> </a:t>
            </a:r>
            <a:r>
              <a:rPr lang="en-US" altLang="ja-JP" dirty="0" smtClean="0"/>
              <a:t>{</a:t>
            </a:r>
          </a:p>
          <a:p>
            <a:pPr marL="0" indent="0">
              <a:buNone/>
            </a:pPr>
            <a:r>
              <a:rPr lang="en-US" altLang="ja-JP" dirty="0" smtClean="0"/>
              <a:t>            </a:t>
            </a:r>
            <a:r>
              <a:rPr lang="en-US" altLang="ja-JP" dirty="0" err="1"/>
              <a:t>System.out.printf</a:t>
            </a:r>
            <a:r>
              <a:rPr lang="en-US" altLang="ja-JP" dirty="0"/>
              <a:t>("small\n</a:t>
            </a:r>
            <a:r>
              <a:rPr lang="en-US" altLang="ja-JP" dirty="0" smtClean="0"/>
              <a:t>");</a:t>
            </a:r>
          </a:p>
          <a:p>
            <a:pPr marL="0" indent="0">
              <a:buNone/>
            </a:pPr>
            <a:r>
              <a:rPr lang="en-US" altLang="ja-JP" dirty="0" smtClean="0"/>
              <a:t>        }</a:t>
            </a:r>
          </a:p>
          <a:p>
            <a:pPr marL="0" indent="0">
              <a:buNone/>
            </a:pPr>
            <a:r>
              <a:rPr lang="en-US" altLang="ja-JP" dirty="0" smtClean="0"/>
              <a:t>        </a:t>
            </a:r>
            <a:r>
              <a:rPr lang="en-US" altLang="ja-JP" dirty="0" err="1"/>
              <a:t>int</a:t>
            </a:r>
            <a:r>
              <a:rPr lang="en-US" altLang="ja-JP" dirty="0"/>
              <a:t> s = 0</a:t>
            </a:r>
            <a:r>
              <a:rPr lang="en-US" altLang="ja-JP" dirty="0" smtClean="0"/>
              <a:t>;</a:t>
            </a:r>
          </a:p>
          <a:p>
            <a:pPr marL="0" indent="0">
              <a:buNone/>
            </a:pPr>
            <a:r>
              <a:rPr lang="en-US" altLang="ja-JP" dirty="0" smtClean="0"/>
              <a:t>        </a:t>
            </a:r>
            <a:r>
              <a:rPr lang="en-US" altLang="ja-JP" dirty="0">
                <a:solidFill>
                  <a:srgbClr val="C00000"/>
                </a:solidFill>
              </a:rPr>
              <a:t>for</a:t>
            </a:r>
            <a:r>
              <a:rPr lang="en-US" altLang="ja-JP" dirty="0"/>
              <a:t>(</a:t>
            </a:r>
            <a:r>
              <a:rPr lang="en-US" altLang="ja-JP" dirty="0" err="1"/>
              <a:t>int</a:t>
            </a:r>
            <a:r>
              <a:rPr lang="en-US" altLang="ja-JP" dirty="0"/>
              <a:t> </a:t>
            </a:r>
            <a:r>
              <a:rPr lang="en-US" altLang="ja-JP" dirty="0" err="1"/>
              <a:t>i</a:t>
            </a:r>
            <a:r>
              <a:rPr lang="en-US" altLang="ja-JP" dirty="0"/>
              <a:t> = 1; </a:t>
            </a:r>
            <a:r>
              <a:rPr lang="en-US" altLang="ja-JP" dirty="0" err="1"/>
              <a:t>i</a:t>
            </a:r>
            <a:r>
              <a:rPr lang="en-US" altLang="ja-JP" dirty="0"/>
              <a:t> &lt;= 5; </a:t>
            </a:r>
            <a:r>
              <a:rPr lang="en-US" altLang="ja-JP" dirty="0" err="1"/>
              <a:t>i</a:t>
            </a:r>
            <a:r>
              <a:rPr lang="en-US" altLang="ja-JP" dirty="0"/>
              <a:t>++) </a:t>
            </a:r>
            <a:r>
              <a:rPr lang="en-US" altLang="ja-JP" dirty="0" smtClean="0"/>
              <a:t>{</a:t>
            </a:r>
          </a:p>
          <a:p>
            <a:pPr marL="0" indent="0">
              <a:buNone/>
            </a:pPr>
            <a:r>
              <a:rPr lang="en-US" altLang="ja-JP" dirty="0" smtClean="0"/>
              <a:t>            </a:t>
            </a:r>
            <a:r>
              <a:rPr lang="en-US" altLang="ja-JP" dirty="0"/>
              <a:t>s = s + </a:t>
            </a:r>
            <a:r>
              <a:rPr lang="en-US" altLang="ja-JP" dirty="0" err="1"/>
              <a:t>i</a:t>
            </a:r>
            <a:r>
              <a:rPr lang="en-US" altLang="ja-JP" dirty="0" smtClean="0"/>
              <a:t>;</a:t>
            </a:r>
          </a:p>
          <a:p>
            <a:pPr marL="0" indent="0">
              <a:buNone/>
            </a:pPr>
            <a:r>
              <a:rPr lang="en-US" altLang="ja-JP" dirty="0" smtClean="0"/>
              <a:t>        }</a:t>
            </a:r>
          </a:p>
          <a:p>
            <a:pPr marL="0" indent="0">
              <a:buNone/>
            </a:pPr>
            <a:r>
              <a:rPr lang="en-US" altLang="ja-JP" dirty="0" smtClean="0"/>
              <a:t>        </a:t>
            </a:r>
            <a:r>
              <a:rPr lang="en-US" altLang="ja-JP" dirty="0" err="1"/>
              <a:t>System.out.printf</a:t>
            </a:r>
            <a:r>
              <a:rPr lang="en-US" altLang="ja-JP" dirty="0"/>
              <a:t>("%d\n", s</a:t>
            </a:r>
            <a:r>
              <a:rPr lang="en-US" altLang="ja-JP" dirty="0" smtClean="0"/>
              <a:t>);</a:t>
            </a:r>
          </a:p>
          <a:p>
            <a:pPr marL="0" indent="0">
              <a:buNone/>
            </a:pPr>
            <a:r>
              <a:rPr lang="en-US" altLang="ja-JP" dirty="0" smtClean="0"/>
              <a:t>       }</a:t>
            </a:r>
          </a:p>
          <a:p>
            <a:pPr marL="0" indent="0">
              <a:buNone/>
            </a:pPr>
            <a:r>
              <a:rPr lang="en-US" altLang="ja-JP" dirty="0" smtClean="0"/>
              <a:t>}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CC91-C432-44F8-8C26-04739D1A0D7D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455197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JavaScript </a:t>
            </a:r>
            <a:r>
              <a:rPr kumimoji="1" lang="ja-JP" altLang="en-US" dirty="0" smtClean="0"/>
              <a:t>プログラム見本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93354" y="1178011"/>
            <a:ext cx="11528855" cy="560172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altLang="ja-JP" dirty="0" err="1"/>
              <a:t>process.stdin.resume</a:t>
            </a:r>
            <a:r>
              <a:rPr lang="en-US" altLang="ja-JP" dirty="0" smtClean="0"/>
              <a:t>();</a:t>
            </a:r>
          </a:p>
          <a:p>
            <a:pPr marL="0" indent="0">
              <a:buNone/>
            </a:pPr>
            <a:r>
              <a:rPr lang="en-US" altLang="ja-JP" dirty="0" err="1" smtClean="0"/>
              <a:t>process.stdin.setEncoding</a:t>
            </a:r>
            <a:r>
              <a:rPr lang="en-US" altLang="ja-JP" dirty="0"/>
              <a:t>('utf8</a:t>
            </a:r>
            <a:r>
              <a:rPr lang="en-US" altLang="ja-JP" dirty="0" smtClean="0"/>
              <a:t>');</a:t>
            </a:r>
          </a:p>
          <a:p>
            <a:pPr marL="0" indent="0">
              <a:buNone/>
            </a:pPr>
            <a:r>
              <a:rPr lang="en-US" altLang="ja-JP" dirty="0" err="1" smtClean="0"/>
              <a:t>var</a:t>
            </a:r>
            <a:r>
              <a:rPr lang="en-US" altLang="ja-JP" dirty="0" smtClean="0"/>
              <a:t> </a:t>
            </a:r>
            <a:r>
              <a:rPr lang="en-US" altLang="ja-JP" dirty="0" err="1"/>
              <a:t>util</a:t>
            </a:r>
            <a:r>
              <a:rPr lang="en-US" altLang="ja-JP" dirty="0"/>
              <a:t> = require('</a:t>
            </a:r>
            <a:r>
              <a:rPr lang="en-US" altLang="ja-JP" dirty="0" err="1"/>
              <a:t>util</a:t>
            </a:r>
            <a:r>
              <a:rPr lang="en-US" altLang="ja-JP" dirty="0" smtClean="0"/>
              <a:t>');</a:t>
            </a:r>
          </a:p>
          <a:p>
            <a:pPr marL="0" indent="0">
              <a:buNone/>
            </a:pPr>
            <a:r>
              <a:rPr lang="en-US" altLang="ja-JP" dirty="0" err="1" smtClean="0"/>
              <a:t>var</a:t>
            </a:r>
            <a:r>
              <a:rPr lang="en-US" altLang="ja-JP" dirty="0" smtClean="0"/>
              <a:t> </a:t>
            </a:r>
            <a:r>
              <a:rPr lang="en-US" altLang="ja-JP" dirty="0"/>
              <a:t>x = 100</a:t>
            </a:r>
            <a:r>
              <a:rPr lang="en-US" altLang="ja-JP" dirty="0" smtClean="0"/>
              <a:t>;</a:t>
            </a:r>
          </a:p>
          <a:p>
            <a:pPr marL="0" indent="0">
              <a:buNone/>
            </a:pPr>
            <a:r>
              <a:rPr lang="en-US" altLang="ja-JP" dirty="0" smtClean="0">
                <a:solidFill>
                  <a:srgbClr val="C00000"/>
                </a:solidFill>
              </a:rPr>
              <a:t>if</a:t>
            </a:r>
            <a:r>
              <a:rPr lang="en-US" altLang="ja-JP" dirty="0" smtClean="0"/>
              <a:t> </a:t>
            </a:r>
            <a:r>
              <a:rPr lang="en-US" altLang="ja-JP" dirty="0"/>
              <a:t>(x &gt; 20) </a:t>
            </a:r>
            <a:r>
              <a:rPr lang="en-US" altLang="ja-JP" dirty="0" smtClean="0"/>
              <a:t>{</a:t>
            </a:r>
          </a:p>
          <a:p>
            <a:pPr marL="0" indent="0">
              <a:buNone/>
            </a:pPr>
            <a:r>
              <a:rPr lang="en-US" altLang="ja-JP" dirty="0" smtClean="0"/>
              <a:t>    </a:t>
            </a:r>
            <a:r>
              <a:rPr lang="en-US" altLang="ja-JP" dirty="0" err="1"/>
              <a:t>process.stdout.write</a:t>
            </a:r>
            <a:r>
              <a:rPr lang="en-US" altLang="ja-JP" dirty="0"/>
              <a:t>('big\n</a:t>
            </a:r>
            <a:r>
              <a:rPr lang="en-US" altLang="ja-JP" dirty="0" smtClean="0"/>
              <a:t>');</a:t>
            </a:r>
          </a:p>
          <a:p>
            <a:pPr marL="0" indent="0">
              <a:buNone/>
            </a:pPr>
            <a:r>
              <a:rPr lang="en-US" altLang="ja-JP" dirty="0" smtClean="0"/>
              <a:t>} </a:t>
            </a:r>
            <a:r>
              <a:rPr lang="en-US" altLang="ja-JP" dirty="0">
                <a:solidFill>
                  <a:srgbClr val="C00000"/>
                </a:solidFill>
              </a:rPr>
              <a:t>else</a:t>
            </a:r>
            <a:r>
              <a:rPr lang="en-US" altLang="ja-JP" dirty="0"/>
              <a:t> </a:t>
            </a:r>
            <a:r>
              <a:rPr lang="en-US" altLang="ja-JP" dirty="0" smtClean="0"/>
              <a:t>{</a:t>
            </a:r>
          </a:p>
          <a:p>
            <a:pPr marL="0" indent="0">
              <a:buNone/>
            </a:pPr>
            <a:r>
              <a:rPr lang="en-US" altLang="ja-JP" dirty="0" smtClean="0"/>
              <a:t>    </a:t>
            </a:r>
            <a:r>
              <a:rPr lang="en-US" altLang="ja-JP" dirty="0" err="1"/>
              <a:t>process.stdout.write</a:t>
            </a:r>
            <a:r>
              <a:rPr lang="en-US" altLang="ja-JP" dirty="0"/>
              <a:t>('small\n</a:t>
            </a:r>
            <a:r>
              <a:rPr lang="en-US" altLang="ja-JP" dirty="0" smtClean="0"/>
              <a:t>')</a:t>
            </a:r>
          </a:p>
          <a:p>
            <a:pPr marL="0" indent="0">
              <a:buNone/>
            </a:pPr>
            <a:r>
              <a:rPr lang="en-US" altLang="ja-JP" dirty="0" smtClean="0"/>
              <a:t>}</a:t>
            </a:r>
          </a:p>
          <a:p>
            <a:pPr marL="0" indent="0">
              <a:buNone/>
            </a:pPr>
            <a:r>
              <a:rPr lang="en-US" altLang="ja-JP" dirty="0" err="1" smtClean="0"/>
              <a:t>var</a:t>
            </a:r>
            <a:r>
              <a:rPr lang="en-US" altLang="ja-JP" dirty="0" smtClean="0"/>
              <a:t> </a:t>
            </a:r>
            <a:r>
              <a:rPr lang="en-US" altLang="ja-JP" dirty="0"/>
              <a:t>s = 0</a:t>
            </a:r>
            <a:r>
              <a:rPr lang="en-US" altLang="ja-JP" dirty="0" smtClean="0"/>
              <a:t>;</a:t>
            </a:r>
          </a:p>
          <a:p>
            <a:pPr marL="0" indent="0">
              <a:buNone/>
            </a:pPr>
            <a:r>
              <a:rPr lang="en-US" altLang="ja-JP" dirty="0" smtClean="0">
                <a:solidFill>
                  <a:srgbClr val="C00000"/>
                </a:solidFill>
              </a:rPr>
              <a:t>for</a:t>
            </a:r>
            <a:r>
              <a:rPr lang="en-US" altLang="ja-JP" dirty="0" smtClean="0"/>
              <a:t>(</a:t>
            </a:r>
            <a:r>
              <a:rPr lang="en-US" altLang="ja-JP" dirty="0" err="1" smtClean="0"/>
              <a:t>var</a:t>
            </a:r>
            <a:r>
              <a:rPr lang="en-US" altLang="ja-JP" dirty="0" smtClean="0"/>
              <a:t> </a:t>
            </a:r>
            <a:r>
              <a:rPr lang="en-US" altLang="ja-JP" dirty="0" err="1"/>
              <a:t>i</a:t>
            </a:r>
            <a:r>
              <a:rPr lang="en-US" altLang="ja-JP" dirty="0"/>
              <a:t> = 1; </a:t>
            </a:r>
            <a:r>
              <a:rPr lang="en-US" altLang="ja-JP" dirty="0" err="1"/>
              <a:t>i</a:t>
            </a:r>
            <a:r>
              <a:rPr lang="en-US" altLang="ja-JP" dirty="0"/>
              <a:t> &lt;= 5; </a:t>
            </a:r>
            <a:r>
              <a:rPr lang="en-US" altLang="ja-JP" dirty="0" err="1"/>
              <a:t>i</a:t>
            </a:r>
            <a:r>
              <a:rPr lang="en-US" altLang="ja-JP" dirty="0"/>
              <a:t>++) </a:t>
            </a:r>
            <a:r>
              <a:rPr lang="en-US" altLang="ja-JP" dirty="0" smtClean="0"/>
              <a:t>{</a:t>
            </a:r>
          </a:p>
          <a:p>
            <a:pPr marL="0" indent="0">
              <a:buNone/>
            </a:pPr>
            <a:r>
              <a:rPr lang="en-US" altLang="ja-JP" dirty="0" smtClean="0"/>
              <a:t>    </a:t>
            </a:r>
            <a:r>
              <a:rPr lang="en-US" altLang="ja-JP" dirty="0"/>
              <a:t>s = s + </a:t>
            </a:r>
            <a:r>
              <a:rPr lang="en-US" altLang="ja-JP" dirty="0" err="1"/>
              <a:t>i</a:t>
            </a:r>
            <a:r>
              <a:rPr lang="en-US" altLang="ja-JP" dirty="0" smtClean="0"/>
              <a:t>;</a:t>
            </a:r>
          </a:p>
          <a:p>
            <a:pPr marL="0" indent="0">
              <a:buNone/>
            </a:pPr>
            <a:r>
              <a:rPr lang="en-US" altLang="ja-JP" dirty="0" smtClean="0"/>
              <a:t>}</a:t>
            </a:r>
          </a:p>
          <a:p>
            <a:pPr marL="0" indent="0">
              <a:buNone/>
            </a:pPr>
            <a:r>
              <a:rPr lang="en-US" altLang="ja-JP" dirty="0" err="1" smtClean="0"/>
              <a:t>process.stdout.write</a:t>
            </a:r>
            <a:r>
              <a:rPr lang="en-US" altLang="ja-JP" dirty="0" smtClean="0"/>
              <a:t>(</a:t>
            </a:r>
            <a:r>
              <a:rPr lang="en-US" altLang="ja-JP" dirty="0" err="1" smtClean="0"/>
              <a:t>util.format</a:t>
            </a:r>
            <a:r>
              <a:rPr lang="en-US" altLang="ja-JP" dirty="0"/>
              <a:t>('%d\n', s));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CC91-C432-44F8-8C26-04739D1A0D7D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148118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R </a:t>
            </a:r>
            <a:r>
              <a:rPr kumimoji="1" lang="ja-JP" altLang="en-US" dirty="0" smtClean="0"/>
              <a:t>プログラム見本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altLang="ja-JP" dirty="0"/>
              <a:t>x &lt;- </a:t>
            </a:r>
            <a:r>
              <a:rPr lang="en-US" altLang="ja-JP" dirty="0" smtClean="0"/>
              <a:t>100</a:t>
            </a:r>
          </a:p>
          <a:p>
            <a:pPr marL="0" indent="0">
              <a:buNone/>
            </a:pPr>
            <a:r>
              <a:rPr lang="en-US" altLang="ja-JP" dirty="0" smtClean="0">
                <a:solidFill>
                  <a:srgbClr val="C00000"/>
                </a:solidFill>
              </a:rPr>
              <a:t>if</a:t>
            </a:r>
            <a:r>
              <a:rPr lang="en-US" altLang="ja-JP" dirty="0" smtClean="0"/>
              <a:t> </a:t>
            </a:r>
            <a:r>
              <a:rPr lang="en-US" altLang="ja-JP" dirty="0"/>
              <a:t>(x &gt; 20) </a:t>
            </a:r>
            <a:r>
              <a:rPr lang="en-US" altLang="ja-JP" dirty="0" smtClean="0"/>
              <a:t>{</a:t>
            </a:r>
          </a:p>
          <a:p>
            <a:pPr marL="0" indent="0">
              <a:buNone/>
            </a:pPr>
            <a:r>
              <a:rPr lang="en-US" altLang="ja-JP" dirty="0" smtClean="0"/>
              <a:t>    </a:t>
            </a:r>
            <a:r>
              <a:rPr lang="en-US" altLang="ja-JP" dirty="0"/>
              <a:t>print("big</a:t>
            </a:r>
            <a:r>
              <a:rPr lang="en-US" altLang="ja-JP" dirty="0" smtClean="0"/>
              <a:t>")</a:t>
            </a:r>
          </a:p>
          <a:p>
            <a:pPr marL="0" indent="0">
              <a:buNone/>
            </a:pPr>
            <a:r>
              <a:rPr lang="en-US" altLang="ja-JP" dirty="0" smtClean="0"/>
              <a:t>} </a:t>
            </a:r>
            <a:r>
              <a:rPr lang="en-US" altLang="ja-JP" dirty="0">
                <a:solidFill>
                  <a:srgbClr val="C00000"/>
                </a:solidFill>
              </a:rPr>
              <a:t>else</a:t>
            </a:r>
            <a:r>
              <a:rPr lang="en-US" altLang="ja-JP" dirty="0"/>
              <a:t> </a:t>
            </a:r>
            <a:r>
              <a:rPr lang="en-US" altLang="ja-JP" dirty="0" smtClean="0"/>
              <a:t>{</a:t>
            </a:r>
          </a:p>
          <a:p>
            <a:pPr marL="0" indent="0">
              <a:buNone/>
            </a:pPr>
            <a:r>
              <a:rPr lang="en-US" altLang="ja-JP" dirty="0" smtClean="0"/>
              <a:t>    </a:t>
            </a:r>
            <a:r>
              <a:rPr lang="en-US" altLang="ja-JP" dirty="0"/>
              <a:t>print("small</a:t>
            </a:r>
            <a:r>
              <a:rPr lang="en-US" altLang="ja-JP" dirty="0" smtClean="0"/>
              <a:t>")</a:t>
            </a:r>
          </a:p>
          <a:p>
            <a:pPr marL="0" indent="0">
              <a:buNone/>
            </a:pPr>
            <a:r>
              <a:rPr lang="en-US" altLang="ja-JP" dirty="0" smtClean="0"/>
              <a:t>}</a:t>
            </a:r>
          </a:p>
          <a:p>
            <a:pPr marL="0" indent="0">
              <a:buNone/>
            </a:pPr>
            <a:r>
              <a:rPr lang="en-US" altLang="ja-JP" dirty="0" smtClean="0"/>
              <a:t>s </a:t>
            </a:r>
            <a:r>
              <a:rPr lang="en-US" altLang="ja-JP" dirty="0"/>
              <a:t>&lt;- </a:t>
            </a:r>
            <a:r>
              <a:rPr lang="en-US" altLang="ja-JP" dirty="0" smtClean="0"/>
              <a:t>0</a:t>
            </a:r>
          </a:p>
          <a:p>
            <a:pPr marL="0" indent="0">
              <a:buNone/>
            </a:pPr>
            <a:r>
              <a:rPr lang="en-US" altLang="ja-JP" dirty="0" smtClean="0">
                <a:solidFill>
                  <a:srgbClr val="C00000"/>
                </a:solidFill>
              </a:rPr>
              <a:t>for</a:t>
            </a:r>
            <a:r>
              <a:rPr lang="en-US" altLang="ja-JP" dirty="0" smtClean="0"/>
              <a:t> </a:t>
            </a:r>
            <a:r>
              <a:rPr lang="en-US" altLang="ja-JP" dirty="0"/>
              <a:t>(</a:t>
            </a:r>
            <a:r>
              <a:rPr lang="en-US" altLang="ja-JP" dirty="0" err="1"/>
              <a:t>i</a:t>
            </a:r>
            <a:r>
              <a:rPr lang="en-US" altLang="ja-JP" dirty="0"/>
              <a:t> in c(1,2,3,4,5)) </a:t>
            </a:r>
            <a:r>
              <a:rPr lang="en-US" altLang="ja-JP" dirty="0" smtClean="0"/>
              <a:t>{</a:t>
            </a:r>
          </a:p>
          <a:p>
            <a:pPr marL="0" indent="0">
              <a:buNone/>
            </a:pPr>
            <a:r>
              <a:rPr lang="en-US" altLang="ja-JP" dirty="0" smtClean="0"/>
              <a:t>    </a:t>
            </a:r>
            <a:r>
              <a:rPr lang="en-US" altLang="ja-JP" dirty="0"/>
              <a:t>s &lt;- s + </a:t>
            </a:r>
            <a:r>
              <a:rPr lang="en-US" altLang="ja-JP" dirty="0" err="1" smtClean="0"/>
              <a:t>i</a:t>
            </a:r>
            <a:endParaRPr lang="en-US" altLang="ja-JP" dirty="0" smtClean="0"/>
          </a:p>
          <a:p>
            <a:pPr marL="0" indent="0">
              <a:buNone/>
            </a:pPr>
            <a:r>
              <a:rPr lang="en-US" altLang="ja-JP" dirty="0" smtClean="0"/>
              <a:t>}</a:t>
            </a:r>
          </a:p>
          <a:p>
            <a:pPr marL="0" indent="0">
              <a:buNone/>
            </a:pPr>
            <a:r>
              <a:rPr lang="en-US" altLang="ja-JP" dirty="0" smtClean="0"/>
              <a:t>print(s</a:t>
            </a:r>
            <a:r>
              <a:rPr lang="en-US" altLang="ja-JP" dirty="0"/>
              <a:t>)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CC91-C432-44F8-8C26-04739D1A0D7D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910282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Octave </a:t>
            </a:r>
            <a:r>
              <a:rPr kumimoji="1" lang="ja-JP" altLang="en-US" dirty="0" smtClean="0"/>
              <a:t>プログラム見本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93354" y="1194487"/>
            <a:ext cx="11528855" cy="557701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ja-JP" dirty="0"/>
              <a:t>x = </a:t>
            </a:r>
            <a:r>
              <a:rPr lang="en-US" altLang="ja-JP" dirty="0" smtClean="0"/>
              <a:t>100</a:t>
            </a:r>
          </a:p>
          <a:p>
            <a:pPr marL="0" indent="0">
              <a:buNone/>
            </a:pPr>
            <a:r>
              <a:rPr lang="en-US" altLang="ja-JP" dirty="0" smtClean="0"/>
              <a:t>if </a:t>
            </a:r>
            <a:r>
              <a:rPr lang="en-US" altLang="ja-JP" dirty="0"/>
              <a:t>(x &gt; 20</a:t>
            </a:r>
            <a:r>
              <a:rPr lang="en-US" altLang="ja-JP" dirty="0" smtClean="0"/>
              <a:t>)</a:t>
            </a:r>
          </a:p>
          <a:p>
            <a:pPr marL="0" indent="0">
              <a:buNone/>
            </a:pPr>
            <a:r>
              <a:rPr lang="en-US" altLang="ja-JP" dirty="0" smtClean="0"/>
              <a:t>  </a:t>
            </a:r>
            <a:r>
              <a:rPr lang="en-US" altLang="ja-JP" dirty="0" err="1"/>
              <a:t>printf</a:t>
            </a:r>
            <a:r>
              <a:rPr lang="en-US" altLang="ja-JP" dirty="0"/>
              <a:t>("big\n</a:t>
            </a:r>
            <a:r>
              <a:rPr lang="en-US" altLang="ja-JP" dirty="0" smtClean="0"/>
              <a:t>")</a:t>
            </a:r>
          </a:p>
          <a:p>
            <a:pPr marL="0" indent="0">
              <a:buNone/>
            </a:pPr>
            <a:r>
              <a:rPr lang="en-US" altLang="ja-JP" dirty="0" smtClean="0"/>
              <a:t>else</a:t>
            </a:r>
          </a:p>
          <a:p>
            <a:pPr marL="0" indent="0">
              <a:buNone/>
            </a:pPr>
            <a:r>
              <a:rPr lang="en-US" altLang="ja-JP" dirty="0" smtClean="0"/>
              <a:t>  </a:t>
            </a:r>
            <a:r>
              <a:rPr lang="en-US" altLang="ja-JP" dirty="0" err="1"/>
              <a:t>printf</a:t>
            </a:r>
            <a:r>
              <a:rPr lang="en-US" altLang="ja-JP" dirty="0"/>
              <a:t>("small\n</a:t>
            </a:r>
            <a:r>
              <a:rPr lang="en-US" altLang="ja-JP" dirty="0" smtClean="0"/>
              <a:t>")</a:t>
            </a:r>
          </a:p>
          <a:p>
            <a:pPr marL="0" indent="0">
              <a:buNone/>
            </a:pPr>
            <a:r>
              <a:rPr lang="en-US" altLang="ja-JP" dirty="0" err="1" smtClean="0"/>
              <a:t>endif</a:t>
            </a:r>
            <a:endParaRPr lang="en-US" altLang="ja-JP" dirty="0" smtClean="0"/>
          </a:p>
          <a:p>
            <a:pPr marL="0" indent="0">
              <a:buNone/>
            </a:pPr>
            <a:r>
              <a:rPr lang="en-US" altLang="ja-JP" dirty="0" smtClean="0"/>
              <a:t>s </a:t>
            </a:r>
            <a:r>
              <a:rPr lang="en-US" altLang="ja-JP" dirty="0"/>
              <a:t>= </a:t>
            </a:r>
            <a:r>
              <a:rPr lang="en-US" altLang="ja-JP" dirty="0" smtClean="0"/>
              <a:t>0</a:t>
            </a:r>
          </a:p>
          <a:p>
            <a:pPr marL="0" indent="0">
              <a:buNone/>
            </a:pPr>
            <a:r>
              <a:rPr lang="en-US" altLang="ja-JP" dirty="0" smtClean="0"/>
              <a:t>for </a:t>
            </a:r>
            <a:r>
              <a:rPr lang="en-US" altLang="ja-JP" dirty="0" err="1"/>
              <a:t>i</a:t>
            </a:r>
            <a:r>
              <a:rPr lang="en-US" altLang="ja-JP" dirty="0"/>
              <a:t> = [1 2 3 4 5</a:t>
            </a:r>
            <a:r>
              <a:rPr lang="en-US" altLang="ja-JP" dirty="0" smtClean="0"/>
              <a:t>]</a:t>
            </a:r>
          </a:p>
          <a:p>
            <a:pPr marL="0" indent="0">
              <a:buNone/>
            </a:pPr>
            <a:r>
              <a:rPr lang="en-US" altLang="ja-JP" dirty="0" smtClean="0"/>
              <a:t>  </a:t>
            </a:r>
            <a:r>
              <a:rPr lang="en-US" altLang="ja-JP" dirty="0"/>
              <a:t>s = s + </a:t>
            </a:r>
            <a:r>
              <a:rPr lang="en-US" altLang="ja-JP" dirty="0" smtClean="0"/>
              <a:t>I</a:t>
            </a:r>
          </a:p>
          <a:p>
            <a:pPr marL="0" indent="0">
              <a:buNone/>
            </a:pPr>
            <a:r>
              <a:rPr lang="en-US" altLang="ja-JP" dirty="0" err="1"/>
              <a:t>e</a:t>
            </a:r>
            <a:r>
              <a:rPr lang="en-US" altLang="ja-JP" dirty="0" err="1" smtClean="0"/>
              <a:t>ndfor</a:t>
            </a:r>
            <a:endParaRPr lang="en-US" altLang="ja-JP" dirty="0" smtClean="0"/>
          </a:p>
          <a:p>
            <a:pPr marL="0" indent="0">
              <a:buNone/>
            </a:pPr>
            <a:r>
              <a:rPr lang="en-US" altLang="ja-JP" dirty="0" err="1" smtClean="0"/>
              <a:t>printf</a:t>
            </a:r>
            <a:r>
              <a:rPr lang="en-US" altLang="ja-JP" dirty="0"/>
              <a:t>("%d", s)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CC91-C432-44F8-8C26-04739D1A0D7D}" type="slidenum">
              <a:rPr kumimoji="1" lang="ja-JP" altLang="en-US" smtClean="0"/>
              <a:t>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83300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構造化プログラミング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問題：　プログラムのスパゲッティ化</a:t>
            </a:r>
            <a:endParaRPr kumimoji="1" lang="en-US" altLang="ja-JP" dirty="0" smtClean="0"/>
          </a:p>
          <a:p>
            <a:endParaRPr lang="en-US" altLang="ja-JP" dirty="0"/>
          </a:p>
          <a:p>
            <a:r>
              <a:rPr kumimoji="1" lang="ja-JP" altLang="en-US" dirty="0" smtClean="0"/>
              <a:t>解決策：　ジャンプ（</a:t>
            </a:r>
            <a:r>
              <a:rPr lang="en-US" altLang="ja-JP" dirty="0" smtClean="0"/>
              <a:t>go to</a:t>
            </a:r>
            <a:r>
              <a:rPr lang="ja-JP" altLang="en-US" dirty="0" smtClean="0"/>
              <a:t>）を使わない．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CC91-C432-44F8-8C26-04739D1A0D7D}" type="slidenum">
              <a:rPr kumimoji="1" lang="ja-JP" altLang="en-US" smtClean="0"/>
              <a:t>9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239317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オンラインのプログラム開発環境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93354" y="1210962"/>
            <a:ext cx="11528855" cy="5647038"/>
          </a:xfrm>
        </p:spPr>
        <p:txBody>
          <a:bodyPr/>
          <a:lstStyle/>
          <a:p>
            <a:r>
              <a:rPr kumimoji="1" lang="ja-JP" altLang="en-US" dirty="0" smtClean="0"/>
              <a:t>開発環境のあるマシンと，</a:t>
            </a:r>
            <a:r>
              <a:rPr kumimoji="1" lang="ja-JP" altLang="en-US" b="1" dirty="0" smtClean="0"/>
              <a:t>ネットワークで接続</a:t>
            </a:r>
            <a:endParaRPr kumimoji="1" lang="en-US" altLang="ja-JP" b="1" dirty="0" smtClean="0"/>
          </a:p>
          <a:p>
            <a:r>
              <a:rPr kumimoji="1" lang="ja-JP" altLang="en-US" b="1" dirty="0" smtClean="0"/>
              <a:t>開発環境</a:t>
            </a:r>
            <a:r>
              <a:rPr kumimoji="1" lang="ja-JP" altLang="en-US" dirty="0" smtClean="0"/>
              <a:t>の操作は，</a:t>
            </a:r>
            <a:r>
              <a:rPr kumimoji="1" lang="ja-JP" altLang="en-US" b="1" dirty="0" smtClean="0"/>
              <a:t>ウエブブラウザ</a:t>
            </a:r>
            <a:r>
              <a:rPr kumimoji="1" lang="ja-JP" altLang="en-US" dirty="0" smtClean="0"/>
              <a:t>でできる</a:t>
            </a:r>
            <a:endParaRPr lang="en-US" altLang="ja-JP" dirty="0"/>
          </a:p>
          <a:p>
            <a:pPr lvl="1"/>
            <a:r>
              <a:rPr kumimoji="1" lang="ja-JP" altLang="en-US" dirty="0" smtClean="0"/>
              <a:t>プログラムの作成編集</a:t>
            </a:r>
            <a:endParaRPr kumimoji="1" lang="en-US" altLang="ja-JP" dirty="0" smtClean="0"/>
          </a:p>
          <a:p>
            <a:pPr lvl="1"/>
            <a:r>
              <a:rPr lang="ja-JP" altLang="en-US" dirty="0"/>
              <a:t>プログラム</a:t>
            </a:r>
            <a:r>
              <a:rPr lang="ja-JP" altLang="en-US" dirty="0" smtClean="0"/>
              <a:t>の実行</a:t>
            </a:r>
            <a:endParaRPr lang="en-US" altLang="ja-JP" dirty="0" smtClean="0"/>
          </a:p>
          <a:p>
            <a:pPr lvl="1"/>
            <a:r>
              <a:rPr kumimoji="1" lang="ja-JP" altLang="en-US" dirty="0"/>
              <a:t>プログラム中</a:t>
            </a:r>
            <a:r>
              <a:rPr kumimoji="1" lang="ja-JP" altLang="en-US" dirty="0" smtClean="0"/>
              <a:t>の文法エラー（シンタックスエラー）の発見</a:t>
            </a:r>
            <a:endParaRPr kumimoji="1" lang="en-US" altLang="ja-JP" dirty="0" smtClean="0"/>
          </a:p>
          <a:p>
            <a:r>
              <a:rPr kumimoji="1" lang="ja-JP" altLang="en-US" dirty="0" smtClean="0"/>
              <a:t>自分のパソコンに，特別なソフトをインストールする必要がない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CC91-C432-44F8-8C26-04739D1A0D7D}" type="slidenum">
              <a:rPr kumimoji="1" lang="ja-JP" altLang="en-US" smtClean="0"/>
              <a:t>10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70618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93353" y="227743"/>
            <a:ext cx="11528855" cy="596041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オンラインのプログラム開発環境の例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93354" y="897924"/>
            <a:ext cx="11528855" cy="59600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kumimoji="1" lang="en-US" altLang="ja-JP" b="1" dirty="0" smtClean="0"/>
              <a:t>Coding Ground</a:t>
            </a:r>
            <a:r>
              <a:rPr kumimoji="1" lang="ja-JP" altLang="en-US" b="1" dirty="0" smtClean="0"/>
              <a:t>　</a:t>
            </a:r>
            <a:r>
              <a:rPr lang="en-US" altLang="ja-JP" dirty="0" smtClean="0">
                <a:hlinkClick r:id="rId2"/>
              </a:rPr>
              <a:t>https</a:t>
            </a:r>
            <a:r>
              <a:rPr lang="en-US" altLang="ja-JP" dirty="0">
                <a:hlinkClick r:id="rId2"/>
              </a:rPr>
              <a:t>://</a:t>
            </a:r>
            <a:r>
              <a:rPr lang="en-US" altLang="ja-JP" dirty="0" smtClean="0">
                <a:hlinkClick r:id="rId2"/>
              </a:rPr>
              <a:t>www.tutorialspoint.com/codingground.htm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Python, C, Java, JavaScript, R, Octave/MATLAB </a:t>
            </a:r>
            <a:r>
              <a:rPr lang="ja-JP" altLang="en-US" dirty="0" smtClean="0"/>
              <a:t>の他にも </a:t>
            </a:r>
            <a:endParaRPr lang="en-US" altLang="ja-JP" dirty="0" smtClean="0"/>
          </a:p>
          <a:p>
            <a:pPr marL="457200" lvl="1" indent="0">
              <a:buNone/>
            </a:pPr>
            <a:r>
              <a:rPr lang="en-US" altLang="ja-JP" dirty="0"/>
              <a:t>	</a:t>
            </a:r>
            <a:r>
              <a:rPr lang="en-US" altLang="ja-JP" dirty="0" smtClean="0"/>
              <a:t>SQL, bash,</a:t>
            </a:r>
            <a:r>
              <a:rPr lang="ja-JP" altLang="en-US" dirty="0" smtClean="0"/>
              <a:t> アセンブリ言語など多数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Python 2 </a:t>
            </a:r>
            <a:r>
              <a:rPr lang="ja-JP" altLang="en-US" dirty="0" smtClean="0"/>
              <a:t>には </a:t>
            </a:r>
            <a:r>
              <a:rPr lang="en-US" altLang="ja-JP" dirty="0" err="1" smtClean="0"/>
              <a:t>scipy</a:t>
            </a:r>
            <a:r>
              <a:rPr lang="en-US" altLang="ja-JP" dirty="0" smtClean="0"/>
              <a:t>, </a:t>
            </a:r>
            <a:r>
              <a:rPr lang="en-US" altLang="ja-JP" dirty="0" err="1" smtClean="0"/>
              <a:t>pylab</a:t>
            </a:r>
            <a:r>
              <a:rPr lang="en-US" altLang="ja-JP" dirty="0" smtClean="0"/>
              <a:t> </a:t>
            </a:r>
            <a:r>
              <a:rPr lang="ja-JP" altLang="en-US" dirty="0" smtClean="0"/>
              <a:t>も組み込み済み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ファイル作成，ファイル読み書きの演習も簡単にできる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複数プログラムファイルの組み合わせも簡単にでき</a:t>
            </a:r>
            <a:endParaRPr kumimoji="1" lang="en-US" altLang="ja-JP" dirty="0" smtClean="0"/>
          </a:p>
          <a:p>
            <a:pPr marL="0" indent="0">
              <a:buNone/>
            </a:pPr>
            <a:endParaRPr lang="en-US" altLang="ja-JP" b="1" dirty="0" smtClean="0"/>
          </a:p>
          <a:p>
            <a:pPr marL="0" indent="0">
              <a:buNone/>
            </a:pPr>
            <a:r>
              <a:rPr lang="en-US" altLang="ja-JP" b="1" dirty="0" smtClean="0"/>
              <a:t>paiza.IO</a:t>
            </a:r>
            <a:r>
              <a:rPr lang="ja-JP" altLang="en-US" b="1" dirty="0"/>
              <a:t>　</a:t>
            </a:r>
            <a:r>
              <a:rPr lang="en-US" altLang="ja-JP" dirty="0">
                <a:hlinkClick r:id="rId3"/>
              </a:rPr>
              <a:t>https://paiza.io/?</a:t>
            </a:r>
            <a:r>
              <a:rPr lang="en-US" altLang="ja-JP" dirty="0" smtClean="0">
                <a:hlinkClick r:id="rId3"/>
              </a:rPr>
              <a:t>locale=ja-jp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Python</a:t>
            </a:r>
            <a:r>
              <a:rPr lang="en-US" altLang="ja-JP" dirty="0"/>
              <a:t>, C, Java, JavaScript, </a:t>
            </a:r>
            <a:r>
              <a:rPr lang="en-US" altLang="ja-JP" dirty="0" smtClean="0"/>
              <a:t>R </a:t>
            </a:r>
            <a:r>
              <a:rPr lang="ja-JP" altLang="en-US" dirty="0"/>
              <a:t>の他に</a:t>
            </a:r>
            <a:r>
              <a:rPr lang="ja-JP" altLang="en-US" dirty="0" smtClean="0"/>
              <a:t>も </a:t>
            </a:r>
            <a:r>
              <a:rPr lang="en-US" altLang="ja-JP" dirty="0" smtClean="0"/>
              <a:t>SQL</a:t>
            </a:r>
            <a:r>
              <a:rPr lang="ja-JP" altLang="en-US" dirty="0" smtClean="0"/>
              <a:t> など多数</a:t>
            </a:r>
            <a:endParaRPr lang="en-US" altLang="ja-JP" dirty="0"/>
          </a:p>
          <a:p>
            <a:pPr lvl="1"/>
            <a:r>
              <a:rPr lang="en-US" altLang="ja-JP" dirty="0" smtClean="0"/>
              <a:t>Python </a:t>
            </a:r>
            <a:r>
              <a:rPr lang="en-US" altLang="ja-JP" dirty="0"/>
              <a:t>2 </a:t>
            </a:r>
            <a:r>
              <a:rPr lang="ja-JP" altLang="en-US" dirty="0"/>
              <a:t>には </a:t>
            </a:r>
            <a:r>
              <a:rPr lang="en-US" altLang="ja-JP" dirty="0" err="1"/>
              <a:t>scipy</a:t>
            </a:r>
            <a:r>
              <a:rPr lang="en-US" altLang="ja-JP" dirty="0"/>
              <a:t>, </a:t>
            </a:r>
            <a:r>
              <a:rPr lang="en-US" altLang="ja-JP" dirty="0" err="1" smtClean="0"/>
              <a:t>pylab</a:t>
            </a:r>
            <a:r>
              <a:rPr lang="en-US" altLang="ja-JP" dirty="0" smtClean="0"/>
              <a:t>, </a:t>
            </a:r>
            <a:r>
              <a:rPr lang="en-US" altLang="ja-JP" dirty="0" err="1" smtClean="0"/>
              <a:t>numpy</a:t>
            </a:r>
            <a:r>
              <a:rPr lang="en-US" altLang="ja-JP" dirty="0" smtClean="0"/>
              <a:t>, pandas </a:t>
            </a:r>
            <a:r>
              <a:rPr lang="ja-JP" altLang="en-US" dirty="0"/>
              <a:t>も組み込み済み</a:t>
            </a:r>
            <a:endParaRPr lang="en-US" altLang="ja-JP" dirty="0"/>
          </a:p>
          <a:p>
            <a:pPr marL="457200" lvl="1" indent="0">
              <a:buNone/>
            </a:pPr>
            <a:endParaRPr lang="en-US" altLang="ja-JP" dirty="0" smtClean="0"/>
          </a:p>
          <a:p>
            <a:pPr marL="0" indent="0">
              <a:buNone/>
            </a:pPr>
            <a:r>
              <a:rPr lang="en-US" altLang="ja-JP" b="1" dirty="0" smtClean="0"/>
              <a:t>Python Tutor</a:t>
            </a:r>
            <a:r>
              <a:rPr lang="ja-JP" altLang="en-US" b="1" dirty="0" smtClean="0"/>
              <a:t>　</a:t>
            </a:r>
            <a:r>
              <a:rPr lang="en-US" altLang="ja-JP" dirty="0">
                <a:hlinkClick r:id="rId4"/>
              </a:rPr>
              <a:t>http://</a:t>
            </a:r>
            <a:r>
              <a:rPr lang="en-US" altLang="ja-JP" dirty="0" smtClean="0">
                <a:hlinkClick r:id="rId4"/>
              </a:rPr>
              <a:t>www.pythontutor.com/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Python</a:t>
            </a:r>
            <a:r>
              <a:rPr lang="en-US" altLang="ja-JP" dirty="0"/>
              <a:t>, C, Java, </a:t>
            </a:r>
            <a:r>
              <a:rPr lang="en-US" altLang="ja-JP" dirty="0" smtClean="0"/>
              <a:t>JavaScript </a:t>
            </a:r>
            <a:r>
              <a:rPr lang="ja-JP" altLang="en-US" dirty="0"/>
              <a:t>の他に</a:t>
            </a:r>
            <a:r>
              <a:rPr lang="ja-JP" altLang="en-US" dirty="0" smtClean="0"/>
              <a:t>も多数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ステップ実行，オブジェクトの表示がビジュアルに</a:t>
            </a:r>
            <a:endParaRPr lang="en-US" altLang="ja-JP" dirty="0"/>
          </a:p>
          <a:p>
            <a:pPr marL="457200" lvl="1" indent="0">
              <a:buNone/>
            </a:pPr>
            <a:endParaRPr lang="en-US" altLang="ja-JP" dirty="0" smtClean="0"/>
          </a:p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CC91-C432-44F8-8C26-04739D1A0D7D}" type="slidenum">
              <a:rPr kumimoji="1" lang="ja-JP" altLang="en-US" smtClean="0"/>
              <a:t>11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998219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483</Words>
  <Application>Microsoft Office PowerPoint</Application>
  <PresentationFormat>ワイド画面</PresentationFormat>
  <Paragraphs>128</Paragraphs>
  <Slides>11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11</vt:i4>
      </vt:variant>
    </vt:vector>
  </HeadingPairs>
  <TitlesOfParts>
    <vt:vector size="16" baseType="lpstr">
      <vt:lpstr>メイリオ</vt:lpstr>
      <vt:lpstr>游ゴシック</vt:lpstr>
      <vt:lpstr>Arial</vt:lpstr>
      <vt:lpstr>Segoe UI</vt:lpstr>
      <vt:lpstr>Office テーマ</vt:lpstr>
      <vt:lpstr>さまざまなプログラミング言語， オンライン開発環境</vt:lpstr>
      <vt:lpstr>さまざまなプログラミング言語</vt:lpstr>
      <vt:lpstr>Python プログラム見本</vt:lpstr>
      <vt:lpstr>C プログラム見本</vt:lpstr>
      <vt:lpstr>Java プログラム見本</vt:lpstr>
      <vt:lpstr>JavaScript プログラム見本</vt:lpstr>
      <vt:lpstr>R プログラム見本</vt:lpstr>
      <vt:lpstr>Octave プログラム見本</vt:lpstr>
      <vt:lpstr>構造化プログラミング</vt:lpstr>
      <vt:lpstr>オンラインのプログラム開発環境</vt:lpstr>
      <vt:lpstr>オンラインのプログラム開発環境の例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金子　邦彦</dc:creator>
  <cp:lastModifiedBy>金子　邦彦</cp:lastModifiedBy>
  <cp:revision>12</cp:revision>
  <dcterms:created xsi:type="dcterms:W3CDTF">2017-07-28T02:51:26Z</dcterms:created>
  <dcterms:modified xsi:type="dcterms:W3CDTF">2017-07-28T05:12:50Z</dcterms:modified>
</cp:coreProperties>
</file>