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55"/>
  </p:notesMasterIdLst>
  <p:sldIdLst>
    <p:sldId id="584" r:id="rId2"/>
    <p:sldId id="600" r:id="rId3"/>
    <p:sldId id="639" r:id="rId4"/>
    <p:sldId id="609" r:id="rId5"/>
    <p:sldId id="705" r:id="rId6"/>
    <p:sldId id="706" r:id="rId7"/>
    <p:sldId id="724" r:id="rId8"/>
    <p:sldId id="711" r:id="rId9"/>
    <p:sldId id="712" r:id="rId10"/>
    <p:sldId id="713" r:id="rId11"/>
    <p:sldId id="709" r:id="rId12"/>
    <p:sldId id="714" r:id="rId13"/>
    <p:sldId id="715" r:id="rId14"/>
    <p:sldId id="717" r:id="rId15"/>
    <p:sldId id="723" r:id="rId16"/>
    <p:sldId id="725" r:id="rId17"/>
    <p:sldId id="716" r:id="rId18"/>
    <p:sldId id="764" r:id="rId19"/>
    <p:sldId id="765" r:id="rId20"/>
    <p:sldId id="766" r:id="rId21"/>
    <p:sldId id="728" r:id="rId22"/>
    <p:sldId id="729" r:id="rId23"/>
    <p:sldId id="730" r:id="rId24"/>
    <p:sldId id="733" r:id="rId25"/>
    <p:sldId id="767" r:id="rId26"/>
    <p:sldId id="734" r:id="rId27"/>
    <p:sldId id="736" r:id="rId28"/>
    <p:sldId id="737" r:id="rId29"/>
    <p:sldId id="738" r:id="rId30"/>
    <p:sldId id="763" r:id="rId31"/>
    <p:sldId id="768" r:id="rId32"/>
    <p:sldId id="739" r:id="rId33"/>
    <p:sldId id="740" r:id="rId34"/>
    <p:sldId id="741" r:id="rId35"/>
    <p:sldId id="742" r:id="rId36"/>
    <p:sldId id="743" r:id="rId37"/>
    <p:sldId id="744" r:id="rId38"/>
    <p:sldId id="745" r:id="rId39"/>
    <p:sldId id="746" r:id="rId40"/>
    <p:sldId id="586" r:id="rId41"/>
    <p:sldId id="754" r:id="rId42"/>
    <p:sldId id="750" r:id="rId43"/>
    <p:sldId id="751" r:id="rId44"/>
    <p:sldId id="752" r:id="rId45"/>
    <p:sldId id="755" r:id="rId46"/>
    <p:sldId id="753" r:id="rId47"/>
    <p:sldId id="756" r:id="rId48"/>
    <p:sldId id="757" r:id="rId49"/>
    <p:sldId id="702" r:id="rId50"/>
    <p:sldId id="758" r:id="rId51"/>
    <p:sldId id="759" r:id="rId52"/>
    <p:sldId id="760" r:id="rId53"/>
    <p:sldId id="761" r:id="rId54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0066"/>
    <a:srgbClr val="0066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01" autoAdjust="0"/>
    <p:restoredTop sz="94424" autoAdjust="0"/>
  </p:normalViewPr>
  <p:slideViewPr>
    <p:cSldViewPr snapToGrid="0">
      <p:cViewPr varScale="1">
        <p:scale>
          <a:sx n="131" d="100"/>
          <a:sy n="131" d="100"/>
        </p:scale>
        <p:origin x="1230" y="126"/>
      </p:cViewPr>
      <p:guideLst/>
    </p:cSldViewPr>
  </p:slideViewPr>
  <p:outlineViewPr>
    <p:cViewPr>
      <p:scale>
        <a:sx n="33" d="100"/>
        <a:sy n="33" d="100"/>
      </p:scale>
      <p:origin x="0" y="-4994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-8118"/>
    </p:cViewPr>
  </p:sorterViewPr>
  <p:notesViewPr>
    <p:cSldViewPr snapToGrid="0">
      <p:cViewPr varScale="1">
        <p:scale>
          <a:sx n="87" d="100"/>
          <a:sy n="87" d="100"/>
        </p:scale>
        <p:origin x="319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317405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31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11427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237E7-F70B-4357-AA17-6903AFE469E3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1789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11003-C841-4809-B1EB-75C6016E0451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68311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69CC7-9448-4C2E-B826-33E1306B3E8F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81730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B5E4-FE4F-4E63-9332-8E70459BBD2A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87627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30392-7C19-4510-8388-7D254B1D7912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66607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28E50-0EB0-4DBD-BA6B-DA8A200961E1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68321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41293-1A3F-421D-BD69-A344FC3238E8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61454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497BF-D7EB-468D-AC7B-1B401574C62E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37765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EB16-5064-4CE2-BDBE-51AA2665BE2F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4887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CB093-4ECA-443F-AB93-6E7B4829A9B9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95688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8E26E-C118-4D69-B207-B5F46499CAB5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0790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1107" y="278040"/>
            <a:ext cx="8450036" cy="7234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1107" y="1245053"/>
            <a:ext cx="8450036" cy="49235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6/7/2017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42578" y="6348188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90675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1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2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2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2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表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計算 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Excel 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演習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143000" y="3865853"/>
            <a:ext cx="6858000" cy="1241822"/>
          </a:xfrm>
        </p:spPr>
        <p:txBody>
          <a:bodyPr>
            <a:normAutofit fontScale="92500" lnSpcReduction="20000"/>
          </a:bodyPr>
          <a:lstStyle/>
          <a:p>
            <a:r>
              <a:rPr lang="en-US" altLang="ja-JP" sz="30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6.</a:t>
            </a:r>
            <a:r>
              <a:rPr lang="ja-JP" altLang="en-US" sz="300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ja-JP" altLang="en-US" sz="300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ルックアップ，データの入力規則</a:t>
            </a:r>
            <a:endParaRPr lang="en-US" altLang="ja-JP" sz="30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913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今日行うこと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</a:t>
            </a:fld>
            <a:endParaRPr kumimoji="1" lang="ja-JP" altLang="en-US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071446" y="1405703"/>
            <a:ext cx="3047591" cy="45399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300" dirty="0"/>
              <a:t>元データ</a:t>
            </a:r>
            <a:endParaRPr lang="ja-JP" altLang="en-US" sz="3300" dirty="0"/>
          </a:p>
        </p:txBody>
      </p:sp>
      <p:sp>
        <p:nvSpPr>
          <p:cNvPr id="5" name="右矢印 4"/>
          <p:cNvSpPr/>
          <p:nvPr/>
        </p:nvSpPr>
        <p:spPr>
          <a:xfrm>
            <a:off x="4209751" y="2268161"/>
            <a:ext cx="351955" cy="73755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3399898" y="3081631"/>
            <a:ext cx="3699659" cy="45399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1800" dirty="0"/>
              <a:t>Excel </a:t>
            </a:r>
            <a:r>
              <a:rPr lang="ja-JP" altLang="en-US" sz="1800" dirty="0"/>
              <a:t>が自動で行う</a:t>
            </a:r>
            <a:endParaRPr lang="en-US" altLang="ja-JP" sz="1800" dirty="0"/>
          </a:p>
        </p:txBody>
      </p:sp>
      <p:graphicFrame>
        <p:nvGraphicFramePr>
          <p:cNvPr id="18" name="表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1968596"/>
              </p:ext>
            </p:extLst>
          </p:nvPr>
        </p:nvGraphicFramePr>
        <p:xfrm>
          <a:off x="586396" y="1859700"/>
          <a:ext cx="2770640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9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78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29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氏名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商品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AA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みかん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BB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メロン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CC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りんご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7" name="表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4876597"/>
              </p:ext>
            </p:extLst>
          </p:nvPr>
        </p:nvGraphicFramePr>
        <p:xfrm>
          <a:off x="5457258" y="1792393"/>
          <a:ext cx="2770640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9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78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29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氏名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商品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AA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みかん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b="1" dirty="0" smtClean="0">
                          <a:solidFill>
                            <a:srgbClr val="FF0000"/>
                          </a:solidFill>
                        </a:rPr>
                        <a:t>50</a:t>
                      </a:r>
                      <a:endParaRPr kumimoji="1" lang="ja-JP" altLang="en-US" sz="21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BB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メロン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b="1" dirty="0" smtClean="0">
                          <a:solidFill>
                            <a:srgbClr val="FF0000"/>
                          </a:solidFill>
                        </a:rPr>
                        <a:t>500</a:t>
                      </a:r>
                      <a:endParaRPr kumimoji="1" lang="ja-JP" altLang="en-US" sz="21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CC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りんご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b="1" dirty="0" smtClean="0">
                          <a:solidFill>
                            <a:srgbClr val="FF0000"/>
                          </a:solidFill>
                        </a:rPr>
                        <a:t>100</a:t>
                      </a:r>
                      <a:endParaRPr kumimoji="1" lang="ja-JP" altLang="en-US" sz="21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8" name="表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3583600"/>
              </p:ext>
            </p:extLst>
          </p:nvPr>
        </p:nvGraphicFramePr>
        <p:xfrm>
          <a:off x="3832680" y="4152730"/>
          <a:ext cx="3009898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9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49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商品名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みかん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りんご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100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メロン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500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9" name="角丸四角形 28"/>
          <p:cNvSpPr/>
          <p:nvPr/>
        </p:nvSpPr>
        <p:spPr>
          <a:xfrm>
            <a:off x="1134494" y="3972535"/>
            <a:ext cx="6028111" cy="1925822"/>
          </a:xfrm>
          <a:prstGeom prst="roundRect">
            <a:avLst/>
          </a:prstGeom>
          <a:noFill/>
          <a:ln w="5080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0" name="コンテンツ プレースホルダー 2"/>
          <p:cNvSpPr txBox="1">
            <a:spLocks/>
          </p:cNvSpPr>
          <p:nvPr/>
        </p:nvSpPr>
        <p:spPr>
          <a:xfrm>
            <a:off x="1517439" y="4501893"/>
            <a:ext cx="3699659" cy="45399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00" dirty="0">
                <a:solidFill>
                  <a:schemeClr val="tx1"/>
                </a:solidFill>
              </a:rPr>
              <a:t>単価のデータは、</a:t>
            </a:r>
            <a:endParaRPr lang="en-US" altLang="ja-JP" sz="1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00" dirty="0">
                <a:solidFill>
                  <a:schemeClr val="tx1"/>
                </a:solidFill>
              </a:rPr>
              <a:t>すでにエクセルで</a:t>
            </a:r>
            <a:endParaRPr lang="en-US" altLang="ja-JP" sz="1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00" b="1" dirty="0">
                <a:solidFill>
                  <a:srgbClr val="FF0000"/>
                </a:solidFill>
              </a:rPr>
              <a:t>作成済み</a:t>
            </a:r>
            <a:r>
              <a:rPr lang="ja-JP" altLang="en-US" sz="1800" dirty="0">
                <a:solidFill>
                  <a:schemeClr val="tx1"/>
                </a:solidFill>
              </a:rPr>
              <a:t>とする</a:t>
            </a:r>
            <a:endParaRPr lang="en-US" altLang="ja-JP" sz="1800" dirty="0">
              <a:solidFill>
                <a:schemeClr val="tx1"/>
              </a:solidFill>
            </a:endParaRPr>
          </a:p>
        </p:txBody>
      </p:sp>
      <p:sp>
        <p:nvSpPr>
          <p:cNvPr id="31" name="コンテンツ プレースホルダー 2"/>
          <p:cNvSpPr txBox="1">
            <a:spLocks/>
          </p:cNvSpPr>
          <p:nvPr/>
        </p:nvSpPr>
        <p:spPr>
          <a:xfrm>
            <a:off x="5852387" y="1334419"/>
            <a:ext cx="3047591" cy="45399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300" dirty="0"/>
              <a:t>できあがり</a:t>
            </a:r>
            <a:endParaRPr lang="ja-JP" altLang="en-US" sz="3300" dirty="0"/>
          </a:p>
        </p:txBody>
      </p:sp>
    </p:spTree>
    <p:extLst>
      <p:ext uri="{BB962C8B-B14F-4D97-AF65-F5344CB8AC3E}">
        <p14:creationId xmlns:p14="http://schemas.microsoft.com/office/powerpoint/2010/main" val="4003461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今日学習することはなぜ大切なのか</a:t>
            </a:r>
            <a:endParaRPr kumimoji="1" lang="ja-JP" altLang="en-US" dirty="0"/>
          </a:p>
        </p:txBody>
      </p:sp>
      <p:sp>
        <p:nvSpPr>
          <p:cNvPr id="8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292384" y="4796041"/>
            <a:ext cx="5717760" cy="794930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ja-JP" altLang="en-US" b="1" dirty="0" smtClean="0"/>
              <a:t>データを正確にコピー＆ペーストして、さまざまな用途に活用</a:t>
            </a:r>
            <a:endParaRPr kumimoji="1" lang="ja-JP" altLang="en-US" b="1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</a:t>
            </a:fld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5146" y="1505708"/>
            <a:ext cx="2050256" cy="1771650"/>
          </a:xfrm>
          <a:prstGeom prst="rect">
            <a:avLst/>
          </a:prstGeom>
        </p:spPr>
      </p:pic>
      <p:sp>
        <p:nvSpPr>
          <p:cNvPr id="9" name="角丸四角形 8"/>
          <p:cNvSpPr/>
          <p:nvPr/>
        </p:nvSpPr>
        <p:spPr>
          <a:xfrm>
            <a:off x="1849798" y="4684994"/>
            <a:ext cx="6467584" cy="1170047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2052" name="Picture 4" descr="http://4.bp.blogspot.com/-kB4oy9JqOXY/UZM47tryhwI/AAAAAAAASQA/YVqBfu70GZw/s800/computer_ma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051" y="1866099"/>
            <a:ext cx="2863254" cy="2465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コピペのイラスト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8403" y="2593181"/>
            <a:ext cx="2857500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4.bp.blogspot.com/-uSqtSH439l8/VRE4uBeZgAI/AAAAAAAAsXM/XAFWOAbyWMg/s800/document_seikyusy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9473" y="1385464"/>
            <a:ext cx="2475640" cy="2382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2451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06806" y="2714626"/>
            <a:ext cx="8500310" cy="775097"/>
          </a:xfrm>
        </p:spPr>
        <p:txBody>
          <a:bodyPr>
            <a:normAutofit/>
          </a:bodyPr>
          <a:lstStyle/>
          <a:p>
            <a:r>
              <a:rPr lang="en-US" altLang="ja-JP" sz="3600" dirty="0"/>
              <a:t>6-1 </a:t>
            </a:r>
            <a:r>
              <a:rPr lang="ja-JP" altLang="en-US" sz="3600" dirty="0"/>
              <a:t>ルックアップの例</a:t>
            </a:r>
            <a:endParaRPr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78701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ルックアップ</a:t>
            </a:r>
            <a:r>
              <a:rPr kumimoji="1" lang="ja-JP" altLang="en-US" dirty="0" smtClean="0"/>
              <a:t>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2334938"/>
              </p:ext>
            </p:extLst>
          </p:nvPr>
        </p:nvGraphicFramePr>
        <p:xfrm>
          <a:off x="5588001" y="2298699"/>
          <a:ext cx="3009898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9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49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商品名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みかん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りんご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100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メロン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500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6350441" y="1719904"/>
            <a:ext cx="153118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/>
              <a:t>商品</a:t>
            </a:r>
            <a:r>
              <a:rPr lang="ja-JP" altLang="en-US" sz="2100" dirty="0"/>
              <a:t>リスト</a:t>
            </a:r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2288047"/>
              </p:ext>
            </p:extLst>
          </p:nvPr>
        </p:nvGraphicFramePr>
        <p:xfrm>
          <a:off x="368300" y="2298699"/>
          <a:ext cx="4902200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9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78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0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29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806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氏名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商品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数量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合計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AA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みかん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3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BB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メロン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2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CC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りんご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テキスト ボックス 7"/>
          <p:cNvSpPr txBox="1"/>
          <p:nvPr/>
        </p:nvSpPr>
        <p:spPr>
          <a:xfrm>
            <a:off x="2481431" y="4857718"/>
            <a:ext cx="503214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/>
              <a:t>商品の単価は</a:t>
            </a:r>
            <a:r>
              <a:rPr lang="ja-JP" altLang="en-US" sz="2100" b="1" dirty="0"/>
              <a:t>商品リスト</a:t>
            </a:r>
            <a:r>
              <a:rPr lang="ja-JP" altLang="en-US" sz="2100" dirty="0"/>
              <a:t>に載っている．</a:t>
            </a:r>
            <a:endParaRPr lang="en-US" altLang="ja-JP" sz="2100" dirty="0"/>
          </a:p>
          <a:p>
            <a:r>
              <a:rPr lang="ja-JP" altLang="en-US" sz="2100" dirty="0"/>
              <a:t>それを、</a:t>
            </a:r>
            <a:r>
              <a:rPr lang="ja-JP" altLang="en-US" sz="2100" dirty="0">
                <a:solidFill>
                  <a:srgbClr val="C00000"/>
                </a:solidFill>
              </a:rPr>
              <a:t>単価フィールド</a:t>
            </a:r>
            <a:r>
              <a:rPr lang="ja-JP" altLang="en-US" sz="2100" dirty="0"/>
              <a:t>に転</a:t>
            </a:r>
            <a:r>
              <a:rPr lang="ja-JP" altLang="en-US" sz="2100" dirty="0"/>
              <a:t>記</a:t>
            </a:r>
            <a:r>
              <a:rPr lang="ja-JP" altLang="en-US" sz="2100" dirty="0"/>
              <a:t>したい</a:t>
            </a:r>
            <a:endParaRPr lang="en-US" altLang="ja-JP" sz="2100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2076890" y="1719904"/>
            <a:ext cx="153118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/>
              <a:t>購入</a:t>
            </a:r>
            <a:r>
              <a:rPr lang="ja-JP" altLang="en-US" sz="2100" dirty="0"/>
              <a:t>リスト</a:t>
            </a:r>
            <a:endParaRPr lang="ja-JP" altLang="en-US" sz="2100" dirty="0"/>
          </a:p>
        </p:txBody>
      </p:sp>
      <p:sp>
        <p:nvSpPr>
          <p:cNvPr id="12" name="正方形/長方形 11"/>
          <p:cNvSpPr/>
          <p:nvPr/>
        </p:nvSpPr>
        <p:spPr>
          <a:xfrm>
            <a:off x="7026043" y="2186725"/>
            <a:ext cx="1593851" cy="1836109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正方形/長方形 12"/>
          <p:cNvSpPr/>
          <p:nvPr/>
        </p:nvSpPr>
        <p:spPr>
          <a:xfrm>
            <a:off x="3116381" y="2217287"/>
            <a:ext cx="881333" cy="1805546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U ターン矢印 13"/>
          <p:cNvSpPr/>
          <p:nvPr/>
        </p:nvSpPr>
        <p:spPr>
          <a:xfrm flipH="1" flipV="1">
            <a:off x="3402623" y="4097236"/>
            <a:ext cx="4432838" cy="334602"/>
          </a:xfrm>
          <a:prstGeom prst="uturn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021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要するにこういうことです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en-US" altLang="ja-JP" dirty="0" smtClean="0"/>
              <a:t>AA </a:t>
            </a:r>
            <a:r>
              <a:rPr kumimoji="1" lang="ja-JP" altLang="en-US" dirty="0" smtClean="0"/>
              <a:t>さんは、</a:t>
            </a:r>
            <a:r>
              <a:rPr lang="ja-JP" altLang="en-US" dirty="0" smtClean="0"/>
              <a:t>みかんを </a:t>
            </a:r>
            <a:r>
              <a:rPr lang="en-US" altLang="ja-JP" dirty="0" smtClean="0"/>
              <a:t>3</a:t>
            </a:r>
            <a:r>
              <a:rPr lang="ja-JP" altLang="en-US" dirty="0" smtClean="0"/>
              <a:t>個</a:t>
            </a:r>
            <a:endParaRPr lang="en-US" altLang="ja-JP" dirty="0" smtClean="0"/>
          </a:p>
          <a:p>
            <a:pPr marL="0" indent="0">
              <a:buNone/>
            </a:pPr>
            <a:endParaRPr kumimoji="1"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kumimoji="1" lang="en-US" altLang="ja-JP" dirty="0"/>
          </a:p>
          <a:p>
            <a:pPr marL="0" indent="0">
              <a:buNone/>
            </a:pPr>
            <a:r>
              <a:rPr lang="en-US" altLang="ja-JP" dirty="0" smtClean="0"/>
              <a:t>BB </a:t>
            </a:r>
            <a:r>
              <a:rPr lang="ja-JP" altLang="en-US" dirty="0" smtClean="0"/>
              <a:t>さんは、</a:t>
            </a:r>
            <a:r>
              <a:rPr lang="ja-JP" altLang="en-US" dirty="0"/>
              <a:t>メロン</a:t>
            </a:r>
            <a:r>
              <a:rPr lang="ja-JP" altLang="en-US" dirty="0" smtClean="0"/>
              <a:t>を </a:t>
            </a:r>
            <a:r>
              <a:rPr lang="en-US" altLang="ja-JP" dirty="0" smtClean="0"/>
              <a:t>2</a:t>
            </a:r>
            <a:r>
              <a:rPr lang="ja-JP" altLang="en-US" dirty="0" smtClean="0"/>
              <a:t>個</a:t>
            </a:r>
            <a:endParaRPr lang="en-US" altLang="ja-JP" dirty="0" smtClean="0"/>
          </a:p>
          <a:p>
            <a:pPr marL="0" indent="0">
              <a:buNone/>
            </a:pPr>
            <a:endParaRPr kumimoji="1"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r>
              <a:rPr lang="en-US" altLang="ja-JP" dirty="0" smtClean="0"/>
              <a:t>CC </a:t>
            </a:r>
            <a:r>
              <a:rPr lang="ja-JP" altLang="en-US" dirty="0" smtClean="0"/>
              <a:t>さんは、りんごを </a:t>
            </a:r>
            <a:r>
              <a:rPr lang="en-US" altLang="ja-JP" dirty="0" smtClean="0"/>
              <a:t>5</a:t>
            </a:r>
            <a:r>
              <a:rPr lang="ja-JP" altLang="en-US" dirty="0" smtClean="0"/>
              <a:t>個</a:t>
            </a:r>
            <a:endParaRPr kumimoji="1" lang="en-US" altLang="ja-JP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</a:t>
            </a:fld>
            <a:endParaRPr kumimoji="1" lang="ja-JP" altLang="en-US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5231066" y="1769261"/>
            <a:ext cx="289302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100" dirty="0"/>
              <a:t>AA,</a:t>
            </a:r>
            <a:r>
              <a:rPr lang="ja-JP" altLang="en-US" sz="2100" dirty="0"/>
              <a:t> </a:t>
            </a:r>
            <a:r>
              <a:rPr lang="en-US" altLang="ja-JP" sz="2100" dirty="0"/>
              <a:t>BB,</a:t>
            </a:r>
            <a:r>
              <a:rPr lang="ja-JP" altLang="en-US" sz="2100" dirty="0"/>
              <a:t> </a:t>
            </a:r>
            <a:r>
              <a:rPr lang="en-US" altLang="ja-JP" sz="2100" dirty="0"/>
              <a:t>CC</a:t>
            </a:r>
            <a:r>
              <a:rPr lang="ja-JP" altLang="en-US" sz="2100" dirty="0"/>
              <a:t> </a:t>
            </a:r>
            <a:r>
              <a:rPr lang="ja-JP" altLang="en-US" sz="2100" dirty="0" err="1"/>
              <a:t>さんの</a:t>
            </a:r>
            <a:r>
              <a:rPr lang="ja-JP" altLang="en-US" sz="2100" dirty="0"/>
              <a:t>値段が分かる表を作りたい</a:t>
            </a:r>
            <a:endParaRPr lang="en-US" altLang="ja-JP" sz="2100" dirty="0"/>
          </a:p>
        </p:txBody>
      </p:sp>
      <p:pic>
        <p:nvPicPr>
          <p:cNvPr id="1026" name="Picture 2" descr="http://4.bp.blogspot.com/-PYqNTVOP9hs/UgSMR6zIbdI/AAAAAAAAXAk/tDJMCfemfwk/s800/fruit_orang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2066140"/>
            <a:ext cx="840581" cy="837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4.bp.blogspot.com/-PYqNTVOP9hs/UgSMR6zIbdI/AAAAAAAAXAk/tDJMCfemfwk/s800/fruit_orang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221" y="2066140"/>
            <a:ext cx="840581" cy="837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4.bp.blogspot.com/-PYqNTVOP9hs/UgSMR6zIbdI/AAAAAAAAXAk/tDJMCfemfwk/s800/fruit_orang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640" y="2066140"/>
            <a:ext cx="840581" cy="837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角丸四角形 5"/>
          <p:cNvSpPr/>
          <p:nvPr/>
        </p:nvSpPr>
        <p:spPr>
          <a:xfrm>
            <a:off x="5090748" y="1664494"/>
            <a:ext cx="3033346" cy="820346"/>
          </a:xfrm>
          <a:prstGeom prst="roundRect">
            <a:avLst/>
          </a:prstGeom>
          <a:noFill/>
          <a:ln w="5080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1028" name="Picture 4" descr="http://2.bp.blogspot.com/-wIs3pMkyXsg/UgSMRuzjm5I/AAAAAAAAXAY/OWFgXcK7cCs/s800/fruit_melo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3559778"/>
            <a:ext cx="881870" cy="919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2.bp.blogspot.com/-wIs3pMkyXsg/UgSMRuzjm5I/AAAAAAAAXAY/OWFgXcK7cCs/s800/fruit_melo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3576" y="3559778"/>
            <a:ext cx="881870" cy="919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4.bp.blogspot.com/-uY6ko43-ABE/VD3RiIglszI/AAAAAAAAoEA/kI39usefO44/s800/fruit_rin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142" y="5042959"/>
            <a:ext cx="902240" cy="902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ttp://4.bp.blogspot.com/-uY6ko43-ABE/VD3RiIglszI/AAAAAAAAoEA/kI39usefO44/s800/fruit_rin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562" y="5037521"/>
            <a:ext cx="902240" cy="902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http://4.bp.blogspot.com/-uY6ko43-ABE/VD3RiIglszI/AAAAAAAAoEA/kI39usefO44/s800/fruit_rin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981" y="5032083"/>
            <a:ext cx="902240" cy="902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http://4.bp.blogspot.com/-uY6ko43-ABE/VD3RiIglszI/AAAAAAAAoEA/kI39usefO44/s800/fruit_rin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401" y="5026645"/>
            <a:ext cx="902240" cy="902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http://4.bp.blogspot.com/-uY6ko43-ABE/VD3RiIglszI/AAAAAAAAoEA/kI39usefO44/s800/fruit_rin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820" y="5021206"/>
            <a:ext cx="902240" cy="902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6302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7</a:t>
            </a:fld>
            <a:endParaRPr kumimoji="1" lang="ja-JP" altLang="en-US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100957" y="1036585"/>
            <a:ext cx="3047591" cy="45399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300" dirty="0"/>
              <a:t>元データ</a:t>
            </a:r>
            <a:endParaRPr lang="ja-JP" altLang="en-US" sz="3300" dirty="0"/>
          </a:p>
        </p:txBody>
      </p:sp>
      <p:sp>
        <p:nvSpPr>
          <p:cNvPr id="5" name="右矢印 4"/>
          <p:cNvSpPr/>
          <p:nvPr/>
        </p:nvSpPr>
        <p:spPr>
          <a:xfrm>
            <a:off x="4301373" y="2188682"/>
            <a:ext cx="351955" cy="73755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3462945" y="3352020"/>
            <a:ext cx="3699659" cy="45399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1800" dirty="0"/>
              <a:t>Excel </a:t>
            </a:r>
            <a:r>
              <a:rPr lang="ja-JP" altLang="en-US" sz="1800" dirty="0"/>
              <a:t>が自動で行う</a:t>
            </a:r>
            <a:endParaRPr lang="en-US" altLang="ja-JP" sz="1800" dirty="0"/>
          </a:p>
        </p:txBody>
      </p:sp>
      <p:graphicFrame>
        <p:nvGraphicFramePr>
          <p:cNvPr id="28" name="表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515418"/>
              </p:ext>
            </p:extLst>
          </p:nvPr>
        </p:nvGraphicFramePr>
        <p:xfrm>
          <a:off x="4174847" y="4521180"/>
          <a:ext cx="3009898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9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49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商品名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みかん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b="1" dirty="0" smtClean="0">
                          <a:solidFill>
                            <a:srgbClr val="FF0000"/>
                          </a:solidFill>
                        </a:rPr>
                        <a:t>50</a:t>
                      </a:r>
                      <a:endParaRPr kumimoji="1" lang="ja-JP" altLang="en-US" sz="21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りんご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b="1" dirty="0" smtClean="0">
                          <a:solidFill>
                            <a:srgbClr val="FF0000"/>
                          </a:solidFill>
                        </a:rPr>
                        <a:t>100</a:t>
                      </a:r>
                      <a:endParaRPr kumimoji="1" lang="ja-JP" altLang="en-US" sz="21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メロン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b="1" dirty="0" smtClean="0">
                          <a:solidFill>
                            <a:srgbClr val="FF0000"/>
                          </a:solidFill>
                        </a:rPr>
                        <a:t>500</a:t>
                      </a:r>
                      <a:endParaRPr kumimoji="1" lang="ja-JP" altLang="en-US" sz="21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9" name="角丸四角形 28"/>
          <p:cNvSpPr/>
          <p:nvPr/>
        </p:nvSpPr>
        <p:spPr>
          <a:xfrm>
            <a:off x="1413616" y="4264189"/>
            <a:ext cx="6028111" cy="1925822"/>
          </a:xfrm>
          <a:prstGeom prst="roundRect">
            <a:avLst/>
          </a:prstGeom>
          <a:noFill/>
          <a:ln w="5080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0" name="コンテンツ プレースホルダー 2"/>
          <p:cNvSpPr txBox="1">
            <a:spLocks/>
          </p:cNvSpPr>
          <p:nvPr/>
        </p:nvSpPr>
        <p:spPr>
          <a:xfrm>
            <a:off x="1859606" y="4870343"/>
            <a:ext cx="3699659" cy="45399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00" dirty="0">
                <a:solidFill>
                  <a:schemeClr val="tx1"/>
                </a:solidFill>
              </a:rPr>
              <a:t>単価のデータは、</a:t>
            </a:r>
            <a:endParaRPr lang="en-US" altLang="ja-JP" sz="1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00" dirty="0">
                <a:solidFill>
                  <a:schemeClr val="tx1"/>
                </a:solidFill>
              </a:rPr>
              <a:t>すでにエクセルで</a:t>
            </a:r>
            <a:endParaRPr lang="en-US" altLang="ja-JP" sz="1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00" dirty="0">
                <a:solidFill>
                  <a:schemeClr val="tx1"/>
                </a:solidFill>
              </a:rPr>
              <a:t>作成済みとする</a:t>
            </a:r>
            <a:endParaRPr lang="en-US" altLang="ja-JP" sz="1800" dirty="0">
              <a:solidFill>
                <a:schemeClr val="tx1"/>
              </a:solidFill>
            </a:endParaRPr>
          </a:p>
        </p:txBody>
      </p:sp>
      <p:graphicFrame>
        <p:nvGraphicFramePr>
          <p:cNvPr id="13" name="表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0273561"/>
              </p:ext>
            </p:extLst>
          </p:nvPr>
        </p:nvGraphicFramePr>
        <p:xfrm>
          <a:off x="19658" y="1566494"/>
          <a:ext cx="4128891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42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06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58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72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099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100" dirty="0" smtClean="0"/>
                        <a:t>氏名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100" dirty="0" smtClean="0"/>
                        <a:t>商品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100" dirty="0" smtClean="0"/>
                        <a:t>数量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100" dirty="0" smtClean="0"/>
                        <a:t>合計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100" dirty="0" smtClean="0"/>
                        <a:t>AA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100" dirty="0" smtClean="0"/>
                        <a:t>みかん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100" dirty="0" smtClean="0"/>
                        <a:t>3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100" b="1" dirty="0" smtClean="0">
                          <a:solidFill>
                            <a:srgbClr val="FF0000"/>
                          </a:solidFill>
                        </a:rPr>
                        <a:t>?</a:t>
                      </a:r>
                      <a:endParaRPr kumimoji="1" lang="ja-JP" altLang="en-US" sz="21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100" dirty="0" smtClean="0"/>
                        <a:t>BB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100" dirty="0" smtClean="0"/>
                        <a:t>メロン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100" dirty="0" smtClean="0"/>
                        <a:t>2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100" b="1" dirty="0" smtClean="0">
                          <a:solidFill>
                            <a:srgbClr val="FF0000"/>
                          </a:solidFill>
                        </a:rPr>
                        <a:t>?</a:t>
                      </a:r>
                      <a:endParaRPr kumimoji="1" lang="ja-JP" altLang="en-US" sz="21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100" dirty="0" smtClean="0"/>
                        <a:t>CC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100" dirty="0" smtClean="0"/>
                        <a:t>りんご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100" dirty="0" smtClean="0"/>
                        <a:t>5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100" b="1" dirty="0" smtClean="0">
                          <a:solidFill>
                            <a:srgbClr val="FF0000"/>
                          </a:solidFill>
                        </a:rPr>
                        <a:t>?</a:t>
                      </a:r>
                      <a:endParaRPr kumimoji="1" lang="ja-JP" altLang="en-US" sz="21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4" name="表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130682"/>
              </p:ext>
            </p:extLst>
          </p:nvPr>
        </p:nvGraphicFramePr>
        <p:xfrm>
          <a:off x="4841180" y="1566494"/>
          <a:ext cx="4128891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42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06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58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72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099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100" dirty="0" smtClean="0"/>
                        <a:t>氏名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100" dirty="0" smtClean="0"/>
                        <a:t>商品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100" dirty="0" smtClean="0"/>
                        <a:t>数量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100" dirty="0" smtClean="0"/>
                        <a:t>合計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100" dirty="0" smtClean="0"/>
                        <a:t>AA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100" dirty="0" smtClean="0"/>
                        <a:t>みかん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100" dirty="0" smtClean="0"/>
                        <a:t>3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100" b="1" dirty="0" smtClean="0">
                          <a:solidFill>
                            <a:srgbClr val="FF0000"/>
                          </a:solidFill>
                        </a:rPr>
                        <a:t>50</a:t>
                      </a:r>
                      <a:endParaRPr kumimoji="1" lang="ja-JP" altLang="en-US" sz="21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100" dirty="0" smtClean="0"/>
                        <a:t>BB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100" dirty="0" smtClean="0"/>
                        <a:t>メロン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100" dirty="0" smtClean="0"/>
                        <a:t>2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100" b="1" dirty="0" smtClean="0">
                          <a:solidFill>
                            <a:srgbClr val="FF0000"/>
                          </a:solidFill>
                        </a:rPr>
                        <a:t>500</a:t>
                      </a:r>
                      <a:endParaRPr kumimoji="1" lang="ja-JP" altLang="en-US" sz="21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100" dirty="0" smtClean="0"/>
                        <a:t>CC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100" dirty="0" smtClean="0"/>
                        <a:t>りんご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100" dirty="0" smtClean="0"/>
                        <a:t>5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100" b="1" dirty="0" smtClean="0">
                          <a:solidFill>
                            <a:srgbClr val="FF0000"/>
                          </a:solidFill>
                        </a:rPr>
                        <a:t>100</a:t>
                      </a:r>
                      <a:endParaRPr kumimoji="1" lang="ja-JP" altLang="en-US" sz="21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6349020" y="3193843"/>
            <a:ext cx="2394930" cy="45399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1800" dirty="0"/>
              <a:t>AA,</a:t>
            </a:r>
            <a:r>
              <a:rPr lang="ja-JP" altLang="en-US" sz="1800" dirty="0"/>
              <a:t> </a:t>
            </a:r>
            <a:r>
              <a:rPr lang="en-US" altLang="ja-JP" sz="1800" dirty="0"/>
              <a:t>BB,</a:t>
            </a:r>
            <a:r>
              <a:rPr lang="ja-JP" altLang="en-US" sz="1800" dirty="0"/>
              <a:t> </a:t>
            </a:r>
            <a:r>
              <a:rPr lang="en-US" altLang="ja-JP" sz="1800" dirty="0"/>
              <a:t>CC</a:t>
            </a:r>
            <a:r>
              <a:rPr lang="ja-JP" altLang="en-US" sz="1800" dirty="0" err="1"/>
              <a:t>さんの</a:t>
            </a:r>
            <a:endParaRPr lang="en-US" altLang="ja-JP" sz="1800" dirty="0"/>
          </a:p>
          <a:p>
            <a:pPr marL="0" indent="0">
              <a:buNone/>
            </a:pPr>
            <a:r>
              <a:rPr lang="ja-JP" altLang="en-US" sz="1800" dirty="0"/>
              <a:t>値段表を作りたい</a:t>
            </a:r>
            <a:endParaRPr lang="en-US" altLang="ja-JP" sz="1800" dirty="0"/>
          </a:p>
        </p:txBody>
      </p:sp>
      <p:sp>
        <p:nvSpPr>
          <p:cNvPr id="17" name="コンテンツ プレースホルダー 2"/>
          <p:cNvSpPr txBox="1">
            <a:spLocks/>
          </p:cNvSpPr>
          <p:nvPr/>
        </p:nvSpPr>
        <p:spPr>
          <a:xfrm>
            <a:off x="5007935" y="1015167"/>
            <a:ext cx="3421485" cy="45399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300" dirty="0"/>
              <a:t>ルックアップ後</a:t>
            </a:r>
            <a:endParaRPr lang="ja-JP" altLang="en-US" sz="3300" dirty="0"/>
          </a:p>
        </p:txBody>
      </p:sp>
    </p:spTree>
    <p:extLst>
      <p:ext uri="{BB962C8B-B14F-4D97-AF65-F5344CB8AC3E}">
        <p14:creationId xmlns:p14="http://schemas.microsoft.com/office/powerpoint/2010/main" val="693255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①　１行目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8</a:t>
            </a:fld>
            <a:endParaRPr kumimoji="1" lang="ja-JP" altLang="en-US"/>
          </a:p>
        </p:txBody>
      </p:sp>
      <p:graphicFrame>
        <p:nvGraphicFramePr>
          <p:cNvPr id="15" name="表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2665422"/>
              </p:ext>
            </p:extLst>
          </p:nvPr>
        </p:nvGraphicFramePr>
        <p:xfrm>
          <a:off x="5429251" y="2241430"/>
          <a:ext cx="3009898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9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49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商品名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b="1" dirty="0" smtClean="0"/>
                        <a:t>みかん</a:t>
                      </a:r>
                      <a:endParaRPr kumimoji="1" lang="ja-JP" altLang="en-US" sz="2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b="1" dirty="0" smtClean="0"/>
                        <a:t>50</a:t>
                      </a:r>
                      <a:endParaRPr kumimoji="1" lang="ja-JP" altLang="en-US" sz="2100" b="1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りんご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100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メロン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500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6" name="表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0183688"/>
              </p:ext>
            </p:extLst>
          </p:nvPr>
        </p:nvGraphicFramePr>
        <p:xfrm>
          <a:off x="209550" y="2241430"/>
          <a:ext cx="4902200" cy="169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9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78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0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29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806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氏名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商品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数量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合計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AA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b="1" dirty="0" smtClean="0"/>
                        <a:t>みかん</a:t>
                      </a:r>
                      <a:endParaRPr kumimoji="1" lang="ja-JP" altLang="en-US" sz="2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3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50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BB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メロン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2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CC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りんご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7" name="正方形/長方形 16"/>
          <p:cNvSpPr/>
          <p:nvPr/>
        </p:nvSpPr>
        <p:spPr>
          <a:xfrm>
            <a:off x="6867293" y="2578677"/>
            <a:ext cx="1593851" cy="464575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8" name="正方形/長方形 17"/>
          <p:cNvSpPr/>
          <p:nvPr/>
        </p:nvSpPr>
        <p:spPr>
          <a:xfrm>
            <a:off x="2957631" y="2627057"/>
            <a:ext cx="881333" cy="464574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0" name="正方形/長方形 19"/>
          <p:cNvSpPr/>
          <p:nvPr/>
        </p:nvSpPr>
        <p:spPr>
          <a:xfrm>
            <a:off x="1002798" y="2627057"/>
            <a:ext cx="1143094" cy="464574"/>
          </a:xfrm>
          <a:prstGeom prst="rect">
            <a:avLst/>
          </a:prstGeom>
          <a:noFill/>
          <a:ln w="7620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1" name="正方形/長方形 20"/>
          <p:cNvSpPr/>
          <p:nvPr/>
        </p:nvSpPr>
        <p:spPr>
          <a:xfrm>
            <a:off x="5407258" y="2627057"/>
            <a:ext cx="1143094" cy="1294386"/>
          </a:xfrm>
          <a:prstGeom prst="rect">
            <a:avLst/>
          </a:prstGeom>
          <a:noFill/>
          <a:ln w="7620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cxnSp>
        <p:nvCxnSpPr>
          <p:cNvPr id="10" name="直線矢印コネクタ 9"/>
          <p:cNvCxnSpPr/>
          <p:nvPr/>
        </p:nvCxnSpPr>
        <p:spPr>
          <a:xfrm flipV="1">
            <a:off x="6477000" y="2819400"/>
            <a:ext cx="523875" cy="9525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U ターン矢印 21"/>
          <p:cNvSpPr/>
          <p:nvPr/>
        </p:nvSpPr>
        <p:spPr>
          <a:xfrm flipH="1" flipV="1">
            <a:off x="3472912" y="3028067"/>
            <a:ext cx="4432838" cy="334602"/>
          </a:xfrm>
          <a:prstGeom prst="uturn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schemeClr val="tx1"/>
              </a:solidFill>
            </a:endParaRP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4949042" y="4063940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>
                <a:solidFill>
                  <a:schemeClr val="accent6">
                    <a:lumMod val="50000"/>
                  </a:schemeClr>
                </a:solidFill>
              </a:rPr>
              <a:t>この範囲で</a:t>
            </a:r>
            <a:endParaRPr lang="en-US" altLang="ja-JP" sz="2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ja-JP" altLang="en-US" sz="2400" dirty="0">
                <a:solidFill>
                  <a:schemeClr val="accent6">
                    <a:lumMod val="50000"/>
                  </a:schemeClr>
                </a:solidFill>
              </a:rPr>
              <a:t>値を検索し、</a:t>
            </a:r>
            <a:endParaRPr lang="ja-JP" altLang="en-US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6905625" y="4063940"/>
            <a:ext cx="17235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>
                <a:solidFill>
                  <a:srgbClr val="FF0000"/>
                </a:solidFill>
              </a:rPr>
              <a:t>同じ行の</a:t>
            </a:r>
            <a:endParaRPr lang="en-US" altLang="ja-JP" sz="2400" dirty="0">
              <a:solidFill>
                <a:srgbClr val="FF0000"/>
              </a:solidFill>
            </a:endParaRPr>
          </a:p>
          <a:p>
            <a:r>
              <a:rPr lang="ja-JP" altLang="en-US" sz="2400" dirty="0">
                <a:solidFill>
                  <a:srgbClr val="FF0000"/>
                </a:solidFill>
              </a:rPr>
              <a:t>別の列の値</a:t>
            </a:r>
            <a:endParaRPr lang="ja-JP" altLang="en-US" sz="2400" dirty="0">
              <a:solidFill>
                <a:srgbClr val="FF0000"/>
              </a:solidFill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3969670" y="3374461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>
                <a:solidFill>
                  <a:srgbClr val="FF0000"/>
                </a:solidFill>
              </a:rPr>
              <a:t>参照</a:t>
            </a:r>
            <a:endParaRPr lang="ja-JP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08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②</a:t>
            </a:r>
            <a:r>
              <a:rPr lang="ja-JP" altLang="en-US" dirty="0" smtClean="0"/>
              <a:t>　２行目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9</a:t>
            </a:fld>
            <a:endParaRPr kumimoji="1" lang="ja-JP" altLang="en-US"/>
          </a:p>
        </p:txBody>
      </p:sp>
      <p:graphicFrame>
        <p:nvGraphicFramePr>
          <p:cNvPr id="15" name="表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3111320"/>
              </p:ext>
            </p:extLst>
          </p:nvPr>
        </p:nvGraphicFramePr>
        <p:xfrm>
          <a:off x="5429251" y="2241430"/>
          <a:ext cx="3009898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9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49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商品名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みかん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りんご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100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b="1" dirty="0" smtClean="0"/>
                        <a:t>メロン</a:t>
                      </a:r>
                      <a:endParaRPr kumimoji="1" lang="ja-JP" altLang="en-US" sz="2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b="1" dirty="0" smtClean="0"/>
                        <a:t>500</a:t>
                      </a:r>
                      <a:endParaRPr kumimoji="1" lang="ja-JP" altLang="en-US" sz="2100" b="1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6" name="表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0534401"/>
              </p:ext>
            </p:extLst>
          </p:nvPr>
        </p:nvGraphicFramePr>
        <p:xfrm>
          <a:off x="209550" y="2241430"/>
          <a:ext cx="4902200" cy="169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9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78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0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29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806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氏名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商品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数量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合計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AA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みかん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3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kumimoji="1" lang="ja-JP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>
                          <a:solidFill>
                            <a:schemeClr val="tx1"/>
                          </a:solidFill>
                        </a:rPr>
                        <a:t>?</a:t>
                      </a:r>
                      <a:endParaRPr kumimoji="1" lang="ja-JP" altLang="en-US" sz="21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BB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b="1" dirty="0" smtClean="0"/>
                        <a:t>メロン</a:t>
                      </a:r>
                      <a:endParaRPr kumimoji="1" lang="ja-JP" altLang="en-US" sz="2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2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50</a:t>
                      </a:r>
                      <a:r>
                        <a:rPr kumimoji="1" lang="en-US" altLang="ja-JP" sz="2400" b="1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kumimoji="1" lang="ja-JP" altLang="en-US" sz="2400" b="1" dirty="0" smtClean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CC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りんご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7" name="正方形/長方形 16"/>
          <p:cNvSpPr/>
          <p:nvPr/>
        </p:nvSpPr>
        <p:spPr>
          <a:xfrm>
            <a:off x="6947391" y="3385911"/>
            <a:ext cx="1593851" cy="464575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8" name="正方形/長方形 17"/>
          <p:cNvSpPr/>
          <p:nvPr/>
        </p:nvSpPr>
        <p:spPr>
          <a:xfrm>
            <a:off x="2976159" y="3026658"/>
            <a:ext cx="881333" cy="464574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0" name="正方形/長方形 19"/>
          <p:cNvSpPr/>
          <p:nvPr/>
        </p:nvSpPr>
        <p:spPr>
          <a:xfrm>
            <a:off x="1021308" y="3026658"/>
            <a:ext cx="1143094" cy="464574"/>
          </a:xfrm>
          <a:prstGeom prst="rect">
            <a:avLst/>
          </a:prstGeom>
          <a:noFill/>
          <a:ln w="7620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1" name="正方形/長方形 20"/>
          <p:cNvSpPr/>
          <p:nvPr/>
        </p:nvSpPr>
        <p:spPr>
          <a:xfrm>
            <a:off x="5407258" y="2627057"/>
            <a:ext cx="1143094" cy="1294386"/>
          </a:xfrm>
          <a:prstGeom prst="rect">
            <a:avLst/>
          </a:prstGeom>
          <a:noFill/>
          <a:ln w="7620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cxnSp>
        <p:nvCxnSpPr>
          <p:cNvPr id="10" name="直線矢印コネクタ 9"/>
          <p:cNvCxnSpPr/>
          <p:nvPr/>
        </p:nvCxnSpPr>
        <p:spPr>
          <a:xfrm flipV="1">
            <a:off x="6550350" y="3633582"/>
            <a:ext cx="523875" cy="9525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U ターン矢印 21"/>
          <p:cNvSpPr/>
          <p:nvPr/>
        </p:nvSpPr>
        <p:spPr>
          <a:xfrm flipH="1" flipV="1">
            <a:off x="3311479" y="3776053"/>
            <a:ext cx="4432838" cy="472314"/>
          </a:xfrm>
          <a:prstGeom prst="uturnArrow">
            <a:avLst>
              <a:gd name="adj1" fmla="val 25655"/>
              <a:gd name="adj2" fmla="val 25000"/>
              <a:gd name="adj3" fmla="val 29889"/>
              <a:gd name="adj4" fmla="val 43750"/>
              <a:gd name="adj5" fmla="val 100000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schemeClr val="tx1"/>
              </a:solidFill>
            </a:endParaRP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5052507" y="4721136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>
                <a:solidFill>
                  <a:schemeClr val="accent6">
                    <a:lumMod val="50000"/>
                  </a:schemeClr>
                </a:solidFill>
              </a:rPr>
              <a:t>この範囲で</a:t>
            </a:r>
            <a:endParaRPr lang="en-US" altLang="ja-JP" sz="2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ja-JP" altLang="en-US" sz="2400" dirty="0">
                <a:solidFill>
                  <a:schemeClr val="accent6">
                    <a:lumMod val="50000"/>
                  </a:schemeClr>
                </a:solidFill>
              </a:rPr>
              <a:t>値を検索し、</a:t>
            </a:r>
            <a:endParaRPr lang="ja-JP" altLang="en-US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7009091" y="4721136"/>
            <a:ext cx="17235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>
                <a:solidFill>
                  <a:srgbClr val="FF0000"/>
                </a:solidFill>
              </a:rPr>
              <a:t>同じ行の</a:t>
            </a:r>
            <a:endParaRPr lang="en-US" altLang="ja-JP" sz="2400" dirty="0">
              <a:solidFill>
                <a:srgbClr val="FF0000"/>
              </a:solidFill>
            </a:endParaRPr>
          </a:p>
          <a:p>
            <a:r>
              <a:rPr lang="ja-JP" altLang="en-US" sz="2400" dirty="0">
                <a:solidFill>
                  <a:srgbClr val="FF0000"/>
                </a:solidFill>
              </a:rPr>
              <a:t>別の列の値</a:t>
            </a:r>
            <a:endParaRPr lang="ja-JP" altLang="en-US" sz="2400" dirty="0">
              <a:solidFill>
                <a:srgbClr val="FF0000"/>
              </a:solidFill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3969670" y="3374461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>
                <a:solidFill>
                  <a:srgbClr val="FF0000"/>
                </a:solidFill>
              </a:rPr>
              <a:t>参照</a:t>
            </a:r>
            <a:endParaRPr lang="ja-JP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233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③</a:t>
            </a:r>
            <a:r>
              <a:rPr lang="ja-JP" altLang="en-US" dirty="0" smtClean="0"/>
              <a:t>　３行目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10</a:t>
            </a:fld>
            <a:endParaRPr kumimoji="1" lang="ja-JP" altLang="en-US"/>
          </a:p>
        </p:txBody>
      </p:sp>
      <p:graphicFrame>
        <p:nvGraphicFramePr>
          <p:cNvPr id="15" name="表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8593838"/>
              </p:ext>
            </p:extLst>
          </p:nvPr>
        </p:nvGraphicFramePr>
        <p:xfrm>
          <a:off x="5429251" y="2241430"/>
          <a:ext cx="3009898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9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49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商品名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みかん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b="1" dirty="0" smtClean="0"/>
                        <a:t>りんご</a:t>
                      </a:r>
                      <a:endParaRPr kumimoji="1" lang="ja-JP" altLang="en-US" sz="2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b="1" dirty="0" smtClean="0"/>
                        <a:t>100</a:t>
                      </a:r>
                      <a:endParaRPr kumimoji="1" lang="ja-JP" altLang="en-US" sz="2100" b="1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b="0" dirty="0" smtClean="0"/>
                        <a:t>メロン</a:t>
                      </a:r>
                      <a:endParaRPr kumimoji="1" lang="ja-JP" altLang="en-US" sz="2100" b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>
                          <a:solidFill>
                            <a:schemeClr val="tx1"/>
                          </a:solidFill>
                        </a:rPr>
                        <a:t>500</a:t>
                      </a:r>
                      <a:endParaRPr kumimoji="1" lang="ja-JP" altLang="en-US" sz="21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6" name="表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0670360"/>
              </p:ext>
            </p:extLst>
          </p:nvPr>
        </p:nvGraphicFramePr>
        <p:xfrm>
          <a:off x="209550" y="2241430"/>
          <a:ext cx="4902200" cy="169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9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78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0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29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806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氏名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商品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数量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合計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AA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みかん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3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kumimoji="1" lang="ja-JP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BB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メロン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2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chemeClr val="tx1"/>
                          </a:solidFill>
                        </a:rPr>
                        <a:t>500</a:t>
                      </a:r>
                      <a:endParaRPr kumimoji="1" lang="ja-JP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CC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b="1" dirty="0" smtClean="0"/>
                        <a:t>りんご</a:t>
                      </a:r>
                      <a:endParaRPr kumimoji="1" lang="ja-JP" altLang="en-US" sz="2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100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7" name="正方形/長方形 16"/>
          <p:cNvSpPr/>
          <p:nvPr/>
        </p:nvSpPr>
        <p:spPr>
          <a:xfrm>
            <a:off x="6934200" y="2974668"/>
            <a:ext cx="1593851" cy="464575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8" name="正方形/長方形 17"/>
          <p:cNvSpPr/>
          <p:nvPr/>
        </p:nvSpPr>
        <p:spPr>
          <a:xfrm>
            <a:off x="3024185" y="3468496"/>
            <a:ext cx="881333" cy="464574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0" name="正方形/長方形 19"/>
          <p:cNvSpPr/>
          <p:nvPr/>
        </p:nvSpPr>
        <p:spPr>
          <a:xfrm>
            <a:off x="946516" y="3468496"/>
            <a:ext cx="1143094" cy="464574"/>
          </a:xfrm>
          <a:prstGeom prst="rect">
            <a:avLst/>
          </a:prstGeom>
          <a:noFill/>
          <a:ln w="7620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1" name="正方形/長方形 20"/>
          <p:cNvSpPr/>
          <p:nvPr/>
        </p:nvSpPr>
        <p:spPr>
          <a:xfrm>
            <a:off x="5407258" y="2627057"/>
            <a:ext cx="1143094" cy="1294386"/>
          </a:xfrm>
          <a:prstGeom prst="rect">
            <a:avLst/>
          </a:prstGeom>
          <a:noFill/>
          <a:ln w="7620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cxnSp>
        <p:nvCxnSpPr>
          <p:cNvPr id="10" name="直線矢印コネクタ 9"/>
          <p:cNvCxnSpPr/>
          <p:nvPr/>
        </p:nvCxnSpPr>
        <p:spPr>
          <a:xfrm flipV="1">
            <a:off x="6466050" y="3274250"/>
            <a:ext cx="523875" cy="9525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U ターン矢印 21"/>
          <p:cNvSpPr/>
          <p:nvPr/>
        </p:nvSpPr>
        <p:spPr>
          <a:xfrm flipH="1" flipV="1">
            <a:off x="3330734" y="3613695"/>
            <a:ext cx="4496606" cy="876568"/>
          </a:xfrm>
          <a:prstGeom prst="uturnArrow">
            <a:avLst>
              <a:gd name="adj1" fmla="val 13255"/>
              <a:gd name="adj2" fmla="val 25000"/>
              <a:gd name="adj3" fmla="val 23832"/>
              <a:gd name="adj4" fmla="val 30767"/>
              <a:gd name="adj5" fmla="val 59270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schemeClr val="tx1"/>
              </a:solidFill>
            </a:endParaRP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4949042" y="4942132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>
                <a:solidFill>
                  <a:schemeClr val="accent6">
                    <a:lumMod val="50000"/>
                  </a:schemeClr>
                </a:solidFill>
              </a:rPr>
              <a:t>この範囲で</a:t>
            </a:r>
            <a:endParaRPr lang="en-US" altLang="ja-JP" sz="2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ja-JP" altLang="en-US" sz="2400" dirty="0">
                <a:solidFill>
                  <a:schemeClr val="accent6">
                    <a:lumMod val="50000"/>
                  </a:schemeClr>
                </a:solidFill>
              </a:rPr>
              <a:t>値を検索し、</a:t>
            </a:r>
            <a:endParaRPr lang="ja-JP" altLang="en-US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6905625" y="4942132"/>
            <a:ext cx="17235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>
                <a:solidFill>
                  <a:srgbClr val="FF0000"/>
                </a:solidFill>
              </a:rPr>
              <a:t>同じ行の</a:t>
            </a:r>
            <a:endParaRPr lang="en-US" altLang="ja-JP" sz="2400" dirty="0">
              <a:solidFill>
                <a:srgbClr val="FF0000"/>
              </a:solidFill>
            </a:endParaRPr>
          </a:p>
          <a:p>
            <a:r>
              <a:rPr lang="ja-JP" altLang="en-US" sz="2400" dirty="0">
                <a:solidFill>
                  <a:srgbClr val="FF0000"/>
                </a:solidFill>
              </a:rPr>
              <a:t>別の列の値</a:t>
            </a:r>
            <a:endParaRPr lang="ja-JP" altLang="en-US" sz="2400" dirty="0">
              <a:solidFill>
                <a:srgbClr val="FF0000"/>
              </a:solidFill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3969670" y="3374461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>
                <a:solidFill>
                  <a:srgbClr val="FF0000"/>
                </a:solidFill>
              </a:rPr>
              <a:t>参照</a:t>
            </a:r>
            <a:endParaRPr lang="ja-JP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943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ルックアップ</a:t>
            </a:r>
            <a:r>
              <a:rPr lang="ja-JP" altLang="en-US" dirty="0" smtClean="0"/>
              <a:t>の例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49030" y="1050401"/>
            <a:ext cx="8251594" cy="3879057"/>
          </a:xfrm>
        </p:spPr>
        <p:txBody>
          <a:bodyPr/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dirty="0" smtClean="0"/>
              <a:t>◇ 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参照する手がかり</a:t>
            </a:r>
            <a:r>
              <a:rPr kumimoji="1" lang="ja-JP" altLang="en-US" dirty="0" smtClean="0"/>
              <a:t>と</a:t>
            </a:r>
            <a:r>
              <a:rPr lang="ja-JP" altLang="en-US" dirty="0" smtClean="0"/>
              <a:t>して、「みかん」、「メロン」、「りんご」の</a:t>
            </a:r>
            <a:r>
              <a:rPr lang="ja-JP" altLang="en-US" b="1" u="sng" dirty="0" smtClean="0">
                <a:solidFill>
                  <a:srgbClr val="FF0000"/>
                </a:solidFill>
              </a:rPr>
              <a:t>列</a:t>
            </a:r>
            <a:r>
              <a:rPr lang="ja-JP" altLang="en-US" dirty="0" smtClean="0"/>
              <a:t>を使う</a:t>
            </a:r>
            <a:endParaRPr lang="en-US" altLang="ja-JP" dirty="0" smtClean="0"/>
          </a:p>
          <a:p>
            <a:pPr marL="0" indent="0">
              <a:lnSpc>
                <a:spcPct val="120000"/>
              </a:lnSpc>
              <a:buNone/>
            </a:pPr>
            <a:r>
              <a:rPr kumimoji="1" lang="ja-JP" altLang="en-US" dirty="0" smtClean="0"/>
              <a:t>◇ </a:t>
            </a:r>
            <a:r>
              <a:rPr lang="ja-JP" altLang="en-US" dirty="0" smtClean="0"/>
              <a:t>「みかん」、「りんご」、「メロン」の中から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値を検索</a:t>
            </a:r>
            <a:r>
              <a:rPr kumimoji="1" lang="ja-JP" altLang="en-US" dirty="0" smtClean="0"/>
              <a:t>し、</a:t>
            </a:r>
            <a:r>
              <a:rPr lang="ja-JP" altLang="en-US" b="1" u="sng" dirty="0" smtClean="0">
                <a:solidFill>
                  <a:srgbClr val="FF0000"/>
                </a:solidFill>
              </a:rPr>
              <a:t>同じ行の別の列にある値</a:t>
            </a:r>
            <a:r>
              <a:rPr lang="ja-JP" altLang="en-US" dirty="0" smtClean="0"/>
              <a:t>を参照する</a:t>
            </a:r>
            <a:endParaRPr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11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1246045"/>
              </p:ext>
            </p:extLst>
          </p:nvPr>
        </p:nvGraphicFramePr>
        <p:xfrm>
          <a:off x="5668731" y="4014767"/>
          <a:ext cx="3009898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9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49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商品名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みかん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りんご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100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メロン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500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6" name="表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8983069"/>
              </p:ext>
            </p:extLst>
          </p:nvPr>
        </p:nvGraphicFramePr>
        <p:xfrm>
          <a:off x="449030" y="4014767"/>
          <a:ext cx="4902200" cy="169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9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78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0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29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806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氏名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商品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数量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合計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AA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みかん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3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50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BB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メロン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2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500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CC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りんご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100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正方形/長方形 6"/>
          <p:cNvSpPr/>
          <p:nvPr/>
        </p:nvSpPr>
        <p:spPr>
          <a:xfrm>
            <a:off x="7106773" y="3902793"/>
            <a:ext cx="1593851" cy="1836109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正方形/長方形 7"/>
          <p:cNvSpPr/>
          <p:nvPr/>
        </p:nvSpPr>
        <p:spPr>
          <a:xfrm>
            <a:off x="3197111" y="3933355"/>
            <a:ext cx="881333" cy="1805546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9" name="正方形/長方形 8"/>
          <p:cNvSpPr/>
          <p:nvPr/>
        </p:nvSpPr>
        <p:spPr>
          <a:xfrm>
            <a:off x="1251524" y="3933356"/>
            <a:ext cx="1143094" cy="1805545"/>
          </a:xfrm>
          <a:prstGeom prst="rect">
            <a:avLst/>
          </a:prstGeom>
          <a:noFill/>
          <a:ln w="7620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0" name="正方形/長方形 9"/>
          <p:cNvSpPr/>
          <p:nvPr/>
        </p:nvSpPr>
        <p:spPr>
          <a:xfrm>
            <a:off x="5582177" y="3933356"/>
            <a:ext cx="1143094" cy="1805545"/>
          </a:xfrm>
          <a:prstGeom prst="rect">
            <a:avLst/>
          </a:prstGeom>
          <a:noFill/>
          <a:ln w="7620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1" name="U ターン矢印 10"/>
          <p:cNvSpPr/>
          <p:nvPr/>
        </p:nvSpPr>
        <p:spPr>
          <a:xfrm flipH="1" flipV="1">
            <a:off x="3470861" y="5787818"/>
            <a:ext cx="4432838" cy="472314"/>
          </a:xfrm>
          <a:prstGeom prst="uturnArrow">
            <a:avLst>
              <a:gd name="adj1" fmla="val 25655"/>
              <a:gd name="adj2" fmla="val 25000"/>
              <a:gd name="adj3" fmla="val 29889"/>
              <a:gd name="adj4" fmla="val 43750"/>
              <a:gd name="adj5" fmla="val 100000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57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ルックアップ</a:t>
            </a:r>
            <a:r>
              <a:rPr lang="ja-JP" altLang="en-US" dirty="0" smtClean="0"/>
              <a:t>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12</a:t>
            </a:fld>
            <a:endParaRPr kumimoji="1" lang="ja-JP" altLang="en-US"/>
          </a:p>
        </p:txBody>
      </p:sp>
      <p:sp>
        <p:nvSpPr>
          <p:cNvPr id="12" name="角丸四角形吹き出し 11"/>
          <p:cNvSpPr/>
          <p:nvPr/>
        </p:nvSpPr>
        <p:spPr>
          <a:xfrm>
            <a:off x="4695413" y="6006759"/>
            <a:ext cx="2468150" cy="546145"/>
          </a:xfrm>
          <a:prstGeom prst="wedgeRoundRectCallout">
            <a:avLst>
              <a:gd name="adj1" fmla="val -2454"/>
              <a:gd name="adj2" fmla="val -111693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4786530" y="6126872"/>
            <a:ext cx="233910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/>
              <a:t>この列の値を検索</a:t>
            </a:r>
            <a:endParaRPr lang="ja-JP" altLang="en-US" sz="2100" b="1" dirty="0"/>
          </a:p>
        </p:txBody>
      </p:sp>
      <p:sp>
        <p:nvSpPr>
          <p:cNvPr id="1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49030" y="1050401"/>
            <a:ext cx="8251594" cy="3879057"/>
          </a:xfrm>
        </p:spPr>
        <p:txBody>
          <a:bodyPr/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dirty="0" smtClean="0"/>
              <a:t>◇ 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参照する手がかり</a:t>
            </a:r>
            <a:r>
              <a:rPr kumimoji="1" lang="ja-JP" altLang="en-US" dirty="0" smtClean="0"/>
              <a:t>と</a:t>
            </a:r>
            <a:r>
              <a:rPr lang="ja-JP" altLang="en-US" dirty="0" smtClean="0"/>
              <a:t>して、「みかん」、「メロン」、「りんご」の</a:t>
            </a:r>
            <a:r>
              <a:rPr lang="ja-JP" altLang="en-US" b="1" u="sng" dirty="0" smtClean="0">
                <a:solidFill>
                  <a:srgbClr val="FF0000"/>
                </a:solidFill>
              </a:rPr>
              <a:t>列</a:t>
            </a:r>
            <a:r>
              <a:rPr lang="ja-JP" altLang="en-US" dirty="0" smtClean="0"/>
              <a:t>を使う</a:t>
            </a:r>
            <a:endParaRPr lang="en-US" altLang="ja-JP" dirty="0" smtClean="0"/>
          </a:p>
          <a:p>
            <a:pPr marL="0" indent="0">
              <a:lnSpc>
                <a:spcPct val="120000"/>
              </a:lnSpc>
              <a:buNone/>
            </a:pPr>
            <a:r>
              <a:rPr kumimoji="1" lang="ja-JP" altLang="en-US" dirty="0" smtClean="0"/>
              <a:t>◇ </a:t>
            </a:r>
            <a:r>
              <a:rPr lang="ja-JP" altLang="en-US" dirty="0" smtClean="0"/>
              <a:t>「みかん」、「りんご」、「メロン」の中から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値を検索</a:t>
            </a:r>
            <a:r>
              <a:rPr kumimoji="1" lang="ja-JP" altLang="en-US" dirty="0" smtClean="0"/>
              <a:t>し、</a:t>
            </a:r>
            <a:r>
              <a:rPr lang="ja-JP" altLang="en-US" b="1" u="sng" dirty="0" smtClean="0">
                <a:solidFill>
                  <a:srgbClr val="FF0000"/>
                </a:solidFill>
              </a:rPr>
              <a:t>同じ行の別の列にある値</a:t>
            </a:r>
            <a:r>
              <a:rPr lang="ja-JP" altLang="en-US" dirty="0" smtClean="0"/>
              <a:t>を参照する</a:t>
            </a:r>
            <a:endParaRPr lang="en-US" altLang="ja-JP" dirty="0" smtClean="0"/>
          </a:p>
        </p:txBody>
      </p:sp>
      <p:graphicFrame>
        <p:nvGraphicFramePr>
          <p:cNvPr id="16" name="表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5454174"/>
              </p:ext>
            </p:extLst>
          </p:nvPr>
        </p:nvGraphicFramePr>
        <p:xfrm>
          <a:off x="5668731" y="4014767"/>
          <a:ext cx="3009898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9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49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商品名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みかん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りんご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100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メロン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500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7" name="表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1095344"/>
              </p:ext>
            </p:extLst>
          </p:nvPr>
        </p:nvGraphicFramePr>
        <p:xfrm>
          <a:off x="449030" y="4014767"/>
          <a:ext cx="4902200" cy="169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9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78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0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29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806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氏名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商品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数量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合計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AA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みかん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3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50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BB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メロン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2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500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CC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りんご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100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8" name="正方形/長方形 17"/>
          <p:cNvSpPr/>
          <p:nvPr/>
        </p:nvSpPr>
        <p:spPr>
          <a:xfrm>
            <a:off x="7106773" y="3902793"/>
            <a:ext cx="1593851" cy="1836109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9" name="正方形/長方形 18"/>
          <p:cNvSpPr/>
          <p:nvPr/>
        </p:nvSpPr>
        <p:spPr>
          <a:xfrm>
            <a:off x="3197111" y="3933355"/>
            <a:ext cx="881333" cy="1805546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0" name="正方形/長方形 19"/>
          <p:cNvSpPr/>
          <p:nvPr/>
        </p:nvSpPr>
        <p:spPr>
          <a:xfrm>
            <a:off x="1251524" y="3933356"/>
            <a:ext cx="1143094" cy="1805545"/>
          </a:xfrm>
          <a:prstGeom prst="rect">
            <a:avLst/>
          </a:prstGeom>
          <a:noFill/>
          <a:ln w="7620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1" name="正方形/長方形 20"/>
          <p:cNvSpPr/>
          <p:nvPr/>
        </p:nvSpPr>
        <p:spPr>
          <a:xfrm>
            <a:off x="5582177" y="3933356"/>
            <a:ext cx="1143094" cy="1805545"/>
          </a:xfrm>
          <a:prstGeom prst="rect">
            <a:avLst/>
          </a:prstGeom>
          <a:noFill/>
          <a:ln w="7620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2522208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ルックアップ</a:t>
            </a:r>
            <a:r>
              <a:rPr lang="ja-JP" altLang="en-US" dirty="0" smtClean="0"/>
              <a:t>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13</a:t>
            </a:fld>
            <a:endParaRPr kumimoji="1" lang="ja-JP" altLang="en-US"/>
          </a:p>
        </p:txBody>
      </p:sp>
      <p:sp>
        <p:nvSpPr>
          <p:cNvPr id="12" name="角丸四角形吹き出し 11"/>
          <p:cNvSpPr/>
          <p:nvPr/>
        </p:nvSpPr>
        <p:spPr>
          <a:xfrm>
            <a:off x="6020126" y="6012625"/>
            <a:ext cx="2468150" cy="546145"/>
          </a:xfrm>
          <a:prstGeom prst="wedgeRoundRectCallout">
            <a:avLst>
              <a:gd name="adj1" fmla="val 27406"/>
              <a:gd name="adj2" fmla="val -111693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6107732" y="6140439"/>
            <a:ext cx="233910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/>
              <a:t>この列の値を参照</a:t>
            </a:r>
            <a:endParaRPr lang="ja-JP" altLang="en-US" sz="2100" b="1" dirty="0"/>
          </a:p>
        </p:txBody>
      </p:sp>
      <p:sp>
        <p:nvSpPr>
          <p:cNvPr id="1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49030" y="1050401"/>
            <a:ext cx="8251594" cy="3879057"/>
          </a:xfrm>
        </p:spPr>
        <p:txBody>
          <a:bodyPr/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dirty="0" smtClean="0"/>
              <a:t>◇ 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参照する手がかり</a:t>
            </a:r>
            <a:r>
              <a:rPr kumimoji="1" lang="ja-JP" altLang="en-US" dirty="0" smtClean="0"/>
              <a:t>と</a:t>
            </a:r>
            <a:r>
              <a:rPr lang="ja-JP" altLang="en-US" dirty="0" smtClean="0"/>
              <a:t>して、「みかん」、「メロン」、「りんご」の</a:t>
            </a:r>
            <a:r>
              <a:rPr lang="ja-JP" altLang="en-US" b="1" u="sng" dirty="0" smtClean="0">
                <a:solidFill>
                  <a:srgbClr val="FF0000"/>
                </a:solidFill>
              </a:rPr>
              <a:t>列</a:t>
            </a:r>
            <a:r>
              <a:rPr lang="ja-JP" altLang="en-US" dirty="0" smtClean="0"/>
              <a:t>を使う</a:t>
            </a:r>
            <a:endParaRPr lang="en-US" altLang="ja-JP" dirty="0" smtClean="0"/>
          </a:p>
          <a:p>
            <a:pPr marL="0" indent="0">
              <a:lnSpc>
                <a:spcPct val="120000"/>
              </a:lnSpc>
              <a:buNone/>
            </a:pPr>
            <a:r>
              <a:rPr kumimoji="1" lang="ja-JP" altLang="en-US" dirty="0" smtClean="0"/>
              <a:t>◇ </a:t>
            </a:r>
            <a:r>
              <a:rPr lang="ja-JP" altLang="en-US" dirty="0" smtClean="0"/>
              <a:t>「みかん」、「りんご」、「メロン」の中から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値を検索</a:t>
            </a:r>
            <a:r>
              <a:rPr kumimoji="1" lang="ja-JP" altLang="en-US" dirty="0" smtClean="0"/>
              <a:t>し、</a:t>
            </a:r>
            <a:r>
              <a:rPr lang="ja-JP" altLang="en-US" b="1" u="sng" dirty="0" smtClean="0">
                <a:solidFill>
                  <a:srgbClr val="FF0000"/>
                </a:solidFill>
              </a:rPr>
              <a:t>同じ行の別の列にある値</a:t>
            </a:r>
            <a:r>
              <a:rPr lang="ja-JP" altLang="en-US" dirty="0" smtClean="0"/>
              <a:t>を参照する</a:t>
            </a:r>
            <a:endParaRPr lang="en-US" altLang="ja-JP" dirty="0" smtClean="0"/>
          </a:p>
        </p:txBody>
      </p:sp>
      <p:graphicFrame>
        <p:nvGraphicFramePr>
          <p:cNvPr id="16" name="表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5454174"/>
              </p:ext>
            </p:extLst>
          </p:nvPr>
        </p:nvGraphicFramePr>
        <p:xfrm>
          <a:off x="5668731" y="4014767"/>
          <a:ext cx="3009898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9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49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商品名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みかん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りんご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100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メロン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500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7" name="表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1095344"/>
              </p:ext>
            </p:extLst>
          </p:nvPr>
        </p:nvGraphicFramePr>
        <p:xfrm>
          <a:off x="449030" y="4014767"/>
          <a:ext cx="4902200" cy="169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9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78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0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29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806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氏名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商品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数量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合計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AA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みかん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3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50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BB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メロン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2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500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CC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りんご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100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8" name="正方形/長方形 17"/>
          <p:cNvSpPr/>
          <p:nvPr/>
        </p:nvSpPr>
        <p:spPr>
          <a:xfrm>
            <a:off x="7106773" y="3902793"/>
            <a:ext cx="1593851" cy="1836109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9" name="正方形/長方形 18"/>
          <p:cNvSpPr/>
          <p:nvPr/>
        </p:nvSpPr>
        <p:spPr>
          <a:xfrm>
            <a:off x="3197111" y="3933355"/>
            <a:ext cx="881333" cy="1805546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0" name="正方形/長方形 19"/>
          <p:cNvSpPr/>
          <p:nvPr/>
        </p:nvSpPr>
        <p:spPr>
          <a:xfrm>
            <a:off x="1251524" y="3933356"/>
            <a:ext cx="1143094" cy="1805545"/>
          </a:xfrm>
          <a:prstGeom prst="rect">
            <a:avLst/>
          </a:prstGeom>
          <a:noFill/>
          <a:ln w="7620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1" name="正方形/長方形 20"/>
          <p:cNvSpPr/>
          <p:nvPr/>
        </p:nvSpPr>
        <p:spPr>
          <a:xfrm>
            <a:off x="5582177" y="3933356"/>
            <a:ext cx="1143094" cy="1805545"/>
          </a:xfrm>
          <a:prstGeom prst="rect">
            <a:avLst/>
          </a:prstGeom>
          <a:noFill/>
          <a:ln w="7620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118426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ルックアップ</a:t>
            </a:r>
            <a:r>
              <a:rPr lang="ja-JP" altLang="en-US" dirty="0" smtClean="0"/>
              <a:t>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14</a:t>
            </a:fld>
            <a:endParaRPr kumimoji="1" lang="ja-JP" altLang="en-US"/>
          </a:p>
        </p:txBody>
      </p:sp>
      <p:sp>
        <p:nvSpPr>
          <p:cNvPr id="12" name="角丸四角形吹き出し 11"/>
          <p:cNvSpPr/>
          <p:nvPr/>
        </p:nvSpPr>
        <p:spPr>
          <a:xfrm>
            <a:off x="6132270" y="5844648"/>
            <a:ext cx="2468150" cy="546145"/>
          </a:xfrm>
          <a:prstGeom prst="wedgeRoundRectCallout">
            <a:avLst>
              <a:gd name="adj1" fmla="val 27406"/>
              <a:gd name="adj2" fmla="val -111693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6196794" y="5929857"/>
            <a:ext cx="233910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/>
              <a:t>この列の値を参照</a:t>
            </a:r>
            <a:endParaRPr lang="ja-JP" altLang="en-US" sz="2100" b="1" dirty="0"/>
          </a:p>
        </p:txBody>
      </p:sp>
      <p:sp>
        <p:nvSpPr>
          <p:cNvPr id="1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49030" y="1050401"/>
            <a:ext cx="8251594" cy="3879057"/>
          </a:xfrm>
        </p:spPr>
        <p:txBody>
          <a:bodyPr/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dirty="0" smtClean="0"/>
              <a:t>◇ 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参照する手がかり</a:t>
            </a:r>
            <a:r>
              <a:rPr kumimoji="1" lang="ja-JP" altLang="en-US" dirty="0" smtClean="0"/>
              <a:t>と</a:t>
            </a:r>
            <a:r>
              <a:rPr lang="ja-JP" altLang="en-US" dirty="0" smtClean="0"/>
              <a:t>して、「みかん」、「メロン」、「りんご」の</a:t>
            </a:r>
            <a:r>
              <a:rPr lang="ja-JP" altLang="en-US" b="1" u="sng" dirty="0" smtClean="0">
                <a:solidFill>
                  <a:srgbClr val="FF0000"/>
                </a:solidFill>
              </a:rPr>
              <a:t>列</a:t>
            </a:r>
            <a:r>
              <a:rPr lang="ja-JP" altLang="en-US" dirty="0" smtClean="0"/>
              <a:t>を使う</a:t>
            </a:r>
            <a:endParaRPr lang="en-US" altLang="ja-JP" dirty="0" smtClean="0"/>
          </a:p>
          <a:p>
            <a:pPr marL="0" indent="0">
              <a:lnSpc>
                <a:spcPct val="120000"/>
              </a:lnSpc>
              <a:buNone/>
            </a:pPr>
            <a:r>
              <a:rPr kumimoji="1" lang="ja-JP" altLang="en-US" dirty="0" smtClean="0"/>
              <a:t>◇ </a:t>
            </a:r>
            <a:r>
              <a:rPr lang="ja-JP" altLang="en-US" dirty="0" smtClean="0"/>
              <a:t>「みかん」、「りんご」、「メロン」の中から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値を検索</a:t>
            </a:r>
            <a:r>
              <a:rPr kumimoji="1" lang="ja-JP" altLang="en-US" dirty="0" smtClean="0"/>
              <a:t>し、</a:t>
            </a:r>
            <a:r>
              <a:rPr lang="ja-JP" altLang="en-US" b="1" u="sng" dirty="0" smtClean="0">
                <a:solidFill>
                  <a:srgbClr val="FF0000"/>
                </a:solidFill>
              </a:rPr>
              <a:t>同じ行の別の列にある値</a:t>
            </a:r>
            <a:r>
              <a:rPr lang="ja-JP" altLang="en-US" dirty="0" smtClean="0"/>
              <a:t>を参照する</a:t>
            </a:r>
            <a:endParaRPr lang="en-US" altLang="ja-JP" dirty="0" smtClean="0"/>
          </a:p>
        </p:txBody>
      </p:sp>
      <p:graphicFrame>
        <p:nvGraphicFramePr>
          <p:cNvPr id="16" name="表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5454174"/>
              </p:ext>
            </p:extLst>
          </p:nvPr>
        </p:nvGraphicFramePr>
        <p:xfrm>
          <a:off x="5668731" y="4014767"/>
          <a:ext cx="3009898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9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49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商品名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みかん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りんご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100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メロン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500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7" name="表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1095344"/>
              </p:ext>
            </p:extLst>
          </p:nvPr>
        </p:nvGraphicFramePr>
        <p:xfrm>
          <a:off x="449030" y="4014767"/>
          <a:ext cx="4902200" cy="169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9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78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0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29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806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氏名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商品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数量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合計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AA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みかん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3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50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BB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メロン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2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500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CC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りんご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100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8" name="正方形/長方形 17"/>
          <p:cNvSpPr/>
          <p:nvPr/>
        </p:nvSpPr>
        <p:spPr>
          <a:xfrm>
            <a:off x="7106773" y="3902793"/>
            <a:ext cx="1593851" cy="1836109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9" name="正方形/長方形 18"/>
          <p:cNvSpPr/>
          <p:nvPr/>
        </p:nvSpPr>
        <p:spPr>
          <a:xfrm>
            <a:off x="3197111" y="3933355"/>
            <a:ext cx="881333" cy="1805546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0" name="正方形/長方形 19"/>
          <p:cNvSpPr/>
          <p:nvPr/>
        </p:nvSpPr>
        <p:spPr>
          <a:xfrm>
            <a:off x="1251524" y="3933356"/>
            <a:ext cx="1143094" cy="1805545"/>
          </a:xfrm>
          <a:prstGeom prst="rect">
            <a:avLst/>
          </a:prstGeom>
          <a:noFill/>
          <a:ln w="7620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1" name="正方形/長方形 20"/>
          <p:cNvSpPr/>
          <p:nvPr/>
        </p:nvSpPr>
        <p:spPr>
          <a:xfrm>
            <a:off x="5582177" y="3933356"/>
            <a:ext cx="1143094" cy="1805545"/>
          </a:xfrm>
          <a:prstGeom prst="rect">
            <a:avLst/>
          </a:prstGeom>
          <a:noFill/>
          <a:ln w="7620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2420147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ルックアップ</a:t>
            </a:r>
            <a:r>
              <a:rPr lang="ja-JP" altLang="en-US" dirty="0" smtClean="0"/>
              <a:t>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15</a:t>
            </a:fld>
            <a:endParaRPr kumimoji="1" lang="ja-JP" altLang="en-US"/>
          </a:p>
        </p:txBody>
      </p:sp>
      <p:sp>
        <p:nvSpPr>
          <p:cNvPr id="12" name="角丸四角形吹き出し 11"/>
          <p:cNvSpPr/>
          <p:nvPr/>
        </p:nvSpPr>
        <p:spPr>
          <a:xfrm>
            <a:off x="6210479" y="5962193"/>
            <a:ext cx="2468150" cy="546145"/>
          </a:xfrm>
          <a:prstGeom prst="wedgeRoundRectCallout">
            <a:avLst>
              <a:gd name="adj1" fmla="val 27406"/>
              <a:gd name="adj2" fmla="val -111693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6298085" y="6090007"/>
            <a:ext cx="233910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/>
              <a:t>この列の値を参照</a:t>
            </a:r>
            <a:endParaRPr lang="ja-JP" altLang="en-US" sz="2100" b="1" dirty="0"/>
          </a:p>
        </p:txBody>
      </p:sp>
      <p:grpSp>
        <p:nvGrpSpPr>
          <p:cNvPr id="14" name="グループ化 13"/>
          <p:cNvGrpSpPr/>
          <p:nvPr/>
        </p:nvGrpSpPr>
        <p:grpSpPr>
          <a:xfrm>
            <a:off x="7742336" y="278040"/>
            <a:ext cx="1223413" cy="1008866"/>
            <a:chOff x="7582266" y="316010"/>
            <a:chExt cx="1631217" cy="1345154"/>
          </a:xfrm>
        </p:grpSpPr>
        <p:sp>
          <p:nvSpPr>
            <p:cNvPr id="15" name="Text Box 1035"/>
            <p:cNvSpPr txBox="1">
              <a:spLocks noChangeArrowheads="1"/>
            </p:cNvSpPr>
            <p:nvPr/>
          </p:nvSpPr>
          <p:spPr bwMode="auto">
            <a:xfrm>
              <a:off x="7582266" y="1288755"/>
              <a:ext cx="1631217" cy="3724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135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135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135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135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16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4625" y="316010"/>
              <a:ext cx="1206500" cy="936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8" name="角丸四角形吹き出し 17"/>
          <p:cNvSpPr/>
          <p:nvPr/>
        </p:nvSpPr>
        <p:spPr>
          <a:xfrm>
            <a:off x="3486433" y="5941295"/>
            <a:ext cx="2468150" cy="546145"/>
          </a:xfrm>
          <a:prstGeom prst="wedgeRoundRectCallout">
            <a:avLst>
              <a:gd name="adj1" fmla="val 50224"/>
              <a:gd name="adj2" fmla="val -106461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3640572" y="6062767"/>
            <a:ext cx="233910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/>
              <a:t>この列の値を検索</a:t>
            </a:r>
            <a:endParaRPr lang="ja-JP" altLang="en-US" sz="2100" b="1" dirty="0"/>
          </a:p>
        </p:txBody>
      </p:sp>
      <p:sp>
        <p:nvSpPr>
          <p:cNvPr id="21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49030" y="1050401"/>
            <a:ext cx="8251594" cy="3879057"/>
          </a:xfrm>
        </p:spPr>
        <p:txBody>
          <a:bodyPr/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dirty="0" smtClean="0"/>
              <a:t>◇ 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参照する手がかり</a:t>
            </a:r>
            <a:r>
              <a:rPr kumimoji="1" lang="ja-JP" altLang="en-US" dirty="0" smtClean="0"/>
              <a:t>と</a:t>
            </a:r>
            <a:r>
              <a:rPr lang="ja-JP" altLang="en-US" dirty="0" smtClean="0"/>
              <a:t>して、「みかん」、「メロン」、「りんご」の</a:t>
            </a:r>
            <a:r>
              <a:rPr lang="ja-JP" altLang="en-US" b="1" u="sng" dirty="0" smtClean="0">
                <a:solidFill>
                  <a:srgbClr val="FF0000"/>
                </a:solidFill>
              </a:rPr>
              <a:t>列</a:t>
            </a:r>
            <a:r>
              <a:rPr lang="ja-JP" altLang="en-US" dirty="0" smtClean="0"/>
              <a:t>を使う</a:t>
            </a:r>
            <a:endParaRPr lang="en-US" altLang="ja-JP" dirty="0" smtClean="0"/>
          </a:p>
          <a:p>
            <a:pPr marL="0" indent="0">
              <a:lnSpc>
                <a:spcPct val="120000"/>
              </a:lnSpc>
              <a:buNone/>
            </a:pPr>
            <a:r>
              <a:rPr kumimoji="1" lang="ja-JP" altLang="en-US" dirty="0" smtClean="0"/>
              <a:t>◇ </a:t>
            </a:r>
            <a:r>
              <a:rPr lang="ja-JP" altLang="en-US" dirty="0" smtClean="0"/>
              <a:t>「みかん」、「りんご」、「メロン」の中から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値を検索</a:t>
            </a:r>
            <a:r>
              <a:rPr kumimoji="1" lang="ja-JP" altLang="en-US" dirty="0" smtClean="0"/>
              <a:t>し、</a:t>
            </a:r>
            <a:r>
              <a:rPr lang="ja-JP" altLang="en-US" b="1" u="sng" dirty="0" smtClean="0">
                <a:solidFill>
                  <a:srgbClr val="FF0000"/>
                </a:solidFill>
              </a:rPr>
              <a:t>同じ行の別の列にある値</a:t>
            </a:r>
            <a:r>
              <a:rPr lang="ja-JP" altLang="en-US" dirty="0" smtClean="0"/>
              <a:t>を参照する</a:t>
            </a:r>
            <a:endParaRPr lang="en-US" altLang="ja-JP" dirty="0" smtClean="0"/>
          </a:p>
        </p:txBody>
      </p:sp>
      <p:graphicFrame>
        <p:nvGraphicFramePr>
          <p:cNvPr id="22" name="表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5454174"/>
              </p:ext>
            </p:extLst>
          </p:nvPr>
        </p:nvGraphicFramePr>
        <p:xfrm>
          <a:off x="5668731" y="4014767"/>
          <a:ext cx="3009898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9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49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商品名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みかん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りんご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100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メロン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500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3" name="表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1095344"/>
              </p:ext>
            </p:extLst>
          </p:nvPr>
        </p:nvGraphicFramePr>
        <p:xfrm>
          <a:off x="449030" y="4014767"/>
          <a:ext cx="4902200" cy="169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9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78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0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29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806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氏名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商品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数量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合計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AA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みかん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3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50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BB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メロン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2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500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CC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りんご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100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4" name="正方形/長方形 23"/>
          <p:cNvSpPr/>
          <p:nvPr/>
        </p:nvSpPr>
        <p:spPr>
          <a:xfrm>
            <a:off x="7106773" y="3902793"/>
            <a:ext cx="1593851" cy="1836109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5" name="正方形/長方形 24"/>
          <p:cNvSpPr/>
          <p:nvPr/>
        </p:nvSpPr>
        <p:spPr>
          <a:xfrm>
            <a:off x="3197111" y="3933355"/>
            <a:ext cx="881333" cy="1805546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6" name="正方形/長方形 25"/>
          <p:cNvSpPr/>
          <p:nvPr/>
        </p:nvSpPr>
        <p:spPr>
          <a:xfrm>
            <a:off x="1251524" y="3933356"/>
            <a:ext cx="1143094" cy="1805545"/>
          </a:xfrm>
          <a:prstGeom prst="rect">
            <a:avLst/>
          </a:prstGeom>
          <a:noFill/>
          <a:ln w="7620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7" name="正方形/長方形 26"/>
          <p:cNvSpPr/>
          <p:nvPr/>
        </p:nvSpPr>
        <p:spPr>
          <a:xfrm>
            <a:off x="5582177" y="3933356"/>
            <a:ext cx="1143094" cy="1805545"/>
          </a:xfrm>
          <a:prstGeom prst="rect">
            <a:avLst/>
          </a:prstGeom>
          <a:noFill/>
          <a:ln w="7620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126809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こんな例も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16</a:t>
            </a:fld>
            <a:endParaRPr kumimoji="1" lang="ja-JP" altLang="en-US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2232553" y="1124710"/>
            <a:ext cx="3047591" cy="45399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300" dirty="0"/>
              <a:t>元データ</a:t>
            </a:r>
            <a:endParaRPr lang="ja-JP" altLang="en-US" sz="3300" dirty="0"/>
          </a:p>
        </p:txBody>
      </p:sp>
      <p:sp>
        <p:nvSpPr>
          <p:cNvPr id="5" name="右矢印 4"/>
          <p:cNvSpPr/>
          <p:nvPr/>
        </p:nvSpPr>
        <p:spPr>
          <a:xfrm>
            <a:off x="4272798" y="2538550"/>
            <a:ext cx="351955" cy="73755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9" name="角丸四角形 28"/>
          <p:cNvSpPr/>
          <p:nvPr/>
        </p:nvSpPr>
        <p:spPr>
          <a:xfrm>
            <a:off x="1525578" y="4384689"/>
            <a:ext cx="6028111" cy="1925822"/>
          </a:xfrm>
          <a:prstGeom prst="roundRect">
            <a:avLst/>
          </a:prstGeom>
          <a:noFill/>
          <a:ln w="5080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0" name="コンテンツ プレースホルダー 2"/>
          <p:cNvSpPr txBox="1">
            <a:spLocks/>
          </p:cNvSpPr>
          <p:nvPr/>
        </p:nvSpPr>
        <p:spPr>
          <a:xfrm>
            <a:off x="1971569" y="4990843"/>
            <a:ext cx="3699659" cy="45399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00" dirty="0">
                <a:solidFill>
                  <a:schemeClr val="tx1"/>
                </a:solidFill>
              </a:rPr>
              <a:t>価格</a:t>
            </a:r>
            <a:r>
              <a:rPr lang="ja-JP" altLang="en-US" sz="1800" dirty="0">
                <a:solidFill>
                  <a:schemeClr val="tx1"/>
                </a:solidFill>
              </a:rPr>
              <a:t>のデータは、</a:t>
            </a:r>
            <a:endParaRPr lang="en-US" altLang="ja-JP" sz="1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00" dirty="0">
                <a:solidFill>
                  <a:schemeClr val="tx1"/>
                </a:solidFill>
              </a:rPr>
              <a:t>すでに</a:t>
            </a:r>
            <a:endParaRPr lang="en-US" altLang="ja-JP" sz="1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00" dirty="0">
                <a:solidFill>
                  <a:schemeClr val="tx1"/>
                </a:solidFill>
              </a:rPr>
              <a:t>作成済み</a:t>
            </a:r>
            <a:endParaRPr lang="en-US" altLang="ja-JP" sz="1800" dirty="0">
              <a:solidFill>
                <a:schemeClr val="tx1"/>
              </a:solidFill>
            </a:endParaRPr>
          </a:p>
        </p:txBody>
      </p:sp>
      <p:sp>
        <p:nvSpPr>
          <p:cNvPr id="31" name="コンテンツ プレースホルダー 2"/>
          <p:cNvSpPr txBox="1">
            <a:spLocks/>
          </p:cNvSpPr>
          <p:nvPr/>
        </p:nvSpPr>
        <p:spPr>
          <a:xfrm>
            <a:off x="5381830" y="1144936"/>
            <a:ext cx="3047591" cy="45399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300" dirty="0"/>
              <a:t>できあがり</a:t>
            </a:r>
            <a:endParaRPr lang="ja-JP" altLang="en-US" sz="3300" dirty="0"/>
          </a:p>
        </p:txBody>
      </p:sp>
      <p:graphicFrame>
        <p:nvGraphicFramePr>
          <p:cNvPr id="13" name="表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0293731"/>
              </p:ext>
            </p:extLst>
          </p:nvPr>
        </p:nvGraphicFramePr>
        <p:xfrm>
          <a:off x="4369902" y="4482783"/>
          <a:ext cx="2338497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78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06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4340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商品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価格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うどん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250</a:t>
                      </a:r>
                      <a:endParaRPr kumimoji="1" lang="ja-JP" altLang="en-US" sz="2400" b="1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そば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280</a:t>
                      </a:r>
                      <a:endParaRPr kumimoji="1" lang="ja-JP" altLang="en-US" sz="2400" b="1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カレー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400</a:t>
                      </a:r>
                      <a:endParaRPr kumimoji="1" lang="ja-JP" altLang="en-US" sz="2400" b="1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正方形/長方形 13"/>
          <p:cNvSpPr/>
          <p:nvPr/>
        </p:nvSpPr>
        <p:spPr>
          <a:xfrm>
            <a:off x="5552701" y="4865848"/>
            <a:ext cx="1187551" cy="1354296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5" name="正方形/長方形 14"/>
          <p:cNvSpPr/>
          <p:nvPr/>
        </p:nvSpPr>
        <p:spPr>
          <a:xfrm>
            <a:off x="4338051" y="4896412"/>
            <a:ext cx="1109874" cy="1323732"/>
          </a:xfrm>
          <a:prstGeom prst="rect">
            <a:avLst/>
          </a:prstGeom>
          <a:noFill/>
          <a:ln w="7620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graphicFrame>
        <p:nvGraphicFramePr>
          <p:cNvPr id="17" name="表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2576510"/>
              </p:ext>
            </p:extLst>
          </p:nvPr>
        </p:nvGraphicFramePr>
        <p:xfrm>
          <a:off x="823661" y="1562223"/>
          <a:ext cx="3198360" cy="22352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9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78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06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1951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商品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価格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666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XX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カレー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?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2666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YY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うどん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?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2666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ZZ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うどん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?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2666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カレー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?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2666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BB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そば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?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9" name="正方形/長方形 18"/>
          <p:cNvSpPr/>
          <p:nvPr/>
        </p:nvSpPr>
        <p:spPr>
          <a:xfrm>
            <a:off x="2806565" y="1900001"/>
            <a:ext cx="1215456" cy="1908504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0" name="正方形/長方形 19"/>
          <p:cNvSpPr/>
          <p:nvPr/>
        </p:nvSpPr>
        <p:spPr>
          <a:xfrm>
            <a:off x="1525578" y="1900003"/>
            <a:ext cx="1262614" cy="1947287"/>
          </a:xfrm>
          <a:prstGeom prst="rect">
            <a:avLst/>
          </a:prstGeom>
          <a:noFill/>
          <a:ln w="7620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graphicFrame>
        <p:nvGraphicFramePr>
          <p:cNvPr id="21" name="表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2345796"/>
              </p:ext>
            </p:extLst>
          </p:nvPr>
        </p:nvGraphicFramePr>
        <p:xfrm>
          <a:off x="4875527" y="1588670"/>
          <a:ext cx="3198360" cy="22352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9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78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06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1951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商品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価格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666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XX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カレー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400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2666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YY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うどん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250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2666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ZZ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うどん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250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2666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カレー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400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2666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BB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そば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280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2" name="正方形/長方形 21"/>
          <p:cNvSpPr/>
          <p:nvPr/>
        </p:nvSpPr>
        <p:spPr>
          <a:xfrm>
            <a:off x="6858431" y="1926448"/>
            <a:ext cx="1215456" cy="1908504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3" name="正方形/長方形 22"/>
          <p:cNvSpPr/>
          <p:nvPr/>
        </p:nvSpPr>
        <p:spPr>
          <a:xfrm>
            <a:off x="5577444" y="1926450"/>
            <a:ext cx="1262614" cy="1947287"/>
          </a:xfrm>
          <a:prstGeom prst="rect">
            <a:avLst/>
          </a:prstGeom>
          <a:noFill/>
          <a:ln w="7620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4109843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06806" y="2714626"/>
            <a:ext cx="8500310" cy="775097"/>
          </a:xfrm>
        </p:spPr>
        <p:txBody>
          <a:bodyPr>
            <a:normAutofit/>
          </a:bodyPr>
          <a:lstStyle/>
          <a:p>
            <a:r>
              <a:rPr lang="en-US" altLang="ja-JP" sz="3600" dirty="0"/>
              <a:t>6-2 Excel </a:t>
            </a:r>
            <a:r>
              <a:rPr lang="ja-JP" altLang="en-US" sz="3600" dirty="0" err="1"/>
              <a:t>での</a:t>
            </a:r>
            <a:r>
              <a:rPr lang="ja-JP" altLang="en-US" sz="3600" dirty="0"/>
              <a:t>ルックアップ</a:t>
            </a:r>
            <a:r>
              <a:rPr lang="ja-JP" altLang="en-US" sz="3600" dirty="0"/>
              <a:t>の例</a:t>
            </a:r>
            <a:endParaRPr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411797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図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892" y="4508638"/>
            <a:ext cx="7540936" cy="1389719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037" y="2170891"/>
            <a:ext cx="7523305" cy="138647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Excel </a:t>
            </a:r>
            <a:r>
              <a:rPr kumimoji="1" lang="ja-JP" altLang="en-US" dirty="0" smtClean="0"/>
              <a:t>の </a:t>
            </a:r>
            <a:r>
              <a:rPr lang="en-US" altLang="ja-JP" dirty="0" smtClean="0"/>
              <a:t>VLOOKUP</a:t>
            </a:r>
            <a:r>
              <a:rPr kumimoji="1" lang="en-US" altLang="ja-JP" dirty="0" smtClean="0"/>
              <a:t> </a:t>
            </a:r>
            <a:r>
              <a:rPr kumimoji="1" lang="ja-JP" altLang="en-US" dirty="0" smtClean="0"/>
              <a:t>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18</a:t>
            </a:fld>
            <a:endParaRPr kumimoji="1" lang="ja-JP" altLang="en-US"/>
          </a:p>
        </p:txBody>
      </p:sp>
      <p:sp>
        <p:nvSpPr>
          <p:cNvPr id="6" name="下矢印 5"/>
          <p:cNvSpPr/>
          <p:nvPr/>
        </p:nvSpPr>
        <p:spPr>
          <a:xfrm>
            <a:off x="3848868" y="3974992"/>
            <a:ext cx="785813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4721781" y="3964804"/>
            <a:ext cx="2712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b="1" dirty="0"/>
              <a:t>Enter</a:t>
            </a:r>
            <a:r>
              <a:rPr lang="ja-JP" altLang="en-US" sz="2400" b="1" dirty="0"/>
              <a:t>キーを押すと</a:t>
            </a:r>
            <a:endParaRPr lang="ja-JP" altLang="en-US" sz="2400" b="1" dirty="0"/>
          </a:p>
        </p:txBody>
      </p:sp>
      <p:sp>
        <p:nvSpPr>
          <p:cNvPr id="9" name="角丸四角形吹き出し 8"/>
          <p:cNvSpPr/>
          <p:nvPr/>
        </p:nvSpPr>
        <p:spPr>
          <a:xfrm>
            <a:off x="734117" y="1504889"/>
            <a:ext cx="4911839" cy="483105"/>
          </a:xfrm>
          <a:prstGeom prst="wedgeRoundRectCallout">
            <a:avLst>
              <a:gd name="adj1" fmla="val 15676"/>
              <a:gd name="adj2" fmla="val 172075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0" name="正方形/長方形 9"/>
          <p:cNvSpPr/>
          <p:nvPr/>
        </p:nvSpPr>
        <p:spPr>
          <a:xfrm>
            <a:off x="787078" y="1547873"/>
            <a:ext cx="372634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2100" b="1" dirty="0"/>
              <a:t>=</a:t>
            </a:r>
            <a:r>
              <a:rPr lang="en-US" altLang="ja-JP" sz="2100" b="1" dirty="0">
                <a:solidFill>
                  <a:srgbClr val="C00000"/>
                </a:solidFill>
              </a:rPr>
              <a:t>VLOOKUP</a:t>
            </a:r>
            <a:r>
              <a:rPr lang="en-US" altLang="ja-JP" sz="2100" b="1" dirty="0"/>
              <a:t>(B2, $</a:t>
            </a:r>
            <a:r>
              <a:rPr lang="en-US" altLang="ja-JP" sz="2100" b="1" dirty="0"/>
              <a:t>G:$H, 2, FALSE)</a:t>
            </a:r>
            <a:endParaRPr lang="ja-JP" altLang="en-US" sz="2100" b="1" dirty="0"/>
          </a:p>
        </p:txBody>
      </p:sp>
      <p:sp>
        <p:nvSpPr>
          <p:cNvPr id="11" name="角丸四角形吹き出し 10"/>
          <p:cNvSpPr/>
          <p:nvPr/>
        </p:nvSpPr>
        <p:spPr>
          <a:xfrm>
            <a:off x="7754828" y="4933083"/>
            <a:ext cx="704170" cy="600075"/>
          </a:xfrm>
          <a:prstGeom prst="wedgeRoundRectCallout">
            <a:avLst>
              <a:gd name="adj1" fmla="val -113319"/>
              <a:gd name="adj2" fmla="val -3147"/>
              <a:gd name="adj3" fmla="val 1666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2" name="正方形/長方形 11"/>
          <p:cNvSpPr/>
          <p:nvPr/>
        </p:nvSpPr>
        <p:spPr>
          <a:xfrm>
            <a:off x="7882571" y="5024591"/>
            <a:ext cx="45717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2100" b="1" dirty="0"/>
              <a:t>50</a:t>
            </a:r>
            <a:endParaRPr lang="ja-JP" altLang="en-US" sz="2100" b="1" dirty="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5645956" y="1608721"/>
            <a:ext cx="366915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350" dirty="0"/>
              <a:t>※</a:t>
            </a:r>
            <a:r>
              <a:rPr lang="ja-JP" altLang="en-US" sz="1350" dirty="0"/>
              <a:t>　書き方は、あとでゆっくり説明します。</a:t>
            </a:r>
            <a:endParaRPr lang="en-US" altLang="ja-JP" sz="1350" dirty="0"/>
          </a:p>
          <a:p>
            <a:r>
              <a:rPr lang="ja-JP" altLang="en-US" sz="1350" dirty="0"/>
              <a:t>まずは「何ができるか」を実感してください</a:t>
            </a:r>
            <a:endParaRPr lang="ja-JP" altLang="en-US" sz="1350" dirty="0"/>
          </a:p>
        </p:txBody>
      </p:sp>
      <p:sp>
        <p:nvSpPr>
          <p:cNvPr id="16" name="正方形/長方形 15"/>
          <p:cNvSpPr/>
          <p:nvPr/>
        </p:nvSpPr>
        <p:spPr>
          <a:xfrm>
            <a:off x="734118" y="1084115"/>
            <a:ext cx="195919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2100" b="1" dirty="0"/>
              <a:t>セル </a:t>
            </a:r>
            <a:r>
              <a:rPr lang="en-US" altLang="ja-JP" sz="2100" b="1" dirty="0"/>
              <a:t>D2 </a:t>
            </a:r>
            <a:r>
              <a:rPr lang="ja-JP" altLang="en-US" sz="2100" b="1" dirty="0"/>
              <a:t>の数式</a:t>
            </a:r>
            <a:endParaRPr lang="ja-JP" altLang="en-US" sz="2100" b="1" dirty="0"/>
          </a:p>
        </p:txBody>
      </p:sp>
    </p:spTree>
    <p:extLst>
      <p:ext uri="{BB962C8B-B14F-4D97-AF65-F5344CB8AC3E}">
        <p14:creationId xmlns:p14="http://schemas.microsoft.com/office/powerpoint/2010/main" val="1700597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なぜ </a:t>
            </a:r>
            <a:r>
              <a:rPr kumimoji="1" lang="en-US" altLang="ja-JP" dirty="0" smtClean="0"/>
              <a:t>Excel </a:t>
            </a:r>
            <a:r>
              <a:rPr kumimoji="1" lang="ja-JP" altLang="en-US" dirty="0" smtClean="0"/>
              <a:t>の </a:t>
            </a:r>
            <a:r>
              <a:rPr lang="en-US" altLang="ja-JP" dirty="0" smtClean="0"/>
              <a:t>VLOOKUP</a:t>
            </a:r>
            <a:r>
              <a:rPr kumimoji="1" lang="en-US" altLang="ja-JP" dirty="0" smtClean="0"/>
              <a:t> </a:t>
            </a:r>
            <a:r>
              <a:rPr lang="ja-JP" altLang="en-US" dirty="0" smtClean="0"/>
              <a:t>を使うのか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19</a:t>
            </a:fld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734117" y="1227592"/>
            <a:ext cx="5032147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2100" b="1" dirty="0"/>
              <a:t>自動で検索して、自動で参照するから。</a:t>
            </a:r>
            <a:endParaRPr lang="en-US" altLang="ja-JP" sz="2100" b="1" dirty="0"/>
          </a:p>
          <a:p>
            <a:r>
              <a:rPr lang="ja-JP" altLang="en-US" sz="2100" b="1" dirty="0"/>
              <a:t>正確（ミスを防げる）、素早くできる</a:t>
            </a:r>
            <a:endParaRPr lang="ja-JP" altLang="en-US" sz="2100" b="1" dirty="0"/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892" y="4508638"/>
            <a:ext cx="7540936" cy="1389719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037" y="2170891"/>
            <a:ext cx="7523305" cy="1386470"/>
          </a:xfrm>
          <a:prstGeom prst="rect">
            <a:avLst/>
          </a:prstGeom>
        </p:spPr>
      </p:pic>
      <p:sp>
        <p:nvSpPr>
          <p:cNvPr id="13" name="下矢印 12"/>
          <p:cNvSpPr/>
          <p:nvPr/>
        </p:nvSpPr>
        <p:spPr>
          <a:xfrm>
            <a:off x="3848868" y="3974992"/>
            <a:ext cx="785813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4721781" y="3964804"/>
            <a:ext cx="2712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b="1" dirty="0"/>
              <a:t>Enter</a:t>
            </a:r>
            <a:r>
              <a:rPr lang="ja-JP" altLang="en-US" sz="2400" b="1" dirty="0"/>
              <a:t>キーを押すと</a:t>
            </a:r>
            <a:endParaRPr lang="ja-JP" altLang="en-US" sz="2400" b="1" dirty="0"/>
          </a:p>
        </p:txBody>
      </p:sp>
      <p:sp>
        <p:nvSpPr>
          <p:cNvPr id="5" name="円/楕円 4"/>
          <p:cNvSpPr/>
          <p:nvPr/>
        </p:nvSpPr>
        <p:spPr>
          <a:xfrm>
            <a:off x="3400674" y="4964386"/>
            <a:ext cx="628650" cy="509588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8" name="角丸四角形吹き出し 17"/>
          <p:cNvSpPr/>
          <p:nvPr/>
        </p:nvSpPr>
        <p:spPr>
          <a:xfrm>
            <a:off x="7754828" y="4933083"/>
            <a:ext cx="704170" cy="600075"/>
          </a:xfrm>
          <a:prstGeom prst="wedgeRoundRectCallout">
            <a:avLst>
              <a:gd name="adj1" fmla="val -113319"/>
              <a:gd name="adj2" fmla="val -3147"/>
              <a:gd name="adj3" fmla="val 1666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9" name="正方形/長方形 18"/>
          <p:cNvSpPr/>
          <p:nvPr/>
        </p:nvSpPr>
        <p:spPr>
          <a:xfrm>
            <a:off x="7882571" y="5024591"/>
            <a:ext cx="45717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2100" b="1" dirty="0"/>
              <a:t>50</a:t>
            </a:r>
            <a:endParaRPr lang="ja-JP" altLang="en-US" sz="2100" b="1" dirty="0"/>
          </a:p>
        </p:txBody>
      </p:sp>
    </p:spTree>
    <p:extLst>
      <p:ext uri="{BB962C8B-B14F-4D97-AF65-F5344CB8AC3E}">
        <p14:creationId xmlns:p14="http://schemas.microsoft.com/office/powerpoint/2010/main" val="1853525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Excel </a:t>
            </a:r>
            <a:r>
              <a:rPr kumimoji="1" lang="ja-JP" altLang="en-US" dirty="0" smtClean="0"/>
              <a:t>の </a:t>
            </a:r>
            <a:r>
              <a:rPr lang="en-US" altLang="ja-JP" dirty="0" smtClean="0"/>
              <a:t>VLOOKUP</a:t>
            </a:r>
            <a:r>
              <a:rPr kumimoji="1" lang="en-US" altLang="ja-JP" dirty="0" smtClean="0"/>
              <a:t> </a:t>
            </a:r>
            <a:r>
              <a:rPr kumimoji="1" lang="ja-JP" altLang="en-US" dirty="0" smtClean="0"/>
              <a:t>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20</a:t>
            </a:fld>
            <a:endParaRPr kumimoji="1" lang="ja-JP" altLang="en-US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5660586" y="1402015"/>
            <a:ext cx="366915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350" dirty="0"/>
              <a:t>※</a:t>
            </a:r>
            <a:r>
              <a:rPr lang="ja-JP" altLang="en-US" sz="1350" dirty="0"/>
              <a:t>　書き方は、あとでゆっくり説明します。</a:t>
            </a:r>
            <a:endParaRPr lang="en-US" altLang="ja-JP" sz="1350" dirty="0"/>
          </a:p>
          <a:p>
            <a:r>
              <a:rPr lang="ja-JP" altLang="en-US" sz="1350" dirty="0"/>
              <a:t>まずは「何ができるか」を実感してください</a:t>
            </a:r>
            <a:endParaRPr lang="ja-JP" altLang="en-US" sz="1350" dirty="0"/>
          </a:p>
        </p:txBody>
      </p:sp>
      <p:sp>
        <p:nvSpPr>
          <p:cNvPr id="16" name="正方形/長方形 15"/>
          <p:cNvSpPr/>
          <p:nvPr/>
        </p:nvSpPr>
        <p:spPr>
          <a:xfrm>
            <a:off x="748748" y="877409"/>
            <a:ext cx="283122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2100" b="1" dirty="0"/>
              <a:t>セル </a:t>
            </a:r>
            <a:r>
              <a:rPr lang="en-US" altLang="ja-JP" sz="2100" b="1" dirty="0"/>
              <a:t>D2, D3, D4 </a:t>
            </a:r>
            <a:r>
              <a:rPr lang="ja-JP" altLang="en-US" sz="2100" b="1" dirty="0"/>
              <a:t>の数式</a:t>
            </a:r>
            <a:endParaRPr lang="ja-JP" altLang="en-US" sz="2100" b="1" dirty="0"/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892" y="4508638"/>
            <a:ext cx="7540936" cy="1389719"/>
          </a:xfrm>
          <a:prstGeom prst="rect">
            <a:avLst/>
          </a:prstGeom>
        </p:spPr>
      </p:pic>
      <p:pic>
        <p:nvPicPr>
          <p:cNvPr id="15" name="図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037" y="2170891"/>
            <a:ext cx="7523305" cy="1386470"/>
          </a:xfrm>
          <a:prstGeom prst="rect">
            <a:avLst/>
          </a:prstGeom>
        </p:spPr>
      </p:pic>
      <p:sp>
        <p:nvSpPr>
          <p:cNvPr id="17" name="下矢印 16"/>
          <p:cNvSpPr/>
          <p:nvPr/>
        </p:nvSpPr>
        <p:spPr>
          <a:xfrm>
            <a:off x="3848868" y="3974992"/>
            <a:ext cx="785813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4721781" y="3964804"/>
            <a:ext cx="2712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b="1" dirty="0"/>
              <a:t>Enter</a:t>
            </a:r>
            <a:r>
              <a:rPr lang="ja-JP" altLang="en-US" sz="2400" b="1" dirty="0"/>
              <a:t>キーを押すと</a:t>
            </a:r>
            <a:endParaRPr lang="ja-JP" altLang="en-US" sz="2400" b="1" dirty="0"/>
          </a:p>
        </p:txBody>
      </p:sp>
      <p:sp>
        <p:nvSpPr>
          <p:cNvPr id="19" name="円/楕円 4"/>
          <p:cNvSpPr/>
          <p:nvPr/>
        </p:nvSpPr>
        <p:spPr>
          <a:xfrm>
            <a:off x="3400674" y="4964386"/>
            <a:ext cx="628650" cy="509588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0" name="角丸四角形吹き出し 19"/>
          <p:cNvSpPr/>
          <p:nvPr/>
        </p:nvSpPr>
        <p:spPr>
          <a:xfrm>
            <a:off x="7754828" y="4933083"/>
            <a:ext cx="704170" cy="600075"/>
          </a:xfrm>
          <a:prstGeom prst="wedgeRoundRectCallout">
            <a:avLst>
              <a:gd name="adj1" fmla="val -113319"/>
              <a:gd name="adj2" fmla="val -3147"/>
              <a:gd name="adj3" fmla="val 1666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1" name="正方形/長方形 20"/>
          <p:cNvSpPr/>
          <p:nvPr/>
        </p:nvSpPr>
        <p:spPr>
          <a:xfrm>
            <a:off x="7882571" y="5024591"/>
            <a:ext cx="45717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2100" b="1" dirty="0"/>
              <a:t>50</a:t>
            </a:r>
            <a:endParaRPr lang="ja-JP" altLang="en-US" sz="2100" b="1" dirty="0"/>
          </a:p>
        </p:txBody>
      </p:sp>
      <p:sp>
        <p:nvSpPr>
          <p:cNvPr id="9" name="角丸四角形吹き出し 8"/>
          <p:cNvSpPr/>
          <p:nvPr/>
        </p:nvSpPr>
        <p:spPr>
          <a:xfrm>
            <a:off x="536606" y="1178205"/>
            <a:ext cx="4911839" cy="1107388"/>
          </a:xfrm>
          <a:prstGeom prst="wedgeRoundRectCallout">
            <a:avLst>
              <a:gd name="adj1" fmla="val 18436"/>
              <a:gd name="adj2" fmla="val 85314"/>
              <a:gd name="adj3" fmla="val 1666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0" name="正方形/長方形 9"/>
          <p:cNvSpPr/>
          <p:nvPr/>
        </p:nvSpPr>
        <p:spPr>
          <a:xfrm>
            <a:off x="775227" y="1226963"/>
            <a:ext cx="3726341" cy="1708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2100" b="1" dirty="0"/>
              <a:t>=</a:t>
            </a:r>
            <a:r>
              <a:rPr lang="en-US" altLang="ja-JP" sz="2100" b="1" dirty="0">
                <a:solidFill>
                  <a:srgbClr val="C00000"/>
                </a:solidFill>
              </a:rPr>
              <a:t>VLOOKUP</a:t>
            </a:r>
            <a:r>
              <a:rPr lang="en-US" altLang="ja-JP" sz="2100" b="1" dirty="0"/>
              <a:t>(</a:t>
            </a:r>
            <a:r>
              <a:rPr lang="en-US" altLang="ja-JP" sz="2100" b="1" dirty="0">
                <a:solidFill>
                  <a:srgbClr val="FF0000"/>
                </a:solidFill>
              </a:rPr>
              <a:t>B2</a:t>
            </a:r>
            <a:r>
              <a:rPr lang="en-US" altLang="ja-JP" sz="2100" b="1" dirty="0"/>
              <a:t>, $</a:t>
            </a:r>
            <a:r>
              <a:rPr lang="en-US" altLang="ja-JP" sz="2100" b="1" dirty="0"/>
              <a:t>G:$H, 2, FALSE)</a:t>
            </a:r>
          </a:p>
          <a:p>
            <a:r>
              <a:rPr lang="en-US" altLang="ja-JP" sz="2100" b="1" dirty="0"/>
              <a:t>=</a:t>
            </a:r>
            <a:r>
              <a:rPr lang="en-US" altLang="ja-JP" sz="2100" b="1" dirty="0">
                <a:solidFill>
                  <a:srgbClr val="C00000"/>
                </a:solidFill>
              </a:rPr>
              <a:t>VLOOKUP</a:t>
            </a:r>
            <a:r>
              <a:rPr lang="en-US" altLang="ja-JP" sz="2100" b="1" dirty="0"/>
              <a:t>(</a:t>
            </a:r>
            <a:r>
              <a:rPr lang="en-US" altLang="ja-JP" sz="2100" b="1" dirty="0">
                <a:solidFill>
                  <a:srgbClr val="FF0000"/>
                </a:solidFill>
              </a:rPr>
              <a:t>B3</a:t>
            </a:r>
            <a:r>
              <a:rPr lang="en-US" altLang="ja-JP" sz="2100" b="1" dirty="0"/>
              <a:t>, </a:t>
            </a:r>
            <a:r>
              <a:rPr lang="en-US" altLang="ja-JP" sz="2100" b="1" dirty="0"/>
              <a:t>$</a:t>
            </a:r>
            <a:r>
              <a:rPr lang="en-US" altLang="ja-JP" sz="2100" b="1" dirty="0"/>
              <a:t>G:$H, </a:t>
            </a:r>
            <a:r>
              <a:rPr lang="en-US" altLang="ja-JP" sz="2100" b="1" dirty="0"/>
              <a:t>2, FALSE)</a:t>
            </a:r>
          </a:p>
          <a:p>
            <a:r>
              <a:rPr lang="en-US" altLang="ja-JP" sz="2100" b="1" dirty="0"/>
              <a:t>=</a:t>
            </a:r>
            <a:r>
              <a:rPr lang="en-US" altLang="ja-JP" sz="2100" b="1" dirty="0">
                <a:solidFill>
                  <a:srgbClr val="C00000"/>
                </a:solidFill>
              </a:rPr>
              <a:t>VLOOKUP</a:t>
            </a:r>
            <a:r>
              <a:rPr lang="en-US" altLang="ja-JP" sz="2100" b="1" dirty="0"/>
              <a:t>(</a:t>
            </a:r>
            <a:r>
              <a:rPr lang="en-US" altLang="ja-JP" sz="2100" b="1" dirty="0">
                <a:solidFill>
                  <a:srgbClr val="FF0000"/>
                </a:solidFill>
              </a:rPr>
              <a:t>B4</a:t>
            </a:r>
            <a:r>
              <a:rPr lang="en-US" altLang="ja-JP" sz="2100" b="1" dirty="0"/>
              <a:t>, </a:t>
            </a:r>
            <a:r>
              <a:rPr lang="en-US" altLang="ja-JP" sz="2100" b="1" dirty="0"/>
              <a:t>$</a:t>
            </a:r>
            <a:r>
              <a:rPr lang="en-US" altLang="ja-JP" sz="2100" b="1" dirty="0"/>
              <a:t>G:$H, </a:t>
            </a:r>
            <a:r>
              <a:rPr lang="en-US" altLang="ja-JP" sz="2100" b="1" dirty="0"/>
              <a:t>2, FALSE)</a:t>
            </a:r>
          </a:p>
          <a:p>
            <a:endParaRPr lang="en-US" altLang="ja-JP" sz="2100" b="1" dirty="0"/>
          </a:p>
          <a:p>
            <a:endParaRPr lang="ja-JP" altLang="en-US" sz="2100" b="1" dirty="0"/>
          </a:p>
        </p:txBody>
      </p:sp>
    </p:spTree>
    <p:extLst>
      <p:ext uri="{BB962C8B-B14F-4D97-AF65-F5344CB8AC3E}">
        <p14:creationId xmlns:p14="http://schemas.microsoft.com/office/powerpoint/2010/main" val="3750593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294761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実践演習の①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221107"/>
            <a:ext cx="8378190" cy="817245"/>
          </a:xfrm>
        </p:spPr>
        <p:txBody>
          <a:bodyPr>
            <a:normAutofit fontScale="85000" lnSpcReduction="10000"/>
          </a:bodyPr>
          <a:lstStyle/>
          <a:p>
            <a:pPr marL="385763" indent="-385763">
              <a:lnSpc>
                <a:spcPct val="110000"/>
              </a:lnSpc>
              <a:buAutoNum type="arabicPeriod"/>
            </a:pPr>
            <a:r>
              <a:rPr kumimoji="1" lang="en-US" altLang="ja-JP" dirty="0" smtClean="0">
                <a:solidFill>
                  <a:srgbClr val="C00000"/>
                </a:solidFill>
              </a:rPr>
              <a:t>Windows 7 </a:t>
            </a:r>
            <a:r>
              <a:rPr kumimoji="1" lang="ja-JP" altLang="en-US" dirty="0" smtClean="0"/>
              <a:t>を起動しなさい</a:t>
            </a:r>
            <a:endParaRPr kumimoji="1" lang="en-US" altLang="ja-JP" dirty="0" smtClean="0"/>
          </a:p>
          <a:p>
            <a:pPr marL="385763" indent="-385763">
              <a:lnSpc>
                <a:spcPct val="110000"/>
              </a:lnSpc>
              <a:buAutoNum type="arabicPeriod"/>
            </a:pPr>
            <a:r>
              <a:rPr kumimoji="1" lang="en-US" altLang="ja-JP" b="1" dirty="0" smtClean="0"/>
              <a:t>Excel 2013 </a:t>
            </a:r>
            <a:r>
              <a:rPr kumimoji="1" lang="ja-JP" altLang="en-US" dirty="0" smtClean="0"/>
              <a:t>を起動しなさい．起動したら「</a:t>
            </a:r>
            <a:r>
              <a:rPr kumimoji="1" lang="ja-JP" altLang="en-US" b="1" dirty="0" smtClean="0"/>
              <a:t>空白のブック</a:t>
            </a:r>
            <a:r>
              <a:rPr kumimoji="1" lang="ja-JP" altLang="en-US" dirty="0" smtClean="0"/>
              <a:t>」を選びなさい</a:t>
            </a:r>
            <a:endParaRPr kumimoji="1" lang="en-US" altLang="ja-JP" dirty="0" smtClean="0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528" y="21802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233" y="2565931"/>
            <a:ext cx="3823403" cy="2938511"/>
          </a:xfrm>
          <a:prstGeom prst="rect">
            <a:avLst/>
          </a:prstGeom>
        </p:spPr>
      </p:pic>
      <p:sp>
        <p:nvSpPr>
          <p:cNvPr id="30" name="正方形/長方形 29"/>
          <p:cNvSpPr/>
          <p:nvPr/>
        </p:nvSpPr>
        <p:spPr>
          <a:xfrm>
            <a:off x="2031301" y="3320771"/>
            <a:ext cx="1554634" cy="136992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25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290" y="1406469"/>
            <a:ext cx="8378190" cy="817245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en-US" altLang="ja-JP" dirty="0" smtClean="0"/>
              <a:t>3. </a:t>
            </a:r>
            <a:r>
              <a:rPr lang="en-US" altLang="ja-JP" dirty="0" smtClean="0"/>
              <a:t>Excel 2013 </a:t>
            </a:r>
            <a:r>
              <a:rPr lang="ja-JP" altLang="en-US" dirty="0" smtClean="0"/>
              <a:t>で、</a:t>
            </a:r>
            <a:r>
              <a:rPr kumimoji="1" lang="ja-JP" altLang="en-US" dirty="0" smtClean="0"/>
              <a:t>次のように</a:t>
            </a:r>
            <a:r>
              <a:rPr kumimoji="1" lang="ja-JP" altLang="en-US" b="1" dirty="0" smtClean="0"/>
              <a:t>データ</a:t>
            </a:r>
            <a:r>
              <a:rPr kumimoji="1" lang="ja-JP" altLang="en-US" dirty="0" smtClean="0"/>
              <a:t>を入力しなさい</a:t>
            </a:r>
            <a:endParaRPr lang="en-US" altLang="ja-JP" dirty="0" smtClean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263" y="2223714"/>
            <a:ext cx="8715074" cy="2100956"/>
          </a:xfrm>
          <a:prstGeom prst="rect">
            <a:avLst/>
          </a:prstGeom>
        </p:spPr>
      </p:pic>
      <p:sp>
        <p:nvSpPr>
          <p:cNvPr id="7" name="テキスト ボックス 6"/>
          <p:cNvSpPr txBox="1"/>
          <p:nvPr/>
        </p:nvSpPr>
        <p:spPr>
          <a:xfrm>
            <a:off x="579774" y="4612474"/>
            <a:ext cx="81067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>
                <a:solidFill>
                  <a:srgbClr val="FF0000"/>
                </a:solidFill>
              </a:rPr>
              <a:t>※ </a:t>
            </a:r>
            <a:r>
              <a:rPr lang="ja-JP" altLang="en-US" sz="2400" dirty="0">
                <a:solidFill>
                  <a:srgbClr val="FF0000"/>
                </a:solidFill>
              </a:rPr>
              <a:t>「</a:t>
            </a:r>
            <a:r>
              <a:rPr lang="en-US" altLang="ja-JP" sz="2400" dirty="0">
                <a:solidFill>
                  <a:srgbClr val="FF0000"/>
                </a:solidFill>
              </a:rPr>
              <a:t>3</a:t>
            </a:r>
            <a:r>
              <a:rPr lang="ja-JP" altLang="en-US" sz="2400" dirty="0">
                <a:solidFill>
                  <a:srgbClr val="FF0000"/>
                </a:solidFill>
              </a:rPr>
              <a:t>」や「</a:t>
            </a:r>
            <a:r>
              <a:rPr lang="en-US" altLang="ja-JP" sz="2400" dirty="0">
                <a:solidFill>
                  <a:srgbClr val="FF0000"/>
                </a:solidFill>
              </a:rPr>
              <a:t>50</a:t>
            </a:r>
            <a:r>
              <a:rPr lang="ja-JP" altLang="en-US" sz="2400" dirty="0">
                <a:solidFill>
                  <a:srgbClr val="FF0000"/>
                </a:solidFill>
              </a:rPr>
              <a:t>」などの</a:t>
            </a:r>
            <a:r>
              <a:rPr lang="ja-JP" altLang="en-US" sz="2400" b="1" dirty="0">
                <a:solidFill>
                  <a:srgbClr val="FF0000"/>
                </a:solidFill>
              </a:rPr>
              <a:t>数値</a:t>
            </a:r>
            <a:r>
              <a:rPr lang="ja-JP" altLang="en-US" sz="2400" dirty="0">
                <a:solidFill>
                  <a:srgbClr val="FF0000"/>
                </a:solidFill>
              </a:rPr>
              <a:t>は、必ず</a:t>
            </a:r>
            <a:r>
              <a:rPr lang="ja-JP" altLang="en-US" sz="2400" b="1" dirty="0">
                <a:solidFill>
                  <a:srgbClr val="FF0000"/>
                </a:solidFill>
              </a:rPr>
              <a:t>半角</a:t>
            </a:r>
            <a:r>
              <a:rPr lang="ja-JP" altLang="en-US" sz="2400" dirty="0">
                <a:solidFill>
                  <a:srgbClr val="FF0000"/>
                </a:solidFill>
              </a:rPr>
              <a:t>にしてください</a:t>
            </a:r>
            <a:endParaRPr lang="ja-JP" altLang="en-US" sz="2400" dirty="0">
              <a:solidFill>
                <a:srgbClr val="FF0000"/>
              </a:solidFill>
            </a:endParaRPr>
          </a:p>
        </p:txBody>
      </p:sp>
      <p:sp>
        <p:nvSpPr>
          <p:cNvPr id="8" name="タイトル 1"/>
          <p:cNvSpPr>
            <a:spLocks noGrp="1"/>
          </p:cNvSpPr>
          <p:nvPr>
            <p:ph type="title"/>
          </p:nvPr>
        </p:nvSpPr>
        <p:spPr>
          <a:xfrm>
            <a:off x="308610" y="294761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実践演習の①</a:t>
            </a:r>
            <a:endParaRPr kumimoji="1" lang="ja-JP" altLang="en-US" dirty="0"/>
          </a:p>
        </p:txBody>
      </p:sp>
      <p:pic>
        <p:nvPicPr>
          <p:cNvPr id="9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528" y="21802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1740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図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9318" y="4875159"/>
            <a:ext cx="4471703" cy="1079641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764" y="3181517"/>
            <a:ext cx="5325038" cy="1285669"/>
          </a:xfrm>
          <a:prstGeom prst="rect">
            <a:avLst/>
          </a:prstGeom>
        </p:spPr>
      </p:pic>
      <p:sp>
        <p:nvSpPr>
          <p:cNvPr id="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-16603" y="1233206"/>
            <a:ext cx="8686800" cy="514952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en-US" altLang="ja-JP" dirty="0" smtClean="0"/>
              <a:t>4. </a:t>
            </a:r>
            <a:r>
              <a:rPr lang="ja-JP" altLang="en-US" dirty="0" smtClean="0"/>
              <a:t>セル </a:t>
            </a:r>
            <a:r>
              <a:rPr lang="en-US" altLang="ja-JP" b="1" dirty="0" smtClean="0"/>
              <a:t>D2</a:t>
            </a:r>
            <a:r>
              <a:rPr lang="en-US" altLang="ja-JP" dirty="0" smtClean="0"/>
              <a:t> </a:t>
            </a:r>
            <a:r>
              <a:rPr lang="ja-JP" altLang="en-US" dirty="0" smtClean="0"/>
              <a:t>に次の</a:t>
            </a:r>
            <a:r>
              <a:rPr lang="ja-JP" altLang="en-US" b="1" dirty="0" smtClean="0"/>
              <a:t>数式</a:t>
            </a:r>
            <a:r>
              <a:rPr lang="ja-JP" altLang="en-US" dirty="0" smtClean="0"/>
              <a:t>を入力しなさい</a:t>
            </a:r>
            <a:endParaRPr lang="en-US" altLang="ja-JP" dirty="0"/>
          </a:p>
        </p:txBody>
      </p:sp>
      <p:sp>
        <p:nvSpPr>
          <p:cNvPr id="7" name="正方形/長方形 6"/>
          <p:cNvSpPr/>
          <p:nvPr/>
        </p:nvSpPr>
        <p:spPr>
          <a:xfrm>
            <a:off x="801709" y="2012281"/>
            <a:ext cx="604203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3000" b="1" dirty="0">
                <a:latin typeface="Inconsolata" panose="020B0609030003000000" pitchFamily="49" charset="0"/>
              </a:rPr>
              <a:t>=</a:t>
            </a:r>
            <a:r>
              <a:rPr lang="en-US" altLang="ja-JP" sz="3000" b="1" dirty="0">
                <a:solidFill>
                  <a:srgbClr val="C00000"/>
                </a:solidFill>
                <a:latin typeface="Inconsolata" panose="020B0609030003000000" pitchFamily="49" charset="0"/>
              </a:rPr>
              <a:t>VLOOKUP</a:t>
            </a:r>
            <a:r>
              <a:rPr lang="en-US" altLang="ja-JP" sz="3000" b="1" dirty="0">
                <a:latin typeface="Inconsolata" panose="020B0609030003000000" pitchFamily="49" charset="0"/>
              </a:rPr>
              <a:t>(B2, $</a:t>
            </a:r>
            <a:r>
              <a:rPr lang="en-US" altLang="ja-JP" sz="3000" b="1" dirty="0">
                <a:latin typeface="Inconsolata" panose="020B0609030003000000" pitchFamily="49" charset="0"/>
              </a:rPr>
              <a:t>G:$H, 2, FALSE)</a:t>
            </a:r>
            <a:endParaRPr lang="ja-JP" altLang="en-US" sz="3000" b="1" dirty="0">
              <a:latin typeface="Inconsolata" panose="020B0609030003000000" pitchFamily="49" charset="0"/>
            </a:endParaRPr>
          </a:p>
        </p:txBody>
      </p:sp>
      <p:sp>
        <p:nvSpPr>
          <p:cNvPr id="8" name="角丸四角形 7"/>
          <p:cNvSpPr/>
          <p:nvPr/>
        </p:nvSpPr>
        <p:spPr>
          <a:xfrm>
            <a:off x="663126" y="1922931"/>
            <a:ext cx="8291294" cy="820346"/>
          </a:xfrm>
          <a:prstGeom prst="roundRect">
            <a:avLst/>
          </a:prstGeom>
          <a:noFill/>
          <a:ln w="5080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921" y="3306242"/>
            <a:ext cx="2651272" cy="883757"/>
          </a:xfrm>
          <a:prstGeom prst="rect">
            <a:avLst/>
          </a:prstGeom>
        </p:spPr>
      </p:pic>
      <p:sp>
        <p:nvSpPr>
          <p:cNvPr id="9" name="テキスト ボックス 8"/>
          <p:cNvSpPr txBox="1"/>
          <p:nvPr/>
        </p:nvSpPr>
        <p:spPr>
          <a:xfrm>
            <a:off x="301751" y="4230893"/>
            <a:ext cx="2914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/>
              <a:t>① セル </a:t>
            </a:r>
            <a:r>
              <a:rPr lang="en-US" altLang="ja-JP" b="1" dirty="0"/>
              <a:t>D2 </a:t>
            </a:r>
            <a:r>
              <a:rPr lang="ja-JP" altLang="en-US" dirty="0"/>
              <a:t>を</a:t>
            </a:r>
            <a:r>
              <a:rPr lang="ja-JP" altLang="en-US" b="1" dirty="0"/>
              <a:t>クリック</a:t>
            </a:r>
            <a:r>
              <a:rPr lang="ja-JP" altLang="en-US" dirty="0"/>
              <a:t>して</a:t>
            </a:r>
            <a:endParaRPr lang="ja-JP" altLang="en-US" dirty="0"/>
          </a:p>
        </p:txBody>
      </p:sp>
      <p:sp>
        <p:nvSpPr>
          <p:cNvPr id="10" name="右矢印 9"/>
          <p:cNvSpPr/>
          <p:nvPr/>
        </p:nvSpPr>
        <p:spPr>
          <a:xfrm>
            <a:off x="2812074" y="3671268"/>
            <a:ext cx="233996" cy="2674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2" name="正方形/長方形 11"/>
          <p:cNvSpPr/>
          <p:nvPr/>
        </p:nvSpPr>
        <p:spPr>
          <a:xfrm>
            <a:off x="5722460" y="3146678"/>
            <a:ext cx="2947737" cy="391853"/>
          </a:xfrm>
          <a:prstGeom prst="rect">
            <a:avLst/>
          </a:prstGeom>
          <a:noFill/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4283508" y="4403029"/>
            <a:ext cx="33844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/>
              <a:t>②　入力して </a:t>
            </a:r>
            <a:r>
              <a:rPr lang="en-US" altLang="ja-JP" dirty="0"/>
              <a:t>Enter </a:t>
            </a:r>
            <a:r>
              <a:rPr lang="ja-JP" altLang="en-US" dirty="0"/>
              <a:t> </a:t>
            </a:r>
            <a:r>
              <a:rPr lang="ja-JP" altLang="en-US" dirty="0"/>
              <a:t>キ</a:t>
            </a:r>
            <a:r>
              <a:rPr lang="ja-JP" altLang="en-US" dirty="0"/>
              <a:t>ーを</a:t>
            </a:r>
            <a:r>
              <a:rPr lang="ja-JP" altLang="en-US" dirty="0"/>
              <a:t>押</a:t>
            </a:r>
            <a:r>
              <a:rPr lang="ja-JP" altLang="en-US" dirty="0"/>
              <a:t>す</a:t>
            </a:r>
            <a:endParaRPr lang="ja-JP" altLang="en-US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6393703" y="2776249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>
                <a:solidFill>
                  <a:srgbClr val="FF0000"/>
                </a:solidFill>
              </a:rPr>
              <a:t>ここに入力</a:t>
            </a:r>
            <a:endParaRPr lang="ja-JP" altLang="en-US" sz="2400" b="1" dirty="0">
              <a:solidFill>
                <a:srgbClr val="FF0000"/>
              </a:solidFill>
            </a:endParaRPr>
          </a:p>
        </p:txBody>
      </p:sp>
      <p:sp>
        <p:nvSpPr>
          <p:cNvPr id="15" name="下矢印 14"/>
          <p:cNvSpPr/>
          <p:nvPr/>
        </p:nvSpPr>
        <p:spPr>
          <a:xfrm>
            <a:off x="5464630" y="4749278"/>
            <a:ext cx="515665" cy="17923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7" name="円/楕円 16"/>
          <p:cNvSpPr/>
          <p:nvPr/>
        </p:nvSpPr>
        <p:spPr>
          <a:xfrm>
            <a:off x="4797812" y="5327415"/>
            <a:ext cx="440744" cy="46996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7055665" y="5358799"/>
            <a:ext cx="20345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>
                <a:solidFill>
                  <a:srgbClr val="FF0000"/>
                </a:solidFill>
              </a:rPr>
              <a:t>「</a:t>
            </a:r>
            <a:r>
              <a:rPr lang="en-US" altLang="ja-JP" sz="2400" b="1" dirty="0">
                <a:solidFill>
                  <a:srgbClr val="FF0000"/>
                </a:solidFill>
              </a:rPr>
              <a:t>50</a:t>
            </a:r>
            <a:r>
              <a:rPr lang="ja-JP" altLang="en-US" sz="2400" b="1" dirty="0">
                <a:solidFill>
                  <a:srgbClr val="FF0000"/>
                </a:solidFill>
              </a:rPr>
              <a:t>」を確認</a:t>
            </a:r>
            <a:endParaRPr lang="ja-JP" altLang="en-US" sz="2400" b="1" dirty="0">
              <a:solidFill>
                <a:srgbClr val="FF0000"/>
              </a:solidFill>
            </a:endParaRPr>
          </a:p>
        </p:txBody>
      </p:sp>
      <p:sp>
        <p:nvSpPr>
          <p:cNvPr id="20" name="正方形/長方形 19"/>
          <p:cNvSpPr/>
          <p:nvPr/>
        </p:nvSpPr>
        <p:spPr>
          <a:xfrm>
            <a:off x="1670583" y="3771535"/>
            <a:ext cx="753641" cy="265702"/>
          </a:xfrm>
          <a:prstGeom prst="rect">
            <a:avLst/>
          </a:prstGeom>
          <a:noFill/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1" name="タイトル 1"/>
          <p:cNvSpPr>
            <a:spLocks noGrp="1"/>
          </p:cNvSpPr>
          <p:nvPr>
            <p:ph type="title"/>
          </p:nvPr>
        </p:nvSpPr>
        <p:spPr>
          <a:xfrm>
            <a:off x="308610" y="294761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実践演習の①</a:t>
            </a:r>
            <a:endParaRPr kumimoji="1" lang="ja-JP" altLang="en-US" dirty="0"/>
          </a:p>
        </p:txBody>
      </p:sp>
      <p:pic>
        <p:nvPicPr>
          <p:cNvPr id="2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528" y="21802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1956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98" y="3479363"/>
            <a:ext cx="8842067" cy="1596267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Excel </a:t>
            </a:r>
            <a:r>
              <a:rPr lang="ja-JP" altLang="en-US" dirty="0" smtClean="0"/>
              <a:t>の </a:t>
            </a:r>
            <a:r>
              <a:rPr lang="en-US" altLang="ja-JP" dirty="0" smtClean="0"/>
              <a:t>VLOOKUP</a:t>
            </a:r>
            <a:r>
              <a:rPr lang="ja-JP" altLang="en-US" dirty="0" smtClean="0"/>
              <a:t> の使い方の例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24</a:t>
            </a:fld>
            <a:endParaRPr kumimoji="1" lang="ja-JP" altLang="en-US"/>
          </a:p>
        </p:txBody>
      </p:sp>
      <p:sp>
        <p:nvSpPr>
          <p:cNvPr id="14" name="正方形/長方形 13"/>
          <p:cNvSpPr/>
          <p:nvPr/>
        </p:nvSpPr>
        <p:spPr>
          <a:xfrm>
            <a:off x="935466" y="1965754"/>
            <a:ext cx="604203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3000" b="1" dirty="0">
                <a:latin typeface="Inconsolata" panose="020B0609030003000000" pitchFamily="49" charset="0"/>
              </a:rPr>
              <a:t>=</a:t>
            </a:r>
            <a:r>
              <a:rPr lang="en-US" altLang="ja-JP" sz="3000" b="1" dirty="0">
                <a:solidFill>
                  <a:srgbClr val="C00000"/>
                </a:solidFill>
                <a:latin typeface="Inconsolata" panose="020B0609030003000000" pitchFamily="49" charset="0"/>
              </a:rPr>
              <a:t>VLOOKUP</a:t>
            </a:r>
            <a:r>
              <a:rPr lang="en-US" altLang="ja-JP" sz="3000" b="1" dirty="0">
                <a:latin typeface="Inconsolata" panose="020B0609030003000000" pitchFamily="49" charset="0"/>
              </a:rPr>
              <a:t>(B2, $</a:t>
            </a:r>
            <a:r>
              <a:rPr lang="en-US" altLang="ja-JP" sz="3000" b="1" dirty="0">
                <a:latin typeface="Inconsolata" panose="020B0609030003000000" pitchFamily="49" charset="0"/>
              </a:rPr>
              <a:t>G:$H, 2, FALSE)</a:t>
            </a:r>
            <a:endParaRPr lang="ja-JP" altLang="en-US" sz="3000" b="1" dirty="0">
              <a:latin typeface="Inconsolata" panose="020B0609030003000000" pitchFamily="49" charset="0"/>
            </a:endParaRPr>
          </a:p>
        </p:txBody>
      </p:sp>
      <p:sp>
        <p:nvSpPr>
          <p:cNvPr id="15" name="角丸四角形 14"/>
          <p:cNvSpPr/>
          <p:nvPr/>
        </p:nvSpPr>
        <p:spPr>
          <a:xfrm>
            <a:off x="661770" y="1804987"/>
            <a:ext cx="8291294" cy="820346"/>
          </a:xfrm>
          <a:prstGeom prst="roundRect">
            <a:avLst/>
          </a:prstGeom>
          <a:noFill/>
          <a:ln w="5080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1" name="円/楕円 20"/>
          <p:cNvSpPr/>
          <p:nvPr/>
        </p:nvSpPr>
        <p:spPr>
          <a:xfrm>
            <a:off x="4468511" y="3798287"/>
            <a:ext cx="788207" cy="721605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2" name="正方形/長方形 21"/>
          <p:cNvSpPr/>
          <p:nvPr/>
        </p:nvSpPr>
        <p:spPr>
          <a:xfrm>
            <a:off x="7745245" y="3822793"/>
            <a:ext cx="1142526" cy="1149257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3" name="正方形/長方形 22"/>
          <p:cNvSpPr/>
          <p:nvPr/>
        </p:nvSpPr>
        <p:spPr>
          <a:xfrm>
            <a:off x="6414009" y="3680258"/>
            <a:ext cx="2539055" cy="1395372"/>
          </a:xfrm>
          <a:prstGeom prst="rect">
            <a:avLst/>
          </a:prstGeom>
          <a:noFill/>
          <a:ln w="76200">
            <a:solidFill>
              <a:srgbClr val="00206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5" name="正方形/長方形 24"/>
          <p:cNvSpPr/>
          <p:nvPr/>
        </p:nvSpPr>
        <p:spPr>
          <a:xfrm>
            <a:off x="1556104" y="3673450"/>
            <a:ext cx="1226854" cy="459074"/>
          </a:xfrm>
          <a:prstGeom prst="rect">
            <a:avLst/>
          </a:prstGeom>
          <a:noFill/>
          <a:ln w="76200">
            <a:solidFill>
              <a:srgbClr val="7030A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6" name="正方形/長方形 25"/>
          <p:cNvSpPr/>
          <p:nvPr/>
        </p:nvSpPr>
        <p:spPr>
          <a:xfrm>
            <a:off x="2782958" y="2037595"/>
            <a:ext cx="522448" cy="459074"/>
          </a:xfrm>
          <a:prstGeom prst="rect">
            <a:avLst/>
          </a:prstGeom>
          <a:noFill/>
          <a:ln w="76200">
            <a:solidFill>
              <a:srgbClr val="7030A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8" name="正方形/長方形 27"/>
          <p:cNvSpPr/>
          <p:nvPr/>
        </p:nvSpPr>
        <p:spPr>
          <a:xfrm>
            <a:off x="3553753" y="2010448"/>
            <a:ext cx="1122821" cy="516897"/>
          </a:xfrm>
          <a:prstGeom prst="rect">
            <a:avLst/>
          </a:prstGeom>
          <a:noFill/>
          <a:ln w="76200">
            <a:solidFill>
              <a:srgbClr val="00206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9" name="正方形/長方形 28"/>
          <p:cNvSpPr/>
          <p:nvPr/>
        </p:nvSpPr>
        <p:spPr>
          <a:xfrm>
            <a:off x="4991020" y="1963047"/>
            <a:ext cx="373202" cy="540969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cxnSp>
        <p:nvCxnSpPr>
          <p:cNvPr id="6" name="直線矢印コネクタ 5"/>
          <p:cNvCxnSpPr/>
          <p:nvPr/>
        </p:nvCxnSpPr>
        <p:spPr>
          <a:xfrm flipH="1">
            <a:off x="2178512" y="2525271"/>
            <a:ext cx="791652" cy="1177442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矢印コネクタ 17"/>
          <p:cNvCxnSpPr/>
          <p:nvPr/>
        </p:nvCxnSpPr>
        <p:spPr>
          <a:xfrm>
            <a:off x="4586287" y="2592560"/>
            <a:ext cx="2122775" cy="1087700"/>
          </a:xfrm>
          <a:prstGeom prst="straightConnector1">
            <a:avLst/>
          </a:prstGeom>
          <a:ln>
            <a:solidFill>
              <a:srgbClr val="00336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矢印コネクタ 19"/>
          <p:cNvCxnSpPr/>
          <p:nvPr/>
        </p:nvCxnSpPr>
        <p:spPr>
          <a:xfrm>
            <a:off x="5483371" y="2387555"/>
            <a:ext cx="2475248" cy="135985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テキスト ボックス 8"/>
          <p:cNvSpPr txBox="1"/>
          <p:nvPr/>
        </p:nvSpPr>
        <p:spPr>
          <a:xfrm>
            <a:off x="7035894" y="2802464"/>
            <a:ext cx="2097049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350" dirty="0"/>
              <a:t>「</a:t>
            </a:r>
            <a:r>
              <a:rPr lang="en-US" altLang="ja-JP" sz="1350" dirty="0">
                <a:solidFill>
                  <a:srgbClr val="FF0000"/>
                </a:solidFill>
              </a:rPr>
              <a:t>2</a:t>
            </a:r>
            <a:r>
              <a:rPr lang="ja-JP" altLang="en-US" sz="1350" dirty="0"/>
              <a:t>」は，範囲「</a:t>
            </a:r>
            <a:r>
              <a:rPr lang="en-US" altLang="ja-JP" sz="1350" dirty="0">
                <a:solidFill>
                  <a:srgbClr val="FF0000"/>
                </a:solidFill>
              </a:rPr>
              <a:t>$G:$H</a:t>
            </a:r>
            <a:r>
              <a:rPr lang="ja-JP" altLang="en-US" sz="1350" dirty="0"/>
              <a:t>」</a:t>
            </a:r>
            <a:endParaRPr lang="en-US" altLang="ja-JP" sz="1350" dirty="0"/>
          </a:p>
          <a:p>
            <a:r>
              <a:rPr lang="ja-JP" altLang="en-US" sz="1350" dirty="0"/>
              <a:t>の</a:t>
            </a:r>
            <a:r>
              <a:rPr lang="ja-JP" altLang="en-US" sz="1350" dirty="0">
                <a:solidFill>
                  <a:srgbClr val="FF0000"/>
                </a:solidFill>
              </a:rPr>
              <a:t>中</a:t>
            </a:r>
            <a:r>
              <a:rPr lang="ja-JP" altLang="en-US" sz="1350" dirty="0"/>
              <a:t>の</a:t>
            </a:r>
            <a:r>
              <a:rPr lang="en-US" altLang="ja-JP" sz="1350" dirty="0">
                <a:solidFill>
                  <a:srgbClr val="FF0000"/>
                </a:solidFill>
              </a:rPr>
              <a:t>2</a:t>
            </a:r>
            <a:r>
              <a:rPr lang="ja-JP" altLang="en-US" sz="1350" dirty="0">
                <a:solidFill>
                  <a:srgbClr val="FF0000"/>
                </a:solidFill>
              </a:rPr>
              <a:t>列目</a:t>
            </a:r>
            <a:r>
              <a:rPr lang="ja-JP" altLang="en-US" sz="1350" dirty="0"/>
              <a:t>という意味</a:t>
            </a:r>
            <a:endParaRPr lang="ja-JP" altLang="en-US" sz="1350" dirty="0"/>
          </a:p>
        </p:txBody>
      </p:sp>
    </p:spTree>
    <p:extLst>
      <p:ext uri="{BB962C8B-B14F-4D97-AF65-F5344CB8AC3E}">
        <p14:creationId xmlns:p14="http://schemas.microsoft.com/office/powerpoint/2010/main" val="2270455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98" y="3479363"/>
            <a:ext cx="8842067" cy="1596267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Excel </a:t>
            </a:r>
            <a:r>
              <a:rPr lang="ja-JP" altLang="en-US" dirty="0" smtClean="0"/>
              <a:t>の </a:t>
            </a:r>
            <a:r>
              <a:rPr lang="en-US" altLang="ja-JP" dirty="0" smtClean="0"/>
              <a:t>VLOOKUP</a:t>
            </a:r>
            <a:r>
              <a:rPr lang="ja-JP" altLang="en-US" dirty="0" smtClean="0"/>
              <a:t> の使い方の例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25</a:t>
            </a:fld>
            <a:endParaRPr kumimoji="1" lang="ja-JP" altLang="en-US"/>
          </a:p>
        </p:txBody>
      </p:sp>
      <p:sp>
        <p:nvSpPr>
          <p:cNvPr id="14" name="正方形/長方形 13"/>
          <p:cNvSpPr/>
          <p:nvPr/>
        </p:nvSpPr>
        <p:spPr>
          <a:xfrm>
            <a:off x="935466" y="1965754"/>
            <a:ext cx="604203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3000" b="1" dirty="0">
                <a:latin typeface="Inconsolata" panose="020B0609030003000000" pitchFamily="49" charset="0"/>
              </a:rPr>
              <a:t>=</a:t>
            </a:r>
            <a:r>
              <a:rPr lang="en-US" altLang="ja-JP" sz="3000" b="1" dirty="0">
                <a:solidFill>
                  <a:srgbClr val="C00000"/>
                </a:solidFill>
                <a:latin typeface="Inconsolata" panose="020B0609030003000000" pitchFamily="49" charset="0"/>
              </a:rPr>
              <a:t>VLOOKUP</a:t>
            </a:r>
            <a:r>
              <a:rPr lang="en-US" altLang="ja-JP" sz="3000" b="1" dirty="0">
                <a:latin typeface="Inconsolata" panose="020B0609030003000000" pitchFamily="49" charset="0"/>
              </a:rPr>
              <a:t>(B2, $</a:t>
            </a:r>
            <a:r>
              <a:rPr lang="en-US" altLang="ja-JP" sz="3000" b="1" dirty="0">
                <a:latin typeface="Inconsolata" panose="020B0609030003000000" pitchFamily="49" charset="0"/>
              </a:rPr>
              <a:t>G:$H, 2, FALSE)</a:t>
            </a:r>
            <a:endParaRPr lang="ja-JP" altLang="en-US" sz="3000" b="1" dirty="0">
              <a:latin typeface="Inconsolata" panose="020B0609030003000000" pitchFamily="49" charset="0"/>
            </a:endParaRPr>
          </a:p>
        </p:txBody>
      </p:sp>
      <p:sp>
        <p:nvSpPr>
          <p:cNvPr id="15" name="角丸四角形 14"/>
          <p:cNvSpPr/>
          <p:nvPr/>
        </p:nvSpPr>
        <p:spPr>
          <a:xfrm>
            <a:off x="661770" y="1804987"/>
            <a:ext cx="8291294" cy="820346"/>
          </a:xfrm>
          <a:prstGeom prst="roundRect">
            <a:avLst/>
          </a:prstGeom>
          <a:noFill/>
          <a:ln w="5080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1" name="円/楕円 20"/>
          <p:cNvSpPr/>
          <p:nvPr/>
        </p:nvSpPr>
        <p:spPr>
          <a:xfrm>
            <a:off x="4468511" y="3798287"/>
            <a:ext cx="788207" cy="721605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2" name="正方形/長方形 21"/>
          <p:cNvSpPr/>
          <p:nvPr/>
        </p:nvSpPr>
        <p:spPr>
          <a:xfrm>
            <a:off x="7745245" y="3822793"/>
            <a:ext cx="1142526" cy="1149257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3" name="正方形/長方形 22"/>
          <p:cNvSpPr/>
          <p:nvPr/>
        </p:nvSpPr>
        <p:spPr>
          <a:xfrm>
            <a:off x="6414009" y="3680258"/>
            <a:ext cx="2539055" cy="1395372"/>
          </a:xfrm>
          <a:prstGeom prst="rect">
            <a:avLst/>
          </a:prstGeom>
          <a:noFill/>
          <a:ln w="76200">
            <a:solidFill>
              <a:srgbClr val="00206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5" name="正方形/長方形 24"/>
          <p:cNvSpPr/>
          <p:nvPr/>
        </p:nvSpPr>
        <p:spPr>
          <a:xfrm>
            <a:off x="1556104" y="3673450"/>
            <a:ext cx="1226854" cy="459074"/>
          </a:xfrm>
          <a:prstGeom prst="rect">
            <a:avLst/>
          </a:prstGeom>
          <a:noFill/>
          <a:ln w="76200">
            <a:solidFill>
              <a:srgbClr val="7030A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6" name="正方形/長方形 25"/>
          <p:cNvSpPr/>
          <p:nvPr/>
        </p:nvSpPr>
        <p:spPr>
          <a:xfrm>
            <a:off x="2782958" y="2037595"/>
            <a:ext cx="522448" cy="459074"/>
          </a:xfrm>
          <a:prstGeom prst="rect">
            <a:avLst/>
          </a:prstGeom>
          <a:noFill/>
          <a:ln w="76200">
            <a:solidFill>
              <a:srgbClr val="7030A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8" name="正方形/長方形 27"/>
          <p:cNvSpPr/>
          <p:nvPr/>
        </p:nvSpPr>
        <p:spPr>
          <a:xfrm>
            <a:off x="3553753" y="2010448"/>
            <a:ext cx="1122821" cy="516897"/>
          </a:xfrm>
          <a:prstGeom prst="rect">
            <a:avLst/>
          </a:prstGeom>
          <a:noFill/>
          <a:ln w="76200">
            <a:solidFill>
              <a:srgbClr val="00206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9" name="正方形/長方形 28"/>
          <p:cNvSpPr/>
          <p:nvPr/>
        </p:nvSpPr>
        <p:spPr>
          <a:xfrm>
            <a:off x="4991020" y="1963047"/>
            <a:ext cx="373202" cy="540969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cxnSp>
        <p:nvCxnSpPr>
          <p:cNvPr id="6" name="直線矢印コネクタ 5"/>
          <p:cNvCxnSpPr/>
          <p:nvPr/>
        </p:nvCxnSpPr>
        <p:spPr>
          <a:xfrm flipH="1">
            <a:off x="2178512" y="2525271"/>
            <a:ext cx="791652" cy="1177442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矢印コネクタ 17"/>
          <p:cNvCxnSpPr/>
          <p:nvPr/>
        </p:nvCxnSpPr>
        <p:spPr>
          <a:xfrm>
            <a:off x="4586287" y="2592560"/>
            <a:ext cx="2122775" cy="1087700"/>
          </a:xfrm>
          <a:prstGeom prst="straightConnector1">
            <a:avLst/>
          </a:prstGeom>
          <a:ln>
            <a:solidFill>
              <a:srgbClr val="00336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矢印コネクタ 19"/>
          <p:cNvCxnSpPr/>
          <p:nvPr/>
        </p:nvCxnSpPr>
        <p:spPr>
          <a:xfrm>
            <a:off x="5483371" y="2387555"/>
            <a:ext cx="2475248" cy="135985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テキスト ボックス 18"/>
          <p:cNvSpPr txBox="1"/>
          <p:nvPr/>
        </p:nvSpPr>
        <p:spPr>
          <a:xfrm>
            <a:off x="1472522" y="2839298"/>
            <a:ext cx="233910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>
                <a:solidFill>
                  <a:srgbClr val="7030A0"/>
                </a:solidFill>
              </a:rPr>
              <a:t>「みかん」を探せ</a:t>
            </a:r>
            <a:endParaRPr lang="ja-JP" altLang="en-US" sz="2100" b="1" dirty="0">
              <a:solidFill>
                <a:srgbClr val="7030A0"/>
              </a:solidFill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4740859" y="2733056"/>
            <a:ext cx="221887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>
                <a:solidFill>
                  <a:srgbClr val="003366"/>
                </a:solidFill>
              </a:rPr>
              <a:t>「</a:t>
            </a:r>
            <a:r>
              <a:rPr lang="en-US" altLang="ja-JP" sz="2100" b="1" dirty="0">
                <a:solidFill>
                  <a:srgbClr val="003366"/>
                </a:solidFill>
              </a:rPr>
              <a:t>$G:$H</a:t>
            </a:r>
            <a:r>
              <a:rPr lang="ja-JP" altLang="en-US" sz="2100" b="1" dirty="0">
                <a:solidFill>
                  <a:srgbClr val="003366"/>
                </a:solidFill>
              </a:rPr>
              <a:t>」の中の</a:t>
            </a:r>
            <a:endParaRPr lang="en-US" altLang="ja-JP" sz="2100" b="1" dirty="0">
              <a:solidFill>
                <a:srgbClr val="003366"/>
              </a:solidFill>
            </a:endParaRPr>
          </a:p>
          <a:p>
            <a:r>
              <a:rPr lang="ja-JP" altLang="en-US" sz="2100" b="1" dirty="0">
                <a:solidFill>
                  <a:srgbClr val="003366"/>
                </a:solidFill>
              </a:rPr>
              <a:t>１列目から</a:t>
            </a:r>
            <a:endParaRPr lang="ja-JP" altLang="en-US" sz="2100" b="1" dirty="0">
              <a:solidFill>
                <a:srgbClr val="003366"/>
              </a:solidFill>
            </a:endParaRPr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7200602" y="2592560"/>
            <a:ext cx="1800493" cy="10618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>
                <a:solidFill>
                  <a:srgbClr val="FF0000"/>
                </a:solidFill>
              </a:rPr>
              <a:t>「</a:t>
            </a:r>
            <a:r>
              <a:rPr lang="en-US" altLang="ja-JP" sz="2100" b="1" dirty="0">
                <a:solidFill>
                  <a:srgbClr val="FF0000"/>
                </a:solidFill>
              </a:rPr>
              <a:t>$G:$H</a:t>
            </a:r>
            <a:r>
              <a:rPr lang="ja-JP" altLang="en-US" sz="2100" b="1" dirty="0">
                <a:solidFill>
                  <a:srgbClr val="FF0000"/>
                </a:solidFill>
              </a:rPr>
              <a:t>」の</a:t>
            </a:r>
            <a:endParaRPr lang="en-US" altLang="ja-JP" sz="2100" b="1" dirty="0">
              <a:solidFill>
                <a:srgbClr val="FF0000"/>
              </a:solidFill>
            </a:endParaRPr>
          </a:p>
          <a:p>
            <a:r>
              <a:rPr lang="ja-JP" altLang="en-US" sz="2100" b="1" dirty="0">
                <a:solidFill>
                  <a:srgbClr val="FF0000"/>
                </a:solidFill>
              </a:rPr>
              <a:t>中の２列目の</a:t>
            </a:r>
            <a:endParaRPr lang="en-US" altLang="ja-JP" sz="2100" b="1" dirty="0">
              <a:solidFill>
                <a:srgbClr val="FF0000"/>
              </a:solidFill>
            </a:endParaRPr>
          </a:p>
          <a:p>
            <a:r>
              <a:rPr lang="ja-JP" altLang="en-US" sz="2100" b="1" dirty="0">
                <a:solidFill>
                  <a:srgbClr val="FF0000"/>
                </a:solidFill>
              </a:rPr>
              <a:t>値を参照</a:t>
            </a:r>
            <a:endParaRPr lang="ja-JP" altLang="en-US" sz="21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126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/>
              <a:t>Excel </a:t>
            </a:r>
            <a:r>
              <a:rPr lang="ja-JP" altLang="en-US" dirty="0"/>
              <a:t>の </a:t>
            </a:r>
            <a:r>
              <a:rPr lang="en-US" altLang="ja-JP" dirty="0"/>
              <a:t>VLOOKUP</a:t>
            </a:r>
            <a:r>
              <a:rPr lang="ja-JP" altLang="en-US"/>
              <a:t> の使い方の例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26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/>
          </p:nvPr>
        </p:nvGraphicFramePr>
        <p:xfrm>
          <a:off x="5712622" y="3319823"/>
          <a:ext cx="3009898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9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49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商品名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みかん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りんご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100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メロン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500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6" name="表 5"/>
          <p:cNvGraphicFramePr>
            <a:graphicFrameLocks noGrp="1"/>
          </p:cNvGraphicFramePr>
          <p:nvPr>
            <p:extLst/>
          </p:nvPr>
        </p:nvGraphicFramePr>
        <p:xfrm>
          <a:off x="492921" y="3319823"/>
          <a:ext cx="4902200" cy="169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9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78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0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29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806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氏名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商品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数量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単価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合計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AA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みかん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3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50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BB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メロン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2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500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CC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100" dirty="0" smtClean="0"/>
                        <a:t>りんご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5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100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100" dirty="0" smtClean="0"/>
                        <a:t>?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正方形/長方形 6"/>
          <p:cNvSpPr/>
          <p:nvPr/>
        </p:nvSpPr>
        <p:spPr>
          <a:xfrm>
            <a:off x="7150664" y="3709105"/>
            <a:ext cx="1593851" cy="1334852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2" name="角丸四角形吹き出し 11"/>
          <p:cNvSpPr/>
          <p:nvPr/>
        </p:nvSpPr>
        <p:spPr>
          <a:xfrm>
            <a:off x="5983498" y="5373111"/>
            <a:ext cx="2468150" cy="546145"/>
          </a:xfrm>
          <a:prstGeom prst="wedgeRoundRectCallout">
            <a:avLst>
              <a:gd name="adj1" fmla="val 27406"/>
              <a:gd name="adj2" fmla="val -111693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6071104" y="5500925"/>
            <a:ext cx="233910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/>
              <a:t>この列の値を参照</a:t>
            </a:r>
            <a:endParaRPr lang="ja-JP" altLang="en-US" sz="2100" b="1" dirty="0"/>
          </a:p>
        </p:txBody>
      </p:sp>
      <p:grpSp>
        <p:nvGrpSpPr>
          <p:cNvPr id="14" name="グループ化 13"/>
          <p:cNvGrpSpPr/>
          <p:nvPr/>
        </p:nvGrpSpPr>
        <p:grpSpPr>
          <a:xfrm>
            <a:off x="7254332" y="875913"/>
            <a:ext cx="1223413" cy="884101"/>
            <a:chOff x="7433679" y="316010"/>
            <a:chExt cx="1928392" cy="1421980"/>
          </a:xfrm>
        </p:grpSpPr>
        <p:sp>
          <p:nvSpPr>
            <p:cNvPr id="15" name="Text Box 1035"/>
            <p:cNvSpPr txBox="1">
              <a:spLocks noChangeArrowheads="1"/>
            </p:cNvSpPr>
            <p:nvPr/>
          </p:nvSpPr>
          <p:spPr bwMode="auto">
            <a:xfrm>
              <a:off x="7433679" y="1288755"/>
              <a:ext cx="1928392" cy="4492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135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135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135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135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16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4625" y="316010"/>
              <a:ext cx="1206500" cy="936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8" name="角丸四角形吹き出し 17"/>
          <p:cNvSpPr/>
          <p:nvPr/>
        </p:nvSpPr>
        <p:spPr>
          <a:xfrm>
            <a:off x="3259452" y="5352213"/>
            <a:ext cx="2468150" cy="546145"/>
          </a:xfrm>
          <a:prstGeom prst="wedgeRoundRectCallout">
            <a:avLst>
              <a:gd name="adj1" fmla="val 50224"/>
              <a:gd name="adj2" fmla="val -106461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3413591" y="5473685"/>
            <a:ext cx="233910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/>
              <a:t>この列の値を検索</a:t>
            </a:r>
            <a:endParaRPr lang="ja-JP" altLang="en-US" sz="2100" b="1" dirty="0"/>
          </a:p>
        </p:txBody>
      </p:sp>
      <p:sp>
        <p:nvSpPr>
          <p:cNvPr id="32" name="円/楕円 31"/>
          <p:cNvSpPr/>
          <p:nvPr/>
        </p:nvSpPr>
        <p:spPr>
          <a:xfrm>
            <a:off x="3403959" y="3525708"/>
            <a:ext cx="788207" cy="721605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3" name="正方形/長方形 32"/>
          <p:cNvSpPr/>
          <p:nvPr/>
        </p:nvSpPr>
        <p:spPr>
          <a:xfrm>
            <a:off x="1304071" y="3667139"/>
            <a:ext cx="1226854" cy="459074"/>
          </a:xfrm>
          <a:prstGeom prst="rect">
            <a:avLst/>
          </a:prstGeom>
          <a:noFill/>
          <a:ln w="76200">
            <a:solidFill>
              <a:srgbClr val="7030A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4" name="正方形/長方形 33"/>
          <p:cNvSpPr/>
          <p:nvPr/>
        </p:nvSpPr>
        <p:spPr>
          <a:xfrm>
            <a:off x="5690628" y="3666711"/>
            <a:ext cx="3167623" cy="1452451"/>
          </a:xfrm>
          <a:prstGeom prst="rect">
            <a:avLst/>
          </a:prstGeom>
          <a:noFill/>
          <a:ln w="76200">
            <a:solidFill>
              <a:srgbClr val="00206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5" name="正方形/長方形 34"/>
          <p:cNvSpPr/>
          <p:nvPr/>
        </p:nvSpPr>
        <p:spPr>
          <a:xfrm>
            <a:off x="935466" y="1965754"/>
            <a:ext cx="604203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3000" b="1" dirty="0">
                <a:latin typeface="Inconsolata" panose="020B0609030003000000" pitchFamily="49" charset="0"/>
              </a:rPr>
              <a:t>=</a:t>
            </a:r>
            <a:r>
              <a:rPr lang="en-US" altLang="ja-JP" sz="3000" b="1" dirty="0">
                <a:solidFill>
                  <a:srgbClr val="C00000"/>
                </a:solidFill>
                <a:latin typeface="Inconsolata" panose="020B0609030003000000" pitchFamily="49" charset="0"/>
              </a:rPr>
              <a:t>VLOOKUP</a:t>
            </a:r>
            <a:r>
              <a:rPr lang="en-US" altLang="ja-JP" sz="3000" b="1" dirty="0">
                <a:latin typeface="Inconsolata" panose="020B0609030003000000" pitchFamily="49" charset="0"/>
              </a:rPr>
              <a:t>(B2, $</a:t>
            </a:r>
            <a:r>
              <a:rPr lang="en-US" altLang="ja-JP" sz="3000" b="1" dirty="0">
                <a:latin typeface="Inconsolata" panose="020B0609030003000000" pitchFamily="49" charset="0"/>
              </a:rPr>
              <a:t>G:$H, 2, FALSE)</a:t>
            </a:r>
            <a:endParaRPr lang="ja-JP" altLang="en-US" sz="3000" b="1" dirty="0">
              <a:latin typeface="Inconsolata" panose="020B0609030003000000" pitchFamily="49" charset="0"/>
            </a:endParaRPr>
          </a:p>
        </p:txBody>
      </p:sp>
      <p:sp>
        <p:nvSpPr>
          <p:cNvPr id="36" name="角丸四角形 35"/>
          <p:cNvSpPr/>
          <p:nvPr/>
        </p:nvSpPr>
        <p:spPr>
          <a:xfrm>
            <a:off x="661770" y="1804987"/>
            <a:ext cx="8291294" cy="820346"/>
          </a:xfrm>
          <a:prstGeom prst="roundRect">
            <a:avLst/>
          </a:prstGeom>
          <a:noFill/>
          <a:ln w="5080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7" name="正方形/長方形 36"/>
          <p:cNvSpPr/>
          <p:nvPr/>
        </p:nvSpPr>
        <p:spPr>
          <a:xfrm>
            <a:off x="2782958" y="2037595"/>
            <a:ext cx="522448" cy="459074"/>
          </a:xfrm>
          <a:prstGeom prst="rect">
            <a:avLst/>
          </a:prstGeom>
          <a:noFill/>
          <a:ln w="76200">
            <a:solidFill>
              <a:srgbClr val="7030A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8" name="正方形/長方形 37"/>
          <p:cNvSpPr/>
          <p:nvPr/>
        </p:nvSpPr>
        <p:spPr>
          <a:xfrm>
            <a:off x="3553753" y="2010448"/>
            <a:ext cx="1122821" cy="516897"/>
          </a:xfrm>
          <a:prstGeom prst="rect">
            <a:avLst/>
          </a:prstGeom>
          <a:noFill/>
          <a:ln w="76200">
            <a:solidFill>
              <a:srgbClr val="00206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9" name="正方形/長方形 38"/>
          <p:cNvSpPr/>
          <p:nvPr/>
        </p:nvSpPr>
        <p:spPr>
          <a:xfrm>
            <a:off x="4991020" y="1963047"/>
            <a:ext cx="373202" cy="540969"/>
          </a:xfrm>
          <a:prstGeom prst="rect">
            <a:avLst/>
          </a:prstGeom>
          <a:noFill/>
          <a:ln w="762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cxnSp>
        <p:nvCxnSpPr>
          <p:cNvPr id="40" name="直線矢印コネクタ 39"/>
          <p:cNvCxnSpPr/>
          <p:nvPr/>
        </p:nvCxnSpPr>
        <p:spPr>
          <a:xfrm flipH="1">
            <a:off x="2178512" y="2525271"/>
            <a:ext cx="791652" cy="1177442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矢印コネクタ 40"/>
          <p:cNvCxnSpPr/>
          <p:nvPr/>
        </p:nvCxnSpPr>
        <p:spPr>
          <a:xfrm>
            <a:off x="4586287" y="2592560"/>
            <a:ext cx="2122775" cy="1087700"/>
          </a:xfrm>
          <a:prstGeom prst="straightConnector1">
            <a:avLst/>
          </a:prstGeom>
          <a:ln>
            <a:solidFill>
              <a:srgbClr val="00336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矢印コネクタ 41"/>
          <p:cNvCxnSpPr/>
          <p:nvPr/>
        </p:nvCxnSpPr>
        <p:spPr>
          <a:xfrm>
            <a:off x="5483371" y="2387555"/>
            <a:ext cx="2475248" cy="135985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テキスト ボックス 42"/>
          <p:cNvSpPr txBox="1"/>
          <p:nvPr/>
        </p:nvSpPr>
        <p:spPr>
          <a:xfrm>
            <a:off x="1472522" y="2839298"/>
            <a:ext cx="233910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>
                <a:solidFill>
                  <a:srgbClr val="7030A0"/>
                </a:solidFill>
              </a:rPr>
              <a:t>「みかん」を探せ</a:t>
            </a:r>
            <a:endParaRPr lang="ja-JP" altLang="en-US" sz="2100" b="1" dirty="0">
              <a:solidFill>
                <a:srgbClr val="7030A0"/>
              </a:solidFill>
            </a:endParaRPr>
          </a:p>
        </p:txBody>
      </p:sp>
      <p:sp>
        <p:nvSpPr>
          <p:cNvPr id="44" name="テキスト ボックス 43"/>
          <p:cNvSpPr txBox="1"/>
          <p:nvPr/>
        </p:nvSpPr>
        <p:spPr>
          <a:xfrm>
            <a:off x="4740859" y="2733056"/>
            <a:ext cx="221887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>
                <a:solidFill>
                  <a:srgbClr val="003366"/>
                </a:solidFill>
              </a:rPr>
              <a:t>「</a:t>
            </a:r>
            <a:r>
              <a:rPr lang="en-US" altLang="ja-JP" sz="2100" b="1" dirty="0">
                <a:solidFill>
                  <a:srgbClr val="003366"/>
                </a:solidFill>
              </a:rPr>
              <a:t>$G:$H</a:t>
            </a:r>
            <a:r>
              <a:rPr lang="ja-JP" altLang="en-US" sz="2100" b="1" dirty="0">
                <a:solidFill>
                  <a:srgbClr val="003366"/>
                </a:solidFill>
              </a:rPr>
              <a:t>」の中の</a:t>
            </a:r>
            <a:endParaRPr lang="en-US" altLang="ja-JP" sz="2100" b="1" dirty="0">
              <a:solidFill>
                <a:srgbClr val="003366"/>
              </a:solidFill>
            </a:endParaRPr>
          </a:p>
          <a:p>
            <a:r>
              <a:rPr lang="ja-JP" altLang="en-US" sz="2100" b="1" dirty="0">
                <a:solidFill>
                  <a:srgbClr val="003366"/>
                </a:solidFill>
              </a:rPr>
              <a:t>１列目から</a:t>
            </a:r>
            <a:endParaRPr lang="ja-JP" altLang="en-US" sz="2100" b="1" dirty="0">
              <a:solidFill>
                <a:srgbClr val="003366"/>
              </a:solidFill>
            </a:endParaRPr>
          </a:p>
        </p:txBody>
      </p:sp>
      <p:sp>
        <p:nvSpPr>
          <p:cNvPr id="45" name="テキスト ボックス 44"/>
          <p:cNvSpPr txBox="1"/>
          <p:nvPr/>
        </p:nvSpPr>
        <p:spPr>
          <a:xfrm>
            <a:off x="7200602" y="2592560"/>
            <a:ext cx="1800493" cy="10618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>
                <a:solidFill>
                  <a:srgbClr val="FF0000"/>
                </a:solidFill>
              </a:rPr>
              <a:t>「</a:t>
            </a:r>
            <a:r>
              <a:rPr lang="en-US" altLang="ja-JP" sz="2100" b="1" dirty="0">
                <a:solidFill>
                  <a:srgbClr val="FF0000"/>
                </a:solidFill>
              </a:rPr>
              <a:t>$G:$H</a:t>
            </a:r>
            <a:r>
              <a:rPr lang="ja-JP" altLang="en-US" sz="2100" b="1" dirty="0">
                <a:solidFill>
                  <a:srgbClr val="FF0000"/>
                </a:solidFill>
              </a:rPr>
              <a:t>」の</a:t>
            </a:r>
            <a:endParaRPr lang="en-US" altLang="ja-JP" sz="2100" b="1" dirty="0">
              <a:solidFill>
                <a:srgbClr val="FF0000"/>
              </a:solidFill>
            </a:endParaRPr>
          </a:p>
          <a:p>
            <a:r>
              <a:rPr lang="ja-JP" altLang="en-US" sz="2100" b="1" dirty="0">
                <a:solidFill>
                  <a:srgbClr val="FF0000"/>
                </a:solidFill>
              </a:rPr>
              <a:t>中の２列目の</a:t>
            </a:r>
            <a:endParaRPr lang="en-US" altLang="ja-JP" sz="2100" b="1" dirty="0">
              <a:solidFill>
                <a:srgbClr val="FF0000"/>
              </a:solidFill>
            </a:endParaRPr>
          </a:p>
          <a:p>
            <a:r>
              <a:rPr lang="ja-JP" altLang="en-US" sz="2100" b="1" dirty="0">
                <a:solidFill>
                  <a:srgbClr val="FF0000"/>
                </a:solidFill>
              </a:rPr>
              <a:t>値を参照</a:t>
            </a:r>
            <a:endParaRPr lang="ja-JP" altLang="en-US" sz="21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291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図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79" y="4948131"/>
            <a:ext cx="3555674" cy="1246484"/>
          </a:xfrm>
          <a:prstGeom prst="rect">
            <a:avLst/>
          </a:prstGeom>
        </p:spPr>
      </p:pic>
      <p:pic>
        <p:nvPicPr>
          <p:cNvPr id="19" name="図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3584" y="2234763"/>
            <a:ext cx="6242372" cy="1234447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実践演習の②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09551" y="1193825"/>
            <a:ext cx="8753475" cy="692944"/>
          </a:xfrm>
        </p:spPr>
        <p:txBody>
          <a:bodyPr/>
          <a:lstStyle/>
          <a:p>
            <a:pPr marL="0" indent="0">
              <a:buNone/>
            </a:pPr>
            <a:r>
              <a:rPr lang="en-US" altLang="ja-JP" dirty="0" smtClean="0"/>
              <a:t>1. </a:t>
            </a:r>
            <a:r>
              <a:rPr lang="ja-JP" altLang="en-US" dirty="0" smtClean="0"/>
              <a:t>セル </a:t>
            </a:r>
            <a:r>
              <a:rPr lang="en-US" altLang="ja-JP" b="1" dirty="0"/>
              <a:t>D2</a:t>
            </a:r>
            <a:r>
              <a:rPr lang="en-US" altLang="ja-JP" dirty="0"/>
              <a:t> </a:t>
            </a:r>
            <a:r>
              <a:rPr lang="ja-JP" altLang="en-US" dirty="0"/>
              <a:t>を</a:t>
            </a:r>
            <a:r>
              <a:rPr lang="ja-JP" altLang="en-US" b="1" dirty="0"/>
              <a:t>右クリック</a:t>
            </a:r>
            <a:r>
              <a:rPr lang="ja-JP" altLang="en-US" dirty="0"/>
              <a:t>し</a:t>
            </a:r>
            <a:r>
              <a:rPr lang="ja-JP" altLang="en-US" dirty="0" smtClean="0"/>
              <a:t>、</a:t>
            </a:r>
            <a:r>
              <a:rPr lang="ja-JP" altLang="en-US" dirty="0" smtClean="0">
                <a:solidFill>
                  <a:srgbClr val="C00000"/>
                </a:solidFill>
              </a:rPr>
              <a:t>右クリックメニュー</a:t>
            </a:r>
            <a:r>
              <a:rPr lang="ja-JP" altLang="en-US" dirty="0" smtClean="0"/>
              <a:t>で「</a:t>
            </a:r>
            <a:r>
              <a:rPr lang="ja-JP" altLang="en-US" b="1" dirty="0" smtClean="0"/>
              <a:t>コピー</a:t>
            </a:r>
            <a:r>
              <a:rPr lang="ja-JP" altLang="en-US" dirty="0" smtClean="0"/>
              <a:t>」を選びなさい</a:t>
            </a:r>
            <a:endParaRPr lang="en-US" altLang="ja-JP" dirty="0"/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27</a:t>
            </a:fld>
            <a:endParaRPr kumimoji="1" lang="ja-JP" altLang="en-US"/>
          </a:p>
        </p:txBody>
      </p:sp>
      <p:pic>
        <p:nvPicPr>
          <p:cNvPr id="5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121" y="278040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正方形/長方形 6"/>
          <p:cNvSpPr/>
          <p:nvPr/>
        </p:nvSpPr>
        <p:spPr>
          <a:xfrm>
            <a:off x="3793576" y="2749197"/>
            <a:ext cx="1097663" cy="32304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8" name="正方形/長方形 7"/>
          <p:cNvSpPr/>
          <p:nvPr/>
        </p:nvSpPr>
        <p:spPr>
          <a:xfrm>
            <a:off x="4593739" y="3557041"/>
            <a:ext cx="2514535" cy="29487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255017" y="3928751"/>
            <a:ext cx="8753475" cy="970577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dirty="0">
                <a:solidFill>
                  <a:schemeClr val="tx1"/>
                </a:solidFill>
              </a:rPr>
              <a:t>2. </a:t>
            </a:r>
            <a:r>
              <a:rPr lang="ja-JP" altLang="en-US" dirty="0">
                <a:solidFill>
                  <a:schemeClr val="tx1"/>
                </a:solidFill>
              </a:rPr>
              <a:t>セル </a:t>
            </a:r>
            <a:r>
              <a:rPr lang="en-US" altLang="ja-JP" b="1" dirty="0">
                <a:solidFill>
                  <a:schemeClr val="tx1"/>
                </a:solidFill>
              </a:rPr>
              <a:t>D3</a:t>
            </a:r>
            <a:r>
              <a:rPr lang="en-US" altLang="ja-JP" dirty="0">
                <a:solidFill>
                  <a:schemeClr val="tx1"/>
                </a:solidFill>
              </a:rPr>
              <a:t> </a:t>
            </a:r>
            <a:r>
              <a:rPr lang="ja-JP" altLang="en-US" dirty="0">
                <a:solidFill>
                  <a:schemeClr val="tx1"/>
                </a:solidFill>
              </a:rPr>
              <a:t>を</a:t>
            </a:r>
            <a:r>
              <a:rPr lang="ja-JP" altLang="en-US" b="1" dirty="0">
                <a:solidFill>
                  <a:schemeClr val="tx1"/>
                </a:solidFill>
              </a:rPr>
              <a:t>右クリック</a:t>
            </a:r>
            <a:r>
              <a:rPr lang="ja-JP" altLang="en-US" dirty="0">
                <a:solidFill>
                  <a:schemeClr val="tx1"/>
                </a:solidFill>
              </a:rPr>
              <a:t>し、</a:t>
            </a:r>
            <a:r>
              <a:rPr lang="ja-JP" altLang="en-US" dirty="0">
                <a:solidFill>
                  <a:srgbClr val="C00000"/>
                </a:solidFill>
              </a:rPr>
              <a:t>右クリックメニュー</a:t>
            </a:r>
            <a:r>
              <a:rPr lang="ja-JP" altLang="en-US" dirty="0">
                <a:solidFill>
                  <a:schemeClr val="tx1"/>
                </a:solidFill>
              </a:rPr>
              <a:t>で「</a:t>
            </a:r>
            <a:r>
              <a:rPr lang="ja-JP" altLang="en-US" b="1" dirty="0">
                <a:solidFill>
                  <a:schemeClr val="tx1"/>
                </a:solidFill>
              </a:rPr>
              <a:t>貼り付け</a:t>
            </a:r>
            <a:r>
              <a:rPr lang="ja-JP" altLang="en-US" dirty="0">
                <a:solidFill>
                  <a:schemeClr val="tx1"/>
                </a:solidFill>
              </a:rPr>
              <a:t>」を選びなさい</a:t>
            </a:r>
            <a:endParaRPr lang="en-US" altLang="ja-JP" dirty="0">
              <a:solidFill>
                <a:schemeClr val="tx1"/>
              </a:solidFill>
            </a:endParaRPr>
          </a:p>
          <a:p>
            <a:endParaRPr lang="ja-JP" altLang="en-US" sz="2100" dirty="0"/>
          </a:p>
        </p:txBody>
      </p:sp>
      <p:sp>
        <p:nvSpPr>
          <p:cNvPr id="13" name="正方形/長方形 12"/>
          <p:cNvSpPr/>
          <p:nvPr/>
        </p:nvSpPr>
        <p:spPr>
          <a:xfrm>
            <a:off x="1453943" y="5367660"/>
            <a:ext cx="642806" cy="23337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2208391" y="5853939"/>
            <a:ext cx="300037" cy="33163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12702" y="4767846"/>
            <a:ext cx="5231298" cy="1496423"/>
          </a:xfrm>
          <a:prstGeom prst="rect">
            <a:avLst/>
          </a:prstGeom>
        </p:spPr>
      </p:pic>
      <p:sp>
        <p:nvSpPr>
          <p:cNvPr id="17" name="正方形/長方形 16"/>
          <p:cNvSpPr/>
          <p:nvPr/>
        </p:nvSpPr>
        <p:spPr>
          <a:xfrm>
            <a:off x="4545434" y="5388655"/>
            <a:ext cx="812687" cy="80596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18" name="角丸四角形吹き出し 17"/>
          <p:cNvSpPr/>
          <p:nvPr/>
        </p:nvSpPr>
        <p:spPr>
          <a:xfrm>
            <a:off x="3781167" y="4673192"/>
            <a:ext cx="5265342" cy="1676000"/>
          </a:xfrm>
          <a:prstGeom prst="wedgeRoundRectCallout">
            <a:avLst>
              <a:gd name="adj1" fmla="val -72495"/>
              <a:gd name="adj2" fmla="val 30145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209514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図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4" y="4851338"/>
            <a:ext cx="3694450" cy="1434898"/>
          </a:xfrm>
          <a:prstGeom prst="rect">
            <a:avLst/>
          </a:prstGeom>
        </p:spPr>
      </p:pic>
      <p:pic>
        <p:nvPicPr>
          <p:cNvPr id="15" name="図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2092" y="2299049"/>
            <a:ext cx="5828681" cy="1196961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実践演習の②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79387" y="1271647"/>
            <a:ext cx="8753475" cy="692944"/>
          </a:xfrm>
        </p:spPr>
        <p:txBody>
          <a:bodyPr/>
          <a:lstStyle/>
          <a:p>
            <a:pPr marL="0" indent="0">
              <a:buNone/>
            </a:pPr>
            <a:r>
              <a:rPr lang="en-US" altLang="ja-JP" dirty="0" smtClean="0"/>
              <a:t>3. </a:t>
            </a:r>
            <a:r>
              <a:rPr lang="ja-JP" altLang="en-US" dirty="0" smtClean="0"/>
              <a:t>もう一度</a:t>
            </a:r>
            <a:r>
              <a:rPr lang="ja-JP" altLang="en-US" dirty="0"/>
              <a:t>、</a:t>
            </a:r>
            <a:r>
              <a:rPr lang="ja-JP" altLang="en-US" dirty="0" smtClean="0"/>
              <a:t>セル </a:t>
            </a:r>
            <a:r>
              <a:rPr lang="en-US" altLang="ja-JP" b="1" dirty="0"/>
              <a:t>D2</a:t>
            </a:r>
            <a:r>
              <a:rPr lang="en-US" altLang="ja-JP" dirty="0"/>
              <a:t> </a:t>
            </a:r>
            <a:r>
              <a:rPr lang="ja-JP" altLang="en-US" dirty="0"/>
              <a:t>を</a:t>
            </a:r>
            <a:r>
              <a:rPr lang="ja-JP" altLang="en-US" b="1" dirty="0"/>
              <a:t>右クリック</a:t>
            </a:r>
            <a:r>
              <a:rPr lang="ja-JP" altLang="en-US" dirty="0"/>
              <a:t>し</a:t>
            </a:r>
            <a:r>
              <a:rPr lang="ja-JP" altLang="en-US" dirty="0" smtClean="0"/>
              <a:t>、</a:t>
            </a:r>
            <a:r>
              <a:rPr lang="ja-JP" altLang="en-US" dirty="0" smtClean="0">
                <a:solidFill>
                  <a:srgbClr val="C00000"/>
                </a:solidFill>
              </a:rPr>
              <a:t>右クリックメニュー</a:t>
            </a:r>
            <a:r>
              <a:rPr lang="ja-JP" altLang="en-US" dirty="0" smtClean="0"/>
              <a:t>で「</a:t>
            </a:r>
            <a:r>
              <a:rPr lang="ja-JP" altLang="en-US" b="1" dirty="0" smtClean="0"/>
              <a:t>コピー</a:t>
            </a:r>
            <a:r>
              <a:rPr lang="ja-JP" altLang="en-US" dirty="0" smtClean="0"/>
              <a:t>」を選びなさい</a:t>
            </a:r>
            <a:endParaRPr lang="en-US" altLang="ja-JP" dirty="0"/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28</a:t>
            </a:fld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3676228" y="2699156"/>
            <a:ext cx="1097663" cy="32304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8" name="正方形/長方形 7"/>
          <p:cNvSpPr/>
          <p:nvPr/>
        </p:nvSpPr>
        <p:spPr>
          <a:xfrm>
            <a:off x="4624306" y="3209194"/>
            <a:ext cx="2514535" cy="29487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247568" y="3713872"/>
            <a:ext cx="8753475" cy="1216491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dirty="0">
                <a:solidFill>
                  <a:schemeClr val="tx1"/>
                </a:solidFill>
              </a:rPr>
              <a:t>4. </a:t>
            </a:r>
            <a:r>
              <a:rPr lang="ja-JP" altLang="en-US" dirty="0">
                <a:solidFill>
                  <a:schemeClr val="tx1"/>
                </a:solidFill>
              </a:rPr>
              <a:t>今度は、セル </a:t>
            </a:r>
            <a:r>
              <a:rPr lang="en-US" altLang="ja-JP" b="1" u="sng" dirty="0">
                <a:solidFill>
                  <a:schemeClr val="tx1"/>
                </a:solidFill>
              </a:rPr>
              <a:t>D4</a:t>
            </a:r>
            <a:r>
              <a:rPr lang="en-US" altLang="ja-JP" dirty="0">
                <a:solidFill>
                  <a:schemeClr val="tx1"/>
                </a:solidFill>
              </a:rPr>
              <a:t> </a:t>
            </a:r>
            <a:r>
              <a:rPr lang="ja-JP" altLang="en-US" dirty="0">
                <a:solidFill>
                  <a:schemeClr val="tx1"/>
                </a:solidFill>
              </a:rPr>
              <a:t>を</a:t>
            </a:r>
            <a:r>
              <a:rPr lang="ja-JP" altLang="en-US" b="1" dirty="0">
                <a:solidFill>
                  <a:schemeClr val="tx1"/>
                </a:solidFill>
              </a:rPr>
              <a:t>右クリック</a:t>
            </a:r>
            <a:r>
              <a:rPr lang="ja-JP" altLang="en-US" dirty="0">
                <a:solidFill>
                  <a:schemeClr val="tx1"/>
                </a:solidFill>
              </a:rPr>
              <a:t>し、</a:t>
            </a:r>
            <a:r>
              <a:rPr lang="ja-JP" altLang="en-US" dirty="0">
                <a:solidFill>
                  <a:srgbClr val="C00000"/>
                </a:solidFill>
              </a:rPr>
              <a:t>右クリックメニュー</a:t>
            </a:r>
            <a:r>
              <a:rPr lang="ja-JP" altLang="en-US" dirty="0">
                <a:solidFill>
                  <a:schemeClr val="tx1"/>
                </a:solidFill>
              </a:rPr>
              <a:t>で「</a:t>
            </a:r>
            <a:r>
              <a:rPr lang="ja-JP" altLang="en-US" b="1" dirty="0">
                <a:solidFill>
                  <a:schemeClr val="tx1"/>
                </a:solidFill>
              </a:rPr>
              <a:t>貼り付け</a:t>
            </a:r>
            <a:r>
              <a:rPr lang="ja-JP" altLang="en-US" dirty="0">
                <a:solidFill>
                  <a:schemeClr val="tx1"/>
                </a:solidFill>
              </a:rPr>
              <a:t>」を選びなさい</a:t>
            </a:r>
            <a:endParaRPr lang="en-US" altLang="ja-JP" dirty="0">
              <a:solidFill>
                <a:schemeClr val="tx1"/>
              </a:solidFill>
            </a:endParaRPr>
          </a:p>
          <a:p>
            <a:endParaRPr lang="ja-JP" altLang="en-US" sz="2100" dirty="0"/>
          </a:p>
        </p:txBody>
      </p:sp>
      <p:sp>
        <p:nvSpPr>
          <p:cNvPr id="13" name="正方形/長方形 12"/>
          <p:cNvSpPr/>
          <p:nvPr/>
        </p:nvSpPr>
        <p:spPr>
          <a:xfrm>
            <a:off x="1418265" y="5452097"/>
            <a:ext cx="642806" cy="23337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2155822" y="5947349"/>
            <a:ext cx="300037" cy="33163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1427" y="4591807"/>
            <a:ext cx="5231298" cy="1496423"/>
          </a:xfrm>
          <a:prstGeom prst="rect">
            <a:avLst/>
          </a:prstGeom>
        </p:spPr>
      </p:pic>
      <p:sp>
        <p:nvSpPr>
          <p:cNvPr id="17" name="正方形/長方形 16"/>
          <p:cNvSpPr/>
          <p:nvPr/>
        </p:nvSpPr>
        <p:spPr>
          <a:xfrm>
            <a:off x="4544159" y="5212616"/>
            <a:ext cx="812687" cy="80596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18" name="角丸四角形吹き出し 17"/>
          <p:cNvSpPr/>
          <p:nvPr/>
        </p:nvSpPr>
        <p:spPr>
          <a:xfrm>
            <a:off x="3779892" y="4497153"/>
            <a:ext cx="5265342" cy="1676000"/>
          </a:xfrm>
          <a:prstGeom prst="wedgeRoundRectCallout">
            <a:avLst>
              <a:gd name="adj1" fmla="val -73707"/>
              <a:gd name="adj2" fmla="val 41565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2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121" y="278040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0685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2583103"/>
            <a:ext cx="8826587" cy="214218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実践演習の②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09551" y="1352534"/>
            <a:ext cx="8753475" cy="787640"/>
          </a:xfrm>
        </p:spPr>
        <p:txBody>
          <a:bodyPr/>
          <a:lstStyle/>
          <a:p>
            <a:pPr marL="0" indent="0">
              <a:buNone/>
            </a:pPr>
            <a:r>
              <a:rPr kumimoji="1" lang="en-US" altLang="ja-JP" dirty="0" smtClean="0"/>
              <a:t>5. </a:t>
            </a:r>
            <a:r>
              <a:rPr kumimoji="1" lang="ja-JP" altLang="en-US" dirty="0" smtClean="0"/>
              <a:t>セル </a:t>
            </a:r>
            <a:r>
              <a:rPr kumimoji="1" lang="en-US" altLang="ja-JP" b="1" dirty="0" smtClean="0"/>
              <a:t>D2</a:t>
            </a:r>
            <a:r>
              <a:rPr kumimoji="1" lang="en-US" altLang="ja-JP" dirty="0" smtClean="0"/>
              <a:t>, </a:t>
            </a:r>
            <a:r>
              <a:rPr kumimoji="1" lang="en-US" altLang="ja-JP" b="1" dirty="0" smtClean="0"/>
              <a:t>D3</a:t>
            </a:r>
            <a:r>
              <a:rPr kumimoji="1" lang="en-US" altLang="ja-JP" dirty="0" smtClean="0"/>
              <a:t>, </a:t>
            </a:r>
            <a:r>
              <a:rPr kumimoji="1" lang="en-US" altLang="ja-JP" b="1" dirty="0" smtClean="0"/>
              <a:t>D4</a:t>
            </a:r>
            <a:r>
              <a:rPr kumimoji="1" lang="en-US" altLang="ja-JP" dirty="0" smtClean="0"/>
              <a:t> </a:t>
            </a:r>
            <a:r>
              <a:rPr kumimoji="1" lang="ja-JP" altLang="en-US" dirty="0" smtClean="0"/>
              <a:t>の値が </a:t>
            </a:r>
            <a:r>
              <a:rPr kumimoji="1" lang="en-US" altLang="ja-JP" b="1" dirty="0" smtClean="0"/>
              <a:t>50</a:t>
            </a:r>
            <a:r>
              <a:rPr kumimoji="1" lang="en-US" altLang="ja-JP" dirty="0" smtClean="0"/>
              <a:t>, </a:t>
            </a:r>
            <a:r>
              <a:rPr kumimoji="1" lang="en-US" altLang="ja-JP" b="1" dirty="0" smtClean="0"/>
              <a:t>500</a:t>
            </a:r>
            <a:r>
              <a:rPr kumimoji="1" lang="en-US" altLang="ja-JP" dirty="0" smtClean="0"/>
              <a:t>, </a:t>
            </a:r>
            <a:r>
              <a:rPr kumimoji="1" lang="en-US" altLang="ja-JP" b="1" dirty="0" smtClean="0"/>
              <a:t>100</a:t>
            </a:r>
            <a:r>
              <a:rPr kumimoji="1" lang="en-US" altLang="ja-JP" dirty="0" smtClean="0"/>
              <a:t> </a:t>
            </a:r>
            <a:r>
              <a:rPr kumimoji="1" lang="ja-JP" altLang="en-US" dirty="0" smtClean="0"/>
              <a:t>になっていることを確認しなさい　</a:t>
            </a:r>
            <a:r>
              <a:rPr kumimoji="1" lang="en-US" altLang="ja-JP" dirty="0" smtClean="0"/>
              <a:t>※</a:t>
            </a:r>
            <a:r>
              <a:rPr kumimoji="1" lang="ja-JP" altLang="en-US" dirty="0" smtClean="0"/>
              <a:t>なっていなければ、やり直す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29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4002954" y="3405822"/>
            <a:ext cx="1166671" cy="126500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121" y="278040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934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相対番地と絶対番地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30</a:t>
            </a:fld>
            <a:endParaRPr kumimoji="1" lang="ja-JP" altLang="en-US"/>
          </a:p>
        </p:txBody>
      </p:sp>
      <p:sp>
        <p:nvSpPr>
          <p:cNvPr id="21" name="正方形/長方形 20"/>
          <p:cNvSpPr/>
          <p:nvPr/>
        </p:nvSpPr>
        <p:spPr>
          <a:xfrm>
            <a:off x="485032" y="1854018"/>
            <a:ext cx="604203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3000" b="1" dirty="0">
                <a:latin typeface="Inconsolata" panose="020B0609030003000000" pitchFamily="49" charset="0"/>
              </a:rPr>
              <a:t>=</a:t>
            </a:r>
            <a:r>
              <a:rPr lang="en-US" altLang="ja-JP" sz="3000" b="1" dirty="0">
                <a:solidFill>
                  <a:srgbClr val="C00000"/>
                </a:solidFill>
                <a:latin typeface="Inconsolata" panose="020B0609030003000000" pitchFamily="49" charset="0"/>
              </a:rPr>
              <a:t>VLOOKUP</a:t>
            </a:r>
            <a:r>
              <a:rPr lang="en-US" altLang="ja-JP" sz="3000" b="1" dirty="0">
                <a:latin typeface="Inconsolata" panose="020B0609030003000000" pitchFamily="49" charset="0"/>
              </a:rPr>
              <a:t>(B2, $</a:t>
            </a:r>
            <a:r>
              <a:rPr lang="en-US" altLang="ja-JP" sz="3000" b="1" dirty="0">
                <a:latin typeface="Inconsolata" panose="020B0609030003000000" pitchFamily="49" charset="0"/>
              </a:rPr>
              <a:t>G:$H, 2, FALSE)</a:t>
            </a:r>
            <a:endParaRPr lang="ja-JP" altLang="en-US" sz="3000" b="1" dirty="0">
              <a:latin typeface="Inconsolata" panose="020B0609030003000000" pitchFamily="49" charset="0"/>
            </a:endParaRPr>
          </a:p>
        </p:txBody>
      </p:sp>
      <p:sp>
        <p:nvSpPr>
          <p:cNvPr id="22" name="角丸四角形 21"/>
          <p:cNvSpPr/>
          <p:nvPr/>
        </p:nvSpPr>
        <p:spPr>
          <a:xfrm>
            <a:off x="237207" y="1672334"/>
            <a:ext cx="8291294" cy="820346"/>
          </a:xfrm>
          <a:prstGeom prst="roundRect">
            <a:avLst/>
          </a:prstGeom>
          <a:noFill/>
          <a:ln w="5080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3" name="正方形/長方形 22"/>
          <p:cNvSpPr/>
          <p:nvPr/>
        </p:nvSpPr>
        <p:spPr>
          <a:xfrm>
            <a:off x="2307790" y="1934014"/>
            <a:ext cx="522448" cy="459074"/>
          </a:xfrm>
          <a:prstGeom prst="rect">
            <a:avLst/>
          </a:prstGeom>
          <a:noFill/>
          <a:ln w="76200">
            <a:solidFill>
              <a:srgbClr val="7030A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4" name="正方形/長方形 23"/>
          <p:cNvSpPr/>
          <p:nvPr/>
        </p:nvSpPr>
        <p:spPr>
          <a:xfrm>
            <a:off x="3151266" y="1868036"/>
            <a:ext cx="1102154" cy="516897"/>
          </a:xfrm>
          <a:prstGeom prst="rect">
            <a:avLst/>
          </a:prstGeom>
          <a:noFill/>
          <a:ln w="76200">
            <a:solidFill>
              <a:srgbClr val="00206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5" name="テキスト ボックス 34"/>
          <p:cNvSpPr txBox="1"/>
          <p:nvPr/>
        </p:nvSpPr>
        <p:spPr>
          <a:xfrm>
            <a:off x="3817595" y="2615340"/>
            <a:ext cx="17075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b="1" dirty="0">
                <a:solidFill>
                  <a:srgbClr val="003366"/>
                </a:solidFill>
              </a:rPr>
              <a:t>$G </a:t>
            </a:r>
            <a:r>
              <a:rPr lang="ja-JP" altLang="en-US" sz="2400" b="1" dirty="0">
                <a:solidFill>
                  <a:srgbClr val="003366"/>
                </a:solidFill>
              </a:rPr>
              <a:t>や </a:t>
            </a:r>
            <a:r>
              <a:rPr lang="en-US" altLang="ja-JP" sz="2400" b="1" dirty="0">
                <a:solidFill>
                  <a:srgbClr val="003366"/>
                </a:solidFill>
              </a:rPr>
              <a:t>$H </a:t>
            </a:r>
            <a:r>
              <a:rPr lang="ja-JP" altLang="en-US" sz="2400" b="1" dirty="0">
                <a:solidFill>
                  <a:srgbClr val="003366"/>
                </a:solidFill>
              </a:rPr>
              <a:t>は</a:t>
            </a:r>
            <a:endParaRPr lang="en-US" altLang="ja-JP" sz="2400" b="1" dirty="0">
              <a:solidFill>
                <a:srgbClr val="003366"/>
              </a:solidFill>
            </a:endParaRPr>
          </a:p>
          <a:p>
            <a:r>
              <a:rPr lang="ja-JP" altLang="en-US" sz="2400" b="1" dirty="0">
                <a:solidFill>
                  <a:srgbClr val="003366"/>
                </a:solidFill>
              </a:rPr>
              <a:t>絶対番地</a:t>
            </a:r>
            <a:endParaRPr lang="ja-JP" altLang="en-US" sz="2400" b="1" dirty="0">
              <a:solidFill>
                <a:srgbClr val="003366"/>
              </a:solidFill>
            </a:endParaRPr>
          </a:p>
        </p:txBody>
      </p:sp>
      <p:sp>
        <p:nvSpPr>
          <p:cNvPr id="36" name="テキスト ボックス 35"/>
          <p:cNvSpPr txBox="1"/>
          <p:nvPr/>
        </p:nvSpPr>
        <p:spPr>
          <a:xfrm>
            <a:off x="1981175" y="2615340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b="1" dirty="0" err="1">
                <a:solidFill>
                  <a:srgbClr val="7030A0"/>
                </a:solidFill>
              </a:rPr>
              <a:t>B2</a:t>
            </a:r>
            <a:r>
              <a:rPr lang="en-US" altLang="ja-JP" sz="2400" b="1" dirty="0">
                <a:solidFill>
                  <a:srgbClr val="7030A0"/>
                </a:solidFill>
              </a:rPr>
              <a:t> </a:t>
            </a:r>
            <a:r>
              <a:rPr lang="ja-JP" altLang="en-US" sz="2400" b="1" dirty="0">
                <a:solidFill>
                  <a:srgbClr val="7030A0"/>
                </a:solidFill>
              </a:rPr>
              <a:t>は</a:t>
            </a:r>
            <a:endParaRPr lang="en-US" altLang="ja-JP" sz="2400" b="1" dirty="0">
              <a:solidFill>
                <a:srgbClr val="7030A0"/>
              </a:solidFill>
            </a:endParaRPr>
          </a:p>
          <a:p>
            <a:r>
              <a:rPr lang="ja-JP" altLang="en-US" sz="2400" b="1" dirty="0">
                <a:solidFill>
                  <a:srgbClr val="7030A0"/>
                </a:solidFill>
              </a:rPr>
              <a:t>相対</a:t>
            </a:r>
            <a:r>
              <a:rPr lang="ja-JP" altLang="en-US" sz="2400" b="1" dirty="0">
                <a:solidFill>
                  <a:srgbClr val="7030A0"/>
                </a:solidFill>
              </a:rPr>
              <a:t>番地</a:t>
            </a:r>
            <a:endParaRPr lang="ja-JP" altLang="en-US" sz="2400" b="1" dirty="0">
              <a:solidFill>
                <a:srgbClr val="7030A0"/>
              </a:solidFill>
            </a:endParaRP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2203315" y="4081971"/>
            <a:ext cx="528542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700" dirty="0"/>
              <a:t>$ </a:t>
            </a:r>
            <a:r>
              <a:rPr lang="ja-JP" altLang="en-US" sz="2700" dirty="0"/>
              <a:t>をつけたら：　絶対番地</a:t>
            </a:r>
            <a:endParaRPr lang="en-US" altLang="ja-JP" sz="2700" dirty="0"/>
          </a:p>
          <a:p>
            <a:r>
              <a:rPr lang="en-US" altLang="ja-JP" sz="2700" dirty="0"/>
              <a:t>$</a:t>
            </a:r>
            <a:r>
              <a:rPr lang="ja-JP" altLang="en-US" sz="2700" dirty="0"/>
              <a:t> </a:t>
            </a:r>
            <a:r>
              <a:rPr lang="ja-JP" altLang="en-US" sz="2700" dirty="0"/>
              <a:t>をつけなかったら：　</a:t>
            </a:r>
            <a:r>
              <a:rPr lang="ja-JP" altLang="en-US" sz="2700" dirty="0"/>
              <a:t>相対</a:t>
            </a:r>
            <a:r>
              <a:rPr lang="ja-JP" altLang="en-US" sz="2700" dirty="0"/>
              <a:t>番地</a:t>
            </a:r>
            <a:endParaRPr lang="ja-JP" altLang="en-US" sz="2700" dirty="0"/>
          </a:p>
        </p:txBody>
      </p:sp>
    </p:spTree>
    <p:extLst>
      <p:ext uri="{BB962C8B-B14F-4D97-AF65-F5344CB8AC3E}">
        <p14:creationId xmlns:p14="http://schemas.microsoft.com/office/powerpoint/2010/main" val="1632567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"/>
          <p:cNvSpPr>
            <a:spLocks noGrp="1"/>
          </p:cNvSpPr>
          <p:nvPr>
            <p:ph type="title"/>
          </p:nvPr>
        </p:nvSpPr>
        <p:spPr>
          <a:xfrm>
            <a:off x="272034" y="352937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 smtClean="0"/>
              <a:t>Excel </a:t>
            </a:r>
            <a:r>
              <a:rPr kumimoji="1" lang="ja-JP" altLang="en-US" dirty="0" err="1" smtClean="0"/>
              <a:t>での</a:t>
            </a:r>
            <a:r>
              <a:rPr kumimoji="1" lang="ja-JP" altLang="en-US" dirty="0" smtClean="0"/>
              <a:t>絶対番地と相対</a:t>
            </a:r>
            <a:r>
              <a:rPr kumimoji="1" lang="ja-JP" altLang="en-US" dirty="0" smtClean="0"/>
              <a:t>番地</a:t>
            </a:r>
            <a:endParaRPr kumimoji="1" lang="ja-JP" altLang="en-US" dirty="0"/>
          </a:p>
        </p:txBody>
      </p:sp>
      <p:sp>
        <p:nvSpPr>
          <p:cNvPr id="1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5050" y="1503164"/>
            <a:ext cx="8988950" cy="4161177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◆ </a:t>
            </a:r>
            <a:r>
              <a:rPr lang="ja-JP" altLang="en-US" sz="2400" b="1" dirty="0"/>
              <a:t>相対番地</a:t>
            </a:r>
            <a:endParaRPr lang="en-US" altLang="ja-JP" sz="2400" b="1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　</a:t>
            </a:r>
            <a:r>
              <a:rPr lang="ja-JP" altLang="en-US" sz="2400" dirty="0" smtClean="0">
                <a:solidFill>
                  <a:srgbClr val="C00000"/>
                </a:solidFill>
              </a:rPr>
              <a:t>セル</a:t>
            </a:r>
            <a:r>
              <a:rPr lang="ja-JP" altLang="en-US" sz="2400" dirty="0">
                <a:solidFill>
                  <a:srgbClr val="C00000"/>
                </a:solidFill>
              </a:rPr>
              <a:t>のアドレス</a:t>
            </a:r>
            <a:r>
              <a:rPr lang="ja-JP" altLang="en-US" sz="2400" dirty="0"/>
              <a:t>を　「</a:t>
            </a:r>
            <a:r>
              <a:rPr lang="ja-JP" altLang="en-US" sz="2400" dirty="0">
                <a:solidFill>
                  <a:srgbClr val="C00000"/>
                </a:solidFill>
              </a:rPr>
              <a:t>列番号</a:t>
            </a:r>
            <a:r>
              <a:rPr lang="ja-JP" altLang="en-US" sz="2400" dirty="0"/>
              <a:t>」と「</a:t>
            </a:r>
            <a:r>
              <a:rPr lang="ja-JP" altLang="en-US" sz="2400" dirty="0">
                <a:solidFill>
                  <a:srgbClr val="C00000"/>
                </a:solidFill>
              </a:rPr>
              <a:t>行番号</a:t>
            </a:r>
            <a:r>
              <a:rPr lang="ja-JP" altLang="en-US" sz="2400" dirty="0"/>
              <a:t>」で示す</a:t>
            </a:r>
            <a:endParaRPr lang="en-US" altLang="ja-JP" sz="24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　</a:t>
            </a:r>
            <a:r>
              <a:rPr lang="ja-JP" altLang="en-US" sz="2400" b="1" dirty="0"/>
              <a:t>　（例）　</a:t>
            </a:r>
            <a:r>
              <a:rPr lang="en-US" altLang="ja-JP" sz="2400" b="1" dirty="0" err="1"/>
              <a:t>A2</a:t>
            </a:r>
            <a:endParaRPr lang="en-US" altLang="ja-JP" sz="2400" b="1" dirty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sz="2400" dirty="0"/>
              <a:t> 	</a:t>
            </a:r>
            <a:r>
              <a:rPr lang="ja-JP" altLang="en-US" sz="2400" dirty="0">
                <a:solidFill>
                  <a:srgbClr val="C00000"/>
                </a:solidFill>
              </a:rPr>
              <a:t>コピー／切り取り</a:t>
            </a:r>
            <a:r>
              <a:rPr lang="ja-JP" altLang="en-US" sz="2400" dirty="0"/>
              <a:t>して</a:t>
            </a:r>
            <a:r>
              <a:rPr lang="ja-JP" altLang="en-US" sz="2400" dirty="0">
                <a:solidFill>
                  <a:srgbClr val="C00000"/>
                </a:solidFill>
              </a:rPr>
              <a:t>貼り付ける</a:t>
            </a:r>
            <a:r>
              <a:rPr lang="ja-JP" altLang="en-US" sz="2400" dirty="0"/>
              <a:t>とき、</a:t>
            </a:r>
            <a:r>
              <a:rPr lang="ja-JP" altLang="en-US" sz="2400" b="1" u="sng" dirty="0">
                <a:solidFill>
                  <a:srgbClr val="FF0000"/>
                </a:solidFill>
              </a:rPr>
              <a:t>コピー先とコピー</a:t>
            </a:r>
            <a:endParaRPr lang="en-US" altLang="ja-JP" sz="2400" b="1" u="sng" dirty="0">
              <a:solidFill>
                <a:srgbClr val="FF0000"/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sz="2400" b="1" dirty="0">
                <a:solidFill>
                  <a:srgbClr val="FF0000"/>
                </a:solidFill>
              </a:rPr>
              <a:t>	</a:t>
            </a:r>
            <a:r>
              <a:rPr lang="ja-JP" altLang="en-US" sz="2400" b="1" u="sng" dirty="0">
                <a:solidFill>
                  <a:srgbClr val="FF0000"/>
                </a:solidFill>
              </a:rPr>
              <a:t>元</a:t>
            </a:r>
            <a:r>
              <a:rPr lang="ja-JP" altLang="en-US" sz="2400" dirty="0"/>
              <a:t>の</a:t>
            </a:r>
            <a:r>
              <a:rPr lang="ja-JP" altLang="en-US" sz="2400" dirty="0">
                <a:solidFill>
                  <a:srgbClr val="C00000"/>
                </a:solidFill>
              </a:rPr>
              <a:t>セルのアドレス</a:t>
            </a:r>
            <a:r>
              <a:rPr lang="ja-JP" altLang="en-US" sz="2400" dirty="0"/>
              <a:t>の</a:t>
            </a:r>
            <a:r>
              <a:rPr lang="ja-JP" altLang="en-US" sz="2400" b="1" u="sng" dirty="0">
                <a:solidFill>
                  <a:srgbClr val="FF0000"/>
                </a:solidFill>
              </a:rPr>
              <a:t>ずれ</a:t>
            </a:r>
            <a:r>
              <a:rPr lang="ja-JP" altLang="en-US" sz="2400" dirty="0"/>
              <a:t>に応じて、</a:t>
            </a:r>
            <a:r>
              <a:rPr lang="ja-JP" altLang="en-US" sz="2400" b="1" u="sng" dirty="0">
                <a:solidFill>
                  <a:srgbClr val="FF0000"/>
                </a:solidFill>
              </a:rPr>
              <a:t>調整が行われる</a:t>
            </a:r>
            <a:endParaRPr lang="en-US" altLang="ja-JP" sz="2400" b="1" u="sng" dirty="0">
              <a:solidFill>
                <a:srgbClr val="FF0000"/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◆ </a:t>
            </a:r>
            <a:r>
              <a:rPr lang="ja-JP" altLang="en-US" sz="2400" b="1" dirty="0"/>
              <a:t>絶対番地</a:t>
            </a:r>
            <a:endParaRPr lang="en-US" altLang="ja-JP" sz="2400" b="1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　</a:t>
            </a:r>
            <a:r>
              <a:rPr lang="ja-JP" altLang="en-US" sz="2400" dirty="0" smtClean="0">
                <a:solidFill>
                  <a:srgbClr val="C00000"/>
                </a:solidFill>
              </a:rPr>
              <a:t>セル</a:t>
            </a:r>
            <a:r>
              <a:rPr lang="ja-JP" altLang="en-US" sz="2400" dirty="0">
                <a:solidFill>
                  <a:srgbClr val="C00000"/>
                </a:solidFill>
              </a:rPr>
              <a:t>のアドレス</a:t>
            </a:r>
            <a:r>
              <a:rPr lang="ja-JP" altLang="en-US" sz="2400" dirty="0"/>
              <a:t>を　</a:t>
            </a:r>
            <a:r>
              <a:rPr lang="ja-JP" altLang="en-US" sz="2400" dirty="0"/>
              <a:t>「</a:t>
            </a:r>
            <a:r>
              <a:rPr lang="en-US" altLang="ja-JP" sz="2400" b="1" dirty="0"/>
              <a:t>$</a:t>
            </a:r>
            <a:r>
              <a:rPr lang="ja-JP" altLang="en-US" sz="2400" dirty="0"/>
              <a:t>」と「</a:t>
            </a:r>
            <a:r>
              <a:rPr lang="ja-JP" altLang="en-US" sz="2400" dirty="0">
                <a:solidFill>
                  <a:srgbClr val="C00000"/>
                </a:solidFill>
              </a:rPr>
              <a:t>列番号</a:t>
            </a:r>
            <a:r>
              <a:rPr lang="ja-JP" altLang="en-US" sz="2400" dirty="0"/>
              <a:t>」</a:t>
            </a:r>
            <a:r>
              <a:rPr lang="ja-JP" altLang="en-US" sz="2400" dirty="0"/>
              <a:t>と「</a:t>
            </a:r>
            <a:r>
              <a:rPr lang="en-US" altLang="ja-JP" sz="2400" b="1" dirty="0"/>
              <a:t>$</a:t>
            </a:r>
            <a:r>
              <a:rPr lang="ja-JP" altLang="en-US" sz="2400" dirty="0"/>
              <a:t>」と「</a:t>
            </a:r>
            <a:r>
              <a:rPr lang="ja-JP" altLang="en-US" sz="2400" dirty="0">
                <a:solidFill>
                  <a:srgbClr val="C00000"/>
                </a:solidFill>
              </a:rPr>
              <a:t>行番号</a:t>
            </a:r>
            <a:r>
              <a:rPr lang="ja-JP" altLang="en-US" sz="2400" dirty="0"/>
              <a:t>」で示す</a:t>
            </a:r>
            <a:endParaRPr lang="en-US" altLang="ja-JP" sz="24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　</a:t>
            </a:r>
            <a:r>
              <a:rPr lang="ja-JP" altLang="en-US" sz="2400" b="1" dirty="0"/>
              <a:t>　（例）　</a:t>
            </a:r>
            <a:r>
              <a:rPr lang="en-US" altLang="ja-JP" sz="2400" b="1" dirty="0"/>
              <a:t>$</a:t>
            </a:r>
            <a:r>
              <a:rPr lang="en-US" altLang="ja-JP" sz="2400" b="1" dirty="0" err="1"/>
              <a:t>A$2</a:t>
            </a:r>
            <a:endParaRPr lang="en-US" altLang="ja-JP" sz="2400" b="1" dirty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sz="2400" dirty="0"/>
              <a:t> 	</a:t>
            </a:r>
            <a:r>
              <a:rPr lang="ja-JP" altLang="en-US" sz="2400" dirty="0">
                <a:solidFill>
                  <a:srgbClr val="C00000"/>
                </a:solidFill>
              </a:rPr>
              <a:t>コピー／切り取り</a:t>
            </a:r>
            <a:r>
              <a:rPr lang="ja-JP" altLang="en-US" sz="2400" dirty="0"/>
              <a:t>して</a:t>
            </a:r>
            <a:r>
              <a:rPr lang="ja-JP" altLang="en-US" sz="2400" dirty="0">
                <a:solidFill>
                  <a:srgbClr val="C00000"/>
                </a:solidFill>
              </a:rPr>
              <a:t>貼り付ける</a:t>
            </a:r>
            <a:r>
              <a:rPr lang="ja-JP" altLang="en-US" sz="2400" dirty="0"/>
              <a:t>ときの</a:t>
            </a:r>
            <a:r>
              <a:rPr lang="ja-JP" altLang="en-US" sz="2400" b="1" u="sng" dirty="0">
                <a:solidFill>
                  <a:srgbClr val="FF0000"/>
                </a:solidFill>
              </a:rPr>
              <a:t>調整は無い</a:t>
            </a:r>
            <a:endParaRPr lang="en-US" altLang="ja-JP" sz="2400" b="1" u="sng" dirty="0">
              <a:solidFill>
                <a:srgbClr val="FF0000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31</a:t>
            </a:fld>
            <a:endParaRPr kumimoji="1" lang="ja-JP" altLang="en-US" dirty="0"/>
          </a:p>
        </p:txBody>
      </p:sp>
      <p:grpSp>
        <p:nvGrpSpPr>
          <p:cNvPr id="8" name="グループ化 7"/>
          <p:cNvGrpSpPr/>
          <p:nvPr/>
        </p:nvGrpSpPr>
        <p:grpSpPr>
          <a:xfrm>
            <a:off x="7547027" y="576816"/>
            <a:ext cx="1223413" cy="1008866"/>
            <a:chOff x="7582266" y="316010"/>
            <a:chExt cx="1631217" cy="1345154"/>
          </a:xfrm>
        </p:grpSpPr>
        <p:sp>
          <p:nvSpPr>
            <p:cNvPr id="9" name="Text Box 1035"/>
            <p:cNvSpPr txBox="1">
              <a:spLocks noChangeArrowheads="1"/>
            </p:cNvSpPr>
            <p:nvPr/>
          </p:nvSpPr>
          <p:spPr bwMode="auto">
            <a:xfrm>
              <a:off x="7582266" y="1288755"/>
              <a:ext cx="1631217" cy="3724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135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135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135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135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10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4625" y="316010"/>
              <a:ext cx="1206500" cy="936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46824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87703"/>
            <a:ext cx="9144000" cy="2156159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実践演習の②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79387" y="1103899"/>
            <a:ext cx="8753475" cy="7876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ja-JP" dirty="0"/>
              <a:t>6</a:t>
            </a:r>
            <a:r>
              <a:rPr kumimoji="1" lang="en-US" altLang="ja-JP" dirty="0" smtClean="0"/>
              <a:t>. </a:t>
            </a:r>
            <a:r>
              <a:rPr kumimoji="1" lang="ja-JP" altLang="en-US" dirty="0" smtClean="0"/>
              <a:t>セル </a:t>
            </a:r>
            <a:r>
              <a:rPr kumimoji="1" lang="en-US" altLang="ja-JP" b="1" dirty="0" smtClean="0"/>
              <a:t>D2</a:t>
            </a:r>
            <a:r>
              <a:rPr lang="ja-JP" altLang="en-US" b="1" dirty="0"/>
              <a:t> </a:t>
            </a:r>
            <a:r>
              <a:rPr lang="ja-JP" altLang="en-US" b="1" dirty="0" smtClean="0"/>
              <a:t>を左クリック</a:t>
            </a:r>
            <a:r>
              <a:rPr lang="ja-JP" altLang="en-US" dirty="0" smtClean="0"/>
              <a:t>すると、</a:t>
            </a:r>
            <a:r>
              <a:rPr lang="ja-JP" altLang="en-US" b="1" dirty="0" smtClean="0"/>
              <a:t>数式が表示される</a:t>
            </a:r>
            <a:r>
              <a:rPr lang="ja-JP" altLang="en-US" dirty="0" smtClean="0"/>
              <a:t>ので確認する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（間違って、ダブルクリック</a:t>
            </a:r>
            <a:r>
              <a:rPr lang="ja-JP" altLang="en-US" b="1" dirty="0" smtClean="0"/>
              <a:t>しない</a:t>
            </a:r>
            <a:r>
              <a:rPr lang="ja-JP" altLang="en-US" dirty="0" smtClean="0"/>
              <a:t>ように気を付ける）</a:t>
            </a:r>
            <a:endParaRPr kumimoji="1"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32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3994979" y="5001130"/>
            <a:ext cx="1182620" cy="38627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3994977" y="3896191"/>
            <a:ext cx="4425171" cy="51036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826041" y="2987711"/>
            <a:ext cx="604203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3000" b="1" dirty="0">
                <a:latin typeface="Inconsolata" panose="020B0609030003000000" pitchFamily="49" charset="0"/>
              </a:rPr>
              <a:t>=</a:t>
            </a:r>
            <a:r>
              <a:rPr lang="en-US" altLang="ja-JP" sz="3000" b="1" dirty="0">
                <a:solidFill>
                  <a:srgbClr val="C00000"/>
                </a:solidFill>
                <a:latin typeface="Inconsolata" panose="020B0609030003000000" pitchFamily="49" charset="0"/>
              </a:rPr>
              <a:t>VLOOKUP</a:t>
            </a:r>
            <a:r>
              <a:rPr lang="en-US" altLang="ja-JP" sz="3000" b="1" dirty="0">
                <a:latin typeface="Inconsolata" panose="020B0609030003000000" pitchFamily="49" charset="0"/>
              </a:rPr>
              <a:t>(B2, $</a:t>
            </a:r>
            <a:r>
              <a:rPr lang="en-US" altLang="ja-JP" sz="3000" b="1" dirty="0">
                <a:latin typeface="Inconsolata" panose="020B0609030003000000" pitchFamily="49" charset="0"/>
              </a:rPr>
              <a:t>G:$H, 2, FALSE)</a:t>
            </a:r>
            <a:endParaRPr lang="ja-JP" altLang="en-US" sz="3000" b="1" dirty="0">
              <a:latin typeface="Inconsolata" panose="020B0609030003000000" pitchFamily="49" charset="0"/>
            </a:endParaRPr>
          </a:p>
        </p:txBody>
      </p:sp>
      <p:sp>
        <p:nvSpPr>
          <p:cNvPr id="11" name="角丸四角形 10"/>
          <p:cNvSpPr/>
          <p:nvPr/>
        </p:nvSpPr>
        <p:spPr>
          <a:xfrm>
            <a:off x="687459" y="2898361"/>
            <a:ext cx="8291294" cy="820346"/>
          </a:xfrm>
          <a:prstGeom prst="roundRect">
            <a:avLst/>
          </a:prstGeom>
          <a:noFill/>
          <a:ln w="5080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121" y="278040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5623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93" y="3988748"/>
            <a:ext cx="8909962" cy="2100972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実践演習の②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93380" y="1117161"/>
            <a:ext cx="8753475" cy="787640"/>
          </a:xfrm>
        </p:spPr>
        <p:txBody>
          <a:bodyPr/>
          <a:lstStyle/>
          <a:p>
            <a:pPr marL="0" indent="0">
              <a:buNone/>
            </a:pPr>
            <a:r>
              <a:rPr lang="en-US" altLang="ja-JP" dirty="0" smtClean="0"/>
              <a:t>7</a:t>
            </a:r>
            <a:r>
              <a:rPr kumimoji="1" lang="en-US" altLang="ja-JP" dirty="0" smtClean="0"/>
              <a:t>. </a:t>
            </a:r>
            <a:r>
              <a:rPr kumimoji="1" lang="ja-JP" altLang="en-US" dirty="0" smtClean="0"/>
              <a:t>セル </a:t>
            </a:r>
            <a:r>
              <a:rPr kumimoji="1" lang="en-US" altLang="ja-JP" b="1" dirty="0" smtClean="0"/>
              <a:t>D3</a:t>
            </a:r>
            <a:r>
              <a:rPr lang="ja-JP" altLang="en-US" b="1" dirty="0" smtClean="0"/>
              <a:t> を左クリック</a:t>
            </a:r>
            <a:r>
              <a:rPr lang="ja-JP" altLang="en-US" dirty="0" smtClean="0"/>
              <a:t>すると、</a:t>
            </a:r>
            <a:r>
              <a:rPr lang="ja-JP" altLang="en-US" b="1" dirty="0" smtClean="0"/>
              <a:t>数式が表示される</a:t>
            </a:r>
            <a:r>
              <a:rPr lang="ja-JP" altLang="en-US" dirty="0" smtClean="0"/>
              <a:t>ので確認する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（間違って、ダブルクリック</a:t>
            </a:r>
            <a:r>
              <a:rPr lang="ja-JP" altLang="en-US" b="1" dirty="0"/>
              <a:t>しない</a:t>
            </a:r>
            <a:r>
              <a:rPr lang="ja-JP" altLang="en-US" dirty="0"/>
              <a:t>ように気を付ける）</a:t>
            </a:r>
            <a:endParaRPr lang="en-US" altLang="ja-JP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33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3900564" y="5334483"/>
            <a:ext cx="1182620" cy="38627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3846406" y="3988748"/>
            <a:ext cx="4409222" cy="51036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831035" y="3075494"/>
            <a:ext cx="604203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3000" b="1" dirty="0">
                <a:latin typeface="Inconsolata" panose="020B0609030003000000" pitchFamily="49" charset="0"/>
              </a:rPr>
              <a:t>=</a:t>
            </a:r>
            <a:r>
              <a:rPr lang="en-US" altLang="ja-JP" sz="3000" b="1" dirty="0">
                <a:solidFill>
                  <a:srgbClr val="C00000"/>
                </a:solidFill>
                <a:latin typeface="Inconsolata" panose="020B0609030003000000" pitchFamily="49" charset="0"/>
              </a:rPr>
              <a:t>VLOOKUP</a:t>
            </a:r>
            <a:r>
              <a:rPr lang="en-US" altLang="ja-JP" sz="3000" b="1" dirty="0">
                <a:latin typeface="Inconsolata" panose="020B0609030003000000" pitchFamily="49" charset="0"/>
              </a:rPr>
              <a:t>(</a:t>
            </a:r>
            <a:r>
              <a:rPr lang="en-US" altLang="ja-JP" sz="3000" b="1" dirty="0">
                <a:solidFill>
                  <a:srgbClr val="FF0000"/>
                </a:solidFill>
                <a:latin typeface="Inconsolata" panose="020B0609030003000000" pitchFamily="49" charset="0"/>
              </a:rPr>
              <a:t>B3</a:t>
            </a:r>
            <a:r>
              <a:rPr lang="en-US" altLang="ja-JP" sz="3000" b="1" dirty="0">
                <a:latin typeface="Inconsolata" panose="020B0609030003000000" pitchFamily="49" charset="0"/>
              </a:rPr>
              <a:t>, </a:t>
            </a:r>
            <a:r>
              <a:rPr lang="en-US" altLang="ja-JP" sz="3000" b="1" dirty="0">
                <a:latin typeface="Inconsolata" panose="020B0609030003000000" pitchFamily="49" charset="0"/>
              </a:rPr>
              <a:t>$</a:t>
            </a:r>
            <a:r>
              <a:rPr lang="en-US" altLang="ja-JP" sz="3000" b="1" dirty="0">
                <a:latin typeface="Inconsolata" panose="020B0609030003000000" pitchFamily="49" charset="0"/>
              </a:rPr>
              <a:t>G:$H, 2, FALSE)</a:t>
            </a:r>
            <a:endParaRPr lang="ja-JP" altLang="en-US" sz="3000" b="1" dirty="0">
              <a:latin typeface="Inconsolata" panose="020B0609030003000000" pitchFamily="49" charset="0"/>
            </a:endParaRPr>
          </a:p>
        </p:txBody>
      </p:sp>
      <p:sp>
        <p:nvSpPr>
          <p:cNvPr id="11" name="角丸四角形 10"/>
          <p:cNvSpPr/>
          <p:nvPr/>
        </p:nvSpPr>
        <p:spPr>
          <a:xfrm>
            <a:off x="692453" y="2986144"/>
            <a:ext cx="8291294" cy="820346"/>
          </a:xfrm>
          <a:prstGeom prst="roundRect">
            <a:avLst/>
          </a:prstGeom>
          <a:noFill/>
          <a:ln w="5080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121" y="278040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215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03" y="3999020"/>
            <a:ext cx="9012843" cy="2125232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実践演習の②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09550" y="1090835"/>
            <a:ext cx="8753475" cy="787640"/>
          </a:xfrm>
        </p:spPr>
        <p:txBody>
          <a:bodyPr/>
          <a:lstStyle/>
          <a:p>
            <a:pPr marL="0" indent="0">
              <a:buNone/>
            </a:pPr>
            <a:r>
              <a:rPr lang="en-US" altLang="ja-JP" dirty="0" smtClean="0"/>
              <a:t>8</a:t>
            </a:r>
            <a:r>
              <a:rPr kumimoji="1" lang="en-US" altLang="ja-JP" dirty="0" smtClean="0"/>
              <a:t>. </a:t>
            </a:r>
            <a:r>
              <a:rPr kumimoji="1" lang="ja-JP" altLang="en-US" dirty="0" smtClean="0"/>
              <a:t>セル </a:t>
            </a:r>
            <a:r>
              <a:rPr kumimoji="1" lang="en-US" altLang="ja-JP" b="1" dirty="0" smtClean="0"/>
              <a:t>D4</a:t>
            </a:r>
            <a:r>
              <a:rPr lang="ja-JP" altLang="en-US" b="1" dirty="0" smtClean="0"/>
              <a:t> を左クリック</a:t>
            </a:r>
            <a:r>
              <a:rPr lang="ja-JP" altLang="en-US" dirty="0" smtClean="0"/>
              <a:t>すると、</a:t>
            </a:r>
            <a:r>
              <a:rPr lang="ja-JP" altLang="en-US" b="1" dirty="0" smtClean="0"/>
              <a:t>数式が表示される</a:t>
            </a:r>
            <a:r>
              <a:rPr lang="ja-JP" altLang="en-US" dirty="0" smtClean="0"/>
              <a:t>ので確認する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（間違って、ダブルクリック</a:t>
            </a:r>
            <a:r>
              <a:rPr lang="ja-JP" altLang="en-US" b="1" dirty="0"/>
              <a:t>しない</a:t>
            </a:r>
            <a:r>
              <a:rPr lang="ja-JP" altLang="en-US" dirty="0"/>
              <a:t>ように気を付ける）</a:t>
            </a:r>
            <a:endParaRPr lang="en-US" altLang="ja-JP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34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3964816" y="5572944"/>
            <a:ext cx="1182620" cy="38627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3956781" y="3932498"/>
            <a:ext cx="4226442" cy="51036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860016" y="3097439"/>
            <a:ext cx="604203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3000" b="1" dirty="0">
                <a:latin typeface="Inconsolata" panose="020B0609030003000000" pitchFamily="49" charset="0"/>
              </a:rPr>
              <a:t>=</a:t>
            </a:r>
            <a:r>
              <a:rPr lang="en-US" altLang="ja-JP" sz="3000" b="1" dirty="0">
                <a:solidFill>
                  <a:srgbClr val="C00000"/>
                </a:solidFill>
                <a:latin typeface="Inconsolata" panose="020B0609030003000000" pitchFamily="49" charset="0"/>
              </a:rPr>
              <a:t>VLOOKUP</a:t>
            </a:r>
            <a:r>
              <a:rPr lang="en-US" altLang="ja-JP" sz="3000" b="1" dirty="0">
                <a:latin typeface="Inconsolata" panose="020B0609030003000000" pitchFamily="49" charset="0"/>
              </a:rPr>
              <a:t>(</a:t>
            </a:r>
            <a:r>
              <a:rPr lang="en-US" altLang="ja-JP" sz="3000" b="1" dirty="0">
                <a:solidFill>
                  <a:srgbClr val="FF0000"/>
                </a:solidFill>
                <a:latin typeface="Inconsolata" panose="020B0609030003000000" pitchFamily="49" charset="0"/>
              </a:rPr>
              <a:t>B4</a:t>
            </a:r>
            <a:r>
              <a:rPr lang="en-US" altLang="ja-JP" sz="3000" b="1" dirty="0">
                <a:latin typeface="Inconsolata" panose="020B0609030003000000" pitchFamily="49" charset="0"/>
              </a:rPr>
              <a:t>, </a:t>
            </a:r>
            <a:r>
              <a:rPr lang="en-US" altLang="ja-JP" sz="3000" b="1" dirty="0">
                <a:latin typeface="Inconsolata" panose="020B0609030003000000" pitchFamily="49" charset="0"/>
              </a:rPr>
              <a:t>$</a:t>
            </a:r>
            <a:r>
              <a:rPr lang="en-US" altLang="ja-JP" sz="3000" b="1" dirty="0">
                <a:latin typeface="Inconsolata" panose="020B0609030003000000" pitchFamily="49" charset="0"/>
              </a:rPr>
              <a:t>G:$H, 2, FALSE)</a:t>
            </a:r>
            <a:endParaRPr lang="ja-JP" altLang="en-US" sz="3000" b="1" dirty="0">
              <a:latin typeface="Inconsolata" panose="020B0609030003000000" pitchFamily="49" charset="0"/>
            </a:endParaRPr>
          </a:p>
        </p:txBody>
      </p:sp>
      <p:sp>
        <p:nvSpPr>
          <p:cNvPr id="11" name="角丸四角形 10"/>
          <p:cNvSpPr/>
          <p:nvPr/>
        </p:nvSpPr>
        <p:spPr>
          <a:xfrm>
            <a:off x="721434" y="3008089"/>
            <a:ext cx="8291294" cy="820346"/>
          </a:xfrm>
          <a:prstGeom prst="roundRect">
            <a:avLst/>
          </a:prstGeom>
          <a:noFill/>
          <a:ln w="5080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121" y="278040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9311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実践演習</a:t>
            </a:r>
            <a:r>
              <a:rPr lang="ja-JP" altLang="en-US" dirty="0" smtClean="0"/>
              <a:t>の</a:t>
            </a:r>
            <a:r>
              <a:rPr lang="ja-JP" altLang="en-US" dirty="0"/>
              <a:t>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46503" y="1099705"/>
            <a:ext cx="8753475" cy="7876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ja-JP" dirty="0"/>
              <a:t>9</a:t>
            </a:r>
            <a:r>
              <a:rPr kumimoji="1" lang="en-US" altLang="ja-JP" dirty="0" smtClean="0"/>
              <a:t>. </a:t>
            </a:r>
            <a:r>
              <a:rPr kumimoji="1" lang="ja-JP" altLang="en-US" dirty="0" smtClean="0"/>
              <a:t>試しに、セル </a:t>
            </a:r>
            <a:r>
              <a:rPr kumimoji="1" lang="en-US" altLang="ja-JP" b="1" dirty="0" err="1" smtClean="0"/>
              <a:t>B2</a:t>
            </a:r>
            <a:r>
              <a:rPr kumimoji="1" lang="en-US" altLang="ja-JP" dirty="0" smtClean="0"/>
              <a:t> </a:t>
            </a:r>
            <a:r>
              <a:rPr kumimoji="1" lang="ja-JP" altLang="en-US" dirty="0" smtClean="0"/>
              <a:t>をダブルクリックしたあと，セル </a:t>
            </a:r>
            <a:r>
              <a:rPr kumimoji="1" lang="en-US" altLang="ja-JP" b="1" dirty="0" err="1" smtClean="0"/>
              <a:t>B2</a:t>
            </a:r>
            <a:r>
              <a:rPr kumimoji="1" lang="en-US" altLang="ja-JP" dirty="0" smtClean="0"/>
              <a:t> </a:t>
            </a:r>
            <a:r>
              <a:rPr kumimoji="1" lang="ja-JP" altLang="en-US" dirty="0" smtClean="0"/>
              <a:t>の値を「</a:t>
            </a:r>
            <a:r>
              <a:rPr kumimoji="1" lang="ja-JP" altLang="en-US" b="1" dirty="0" smtClean="0"/>
              <a:t>みかん</a:t>
            </a:r>
            <a:r>
              <a:rPr kumimoji="1" lang="ja-JP" altLang="en-US" dirty="0" smtClean="0"/>
              <a:t>」から「</a:t>
            </a:r>
            <a:r>
              <a:rPr kumimoji="1" lang="ja-JP" altLang="en-US" b="1" dirty="0" smtClean="0"/>
              <a:t>りんご</a:t>
            </a:r>
            <a:r>
              <a:rPr kumimoji="1" lang="ja-JP" altLang="en-US" dirty="0" smtClean="0"/>
              <a:t>」に</a:t>
            </a:r>
            <a:r>
              <a:rPr kumimoji="1" lang="ja-JP" altLang="en-US" b="1" dirty="0" smtClean="0">
                <a:solidFill>
                  <a:srgbClr val="FF0000"/>
                </a:solidFill>
              </a:rPr>
              <a:t>書き換え</a:t>
            </a:r>
            <a:r>
              <a:rPr kumimoji="1" lang="ja-JP" altLang="en-US" dirty="0" smtClean="0"/>
              <a:t>て、</a:t>
            </a:r>
            <a:r>
              <a:rPr kumimoji="1" lang="en-US" altLang="ja-JP" dirty="0" smtClean="0"/>
              <a:t>Enter</a:t>
            </a:r>
            <a:r>
              <a:rPr lang="ja-JP" altLang="en-US" dirty="0"/>
              <a:t> </a:t>
            </a:r>
            <a:r>
              <a:rPr lang="ja-JP" altLang="en-US" dirty="0" smtClean="0"/>
              <a:t>キーを押す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35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669" y="2457434"/>
            <a:ext cx="6460602" cy="1304426"/>
          </a:xfrm>
          <a:prstGeom prst="rect">
            <a:avLst/>
          </a:prstGeom>
        </p:spPr>
      </p:pic>
      <p:sp>
        <p:nvSpPr>
          <p:cNvPr id="14" name="テキスト ボックス 13"/>
          <p:cNvSpPr txBox="1"/>
          <p:nvPr/>
        </p:nvSpPr>
        <p:spPr>
          <a:xfrm>
            <a:off x="3279447" y="3794488"/>
            <a:ext cx="2922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/>
              <a:t>入力して </a:t>
            </a:r>
            <a:r>
              <a:rPr lang="en-US" altLang="ja-JP" dirty="0"/>
              <a:t>Enter </a:t>
            </a:r>
            <a:r>
              <a:rPr lang="ja-JP" altLang="en-US" dirty="0"/>
              <a:t> </a:t>
            </a:r>
            <a:r>
              <a:rPr lang="ja-JP" altLang="en-US" dirty="0"/>
              <a:t>キ</a:t>
            </a:r>
            <a:r>
              <a:rPr lang="ja-JP" altLang="en-US" dirty="0"/>
              <a:t>ーを</a:t>
            </a:r>
            <a:r>
              <a:rPr lang="ja-JP" altLang="en-US" dirty="0"/>
              <a:t>押</a:t>
            </a:r>
            <a:r>
              <a:rPr lang="ja-JP" altLang="en-US" dirty="0"/>
              <a:t>す</a:t>
            </a:r>
            <a:endParaRPr lang="ja-JP" altLang="en-US" dirty="0"/>
          </a:p>
        </p:txBody>
      </p:sp>
      <p:sp>
        <p:nvSpPr>
          <p:cNvPr id="15" name="下矢印 14"/>
          <p:cNvSpPr/>
          <p:nvPr/>
        </p:nvSpPr>
        <p:spPr>
          <a:xfrm>
            <a:off x="4630181" y="4246434"/>
            <a:ext cx="515665" cy="17923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6" name="正方形/長方形 15"/>
          <p:cNvSpPr/>
          <p:nvPr/>
        </p:nvSpPr>
        <p:spPr>
          <a:xfrm>
            <a:off x="2516166" y="2941716"/>
            <a:ext cx="886936" cy="30335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721" y="4621553"/>
            <a:ext cx="7668894" cy="1548386"/>
          </a:xfrm>
          <a:prstGeom prst="rect">
            <a:avLst/>
          </a:prstGeom>
        </p:spPr>
      </p:pic>
      <p:sp>
        <p:nvSpPr>
          <p:cNvPr id="17" name="円/楕円 16"/>
          <p:cNvSpPr/>
          <p:nvPr/>
        </p:nvSpPr>
        <p:spPr>
          <a:xfrm>
            <a:off x="4085175" y="4960505"/>
            <a:ext cx="788207" cy="721605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5217880" y="4246142"/>
            <a:ext cx="21900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>
                <a:solidFill>
                  <a:srgbClr val="FF0000"/>
                </a:solidFill>
              </a:rPr>
              <a:t>「</a:t>
            </a:r>
            <a:r>
              <a:rPr lang="en-US" altLang="ja-JP" sz="2400" b="1" dirty="0">
                <a:solidFill>
                  <a:srgbClr val="FF0000"/>
                </a:solidFill>
              </a:rPr>
              <a:t>100</a:t>
            </a:r>
            <a:r>
              <a:rPr lang="ja-JP" altLang="en-US" sz="2400" b="1" dirty="0">
                <a:solidFill>
                  <a:srgbClr val="FF0000"/>
                </a:solidFill>
              </a:rPr>
              <a:t>」を確認</a:t>
            </a:r>
            <a:endParaRPr lang="ja-JP" altLang="en-US" sz="2400" b="1" dirty="0">
              <a:solidFill>
                <a:srgbClr val="FF0000"/>
              </a:solidFill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121" y="278040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95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図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4451" y="3099950"/>
            <a:ext cx="5542349" cy="1316690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83224"/>
            <a:ext cx="2660000" cy="838739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6783" y="4996603"/>
            <a:ext cx="4448285" cy="1004149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1602" y="3027321"/>
            <a:ext cx="4791498" cy="1441598"/>
          </a:xfrm>
          <a:prstGeom prst="rect">
            <a:avLst/>
          </a:prstGeom>
        </p:spPr>
      </p:pic>
      <p:sp>
        <p:nvSpPr>
          <p:cNvPr id="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0" y="1215088"/>
            <a:ext cx="8686800" cy="514952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 smtClean="0"/>
              <a:t>10</a:t>
            </a:r>
            <a:r>
              <a:rPr kumimoji="1" lang="en-US" altLang="ja-JP" dirty="0" smtClean="0"/>
              <a:t>. </a:t>
            </a:r>
            <a:r>
              <a:rPr lang="ja-JP" altLang="en-US" dirty="0" smtClean="0"/>
              <a:t>セル </a:t>
            </a:r>
            <a:r>
              <a:rPr lang="en-US" altLang="ja-JP" b="1" dirty="0"/>
              <a:t>E</a:t>
            </a:r>
            <a:r>
              <a:rPr lang="en-US" altLang="ja-JP" b="1" dirty="0" smtClean="0"/>
              <a:t>2</a:t>
            </a:r>
            <a:r>
              <a:rPr lang="en-US" altLang="ja-JP" dirty="0" smtClean="0"/>
              <a:t> </a:t>
            </a:r>
            <a:r>
              <a:rPr lang="ja-JP" altLang="en-US" dirty="0" smtClean="0"/>
              <a:t>に次の</a:t>
            </a:r>
            <a:r>
              <a:rPr lang="ja-JP" altLang="en-US" b="1" dirty="0" smtClean="0"/>
              <a:t>数式</a:t>
            </a:r>
            <a:r>
              <a:rPr lang="ja-JP" altLang="en-US" dirty="0" smtClean="0"/>
              <a:t>を入力しなさい</a:t>
            </a:r>
            <a:endParaRPr lang="en-US" altLang="ja-JP" dirty="0"/>
          </a:p>
        </p:txBody>
      </p:sp>
      <p:sp>
        <p:nvSpPr>
          <p:cNvPr id="7" name="正方形/長方形 6"/>
          <p:cNvSpPr/>
          <p:nvPr/>
        </p:nvSpPr>
        <p:spPr>
          <a:xfrm>
            <a:off x="801708" y="2012284"/>
            <a:ext cx="16466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3600" b="1" dirty="0">
                <a:latin typeface="Inconsolata" panose="020B0609030003000000" pitchFamily="49" charset="0"/>
              </a:rPr>
              <a:t>=C2*D2</a:t>
            </a:r>
            <a:endParaRPr lang="ja-JP" altLang="en-US" sz="3600" b="1" dirty="0">
              <a:latin typeface="Inconsolata" panose="020B0609030003000000" pitchFamily="49" charset="0"/>
            </a:endParaRPr>
          </a:p>
        </p:txBody>
      </p:sp>
      <p:sp>
        <p:nvSpPr>
          <p:cNvPr id="8" name="角丸四角形 7"/>
          <p:cNvSpPr/>
          <p:nvPr/>
        </p:nvSpPr>
        <p:spPr>
          <a:xfrm>
            <a:off x="663126" y="1922931"/>
            <a:ext cx="4360758" cy="820346"/>
          </a:xfrm>
          <a:prstGeom prst="roundRect">
            <a:avLst/>
          </a:prstGeom>
          <a:noFill/>
          <a:ln w="5080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202401" y="4221964"/>
            <a:ext cx="28809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/>
              <a:t>① セル </a:t>
            </a:r>
            <a:r>
              <a:rPr lang="en-US" altLang="ja-JP" b="1" dirty="0"/>
              <a:t>E</a:t>
            </a:r>
            <a:r>
              <a:rPr lang="en-US" altLang="ja-JP" b="1" dirty="0"/>
              <a:t>2 </a:t>
            </a:r>
            <a:r>
              <a:rPr lang="ja-JP" altLang="en-US" dirty="0"/>
              <a:t>を</a:t>
            </a:r>
            <a:r>
              <a:rPr lang="ja-JP" altLang="en-US" b="1" dirty="0"/>
              <a:t>クリック</a:t>
            </a:r>
            <a:r>
              <a:rPr lang="ja-JP" altLang="en-US" dirty="0"/>
              <a:t>して</a:t>
            </a:r>
            <a:endParaRPr lang="ja-JP" altLang="en-US" dirty="0"/>
          </a:p>
        </p:txBody>
      </p:sp>
      <p:sp>
        <p:nvSpPr>
          <p:cNvPr id="10" name="右矢印 9"/>
          <p:cNvSpPr/>
          <p:nvPr/>
        </p:nvSpPr>
        <p:spPr>
          <a:xfrm>
            <a:off x="2812074" y="3671268"/>
            <a:ext cx="233996" cy="2674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2" name="正方形/長方形 11"/>
          <p:cNvSpPr/>
          <p:nvPr/>
        </p:nvSpPr>
        <p:spPr>
          <a:xfrm>
            <a:off x="5980295" y="3018904"/>
            <a:ext cx="1075370" cy="391853"/>
          </a:xfrm>
          <a:prstGeom prst="rect">
            <a:avLst/>
          </a:prstGeom>
          <a:noFill/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4283508" y="4403029"/>
            <a:ext cx="33844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/>
              <a:t>②　入力して </a:t>
            </a:r>
            <a:r>
              <a:rPr lang="en-US" altLang="ja-JP" dirty="0"/>
              <a:t>Enter </a:t>
            </a:r>
            <a:r>
              <a:rPr lang="ja-JP" altLang="en-US" dirty="0"/>
              <a:t> </a:t>
            </a:r>
            <a:r>
              <a:rPr lang="ja-JP" altLang="en-US" dirty="0"/>
              <a:t>キ</a:t>
            </a:r>
            <a:r>
              <a:rPr lang="ja-JP" altLang="en-US" dirty="0"/>
              <a:t>ーを</a:t>
            </a:r>
            <a:r>
              <a:rPr lang="ja-JP" altLang="en-US" dirty="0"/>
              <a:t>押</a:t>
            </a:r>
            <a:r>
              <a:rPr lang="ja-JP" altLang="en-US" dirty="0"/>
              <a:t>す</a:t>
            </a:r>
            <a:endParaRPr lang="ja-JP" altLang="en-US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6361805" y="2584530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>
                <a:solidFill>
                  <a:srgbClr val="FF0000"/>
                </a:solidFill>
              </a:rPr>
              <a:t>ここに入力</a:t>
            </a:r>
            <a:endParaRPr lang="ja-JP" altLang="en-US" sz="2400" b="1" dirty="0">
              <a:solidFill>
                <a:srgbClr val="FF0000"/>
              </a:solidFill>
            </a:endParaRPr>
          </a:p>
        </p:txBody>
      </p:sp>
      <p:sp>
        <p:nvSpPr>
          <p:cNvPr id="15" name="下矢印 14"/>
          <p:cNvSpPr/>
          <p:nvPr/>
        </p:nvSpPr>
        <p:spPr>
          <a:xfrm>
            <a:off x="5464630" y="4749278"/>
            <a:ext cx="515665" cy="17923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7" name="円/楕円 16"/>
          <p:cNvSpPr/>
          <p:nvPr/>
        </p:nvSpPr>
        <p:spPr>
          <a:xfrm>
            <a:off x="5915628" y="5226208"/>
            <a:ext cx="440744" cy="46996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7055664" y="5358799"/>
            <a:ext cx="21900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>
                <a:solidFill>
                  <a:srgbClr val="FF0000"/>
                </a:solidFill>
              </a:rPr>
              <a:t>「</a:t>
            </a:r>
            <a:r>
              <a:rPr lang="en-US" altLang="ja-JP" sz="2400" b="1" dirty="0">
                <a:solidFill>
                  <a:srgbClr val="FF0000"/>
                </a:solidFill>
              </a:rPr>
              <a:t>300</a:t>
            </a:r>
            <a:r>
              <a:rPr lang="ja-JP" altLang="en-US" sz="2400" b="1" dirty="0">
                <a:solidFill>
                  <a:srgbClr val="FF0000"/>
                </a:solidFill>
              </a:rPr>
              <a:t>」を確認</a:t>
            </a:r>
            <a:endParaRPr lang="ja-JP" altLang="en-US" sz="2400" b="1" dirty="0">
              <a:solidFill>
                <a:srgbClr val="FF0000"/>
              </a:solidFill>
            </a:endParaRPr>
          </a:p>
        </p:txBody>
      </p:sp>
      <p:sp>
        <p:nvSpPr>
          <p:cNvPr id="20" name="正方形/長方形 19"/>
          <p:cNvSpPr/>
          <p:nvPr/>
        </p:nvSpPr>
        <p:spPr>
          <a:xfrm>
            <a:off x="1955551" y="3625442"/>
            <a:ext cx="635201" cy="248778"/>
          </a:xfrm>
          <a:prstGeom prst="rect">
            <a:avLst/>
          </a:prstGeom>
          <a:noFill/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21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121" y="278040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タイトル 1"/>
          <p:cNvSpPr>
            <a:spLocks noGrp="1"/>
          </p:cNvSpPr>
          <p:nvPr>
            <p:ph type="title"/>
          </p:nvPr>
        </p:nvSpPr>
        <p:spPr>
          <a:xfrm>
            <a:off x="331107" y="278040"/>
            <a:ext cx="8450036" cy="723445"/>
          </a:xfrm>
        </p:spPr>
        <p:txBody>
          <a:bodyPr>
            <a:normAutofit fontScale="90000"/>
          </a:bodyPr>
          <a:lstStyle/>
          <a:p>
            <a:r>
              <a:rPr lang="ja-JP" altLang="en-US" dirty="0"/>
              <a:t>実践演習</a:t>
            </a:r>
            <a:r>
              <a:rPr lang="ja-JP" altLang="en-US" dirty="0" smtClean="0"/>
              <a:t>の</a:t>
            </a:r>
            <a:r>
              <a:rPr lang="ja-JP" altLang="en-US" dirty="0"/>
              <a:t>②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00207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52" y="4627412"/>
            <a:ext cx="3549718" cy="1331144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362" y="1860740"/>
            <a:ext cx="5875228" cy="1291538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実践演習</a:t>
            </a:r>
            <a:r>
              <a:rPr lang="ja-JP" altLang="en-US" dirty="0" smtClean="0"/>
              <a:t>の②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79387" y="1073449"/>
            <a:ext cx="8753475" cy="692944"/>
          </a:xfrm>
        </p:spPr>
        <p:txBody>
          <a:bodyPr/>
          <a:lstStyle/>
          <a:p>
            <a:pPr marL="0" indent="0">
              <a:buNone/>
            </a:pPr>
            <a:r>
              <a:rPr lang="en-US" altLang="ja-JP" dirty="0" smtClean="0"/>
              <a:t>11. </a:t>
            </a:r>
            <a:r>
              <a:rPr lang="ja-JP" altLang="en-US" dirty="0" smtClean="0"/>
              <a:t>セル </a:t>
            </a:r>
            <a:r>
              <a:rPr lang="en-US" altLang="ja-JP" b="1" dirty="0" smtClean="0"/>
              <a:t>E2</a:t>
            </a:r>
            <a:r>
              <a:rPr lang="en-US" altLang="ja-JP" dirty="0" smtClean="0"/>
              <a:t> </a:t>
            </a:r>
            <a:r>
              <a:rPr lang="ja-JP" altLang="en-US" dirty="0"/>
              <a:t>を</a:t>
            </a:r>
            <a:r>
              <a:rPr lang="ja-JP" altLang="en-US" b="1" dirty="0"/>
              <a:t>右クリック</a:t>
            </a:r>
            <a:r>
              <a:rPr lang="ja-JP" altLang="en-US" dirty="0"/>
              <a:t>し</a:t>
            </a:r>
            <a:r>
              <a:rPr lang="ja-JP" altLang="en-US" dirty="0" smtClean="0"/>
              <a:t>、</a:t>
            </a:r>
            <a:r>
              <a:rPr lang="ja-JP" altLang="en-US" dirty="0" smtClean="0">
                <a:solidFill>
                  <a:srgbClr val="C00000"/>
                </a:solidFill>
              </a:rPr>
              <a:t>右クリックメニュー</a:t>
            </a:r>
            <a:r>
              <a:rPr lang="ja-JP" altLang="en-US" dirty="0" smtClean="0"/>
              <a:t>で「</a:t>
            </a:r>
            <a:r>
              <a:rPr lang="ja-JP" altLang="en-US" b="1" dirty="0" smtClean="0"/>
              <a:t>コピー</a:t>
            </a:r>
            <a:r>
              <a:rPr lang="ja-JP" altLang="en-US" dirty="0" smtClean="0"/>
              <a:t>」を選びなさい</a:t>
            </a:r>
            <a:endParaRPr lang="en-US" altLang="ja-JP" dirty="0"/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37</a:t>
            </a:fld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3537631" y="2297812"/>
            <a:ext cx="1097663" cy="32304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8" name="正方形/長方形 7"/>
          <p:cNvSpPr/>
          <p:nvPr/>
        </p:nvSpPr>
        <p:spPr>
          <a:xfrm>
            <a:off x="4253375" y="2744795"/>
            <a:ext cx="2514535" cy="29487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179387" y="3602041"/>
            <a:ext cx="8753475" cy="95571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dirty="0">
                <a:solidFill>
                  <a:schemeClr val="tx1"/>
                </a:solidFill>
              </a:rPr>
              <a:t>12. </a:t>
            </a:r>
            <a:r>
              <a:rPr lang="ja-JP" altLang="en-US" dirty="0">
                <a:solidFill>
                  <a:schemeClr val="tx1"/>
                </a:solidFill>
              </a:rPr>
              <a:t>セル </a:t>
            </a:r>
            <a:r>
              <a:rPr lang="en-US" altLang="ja-JP" b="1" dirty="0">
                <a:solidFill>
                  <a:schemeClr val="tx1"/>
                </a:solidFill>
              </a:rPr>
              <a:t>E</a:t>
            </a:r>
            <a:r>
              <a:rPr lang="en-US" altLang="ja-JP" b="1" dirty="0">
                <a:solidFill>
                  <a:schemeClr val="tx1"/>
                </a:solidFill>
              </a:rPr>
              <a:t>3</a:t>
            </a:r>
            <a:r>
              <a:rPr lang="en-US" altLang="ja-JP" dirty="0">
                <a:solidFill>
                  <a:schemeClr val="tx1"/>
                </a:solidFill>
              </a:rPr>
              <a:t> </a:t>
            </a:r>
            <a:r>
              <a:rPr lang="ja-JP" altLang="en-US" dirty="0">
                <a:solidFill>
                  <a:schemeClr val="tx1"/>
                </a:solidFill>
              </a:rPr>
              <a:t>を</a:t>
            </a:r>
            <a:r>
              <a:rPr lang="ja-JP" altLang="en-US" b="1" dirty="0">
                <a:solidFill>
                  <a:schemeClr val="tx1"/>
                </a:solidFill>
              </a:rPr>
              <a:t>右クリック</a:t>
            </a:r>
            <a:r>
              <a:rPr lang="ja-JP" altLang="en-US" dirty="0">
                <a:solidFill>
                  <a:schemeClr val="tx1"/>
                </a:solidFill>
              </a:rPr>
              <a:t>し、</a:t>
            </a:r>
            <a:r>
              <a:rPr lang="ja-JP" altLang="en-US" dirty="0">
                <a:solidFill>
                  <a:srgbClr val="C00000"/>
                </a:solidFill>
              </a:rPr>
              <a:t>右クリックメニュー</a:t>
            </a:r>
            <a:r>
              <a:rPr lang="ja-JP" altLang="en-US" dirty="0">
                <a:solidFill>
                  <a:schemeClr val="tx1"/>
                </a:solidFill>
              </a:rPr>
              <a:t>で「</a:t>
            </a:r>
            <a:r>
              <a:rPr lang="ja-JP" altLang="en-US" b="1" dirty="0">
                <a:solidFill>
                  <a:schemeClr val="tx1"/>
                </a:solidFill>
              </a:rPr>
              <a:t>貼り付け</a:t>
            </a:r>
            <a:r>
              <a:rPr lang="ja-JP" altLang="en-US" dirty="0">
                <a:solidFill>
                  <a:schemeClr val="tx1"/>
                </a:solidFill>
              </a:rPr>
              <a:t>」を選びなさい</a:t>
            </a:r>
            <a:endParaRPr lang="en-US" altLang="ja-JP" dirty="0">
              <a:solidFill>
                <a:schemeClr val="tx1"/>
              </a:solidFill>
            </a:endParaRPr>
          </a:p>
          <a:p>
            <a:endParaRPr lang="ja-JP" altLang="en-US" sz="2100" dirty="0"/>
          </a:p>
        </p:txBody>
      </p:sp>
      <p:sp>
        <p:nvSpPr>
          <p:cNvPr id="13" name="正方形/長方形 12"/>
          <p:cNvSpPr/>
          <p:nvPr/>
        </p:nvSpPr>
        <p:spPr>
          <a:xfrm>
            <a:off x="1916460" y="5045998"/>
            <a:ext cx="642806" cy="23337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2559266" y="5541318"/>
            <a:ext cx="300037" cy="33163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2702" y="4462133"/>
            <a:ext cx="5231298" cy="1496423"/>
          </a:xfrm>
          <a:prstGeom prst="rect">
            <a:avLst/>
          </a:prstGeom>
        </p:spPr>
      </p:pic>
      <p:sp>
        <p:nvSpPr>
          <p:cNvPr id="17" name="正方形/長方形 16"/>
          <p:cNvSpPr/>
          <p:nvPr/>
        </p:nvSpPr>
        <p:spPr>
          <a:xfrm>
            <a:off x="4545434" y="5082942"/>
            <a:ext cx="812687" cy="80596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18" name="角丸四角形吹き出し 17"/>
          <p:cNvSpPr/>
          <p:nvPr/>
        </p:nvSpPr>
        <p:spPr>
          <a:xfrm>
            <a:off x="3781167" y="4367479"/>
            <a:ext cx="5265342" cy="1676000"/>
          </a:xfrm>
          <a:prstGeom prst="wedgeRoundRectCallout">
            <a:avLst>
              <a:gd name="adj1" fmla="val -66437"/>
              <a:gd name="adj2" fmla="val 3109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19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121" y="278040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5531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0" y="4949206"/>
            <a:ext cx="3691730" cy="1508006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574" y="2069622"/>
            <a:ext cx="5946312" cy="1379232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実践演習</a:t>
            </a:r>
            <a:r>
              <a:rPr lang="ja-JP" altLang="en-US" dirty="0" smtClean="0"/>
              <a:t>の</a:t>
            </a:r>
            <a:r>
              <a:rPr lang="ja-JP" altLang="en-US" dirty="0"/>
              <a:t>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47566" y="1151346"/>
            <a:ext cx="8753475" cy="692944"/>
          </a:xfrm>
        </p:spPr>
        <p:txBody>
          <a:bodyPr/>
          <a:lstStyle/>
          <a:p>
            <a:pPr marL="0" indent="0">
              <a:buNone/>
            </a:pPr>
            <a:r>
              <a:rPr lang="en-US" altLang="ja-JP" dirty="0" smtClean="0"/>
              <a:t>13. </a:t>
            </a:r>
            <a:r>
              <a:rPr lang="ja-JP" altLang="en-US" dirty="0" smtClean="0"/>
              <a:t>もう一度</a:t>
            </a:r>
            <a:r>
              <a:rPr lang="ja-JP" altLang="en-US" dirty="0"/>
              <a:t>、</a:t>
            </a:r>
            <a:r>
              <a:rPr lang="ja-JP" altLang="en-US" dirty="0" smtClean="0"/>
              <a:t>セル </a:t>
            </a:r>
            <a:r>
              <a:rPr lang="en-US" altLang="ja-JP" b="1" dirty="0" smtClean="0"/>
              <a:t>E2</a:t>
            </a:r>
            <a:r>
              <a:rPr lang="en-US" altLang="ja-JP" dirty="0" smtClean="0"/>
              <a:t> </a:t>
            </a:r>
            <a:r>
              <a:rPr lang="ja-JP" altLang="en-US" dirty="0"/>
              <a:t>を</a:t>
            </a:r>
            <a:r>
              <a:rPr lang="ja-JP" altLang="en-US" b="1" dirty="0"/>
              <a:t>右クリック</a:t>
            </a:r>
            <a:r>
              <a:rPr lang="ja-JP" altLang="en-US" dirty="0"/>
              <a:t>し</a:t>
            </a:r>
            <a:r>
              <a:rPr lang="ja-JP" altLang="en-US" dirty="0" smtClean="0"/>
              <a:t>、</a:t>
            </a:r>
            <a:r>
              <a:rPr lang="ja-JP" altLang="en-US" dirty="0" smtClean="0">
                <a:solidFill>
                  <a:srgbClr val="C00000"/>
                </a:solidFill>
              </a:rPr>
              <a:t>右クリックメニュー</a:t>
            </a:r>
            <a:r>
              <a:rPr lang="ja-JP" altLang="en-US" dirty="0" smtClean="0"/>
              <a:t>で「</a:t>
            </a:r>
            <a:r>
              <a:rPr lang="ja-JP" altLang="en-US" b="1" dirty="0" smtClean="0"/>
              <a:t>コピー</a:t>
            </a:r>
            <a:r>
              <a:rPr lang="ja-JP" altLang="en-US" dirty="0" smtClean="0"/>
              <a:t>」を選びなさい</a:t>
            </a:r>
            <a:endParaRPr lang="en-US" altLang="ja-JP" dirty="0"/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38</a:t>
            </a:fld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3851735" y="2502992"/>
            <a:ext cx="1097663" cy="32304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8" name="正方形/長方形 7"/>
          <p:cNvSpPr/>
          <p:nvPr/>
        </p:nvSpPr>
        <p:spPr>
          <a:xfrm>
            <a:off x="4702322" y="3042482"/>
            <a:ext cx="2514535" cy="29487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247567" y="3602042"/>
            <a:ext cx="8753475" cy="975515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dirty="0">
                <a:solidFill>
                  <a:schemeClr val="tx1"/>
                </a:solidFill>
              </a:rPr>
              <a:t>14. </a:t>
            </a:r>
            <a:r>
              <a:rPr lang="ja-JP" altLang="en-US" dirty="0">
                <a:solidFill>
                  <a:schemeClr val="tx1"/>
                </a:solidFill>
              </a:rPr>
              <a:t>今度は、セル </a:t>
            </a:r>
            <a:r>
              <a:rPr lang="en-US" altLang="ja-JP" b="1" u="sng" dirty="0">
                <a:solidFill>
                  <a:srgbClr val="FF0000"/>
                </a:solidFill>
              </a:rPr>
              <a:t>E4</a:t>
            </a:r>
            <a:r>
              <a:rPr lang="en-US" altLang="ja-JP" dirty="0"/>
              <a:t> </a:t>
            </a:r>
            <a:r>
              <a:rPr lang="ja-JP" altLang="en-US" dirty="0">
                <a:solidFill>
                  <a:schemeClr val="tx1"/>
                </a:solidFill>
              </a:rPr>
              <a:t>を</a:t>
            </a:r>
            <a:r>
              <a:rPr lang="ja-JP" altLang="en-US" b="1" dirty="0">
                <a:solidFill>
                  <a:schemeClr val="tx1"/>
                </a:solidFill>
              </a:rPr>
              <a:t>右クリック</a:t>
            </a:r>
            <a:r>
              <a:rPr lang="ja-JP" altLang="en-US" dirty="0">
                <a:solidFill>
                  <a:schemeClr val="tx1"/>
                </a:solidFill>
              </a:rPr>
              <a:t>し、</a:t>
            </a:r>
            <a:r>
              <a:rPr lang="ja-JP" altLang="en-US" dirty="0">
                <a:solidFill>
                  <a:srgbClr val="C00000"/>
                </a:solidFill>
              </a:rPr>
              <a:t>右クリックメニュー</a:t>
            </a:r>
            <a:r>
              <a:rPr lang="ja-JP" altLang="en-US" dirty="0">
                <a:solidFill>
                  <a:schemeClr val="tx1"/>
                </a:solidFill>
              </a:rPr>
              <a:t>で「</a:t>
            </a:r>
            <a:r>
              <a:rPr lang="ja-JP" altLang="en-US" b="1" dirty="0">
                <a:solidFill>
                  <a:schemeClr val="tx1"/>
                </a:solidFill>
              </a:rPr>
              <a:t>貼り付け</a:t>
            </a:r>
            <a:r>
              <a:rPr lang="ja-JP" altLang="en-US" dirty="0">
                <a:solidFill>
                  <a:schemeClr val="tx1"/>
                </a:solidFill>
              </a:rPr>
              <a:t>」を選びなさい</a:t>
            </a:r>
            <a:endParaRPr lang="en-US" altLang="ja-JP" dirty="0">
              <a:solidFill>
                <a:schemeClr val="tx1"/>
              </a:solidFill>
            </a:endParaRPr>
          </a:p>
          <a:p>
            <a:endParaRPr lang="ja-JP" altLang="en-US" sz="2100" dirty="0">
              <a:solidFill>
                <a:schemeClr val="tx1"/>
              </a:solidFill>
            </a:endParaRPr>
          </a:p>
        </p:txBody>
      </p:sp>
      <p:sp>
        <p:nvSpPr>
          <p:cNvPr id="13" name="正方形/長方形 12"/>
          <p:cNvSpPr/>
          <p:nvPr/>
        </p:nvSpPr>
        <p:spPr>
          <a:xfrm>
            <a:off x="2135729" y="5508324"/>
            <a:ext cx="642806" cy="23337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2778537" y="5933638"/>
            <a:ext cx="300037" cy="33163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2702" y="4647211"/>
            <a:ext cx="5231298" cy="1496423"/>
          </a:xfrm>
          <a:prstGeom prst="rect">
            <a:avLst/>
          </a:prstGeom>
        </p:spPr>
      </p:pic>
      <p:sp>
        <p:nvSpPr>
          <p:cNvPr id="17" name="正方形/長方形 16"/>
          <p:cNvSpPr/>
          <p:nvPr/>
        </p:nvSpPr>
        <p:spPr>
          <a:xfrm>
            <a:off x="4545434" y="5268020"/>
            <a:ext cx="812687" cy="80596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18" name="角丸四角形吹き出し 17"/>
          <p:cNvSpPr/>
          <p:nvPr/>
        </p:nvSpPr>
        <p:spPr>
          <a:xfrm>
            <a:off x="3781167" y="4552557"/>
            <a:ext cx="5265342" cy="1676000"/>
          </a:xfrm>
          <a:prstGeom prst="wedgeRoundRectCallout">
            <a:avLst>
              <a:gd name="adj1" fmla="val -63711"/>
              <a:gd name="adj2" fmla="val 41565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19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121" y="278040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857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51" y="2583105"/>
            <a:ext cx="8704832" cy="2010266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実践演習</a:t>
            </a:r>
            <a:r>
              <a:rPr lang="ja-JP" altLang="en-US" dirty="0" smtClean="0"/>
              <a:t>の</a:t>
            </a:r>
            <a:r>
              <a:rPr lang="ja-JP" altLang="en-US" dirty="0"/>
              <a:t>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09551" y="1485073"/>
            <a:ext cx="8753475" cy="787640"/>
          </a:xfrm>
        </p:spPr>
        <p:txBody>
          <a:bodyPr/>
          <a:lstStyle/>
          <a:p>
            <a:pPr marL="0" indent="0">
              <a:buNone/>
            </a:pPr>
            <a:r>
              <a:rPr lang="en-US" altLang="ja-JP" dirty="0" smtClean="0"/>
              <a:t>15</a:t>
            </a:r>
            <a:r>
              <a:rPr kumimoji="1" lang="en-US" altLang="ja-JP" dirty="0" smtClean="0"/>
              <a:t>. </a:t>
            </a:r>
            <a:r>
              <a:rPr kumimoji="1" lang="ja-JP" altLang="en-US" dirty="0" smtClean="0"/>
              <a:t>セル </a:t>
            </a:r>
            <a:r>
              <a:rPr lang="en-US" altLang="ja-JP" b="1" dirty="0" smtClean="0"/>
              <a:t>E2</a:t>
            </a:r>
            <a:r>
              <a:rPr kumimoji="1" lang="en-US" altLang="ja-JP" dirty="0" smtClean="0"/>
              <a:t>, </a:t>
            </a:r>
            <a:r>
              <a:rPr lang="en-US" altLang="ja-JP" b="1" dirty="0"/>
              <a:t>E</a:t>
            </a:r>
            <a:r>
              <a:rPr kumimoji="1" lang="en-US" altLang="ja-JP" b="1" dirty="0" smtClean="0"/>
              <a:t>3</a:t>
            </a:r>
            <a:r>
              <a:rPr kumimoji="1" lang="en-US" altLang="ja-JP" dirty="0" smtClean="0"/>
              <a:t>, </a:t>
            </a:r>
            <a:r>
              <a:rPr lang="en-US" altLang="ja-JP" b="1" dirty="0"/>
              <a:t>E</a:t>
            </a:r>
            <a:r>
              <a:rPr kumimoji="1" lang="en-US" altLang="ja-JP" b="1" dirty="0" smtClean="0"/>
              <a:t>4</a:t>
            </a:r>
            <a:r>
              <a:rPr kumimoji="1" lang="en-US" altLang="ja-JP" dirty="0" smtClean="0"/>
              <a:t> </a:t>
            </a:r>
            <a:r>
              <a:rPr kumimoji="1" lang="ja-JP" altLang="en-US" dirty="0" smtClean="0"/>
              <a:t>の値が </a:t>
            </a:r>
            <a:r>
              <a:rPr lang="en-US" altLang="ja-JP" b="1" dirty="0" smtClean="0"/>
              <a:t>30</a:t>
            </a:r>
            <a:r>
              <a:rPr kumimoji="1" lang="en-US" altLang="ja-JP" b="1" dirty="0" smtClean="0"/>
              <a:t>0</a:t>
            </a:r>
            <a:r>
              <a:rPr kumimoji="1" lang="en-US" altLang="ja-JP" dirty="0" smtClean="0"/>
              <a:t>, </a:t>
            </a:r>
            <a:r>
              <a:rPr lang="en-US" altLang="ja-JP" b="1" dirty="0" smtClean="0"/>
              <a:t>10</a:t>
            </a:r>
            <a:r>
              <a:rPr kumimoji="1" lang="en-US" altLang="ja-JP" b="1" dirty="0" smtClean="0"/>
              <a:t>00</a:t>
            </a:r>
            <a:r>
              <a:rPr kumimoji="1" lang="en-US" altLang="ja-JP" dirty="0" smtClean="0"/>
              <a:t>, </a:t>
            </a:r>
            <a:r>
              <a:rPr lang="en-US" altLang="ja-JP" b="1" dirty="0"/>
              <a:t>5</a:t>
            </a:r>
            <a:r>
              <a:rPr kumimoji="1" lang="en-US" altLang="ja-JP" b="1" dirty="0" smtClean="0"/>
              <a:t>00</a:t>
            </a:r>
            <a:r>
              <a:rPr kumimoji="1" lang="en-US" altLang="ja-JP" dirty="0" smtClean="0"/>
              <a:t> </a:t>
            </a:r>
            <a:r>
              <a:rPr kumimoji="1" lang="ja-JP" altLang="en-US" dirty="0" smtClean="0"/>
              <a:t>になっていることを確認しなさい　</a:t>
            </a:r>
            <a:r>
              <a:rPr kumimoji="1" lang="en-US" altLang="ja-JP" dirty="0" smtClean="0"/>
              <a:t>※</a:t>
            </a:r>
            <a:r>
              <a:rPr kumimoji="1" lang="ja-JP" altLang="en-US" dirty="0" smtClean="0"/>
              <a:t>なっていなければ、やり直す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39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5183167" y="3386627"/>
            <a:ext cx="1166671" cy="104316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pic>
        <p:nvPicPr>
          <p:cNvPr id="9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121" y="278040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6976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06806" y="2714626"/>
            <a:ext cx="8500310" cy="1200151"/>
          </a:xfrm>
        </p:spPr>
        <p:txBody>
          <a:bodyPr>
            <a:normAutofit/>
          </a:bodyPr>
          <a:lstStyle/>
          <a:p>
            <a:r>
              <a:rPr lang="en-US" altLang="ja-JP" sz="3600" dirty="0"/>
              <a:t>6-3 </a:t>
            </a:r>
            <a:r>
              <a:rPr lang="ja-JP" altLang="en-US" sz="3600" dirty="0"/>
              <a:t>データの入力規則</a:t>
            </a:r>
            <a:endParaRPr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403450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データ</a:t>
            </a:r>
            <a:r>
              <a:rPr lang="ja-JP" altLang="en-US" dirty="0" smtClean="0"/>
              <a:t>の入力</a:t>
            </a:r>
            <a:r>
              <a:rPr lang="ja-JP" altLang="en-US" dirty="0"/>
              <a:t>規則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◇　データとして、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所定の値しか入力できない</a:t>
            </a:r>
            <a:r>
              <a:rPr kumimoji="1" lang="ja-JP" altLang="en-US" dirty="0" smtClean="0"/>
              <a:t>ようにする機能</a:t>
            </a:r>
            <a:endParaRPr kumimoji="1"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kumimoji="1" lang="ja-JP" altLang="en-US" dirty="0" smtClean="0"/>
              <a:t>◇　範囲選択可</a:t>
            </a:r>
            <a:endParaRPr kumimoji="1"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kumimoji="1" lang="ja-JP" altLang="en-US" dirty="0" smtClean="0"/>
              <a:t>◇　プルダウンメニューとの連携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41</a:t>
            </a:fld>
            <a:endParaRPr kumimoji="1" lang="ja-JP" altLang="en-US"/>
          </a:p>
        </p:txBody>
      </p:sp>
      <p:sp>
        <p:nvSpPr>
          <p:cNvPr id="5" name="角丸四角形 4"/>
          <p:cNvSpPr/>
          <p:nvPr/>
        </p:nvSpPr>
        <p:spPr>
          <a:xfrm>
            <a:off x="489849" y="4691709"/>
            <a:ext cx="8291294" cy="820346"/>
          </a:xfrm>
          <a:prstGeom prst="roundRect">
            <a:avLst/>
          </a:prstGeom>
          <a:noFill/>
          <a:ln w="5080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1720243" y="4820965"/>
            <a:ext cx="57246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dirty="0"/>
              <a:t>入力ミスよ　さようなら！</a:t>
            </a:r>
            <a:endParaRPr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54705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09549" y="4207502"/>
            <a:ext cx="8571593" cy="5572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1" lang="ja-JP" altLang="en-US" dirty="0" smtClean="0"/>
              <a:t>① </a:t>
            </a:r>
            <a:r>
              <a:rPr kumimoji="1" lang="en-US" altLang="ja-JP" dirty="0" smtClean="0"/>
              <a:t>B</a:t>
            </a:r>
            <a:r>
              <a:rPr kumimoji="1" lang="ja-JP" altLang="en-US" dirty="0" smtClean="0"/>
              <a:t>列を選択　（「</a:t>
            </a:r>
            <a:r>
              <a:rPr kumimoji="1" lang="en-US" altLang="ja-JP" b="1" dirty="0" smtClean="0"/>
              <a:t>B</a:t>
            </a:r>
            <a:r>
              <a:rPr kumimoji="1" lang="ja-JP" altLang="en-US" dirty="0" smtClean="0"/>
              <a:t>」のところを左クリック）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42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664494"/>
            <a:ext cx="7602649" cy="2149272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1323549" y="1695967"/>
            <a:ext cx="1100677" cy="48503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070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09550" y="3951325"/>
            <a:ext cx="8753475" cy="1592226"/>
          </a:xfrm>
        </p:spPr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②「</a:t>
            </a:r>
            <a:r>
              <a:rPr kumimoji="1" lang="ja-JP" altLang="en-US" b="1" dirty="0" smtClean="0"/>
              <a:t>データ</a:t>
            </a:r>
            <a:r>
              <a:rPr kumimoji="1" lang="ja-JP" altLang="en-US" dirty="0" smtClean="0"/>
              <a:t>」タブの「</a:t>
            </a:r>
            <a:r>
              <a:rPr kumimoji="1" lang="ja-JP" altLang="en-US" b="1" dirty="0" smtClean="0"/>
              <a:t>データの入力規則</a:t>
            </a:r>
            <a:r>
              <a:rPr kumimoji="1" lang="ja-JP" altLang="en-US" dirty="0" smtClean="0"/>
              <a:t>」をクリック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43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50" y="1914859"/>
            <a:ext cx="8934608" cy="1829132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4020002" y="2100391"/>
            <a:ext cx="1100677" cy="48503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7" name="正方形/長方形 6"/>
          <p:cNvSpPr/>
          <p:nvPr/>
        </p:nvSpPr>
        <p:spPr>
          <a:xfrm>
            <a:off x="5952469" y="3056915"/>
            <a:ext cx="1479691" cy="48503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110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図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3227" y="1652830"/>
            <a:ext cx="3617397" cy="3301664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09550" y="5081200"/>
            <a:ext cx="3962568" cy="817157"/>
          </a:xfrm>
        </p:spPr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③　</a:t>
            </a:r>
            <a:r>
              <a:rPr kumimoji="1" lang="ja-JP" altLang="en-US" b="1" dirty="0" smtClean="0"/>
              <a:t>入力値の種類</a:t>
            </a:r>
            <a:r>
              <a:rPr kumimoji="1" lang="ja-JP" altLang="en-US" dirty="0" smtClean="0"/>
              <a:t>と</a:t>
            </a:r>
            <a:r>
              <a:rPr kumimoji="1" lang="ja-JP" altLang="en-US" dirty="0" smtClean="0"/>
              <a:t>して</a:t>
            </a:r>
            <a:r>
              <a:rPr lang="ja-JP" altLang="en-US" dirty="0" smtClean="0"/>
              <a:t>「</a:t>
            </a:r>
            <a:r>
              <a:rPr lang="ja-JP" altLang="en-US" b="1" dirty="0" smtClean="0"/>
              <a:t>リスト</a:t>
            </a:r>
            <a:r>
              <a:rPr lang="ja-JP" altLang="en-US" dirty="0" smtClean="0"/>
              <a:t>」を選ぶ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44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46" y="1627065"/>
            <a:ext cx="3681966" cy="3360598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258734" y="3173727"/>
            <a:ext cx="1479691" cy="29913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7" name="正方形/長方形 6"/>
          <p:cNvSpPr/>
          <p:nvPr/>
        </p:nvSpPr>
        <p:spPr>
          <a:xfrm>
            <a:off x="1148986" y="2660155"/>
            <a:ext cx="461849" cy="27044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9" name="右矢印 8"/>
          <p:cNvSpPr/>
          <p:nvPr/>
        </p:nvSpPr>
        <p:spPr>
          <a:xfrm>
            <a:off x="3850925" y="3173725"/>
            <a:ext cx="321193" cy="5422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4372150" y="5081200"/>
            <a:ext cx="4113481" cy="817157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dirty="0">
                <a:solidFill>
                  <a:schemeClr val="tx1"/>
                </a:solidFill>
              </a:rPr>
              <a:t>④</a:t>
            </a:r>
            <a:r>
              <a:rPr lang="ja-JP" altLang="en-US" dirty="0">
                <a:solidFill>
                  <a:schemeClr val="tx1"/>
                </a:solidFill>
              </a:rPr>
              <a:t>　元の値として</a:t>
            </a:r>
            <a:endParaRPr lang="en-US" altLang="ja-JP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dirty="0">
                <a:solidFill>
                  <a:schemeClr val="tx1"/>
                </a:solidFill>
              </a:rPr>
              <a:t>「</a:t>
            </a:r>
            <a:r>
              <a:rPr lang="en-US" altLang="ja-JP" b="1" dirty="0">
                <a:solidFill>
                  <a:schemeClr val="tx1"/>
                </a:solidFill>
              </a:rPr>
              <a:t>=$G$2:$G$4</a:t>
            </a:r>
            <a:r>
              <a:rPr lang="ja-JP" altLang="en-US" dirty="0">
                <a:solidFill>
                  <a:schemeClr val="tx1"/>
                </a:solidFill>
              </a:rPr>
              <a:t>」を指定</a:t>
            </a:r>
            <a:endParaRPr lang="ja-JP" altLang="en-US" dirty="0">
              <a:solidFill>
                <a:schemeClr val="tx1"/>
              </a:solidFill>
            </a:endParaRPr>
          </a:p>
        </p:txBody>
      </p:sp>
      <p:sp>
        <p:nvSpPr>
          <p:cNvPr id="11" name="正方形/長方形 10"/>
          <p:cNvSpPr/>
          <p:nvPr/>
        </p:nvSpPr>
        <p:spPr>
          <a:xfrm>
            <a:off x="4372151" y="3323292"/>
            <a:ext cx="2358258" cy="53234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6443776" y="4539097"/>
            <a:ext cx="796997" cy="44856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503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09550" y="5025047"/>
            <a:ext cx="8753475" cy="8733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1" lang="en-US" altLang="ja-JP" dirty="0" smtClean="0"/>
              <a:t>B</a:t>
            </a:r>
            <a:r>
              <a:rPr kumimoji="1" lang="ja-JP" altLang="en-US" dirty="0" smtClean="0"/>
              <a:t>列のセルにデータを入力しようとするとき、</a:t>
            </a:r>
            <a:endParaRPr kumimoji="1" lang="en-US" altLang="ja-JP" dirty="0" smtClean="0"/>
          </a:p>
          <a:p>
            <a:pPr marL="0" indent="0">
              <a:buNone/>
            </a:pPr>
            <a:r>
              <a:rPr kumimoji="1" lang="ja-JP" altLang="en-US" b="1" dirty="0" smtClean="0">
                <a:solidFill>
                  <a:srgbClr val="C00000"/>
                </a:solidFill>
              </a:rPr>
              <a:t>プルダウンメニュー</a:t>
            </a:r>
            <a:r>
              <a:rPr kumimoji="1" lang="ja-JP" altLang="en-US" dirty="0" smtClean="0"/>
              <a:t>が</a:t>
            </a:r>
            <a:r>
              <a:rPr lang="ja-JP" altLang="en-US" dirty="0" smtClean="0"/>
              <a:t>現れる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45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51" y="1664496"/>
            <a:ext cx="6855785" cy="3229585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2727699" y="3092052"/>
            <a:ext cx="478019" cy="50839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571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実践演習</a:t>
            </a:r>
            <a:r>
              <a:rPr lang="ja-JP" altLang="en-US" dirty="0" smtClean="0"/>
              <a:t>の③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09550" y="1664496"/>
            <a:ext cx="8753475" cy="787640"/>
          </a:xfrm>
        </p:spPr>
        <p:txBody>
          <a:bodyPr/>
          <a:lstStyle/>
          <a:p>
            <a:pPr marL="0" indent="0">
              <a:buNone/>
            </a:pPr>
            <a:r>
              <a:rPr kumimoji="1" lang="en-US" altLang="ja-JP" dirty="0" smtClean="0"/>
              <a:t>1. </a:t>
            </a:r>
            <a:r>
              <a:rPr kumimoji="1" lang="ja-JP" altLang="en-US" dirty="0" smtClean="0"/>
              <a:t>次の</a:t>
            </a:r>
            <a:r>
              <a:rPr kumimoji="1" lang="ja-JP" altLang="en-US" dirty="0" smtClean="0">
                <a:solidFill>
                  <a:srgbClr val="C00000"/>
                </a:solidFill>
              </a:rPr>
              <a:t>入力規則</a:t>
            </a:r>
            <a:r>
              <a:rPr kumimoji="1" lang="ja-JP" altLang="en-US" dirty="0" smtClean="0"/>
              <a:t>を設定しなさい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46</a:t>
            </a:fld>
            <a:endParaRPr kumimoji="1" lang="ja-JP" altLang="en-US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9072" y="896046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表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9786502"/>
              </p:ext>
            </p:extLst>
          </p:nvPr>
        </p:nvGraphicFramePr>
        <p:xfrm>
          <a:off x="1189073" y="2083793"/>
          <a:ext cx="5956006" cy="13030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1354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205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4340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範囲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b="1" dirty="0" smtClean="0"/>
                        <a:t>B</a:t>
                      </a:r>
                      <a:r>
                        <a:rPr kumimoji="1" lang="ja-JP" altLang="en-US" sz="2400" b="1" dirty="0" smtClean="0"/>
                        <a:t>列</a:t>
                      </a:r>
                      <a:endParaRPr kumimoji="1" lang="ja-JP" altLang="en-US" sz="2400" b="1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入力値の種類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b="1" dirty="0" smtClean="0"/>
                        <a:t>リスト</a:t>
                      </a:r>
                      <a:endParaRPr kumimoji="1" lang="ja-JP" altLang="en-US" sz="2400" b="1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元の値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ja-JP" sz="2400" b="1" dirty="0" smtClean="0"/>
                        <a:t>=$G$2:$G$4</a:t>
                      </a:r>
                      <a:endParaRPr kumimoji="1" lang="ja-JP" altLang="en-US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2" name="図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3572435"/>
            <a:ext cx="3296902" cy="931776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1636" y="3573347"/>
            <a:ext cx="2249306" cy="2051166"/>
          </a:xfrm>
          <a:prstGeom prst="rect">
            <a:avLst/>
          </a:prstGeom>
        </p:spPr>
      </p:pic>
      <p:pic>
        <p:nvPicPr>
          <p:cNvPr id="20" name="図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5675" y="3572437"/>
            <a:ext cx="2224043" cy="206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175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実践演習</a:t>
            </a:r>
            <a:r>
              <a:rPr lang="ja-JP" altLang="en-US" dirty="0" smtClean="0"/>
              <a:t>の③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09550" y="1664494"/>
            <a:ext cx="8753475" cy="835487"/>
          </a:xfrm>
        </p:spPr>
        <p:txBody>
          <a:bodyPr/>
          <a:lstStyle/>
          <a:p>
            <a:pPr marL="0" indent="0">
              <a:buNone/>
            </a:pPr>
            <a:r>
              <a:rPr kumimoji="1" lang="en-US" altLang="ja-JP" dirty="0" smtClean="0"/>
              <a:t>2. </a:t>
            </a:r>
            <a:r>
              <a:rPr kumimoji="1" lang="ja-JP" altLang="en-US" dirty="0" smtClean="0"/>
              <a:t>次のように、１行追加しなさい。「</a:t>
            </a:r>
            <a:r>
              <a:rPr kumimoji="1" lang="ja-JP" altLang="en-US" b="1" dirty="0" smtClean="0"/>
              <a:t>みかん</a:t>
            </a:r>
            <a:r>
              <a:rPr kumimoji="1" lang="ja-JP" altLang="en-US" dirty="0" smtClean="0"/>
              <a:t>」を入力するときは、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b="1" dirty="0" smtClean="0"/>
              <a:t>プルダウン</a:t>
            </a:r>
            <a:r>
              <a:rPr lang="ja-JP" altLang="en-US" b="1" dirty="0"/>
              <a:t>メニュ</a:t>
            </a:r>
            <a:r>
              <a:rPr lang="ja-JP" altLang="en-US" b="1" dirty="0" smtClean="0"/>
              <a:t>ー</a:t>
            </a:r>
            <a:r>
              <a:rPr lang="ja-JP" altLang="en-US" dirty="0" smtClean="0"/>
              <a:t>を</a:t>
            </a:r>
            <a:r>
              <a:rPr lang="ja-JP" altLang="en-US" dirty="0"/>
              <a:t>使</a:t>
            </a:r>
            <a:r>
              <a:rPr lang="ja-JP" altLang="en-US" dirty="0" smtClean="0"/>
              <a:t>ってみなさ</a:t>
            </a:r>
            <a:r>
              <a:rPr lang="ja-JP" altLang="en-US" dirty="0"/>
              <a:t>い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47</a:t>
            </a:fld>
            <a:endParaRPr kumimoji="1" lang="ja-JP" altLang="en-US"/>
          </a:p>
        </p:txBody>
      </p:sp>
      <p:pic>
        <p:nvPicPr>
          <p:cNvPr id="5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9072" y="896046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551" y="2611568"/>
            <a:ext cx="8875721" cy="2535920"/>
          </a:xfrm>
          <a:prstGeom prst="rect">
            <a:avLst/>
          </a:prstGeom>
        </p:spPr>
      </p:pic>
      <p:sp>
        <p:nvSpPr>
          <p:cNvPr id="7" name="正方形/長方形 6"/>
          <p:cNvSpPr/>
          <p:nvPr/>
        </p:nvSpPr>
        <p:spPr>
          <a:xfrm>
            <a:off x="734093" y="4511498"/>
            <a:ext cx="3125526" cy="50839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331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実践演習</a:t>
            </a:r>
            <a:r>
              <a:rPr lang="ja-JP" altLang="en-US" dirty="0" smtClean="0"/>
              <a:t>の③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en-US" altLang="ja-JP" dirty="0" smtClean="0"/>
              <a:t>3. </a:t>
            </a:r>
            <a:r>
              <a:rPr kumimoji="1" lang="ja-JP" altLang="en-US" b="1" dirty="0" smtClean="0"/>
              <a:t>セル </a:t>
            </a:r>
            <a:r>
              <a:rPr kumimoji="1" lang="en-US" altLang="ja-JP" b="1" dirty="0" smtClean="0"/>
              <a:t>D4 </a:t>
            </a:r>
            <a:r>
              <a:rPr lang="ja-JP" altLang="en-US" dirty="0" smtClean="0"/>
              <a:t>の数式を </a:t>
            </a:r>
            <a:r>
              <a:rPr lang="ja-JP" altLang="en-US" b="1" dirty="0" smtClean="0"/>
              <a:t>セル</a:t>
            </a:r>
            <a:r>
              <a:rPr lang="en-US" altLang="ja-JP" b="1" dirty="0" smtClean="0"/>
              <a:t>D5</a:t>
            </a:r>
            <a:r>
              <a:rPr lang="en-US" altLang="ja-JP" dirty="0" smtClean="0"/>
              <a:t> </a:t>
            </a:r>
            <a:r>
              <a:rPr lang="ja-JP" altLang="en-US" dirty="0" smtClean="0"/>
              <a:t>に</a:t>
            </a:r>
            <a:r>
              <a:rPr lang="ja-JP" altLang="en-US" b="1" dirty="0" smtClean="0"/>
              <a:t>コピー</a:t>
            </a:r>
            <a:r>
              <a:rPr lang="ja-JP" altLang="en-US" dirty="0" smtClean="0"/>
              <a:t>しなさい．</a:t>
            </a:r>
            <a:r>
              <a:rPr lang="ja-JP" altLang="en-US" b="1" dirty="0" smtClean="0"/>
              <a:t>セル </a:t>
            </a:r>
            <a:r>
              <a:rPr lang="en-US" altLang="ja-JP" b="1" dirty="0" smtClean="0"/>
              <a:t>E4 </a:t>
            </a:r>
            <a:r>
              <a:rPr lang="ja-JP" altLang="en-US" dirty="0" smtClean="0"/>
              <a:t>の数式を</a:t>
            </a:r>
            <a:r>
              <a:rPr lang="ja-JP" altLang="en-US" b="1" dirty="0" smtClean="0"/>
              <a:t>セル</a:t>
            </a:r>
            <a:r>
              <a:rPr lang="en-US" altLang="ja-JP" b="1" dirty="0" smtClean="0"/>
              <a:t>E5</a:t>
            </a:r>
            <a:r>
              <a:rPr lang="ja-JP" altLang="en-US" b="1" dirty="0" smtClean="0"/>
              <a:t> </a:t>
            </a:r>
            <a:r>
              <a:rPr lang="ja-JP" altLang="en-US" dirty="0" smtClean="0"/>
              <a:t>に</a:t>
            </a:r>
            <a:r>
              <a:rPr lang="ja-JP" altLang="en-US" b="1" dirty="0" smtClean="0"/>
              <a:t>コピー</a:t>
            </a:r>
            <a:r>
              <a:rPr lang="ja-JP" altLang="en-US" dirty="0" smtClean="0"/>
              <a:t>しなさい</a:t>
            </a:r>
            <a:endParaRPr lang="en-US" altLang="ja-JP" dirty="0" smtClean="0"/>
          </a:p>
          <a:p>
            <a:pPr marL="270000" indent="0">
              <a:buNone/>
            </a:pPr>
            <a:r>
              <a:rPr kumimoji="1" lang="ja-JP" altLang="en-US" dirty="0" smtClean="0"/>
              <a:t>① </a:t>
            </a:r>
            <a:r>
              <a:rPr lang="ja-JP" altLang="en-US" b="1" dirty="0" smtClean="0"/>
              <a:t>セル </a:t>
            </a:r>
            <a:r>
              <a:rPr lang="en-US" altLang="ja-JP" b="1" dirty="0" smtClean="0"/>
              <a:t>D4 </a:t>
            </a:r>
            <a:r>
              <a:rPr lang="ja-JP" altLang="en-US" dirty="0" smtClean="0"/>
              <a:t>を右クリックし、右クリックメニューで「コピー」．その後、</a:t>
            </a:r>
            <a:r>
              <a:rPr lang="ja-JP" altLang="en-US" b="1" dirty="0" smtClean="0"/>
              <a:t>セル</a:t>
            </a:r>
            <a:r>
              <a:rPr lang="en-US" altLang="ja-JP" b="1" dirty="0"/>
              <a:t> </a:t>
            </a:r>
            <a:r>
              <a:rPr lang="en-US" altLang="ja-JP" b="1" dirty="0" smtClean="0"/>
              <a:t>D5 </a:t>
            </a:r>
            <a:r>
              <a:rPr lang="ja-JP" altLang="en-US" dirty="0" smtClean="0"/>
              <a:t>で貼り付け</a:t>
            </a:r>
            <a:endParaRPr lang="en-US" altLang="ja-JP" dirty="0" smtClean="0"/>
          </a:p>
          <a:p>
            <a:pPr marL="270000" indent="0">
              <a:buNone/>
            </a:pPr>
            <a:r>
              <a:rPr lang="ja-JP" altLang="en-US" dirty="0" smtClean="0"/>
              <a:t>② </a:t>
            </a:r>
            <a:r>
              <a:rPr lang="ja-JP" altLang="en-US" b="1" dirty="0" smtClean="0"/>
              <a:t>セル </a:t>
            </a:r>
            <a:r>
              <a:rPr lang="en-US" altLang="ja-JP" b="1" dirty="0" smtClean="0"/>
              <a:t>E4 </a:t>
            </a:r>
            <a:r>
              <a:rPr lang="ja-JP" altLang="en-US" dirty="0"/>
              <a:t>を右クリックし、右クリックメニューで「コピー」．その後、</a:t>
            </a:r>
            <a:r>
              <a:rPr lang="ja-JP" altLang="en-US" b="1" dirty="0"/>
              <a:t>セル</a:t>
            </a:r>
            <a:r>
              <a:rPr lang="en-US" altLang="ja-JP" b="1" dirty="0"/>
              <a:t> </a:t>
            </a:r>
            <a:r>
              <a:rPr lang="en-US" altLang="ja-JP" b="1" dirty="0" smtClean="0"/>
              <a:t>E5 </a:t>
            </a:r>
            <a:r>
              <a:rPr lang="ja-JP" altLang="en-US" dirty="0"/>
              <a:t>で貼り付け</a:t>
            </a:r>
            <a:endParaRPr lang="en-US" altLang="ja-JP" dirty="0"/>
          </a:p>
          <a:p>
            <a:pPr marL="0" indent="0">
              <a:buNone/>
            </a:pPr>
            <a:endParaRPr lang="en-US" altLang="ja-JP" b="1" dirty="0" smtClean="0"/>
          </a:p>
          <a:p>
            <a:pPr marL="0" indent="0">
              <a:buNone/>
            </a:pPr>
            <a:r>
              <a:rPr kumimoji="1" lang="ja-JP" altLang="en-US" dirty="0"/>
              <a:t>　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48</a:t>
            </a:fld>
            <a:endParaRPr kumimoji="1" lang="ja-JP" altLang="en-US"/>
          </a:p>
        </p:txBody>
      </p:sp>
      <p:pic>
        <p:nvPicPr>
          <p:cNvPr id="5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962" y="223048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497" y="4060417"/>
            <a:ext cx="8342521" cy="2108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70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HX3Sr8sKuFU/Udy6k52hmzI/AAAAAAAAWI0/j2jPpI3mcc8/s800/computer_coupl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4930" y="2092439"/>
            <a:ext cx="1917747" cy="1770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タイトル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ja-JP" altLang="en-US" dirty="0" smtClean="0"/>
              <a:t>課題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86097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7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6225" y="4652410"/>
            <a:ext cx="8686800" cy="514952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en-US" altLang="ja-JP" dirty="0" smtClean="0"/>
              <a:t>3. </a:t>
            </a:r>
            <a:r>
              <a:rPr lang="ja-JP" altLang="en-US" dirty="0" smtClean="0"/>
              <a:t>セル </a:t>
            </a:r>
            <a:r>
              <a:rPr lang="en-US" altLang="ja-JP" b="1" dirty="0"/>
              <a:t>C</a:t>
            </a:r>
            <a:r>
              <a:rPr lang="en-US" altLang="ja-JP" b="1" dirty="0" smtClean="0"/>
              <a:t>2</a:t>
            </a:r>
            <a:r>
              <a:rPr lang="en-US" altLang="ja-JP" dirty="0" smtClean="0"/>
              <a:t> </a:t>
            </a:r>
            <a:r>
              <a:rPr lang="ja-JP" altLang="en-US" dirty="0" smtClean="0"/>
              <a:t>に次の</a:t>
            </a:r>
            <a:r>
              <a:rPr lang="ja-JP" altLang="en-US" b="1" dirty="0" smtClean="0"/>
              <a:t>数式</a:t>
            </a:r>
            <a:r>
              <a:rPr lang="ja-JP" altLang="en-US" dirty="0" smtClean="0"/>
              <a:t>を入力しなさい</a:t>
            </a:r>
            <a:endParaRPr lang="en-US" altLang="ja-JP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50</a:t>
            </a:fld>
            <a:endParaRPr kumimoji="1" lang="ja-JP" altLang="en-US"/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209550" y="1407909"/>
            <a:ext cx="8934450" cy="130671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2100" dirty="0"/>
              <a:t>1.</a:t>
            </a:r>
            <a:r>
              <a:rPr lang="ja-JP" altLang="en-US" sz="2100" dirty="0"/>
              <a:t>「</a:t>
            </a:r>
            <a:r>
              <a:rPr lang="ja-JP" altLang="en-US" sz="2100" b="1" dirty="0"/>
              <a:t>ファイル</a:t>
            </a:r>
            <a:r>
              <a:rPr lang="ja-JP" altLang="en-US" sz="2100" dirty="0"/>
              <a:t>」、「</a:t>
            </a:r>
            <a:r>
              <a:rPr lang="ja-JP" altLang="en-US" sz="2100" b="1" dirty="0"/>
              <a:t>新規</a:t>
            </a:r>
            <a:r>
              <a:rPr lang="ja-JP" altLang="en-US" sz="2100" dirty="0"/>
              <a:t>」、「</a:t>
            </a:r>
            <a:r>
              <a:rPr lang="ja-JP" altLang="en-US" sz="2100" b="1" dirty="0"/>
              <a:t>空白のブック</a:t>
            </a:r>
            <a:r>
              <a:rPr lang="ja-JP" altLang="en-US" sz="2100" dirty="0"/>
              <a:t>」の順で操作しなさい</a:t>
            </a:r>
            <a:endParaRPr lang="en-US" altLang="ja-JP" sz="2100" dirty="0"/>
          </a:p>
          <a:p>
            <a:pPr marL="0" indent="0">
              <a:buNone/>
            </a:pPr>
            <a:r>
              <a:rPr lang="en-US" altLang="ja-JP" sz="2100" dirty="0"/>
              <a:t>2. Excel 2013 </a:t>
            </a:r>
            <a:r>
              <a:rPr lang="ja-JP" altLang="en-US" sz="2100" dirty="0"/>
              <a:t>で、次のように</a:t>
            </a:r>
            <a:r>
              <a:rPr lang="ja-JP" altLang="en-US" sz="2100" b="1" dirty="0"/>
              <a:t>データ</a:t>
            </a:r>
            <a:r>
              <a:rPr lang="ja-JP" altLang="en-US" sz="2100" dirty="0"/>
              <a:t>を入力</a:t>
            </a:r>
            <a:r>
              <a:rPr lang="ja-JP" altLang="en-US" sz="2100" dirty="0"/>
              <a:t>しなさい．</a:t>
            </a:r>
            <a:endParaRPr lang="en-US" altLang="ja-JP" sz="2100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37" y="2207418"/>
            <a:ext cx="8797190" cy="2365911"/>
          </a:xfrm>
          <a:prstGeom prst="rect">
            <a:avLst/>
          </a:prstGeom>
        </p:spPr>
      </p:pic>
      <p:sp>
        <p:nvSpPr>
          <p:cNvPr id="8" name="正方形/長方形 7"/>
          <p:cNvSpPr/>
          <p:nvPr/>
        </p:nvSpPr>
        <p:spPr>
          <a:xfrm>
            <a:off x="414806" y="5335793"/>
            <a:ext cx="684995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3000" b="1" dirty="0">
                <a:solidFill>
                  <a:prstClr val="black"/>
                </a:solidFill>
                <a:latin typeface="Inconsolata" panose="020B0609030003000000" pitchFamily="49" charset="0"/>
              </a:rPr>
              <a:t>=</a:t>
            </a:r>
            <a:r>
              <a:rPr lang="en-US" altLang="ja-JP" sz="3000" b="1" dirty="0">
                <a:solidFill>
                  <a:srgbClr val="C00000"/>
                </a:solidFill>
                <a:latin typeface="Inconsolata" panose="020B0609030003000000" pitchFamily="49" charset="0"/>
              </a:rPr>
              <a:t>VLOOKUP</a:t>
            </a:r>
            <a:r>
              <a:rPr lang="en-US" altLang="ja-JP" sz="3000" b="1" dirty="0">
                <a:solidFill>
                  <a:prstClr val="black"/>
                </a:solidFill>
                <a:latin typeface="Inconsolata" panose="020B0609030003000000" pitchFamily="49" charset="0"/>
              </a:rPr>
              <a:t>(B2, </a:t>
            </a:r>
            <a:r>
              <a:rPr lang="en-US" altLang="ja-JP" sz="3000" b="1" dirty="0">
                <a:solidFill>
                  <a:prstClr val="black"/>
                </a:solidFill>
                <a:latin typeface="Inconsolata" panose="020B0609030003000000" pitchFamily="49" charset="0"/>
              </a:rPr>
              <a:t>$E$2:$F$4</a:t>
            </a:r>
            <a:r>
              <a:rPr lang="en-US" altLang="ja-JP" sz="3000" b="1" dirty="0">
                <a:solidFill>
                  <a:prstClr val="black"/>
                </a:solidFill>
                <a:latin typeface="Inconsolata" panose="020B0609030003000000" pitchFamily="49" charset="0"/>
              </a:rPr>
              <a:t>, </a:t>
            </a:r>
            <a:r>
              <a:rPr lang="en-US" altLang="ja-JP" sz="3000" b="1" dirty="0">
                <a:solidFill>
                  <a:prstClr val="black"/>
                </a:solidFill>
                <a:latin typeface="Inconsolata" panose="020B0609030003000000" pitchFamily="49" charset="0"/>
              </a:rPr>
              <a:t>2, FALSE)</a:t>
            </a:r>
            <a:endParaRPr lang="ja-JP" altLang="en-US" sz="3000" b="1" dirty="0">
              <a:solidFill>
                <a:prstClr val="black"/>
              </a:solidFill>
              <a:latin typeface="Inconsolata" panose="020B0609030003000000" pitchFamily="49" charset="0"/>
            </a:endParaRPr>
          </a:p>
        </p:txBody>
      </p:sp>
      <p:sp>
        <p:nvSpPr>
          <p:cNvPr id="9" name="角丸四角形 8"/>
          <p:cNvSpPr/>
          <p:nvPr/>
        </p:nvSpPr>
        <p:spPr>
          <a:xfrm>
            <a:off x="276225" y="5246443"/>
            <a:ext cx="8291294" cy="820346"/>
          </a:xfrm>
          <a:prstGeom prst="roundRect">
            <a:avLst/>
          </a:prstGeom>
          <a:noFill/>
          <a:ln w="5080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51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51</a:t>
            </a:fld>
            <a:endParaRPr kumimoji="1" lang="ja-JP" altLang="en-US"/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209550" y="1162189"/>
            <a:ext cx="8934450" cy="1306716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dirty="0">
                <a:solidFill>
                  <a:schemeClr val="tx1"/>
                </a:solidFill>
              </a:rPr>
              <a:t>4</a:t>
            </a:r>
            <a:r>
              <a:rPr lang="en-US" altLang="ja-JP" dirty="0">
                <a:solidFill>
                  <a:schemeClr val="tx1"/>
                </a:solidFill>
              </a:rPr>
              <a:t>.</a:t>
            </a:r>
            <a:r>
              <a:rPr lang="ja-JP" altLang="en-US" dirty="0">
                <a:solidFill>
                  <a:schemeClr val="tx1"/>
                </a:solidFill>
              </a:rPr>
              <a:t> </a:t>
            </a:r>
            <a:r>
              <a:rPr lang="ja-JP" altLang="en-US" b="1" dirty="0">
                <a:solidFill>
                  <a:schemeClr val="tx1"/>
                </a:solidFill>
              </a:rPr>
              <a:t>セル </a:t>
            </a:r>
            <a:r>
              <a:rPr lang="en-US" altLang="ja-JP" b="1" dirty="0">
                <a:solidFill>
                  <a:schemeClr val="tx1"/>
                </a:solidFill>
              </a:rPr>
              <a:t>C2 </a:t>
            </a:r>
            <a:r>
              <a:rPr lang="ja-JP" altLang="en-US" dirty="0">
                <a:solidFill>
                  <a:schemeClr val="tx1"/>
                </a:solidFill>
              </a:rPr>
              <a:t>の数式を、</a:t>
            </a:r>
            <a:r>
              <a:rPr lang="ja-JP" altLang="en-US" b="1" dirty="0">
                <a:solidFill>
                  <a:schemeClr val="tx1"/>
                </a:solidFill>
              </a:rPr>
              <a:t>セル</a:t>
            </a:r>
            <a:r>
              <a:rPr lang="en-US" altLang="ja-JP" b="1" dirty="0">
                <a:solidFill>
                  <a:schemeClr val="tx1"/>
                </a:solidFill>
              </a:rPr>
              <a:t>C3</a:t>
            </a:r>
            <a:r>
              <a:rPr lang="en-US" altLang="ja-JP" dirty="0">
                <a:solidFill>
                  <a:schemeClr val="tx1"/>
                </a:solidFill>
              </a:rPr>
              <a:t>, </a:t>
            </a:r>
            <a:r>
              <a:rPr lang="ja-JP" altLang="en-US" b="1" dirty="0">
                <a:solidFill>
                  <a:schemeClr val="tx1"/>
                </a:solidFill>
              </a:rPr>
              <a:t>セル</a:t>
            </a:r>
            <a:r>
              <a:rPr lang="en-US" altLang="ja-JP" b="1" dirty="0">
                <a:solidFill>
                  <a:schemeClr val="tx1"/>
                </a:solidFill>
              </a:rPr>
              <a:t>C4</a:t>
            </a:r>
            <a:r>
              <a:rPr lang="en-US" altLang="ja-JP" dirty="0">
                <a:solidFill>
                  <a:schemeClr val="tx1"/>
                </a:solidFill>
              </a:rPr>
              <a:t>, </a:t>
            </a:r>
            <a:r>
              <a:rPr lang="ja-JP" altLang="en-US" b="1" dirty="0">
                <a:solidFill>
                  <a:schemeClr val="tx1"/>
                </a:solidFill>
              </a:rPr>
              <a:t>セル</a:t>
            </a:r>
            <a:r>
              <a:rPr lang="en-US" altLang="ja-JP" b="1" dirty="0">
                <a:solidFill>
                  <a:schemeClr val="tx1"/>
                </a:solidFill>
              </a:rPr>
              <a:t>C5</a:t>
            </a:r>
            <a:r>
              <a:rPr lang="en-US" altLang="ja-JP" dirty="0">
                <a:solidFill>
                  <a:schemeClr val="tx1"/>
                </a:solidFill>
              </a:rPr>
              <a:t>, </a:t>
            </a:r>
            <a:r>
              <a:rPr lang="ja-JP" altLang="en-US" b="1" dirty="0">
                <a:solidFill>
                  <a:schemeClr val="tx1"/>
                </a:solidFill>
              </a:rPr>
              <a:t>セル</a:t>
            </a:r>
            <a:r>
              <a:rPr lang="en-US" altLang="ja-JP" b="1" dirty="0">
                <a:solidFill>
                  <a:schemeClr val="tx1"/>
                </a:solidFill>
              </a:rPr>
              <a:t>C6</a:t>
            </a:r>
            <a:r>
              <a:rPr lang="ja-JP" altLang="en-US" dirty="0">
                <a:solidFill>
                  <a:schemeClr val="tx1"/>
                </a:solidFill>
              </a:rPr>
              <a:t>に</a:t>
            </a:r>
            <a:endParaRPr lang="en-US" altLang="ja-JP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b="1" u="sng" dirty="0">
                <a:solidFill>
                  <a:schemeClr val="tx1"/>
                </a:solidFill>
              </a:rPr>
              <a:t>コピー</a:t>
            </a:r>
            <a:r>
              <a:rPr lang="ja-JP" altLang="en-US" dirty="0">
                <a:solidFill>
                  <a:schemeClr val="tx1"/>
                </a:solidFill>
              </a:rPr>
              <a:t>しなさい</a:t>
            </a:r>
            <a:endParaRPr lang="en-US" altLang="ja-JP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ja-JP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ja-JP" dirty="0">
                <a:solidFill>
                  <a:schemeClr val="tx1"/>
                </a:solidFill>
              </a:rPr>
              <a:t>5. </a:t>
            </a:r>
            <a:r>
              <a:rPr lang="ja-JP" altLang="en-US" dirty="0">
                <a:solidFill>
                  <a:schemeClr val="tx1"/>
                </a:solidFill>
              </a:rPr>
              <a:t>結果は次のようになるので確認しなさい</a:t>
            </a:r>
            <a:endParaRPr lang="en-US" altLang="ja-JP" dirty="0">
              <a:solidFill>
                <a:schemeClr val="tx1"/>
              </a:solidFill>
            </a:endParaRP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37967"/>
            <a:ext cx="9045377" cy="2432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41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52</a:t>
            </a:fld>
            <a:endParaRPr kumimoji="1" lang="ja-JP" altLang="en-US"/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209550" y="1001485"/>
            <a:ext cx="8934450" cy="130671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dirty="0">
                <a:solidFill>
                  <a:schemeClr val="tx1"/>
                </a:solidFill>
              </a:rPr>
              <a:t>6. </a:t>
            </a:r>
            <a:r>
              <a:rPr lang="en-US" altLang="ja-JP" dirty="0">
                <a:solidFill>
                  <a:schemeClr val="tx1"/>
                </a:solidFill>
              </a:rPr>
              <a:t>Excel 2013 </a:t>
            </a:r>
            <a:r>
              <a:rPr lang="ja-JP" altLang="en-US" dirty="0">
                <a:solidFill>
                  <a:schemeClr val="tx1"/>
                </a:solidFill>
              </a:rPr>
              <a:t>で、次のように</a:t>
            </a:r>
            <a:r>
              <a:rPr lang="ja-JP" altLang="en-US" b="1" dirty="0">
                <a:solidFill>
                  <a:schemeClr val="tx1"/>
                </a:solidFill>
              </a:rPr>
              <a:t>データ</a:t>
            </a:r>
            <a:r>
              <a:rPr lang="ja-JP" altLang="en-US" dirty="0">
                <a:solidFill>
                  <a:schemeClr val="tx1"/>
                </a:solidFill>
              </a:rPr>
              <a:t>を</a:t>
            </a:r>
            <a:r>
              <a:rPr lang="ja-JP" altLang="en-US" dirty="0">
                <a:solidFill>
                  <a:schemeClr val="tx1"/>
                </a:solidFill>
              </a:rPr>
              <a:t>書き加</a:t>
            </a:r>
            <a:r>
              <a:rPr lang="ja-JP" altLang="en-US" dirty="0">
                <a:solidFill>
                  <a:schemeClr val="tx1"/>
                </a:solidFill>
              </a:rPr>
              <a:t>えなさい</a:t>
            </a:r>
            <a:endParaRPr lang="en-US" altLang="ja-JP" dirty="0">
              <a:solidFill>
                <a:schemeClr val="tx1"/>
              </a:solidFill>
            </a:endParaRP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2285"/>
            <a:ext cx="9006210" cy="4184530"/>
          </a:xfrm>
          <a:prstGeom prst="rect">
            <a:avLst/>
          </a:prstGeom>
        </p:spPr>
      </p:pic>
      <p:sp>
        <p:nvSpPr>
          <p:cNvPr id="11" name="正方形/長方形 10"/>
          <p:cNvSpPr/>
          <p:nvPr/>
        </p:nvSpPr>
        <p:spPr>
          <a:xfrm>
            <a:off x="478911" y="4096718"/>
            <a:ext cx="8484114" cy="180163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96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7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4437" y="1127802"/>
            <a:ext cx="8686800" cy="514952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7</a:t>
            </a:r>
            <a:r>
              <a:rPr kumimoji="1" lang="en-US" altLang="ja-JP" dirty="0" smtClean="0"/>
              <a:t>. </a:t>
            </a:r>
            <a:r>
              <a:rPr lang="ja-JP" altLang="en-US" dirty="0" smtClean="0"/>
              <a:t>セル </a:t>
            </a:r>
            <a:r>
              <a:rPr lang="en-US" altLang="ja-JP" b="1" dirty="0" smtClean="0"/>
              <a:t>C</a:t>
            </a:r>
            <a:r>
              <a:rPr lang="en-US" altLang="ja-JP" b="1" dirty="0"/>
              <a:t>9</a:t>
            </a:r>
            <a:r>
              <a:rPr lang="en-US" altLang="ja-JP" dirty="0" smtClean="0"/>
              <a:t> </a:t>
            </a:r>
            <a:r>
              <a:rPr lang="ja-JP" altLang="en-US" dirty="0" smtClean="0"/>
              <a:t>に次の</a:t>
            </a:r>
            <a:r>
              <a:rPr lang="ja-JP" altLang="en-US" b="1" dirty="0" smtClean="0"/>
              <a:t>数式</a:t>
            </a:r>
            <a:r>
              <a:rPr lang="ja-JP" altLang="en-US" dirty="0" smtClean="0"/>
              <a:t>を入力しなさい</a:t>
            </a:r>
            <a:endParaRPr lang="en-US" altLang="ja-JP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53</a:t>
            </a:fld>
            <a:endParaRPr kumimoji="1" lang="ja-JP" altLang="en-US"/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119063" y="2798975"/>
            <a:ext cx="8934450" cy="1306716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dirty="0">
                <a:solidFill>
                  <a:schemeClr val="tx1"/>
                </a:solidFill>
              </a:rPr>
              <a:t>8.</a:t>
            </a:r>
            <a:r>
              <a:rPr lang="ja-JP" altLang="en-US" dirty="0">
                <a:solidFill>
                  <a:schemeClr val="tx1"/>
                </a:solidFill>
              </a:rPr>
              <a:t> </a:t>
            </a:r>
            <a:r>
              <a:rPr lang="ja-JP" altLang="en-US" b="1" dirty="0">
                <a:solidFill>
                  <a:schemeClr val="tx1"/>
                </a:solidFill>
              </a:rPr>
              <a:t>セル </a:t>
            </a:r>
            <a:r>
              <a:rPr lang="en-US" altLang="ja-JP" b="1" dirty="0">
                <a:solidFill>
                  <a:schemeClr val="tx1"/>
                </a:solidFill>
              </a:rPr>
              <a:t>C9 </a:t>
            </a:r>
            <a:r>
              <a:rPr lang="ja-JP" altLang="en-US" dirty="0">
                <a:solidFill>
                  <a:schemeClr val="tx1"/>
                </a:solidFill>
              </a:rPr>
              <a:t>の数式を、</a:t>
            </a:r>
            <a:r>
              <a:rPr lang="ja-JP" altLang="en-US" b="1" dirty="0">
                <a:solidFill>
                  <a:schemeClr val="tx1"/>
                </a:solidFill>
              </a:rPr>
              <a:t>セル</a:t>
            </a:r>
            <a:r>
              <a:rPr lang="en-US" altLang="ja-JP" b="1" dirty="0">
                <a:solidFill>
                  <a:schemeClr val="tx1"/>
                </a:solidFill>
              </a:rPr>
              <a:t>C10</a:t>
            </a:r>
            <a:r>
              <a:rPr lang="en-US" altLang="ja-JP" dirty="0">
                <a:solidFill>
                  <a:schemeClr val="tx1"/>
                </a:solidFill>
              </a:rPr>
              <a:t>, </a:t>
            </a:r>
            <a:r>
              <a:rPr lang="ja-JP" altLang="en-US" b="1" dirty="0">
                <a:solidFill>
                  <a:schemeClr val="tx1"/>
                </a:solidFill>
              </a:rPr>
              <a:t>セル</a:t>
            </a:r>
            <a:r>
              <a:rPr lang="en-US" altLang="ja-JP" b="1" dirty="0">
                <a:solidFill>
                  <a:schemeClr val="tx1"/>
                </a:solidFill>
              </a:rPr>
              <a:t>C11</a:t>
            </a:r>
            <a:r>
              <a:rPr lang="en-US" altLang="ja-JP" dirty="0">
                <a:solidFill>
                  <a:schemeClr val="tx1"/>
                </a:solidFill>
              </a:rPr>
              <a:t>, </a:t>
            </a:r>
            <a:r>
              <a:rPr lang="ja-JP" altLang="en-US" b="1" dirty="0">
                <a:solidFill>
                  <a:schemeClr val="tx1"/>
                </a:solidFill>
              </a:rPr>
              <a:t>セル</a:t>
            </a:r>
            <a:r>
              <a:rPr lang="en-US" altLang="ja-JP" b="1" dirty="0">
                <a:solidFill>
                  <a:schemeClr val="tx1"/>
                </a:solidFill>
              </a:rPr>
              <a:t>C12</a:t>
            </a:r>
            <a:r>
              <a:rPr lang="en-US" altLang="ja-JP" dirty="0">
                <a:solidFill>
                  <a:schemeClr val="tx1"/>
                </a:solidFill>
              </a:rPr>
              <a:t> </a:t>
            </a:r>
            <a:r>
              <a:rPr lang="ja-JP" altLang="en-US" dirty="0">
                <a:solidFill>
                  <a:schemeClr val="tx1"/>
                </a:solidFill>
              </a:rPr>
              <a:t>に</a:t>
            </a:r>
            <a:endParaRPr lang="en-US" altLang="ja-JP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b="1" u="sng" dirty="0">
                <a:solidFill>
                  <a:schemeClr val="tx1"/>
                </a:solidFill>
              </a:rPr>
              <a:t>コピー</a:t>
            </a:r>
            <a:r>
              <a:rPr lang="ja-JP" altLang="en-US" dirty="0">
                <a:solidFill>
                  <a:schemeClr val="tx1"/>
                </a:solidFill>
              </a:rPr>
              <a:t>しなさい</a:t>
            </a:r>
            <a:endParaRPr lang="en-US" altLang="ja-JP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ja-JP" dirty="0">
                <a:solidFill>
                  <a:schemeClr val="tx1"/>
                </a:solidFill>
              </a:rPr>
              <a:t>9. </a:t>
            </a:r>
            <a:r>
              <a:rPr lang="ja-JP" altLang="en-US" dirty="0">
                <a:solidFill>
                  <a:schemeClr val="tx1"/>
                </a:solidFill>
              </a:rPr>
              <a:t>結果は次のようになるので確認しなさい</a:t>
            </a:r>
            <a:endParaRPr lang="en-US" altLang="ja-JP" dirty="0">
              <a:solidFill>
                <a:schemeClr val="tx1"/>
              </a:solidFill>
            </a:endParaRPr>
          </a:p>
        </p:txBody>
      </p:sp>
      <p:sp>
        <p:nvSpPr>
          <p:cNvPr id="8" name="正方形/長方形 7"/>
          <p:cNvSpPr/>
          <p:nvPr/>
        </p:nvSpPr>
        <p:spPr>
          <a:xfrm>
            <a:off x="293019" y="1812484"/>
            <a:ext cx="705193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3000" b="1" dirty="0">
                <a:solidFill>
                  <a:prstClr val="black"/>
                </a:solidFill>
                <a:latin typeface="Inconsolata" panose="020B0609030003000000" pitchFamily="49" charset="0"/>
              </a:rPr>
              <a:t>=</a:t>
            </a:r>
            <a:r>
              <a:rPr lang="en-US" altLang="ja-JP" sz="3000" b="1" dirty="0">
                <a:solidFill>
                  <a:srgbClr val="C00000"/>
                </a:solidFill>
                <a:latin typeface="Inconsolata" panose="020B0609030003000000" pitchFamily="49" charset="0"/>
              </a:rPr>
              <a:t>VLOOKUP</a:t>
            </a:r>
            <a:r>
              <a:rPr lang="en-US" altLang="ja-JP" sz="3000" b="1" dirty="0">
                <a:solidFill>
                  <a:prstClr val="black"/>
                </a:solidFill>
                <a:latin typeface="Inconsolata" panose="020B0609030003000000" pitchFamily="49" charset="0"/>
              </a:rPr>
              <a:t>(B9, $E$9:$F$11, 2, FALSE)</a:t>
            </a:r>
            <a:endParaRPr lang="ja-JP" altLang="en-US" sz="3000" b="1" dirty="0">
              <a:solidFill>
                <a:prstClr val="black"/>
              </a:solidFill>
              <a:latin typeface="Inconsolata" panose="020B0609030003000000" pitchFamily="49" charset="0"/>
            </a:endParaRPr>
          </a:p>
        </p:txBody>
      </p:sp>
      <p:sp>
        <p:nvSpPr>
          <p:cNvPr id="9" name="角丸四角形 8"/>
          <p:cNvSpPr/>
          <p:nvPr/>
        </p:nvSpPr>
        <p:spPr>
          <a:xfrm>
            <a:off x="154437" y="1812484"/>
            <a:ext cx="8534149" cy="730995"/>
          </a:xfrm>
          <a:prstGeom prst="roundRect">
            <a:avLst/>
          </a:prstGeom>
          <a:noFill/>
          <a:ln w="5080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673" y="4373591"/>
            <a:ext cx="8934450" cy="1776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611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3786</TotalTime>
  <Words>2187</Words>
  <Application>Microsoft Office PowerPoint</Application>
  <PresentationFormat>画面に合わせる (4:3)</PresentationFormat>
  <Paragraphs>696</Paragraphs>
  <Slides>53</Slides>
  <Notes>2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9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53</vt:i4>
      </vt:variant>
    </vt:vector>
  </HeadingPairs>
  <TitlesOfParts>
    <vt:vector size="63" baseType="lpstr">
      <vt:lpstr>ＭＳ Ｐゴシック</vt:lpstr>
      <vt:lpstr>メイリオ</vt:lpstr>
      <vt:lpstr>游ゴシック</vt:lpstr>
      <vt:lpstr>游ゴシック Light</vt:lpstr>
      <vt:lpstr>Arial</vt:lpstr>
      <vt:lpstr>Calibri</vt:lpstr>
      <vt:lpstr>Calibri Light</vt:lpstr>
      <vt:lpstr>Inconsolata</vt:lpstr>
      <vt:lpstr>Times New Roman</vt:lpstr>
      <vt:lpstr>Office テーマ</vt:lpstr>
      <vt:lpstr>表計算 Excel 演習</vt:lpstr>
      <vt:lpstr>今日行うこと</vt:lpstr>
      <vt:lpstr>今日学習することはなぜ大切なのか</vt:lpstr>
      <vt:lpstr>6-1 ルックアップの例</vt:lpstr>
      <vt:lpstr>ルックアップの例</vt:lpstr>
      <vt:lpstr>要するにこういうことです</vt:lpstr>
      <vt:lpstr>PowerPoint プレゼンテーション</vt:lpstr>
      <vt:lpstr>①　１行目</vt:lpstr>
      <vt:lpstr>②　２行目</vt:lpstr>
      <vt:lpstr>③　３行目</vt:lpstr>
      <vt:lpstr>ルックアップの例</vt:lpstr>
      <vt:lpstr>ルックアップの例</vt:lpstr>
      <vt:lpstr>ルックアップの例</vt:lpstr>
      <vt:lpstr>ルックアップの例</vt:lpstr>
      <vt:lpstr>ルックアップの例</vt:lpstr>
      <vt:lpstr>こんな例も</vt:lpstr>
      <vt:lpstr>6-2 Excel でのルックアップの例</vt:lpstr>
      <vt:lpstr>Excel の VLOOKUP の例</vt:lpstr>
      <vt:lpstr>なぜ Excel の VLOOKUP を使うのか</vt:lpstr>
      <vt:lpstr>Excel の VLOOKUP の例</vt:lpstr>
      <vt:lpstr>実践演習の①</vt:lpstr>
      <vt:lpstr>実践演習の①</vt:lpstr>
      <vt:lpstr>実践演習の①</vt:lpstr>
      <vt:lpstr>Excel の VLOOKUP の使い方の例</vt:lpstr>
      <vt:lpstr>Excel の VLOOKUP の使い方の例</vt:lpstr>
      <vt:lpstr>Excel の VLOOKUP の使い方の例</vt:lpstr>
      <vt:lpstr>実践演習の②</vt:lpstr>
      <vt:lpstr>実践演習の②</vt:lpstr>
      <vt:lpstr>実践演習の②</vt:lpstr>
      <vt:lpstr>相対番地と絶対番地</vt:lpstr>
      <vt:lpstr>Excel での絶対番地と相対番地</vt:lpstr>
      <vt:lpstr>実践演習の②</vt:lpstr>
      <vt:lpstr>実践演習の②</vt:lpstr>
      <vt:lpstr>実践演習の②</vt:lpstr>
      <vt:lpstr>実践演習の②</vt:lpstr>
      <vt:lpstr>実践演習の②</vt:lpstr>
      <vt:lpstr>実践演習の②</vt:lpstr>
      <vt:lpstr>実践演習の②</vt:lpstr>
      <vt:lpstr>実践演習の②</vt:lpstr>
      <vt:lpstr>6-3 データの入力規則</vt:lpstr>
      <vt:lpstr>データの入力規則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実践演習の③</vt:lpstr>
      <vt:lpstr>実践演習の③</vt:lpstr>
      <vt:lpstr>実践演習の③</vt:lpstr>
      <vt:lpstr>課題</vt:lpstr>
      <vt:lpstr>課題</vt:lpstr>
      <vt:lpstr>課題</vt:lpstr>
      <vt:lpstr>課題</vt:lpstr>
      <vt:lpstr>課題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365</cp:revision>
  <cp:lastPrinted>2015-11-24T00:20:51Z</cp:lastPrinted>
  <dcterms:created xsi:type="dcterms:W3CDTF">2015-04-02T07:07:27Z</dcterms:created>
  <dcterms:modified xsi:type="dcterms:W3CDTF">2017-06-07T09:27:36Z</dcterms:modified>
</cp:coreProperties>
</file>