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56"/>
  </p:notesMasterIdLst>
  <p:sldIdLst>
    <p:sldId id="584" r:id="rId2"/>
    <p:sldId id="600" r:id="rId3"/>
    <p:sldId id="639" r:id="rId4"/>
    <p:sldId id="609" r:id="rId5"/>
    <p:sldId id="641" r:id="rId6"/>
    <p:sldId id="644" r:id="rId7"/>
    <p:sldId id="645" r:id="rId8"/>
    <p:sldId id="646" r:id="rId9"/>
    <p:sldId id="647" r:id="rId10"/>
    <p:sldId id="630" r:id="rId11"/>
    <p:sldId id="657" r:id="rId12"/>
    <p:sldId id="660" r:id="rId13"/>
    <p:sldId id="659" r:id="rId14"/>
    <p:sldId id="658" r:id="rId15"/>
    <p:sldId id="683" r:id="rId16"/>
    <p:sldId id="655" r:id="rId17"/>
    <p:sldId id="665" r:id="rId18"/>
    <p:sldId id="666" r:id="rId19"/>
    <p:sldId id="667" r:id="rId20"/>
    <p:sldId id="669" r:id="rId21"/>
    <p:sldId id="668" r:id="rId22"/>
    <p:sldId id="670" r:id="rId23"/>
    <p:sldId id="671" r:id="rId24"/>
    <p:sldId id="662" r:id="rId25"/>
    <p:sldId id="663" r:id="rId26"/>
    <p:sldId id="664" r:id="rId27"/>
    <p:sldId id="672" r:id="rId28"/>
    <p:sldId id="673" r:id="rId29"/>
    <p:sldId id="674" r:id="rId30"/>
    <p:sldId id="675" r:id="rId31"/>
    <p:sldId id="676" r:id="rId32"/>
    <p:sldId id="677" r:id="rId33"/>
    <p:sldId id="678" r:id="rId34"/>
    <p:sldId id="679" r:id="rId35"/>
    <p:sldId id="680" r:id="rId36"/>
    <p:sldId id="681" r:id="rId37"/>
    <p:sldId id="682" r:id="rId38"/>
    <p:sldId id="685" r:id="rId39"/>
    <p:sldId id="686" r:id="rId40"/>
    <p:sldId id="586" r:id="rId41"/>
    <p:sldId id="687" r:id="rId42"/>
    <p:sldId id="688" r:id="rId43"/>
    <p:sldId id="689" r:id="rId44"/>
    <p:sldId id="690" r:id="rId45"/>
    <p:sldId id="691" r:id="rId46"/>
    <p:sldId id="692" r:id="rId47"/>
    <p:sldId id="694" r:id="rId48"/>
    <p:sldId id="696" r:id="rId49"/>
    <p:sldId id="697" r:id="rId50"/>
    <p:sldId id="702" r:id="rId51"/>
    <p:sldId id="700" r:id="rId52"/>
    <p:sldId id="701" r:id="rId53"/>
    <p:sldId id="698" r:id="rId54"/>
    <p:sldId id="699" r:id="rId55"/>
  </p:sldIdLst>
  <p:sldSz cx="9144000" cy="6858000" type="screen4x3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0066"/>
    <a:srgbClr val="0066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01" autoAdjust="0"/>
    <p:restoredTop sz="94424" autoAdjust="0"/>
  </p:normalViewPr>
  <p:slideViewPr>
    <p:cSldViewPr snapToGrid="0">
      <p:cViewPr varScale="1">
        <p:scale>
          <a:sx n="110" d="100"/>
          <a:sy n="110" d="100"/>
        </p:scale>
        <p:origin x="108" y="318"/>
      </p:cViewPr>
      <p:guideLst/>
    </p:cSldViewPr>
  </p:slideViewPr>
  <p:outlineViewPr>
    <p:cViewPr>
      <p:scale>
        <a:sx n="33" d="100"/>
        <a:sy n="33" d="100"/>
      </p:scale>
      <p:origin x="0" y="-49944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9686"/>
    </p:cViewPr>
  </p:sorterViewPr>
  <p:notesViewPr>
    <p:cSldViewPr snapToGrid="0">
      <p:cViewPr varScale="1">
        <p:scale>
          <a:sx n="87" d="100"/>
          <a:sy n="87" d="100"/>
        </p:scale>
        <p:origin x="319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317405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FFF19-E035-48BA-A915-9802C77F64C9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98036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0988A-F7CF-4750-80E2-16BC98ACC7B4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19569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91383-56C3-4859-9D40-E110970EE123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27301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D5B80-67CF-404F-A5F6-D942636B0273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04953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E3848-BA2D-4EDB-88CE-9267C8FB55A6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88270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FF060-4394-4A67-B174-62174026C007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73746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9755C-9852-4ACB-813B-EAEF9979BF16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16429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C8BE3-852B-4B66-A597-C34F73740C24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11178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27CA0-CD18-4ACE-AA14-93FEA74E0FEE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61857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41BE4-0EB5-44F1-AF86-CC4878DA8765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45602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4059A-0056-4DD6-A3FD-183BC50394C7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39009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7564" y="198212"/>
            <a:ext cx="8602436" cy="7234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7564" y="1114424"/>
            <a:ext cx="8602436" cy="51194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0FE283-3CE1-485A-BC0E-3E0D18BC2085}" type="datetime1">
              <a:rPr lang="ja-JP" altLang="en-US" smtClean="0"/>
              <a:t>2017/6/7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3260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95895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20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表計算 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Excel 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演習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685800" y="3865853"/>
            <a:ext cx="7700553" cy="1241822"/>
          </a:xfrm>
        </p:spPr>
        <p:txBody>
          <a:bodyPr>
            <a:normAutofit fontScale="92500" lnSpcReduction="20000"/>
          </a:bodyPr>
          <a:lstStyle/>
          <a:p>
            <a:r>
              <a:rPr lang="ja-JP" altLang="en-US" sz="3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５．集計，ピボットテーブル（クロス集計表）</a:t>
            </a:r>
            <a:endParaRPr lang="ja-JP" altLang="en-US" sz="30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913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今日行うこと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204314" y="1676092"/>
            <a:ext cx="3047591" cy="4539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3300" dirty="0"/>
              <a:t>集計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</a:t>
            </a:fld>
            <a:endParaRPr kumimoji="1" lang="ja-JP" altLang="en-US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134493" y="1676092"/>
            <a:ext cx="3047591" cy="45399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300" dirty="0"/>
              <a:t>元データ</a:t>
            </a:r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9" y="2490536"/>
            <a:ext cx="3609668" cy="2176965"/>
          </a:xfrm>
          <a:prstGeom prst="rect">
            <a:avLst/>
          </a:prstGeom>
        </p:spPr>
      </p:pic>
      <p:graphicFrame>
        <p:nvGraphicFramePr>
          <p:cNvPr id="19" name="表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9842787"/>
              </p:ext>
            </p:extLst>
          </p:nvPr>
        </p:nvGraphicFramePr>
        <p:xfrm>
          <a:off x="4639232" y="2521403"/>
          <a:ext cx="1841257" cy="8686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0144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6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A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B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0" name="テキスト ボックス 19"/>
          <p:cNvSpPr txBox="1"/>
          <p:nvPr/>
        </p:nvSpPr>
        <p:spPr>
          <a:xfrm>
            <a:off x="4563205" y="3448401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400" dirty="0">
                <a:solidFill>
                  <a:srgbClr val="FF0000"/>
                </a:solidFill>
              </a:rPr>
              <a:t>データの個数</a:t>
            </a:r>
            <a:endParaRPr lang="en-US" altLang="ja-JP" sz="2400" dirty="0">
              <a:solidFill>
                <a:srgbClr val="FF0000"/>
              </a:solidFill>
            </a:endParaRPr>
          </a:p>
        </p:txBody>
      </p:sp>
      <p:graphicFrame>
        <p:nvGraphicFramePr>
          <p:cNvPr id="21" name="表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2289165"/>
              </p:ext>
            </p:extLst>
          </p:nvPr>
        </p:nvGraphicFramePr>
        <p:xfrm>
          <a:off x="7057202" y="2521403"/>
          <a:ext cx="1841257" cy="8686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0144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6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A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B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93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2" name="テキスト ボックス 21"/>
          <p:cNvSpPr txBox="1"/>
          <p:nvPr/>
        </p:nvSpPr>
        <p:spPr>
          <a:xfrm>
            <a:off x="7116056" y="3448401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400" dirty="0">
                <a:solidFill>
                  <a:srgbClr val="FF0000"/>
                </a:solidFill>
              </a:rPr>
              <a:t>得点の平均</a:t>
            </a:r>
            <a:endParaRPr lang="en-US" altLang="ja-JP" sz="2400" dirty="0">
              <a:solidFill>
                <a:srgbClr val="FF0000"/>
              </a:solidFill>
            </a:endParaRPr>
          </a:p>
        </p:txBody>
      </p:sp>
      <p:sp>
        <p:nvSpPr>
          <p:cNvPr id="5" name="右矢印 4"/>
          <p:cNvSpPr/>
          <p:nvPr/>
        </p:nvSpPr>
        <p:spPr>
          <a:xfrm>
            <a:off x="3830129" y="3210239"/>
            <a:ext cx="351955" cy="73755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graphicFrame>
        <p:nvGraphicFramePr>
          <p:cNvPr id="23" name="表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3268889"/>
              </p:ext>
            </p:extLst>
          </p:nvPr>
        </p:nvGraphicFramePr>
        <p:xfrm>
          <a:off x="7076733" y="4015991"/>
          <a:ext cx="1841257" cy="13030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0144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6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4340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87.5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算数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93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理科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95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4" name="テキスト ボックス 23"/>
          <p:cNvSpPr txBox="1"/>
          <p:nvPr/>
        </p:nvSpPr>
        <p:spPr>
          <a:xfrm>
            <a:off x="7116056" y="5358150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400" dirty="0">
                <a:solidFill>
                  <a:srgbClr val="FF0000"/>
                </a:solidFill>
              </a:rPr>
              <a:t>得点の平均</a:t>
            </a:r>
            <a:endParaRPr lang="en-US" altLang="ja-JP" sz="2400" dirty="0">
              <a:solidFill>
                <a:srgbClr val="FF0000"/>
              </a:solidFill>
            </a:endParaRPr>
          </a:p>
        </p:txBody>
      </p:sp>
      <p:graphicFrame>
        <p:nvGraphicFramePr>
          <p:cNvPr id="25" name="表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7059504"/>
              </p:ext>
            </p:extLst>
          </p:nvPr>
        </p:nvGraphicFramePr>
        <p:xfrm>
          <a:off x="4639232" y="4015991"/>
          <a:ext cx="1841257" cy="13030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0144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6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4340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算数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理科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6" name="テキスト ボックス 25"/>
          <p:cNvSpPr txBox="1"/>
          <p:nvPr/>
        </p:nvSpPr>
        <p:spPr>
          <a:xfrm>
            <a:off x="4563205" y="5385503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400" dirty="0">
                <a:solidFill>
                  <a:srgbClr val="FF0000"/>
                </a:solidFill>
              </a:rPr>
              <a:t>データの個数</a:t>
            </a:r>
            <a:endParaRPr lang="en-US" altLang="ja-JP" sz="2400" dirty="0">
              <a:solidFill>
                <a:srgbClr val="FF0000"/>
              </a:solidFill>
            </a:endParaRPr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3523855" y="4084800"/>
            <a:ext cx="3047591" cy="45399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1800" dirty="0"/>
              <a:t>Excel </a:t>
            </a:r>
            <a:r>
              <a:rPr lang="ja-JP" altLang="en-US" sz="1800" dirty="0"/>
              <a:t>が</a:t>
            </a:r>
            <a:endParaRPr lang="en-US" altLang="ja-JP" sz="1800" dirty="0"/>
          </a:p>
          <a:p>
            <a:pPr marL="0" indent="0">
              <a:buNone/>
            </a:pPr>
            <a:r>
              <a:rPr lang="ja-JP" altLang="en-US" sz="1800" dirty="0"/>
              <a:t>自動集計</a:t>
            </a:r>
          </a:p>
        </p:txBody>
      </p:sp>
    </p:spTree>
    <p:extLst>
      <p:ext uri="{BB962C8B-B14F-4D97-AF65-F5344CB8AC3E}">
        <p14:creationId xmlns:p14="http://schemas.microsoft.com/office/powerpoint/2010/main" val="4003461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今日学習することはなぜ大切なのか</a:t>
            </a:r>
            <a:endParaRPr kumimoji="1" lang="ja-JP" altLang="en-US" dirty="0"/>
          </a:p>
        </p:txBody>
      </p:sp>
      <p:sp>
        <p:nvSpPr>
          <p:cNvPr id="8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292384" y="4796041"/>
            <a:ext cx="6361498" cy="794930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b="1" dirty="0" smtClean="0"/>
              <a:t>Excel </a:t>
            </a:r>
            <a:r>
              <a:rPr lang="ja-JP" altLang="en-US" b="1" dirty="0" smtClean="0"/>
              <a:t>に集めた生データを</a:t>
            </a:r>
            <a:r>
              <a:rPr lang="ja-JP" altLang="en-US" b="1" dirty="0"/>
              <a:t>使</a:t>
            </a:r>
            <a:r>
              <a:rPr lang="ja-JP" altLang="en-US" b="1" dirty="0" smtClean="0"/>
              <a:t>い、</a:t>
            </a:r>
            <a:endParaRPr lang="en-US" altLang="ja-JP" b="1" dirty="0" smtClean="0"/>
          </a:p>
          <a:p>
            <a:pPr marL="0" indent="0">
              <a:lnSpc>
                <a:spcPct val="120000"/>
              </a:lnSpc>
              <a:buNone/>
            </a:pPr>
            <a:r>
              <a:rPr kumimoji="1" lang="ja-JP" altLang="en-US" b="1" dirty="0" smtClean="0"/>
              <a:t>いろいろな分析を行ってデータ活用</a:t>
            </a:r>
            <a:endParaRPr kumimoji="1" lang="ja-JP" altLang="en-US" b="1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</a:t>
            </a:fld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5144" y="1505708"/>
            <a:ext cx="2050256" cy="1771650"/>
          </a:xfrm>
          <a:prstGeom prst="rect">
            <a:avLst/>
          </a:prstGeom>
        </p:spPr>
      </p:pic>
      <p:sp>
        <p:nvSpPr>
          <p:cNvPr id="9" name="角丸四角形 8"/>
          <p:cNvSpPr/>
          <p:nvPr/>
        </p:nvSpPr>
        <p:spPr>
          <a:xfrm>
            <a:off x="1849796" y="4684993"/>
            <a:ext cx="6584630" cy="1481721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2050" name="Picture 2" descr="http://3.bp.blogspot.com/-olBaPxDoJL0/VahTtOA-sGI/AAAAAAAAv3U/KkyqU0OCERY/s800/money_choub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6463" y="1791826"/>
            <a:ext cx="3395500" cy="2971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4.bp.blogspot.com/-kB4oy9JqOXY/UZM47tryhwI/AAAAAAAASQA/YVqBfu70GZw/s800/computer_ma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051" y="1866097"/>
            <a:ext cx="2863254" cy="2465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2451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06805" y="2714625"/>
            <a:ext cx="8500310" cy="775097"/>
          </a:xfrm>
        </p:spPr>
        <p:txBody>
          <a:bodyPr>
            <a:normAutofit/>
          </a:bodyPr>
          <a:lstStyle/>
          <a:p>
            <a:r>
              <a:rPr lang="en-US" altLang="ja-JP" sz="3600" dirty="0" smtClean="0"/>
              <a:t>5-1 </a:t>
            </a:r>
            <a:r>
              <a:rPr lang="en-US" altLang="ja-JP" sz="3600" dirty="0"/>
              <a:t>Excel 2013 </a:t>
            </a:r>
            <a:r>
              <a:rPr lang="ja-JP" altLang="en-US" sz="3600" dirty="0"/>
              <a:t>で集計</a:t>
            </a:r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8701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集計の例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</a:t>
            </a:fld>
            <a:endParaRPr kumimoji="1" lang="ja-JP" altLang="en-US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61" y="2689579"/>
            <a:ext cx="3609668" cy="2176965"/>
          </a:xfrm>
          <a:prstGeom prst="rect">
            <a:avLst/>
          </a:prstGeom>
        </p:spPr>
      </p:pic>
      <p:sp>
        <p:nvSpPr>
          <p:cNvPr id="10" name="右矢印 9"/>
          <p:cNvSpPr/>
          <p:nvPr/>
        </p:nvSpPr>
        <p:spPr>
          <a:xfrm>
            <a:off x="4270747" y="3365447"/>
            <a:ext cx="509954" cy="5627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3834986"/>
              </p:ext>
            </p:extLst>
          </p:nvPr>
        </p:nvGraphicFramePr>
        <p:xfrm>
          <a:off x="5352663" y="3212460"/>
          <a:ext cx="1841257" cy="8686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0144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6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A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B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テキスト ボックス 11"/>
          <p:cNvSpPr txBox="1"/>
          <p:nvPr/>
        </p:nvSpPr>
        <p:spPr>
          <a:xfrm>
            <a:off x="3718745" y="4604022"/>
            <a:ext cx="51090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400" dirty="0"/>
              <a:t>集計の例</a:t>
            </a:r>
            <a:endParaRPr lang="en-US" altLang="ja-JP" sz="2400" dirty="0"/>
          </a:p>
          <a:p>
            <a:pPr algn="ctr"/>
            <a:r>
              <a:rPr lang="ja-JP" altLang="en-US" sz="2400" dirty="0"/>
              <a:t>（元データから自動計算で求める）</a:t>
            </a: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5063800" y="1926397"/>
            <a:ext cx="381546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700" b="1" u="sng" dirty="0">
                <a:solidFill>
                  <a:srgbClr val="FF0000"/>
                </a:solidFill>
              </a:rPr>
              <a:t>A</a:t>
            </a:r>
            <a:r>
              <a:rPr lang="ja-JP" altLang="en-US" sz="2700" dirty="0"/>
              <a:t>さんは </a:t>
            </a:r>
            <a:r>
              <a:rPr lang="en-US" altLang="ja-JP" sz="2700" b="1" u="sng" dirty="0">
                <a:solidFill>
                  <a:srgbClr val="FF0000"/>
                </a:solidFill>
              </a:rPr>
              <a:t>3</a:t>
            </a:r>
            <a:r>
              <a:rPr lang="ja-JP" altLang="en-US" sz="2700" dirty="0"/>
              <a:t>科目</a:t>
            </a:r>
            <a:endParaRPr lang="en-US" altLang="ja-JP" sz="2700" dirty="0"/>
          </a:p>
          <a:p>
            <a:r>
              <a:rPr lang="en-US" altLang="ja-JP" sz="2700" b="1" u="sng" dirty="0">
                <a:solidFill>
                  <a:srgbClr val="FF0000"/>
                </a:solidFill>
              </a:rPr>
              <a:t>B</a:t>
            </a:r>
            <a:r>
              <a:rPr lang="ja-JP" altLang="en-US" sz="2700" dirty="0"/>
              <a:t>さんは </a:t>
            </a:r>
            <a:r>
              <a:rPr lang="en-US" altLang="ja-JP" sz="2700" b="1" u="sng" dirty="0">
                <a:solidFill>
                  <a:srgbClr val="FF0000"/>
                </a:solidFill>
              </a:rPr>
              <a:t>2</a:t>
            </a:r>
            <a:r>
              <a:rPr lang="ja-JP" altLang="en-US" sz="2700" dirty="0"/>
              <a:t>科目受講した</a:t>
            </a:r>
            <a:endParaRPr lang="en-US" altLang="ja-JP" sz="2700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829221" y="514941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元データ</a:t>
            </a:r>
          </a:p>
        </p:txBody>
      </p:sp>
    </p:spTree>
    <p:extLst>
      <p:ext uri="{BB962C8B-B14F-4D97-AF65-F5344CB8AC3E}">
        <p14:creationId xmlns:p14="http://schemas.microsoft.com/office/powerpoint/2010/main" val="57762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b="1" dirty="0" smtClean="0"/>
              <a:t>集計の方法</a:t>
            </a:r>
            <a:r>
              <a:rPr lang="ja-JP" altLang="en-US" dirty="0" smtClean="0"/>
              <a:t>のバリエーション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6</a:t>
            </a:fld>
            <a:endParaRPr kumimoji="1" lang="ja-JP" altLang="en-US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61" y="2689579"/>
            <a:ext cx="3609668" cy="2176965"/>
          </a:xfrm>
          <a:prstGeom prst="rect">
            <a:avLst/>
          </a:prstGeom>
        </p:spPr>
      </p:pic>
      <p:sp>
        <p:nvSpPr>
          <p:cNvPr id="10" name="右矢印 9"/>
          <p:cNvSpPr/>
          <p:nvPr/>
        </p:nvSpPr>
        <p:spPr>
          <a:xfrm>
            <a:off x="4270747" y="3365447"/>
            <a:ext cx="509954" cy="5627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0159381"/>
              </p:ext>
            </p:extLst>
          </p:nvPr>
        </p:nvGraphicFramePr>
        <p:xfrm>
          <a:off x="5352663" y="3212460"/>
          <a:ext cx="1841257" cy="8686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0144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6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A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B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テキスト ボックス 11"/>
          <p:cNvSpPr txBox="1"/>
          <p:nvPr/>
        </p:nvSpPr>
        <p:spPr>
          <a:xfrm>
            <a:off x="5565404" y="5562169"/>
            <a:ext cx="14157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400" dirty="0"/>
              <a:t>集計の例</a:t>
            </a:r>
            <a:endParaRPr lang="en-US" altLang="ja-JP" sz="2400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829221" y="514941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元データ</a:t>
            </a: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7108672" y="3447298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400" dirty="0"/>
              <a:t>データの個数</a:t>
            </a:r>
            <a:endParaRPr lang="en-US" altLang="ja-JP" sz="2400" dirty="0"/>
          </a:p>
        </p:txBody>
      </p:sp>
      <p:graphicFrame>
        <p:nvGraphicFramePr>
          <p:cNvPr id="16" name="表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3995893"/>
              </p:ext>
            </p:extLst>
          </p:nvPr>
        </p:nvGraphicFramePr>
        <p:xfrm>
          <a:off x="5352663" y="1921759"/>
          <a:ext cx="1841257" cy="8686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0144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6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A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270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B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186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7" name="テキスト ボックス 16"/>
          <p:cNvSpPr txBox="1"/>
          <p:nvPr/>
        </p:nvSpPr>
        <p:spPr>
          <a:xfrm>
            <a:off x="7262560" y="2153702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400" dirty="0"/>
              <a:t>得点の合計</a:t>
            </a:r>
            <a:endParaRPr lang="en-US" altLang="ja-JP" sz="2400" dirty="0"/>
          </a:p>
        </p:txBody>
      </p:sp>
      <p:graphicFrame>
        <p:nvGraphicFramePr>
          <p:cNvPr id="18" name="表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504104"/>
              </p:ext>
            </p:extLst>
          </p:nvPr>
        </p:nvGraphicFramePr>
        <p:xfrm>
          <a:off x="5352663" y="4471995"/>
          <a:ext cx="1841257" cy="8686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0144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6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A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B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93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9" name="テキスト ボックス 18"/>
          <p:cNvSpPr txBox="1"/>
          <p:nvPr/>
        </p:nvSpPr>
        <p:spPr>
          <a:xfrm>
            <a:off x="7262560" y="4710834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400" dirty="0"/>
              <a:t>得点の平均</a:t>
            </a:r>
            <a:endParaRPr lang="en-US" altLang="ja-JP" sz="2400" dirty="0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209551" y="1676027"/>
            <a:ext cx="457115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250" b="1" dirty="0"/>
              <a:t>集計の</a:t>
            </a:r>
            <a:r>
              <a:rPr lang="ja-JP" altLang="en-US" sz="2250" b="1" u="sng" dirty="0">
                <a:solidFill>
                  <a:srgbClr val="FF0000"/>
                </a:solidFill>
              </a:rPr>
              <a:t>方法</a:t>
            </a:r>
            <a:r>
              <a:rPr lang="ja-JP" altLang="en-US" sz="2250" dirty="0"/>
              <a:t>は</a:t>
            </a:r>
            <a:r>
              <a:rPr lang="ja-JP" altLang="en-US" sz="2250" b="1" dirty="0"/>
              <a:t>データの個数</a:t>
            </a:r>
            <a:r>
              <a:rPr lang="ja-JP" altLang="en-US" sz="2250" dirty="0"/>
              <a:t>、</a:t>
            </a:r>
            <a:r>
              <a:rPr lang="ja-JP" altLang="en-US" sz="2250" b="1" dirty="0"/>
              <a:t>合計</a:t>
            </a:r>
            <a:r>
              <a:rPr lang="ja-JP" altLang="en-US" sz="2250" dirty="0"/>
              <a:t>、</a:t>
            </a:r>
            <a:r>
              <a:rPr lang="ja-JP" altLang="en-US" sz="2250" b="1" dirty="0"/>
              <a:t>平均</a:t>
            </a:r>
            <a:r>
              <a:rPr lang="ja-JP" altLang="en-US" sz="2250" dirty="0"/>
              <a:t>、</a:t>
            </a:r>
            <a:r>
              <a:rPr lang="ja-JP" altLang="en-US" sz="2250" b="1" dirty="0"/>
              <a:t>最大</a:t>
            </a:r>
            <a:r>
              <a:rPr lang="ja-JP" altLang="en-US" sz="2250" dirty="0"/>
              <a:t>、</a:t>
            </a:r>
            <a:r>
              <a:rPr lang="ja-JP" altLang="en-US" sz="2250" b="1" dirty="0"/>
              <a:t>最小など</a:t>
            </a:r>
          </a:p>
        </p:txBody>
      </p:sp>
      <p:sp>
        <p:nvSpPr>
          <p:cNvPr id="5" name="角丸四角形 4"/>
          <p:cNvSpPr/>
          <p:nvPr/>
        </p:nvSpPr>
        <p:spPr>
          <a:xfrm>
            <a:off x="209551" y="1572158"/>
            <a:ext cx="4571150" cy="914906"/>
          </a:xfrm>
          <a:prstGeom prst="roundRect">
            <a:avLst/>
          </a:prstGeom>
          <a:noFill/>
          <a:ln w="5715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412510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25711" y="198819"/>
            <a:ext cx="8856436" cy="72344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集計では、グループの基準もいろいろ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7</a:t>
            </a:fld>
            <a:endParaRPr kumimoji="1" lang="ja-JP" altLang="en-US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61" y="2689579"/>
            <a:ext cx="3609668" cy="2176965"/>
          </a:xfrm>
          <a:prstGeom prst="rect">
            <a:avLst/>
          </a:prstGeom>
        </p:spPr>
      </p:pic>
      <p:sp>
        <p:nvSpPr>
          <p:cNvPr id="10" name="右矢印 9"/>
          <p:cNvSpPr/>
          <p:nvPr/>
        </p:nvSpPr>
        <p:spPr>
          <a:xfrm>
            <a:off x="4076334" y="3369060"/>
            <a:ext cx="509954" cy="5627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5699520" y="5679066"/>
            <a:ext cx="14157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400" dirty="0"/>
              <a:t>集計の例</a:t>
            </a:r>
            <a:endParaRPr lang="en-US" altLang="ja-JP" sz="2400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829221" y="514941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元データ</a:t>
            </a:r>
          </a:p>
        </p:txBody>
      </p:sp>
      <p:graphicFrame>
        <p:nvGraphicFramePr>
          <p:cNvPr id="18" name="表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081931"/>
              </p:ext>
            </p:extLst>
          </p:nvPr>
        </p:nvGraphicFramePr>
        <p:xfrm>
          <a:off x="5486779" y="2500379"/>
          <a:ext cx="1841257" cy="8686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0144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6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A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B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93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9" name="テキスト ボックス 18"/>
          <p:cNvSpPr txBox="1"/>
          <p:nvPr/>
        </p:nvSpPr>
        <p:spPr>
          <a:xfrm>
            <a:off x="7358598" y="2796399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400" dirty="0"/>
              <a:t>得点の平均</a:t>
            </a:r>
            <a:endParaRPr lang="en-US" altLang="ja-JP" sz="2400" dirty="0"/>
          </a:p>
        </p:txBody>
      </p:sp>
      <p:pic>
        <p:nvPicPr>
          <p:cNvPr id="1026" name="Picture 2" descr="http://3.bp.blogspot.com/-SHx-5ozaCSE/VD3SCt0eH6I/AAAAAAAAoNE/oTR79TraUl8/s800/handkerchief_bo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310" y="1533525"/>
            <a:ext cx="768818" cy="901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4.bp.blogspot.com/-_7p0bBR9MIQ/VD3SC65mlOI/AAAAAAAAoNM/NKqvvyUFugg/s800/handkerchief_girl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3442" y="1486485"/>
            <a:ext cx="803579" cy="94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4.bp.blogspot.com/-gc_pG0Lr7GE/VJ6XKoPXnZI/AAAAAAAAqGo/1Hp3nOZo9CM/s800/test_print_mondaiyoushi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832" y="3550215"/>
            <a:ext cx="800947" cy="800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0" name="表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2178404"/>
              </p:ext>
            </p:extLst>
          </p:nvPr>
        </p:nvGraphicFramePr>
        <p:xfrm>
          <a:off x="5486779" y="4246106"/>
          <a:ext cx="1841257" cy="13030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0144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6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4340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87.5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算数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93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理科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95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1" name="テキスト ボックス 20"/>
          <p:cNvSpPr txBox="1"/>
          <p:nvPr/>
        </p:nvSpPr>
        <p:spPr>
          <a:xfrm>
            <a:off x="7358598" y="4723305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400" dirty="0"/>
              <a:t>得点の平均</a:t>
            </a:r>
            <a:endParaRPr lang="en-US" altLang="ja-JP" sz="2400" dirty="0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6006071" y="1590072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>
                <a:solidFill>
                  <a:srgbClr val="C00000"/>
                </a:solidFill>
              </a:rPr>
              <a:t>グループの基準</a:t>
            </a:r>
            <a:r>
              <a:rPr lang="ja-JP" altLang="en-US" sz="2400" dirty="0"/>
              <a:t>が</a:t>
            </a:r>
            <a:endParaRPr lang="en-US" altLang="ja-JP" sz="2400" dirty="0"/>
          </a:p>
          <a:p>
            <a:r>
              <a:rPr lang="ja-JP" altLang="en-US" sz="2400" b="1" dirty="0"/>
              <a:t>受講者</a:t>
            </a:r>
            <a:endParaRPr lang="en-US" altLang="ja-JP" sz="2400" b="1" dirty="0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6006071" y="3466293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>
                <a:solidFill>
                  <a:srgbClr val="C00000"/>
                </a:solidFill>
              </a:rPr>
              <a:t>グループの基準</a:t>
            </a:r>
            <a:r>
              <a:rPr lang="ja-JP" altLang="en-US" sz="2400" dirty="0"/>
              <a:t>が</a:t>
            </a:r>
            <a:endParaRPr lang="en-US" altLang="ja-JP" sz="2400" dirty="0"/>
          </a:p>
          <a:p>
            <a:r>
              <a:rPr lang="ja-JP" altLang="en-US" sz="2400" b="1" dirty="0"/>
              <a:t>科目</a:t>
            </a:r>
            <a:endParaRPr lang="en-US" altLang="ja-JP" sz="2400" b="1" dirty="0"/>
          </a:p>
        </p:txBody>
      </p:sp>
    </p:spTree>
    <p:extLst>
      <p:ext uri="{BB962C8B-B14F-4D97-AF65-F5344CB8AC3E}">
        <p14:creationId xmlns:p14="http://schemas.microsoft.com/office/powerpoint/2010/main" val="1875112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グループの基準が受講者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8</a:t>
            </a:fld>
            <a:endParaRPr kumimoji="1" lang="ja-JP" altLang="en-US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61" y="2689579"/>
            <a:ext cx="3609668" cy="2176965"/>
          </a:xfrm>
          <a:prstGeom prst="rect">
            <a:avLst/>
          </a:prstGeom>
        </p:spPr>
      </p:pic>
      <p:sp>
        <p:nvSpPr>
          <p:cNvPr id="10" name="右矢印 9"/>
          <p:cNvSpPr/>
          <p:nvPr/>
        </p:nvSpPr>
        <p:spPr>
          <a:xfrm>
            <a:off x="4270747" y="3365447"/>
            <a:ext cx="509954" cy="5627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829221" y="514941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元データ</a:t>
            </a:r>
          </a:p>
        </p:txBody>
      </p:sp>
      <p:graphicFrame>
        <p:nvGraphicFramePr>
          <p:cNvPr id="18" name="表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4922396"/>
              </p:ext>
            </p:extLst>
          </p:nvPr>
        </p:nvGraphicFramePr>
        <p:xfrm>
          <a:off x="5352663" y="3126608"/>
          <a:ext cx="1841257" cy="8686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0144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6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A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B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93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9" name="テキスト ボックス 18"/>
          <p:cNvSpPr txBox="1"/>
          <p:nvPr/>
        </p:nvSpPr>
        <p:spPr>
          <a:xfrm>
            <a:off x="7262560" y="3365447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400" dirty="0"/>
              <a:t>得点の平均</a:t>
            </a:r>
            <a:endParaRPr lang="en-US" altLang="ja-JP" sz="2400" dirty="0"/>
          </a:p>
        </p:txBody>
      </p:sp>
      <p:pic>
        <p:nvPicPr>
          <p:cNvPr id="1026" name="Picture 2" descr="http://3.bp.blogspot.com/-SHx-5ozaCSE/VD3SCt0eH6I/AAAAAAAAoNE/oTR79TraUl8/s800/handkerchief_bo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5194" y="2159754"/>
            <a:ext cx="768818" cy="901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4.bp.blogspot.com/-_7p0bBR9MIQ/VD3SC65mlOI/AAAAAAAAoNM/NKqvvyUFugg/s800/handkerchief_girl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9326" y="2112714"/>
            <a:ext cx="803579" cy="94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正方形/長方形 5"/>
          <p:cNvSpPr/>
          <p:nvPr/>
        </p:nvSpPr>
        <p:spPr>
          <a:xfrm>
            <a:off x="132160" y="2969079"/>
            <a:ext cx="3754040" cy="39636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2" name="正方形/長方形 21"/>
          <p:cNvSpPr/>
          <p:nvPr/>
        </p:nvSpPr>
        <p:spPr>
          <a:xfrm>
            <a:off x="103516" y="3644946"/>
            <a:ext cx="3754040" cy="38004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3" name="正方形/長方形 22"/>
          <p:cNvSpPr/>
          <p:nvPr/>
        </p:nvSpPr>
        <p:spPr>
          <a:xfrm>
            <a:off x="96643" y="4320814"/>
            <a:ext cx="3754040" cy="38004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cxnSp>
        <p:nvCxnSpPr>
          <p:cNvPr id="8" name="直線矢印コネクタ 7"/>
          <p:cNvCxnSpPr>
            <a:stCxn id="6" idx="3"/>
          </p:cNvCxnSpPr>
          <p:nvPr/>
        </p:nvCxnSpPr>
        <p:spPr>
          <a:xfrm>
            <a:off x="3886200" y="3167263"/>
            <a:ext cx="1407812" cy="19481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矢印コネクタ 23"/>
          <p:cNvCxnSpPr/>
          <p:nvPr/>
        </p:nvCxnSpPr>
        <p:spPr>
          <a:xfrm flipV="1">
            <a:off x="3882382" y="3407790"/>
            <a:ext cx="1411630" cy="41064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矢印コネクタ 24"/>
          <p:cNvCxnSpPr/>
          <p:nvPr/>
        </p:nvCxnSpPr>
        <p:spPr>
          <a:xfrm flipV="1">
            <a:off x="3879327" y="3467746"/>
            <a:ext cx="1414685" cy="105839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34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グループの基準が科目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9</a:t>
            </a:fld>
            <a:endParaRPr kumimoji="1" lang="ja-JP" altLang="en-US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61" y="2689579"/>
            <a:ext cx="3609668" cy="2176965"/>
          </a:xfrm>
          <a:prstGeom prst="rect">
            <a:avLst/>
          </a:prstGeom>
        </p:spPr>
      </p:pic>
      <p:sp>
        <p:nvSpPr>
          <p:cNvPr id="10" name="右矢印 9"/>
          <p:cNvSpPr/>
          <p:nvPr/>
        </p:nvSpPr>
        <p:spPr>
          <a:xfrm>
            <a:off x="4270747" y="3365447"/>
            <a:ext cx="509954" cy="5627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829221" y="514941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元データ</a:t>
            </a:r>
          </a:p>
        </p:txBody>
      </p:sp>
      <p:sp>
        <p:nvSpPr>
          <p:cNvPr id="6" name="正方形/長方形 5"/>
          <p:cNvSpPr/>
          <p:nvPr/>
        </p:nvSpPr>
        <p:spPr>
          <a:xfrm>
            <a:off x="132160" y="2969079"/>
            <a:ext cx="3754040" cy="39636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2" name="正方形/長方形 21"/>
          <p:cNvSpPr/>
          <p:nvPr/>
        </p:nvSpPr>
        <p:spPr>
          <a:xfrm>
            <a:off x="132160" y="3355944"/>
            <a:ext cx="3754040" cy="38004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cxnSp>
        <p:nvCxnSpPr>
          <p:cNvPr id="8" name="直線矢印コネクタ 7"/>
          <p:cNvCxnSpPr>
            <a:stCxn id="6" idx="3"/>
          </p:cNvCxnSpPr>
          <p:nvPr/>
        </p:nvCxnSpPr>
        <p:spPr>
          <a:xfrm>
            <a:off x="3886200" y="3167263"/>
            <a:ext cx="1407812" cy="19481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矢印コネクタ 23"/>
          <p:cNvCxnSpPr>
            <a:stCxn id="22" idx="3"/>
          </p:cNvCxnSpPr>
          <p:nvPr/>
        </p:nvCxnSpPr>
        <p:spPr>
          <a:xfrm flipV="1">
            <a:off x="3886200" y="3407790"/>
            <a:ext cx="1407812" cy="13817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6" descr="http://4.bp.blogspot.com/-gc_pG0Lr7GE/VJ6XKoPXnZI/AAAAAAAAqGo/1Hp3nOZo9CM/s800/test_print_mondaiyoush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741" y="2184821"/>
            <a:ext cx="800947" cy="800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0" name="表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4382421"/>
              </p:ext>
            </p:extLst>
          </p:nvPr>
        </p:nvGraphicFramePr>
        <p:xfrm>
          <a:off x="5352663" y="3167263"/>
          <a:ext cx="1841257" cy="13030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0144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6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4340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87.5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算数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93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理科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95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1" name="テキスト ボックス 20"/>
          <p:cNvSpPr txBox="1"/>
          <p:nvPr/>
        </p:nvSpPr>
        <p:spPr>
          <a:xfrm>
            <a:off x="7262560" y="3406101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400" dirty="0"/>
              <a:t>得点の平均</a:t>
            </a:r>
            <a:endParaRPr lang="en-US" altLang="ja-JP" sz="2400" dirty="0"/>
          </a:p>
        </p:txBody>
      </p:sp>
    </p:spTree>
    <p:extLst>
      <p:ext uri="{BB962C8B-B14F-4D97-AF65-F5344CB8AC3E}">
        <p14:creationId xmlns:p14="http://schemas.microsoft.com/office/powerpoint/2010/main" val="2291340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5-1 </a:t>
            </a:r>
            <a:r>
              <a:rPr lang="ja-JP" altLang="en-US" dirty="0" smtClean="0"/>
              <a:t>集計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12044" y="1031514"/>
            <a:ext cx="8753475" cy="34306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1" lang="ja-JP" altLang="en-US" dirty="0" smtClean="0"/>
              <a:t>◆</a:t>
            </a:r>
            <a:r>
              <a:rPr kumimoji="1" lang="ja-JP" altLang="en-US" dirty="0" smtClean="0">
                <a:solidFill>
                  <a:srgbClr val="C00000"/>
                </a:solidFill>
              </a:rPr>
              <a:t>集計</a:t>
            </a:r>
            <a:r>
              <a:rPr kumimoji="1" lang="ja-JP" altLang="en-US" dirty="0" smtClean="0"/>
              <a:t>とは、</a:t>
            </a:r>
            <a:r>
              <a:rPr kumimoji="1" lang="ja-JP" altLang="en-US" dirty="0" smtClean="0">
                <a:solidFill>
                  <a:srgbClr val="C00000"/>
                </a:solidFill>
              </a:rPr>
              <a:t>データの集まり</a:t>
            </a:r>
            <a:r>
              <a:rPr kumimoji="1" lang="ja-JP" altLang="en-US" dirty="0" smtClean="0"/>
              <a:t>に対して、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kumimoji="1" lang="ja-JP" altLang="en-US" dirty="0" smtClean="0"/>
              <a:t>何らかの計算を</a:t>
            </a:r>
            <a:r>
              <a:rPr lang="ja-JP" altLang="en-US" dirty="0" smtClean="0"/>
              <a:t>行うこと</a:t>
            </a:r>
            <a:endParaRPr lang="en-US" altLang="ja-JP" dirty="0" smtClean="0"/>
          </a:p>
          <a:p>
            <a:pPr marL="0" indent="0">
              <a:buNone/>
            </a:pPr>
            <a:endParaRPr kumimoji="1" lang="en-US" altLang="ja-JP" dirty="0"/>
          </a:p>
          <a:p>
            <a:pPr marL="0" indent="0">
              <a:buNone/>
            </a:pPr>
            <a:r>
              <a:rPr lang="ja-JP" altLang="en-US" dirty="0" smtClean="0"/>
              <a:t>◆集計の方法：　</a:t>
            </a:r>
            <a:r>
              <a:rPr lang="ja-JP" altLang="en-US" dirty="0" smtClean="0">
                <a:solidFill>
                  <a:srgbClr val="C00000"/>
                </a:solidFill>
              </a:rPr>
              <a:t>データの個数</a:t>
            </a:r>
            <a:r>
              <a:rPr lang="ja-JP" altLang="en-US" dirty="0" smtClean="0"/>
              <a:t>、</a:t>
            </a:r>
            <a:r>
              <a:rPr lang="ja-JP" altLang="en-US" dirty="0" smtClean="0">
                <a:solidFill>
                  <a:srgbClr val="C00000"/>
                </a:solidFill>
              </a:rPr>
              <a:t>合計</a:t>
            </a:r>
            <a:r>
              <a:rPr lang="ja-JP" altLang="en-US" dirty="0" smtClean="0"/>
              <a:t>、</a:t>
            </a:r>
            <a:r>
              <a:rPr lang="ja-JP" altLang="en-US" dirty="0" smtClean="0">
                <a:solidFill>
                  <a:srgbClr val="C00000"/>
                </a:solidFill>
              </a:rPr>
              <a:t>平均</a:t>
            </a:r>
            <a:r>
              <a:rPr lang="ja-JP" altLang="en-US" dirty="0" smtClean="0"/>
              <a:t>、</a:t>
            </a:r>
            <a:r>
              <a:rPr lang="ja-JP" altLang="en-US" dirty="0" smtClean="0">
                <a:solidFill>
                  <a:srgbClr val="C00000"/>
                </a:solidFill>
              </a:rPr>
              <a:t>最大</a:t>
            </a:r>
            <a:r>
              <a:rPr lang="ja-JP" altLang="en-US" dirty="0" smtClean="0"/>
              <a:t>、</a:t>
            </a:r>
            <a:r>
              <a:rPr lang="ja-JP" altLang="en-US" dirty="0" smtClean="0">
                <a:solidFill>
                  <a:srgbClr val="C00000"/>
                </a:solidFill>
              </a:rPr>
              <a:t>最小</a:t>
            </a:r>
            <a:r>
              <a:rPr lang="ja-JP" altLang="en-US" dirty="0" smtClean="0"/>
              <a:t>など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 smtClean="0"/>
              <a:t>◆</a:t>
            </a:r>
            <a:r>
              <a:rPr lang="ja-JP" altLang="en-US" dirty="0" smtClean="0">
                <a:solidFill>
                  <a:srgbClr val="C00000"/>
                </a:solidFill>
              </a:rPr>
              <a:t>グループ</a:t>
            </a:r>
            <a:r>
              <a:rPr lang="ja-JP" altLang="en-US" dirty="0" smtClean="0"/>
              <a:t>を作る</a:t>
            </a:r>
            <a:endParaRPr kumimoji="1" lang="en-US" altLang="ja-JP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10</a:t>
            </a:fld>
            <a:endParaRPr kumimoji="1" lang="ja-JP" altLang="en-US"/>
          </a:p>
        </p:txBody>
      </p:sp>
      <p:grpSp>
        <p:nvGrpSpPr>
          <p:cNvPr id="5" name="グループ化 4"/>
          <p:cNvGrpSpPr/>
          <p:nvPr/>
        </p:nvGrpSpPr>
        <p:grpSpPr>
          <a:xfrm>
            <a:off x="7666587" y="390820"/>
            <a:ext cx="1223413" cy="1008866"/>
            <a:chOff x="7582266" y="316010"/>
            <a:chExt cx="1631217" cy="1345154"/>
          </a:xfrm>
        </p:grpSpPr>
        <p:sp>
          <p:nvSpPr>
            <p:cNvPr id="6" name="Text Box 1035"/>
            <p:cNvSpPr txBox="1">
              <a:spLocks noChangeArrowheads="1"/>
            </p:cNvSpPr>
            <p:nvPr/>
          </p:nvSpPr>
          <p:spPr bwMode="auto">
            <a:xfrm>
              <a:off x="7582266" y="1288755"/>
              <a:ext cx="1631217" cy="3724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135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まとめページ</a:t>
              </a:r>
            </a:p>
          </p:txBody>
        </p:sp>
        <p:pic>
          <p:nvPicPr>
            <p:cNvPr id="7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94625" y="316010"/>
              <a:ext cx="1206500" cy="936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右矢印 15"/>
          <p:cNvSpPr/>
          <p:nvPr/>
        </p:nvSpPr>
        <p:spPr>
          <a:xfrm>
            <a:off x="4814576" y="5129628"/>
            <a:ext cx="509954" cy="5627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graphicFrame>
        <p:nvGraphicFramePr>
          <p:cNvPr id="17" name="表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199548"/>
              </p:ext>
            </p:extLst>
          </p:nvPr>
        </p:nvGraphicFramePr>
        <p:xfrm>
          <a:off x="5825330" y="5081227"/>
          <a:ext cx="1841257" cy="8686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0144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6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A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B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9" name="図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108" y="4182451"/>
            <a:ext cx="3609668" cy="2176965"/>
          </a:xfrm>
          <a:prstGeom prst="rect">
            <a:avLst/>
          </a:prstGeom>
        </p:spPr>
      </p:pic>
      <p:sp>
        <p:nvSpPr>
          <p:cNvPr id="20" name="テキスト ボックス 19"/>
          <p:cNvSpPr txBox="1"/>
          <p:nvPr/>
        </p:nvSpPr>
        <p:spPr>
          <a:xfrm>
            <a:off x="1824138" y="6161869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元データ</a:t>
            </a: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4692298" y="4026109"/>
            <a:ext cx="38779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/>
              <a:t>グループの基準になる</a:t>
            </a:r>
            <a:endParaRPr lang="en-US" altLang="ja-JP" sz="2400" b="1" dirty="0"/>
          </a:p>
          <a:p>
            <a:r>
              <a:rPr lang="ja-JP" altLang="en-US" sz="2400" b="1" dirty="0"/>
              <a:t>フィールド</a:t>
            </a:r>
            <a:r>
              <a:rPr lang="ja-JP" altLang="en-US" sz="2400" dirty="0"/>
              <a:t>が</a:t>
            </a:r>
            <a:r>
              <a:rPr lang="ja-JP" altLang="en-US" sz="2400" u="sng" dirty="0">
                <a:solidFill>
                  <a:srgbClr val="FF0000"/>
                </a:solidFill>
              </a:rPr>
              <a:t>受講者</a:t>
            </a:r>
            <a:r>
              <a:rPr lang="ja-JP" altLang="en-US" sz="2400" dirty="0"/>
              <a:t>のとき</a:t>
            </a:r>
          </a:p>
        </p:txBody>
      </p:sp>
    </p:spTree>
    <p:extLst>
      <p:ext uri="{BB962C8B-B14F-4D97-AF65-F5344CB8AC3E}">
        <p14:creationId xmlns:p14="http://schemas.microsoft.com/office/powerpoint/2010/main" val="147293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33363" y="436571"/>
            <a:ext cx="8753475" cy="507206"/>
          </a:xfrm>
        </p:spPr>
        <p:txBody>
          <a:bodyPr>
            <a:normAutofit fontScale="90000"/>
          </a:bodyPr>
          <a:lstStyle/>
          <a:p>
            <a:r>
              <a:rPr lang="en-US" altLang="ja-JP" dirty="0"/>
              <a:t>Excel</a:t>
            </a:r>
            <a:r>
              <a:rPr lang="ja-JP" altLang="en-US" dirty="0"/>
              <a:t> </a:t>
            </a:r>
            <a:r>
              <a:rPr lang="en-US" altLang="ja-JP" dirty="0"/>
              <a:t>2013 </a:t>
            </a:r>
            <a:r>
              <a:rPr lang="ja-JP" altLang="en-US" dirty="0" smtClean="0"/>
              <a:t>で集計を行う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11</a:t>
            </a:fld>
            <a:endParaRPr kumimoji="1" lang="ja-JP" altLang="en-US"/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14117"/>
            <a:ext cx="3039889" cy="1833335"/>
          </a:xfrm>
          <a:prstGeom prst="rect">
            <a:avLst/>
          </a:prstGeom>
        </p:spPr>
      </p:pic>
      <p:sp>
        <p:nvSpPr>
          <p:cNvPr id="14" name="テキスト ボックス 13"/>
          <p:cNvSpPr txBox="1"/>
          <p:nvPr/>
        </p:nvSpPr>
        <p:spPr>
          <a:xfrm>
            <a:off x="835141" y="359672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元データ</a:t>
            </a: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4093516" y="1349914"/>
            <a:ext cx="314701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b="1" dirty="0"/>
              <a:t>集計をどのように行うか</a:t>
            </a:r>
            <a:endParaRPr lang="en-US" altLang="ja-JP" sz="2100" b="1" dirty="0"/>
          </a:p>
          <a:p>
            <a:r>
              <a:rPr lang="ja-JP" altLang="en-US" sz="2100" b="1" dirty="0"/>
              <a:t>計画を立てる</a:t>
            </a:r>
          </a:p>
        </p:txBody>
      </p:sp>
      <p:sp>
        <p:nvSpPr>
          <p:cNvPr id="18" name="角丸四角形 17"/>
          <p:cNvSpPr/>
          <p:nvPr/>
        </p:nvSpPr>
        <p:spPr>
          <a:xfrm>
            <a:off x="3563045" y="1250252"/>
            <a:ext cx="4969706" cy="815243"/>
          </a:xfrm>
          <a:prstGeom prst="roundRect">
            <a:avLst/>
          </a:prstGeom>
          <a:noFill/>
          <a:ln w="5715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graphicFrame>
        <p:nvGraphicFramePr>
          <p:cNvPr id="21" name="表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3423583"/>
              </p:ext>
            </p:extLst>
          </p:nvPr>
        </p:nvGraphicFramePr>
        <p:xfrm>
          <a:off x="3428999" y="2444896"/>
          <a:ext cx="5557839" cy="342442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6215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362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46404">
                <a:tc>
                  <a:txBody>
                    <a:bodyPr/>
                    <a:lstStyle/>
                    <a:p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グループの基準</a:t>
                      </a:r>
                      <a:r>
                        <a:rPr kumimoji="1" lang="ja-JP" altLang="en-US" sz="2400" dirty="0" smtClean="0"/>
                        <a:t>になる</a:t>
                      </a:r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フィールド</a:t>
                      </a:r>
                      <a:endParaRPr kumimoji="1" lang="ja-JP" alt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科目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/>
                        <a:t>☑　受講者</a:t>
                      </a:r>
                      <a:endParaRPr kumimoji="1" lang="en-US" altLang="ja-JP" sz="2400" b="1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得点</a:t>
                      </a:r>
                      <a:endParaRPr kumimoji="1" lang="en-US" altLang="ja-JP" sz="2400" dirty="0" smtClean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1620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集計の</a:t>
                      </a:r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方法</a:t>
                      </a:r>
                      <a:endParaRPr kumimoji="1" lang="ja-JP" alt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/>
                        <a:t>☑　データの個数</a:t>
                      </a:r>
                      <a:endParaRPr kumimoji="1" lang="en-US" altLang="ja-JP" sz="2400" b="1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合計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平均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最大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最小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64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2400" dirty="0" smtClean="0"/>
                        <a:t>集計する</a:t>
                      </a:r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フィールド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科目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</a:t>
                      </a:r>
                      <a:r>
                        <a:rPr kumimoji="1" lang="ja-JP" altLang="en-US" sz="2400" b="0" dirty="0" smtClean="0"/>
                        <a:t>　受講者</a:t>
                      </a:r>
                      <a:endParaRPr kumimoji="1" lang="en-US" altLang="ja-JP" sz="2400" b="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/>
                        <a:t>☑　得点</a:t>
                      </a:r>
                      <a:endParaRPr kumimoji="1" lang="en-US" altLang="ja-JP" sz="2400" b="1" dirty="0" smtClean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角丸四角形吹き出し 2"/>
          <p:cNvSpPr/>
          <p:nvPr/>
        </p:nvSpPr>
        <p:spPr>
          <a:xfrm>
            <a:off x="113355" y="4609312"/>
            <a:ext cx="2926534" cy="1207235"/>
          </a:xfrm>
          <a:prstGeom prst="wedgeRoundRectCallout">
            <a:avLst>
              <a:gd name="adj1" fmla="val 63417"/>
              <a:gd name="adj2" fmla="val 411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148404" y="4807684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/>
              <a:t>合計、平均、最大、最小を</a:t>
            </a:r>
            <a:endParaRPr lang="en-US" altLang="ja-JP" dirty="0"/>
          </a:p>
          <a:p>
            <a:r>
              <a:rPr lang="ja-JP" altLang="en-US" dirty="0"/>
              <a:t>どのフィールドについて</a:t>
            </a:r>
            <a:endParaRPr lang="en-US" altLang="ja-JP" dirty="0"/>
          </a:p>
          <a:p>
            <a:r>
              <a:rPr lang="ja-JP" altLang="en-US" dirty="0"/>
              <a:t>求めるのかの指定</a:t>
            </a:r>
          </a:p>
        </p:txBody>
      </p:sp>
    </p:spTree>
    <p:extLst>
      <p:ext uri="{BB962C8B-B14F-4D97-AF65-F5344CB8AC3E}">
        <p14:creationId xmlns:p14="http://schemas.microsoft.com/office/powerpoint/2010/main" val="4001604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12</a:t>
            </a:fld>
            <a:endParaRPr kumimoji="1" lang="ja-JP" altLang="en-US"/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14117"/>
            <a:ext cx="3039889" cy="1833335"/>
          </a:xfrm>
          <a:prstGeom prst="rect">
            <a:avLst/>
          </a:prstGeom>
        </p:spPr>
      </p:pic>
      <p:sp>
        <p:nvSpPr>
          <p:cNvPr id="14" name="テキスト ボックス 13"/>
          <p:cNvSpPr txBox="1"/>
          <p:nvPr/>
        </p:nvSpPr>
        <p:spPr>
          <a:xfrm>
            <a:off x="835141" y="359672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元データ</a:t>
            </a:r>
          </a:p>
        </p:txBody>
      </p:sp>
      <p:graphicFrame>
        <p:nvGraphicFramePr>
          <p:cNvPr id="21" name="表 20"/>
          <p:cNvGraphicFramePr>
            <a:graphicFrameLocks noGrp="1"/>
          </p:cNvGraphicFramePr>
          <p:nvPr/>
        </p:nvGraphicFramePr>
        <p:xfrm>
          <a:off x="3428999" y="2444896"/>
          <a:ext cx="5557839" cy="342442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6215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362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46404">
                <a:tc>
                  <a:txBody>
                    <a:bodyPr/>
                    <a:lstStyle/>
                    <a:p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グループの基準</a:t>
                      </a:r>
                      <a:r>
                        <a:rPr kumimoji="1" lang="ja-JP" altLang="en-US" sz="2400" dirty="0" smtClean="0"/>
                        <a:t>になる</a:t>
                      </a:r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フィールド</a:t>
                      </a:r>
                      <a:endParaRPr kumimoji="1" lang="ja-JP" alt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科目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/>
                        <a:t>☑　受講者</a:t>
                      </a:r>
                      <a:endParaRPr kumimoji="1" lang="en-US" altLang="ja-JP" sz="2400" b="1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得点</a:t>
                      </a:r>
                      <a:endParaRPr kumimoji="1" lang="en-US" altLang="ja-JP" sz="2400" dirty="0" smtClean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1620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集計の</a:t>
                      </a:r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方法</a:t>
                      </a:r>
                      <a:endParaRPr kumimoji="1" lang="ja-JP" alt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/>
                        <a:t>☑　データの個数</a:t>
                      </a:r>
                      <a:endParaRPr kumimoji="1" lang="en-US" altLang="ja-JP" sz="2400" b="1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合計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平均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最大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最小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64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2400" dirty="0" smtClean="0"/>
                        <a:t>集計する</a:t>
                      </a:r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フィールド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科目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</a:t>
                      </a:r>
                      <a:r>
                        <a:rPr kumimoji="1" lang="ja-JP" altLang="en-US" sz="2400" b="0" dirty="0" smtClean="0"/>
                        <a:t>　受講者</a:t>
                      </a:r>
                      <a:endParaRPr kumimoji="1" lang="en-US" altLang="ja-JP" sz="2400" b="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/>
                        <a:t>☑　得点</a:t>
                      </a:r>
                      <a:endParaRPr kumimoji="1" lang="en-US" altLang="ja-JP" sz="2400" b="1" dirty="0" smtClean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円/楕円 2"/>
          <p:cNvSpPr/>
          <p:nvPr/>
        </p:nvSpPr>
        <p:spPr>
          <a:xfrm>
            <a:off x="5949724" y="2444895"/>
            <a:ext cx="1911803" cy="796326"/>
          </a:xfrm>
          <a:prstGeom prst="ellipse">
            <a:avLst/>
          </a:prstGeom>
          <a:noFill/>
          <a:ln w="825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cxnSp>
        <p:nvCxnSpPr>
          <p:cNvPr id="6" name="直線矢印コネクタ 5"/>
          <p:cNvCxnSpPr/>
          <p:nvPr/>
        </p:nvCxnSpPr>
        <p:spPr>
          <a:xfrm flipV="1">
            <a:off x="3170070" y="3060123"/>
            <a:ext cx="2779654" cy="172142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テキスト ボックス 11"/>
          <p:cNvSpPr txBox="1"/>
          <p:nvPr/>
        </p:nvSpPr>
        <p:spPr>
          <a:xfrm>
            <a:off x="82553" y="4444112"/>
            <a:ext cx="326243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000" b="1" dirty="0">
                <a:solidFill>
                  <a:srgbClr val="FF0000"/>
                </a:solidFill>
              </a:rPr>
              <a:t>集計するときは、</a:t>
            </a:r>
            <a:endParaRPr lang="en-US" altLang="ja-JP" sz="3000" b="1" dirty="0">
              <a:solidFill>
                <a:srgbClr val="FF0000"/>
              </a:solidFill>
            </a:endParaRPr>
          </a:p>
          <a:p>
            <a:r>
              <a:rPr lang="ja-JP" altLang="en-US" sz="3000" b="1" dirty="0">
                <a:solidFill>
                  <a:srgbClr val="FF0000"/>
                </a:solidFill>
              </a:rPr>
              <a:t>これで並べ替える</a:t>
            </a:r>
            <a:endParaRPr lang="en-US" altLang="ja-JP" sz="3000" b="1" dirty="0">
              <a:solidFill>
                <a:srgbClr val="FF0000"/>
              </a:solidFill>
            </a:endParaRPr>
          </a:p>
          <a:p>
            <a:r>
              <a:rPr lang="ja-JP" altLang="en-US" sz="3000" b="1" dirty="0">
                <a:solidFill>
                  <a:srgbClr val="FF0000"/>
                </a:solidFill>
              </a:rPr>
              <a:t>必要がある</a:t>
            </a:r>
          </a:p>
        </p:txBody>
      </p:sp>
      <p:sp>
        <p:nvSpPr>
          <p:cNvPr id="5" name="タイトル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6" name="タイトル 1"/>
          <p:cNvSpPr txBox="1">
            <a:spLocks/>
          </p:cNvSpPr>
          <p:nvPr/>
        </p:nvSpPr>
        <p:spPr>
          <a:xfrm>
            <a:off x="233363" y="436571"/>
            <a:ext cx="8753475" cy="5072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ja-JP" smtClean="0"/>
              <a:t>Excel</a:t>
            </a:r>
            <a:r>
              <a:rPr lang="ja-JP" altLang="en-US" smtClean="0"/>
              <a:t> </a:t>
            </a:r>
            <a:r>
              <a:rPr lang="en-US" altLang="ja-JP" smtClean="0"/>
              <a:t>2013 </a:t>
            </a:r>
            <a:r>
              <a:rPr lang="ja-JP" altLang="en-US" smtClean="0"/>
              <a:t>で集計を行う</a:t>
            </a:r>
            <a:endParaRPr lang="ja-JP" altLang="en-US" dirty="0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4093516" y="1349914"/>
            <a:ext cx="314701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b="1" dirty="0"/>
              <a:t>集計をどのように行うか</a:t>
            </a:r>
            <a:endParaRPr lang="en-US" altLang="ja-JP" sz="2100" b="1" dirty="0"/>
          </a:p>
          <a:p>
            <a:r>
              <a:rPr lang="ja-JP" altLang="en-US" sz="2100" b="1" dirty="0"/>
              <a:t>計画を立てる</a:t>
            </a:r>
          </a:p>
        </p:txBody>
      </p:sp>
      <p:sp>
        <p:nvSpPr>
          <p:cNvPr id="19" name="角丸四角形 18"/>
          <p:cNvSpPr/>
          <p:nvPr/>
        </p:nvSpPr>
        <p:spPr>
          <a:xfrm>
            <a:off x="3563045" y="1250252"/>
            <a:ext cx="4969706" cy="815243"/>
          </a:xfrm>
          <a:prstGeom prst="roundRect">
            <a:avLst/>
          </a:prstGeom>
          <a:noFill/>
          <a:ln w="5715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3059233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>Excel</a:t>
            </a:r>
            <a:r>
              <a:rPr lang="ja-JP" altLang="en-US" dirty="0" smtClean="0"/>
              <a:t> </a:t>
            </a:r>
            <a:r>
              <a:rPr lang="en-US" altLang="ja-JP" dirty="0" smtClean="0"/>
              <a:t>2013 </a:t>
            </a:r>
            <a:r>
              <a:rPr lang="ja-JP" altLang="en-US" dirty="0" smtClean="0"/>
              <a:t>で集計を行う　（１／４）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13</a:t>
            </a:fld>
            <a:endParaRPr kumimoji="1" lang="ja-JP" altLang="en-US"/>
          </a:p>
        </p:txBody>
      </p:sp>
      <p:sp>
        <p:nvSpPr>
          <p:cNvPr id="16" name="右矢印 15"/>
          <p:cNvSpPr/>
          <p:nvPr/>
        </p:nvSpPr>
        <p:spPr>
          <a:xfrm>
            <a:off x="373769" y="4510694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25" name="図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8267" y="1308625"/>
            <a:ext cx="2735108" cy="1664342"/>
          </a:xfrm>
          <a:prstGeom prst="rect">
            <a:avLst/>
          </a:prstGeom>
        </p:spPr>
      </p:pic>
      <p:sp>
        <p:nvSpPr>
          <p:cNvPr id="26" name="コンテンツ プレースホルダー 2"/>
          <p:cNvSpPr txBox="1">
            <a:spLocks/>
          </p:cNvSpPr>
          <p:nvPr/>
        </p:nvSpPr>
        <p:spPr>
          <a:xfrm>
            <a:off x="1230856" y="3083629"/>
            <a:ext cx="1386389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元データ</a:t>
            </a:r>
          </a:p>
        </p:txBody>
      </p:sp>
      <p:sp>
        <p:nvSpPr>
          <p:cNvPr id="27" name="右矢印 26"/>
          <p:cNvSpPr/>
          <p:nvPr/>
        </p:nvSpPr>
        <p:spPr>
          <a:xfrm>
            <a:off x="3577762" y="2054811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8" name="コンテンツ プレースホルダー 2"/>
          <p:cNvSpPr txBox="1">
            <a:spLocks/>
          </p:cNvSpPr>
          <p:nvPr/>
        </p:nvSpPr>
        <p:spPr>
          <a:xfrm>
            <a:off x="4042336" y="3033120"/>
            <a:ext cx="5101664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①　</a:t>
            </a:r>
            <a:r>
              <a:rPr lang="ja-JP" altLang="en-US" sz="1875" b="1" dirty="0">
                <a:solidFill>
                  <a:schemeClr val="tx1"/>
                </a:solidFill>
              </a:rPr>
              <a:t>左上</a:t>
            </a:r>
            <a:r>
              <a:rPr lang="ja-JP" altLang="en-US" sz="1875" dirty="0">
                <a:solidFill>
                  <a:schemeClr val="tx1"/>
                </a:solidFill>
              </a:rPr>
              <a:t>を</a:t>
            </a:r>
            <a:r>
              <a:rPr lang="ja-JP" altLang="en-US" sz="1875" b="1" dirty="0">
                <a:solidFill>
                  <a:schemeClr val="tx1"/>
                </a:solidFill>
              </a:rPr>
              <a:t>クリック</a:t>
            </a:r>
            <a:r>
              <a:rPr lang="ja-JP" altLang="en-US" sz="1875" dirty="0">
                <a:solidFill>
                  <a:schemeClr val="tx1"/>
                </a:solidFill>
              </a:rPr>
              <a:t>．全セルが選択される</a:t>
            </a:r>
            <a:endParaRPr lang="en-US" altLang="ja-JP" sz="1875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　　（これは集計したい</a:t>
            </a:r>
            <a:r>
              <a:rPr lang="ja-JP" altLang="en-US" sz="1875" b="1" dirty="0">
                <a:solidFill>
                  <a:schemeClr val="tx1"/>
                </a:solidFill>
              </a:rPr>
              <a:t>範囲の選択</a:t>
            </a:r>
            <a:r>
              <a:rPr lang="ja-JP" altLang="en-US" sz="1875" dirty="0">
                <a:solidFill>
                  <a:schemeClr val="tx1"/>
                </a:solidFill>
              </a:rPr>
              <a:t>）</a:t>
            </a:r>
          </a:p>
        </p:txBody>
      </p:sp>
      <p:sp>
        <p:nvSpPr>
          <p:cNvPr id="29" name="正方形/長方形 28"/>
          <p:cNvSpPr/>
          <p:nvPr/>
        </p:nvSpPr>
        <p:spPr>
          <a:xfrm>
            <a:off x="4442041" y="1282164"/>
            <a:ext cx="325222" cy="22365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30" name="図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526" y="1244630"/>
            <a:ext cx="2945444" cy="1792334"/>
          </a:xfrm>
          <a:prstGeom prst="rect">
            <a:avLst/>
          </a:prstGeom>
        </p:spPr>
      </p:pic>
      <p:pic>
        <p:nvPicPr>
          <p:cNvPr id="31" name="図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7785" y="4031327"/>
            <a:ext cx="4769242" cy="1159088"/>
          </a:xfrm>
          <a:prstGeom prst="rect">
            <a:avLst/>
          </a:prstGeom>
        </p:spPr>
      </p:pic>
      <p:sp>
        <p:nvSpPr>
          <p:cNvPr id="32" name="正方形/長方形 31"/>
          <p:cNvSpPr/>
          <p:nvPr/>
        </p:nvSpPr>
        <p:spPr>
          <a:xfrm>
            <a:off x="3442304" y="4214203"/>
            <a:ext cx="522931" cy="24142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3" name="正方形/長方形 32"/>
          <p:cNvSpPr/>
          <p:nvPr/>
        </p:nvSpPr>
        <p:spPr>
          <a:xfrm>
            <a:off x="4246904" y="4431136"/>
            <a:ext cx="476249" cy="51435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1184481" y="5590729"/>
            <a:ext cx="4408168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②　リボンで「</a:t>
            </a:r>
            <a:r>
              <a:rPr lang="ja-JP" altLang="en-US" sz="1875" b="1" dirty="0">
                <a:solidFill>
                  <a:schemeClr val="tx1"/>
                </a:solidFill>
              </a:rPr>
              <a:t>データ</a:t>
            </a:r>
            <a:r>
              <a:rPr lang="ja-JP" altLang="en-US" sz="1875" dirty="0">
                <a:solidFill>
                  <a:schemeClr val="tx1"/>
                </a:solidFill>
              </a:rPr>
              <a:t>」→「</a:t>
            </a:r>
            <a:r>
              <a:rPr lang="ja-JP" altLang="en-US" sz="1875" b="1" dirty="0">
                <a:solidFill>
                  <a:schemeClr val="tx1"/>
                </a:solidFill>
              </a:rPr>
              <a:t>並べ替え</a:t>
            </a:r>
            <a:r>
              <a:rPr lang="ja-JP" altLang="en-US" sz="1875" dirty="0">
                <a:solidFill>
                  <a:schemeClr val="tx1"/>
                </a:solidFill>
              </a:rPr>
              <a:t>」</a:t>
            </a:r>
          </a:p>
        </p:txBody>
      </p:sp>
      <p:sp>
        <p:nvSpPr>
          <p:cNvPr id="35" name="角丸四角形 34"/>
          <p:cNvSpPr/>
          <p:nvPr/>
        </p:nvSpPr>
        <p:spPr>
          <a:xfrm>
            <a:off x="1079292" y="5458546"/>
            <a:ext cx="4513356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1879398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727" y="1533525"/>
            <a:ext cx="5600700" cy="2000250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/>
              <a:t>Excel</a:t>
            </a:r>
            <a:r>
              <a:rPr lang="ja-JP" altLang="en-US" dirty="0"/>
              <a:t> </a:t>
            </a:r>
            <a:r>
              <a:rPr lang="en-US" altLang="ja-JP" dirty="0"/>
              <a:t>2013 </a:t>
            </a:r>
            <a:r>
              <a:rPr lang="ja-JP" altLang="en-US" dirty="0" smtClean="0"/>
              <a:t>で集計を</a:t>
            </a:r>
            <a:r>
              <a:rPr lang="ja-JP" altLang="en-US" dirty="0"/>
              <a:t>行う　</a:t>
            </a:r>
            <a:r>
              <a:rPr lang="ja-JP" altLang="en-US" dirty="0" smtClean="0"/>
              <a:t>（２／</a:t>
            </a:r>
            <a:r>
              <a:rPr lang="ja-JP" altLang="en-US" dirty="0"/>
              <a:t>４）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14</a:t>
            </a:fld>
            <a:endParaRPr kumimoji="1" lang="ja-JP" altLang="en-US"/>
          </a:p>
        </p:txBody>
      </p:sp>
      <p:sp>
        <p:nvSpPr>
          <p:cNvPr id="16" name="右矢印 15"/>
          <p:cNvSpPr/>
          <p:nvPr/>
        </p:nvSpPr>
        <p:spPr>
          <a:xfrm>
            <a:off x="61995" y="2092248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7" name="正方形/長方形 16"/>
          <p:cNvSpPr/>
          <p:nvPr/>
        </p:nvSpPr>
        <p:spPr>
          <a:xfrm>
            <a:off x="690182" y="2183486"/>
            <a:ext cx="1721179" cy="3315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8" name="正方形/長方形 17"/>
          <p:cNvSpPr/>
          <p:nvPr/>
        </p:nvSpPr>
        <p:spPr>
          <a:xfrm>
            <a:off x="4298075" y="2183486"/>
            <a:ext cx="1856352" cy="3315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9" name="コンテンツ プレースホルダー 2"/>
          <p:cNvSpPr txBox="1">
            <a:spLocks/>
          </p:cNvSpPr>
          <p:nvPr/>
        </p:nvSpPr>
        <p:spPr>
          <a:xfrm>
            <a:off x="6363722" y="1702608"/>
            <a:ext cx="2651440" cy="1978973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③「</a:t>
            </a:r>
            <a:r>
              <a:rPr lang="ja-JP" altLang="en-US" sz="1875" b="1" dirty="0">
                <a:solidFill>
                  <a:schemeClr val="tx1"/>
                </a:solidFill>
              </a:rPr>
              <a:t>最優先されるキー</a:t>
            </a:r>
            <a:r>
              <a:rPr lang="ja-JP" altLang="en-US" sz="1875" dirty="0">
                <a:solidFill>
                  <a:schemeClr val="tx1"/>
                </a:solidFill>
              </a:rPr>
              <a:t>」には、</a:t>
            </a:r>
            <a:endParaRPr lang="en-US" altLang="ja-JP" sz="1875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75" b="1" u="sng" dirty="0">
                <a:solidFill>
                  <a:schemeClr val="tx1"/>
                </a:solidFill>
              </a:rPr>
              <a:t>グループの基準になるフィールド</a:t>
            </a:r>
            <a:r>
              <a:rPr lang="ja-JP" altLang="en-US" sz="1875" dirty="0">
                <a:solidFill>
                  <a:schemeClr val="tx1"/>
                </a:solidFill>
              </a:rPr>
              <a:t>を指定．</a:t>
            </a:r>
            <a:endParaRPr lang="en-US" altLang="ja-JP" sz="1875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「</a:t>
            </a:r>
            <a:r>
              <a:rPr lang="ja-JP" altLang="en-US" sz="1875" b="1" dirty="0">
                <a:solidFill>
                  <a:schemeClr val="tx1"/>
                </a:solidFill>
              </a:rPr>
              <a:t>順序</a:t>
            </a:r>
            <a:r>
              <a:rPr lang="ja-JP" altLang="en-US" sz="1875" dirty="0">
                <a:solidFill>
                  <a:schemeClr val="tx1"/>
                </a:solidFill>
              </a:rPr>
              <a:t>」には</a:t>
            </a:r>
            <a:r>
              <a:rPr lang="ja-JP" altLang="en-US" sz="1875" b="1" u="sng" dirty="0">
                <a:solidFill>
                  <a:schemeClr val="tx1"/>
                </a:solidFill>
              </a:rPr>
              <a:t>昇順</a:t>
            </a:r>
            <a:r>
              <a:rPr lang="ja-JP" altLang="en-US" sz="1875" dirty="0">
                <a:solidFill>
                  <a:schemeClr val="tx1"/>
                </a:solidFill>
              </a:rPr>
              <a:t>を設定して「</a:t>
            </a:r>
            <a:r>
              <a:rPr lang="en-US" altLang="ja-JP" sz="1875" dirty="0">
                <a:solidFill>
                  <a:schemeClr val="tx1"/>
                </a:solidFill>
              </a:rPr>
              <a:t>OK</a:t>
            </a:r>
            <a:r>
              <a:rPr lang="ja-JP" altLang="en-US" sz="1875" dirty="0">
                <a:solidFill>
                  <a:schemeClr val="tx1"/>
                </a:solidFill>
              </a:rPr>
              <a:t>」</a:t>
            </a:r>
            <a:endParaRPr lang="ja-JP" altLang="en-US" sz="1875" b="1" dirty="0">
              <a:solidFill>
                <a:schemeClr val="tx1"/>
              </a:solidFill>
            </a:endParaRPr>
          </a:p>
        </p:txBody>
      </p:sp>
      <p:sp>
        <p:nvSpPr>
          <p:cNvPr id="20" name="角丸四角形 19"/>
          <p:cNvSpPr/>
          <p:nvPr/>
        </p:nvSpPr>
        <p:spPr>
          <a:xfrm>
            <a:off x="6271473" y="1432586"/>
            <a:ext cx="2835938" cy="2285036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1" name="右矢印 20"/>
          <p:cNvSpPr/>
          <p:nvPr/>
        </p:nvSpPr>
        <p:spPr>
          <a:xfrm>
            <a:off x="457895" y="5058405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2" name="コンテンツ プレースホルダー 2"/>
          <p:cNvSpPr txBox="1">
            <a:spLocks/>
          </p:cNvSpPr>
          <p:nvPr/>
        </p:nvSpPr>
        <p:spPr>
          <a:xfrm>
            <a:off x="5001999" y="5111344"/>
            <a:ext cx="3280682" cy="311325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④ 並べ替え結果が得られる</a:t>
            </a:r>
          </a:p>
        </p:txBody>
      </p:sp>
      <p:sp>
        <p:nvSpPr>
          <p:cNvPr id="24" name="正方形/長方形 23"/>
          <p:cNvSpPr/>
          <p:nvPr/>
        </p:nvSpPr>
        <p:spPr>
          <a:xfrm>
            <a:off x="4894546" y="3097060"/>
            <a:ext cx="680344" cy="43671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5" name="角丸四角形 24"/>
          <p:cNvSpPr/>
          <p:nvPr/>
        </p:nvSpPr>
        <p:spPr>
          <a:xfrm>
            <a:off x="4894546" y="4903707"/>
            <a:ext cx="3280682" cy="670767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102" y="4040981"/>
            <a:ext cx="3538703" cy="2174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170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/>
              <a:t>Excel</a:t>
            </a:r>
            <a:r>
              <a:rPr lang="ja-JP" altLang="en-US" dirty="0"/>
              <a:t> </a:t>
            </a:r>
            <a:r>
              <a:rPr lang="en-US" altLang="ja-JP" dirty="0"/>
              <a:t>2013 </a:t>
            </a:r>
            <a:r>
              <a:rPr lang="ja-JP" altLang="en-US" dirty="0" smtClean="0"/>
              <a:t>で集計を</a:t>
            </a:r>
            <a:r>
              <a:rPr lang="ja-JP" altLang="en-US" dirty="0"/>
              <a:t>行う　（３／４）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15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972" y="3627457"/>
            <a:ext cx="7194520" cy="1420805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664" y="1599258"/>
            <a:ext cx="2752646" cy="1691087"/>
          </a:xfrm>
          <a:prstGeom prst="rect">
            <a:avLst/>
          </a:prstGeom>
        </p:spPr>
      </p:pic>
      <p:sp>
        <p:nvSpPr>
          <p:cNvPr id="7" name="右矢印 6"/>
          <p:cNvSpPr/>
          <p:nvPr/>
        </p:nvSpPr>
        <p:spPr>
          <a:xfrm>
            <a:off x="209550" y="4135006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1093074" y="5350285"/>
            <a:ext cx="4713758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dirty="0">
                <a:solidFill>
                  <a:schemeClr val="tx1"/>
                </a:solidFill>
              </a:rPr>
              <a:t>⑥　リボンで「</a:t>
            </a:r>
            <a:r>
              <a:rPr lang="ja-JP" altLang="en-US" sz="2100" b="1" dirty="0">
                <a:solidFill>
                  <a:schemeClr val="tx1"/>
                </a:solidFill>
              </a:rPr>
              <a:t>データ</a:t>
            </a:r>
            <a:r>
              <a:rPr lang="ja-JP" altLang="en-US" sz="2100" dirty="0">
                <a:solidFill>
                  <a:schemeClr val="tx1"/>
                </a:solidFill>
              </a:rPr>
              <a:t>」、「</a:t>
            </a:r>
            <a:r>
              <a:rPr lang="ja-JP" altLang="en-US" sz="2100" b="1" dirty="0">
                <a:solidFill>
                  <a:schemeClr val="tx1"/>
                </a:solidFill>
              </a:rPr>
              <a:t>小計</a:t>
            </a:r>
            <a:r>
              <a:rPr lang="ja-JP" altLang="en-US" sz="2100" dirty="0">
                <a:solidFill>
                  <a:schemeClr val="tx1"/>
                </a:solidFill>
              </a:rPr>
              <a:t>」</a:t>
            </a:r>
          </a:p>
        </p:txBody>
      </p:sp>
      <p:sp>
        <p:nvSpPr>
          <p:cNvPr id="9" name="正方形/長方形 8"/>
          <p:cNvSpPr/>
          <p:nvPr/>
        </p:nvSpPr>
        <p:spPr>
          <a:xfrm>
            <a:off x="3929110" y="3828740"/>
            <a:ext cx="645761" cy="45441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0" name="正方形/長方形 9"/>
          <p:cNvSpPr/>
          <p:nvPr/>
        </p:nvSpPr>
        <p:spPr>
          <a:xfrm>
            <a:off x="6518578" y="4494525"/>
            <a:ext cx="998132" cy="39349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1" name="右矢印 10"/>
          <p:cNvSpPr/>
          <p:nvPr/>
        </p:nvSpPr>
        <p:spPr>
          <a:xfrm>
            <a:off x="8338723" y="4283149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4586288" y="1825333"/>
            <a:ext cx="2887229" cy="1327399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⑤　再び</a:t>
            </a:r>
            <a:r>
              <a:rPr lang="ja-JP" altLang="en-US" sz="1875" b="1" dirty="0">
                <a:solidFill>
                  <a:schemeClr val="tx1"/>
                </a:solidFill>
              </a:rPr>
              <a:t>左上</a:t>
            </a:r>
            <a:r>
              <a:rPr lang="ja-JP" altLang="en-US" sz="1875" dirty="0">
                <a:solidFill>
                  <a:schemeClr val="tx1"/>
                </a:solidFill>
              </a:rPr>
              <a:t>を</a:t>
            </a:r>
            <a:r>
              <a:rPr lang="ja-JP" altLang="en-US" sz="1875" b="1" dirty="0">
                <a:solidFill>
                  <a:schemeClr val="tx1"/>
                </a:solidFill>
              </a:rPr>
              <a:t>クリック</a:t>
            </a:r>
            <a:r>
              <a:rPr lang="ja-JP" altLang="en-US" sz="1875" dirty="0">
                <a:solidFill>
                  <a:schemeClr val="tx1"/>
                </a:solidFill>
              </a:rPr>
              <a:t>．全セルが選択される</a:t>
            </a:r>
            <a:endParaRPr lang="en-US" altLang="ja-JP" sz="1875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　　（これは集計したい</a:t>
            </a:r>
            <a:r>
              <a:rPr lang="ja-JP" altLang="en-US" sz="1875" b="1" dirty="0">
                <a:solidFill>
                  <a:schemeClr val="tx1"/>
                </a:solidFill>
              </a:rPr>
              <a:t>範囲の選択</a:t>
            </a:r>
            <a:r>
              <a:rPr lang="ja-JP" altLang="en-US" sz="1875" dirty="0">
                <a:solidFill>
                  <a:schemeClr val="tx1"/>
                </a:solidFill>
              </a:rPr>
              <a:t>）</a:t>
            </a:r>
          </a:p>
        </p:txBody>
      </p:sp>
      <p:sp>
        <p:nvSpPr>
          <p:cNvPr id="13" name="正方形/長方形 12"/>
          <p:cNvSpPr/>
          <p:nvPr/>
        </p:nvSpPr>
        <p:spPr>
          <a:xfrm>
            <a:off x="674705" y="1601682"/>
            <a:ext cx="325222" cy="22365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角丸四角形 13"/>
          <p:cNvSpPr/>
          <p:nvPr/>
        </p:nvSpPr>
        <p:spPr>
          <a:xfrm>
            <a:off x="4208797" y="1533526"/>
            <a:ext cx="3635040" cy="1619206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5" name="角丸四角形 14"/>
          <p:cNvSpPr/>
          <p:nvPr/>
        </p:nvSpPr>
        <p:spPr>
          <a:xfrm>
            <a:off x="871902" y="5184318"/>
            <a:ext cx="4739188" cy="655692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2930729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755" y="1533525"/>
            <a:ext cx="2936945" cy="3827238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/>
              <a:t>Excel</a:t>
            </a:r>
            <a:r>
              <a:rPr lang="ja-JP" altLang="en-US" dirty="0"/>
              <a:t> </a:t>
            </a:r>
            <a:r>
              <a:rPr lang="en-US" altLang="ja-JP" dirty="0"/>
              <a:t>2013 </a:t>
            </a:r>
            <a:r>
              <a:rPr lang="ja-JP" altLang="en-US" dirty="0" smtClean="0"/>
              <a:t>で集計を</a:t>
            </a:r>
            <a:r>
              <a:rPr lang="ja-JP" altLang="en-US" dirty="0"/>
              <a:t>行う　</a:t>
            </a:r>
            <a:r>
              <a:rPr lang="ja-JP" altLang="en-US" dirty="0" smtClean="0"/>
              <a:t>（４／</a:t>
            </a:r>
            <a:r>
              <a:rPr lang="ja-JP" altLang="en-US" dirty="0"/>
              <a:t>４）</a:t>
            </a:r>
            <a:endParaRPr kumimoji="1" lang="ja-JP" altLang="en-US" dirty="0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209550" y="5425322"/>
            <a:ext cx="3626636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⑦ </a:t>
            </a:r>
            <a:r>
              <a:rPr lang="ja-JP" altLang="en-US" sz="1875" b="1" dirty="0">
                <a:solidFill>
                  <a:schemeClr val="tx1"/>
                </a:solidFill>
              </a:rPr>
              <a:t>グループの基準</a:t>
            </a:r>
            <a:r>
              <a:rPr lang="ja-JP" altLang="en-US" sz="1875" dirty="0">
                <a:solidFill>
                  <a:schemeClr val="tx1"/>
                </a:solidFill>
              </a:rPr>
              <a:t>、</a:t>
            </a:r>
            <a:r>
              <a:rPr lang="ja-JP" altLang="en-US" sz="1875" b="1" dirty="0">
                <a:solidFill>
                  <a:schemeClr val="tx1"/>
                </a:solidFill>
              </a:rPr>
              <a:t>集計の方法</a:t>
            </a:r>
            <a:r>
              <a:rPr lang="ja-JP" altLang="en-US" sz="1875" dirty="0">
                <a:solidFill>
                  <a:schemeClr val="tx1"/>
                </a:solidFill>
              </a:rPr>
              <a:t>、</a:t>
            </a:r>
            <a:r>
              <a:rPr lang="ja-JP" altLang="en-US" sz="1875" b="1" dirty="0">
                <a:solidFill>
                  <a:schemeClr val="tx1"/>
                </a:solidFill>
              </a:rPr>
              <a:t>集計するフィールド</a:t>
            </a:r>
            <a:r>
              <a:rPr lang="ja-JP" altLang="en-US" sz="1875" dirty="0">
                <a:solidFill>
                  <a:schemeClr val="tx1"/>
                </a:solidFill>
              </a:rPr>
              <a:t>を設定</a:t>
            </a:r>
          </a:p>
        </p:txBody>
      </p:sp>
      <p:sp>
        <p:nvSpPr>
          <p:cNvPr id="13" name="右矢印 12"/>
          <p:cNvSpPr/>
          <p:nvPr/>
        </p:nvSpPr>
        <p:spPr>
          <a:xfrm>
            <a:off x="4871589" y="2991445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5540295" y="4102613"/>
            <a:ext cx="3131757" cy="700502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⑧　集計できた</a:t>
            </a:r>
            <a:endParaRPr lang="en-US" altLang="ja-JP" sz="1875" dirty="0">
              <a:solidFill>
                <a:schemeClr val="tx1"/>
              </a:solidFill>
            </a:endParaRPr>
          </a:p>
        </p:txBody>
      </p:sp>
      <p:sp>
        <p:nvSpPr>
          <p:cNvPr id="17" name="正方形/長方形 16"/>
          <p:cNvSpPr/>
          <p:nvPr/>
        </p:nvSpPr>
        <p:spPr>
          <a:xfrm>
            <a:off x="448949" y="1758604"/>
            <a:ext cx="2708589" cy="48610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5" name="正方形/長方形 14"/>
          <p:cNvSpPr/>
          <p:nvPr/>
        </p:nvSpPr>
        <p:spPr>
          <a:xfrm>
            <a:off x="448949" y="2314223"/>
            <a:ext cx="2708589" cy="48610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8" name="正方形/長方形 17"/>
          <p:cNvSpPr/>
          <p:nvPr/>
        </p:nvSpPr>
        <p:spPr>
          <a:xfrm>
            <a:off x="448949" y="2814265"/>
            <a:ext cx="2708589" cy="68567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0" name="正方形/長方形 19"/>
          <p:cNvSpPr/>
          <p:nvPr/>
        </p:nvSpPr>
        <p:spPr>
          <a:xfrm>
            <a:off x="1440361" y="4803115"/>
            <a:ext cx="811733" cy="35911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3228731" y="2009091"/>
            <a:ext cx="99257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b="1" dirty="0">
                <a:solidFill>
                  <a:srgbClr val="FF0000"/>
                </a:solidFill>
              </a:rPr>
              <a:t>受講者</a:t>
            </a: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3262875" y="2545109"/>
            <a:ext cx="1800493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b="1" dirty="0">
                <a:solidFill>
                  <a:srgbClr val="FF0000"/>
                </a:solidFill>
              </a:rPr>
              <a:t>データの個数</a:t>
            </a: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3262876" y="3233553"/>
            <a:ext cx="723275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b="1" dirty="0">
                <a:solidFill>
                  <a:srgbClr val="FF0000"/>
                </a:solidFill>
              </a:rPr>
              <a:t>得点</a:t>
            </a: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3941" y="1624851"/>
            <a:ext cx="3765003" cy="2162636"/>
          </a:xfrm>
          <a:prstGeom prst="rect">
            <a:avLst/>
          </a:prstGeom>
        </p:spPr>
      </p:pic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21667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43000" y="3086100"/>
            <a:ext cx="6858000" cy="775097"/>
          </a:xfrm>
        </p:spPr>
        <p:txBody>
          <a:bodyPr>
            <a:normAutofit/>
          </a:bodyPr>
          <a:lstStyle/>
          <a:p>
            <a:r>
              <a:rPr kumimoji="1" lang="ja-JP" altLang="en-US" dirty="0" smtClean="0"/>
              <a:t>実践演習の部</a:t>
            </a:r>
            <a:endParaRPr kumimoji="1" lang="ja-JP" altLang="en-US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1531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517283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478585"/>
            <a:ext cx="8702040" cy="3239765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ja-JP" altLang="en-US" sz="2700" dirty="0"/>
              <a:t>◆ </a:t>
            </a:r>
            <a:r>
              <a:rPr lang="en-US" altLang="ja-JP" sz="2700" dirty="0"/>
              <a:t>Excel </a:t>
            </a:r>
            <a:r>
              <a:rPr lang="ja-JP" altLang="en-US" sz="2700" dirty="0"/>
              <a:t>の実践演習では、各自、</a:t>
            </a:r>
            <a:r>
              <a:rPr lang="en-US" altLang="ja-JP" sz="2700" dirty="0"/>
              <a:t>Excel </a:t>
            </a:r>
            <a:r>
              <a:rPr lang="ja-JP" altLang="en-US" sz="2700" dirty="0"/>
              <a:t>を用いて、与えられた課題にチャレンジ．　</a:t>
            </a:r>
            <a:endParaRPr lang="en-US" altLang="ja-JP" sz="2700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700" dirty="0"/>
              <a:t>　→　実践力アップ！　自主性アップ！</a:t>
            </a:r>
            <a:endParaRPr lang="en-US" altLang="ja-JP" sz="2700" dirty="0"/>
          </a:p>
          <a:p>
            <a:pPr>
              <a:lnSpc>
                <a:spcPct val="110000"/>
              </a:lnSpc>
            </a:pPr>
            <a:endParaRPr lang="en-US" altLang="ja-JP" sz="2700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700" dirty="0"/>
              <a:t>◆ 仲間との対話、交流を歓迎！</a:t>
            </a:r>
            <a:endParaRPr lang="en-US" altLang="ja-JP" sz="2700" dirty="0"/>
          </a:p>
          <a:p>
            <a:pPr lvl="1">
              <a:lnSpc>
                <a:spcPct val="110000"/>
              </a:lnSpc>
            </a:pPr>
            <a:r>
              <a:rPr lang="ja-JP" altLang="en-US" sz="2100" dirty="0"/>
              <a:t>仲間に「</a:t>
            </a:r>
            <a:r>
              <a:rPr lang="ja-JP" altLang="en-US" sz="2100" b="1" dirty="0"/>
              <a:t>教えること</a:t>
            </a:r>
            <a:r>
              <a:rPr lang="ja-JP" altLang="en-US" sz="2100" dirty="0"/>
              <a:t>」自体が大切な経験になる</a:t>
            </a:r>
            <a:endParaRPr lang="en-US" altLang="ja-JP" sz="2100" dirty="0"/>
          </a:p>
          <a:p>
            <a:pPr lvl="1">
              <a:lnSpc>
                <a:spcPct val="110000"/>
              </a:lnSpc>
            </a:pPr>
            <a:r>
              <a:rPr lang="ja-JP" altLang="en-US" sz="2100" b="1" dirty="0"/>
              <a:t>発話、質問</a:t>
            </a:r>
            <a:r>
              <a:rPr lang="ja-JP" altLang="en-US" sz="2100" dirty="0"/>
              <a:t>、</a:t>
            </a:r>
            <a:r>
              <a:rPr lang="ja-JP" altLang="en-US" sz="2100" b="1" dirty="0"/>
              <a:t>同調</a:t>
            </a:r>
            <a:r>
              <a:rPr lang="ja-JP" altLang="en-US" sz="2100" dirty="0"/>
              <a:t>、</a:t>
            </a:r>
            <a:r>
              <a:rPr lang="ja-JP" altLang="en-US" sz="2100" b="1" dirty="0"/>
              <a:t>他者理解</a:t>
            </a:r>
            <a:r>
              <a:rPr lang="ja-JP" altLang="en-US" sz="2100" dirty="0"/>
              <a:t>、</a:t>
            </a:r>
            <a:r>
              <a:rPr lang="ja-JP" altLang="en-US" sz="2100" b="1" dirty="0"/>
              <a:t>共感</a:t>
            </a:r>
            <a:r>
              <a:rPr lang="ja-JP" altLang="en-US" sz="2100" dirty="0"/>
              <a:t>、</a:t>
            </a:r>
            <a:r>
              <a:rPr lang="ja-JP" altLang="en-US" sz="2100" b="1" dirty="0"/>
              <a:t>共同</a:t>
            </a:r>
            <a:r>
              <a:rPr lang="ja-JP" altLang="en-US" sz="2100" dirty="0"/>
              <a:t>はとても大切！　</a:t>
            </a:r>
            <a:endParaRPr lang="en-US" altLang="ja-JP" sz="2100" dirty="0"/>
          </a:p>
          <a:p>
            <a:pPr marL="342900" lvl="1" indent="0">
              <a:lnSpc>
                <a:spcPct val="110000"/>
              </a:lnSpc>
              <a:buNone/>
            </a:pPr>
            <a:r>
              <a:rPr lang="en-US" altLang="ja-JP" sz="2100" dirty="0"/>
              <a:t>	</a:t>
            </a:r>
            <a:r>
              <a:rPr lang="ja-JP" altLang="en-US" sz="2100" dirty="0"/>
              <a:t>アクティブラーニングの基礎でもある</a:t>
            </a:r>
            <a:endParaRPr lang="en-US" altLang="ja-JP" sz="2100" dirty="0"/>
          </a:p>
          <a:p>
            <a:pPr marL="342900" lvl="1" indent="0">
              <a:lnSpc>
                <a:spcPct val="110000"/>
              </a:lnSpc>
              <a:buNone/>
            </a:pPr>
            <a:r>
              <a:rPr lang="ja-JP" altLang="en-US" sz="2100" dirty="0"/>
              <a:t>　→　</a:t>
            </a:r>
            <a:r>
              <a:rPr lang="ja-JP" altLang="en-US" sz="2400" dirty="0"/>
              <a:t>コミュニケーション力、課題解決力もアップ！</a:t>
            </a:r>
          </a:p>
        </p:txBody>
      </p:sp>
      <p:pic>
        <p:nvPicPr>
          <p:cNvPr id="4" name="Picture 2" descr="http://3.bp.blogspot.com/-Ll8U4_PAKVQ/VJ6XxmeZfQI/AAAAAAAAqP4/poV02ZRzvd4/s800/text_yattemiyou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290" y="2195373"/>
            <a:ext cx="2226469" cy="1667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5233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59816" y="392649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実践演習の①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9816" y="1160678"/>
            <a:ext cx="8378190" cy="817245"/>
          </a:xfrm>
        </p:spPr>
        <p:txBody>
          <a:bodyPr>
            <a:normAutofit fontScale="85000" lnSpcReduction="10000"/>
          </a:bodyPr>
          <a:lstStyle/>
          <a:p>
            <a:pPr marL="385763" indent="-385763">
              <a:lnSpc>
                <a:spcPct val="110000"/>
              </a:lnSpc>
              <a:buAutoNum type="arabicPeriod"/>
            </a:pPr>
            <a:r>
              <a:rPr kumimoji="1" lang="en-US" altLang="ja-JP" dirty="0" smtClean="0">
                <a:solidFill>
                  <a:srgbClr val="C00000"/>
                </a:solidFill>
              </a:rPr>
              <a:t>Windows 7 </a:t>
            </a:r>
            <a:r>
              <a:rPr kumimoji="1" lang="ja-JP" altLang="en-US" dirty="0" smtClean="0"/>
              <a:t>を起動しなさい</a:t>
            </a:r>
            <a:endParaRPr kumimoji="1" lang="en-US" altLang="ja-JP" dirty="0" smtClean="0"/>
          </a:p>
          <a:p>
            <a:pPr marL="385763" indent="-385763">
              <a:lnSpc>
                <a:spcPct val="110000"/>
              </a:lnSpc>
              <a:buAutoNum type="arabicPeriod"/>
            </a:pPr>
            <a:r>
              <a:rPr kumimoji="1" lang="en-US" altLang="ja-JP" b="1" dirty="0" smtClean="0"/>
              <a:t>Excel 2013 </a:t>
            </a:r>
            <a:r>
              <a:rPr kumimoji="1" lang="ja-JP" altLang="en-US" dirty="0" smtClean="0"/>
              <a:t>を起動しなさい．起動したら「</a:t>
            </a:r>
            <a:r>
              <a:rPr kumimoji="1" lang="ja-JP" altLang="en-US" b="1" dirty="0" smtClean="0"/>
              <a:t>空白のブック</a:t>
            </a:r>
            <a:r>
              <a:rPr kumimoji="1" lang="ja-JP" altLang="en-US" dirty="0" smtClean="0"/>
              <a:t>」を選びなさい</a:t>
            </a:r>
            <a:endParaRPr kumimoji="1" lang="en-US" altLang="ja-JP" dirty="0" smtClean="0"/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623" y="276334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232" y="2565931"/>
            <a:ext cx="3823403" cy="2938511"/>
          </a:xfrm>
          <a:prstGeom prst="rect">
            <a:avLst/>
          </a:prstGeom>
        </p:spPr>
      </p:pic>
      <p:sp>
        <p:nvSpPr>
          <p:cNvPr id="30" name="正方形/長方形 29"/>
          <p:cNvSpPr/>
          <p:nvPr/>
        </p:nvSpPr>
        <p:spPr>
          <a:xfrm>
            <a:off x="2031300" y="3320771"/>
            <a:ext cx="1554634" cy="136992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19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06073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294760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実践演習の①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189940"/>
            <a:ext cx="8378190" cy="817245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kumimoji="1" lang="en-US" altLang="ja-JP" dirty="0" smtClean="0"/>
              <a:t>3. </a:t>
            </a:r>
            <a:r>
              <a:rPr lang="en-US" altLang="ja-JP" dirty="0" smtClean="0"/>
              <a:t>Excel 2013 </a:t>
            </a:r>
            <a:r>
              <a:rPr lang="ja-JP" altLang="en-US" dirty="0" smtClean="0"/>
              <a:t>で、</a:t>
            </a:r>
            <a:r>
              <a:rPr kumimoji="1" lang="ja-JP" altLang="en-US" dirty="0" smtClean="0"/>
              <a:t>次のように</a:t>
            </a:r>
            <a:r>
              <a:rPr kumimoji="1" lang="ja-JP" altLang="en-US" b="1" dirty="0" smtClean="0"/>
              <a:t>データ</a:t>
            </a:r>
            <a:r>
              <a:rPr kumimoji="1" lang="ja-JP" altLang="en-US" dirty="0" smtClean="0"/>
              <a:t>を入力しなさい</a:t>
            </a:r>
            <a:endParaRPr lang="en-US" altLang="ja-JP" dirty="0" smtClean="0"/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0319" y="141293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6136" y="2074779"/>
            <a:ext cx="6451772" cy="3925972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21165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349" y="376355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実践演習の①</a:t>
            </a:r>
            <a:endParaRPr kumimoji="1" lang="ja-JP" altLang="en-US" dirty="0"/>
          </a:p>
        </p:txBody>
      </p:sp>
      <p:sp>
        <p:nvSpPr>
          <p:cNvPr id="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1837" y="1052860"/>
            <a:ext cx="8686800" cy="1772673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kumimoji="1" lang="en-US" altLang="ja-JP" dirty="0" smtClean="0"/>
              <a:t>4. </a:t>
            </a:r>
            <a:r>
              <a:rPr kumimoji="1" lang="ja-JP" altLang="en-US" dirty="0" smtClean="0"/>
              <a:t>次のように</a:t>
            </a:r>
            <a:r>
              <a:rPr kumimoji="1" lang="ja-JP" altLang="en-US" dirty="0" smtClean="0">
                <a:solidFill>
                  <a:srgbClr val="C00000"/>
                </a:solidFill>
              </a:rPr>
              <a:t>集計</a:t>
            </a:r>
            <a:r>
              <a:rPr kumimoji="1" lang="ja-JP" altLang="en-US" dirty="0" smtClean="0"/>
              <a:t>を行いなさい</a:t>
            </a: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dirty="0" smtClean="0"/>
              <a:t>※</a:t>
            </a:r>
            <a:r>
              <a:rPr lang="ja-JP" altLang="en-US" dirty="0" smtClean="0"/>
              <a:t>　間違ったな！　と思ったときは </a:t>
            </a:r>
            <a:r>
              <a:rPr lang="en-US" altLang="ja-JP" dirty="0" smtClean="0"/>
              <a:t>CTRL + Z (Ctrl </a:t>
            </a:r>
            <a:r>
              <a:rPr lang="ja-JP" altLang="en-US" dirty="0" smtClean="0"/>
              <a:t>キーと「</a:t>
            </a:r>
            <a:r>
              <a:rPr lang="en-US" altLang="ja-JP" dirty="0" smtClean="0"/>
              <a:t>Z</a:t>
            </a:r>
            <a:r>
              <a:rPr lang="ja-JP" altLang="en-US" dirty="0" smtClean="0"/>
              <a:t>」キーの同時押しでやり直すことができる）</a:t>
            </a:r>
            <a:endParaRPr lang="en-US" altLang="ja-JP" dirty="0"/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374" y="203246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9229641"/>
              </p:ext>
            </p:extLst>
          </p:nvPr>
        </p:nvGraphicFramePr>
        <p:xfrm>
          <a:off x="1828326" y="3390856"/>
          <a:ext cx="5557839" cy="317961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6215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362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71670">
                <a:tc>
                  <a:txBody>
                    <a:bodyPr/>
                    <a:lstStyle/>
                    <a:p>
                      <a:r>
                        <a:rPr kumimoji="1" lang="ja-JP" altLang="en-US" sz="2100" b="1" dirty="0" smtClean="0">
                          <a:solidFill>
                            <a:srgbClr val="C00000"/>
                          </a:solidFill>
                        </a:rPr>
                        <a:t>グループの基準</a:t>
                      </a:r>
                      <a:r>
                        <a:rPr kumimoji="1" lang="ja-JP" altLang="en-US" sz="2100" dirty="0" smtClean="0"/>
                        <a:t>になる</a:t>
                      </a:r>
                      <a:r>
                        <a:rPr kumimoji="1" lang="ja-JP" altLang="en-US" sz="2100" b="1" dirty="0" smtClean="0">
                          <a:solidFill>
                            <a:srgbClr val="C00000"/>
                          </a:solidFill>
                        </a:rPr>
                        <a:t>フィールド</a:t>
                      </a:r>
                      <a:endParaRPr kumimoji="1" lang="ja-JP" altLang="en-US" sz="21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100" dirty="0" smtClean="0"/>
                        <a:t>□　科目</a:t>
                      </a:r>
                      <a:endParaRPr kumimoji="1" lang="en-US" altLang="ja-JP" sz="21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100" b="1" dirty="0" smtClean="0"/>
                        <a:t>☑　受講者</a:t>
                      </a:r>
                      <a:endParaRPr kumimoji="1" lang="en-US" altLang="ja-JP" sz="2100" b="1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100" dirty="0" smtClean="0"/>
                        <a:t>□　得点</a:t>
                      </a:r>
                      <a:endParaRPr kumimoji="1" lang="en-US" altLang="ja-JP" sz="2100" dirty="0" smtClean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00456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集計の</a:t>
                      </a:r>
                      <a:r>
                        <a:rPr kumimoji="1" lang="ja-JP" altLang="en-US" sz="2100" b="1" dirty="0" smtClean="0">
                          <a:solidFill>
                            <a:srgbClr val="C00000"/>
                          </a:solidFill>
                        </a:rPr>
                        <a:t>方法</a:t>
                      </a:r>
                      <a:endParaRPr kumimoji="1" lang="ja-JP" altLang="en-US" sz="21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100" b="1" dirty="0" smtClean="0"/>
                        <a:t>☑　データの個数</a:t>
                      </a:r>
                      <a:endParaRPr kumimoji="1" lang="en-US" altLang="ja-JP" sz="2100" b="1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100" dirty="0" smtClean="0"/>
                        <a:t>□　合計</a:t>
                      </a:r>
                      <a:endParaRPr kumimoji="1" lang="en-US" altLang="ja-JP" sz="21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100" dirty="0" smtClean="0"/>
                        <a:t>□　平均</a:t>
                      </a:r>
                      <a:endParaRPr kumimoji="1" lang="en-US" altLang="ja-JP" sz="21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100" dirty="0" smtClean="0"/>
                        <a:t>□　最大</a:t>
                      </a:r>
                      <a:endParaRPr kumimoji="1" lang="en-US" altLang="ja-JP" sz="21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100" dirty="0" smtClean="0"/>
                        <a:t>□　最小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74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2100" dirty="0" smtClean="0"/>
                        <a:t>集計する</a:t>
                      </a:r>
                      <a:r>
                        <a:rPr kumimoji="1" lang="ja-JP" altLang="en-US" sz="2100" b="1" dirty="0" smtClean="0">
                          <a:solidFill>
                            <a:srgbClr val="C00000"/>
                          </a:solidFill>
                        </a:rPr>
                        <a:t>フィールド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100" dirty="0" smtClean="0"/>
                        <a:t>□　科目</a:t>
                      </a:r>
                      <a:endParaRPr kumimoji="1" lang="en-US" altLang="ja-JP" sz="21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100" dirty="0" smtClean="0"/>
                        <a:t>□</a:t>
                      </a:r>
                      <a:r>
                        <a:rPr kumimoji="1" lang="ja-JP" altLang="en-US" sz="2100" b="0" dirty="0" smtClean="0"/>
                        <a:t>　受講者</a:t>
                      </a:r>
                      <a:endParaRPr kumimoji="1" lang="en-US" altLang="ja-JP" sz="2100" b="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100" b="1" dirty="0" smtClean="0"/>
                        <a:t>☑　得点</a:t>
                      </a:r>
                      <a:endParaRPr kumimoji="1" lang="en-US" altLang="ja-JP" sz="2100" b="1" dirty="0" smtClean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17502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343705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実践演習の①</a:t>
            </a:r>
            <a:endParaRPr kumimoji="1" lang="ja-JP" altLang="en-US" dirty="0"/>
          </a:p>
        </p:txBody>
      </p:sp>
      <p:sp>
        <p:nvSpPr>
          <p:cNvPr id="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34988" y="1109624"/>
            <a:ext cx="8686800" cy="1772673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5</a:t>
            </a:r>
            <a:r>
              <a:rPr kumimoji="1" lang="en-US" altLang="ja-JP" dirty="0" smtClean="0"/>
              <a:t>. </a:t>
            </a:r>
            <a:r>
              <a:rPr kumimoji="1" lang="ja-JP" altLang="en-US" dirty="0" smtClean="0">
                <a:solidFill>
                  <a:srgbClr val="C00000"/>
                </a:solidFill>
              </a:rPr>
              <a:t>集計</a:t>
            </a:r>
            <a:r>
              <a:rPr lang="ja-JP" altLang="en-US" dirty="0" smtClean="0"/>
              <a:t>の結果を確認しなさい</a:t>
            </a: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dirty="0" smtClean="0"/>
              <a:t>※</a:t>
            </a:r>
            <a:r>
              <a:rPr lang="ja-JP" altLang="en-US" dirty="0" smtClean="0"/>
              <a:t>　間違ったな！　と思ったときは </a:t>
            </a:r>
            <a:r>
              <a:rPr lang="en-US" altLang="ja-JP" dirty="0" smtClean="0"/>
              <a:t>CTRL + Z (Ctrl </a:t>
            </a:r>
            <a:r>
              <a:rPr lang="ja-JP" altLang="en-US" dirty="0" smtClean="0"/>
              <a:t>キーと「</a:t>
            </a:r>
            <a:r>
              <a:rPr lang="en-US" altLang="ja-JP" dirty="0" smtClean="0"/>
              <a:t>Z</a:t>
            </a:r>
            <a:r>
              <a:rPr lang="ja-JP" altLang="en-US" dirty="0" smtClean="0"/>
              <a:t>」キーの同時押しでやり直すことができる）</a:t>
            </a:r>
            <a:endParaRPr lang="en-US" altLang="ja-JP" dirty="0"/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525" y="186921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6259" y="2978258"/>
            <a:ext cx="5699697" cy="2900739"/>
          </a:xfrm>
          <a:prstGeom prst="rect">
            <a:avLst/>
          </a:prstGeom>
        </p:spPr>
      </p:pic>
      <p:sp>
        <p:nvSpPr>
          <p:cNvPr id="7" name="テキスト ボックス 6"/>
          <p:cNvSpPr txBox="1"/>
          <p:nvPr/>
        </p:nvSpPr>
        <p:spPr>
          <a:xfrm>
            <a:off x="2010787" y="5878997"/>
            <a:ext cx="476284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100" dirty="0"/>
              <a:t>※</a:t>
            </a:r>
            <a:r>
              <a:rPr lang="ja-JP" altLang="en-US" sz="2100" dirty="0"/>
              <a:t>　データは消さずに残しておくこと</a:t>
            </a: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27557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06805" y="2868245"/>
            <a:ext cx="8500310" cy="775097"/>
          </a:xfrm>
        </p:spPr>
        <p:txBody>
          <a:bodyPr>
            <a:noAutofit/>
          </a:bodyPr>
          <a:lstStyle/>
          <a:p>
            <a:r>
              <a:rPr lang="en-US" altLang="ja-JP" sz="4000" dirty="0" smtClean="0"/>
              <a:t>5-2 </a:t>
            </a:r>
            <a:r>
              <a:rPr lang="en-US" altLang="ja-JP" sz="4000" dirty="0"/>
              <a:t>Excel 2013 </a:t>
            </a:r>
            <a:r>
              <a:rPr lang="ja-JP" altLang="en-US" sz="4000" dirty="0"/>
              <a:t>で集計の</a:t>
            </a:r>
            <a:r>
              <a:rPr lang="en-US" altLang="ja-JP" sz="4000" dirty="0"/>
              <a:t/>
            </a:r>
            <a:br>
              <a:rPr lang="en-US" altLang="ja-JP" sz="4000" dirty="0"/>
            </a:br>
            <a:r>
              <a:rPr lang="ja-JP" altLang="en-US" sz="4000" dirty="0"/>
              <a:t>バリエーション</a:t>
            </a:r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55811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図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7615" y="1531599"/>
            <a:ext cx="3067082" cy="1643080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ja-JP" altLang="en-US" sz="2700" dirty="0"/>
              <a:t>集計の方法だけ変える（基準は変えない）（１／３）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24</a:t>
            </a:fld>
            <a:endParaRPr kumimoji="1" lang="ja-JP" altLang="en-US"/>
          </a:p>
        </p:txBody>
      </p:sp>
      <p:sp>
        <p:nvSpPr>
          <p:cNvPr id="26" name="コンテンツ プレースホルダー 2"/>
          <p:cNvSpPr txBox="1">
            <a:spLocks/>
          </p:cNvSpPr>
          <p:nvPr/>
        </p:nvSpPr>
        <p:spPr>
          <a:xfrm>
            <a:off x="1049881" y="3333064"/>
            <a:ext cx="1386389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元データ</a:t>
            </a:r>
          </a:p>
        </p:txBody>
      </p:sp>
      <p:sp>
        <p:nvSpPr>
          <p:cNvPr id="27" name="右矢印 26"/>
          <p:cNvSpPr/>
          <p:nvPr/>
        </p:nvSpPr>
        <p:spPr>
          <a:xfrm>
            <a:off x="3396787" y="2304246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8" name="コンテンツ プレースホルダー 2"/>
          <p:cNvSpPr txBox="1">
            <a:spLocks/>
          </p:cNvSpPr>
          <p:nvPr/>
        </p:nvSpPr>
        <p:spPr>
          <a:xfrm>
            <a:off x="3861361" y="3282555"/>
            <a:ext cx="5101664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①　</a:t>
            </a:r>
            <a:r>
              <a:rPr lang="ja-JP" altLang="en-US" sz="1875" b="1" dirty="0">
                <a:solidFill>
                  <a:schemeClr val="tx1"/>
                </a:solidFill>
              </a:rPr>
              <a:t>左上</a:t>
            </a:r>
            <a:r>
              <a:rPr lang="ja-JP" altLang="en-US" sz="1875" dirty="0">
                <a:solidFill>
                  <a:schemeClr val="tx1"/>
                </a:solidFill>
              </a:rPr>
              <a:t>を</a:t>
            </a:r>
            <a:r>
              <a:rPr lang="ja-JP" altLang="en-US" sz="1875" b="1" dirty="0">
                <a:solidFill>
                  <a:schemeClr val="tx1"/>
                </a:solidFill>
              </a:rPr>
              <a:t>クリック</a:t>
            </a:r>
            <a:r>
              <a:rPr lang="ja-JP" altLang="en-US" sz="1875" dirty="0">
                <a:solidFill>
                  <a:schemeClr val="tx1"/>
                </a:solidFill>
              </a:rPr>
              <a:t>．全セルが選択される</a:t>
            </a:r>
            <a:endParaRPr lang="en-US" altLang="ja-JP" sz="1875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　　（これは集計したい</a:t>
            </a:r>
            <a:r>
              <a:rPr lang="ja-JP" altLang="en-US" sz="1875" b="1" dirty="0">
                <a:solidFill>
                  <a:schemeClr val="tx1"/>
                </a:solidFill>
              </a:rPr>
              <a:t>範囲の選択</a:t>
            </a:r>
            <a:r>
              <a:rPr lang="ja-JP" altLang="en-US" sz="1875" dirty="0">
                <a:solidFill>
                  <a:schemeClr val="tx1"/>
                </a:solidFill>
              </a:rPr>
              <a:t>）</a:t>
            </a:r>
          </a:p>
        </p:txBody>
      </p:sp>
      <p:sp>
        <p:nvSpPr>
          <p:cNvPr id="29" name="正方形/長方形 28"/>
          <p:cNvSpPr/>
          <p:nvPr/>
        </p:nvSpPr>
        <p:spPr>
          <a:xfrm>
            <a:off x="4261066" y="1531599"/>
            <a:ext cx="325222" cy="22365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176" y="1664494"/>
            <a:ext cx="2889229" cy="1547801"/>
          </a:xfrm>
          <a:prstGeom prst="rect">
            <a:avLst/>
          </a:prstGeom>
        </p:spPr>
      </p:pic>
      <p:sp>
        <p:nvSpPr>
          <p:cNvPr id="19" name="コンテンツ プレースホルダー 2"/>
          <p:cNvSpPr txBox="1">
            <a:spLocks/>
          </p:cNvSpPr>
          <p:nvPr/>
        </p:nvSpPr>
        <p:spPr>
          <a:xfrm>
            <a:off x="1623974" y="4382529"/>
            <a:ext cx="5924627" cy="821811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2400" dirty="0">
                <a:solidFill>
                  <a:schemeClr val="tx1"/>
                </a:solidFill>
              </a:rPr>
              <a:t>※</a:t>
            </a:r>
            <a:r>
              <a:rPr lang="ja-JP" altLang="en-US" sz="2400" dirty="0">
                <a:solidFill>
                  <a:schemeClr val="tx1"/>
                </a:solidFill>
              </a:rPr>
              <a:t>　</a:t>
            </a:r>
            <a:r>
              <a:rPr lang="ja-JP" altLang="en-US" sz="2400" b="1" u="sng" dirty="0">
                <a:solidFill>
                  <a:srgbClr val="FF0000"/>
                </a:solidFill>
              </a:rPr>
              <a:t>グループの基準になるフィールドを</a:t>
            </a:r>
            <a:endParaRPr lang="en-US" altLang="ja-JP" sz="2400" b="1" u="sng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ja-JP" altLang="en-US" sz="2400" b="1" dirty="0">
                <a:solidFill>
                  <a:srgbClr val="FF0000"/>
                </a:solidFill>
              </a:rPr>
              <a:t>　　</a:t>
            </a:r>
            <a:r>
              <a:rPr lang="ja-JP" altLang="en-US" sz="2400" b="1" u="sng" dirty="0">
                <a:solidFill>
                  <a:srgbClr val="FF0000"/>
                </a:solidFill>
              </a:rPr>
              <a:t>変えない場合</a:t>
            </a:r>
            <a:r>
              <a:rPr lang="ja-JP" altLang="en-US" sz="2400" dirty="0">
                <a:solidFill>
                  <a:schemeClr val="tx1"/>
                </a:solidFill>
              </a:rPr>
              <a:t>には、</a:t>
            </a:r>
            <a:endParaRPr lang="en-US" altLang="ja-JP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2400" dirty="0">
                <a:solidFill>
                  <a:schemeClr val="tx1"/>
                </a:solidFill>
              </a:rPr>
              <a:t>　　データを再度並べ替える必要は</a:t>
            </a:r>
            <a:r>
              <a:rPr lang="ja-JP" altLang="en-US" sz="2400" b="1" u="sng" dirty="0">
                <a:solidFill>
                  <a:srgbClr val="FF0000"/>
                </a:solidFill>
              </a:rPr>
              <a:t>ない</a:t>
            </a:r>
          </a:p>
        </p:txBody>
      </p:sp>
      <p:sp>
        <p:nvSpPr>
          <p:cNvPr id="20" name="右矢印 19"/>
          <p:cNvSpPr/>
          <p:nvPr/>
        </p:nvSpPr>
        <p:spPr>
          <a:xfrm>
            <a:off x="7934325" y="2304246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354383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図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972" y="2130835"/>
            <a:ext cx="7194520" cy="1420805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ja-JP" altLang="en-US" sz="2700" dirty="0"/>
              <a:t>集計の方法だけ変える（基準は変えない）（２／３ ）</a:t>
            </a:r>
          </a:p>
        </p:txBody>
      </p:sp>
      <p:sp>
        <p:nvSpPr>
          <p:cNvPr id="16" name="右矢印 15"/>
          <p:cNvSpPr/>
          <p:nvPr/>
        </p:nvSpPr>
        <p:spPr>
          <a:xfrm>
            <a:off x="209550" y="2638384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7" name="コンテンツ プレースホルダー 2"/>
          <p:cNvSpPr txBox="1">
            <a:spLocks/>
          </p:cNvSpPr>
          <p:nvPr/>
        </p:nvSpPr>
        <p:spPr>
          <a:xfrm>
            <a:off x="1093074" y="3853663"/>
            <a:ext cx="4713758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dirty="0">
                <a:solidFill>
                  <a:schemeClr val="tx1"/>
                </a:solidFill>
              </a:rPr>
              <a:t>②　リボンで「</a:t>
            </a:r>
            <a:r>
              <a:rPr lang="ja-JP" altLang="en-US" sz="2100" b="1" dirty="0">
                <a:solidFill>
                  <a:schemeClr val="tx1"/>
                </a:solidFill>
              </a:rPr>
              <a:t>データ</a:t>
            </a:r>
            <a:r>
              <a:rPr lang="ja-JP" altLang="en-US" sz="2100" dirty="0">
                <a:solidFill>
                  <a:schemeClr val="tx1"/>
                </a:solidFill>
              </a:rPr>
              <a:t>」、「</a:t>
            </a:r>
            <a:r>
              <a:rPr lang="ja-JP" altLang="en-US" sz="2100" b="1" dirty="0">
                <a:solidFill>
                  <a:schemeClr val="tx1"/>
                </a:solidFill>
              </a:rPr>
              <a:t>小計</a:t>
            </a:r>
            <a:r>
              <a:rPr lang="ja-JP" altLang="en-US" sz="2100" dirty="0">
                <a:solidFill>
                  <a:schemeClr val="tx1"/>
                </a:solidFill>
              </a:rPr>
              <a:t>」</a:t>
            </a:r>
          </a:p>
        </p:txBody>
      </p:sp>
      <p:sp>
        <p:nvSpPr>
          <p:cNvPr id="28" name="正方形/長方形 27"/>
          <p:cNvSpPr/>
          <p:nvPr/>
        </p:nvSpPr>
        <p:spPr>
          <a:xfrm>
            <a:off x="3929110" y="2332118"/>
            <a:ext cx="645761" cy="45441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9" name="正方形/長方形 28"/>
          <p:cNvSpPr/>
          <p:nvPr/>
        </p:nvSpPr>
        <p:spPr>
          <a:xfrm>
            <a:off x="6518578" y="2997903"/>
            <a:ext cx="998132" cy="39349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1" name="右矢印 30"/>
          <p:cNvSpPr/>
          <p:nvPr/>
        </p:nvSpPr>
        <p:spPr>
          <a:xfrm>
            <a:off x="8265471" y="2672814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3" name="角丸四角形 32"/>
          <p:cNvSpPr/>
          <p:nvPr/>
        </p:nvSpPr>
        <p:spPr>
          <a:xfrm>
            <a:off x="871902" y="3687696"/>
            <a:ext cx="4739188" cy="655692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06035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611" y="1555648"/>
            <a:ext cx="2813927" cy="3735389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/>
              <a:t>Excel</a:t>
            </a:r>
            <a:r>
              <a:rPr lang="ja-JP" altLang="en-US" dirty="0"/>
              <a:t> </a:t>
            </a:r>
            <a:r>
              <a:rPr lang="en-US" altLang="ja-JP" dirty="0"/>
              <a:t>2013 </a:t>
            </a:r>
            <a:r>
              <a:rPr lang="ja-JP" altLang="en-US" dirty="0" smtClean="0"/>
              <a:t>で集計を</a:t>
            </a:r>
            <a:r>
              <a:rPr lang="ja-JP" altLang="en-US" dirty="0"/>
              <a:t>行う　</a:t>
            </a:r>
            <a:r>
              <a:rPr lang="ja-JP" altLang="en-US" dirty="0" smtClean="0"/>
              <a:t>（３／３）</a:t>
            </a:r>
            <a:endParaRPr kumimoji="1" lang="ja-JP" altLang="en-US" dirty="0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582689" y="5407429"/>
            <a:ext cx="3626636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③ </a:t>
            </a:r>
            <a:r>
              <a:rPr lang="ja-JP" altLang="en-US" sz="1875" b="1" dirty="0">
                <a:solidFill>
                  <a:schemeClr val="tx1"/>
                </a:solidFill>
              </a:rPr>
              <a:t>集計の方法</a:t>
            </a:r>
            <a:r>
              <a:rPr lang="ja-JP" altLang="en-US" sz="1875" dirty="0">
                <a:solidFill>
                  <a:schemeClr val="tx1"/>
                </a:solidFill>
              </a:rPr>
              <a:t>を設定</a:t>
            </a:r>
          </a:p>
        </p:txBody>
      </p:sp>
      <p:sp>
        <p:nvSpPr>
          <p:cNvPr id="13" name="右矢印 12"/>
          <p:cNvSpPr/>
          <p:nvPr/>
        </p:nvSpPr>
        <p:spPr>
          <a:xfrm>
            <a:off x="4871589" y="2991445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5831268" y="4177027"/>
            <a:ext cx="3131757" cy="700502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④　集計できた</a:t>
            </a:r>
            <a:endParaRPr lang="en-US" altLang="ja-JP" sz="1875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（集計の行が書き換わっている）</a:t>
            </a:r>
            <a:endParaRPr lang="en-US" altLang="ja-JP" sz="1875" dirty="0">
              <a:solidFill>
                <a:schemeClr val="tx1"/>
              </a:solidFill>
            </a:endParaRPr>
          </a:p>
        </p:txBody>
      </p:sp>
      <p:sp>
        <p:nvSpPr>
          <p:cNvPr id="15" name="正方形/長方形 14"/>
          <p:cNvSpPr/>
          <p:nvPr/>
        </p:nvSpPr>
        <p:spPr>
          <a:xfrm>
            <a:off x="448949" y="2314223"/>
            <a:ext cx="2708589" cy="48610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0" name="正方形/長方形 19"/>
          <p:cNvSpPr/>
          <p:nvPr/>
        </p:nvSpPr>
        <p:spPr>
          <a:xfrm>
            <a:off x="1440361" y="4803115"/>
            <a:ext cx="811733" cy="35911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3197509" y="1546904"/>
            <a:ext cx="206979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b="1" dirty="0">
                <a:solidFill>
                  <a:srgbClr val="FF0000"/>
                </a:solidFill>
              </a:rPr>
              <a:t>グループの基準</a:t>
            </a:r>
            <a:endParaRPr lang="en-US" altLang="ja-JP" sz="2100" b="1" dirty="0">
              <a:solidFill>
                <a:srgbClr val="FF0000"/>
              </a:solidFill>
            </a:endParaRPr>
          </a:p>
          <a:p>
            <a:r>
              <a:rPr lang="ja-JP" altLang="en-US" sz="2100" b="1" dirty="0">
                <a:solidFill>
                  <a:srgbClr val="FF0000"/>
                </a:solidFill>
              </a:rPr>
              <a:t>は変えない</a:t>
            </a: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3262876" y="2268736"/>
            <a:ext cx="1031051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300" b="1" dirty="0">
                <a:solidFill>
                  <a:srgbClr val="FF0000"/>
                </a:solidFill>
              </a:rPr>
              <a:t>合計</a:t>
            </a: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3262875" y="3233553"/>
            <a:ext cx="206979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b="1" dirty="0">
                <a:solidFill>
                  <a:srgbClr val="FF0000"/>
                </a:solidFill>
              </a:rPr>
              <a:t>集計するフィー</a:t>
            </a:r>
            <a:endParaRPr lang="en-US" altLang="ja-JP" sz="2100" b="1" dirty="0">
              <a:solidFill>
                <a:srgbClr val="FF0000"/>
              </a:solidFill>
            </a:endParaRPr>
          </a:p>
          <a:p>
            <a:r>
              <a:rPr lang="ja-JP" altLang="en-US" sz="2100" b="1" dirty="0">
                <a:solidFill>
                  <a:srgbClr val="FF0000"/>
                </a:solidFill>
              </a:rPr>
              <a:t>ルドも変えない</a:t>
            </a: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2992" y="2029748"/>
            <a:ext cx="3800030" cy="1933944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30866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343705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実践演習の②</a:t>
            </a:r>
            <a:endParaRPr kumimoji="1" lang="ja-JP" altLang="en-US" dirty="0"/>
          </a:p>
        </p:txBody>
      </p:sp>
      <p:sp>
        <p:nvSpPr>
          <p:cNvPr id="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20358" y="1051774"/>
            <a:ext cx="8686800" cy="1772673"/>
          </a:xfrm>
        </p:spPr>
        <p:txBody>
          <a:bodyPr>
            <a:normAutofit/>
          </a:bodyPr>
          <a:lstStyle/>
          <a:p>
            <a:pPr marL="385763" indent="-385763">
              <a:lnSpc>
                <a:spcPct val="110000"/>
              </a:lnSpc>
              <a:buAutoNum type="arabicPeriod"/>
            </a:pPr>
            <a:r>
              <a:rPr kumimoji="1" lang="ja-JP" altLang="en-US" dirty="0" smtClean="0"/>
              <a:t>次のように</a:t>
            </a:r>
            <a:r>
              <a:rPr kumimoji="1" lang="ja-JP" altLang="en-US" dirty="0" smtClean="0">
                <a:solidFill>
                  <a:srgbClr val="C00000"/>
                </a:solidFill>
              </a:rPr>
              <a:t>集計</a:t>
            </a:r>
            <a:r>
              <a:rPr lang="ja-JP" altLang="en-US" dirty="0" smtClean="0"/>
              <a:t>の</a:t>
            </a:r>
            <a:r>
              <a:rPr lang="ja-JP" altLang="en-US" b="1" u="sng" dirty="0" smtClean="0">
                <a:solidFill>
                  <a:srgbClr val="FF0000"/>
                </a:solidFill>
              </a:rPr>
              <a:t>方法</a:t>
            </a:r>
            <a:r>
              <a:rPr lang="ja-JP" altLang="en-US" dirty="0" smtClean="0"/>
              <a:t>を</a:t>
            </a:r>
            <a:r>
              <a:rPr lang="ja-JP" altLang="en-US" b="1" u="sng" dirty="0" smtClean="0">
                <a:solidFill>
                  <a:srgbClr val="FF0000"/>
                </a:solidFill>
              </a:rPr>
              <a:t>変えなさい</a:t>
            </a:r>
            <a:endParaRPr lang="en-US" altLang="ja-JP" b="1" u="sng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kumimoji="1" lang="ja-JP" altLang="en-US" b="1" dirty="0">
                <a:solidFill>
                  <a:schemeClr val="tx1"/>
                </a:solidFill>
              </a:rPr>
              <a:t>　</a:t>
            </a:r>
            <a:r>
              <a:rPr kumimoji="1" lang="ja-JP" altLang="en-US" b="1" dirty="0" smtClean="0">
                <a:solidFill>
                  <a:schemeClr val="tx1"/>
                </a:solidFill>
              </a:rPr>
              <a:t>　グループの基準になるフィールドは変更しない（受講者のまま）</a:t>
            </a:r>
            <a:endParaRPr kumimoji="1" lang="en-US" altLang="ja-JP" b="1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dirty="0" smtClean="0"/>
              <a:t>※</a:t>
            </a:r>
            <a:r>
              <a:rPr lang="ja-JP" altLang="en-US" dirty="0" smtClean="0"/>
              <a:t>　間違ったな！　と思ったときは </a:t>
            </a:r>
            <a:r>
              <a:rPr lang="en-US" altLang="ja-JP" dirty="0" smtClean="0"/>
              <a:t>CTRL + Z (Ctrl </a:t>
            </a:r>
            <a:r>
              <a:rPr lang="ja-JP" altLang="en-US" dirty="0" smtClean="0"/>
              <a:t>キーと「</a:t>
            </a:r>
            <a:r>
              <a:rPr lang="en-US" altLang="ja-JP" dirty="0" smtClean="0"/>
              <a:t>Z</a:t>
            </a:r>
            <a:r>
              <a:rPr lang="ja-JP" altLang="en-US" dirty="0" smtClean="0"/>
              <a:t>」キーの同時押しでやり直すことができる）</a:t>
            </a:r>
            <a:endParaRPr lang="en-US" altLang="ja-JP" dirty="0"/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895" y="186921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7622324"/>
              </p:ext>
            </p:extLst>
          </p:nvPr>
        </p:nvGraphicFramePr>
        <p:xfrm>
          <a:off x="1684838" y="4314724"/>
          <a:ext cx="5557839" cy="17145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6215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362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714500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kumimoji="1" lang="ja-JP" altLang="en-US" sz="2400" dirty="0" smtClean="0"/>
                        <a:t>集計の</a:t>
                      </a:r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方法</a:t>
                      </a:r>
                      <a:endParaRPr kumimoji="1" lang="ja-JP" alt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kumimoji="1" lang="ja-JP" altLang="en-US" sz="2400" dirty="0" smtClean="0"/>
                        <a:t>□</a:t>
                      </a:r>
                      <a:r>
                        <a:rPr kumimoji="1" lang="ja-JP" altLang="en-US" sz="2400" b="1" dirty="0" smtClean="0"/>
                        <a:t>　</a:t>
                      </a:r>
                      <a:r>
                        <a:rPr kumimoji="1" lang="ja-JP" altLang="en-US" sz="2400" b="0" dirty="0" smtClean="0"/>
                        <a:t>データの個数</a:t>
                      </a:r>
                      <a:endParaRPr kumimoji="1" lang="en-US" altLang="ja-JP" sz="2400" b="0" dirty="0" smtClean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kumimoji="1" lang="ja-JP" altLang="en-US" sz="2400" b="1" dirty="0" smtClean="0"/>
                        <a:t>☑　合計</a:t>
                      </a:r>
                      <a:endParaRPr kumimoji="1" lang="en-US" altLang="ja-JP" sz="2400" b="1" dirty="0" smtClean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kumimoji="1" lang="ja-JP" altLang="en-US" sz="2400" dirty="0" smtClean="0"/>
                        <a:t>□　平均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kumimoji="1" lang="ja-JP" altLang="en-US" sz="2400" dirty="0" smtClean="0"/>
                        <a:t>□　最大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kumimoji="1" lang="ja-JP" altLang="en-US" sz="2400" dirty="0" smtClean="0"/>
                        <a:t>□　最小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42456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23240" y="392649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実践演習の②</a:t>
            </a:r>
            <a:endParaRPr kumimoji="1" lang="ja-JP" altLang="en-US" dirty="0"/>
          </a:p>
        </p:txBody>
      </p:sp>
      <p:sp>
        <p:nvSpPr>
          <p:cNvPr id="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24388" y="1114802"/>
            <a:ext cx="8686800" cy="1772673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kumimoji="1" lang="en-US" altLang="ja-JP" dirty="0" smtClean="0"/>
              <a:t>2. </a:t>
            </a:r>
            <a:r>
              <a:rPr kumimoji="1" lang="ja-JP" altLang="en-US" dirty="0" smtClean="0">
                <a:solidFill>
                  <a:srgbClr val="C00000"/>
                </a:solidFill>
              </a:rPr>
              <a:t>集計</a:t>
            </a:r>
            <a:r>
              <a:rPr lang="ja-JP" altLang="en-US" dirty="0" smtClean="0"/>
              <a:t>の結果を確認しなさい</a:t>
            </a: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dirty="0" smtClean="0"/>
              <a:t>※</a:t>
            </a:r>
            <a:r>
              <a:rPr lang="ja-JP" altLang="en-US" dirty="0" smtClean="0"/>
              <a:t>　間違ったな！　と思ったときは </a:t>
            </a:r>
            <a:r>
              <a:rPr lang="en-US" altLang="ja-JP" dirty="0" smtClean="0"/>
              <a:t>CTRL + Z (Ctrl </a:t>
            </a:r>
            <a:r>
              <a:rPr lang="ja-JP" altLang="en-US" dirty="0" smtClean="0"/>
              <a:t>キーと「</a:t>
            </a:r>
            <a:r>
              <a:rPr lang="en-US" altLang="ja-JP" dirty="0" smtClean="0"/>
              <a:t>Z</a:t>
            </a:r>
            <a:r>
              <a:rPr lang="ja-JP" altLang="en-US" dirty="0" smtClean="0"/>
              <a:t>」キーの同時押しでやり直すことができる）</a:t>
            </a:r>
            <a:endParaRPr lang="en-US" altLang="ja-JP" dirty="0"/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0721" y="315915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6152" y="2810742"/>
            <a:ext cx="6083273" cy="3190009"/>
          </a:xfrm>
          <a:prstGeom prst="rect">
            <a:avLst/>
          </a:prstGeom>
        </p:spPr>
      </p:pic>
      <p:sp>
        <p:nvSpPr>
          <p:cNvPr id="8" name="テキスト ボックス 7"/>
          <p:cNvSpPr txBox="1"/>
          <p:nvPr/>
        </p:nvSpPr>
        <p:spPr>
          <a:xfrm>
            <a:off x="7869261" y="5262995"/>
            <a:ext cx="9541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000" b="1" u="sng" dirty="0">
                <a:solidFill>
                  <a:srgbClr val="FF0000"/>
                </a:solidFill>
              </a:rPr>
              <a:t>合計</a:t>
            </a:r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8852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15925" y="388197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実践演習の②</a:t>
            </a:r>
            <a:endParaRPr kumimoji="1" lang="ja-JP" altLang="en-US" dirty="0"/>
          </a:p>
        </p:txBody>
      </p:sp>
      <p:sp>
        <p:nvSpPr>
          <p:cNvPr id="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38989" y="1277631"/>
            <a:ext cx="8686800" cy="1107092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 smtClean="0"/>
              <a:t>3. </a:t>
            </a:r>
            <a:r>
              <a:rPr kumimoji="1" lang="ja-JP" altLang="en-US" dirty="0" smtClean="0"/>
              <a:t>次のように</a:t>
            </a:r>
            <a:r>
              <a:rPr kumimoji="1" lang="ja-JP" altLang="en-US" dirty="0" smtClean="0">
                <a:solidFill>
                  <a:srgbClr val="C00000"/>
                </a:solidFill>
              </a:rPr>
              <a:t>集計</a:t>
            </a:r>
            <a:r>
              <a:rPr lang="ja-JP" altLang="en-US" dirty="0" smtClean="0"/>
              <a:t>の</a:t>
            </a:r>
            <a:r>
              <a:rPr lang="ja-JP" altLang="en-US" b="1" u="sng" dirty="0" smtClean="0">
                <a:solidFill>
                  <a:srgbClr val="FF0000"/>
                </a:solidFill>
              </a:rPr>
              <a:t>方法</a:t>
            </a:r>
            <a:r>
              <a:rPr lang="ja-JP" altLang="en-US" dirty="0" smtClean="0"/>
              <a:t>を</a:t>
            </a:r>
            <a:r>
              <a:rPr lang="ja-JP" altLang="en-US" b="1" u="sng" dirty="0" smtClean="0">
                <a:solidFill>
                  <a:srgbClr val="FF0000"/>
                </a:solidFill>
              </a:rPr>
              <a:t>変えなさい</a:t>
            </a:r>
            <a:endParaRPr lang="en-US" altLang="ja-JP" b="1" u="sng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kumimoji="1" lang="ja-JP" altLang="en-US" b="1" dirty="0">
                <a:solidFill>
                  <a:schemeClr val="tx1"/>
                </a:solidFill>
              </a:rPr>
              <a:t>　</a:t>
            </a:r>
            <a:r>
              <a:rPr kumimoji="1" lang="ja-JP" altLang="en-US" b="1" dirty="0" smtClean="0">
                <a:solidFill>
                  <a:schemeClr val="tx1"/>
                </a:solidFill>
              </a:rPr>
              <a:t>　グループの基準になるフィールドは変更しない（受講者のまま）</a:t>
            </a:r>
            <a:endParaRPr kumimoji="1" lang="en-US" altLang="ja-JP" b="1" dirty="0" smtClean="0">
              <a:solidFill>
                <a:schemeClr val="tx1"/>
              </a:solidFill>
            </a:endParaRPr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6537" y="311463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1976462"/>
              </p:ext>
            </p:extLst>
          </p:nvPr>
        </p:nvGraphicFramePr>
        <p:xfrm>
          <a:off x="1480355" y="3333116"/>
          <a:ext cx="5557839" cy="17145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6215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362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714500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kumimoji="1" lang="ja-JP" altLang="en-US" sz="2400" dirty="0" smtClean="0"/>
                        <a:t>集計の</a:t>
                      </a:r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方法</a:t>
                      </a:r>
                      <a:endParaRPr kumimoji="1" lang="ja-JP" alt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kumimoji="1" lang="ja-JP" altLang="en-US" sz="2400" dirty="0" smtClean="0"/>
                        <a:t>□</a:t>
                      </a:r>
                      <a:r>
                        <a:rPr kumimoji="1" lang="ja-JP" altLang="en-US" sz="2400" b="1" dirty="0" smtClean="0"/>
                        <a:t>　</a:t>
                      </a:r>
                      <a:r>
                        <a:rPr kumimoji="1" lang="ja-JP" altLang="en-US" sz="2400" b="0" dirty="0" smtClean="0"/>
                        <a:t>データの個数</a:t>
                      </a:r>
                      <a:endParaRPr kumimoji="1" lang="en-US" altLang="ja-JP" sz="2400" b="0" dirty="0" smtClean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kumimoji="1" lang="ja-JP" altLang="en-US" sz="2400" b="1" dirty="0" smtClean="0"/>
                        <a:t>□</a:t>
                      </a:r>
                      <a:r>
                        <a:rPr kumimoji="1" lang="ja-JP" altLang="en-US" sz="2400" b="0" dirty="0" smtClean="0"/>
                        <a:t>　合計</a:t>
                      </a:r>
                      <a:endParaRPr kumimoji="1" lang="en-US" altLang="ja-JP" sz="2400" b="0" dirty="0" smtClean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kumimoji="1" lang="ja-JP" altLang="en-US" sz="2400" b="1" dirty="0" smtClean="0"/>
                        <a:t>☑</a:t>
                      </a:r>
                      <a:r>
                        <a:rPr kumimoji="1" lang="ja-JP" altLang="en-US" sz="2400" dirty="0" smtClean="0"/>
                        <a:t>　</a:t>
                      </a:r>
                      <a:r>
                        <a:rPr kumimoji="1" lang="ja-JP" altLang="en-US" sz="2400" b="1" dirty="0" smtClean="0"/>
                        <a:t>平均</a:t>
                      </a:r>
                      <a:endParaRPr kumimoji="1" lang="en-US" altLang="ja-JP" sz="2400" b="1" dirty="0" smtClean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kumimoji="1" lang="ja-JP" altLang="en-US" sz="2400" dirty="0" smtClean="0"/>
                        <a:t>□　最大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kumimoji="1" lang="ja-JP" altLang="en-US" sz="2400" dirty="0" smtClean="0"/>
                        <a:t>□　最小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29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3229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15926" y="392649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実践演習の②</a:t>
            </a:r>
            <a:endParaRPr kumimoji="1" lang="ja-JP" altLang="en-US" dirty="0"/>
          </a:p>
        </p:txBody>
      </p:sp>
      <p:sp>
        <p:nvSpPr>
          <p:cNvPr id="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36568" y="1331577"/>
            <a:ext cx="8686800" cy="523702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 smtClean="0"/>
              <a:t>4. </a:t>
            </a:r>
            <a:r>
              <a:rPr kumimoji="1" lang="ja-JP" altLang="en-US" dirty="0" smtClean="0">
                <a:solidFill>
                  <a:srgbClr val="C00000"/>
                </a:solidFill>
              </a:rPr>
              <a:t>集計</a:t>
            </a:r>
            <a:r>
              <a:rPr lang="ja-JP" altLang="en-US" dirty="0" smtClean="0"/>
              <a:t>の結果を確認しなさい</a:t>
            </a:r>
            <a:endParaRPr kumimoji="1" lang="en-US" altLang="ja-JP" dirty="0" smtClean="0"/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6815" y="265861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テキスト ボックス 7"/>
          <p:cNvSpPr txBox="1"/>
          <p:nvPr/>
        </p:nvSpPr>
        <p:spPr>
          <a:xfrm>
            <a:off x="7869261" y="5262995"/>
            <a:ext cx="9541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000" b="1" u="sng" dirty="0">
                <a:solidFill>
                  <a:srgbClr val="FF0000"/>
                </a:solidFill>
              </a:rPr>
              <a:t>平均</a:t>
            </a: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963" y="2395105"/>
            <a:ext cx="6524568" cy="3421420"/>
          </a:xfrm>
          <a:prstGeom prst="rect">
            <a:avLst/>
          </a:prstGeom>
        </p:spPr>
      </p:pic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26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1295" y="418781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実践演習の②</a:t>
            </a:r>
            <a:endParaRPr kumimoji="1" lang="ja-JP" altLang="en-US" dirty="0"/>
          </a:p>
        </p:txBody>
      </p:sp>
      <p:sp>
        <p:nvSpPr>
          <p:cNvPr id="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17044" y="1226937"/>
            <a:ext cx="8686800" cy="1084811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 smtClean="0"/>
              <a:t>5. </a:t>
            </a:r>
            <a:r>
              <a:rPr kumimoji="1" lang="ja-JP" altLang="en-US" dirty="0" smtClean="0"/>
              <a:t>次のように</a:t>
            </a:r>
            <a:r>
              <a:rPr kumimoji="1" lang="ja-JP" altLang="en-US" dirty="0" smtClean="0">
                <a:solidFill>
                  <a:srgbClr val="C00000"/>
                </a:solidFill>
              </a:rPr>
              <a:t>集計</a:t>
            </a:r>
            <a:r>
              <a:rPr lang="ja-JP" altLang="en-US" dirty="0" smtClean="0"/>
              <a:t>の</a:t>
            </a:r>
            <a:r>
              <a:rPr lang="ja-JP" altLang="en-US" b="1" u="sng" dirty="0" smtClean="0">
                <a:solidFill>
                  <a:srgbClr val="FF0000"/>
                </a:solidFill>
              </a:rPr>
              <a:t>方法</a:t>
            </a:r>
            <a:r>
              <a:rPr lang="ja-JP" altLang="en-US" dirty="0" smtClean="0"/>
              <a:t>を</a:t>
            </a:r>
            <a:r>
              <a:rPr lang="ja-JP" altLang="en-US" b="1" u="sng" dirty="0" smtClean="0">
                <a:solidFill>
                  <a:srgbClr val="FF0000"/>
                </a:solidFill>
              </a:rPr>
              <a:t>変えなさい</a:t>
            </a:r>
            <a:endParaRPr lang="en-US" altLang="ja-JP" b="1" u="sng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kumimoji="1" lang="ja-JP" altLang="en-US" b="1" dirty="0">
                <a:solidFill>
                  <a:schemeClr val="tx1"/>
                </a:solidFill>
              </a:rPr>
              <a:t>　</a:t>
            </a:r>
            <a:r>
              <a:rPr kumimoji="1" lang="ja-JP" altLang="en-US" b="1" dirty="0" smtClean="0">
                <a:solidFill>
                  <a:schemeClr val="tx1"/>
                </a:solidFill>
              </a:rPr>
              <a:t>　グループの基準になるフィールドは変更しない（受講者のまま）</a:t>
            </a:r>
            <a:endParaRPr kumimoji="1" lang="en-US" altLang="ja-JP" b="1" dirty="0" smtClean="0">
              <a:solidFill>
                <a:schemeClr val="tx1"/>
              </a:solidFill>
            </a:endParaRPr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1058" y="265314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6292095"/>
              </p:ext>
            </p:extLst>
          </p:nvPr>
        </p:nvGraphicFramePr>
        <p:xfrm>
          <a:off x="1564481" y="3205597"/>
          <a:ext cx="5557839" cy="17145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6215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362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714500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kumimoji="1" lang="ja-JP" altLang="en-US" sz="2400" dirty="0" smtClean="0"/>
                        <a:t>集計の</a:t>
                      </a:r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方法</a:t>
                      </a:r>
                      <a:endParaRPr kumimoji="1" lang="ja-JP" alt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kumimoji="1" lang="ja-JP" altLang="en-US" sz="2400" dirty="0" smtClean="0"/>
                        <a:t>□</a:t>
                      </a:r>
                      <a:r>
                        <a:rPr kumimoji="1" lang="ja-JP" altLang="en-US" sz="2400" b="1" dirty="0" smtClean="0"/>
                        <a:t>　</a:t>
                      </a:r>
                      <a:r>
                        <a:rPr kumimoji="1" lang="ja-JP" altLang="en-US" sz="2400" b="0" dirty="0" smtClean="0"/>
                        <a:t>データの個数</a:t>
                      </a:r>
                      <a:endParaRPr kumimoji="1" lang="en-US" altLang="ja-JP" sz="2400" b="0" dirty="0" smtClean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kumimoji="1" lang="ja-JP" altLang="en-US" sz="2400" b="0" dirty="0" smtClean="0"/>
                        <a:t>□　合計</a:t>
                      </a:r>
                      <a:endParaRPr kumimoji="1" lang="en-US" altLang="ja-JP" sz="2400" b="0" dirty="0" smtClean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kumimoji="1" lang="ja-JP" altLang="en-US" sz="2400" dirty="0" smtClean="0"/>
                        <a:t>□　平均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kumimoji="1" lang="ja-JP" altLang="en-US" sz="2400" b="1" dirty="0" smtClean="0"/>
                        <a:t>☑　最大</a:t>
                      </a:r>
                      <a:endParaRPr kumimoji="1" lang="en-US" altLang="ja-JP" sz="2400" b="1" dirty="0" smtClean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kumimoji="1" lang="ja-JP" altLang="en-US" sz="2400" dirty="0" smtClean="0"/>
                        <a:t>□　最小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01214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33360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実践演習の②</a:t>
            </a:r>
            <a:endParaRPr kumimoji="1" lang="ja-JP" altLang="en-US" dirty="0"/>
          </a:p>
        </p:txBody>
      </p:sp>
      <p:sp>
        <p:nvSpPr>
          <p:cNvPr id="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36568" y="1277324"/>
            <a:ext cx="8686800" cy="1772673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6</a:t>
            </a:r>
            <a:r>
              <a:rPr kumimoji="1" lang="en-US" altLang="ja-JP" dirty="0" smtClean="0"/>
              <a:t>. </a:t>
            </a:r>
            <a:r>
              <a:rPr kumimoji="1" lang="ja-JP" altLang="en-US" dirty="0" smtClean="0">
                <a:solidFill>
                  <a:srgbClr val="C00000"/>
                </a:solidFill>
              </a:rPr>
              <a:t>集計</a:t>
            </a:r>
            <a:r>
              <a:rPr lang="ja-JP" altLang="en-US" dirty="0" smtClean="0"/>
              <a:t>の結果を確認しなさい</a:t>
            </a:r>
            <a:endParaRPr kumimoji="1" lang="en-US" altLang="ja-JP" dirty="0" smtClean="0"/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906" y="256870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テキスト ボックス 7"/>
          <p:cNvSpPr txBox="1"/>
          <p:nvPr/>
        </p:nvSpPr>
        <p:spPr>
          <a:xfrm>
            <a:off x="7869261" y="5262995"/>
            <a:ext cx="9541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000" b="1" u="sng" dirty="0">
                <a:solidFill>
                  <a:srgbClr val="FF0000"/>
                </a:solidFill>
              </a:rPr>
              <a:t>最大</a:t>
            </a: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451" y="2252933"/>
            <a:ext cx="6979018" cy="3540977"/>
          </a:xfrm>
          <a:prstGeom prst="rect">
            <a:avLst/>
          </a:prstGeom>
        </p:spPr>
      </p:pic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56580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30556" y="420438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実践演習の②</a:t>
            </a:r>
            <a:endParaRPr kumimoji="1" lang="ja-JP" altLang="en-US" dirty="0"/>
          </a:p>
        </p:txBody>
      </p:sp>
      <p:sp>
        <p:nvSpPr>
          <p:cNvPr id="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6934" y="1212898"/>
            <a:ext cx="8686800" cy="1772673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7</a:t>
            </a:r>
            <a:r>
              <a:rPr kumimoji="1" lang="en-US" altLang="ja-JP" dirty="0" smtClean="0"/>
              <a:t>. </a:t>
            </a:r>
            <a:r>
              <a:rPr kumimoji="1" lang="ja-JP" altLang="en-US" dirty="0" smtClean="0"/>
              <a:t>次のように</a:t>
            </a:r>
            <a:r>
              <a:rPr kumimoji="1" lang="ja-JP" altLang="en-US" dirty="0" smtClean="0">
                <a:solidFill>
                  <a:srgbClr val="C00000"/>
                </a:solidFill>
              </a:rPr>
              <a:t>集計</a:t>
            </a:r>
            <a:r>
              <a:rPr lang="ja-JP" altLang="en-US" dirty="0" smtClean="0"/>
              <a:t>の</a:t>
            </a:r>
            <a:r>
              <a:rPr lang="ja-JP" altLang="en-US" b="1" u="sng" dirty="0" smtClean="0">
                <a:solidFill>
                  <a:srgbClr val="FF0000"/>
                </a:solidFill>
              </a:rPr>
              <a:t>方法</a:t>
            </a:r>
            <a:r>
              <a:rPr lang="ja-JP" altLang="en-US" dirty="0" smtClean="0"/>
              <a:t>を</a:t>
            </a:r>
            <a:r>
              <a:rPr lang="ja-JP" altLang="en-US" b="1" u="sng" dirty="0" smtClean="0">
                <a:solidFill>
                  <a:srgbClr val="FF0000"/>
                </a:solidFill>
              </a:rPr>
              <a:t>変えなさい</a:t>
            </a:r>
            <a:endParaRPr lang="en-US" altLang="ja-JP" b="1" u="sng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kumimoji="1" lang="ja-JP" altLang="en-US" b="1" dirty="0">
                <a:solidFill>
                  <a:schemeClr val="tx1"/>
                </a:solidFill>
              </a:rPr>
              <a:t>　</a:t>
            </a:r>
            <a:r>
              <a:rPr kumimoji="1" lang="ja-JP" altLang="en-US" b="1" dirty="0" smtClean="0">
                <a:solidFill>
                  <a:schemeClr val="tx1"/>
                </a:solidFill>
              </a:rPr>
              <a:t>　グループの基準になるフィールドは変更しない（受講者のまま）</a:t>
            </a:r>
            <a:endParaRPr kumimoji="1" lang="en-US" altLang="ja-JP" b="1" dirty="0" smtClean="0">
              <a:solidFill>
                <a:schemeClr val="tx1"/>
              </a:solidFill>
            </a:endParaRPr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3471" y="266971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6614193"/>
              </p:ext>
            </p:extLst>
          </p:nvPr>
        </p:nvGraphicFramePr>
        <p:xfrm>
          <a:off x="1564481" y="3274636"/>
          <a:ext cx="5557839" cy="17145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6215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362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714500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kumimoji="1" lang="ja-JP" altLang="en-US" sz="2400" dirty="0" smtClean="0"/>
                        <a:t>集計の</a:t>
                      </a:r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方法</a:t>
                      </a:r>
                      <a:endParaRPr kumimoji="1" lang="ja-JP" alt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kumimoji="1" lang="ja-JP" altLang="en-US" sz="2400" b="0" dirty="0" smtClean="0"/>
                        <a:t>□　データの個数</a:t>
                      </a:r>
                      <a:endParaRPr kumimoji="1" lang="en-US" altLang="ja-JP" sz="2400" b="0" dirty="0" smtClean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kumimoji="1" lang="ja-JP" altLang="en-US" sz="2400" b="0" dirty="0" smtClean="0"/>
                        <a:t>□　合計</a:t>
                      </a:r>
                      <a:endParaRPr kumimoji="1" lang="en-US" altLang="ja-JP" sz="2400" b="0" dirty="0" smtClean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kumimoji="1" lang="ja-JP" altLang="en-US" sz="2400" b="0" dirty="0" smtClean="0"/>
                        <a:t>□　平均</a:t>
                      </a:r>
                      <a:endParaRPr kumimoji="1" lang="en-US" altLang="ja-JP" sz="2400" b="0" dirty="0" smtClean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kumimoji="1" lang="ja-JP" altLang="en-US" sz="2400" b="0" dirty="0" smtClean="0"/>
                        <a:t>□　最大</a:t>
                      </a:r>
                      <a:endParaRPr kumimoji="1" lang="en-US" altLang="ja-JP" sz="2400" b="0" dirty="0" smtClean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kumimoji="1" lang="ja-JP" altLang="en-US" sz="2400" b="1" dirty="0" smtClean="0"/>
                        <a:t>☑　最小</a:t>
                      </a:r>
                      <a:endParaRPr kumimoji="1" lang="ja-JP" altLang="en-US" sz="2400" b="1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9534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86664" y="392649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実践演習の②</a:t>
            </a:r>
            <a:endParaRPr kumimoji="1" lang="ja-JP" altLang="en-US" dirty="0"/>
          </a:p>
        </p:txBody>
      </p:sp>
      <p:sp>
        <p:nvSpPr>
          <p:cNvPr id="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36568" y="1306846"/>
            <a:ext cx="8686800" cy="1772673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8</a:t>
            </a:r>
            <a:r>
              <a:rPr lang="en-US" altLang="ja-JP" dirty="0" smtClean="0"/>
              <a:t>. </a:t>
            </a:r>
            <a:r>
              <a:rPr kumimoji="1" lang="ja-JP" altLang="en-US" dirty="0" smtClean="0">
                <a:solidFill>
                  <a:srgbClr val="C00000"/>
                </a:solidFill>
              </a:rPr>
              <a:t>集計</a:t>
            </a:r>
            <a:r>
              <a:rPr lang="ja-JP" altLang="en-US" dirty="0" smtClean="0"/>
              <a:t>の結果を確認しなさい</a:t>
            </a:r>
            <a:endParaRPr kumimoji="1" lang="en-US" altLang="ja-JP" dirty="0" smtClean="0"/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9328" y="315915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テキスト ボックス 7"/>
          <p:cNvSpPr txBox="1"/>
          <p:nvPr/>
        </p:nvSpPr>
        <p:spPr>
          <a:xfrm>
            <a:off x="7869261" y="5262995"/>
            <a:ext cx="9541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000" b="1" u="sng" dirty="0">
                <a:solidFill>
                  <a:srgbClr val="FF0000"/>
                </a:solidFill>
              </a:rPr>
              <a:t>最小</a:t>
            </a: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770" y="2412775"/>
            <a:ext cx="6663981" cy="3381135"/>
          </a:xfrm>
          <a:prstGeom prst="rect">
            <a:avLst/>
          </a:prstGeom>
        </p:spPr>
      </p:pic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08205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図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7615" y="1531599"/>
            <a:ext cx="3067082" cy="1643080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ja-JP" altLang="en-US" sz="4000" dirty="0"/>
              <a:t>基準も変えたいとき（１／３）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35</a:t>
            </a:fld>
            <a:endParaRPr kumimoji="1" lang="ja-JP" altLang="en-US"/>
          </a:p>
        </p:txBody>
      </p:sp>
      <p:sp>
        <p:nvSpPr>
          <p:cNvPr id="26" name="コンテンツ プレースホルダー 2"/>
          <p:cNvSpPr txBox="1">
            <a:spLocks/>
          </p:cNvSpPr>
          <p:nvPr/>
        </p:nvSpPr>
        <p:spPr>
          <a:xfrm>
            <a:off x="1049881" y="3333064"/>
            <a:ext cx="1386389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元データ</a:t>
            </a:r>
          </a:p>
        </p:txBody>
      </p:sp>
      <p:sp>
        <p:nvSpPr>
          <p:cNvPr id="27" name="右矢印 26"/>
          <p:cNvSpPr/>
          <p:nvPr/>
        </p:nvSpPr>
        <p:spPr>
          <a:xfrm>
            <a:off x="3396787" y="2304246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8" name="コンテンツ プレースホルダー 2"/>
          <p:cNvSpPr txBox="1">
            <a:spLocks/>
          </p:cNvSpPr>
          <p:nvPr/>
        </p:nvSpPr>
        <p:spPr>
          <a:xfrm>
            <a:off x="3861361" y="3282555"/>
            <a:ext cx="5101664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①　</a:t>
            </a:r>
            <a:r>
              <a:rPr lang="ja-JP" altLang="en-US" sz="1875" b="1" dirty="0">
                <a:solidFill>
                  <a:schemeClr val="tx1"/>
                </a:solidFill>
              </a:rPr>
              <a:t>左上</a:t>
            </a:r>
            <a:r>
              <a:rPr lang="ja-JP" altLang="en-US" sz="1875" dirty="0">
                <a:solidFill>
                  <a:schemeClr val="tx1"/>
                </a:solidFill>
              </a:rPr>
              <a:t>を</a:t>
            </a:r>
            <a:r>
              <a:rPr lang="ja-JP" altLang="en-US" sz="1875" b="1" dirty="0">
                <a:solidFill>
                  <a:schemeClr val="tx1"/>
                </a:solidFill>
              </a:rPr>
              <a:t>クリック</a:t>
            </a:r>
            <a:r>
              <a:rPr lang="ja-JP" altLang="en-US" sz="1875" dirty="0">
                <a:solidFill>
                  <a:schemeClr val="tx1"/>
                </a:solidFill>
              </a:rPr>
              <a:t>．全セルが選択される</a:t>
            </a:r>
            <a:endParaRPr lang="en-US" altLang="ja-JP" sz="1875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　　（これは集計したい</a:t>
            </a:r>
            <a:r>
              <a:rPr lang="ja-JP" altLang="en-US" sz="1875" b="1" dirty="0">
                <a:solidFill>
                  <a:schemeClr val="tx1"/>
                </a:solidFill>
              </a:rPr>
              <a:t>範囲の選択</a:t>
            </a:r>
            <a:r>
              <a:rPr lang="ja-JP" altLang="en-US" sz="1875" dirty="0">
                <a:solidFill>
                  <a:schemeClr val="tx1"/>
                </a:solidFill>
              </a:rPr>
              <a:t>）</a:t>
            </a:r>
          </a:p>
        </p:txBody>
      </p:sp>
      <p:sp>
        <p:nvSpPr>
          <p:cNvPr id="29" name="正方形/長方形 28"/>
          <p:cNvSpPr/>
          <p:nvPr/>
        </p:nvSpPr>
        <p:spPr>
          <a:xfrm>
            <a:off x="4261066" y="1531599"/>
            <a:ext cx="325222" cy="22365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176" y="1664494"/>
            <a:ext cx="2889229" cy="1547801"/>
          </a:xfrm>
          <a:prstGeom prst="rect">
            <a:avLst/>
          </a:prstGeom>
        </p:spPr>
      </p:pic>
      <p:sp>
        <p:nvSpPr>
          <p:cNvPr id="19" name="コンテンツ プレースホルダー 2"/>
          <p:cNvSpPr txBox="1">
            <a:spLocks/>
          </p:cNvSpPr>
          <p:nvPr/>
        </p:nvSpPr>
        <p:spPr>
          <a:xfrm>
            <a:off x="1544770" y="4328693"/>
            <a:ext cx="5924627" cy="821811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2400" dirty="0">
                <a:solidFill>
                  <a:schemeClr val="tx1"/>
                </a:solidFill>
              </a:rPr>
              <a:t>※</a:t>
            </a:r>
            <a:r>
              <a:rPr lang="ja-JP" altLang="en-US" sz="2400" dirty="0">
                <a:solidFill>
                  <a:schemeClr val="tx1"/>
                </a:solidFill>
              </a:rPr>
              <a:t>　</a:t>
            </a:r>
            <a:r>
              <a:rPr lang="ja-JP" altLang="en-US" sz="2400" b="1" u="sng" dirty="0">
                <a:solidFill>
                  <a:srgbClr val="FF0000"/>
                </a:solidFill>
              </a:rPr>
              <a:t>グループの基準になるフィールドを</a:t>
            </a:r>
            <a:endParaRPr lang="en-US" altLang="ja-JP" sz="2400" b="1" u="sng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ja-JP" altLang="en-US" sz="2400" b="1" dirty="0">
                <a:solidFill>
                  <a:srgbClr val="FF0000"/>
                </a:solidFill>
              </a:rPr>
              <a:t>　　</a:t>
            </a:r>
            <a:r>
              <a:rPr lang="ja-JP" altLang="en-US" sz="2400" b="1" u="sng" dirty="0">
                <a:solidFill>
                  <a:srgbClr val="FF0000"/>
                </a:solidFill>
              </a:rPr>
              <a:t>変える場合</a:t>
            </a:r>
            <a:r>
              <a:rPr lang="ja-JP" altLang="en-US" sz="2400" dirty="0">
                <a:solidFill>
                  <a:schemeClr val="tx1"/>
                </a:solidFill>
              </a:rPr>
              <a:t>には、</a:t>
            </a:r>
            <a:endParaRPr lang="en-US" altLang="ja-JP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2400" dirty="0">
                <a:solidFill>
                  <a:schemeClr val="tx1"/>
                </a:solidFill>
              </a:rPr>
              <a:t>　　データを再度並べ替える必要が</a:t>
            </a:r>
            <a:r>
              <a:rPr lang="ja-JP" altLang="en-US" sz="2400" b="1" dirty="0">
                <a:solidFill>
                  <a:srgbClr val="FF0000"/>
                </a:solidFill>
              </a:rPr>
              <a:t>ある</a:t>
            </a:r>
            <a:endParaRPr lang="ja-JP" altLang="en-US" sz="2400" b="1" u="sng" dirty="0">
              <a:solidFill>
                <a:srgbClr val="FF0000"/>
              </a:solidFill>
            </a:endParaRPr>
          </a:p>
        </p:txBody>
      </p:sp>
      <p:sp>
        <p:nvSpPr>
          <p:cNvPr id="20" name="右矢印 19"/>
          <p:cNvSpPr/>
          <p:nvPr/>
        </p:nvSpPr>
        <p:spPr>
          <a:xfrm>
            <a:off x="7934325" y="2304246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1062640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基準も変えたいとき</a:t>
            </a:r>
            <a:r>
              <a:rPr lang="ja-JP" altLang="en-US" dirty="0" smtClean="0"/>
              <a:t>（２／</a:t>
            </a:r>
            <a:r>
              <a:rPr lang="ja-JP" altLang="en-US" dirty="0"/>
              <a:t>３</a:t>
            </a:r>
            <a:r>
              <a:rPr lang="ja-JP" altLang="en-US" dirty="0" smtClean="0"/>
              <a:t>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36</a:t>
            </a:fld>
            <a:endParaRPr kumimoji="1" lang="ja-JP" altLang="en-US"/>
          </a:p>
        </p:txBody>
      </p:sp>
      <p:sp>
        <p:nvSpPr>
          <p:cNvPr id="16" name="右矢印 15"/>
          <p:cNvSpPr/>
          <p:nvPr/>
        </p:nvSpPr>
        <p:spPr>
          <a:xfrm>
            <a:off x="349880" y="2105947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31" name="図 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897" y="1626580"/>
            <a:ext cx="4769242" cy="1159088"/>
          </a:xfrm>
          <a:prstGeom prst="rect">
            <a:avLst/>
          </a:prstGeom>
        </p:spPr>
      </p:pic>
      <p:sp>
        <p:nvSpPr>
          <p:cNvPr id="32" name="正方形/長方形 31"/>
          <p:cNvSpPr/>
          <p:nvPr/>
        </p:nvSpPr>
        <p:spPr>
          <a:xfrm>
            <a:off x="3418416" y="1809456"/>
            <a:ext cx="522931" cy="24142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3" name="正方形/長方形 32"/>
          <p:cNvSpPr/>
          <p:nvPr/>
        </p:nvSpPr>
        <p:spPr>
          <a:xfrm>
            <a:off x="4223015" y="2026389"/>
            <a:ext cx="476249" cy="51435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1160592" y="3185982"/>
            <a:ext cx="4408168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②　リボンで「</a:t>
            </a:r>
            <a:r>
              <a:rPr lang="ja-JP" altLang="en-US" sz="1875" b="1" dirty="0">
                <a:solidFill>
                  <a:schemeClr val="tx1"/>
                </a:solidFill>
              </a:rPr>
              <a:t>データ</a:t>
            </a:r>
            <a:r>
              <a:rPr lang="ja-JP" altLang="en-US" sz="1875" dirty="0">
                <a:solidFill>
                  <a:schemeClr val="tx1"/>
                </a:solidFill>
              </a:rPr>
              <a:t>」→「</a:t>
            </a:r>
            <a:r>
              <a:rPr lang="ja-JP" altLang="en-US" sz="1875" b="1" dirty="0">
                <a:solidFill>
                  <a:schemeClr val="tx1"/>
                </a:solidFill>
              </a:rPr>
              <a:t>並べ替え</a:t>
            </a:r>
            <a:r>
              <a:rPr lang="ja-JP" altLang="en-US" sz="1875" dirty="0">
                <a:solidFill>
                  <a:schemeClr val="tx1"/>
                </a:solidFill>
              </a:rPr>
              <a:t>」</a:t>
            </a:r>
          </a:p>
        </p:txBody>
      </p:sp>
      <p:sp>
        <p:nvSpPr>
          <p:cNvPr id="35" name="角丸四角形 34"/>
          <p:cNvSpPr/>
          <p:nvPr/>
        </p:nvSpPr>
        <p:spPr>
          <a:xfrm>
            <a:off x="1055404" y="3053799"/>
            <a:ext cx="4513356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502" y="3853784"/>
            <a:ext cx="5579269" cy="1950244"/>
          </a:xfrm>
          <a:prstGeom prst="rect">
            <a:avLst/>
          </a:prstGeom>
        </p:spPr>
      </p:pic>
      <p:sp>
        <p:nvSpPr>
          <p:cNvPr id="18" name="正方形/長方形 17"/>
          <p:cNvSpPr/>
          <p:nvPr/>
        </p:nvSpPr>
        <p:spPr>
          <a:xfrm>
            <a:off x="380502" y="4317743"/>
            <a:ext cx="1856513" cy="5312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9" name="正方形/長方形 18"/>
          <p:cNvSpPr/>
          <p:nvPr/>
        </p:nvSpPr>
        <p:spPr>
          <a:xfrm>
            <a:off x="4002959" y="4424179"/>
            <a:ext cx="1856352" cy="3315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0" name="コンテンツ プレースホルダー 2"/>
          <p:cNvSpPr txBox="1">
            <a:spLocks/>
          </p:cNvSpPr>
          <p:nvPr/>
        </p:nvSpPr>
        <p:spPr>
          <a:xfrm>
            <a:off x="6400311" y="3434693"/>
            <a:ext cx="2651440" cy="1978973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③「</a:t>
            </a:r>
            <a:r>
              <a:rPr lang="ja-JP" altLang="en-US" sz="1875" b="1" dirty="0">
                <a:solidFill>
                  <a:schemeClr val="tx1"/>
                </a:solidFill>
              </a:rPr>
              <a:t>最優先されるキー</a:t>
            </a:r>
            <a:r>
              <a:rPr lang="ja-JP" altLang="en-US" sz="1875" dirty="0">
                <a:solidFill>
                  <a:schemeClr val="tx1"/>
                </a:solidFill>
              </a:rPr>
              <a:t>」には、</a:t>
            </a:r>
            <a:endParaRPr lang="en-US" altLang="ja-JP" sz="1875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75" b="1" u="sng" dirty="0">
                <a:solidFill>
                  <a:schemeClr val="tx1"/>
                </a:solidFill>
              </a:rPr>
              <a:t>グループの基準になるフィールド</a:t>
            </a:r>
            <a:r>
              <a:rPr lang="ja-JP" altLang="en-US" sz="1875" dirty="0">
                <a:solidFill>
                  <a:schemeClr val="tx1"/>
                </a:solidFill>
              </a:rPr>
              <a:t>を指定．</a:t>
            </a:r>
            <a:endParaRPr lang="en-US" altLang="ja-JP" sz="1875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「</a:t>
            </a:r>
            <a:r>
              <a:rPr lang="ja-JP" altLang="en-US" sz="1875" b="1" dirty="0">
                <a:solidFill>
                  <a:schemeClr val="tx1"/>
                </a:solidFill>
              </a:rPr>
              <a:t>順序</a:t>
            </a:r>
            <a:r>
              <a:rPr lang="ja-JP" altLang="en-US" sz="1875" dirty="0">
                <a:solidFill>
                  <a:schemeClr val="tx1"/>
                </a:solidFill>
              </a:rPr>
              <a:t>」には</a:t>
            </a:r>
            <a:r>
              <a:rPr lang="ja-JP" altLang="en-US" sz="1875" b="1" u="sng" dirty="0">
                <a:solidFill>
                  <a:schemeClr val="tx1"/>
                </a:solidFill>
              </a:rPr>
              <a:t>昇順</a:t>
            </a:r>
            <a:r>
              <a:rPr lang="ja-JP" altLang="en-US" sz="1875" dirty="0">
                <a:solidFill>
                  <a:schemeClr val="tx1"/>
                </a:solidFill>
              </a:rPr>
              <a:t>を設定して「</a:t>
            </a:r>
            <a:r>
              <a:rPr lang="en-US" altLang="ja-JP" sz="1875" dirty="0">
                <a:solidFill>
                  <a:schemeClr val="tx1"/>
                </a:solidFill>
              </a:rPr>
              <a:t>OK</a:t>
            </a:r>
            <a:r>
              <a:rPr lang="ja-JP" altLang="en-US" sz="1875" dirty="0">
                <a:solidFill>
                  <a:schemeClr val="tx1"/>
                </a:solidFill>
              </a:rPr>
              <a:t>」</a:t>
            </a:r>
            <a:endParaRPr lang="ja-JP" altLang="en-US" sz="1875" b="1" dirty="0">
              <a:solidFill>
                <a:schemeClr val="tx1"/>
              </a:solidFill>
            </a:endParaRPr>
          </a:p>
        </p:txBody>
      </p:sp>
      <p:sp>
        <p:nvSpPr>
          <p:cNvPr id="21" name="角丸四角形 20"/>
          <p:cNvSpPr/>
          <p:nvPr/>
        </p:nvSpPr>
        <p:spPr>
          <a:xfrm>
            <a:off x="6308062" y="3164671"/>
            <a:ext cx="2835938" cy="2285036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2" name="正方形/長方形 21"/>
          <p:cNvSpPr/>
          <p:nvPr/>
        </p:nvSpPr>
        <p:spPr>
          <a:xfrm>
            <a:off x="4590963" y="5367313"/>
            <a:ext cx="680344" cy="43671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3" name="右矢印 22"/>
          <p:cNvSpPr/>
          <p:nvPr/>
        </p:nvSpPr>
        <p:spPr>
          <a:xfrm>
            <a:off x="25532" y="4589935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1261271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基準も変えたいとき</a:t>
            </a:r>
            <a:r>
              <a:rPr lang="ja-JP" altLang="en-US" dirty="0" smtClean="0"/>
              <a:t>（３／</a:t>
            </a:r>
            <a:r>
              <a:rPr lang="ja-JP" altLang="en-US" dirty="0"/>
              <a:t>３）</a:t>
            </a:r>
            <a:endParaRPr kumimoji="1" lang="ja-JP" altLang="en-US" dirty="0"/>
          </a:p>
        </p:txBody>
      </p:sp>
      <p:pic>
        <p:nvPicPr>
          <p:cNvPr id="5" name="コンテンツ プレースホルダー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65925" y="1263249"/>
            <a:ext cx="6379369" cy="907256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37</a:t>
            </a:fld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>
          <a:xfrm>
            <a:off x="3127433" y="1716876"/>
            <a:ext cx="1142489" cy="45362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1250071" y="2503063"/>
            <a:ext cx="6039701" cy="445901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③　「</a:t>
            </a:r>
            <a:r>
              <a:rPr lang="ja-JP" altLang="en-US" sz="1875" b="1" dirty="0">
                <a:solidFill>
                  <a:srgbClr val="FF0000"/>
                </a:solidFill>
              </a:rPr>
              <a:t>集計行をすべて削除して並べ替えを行います</a:t>
            </a:r>
            <a:r>
              <a:rPr lang="ja-JP" altLang="en-US" sz="1875" dirty="0">
                <a:solidFill>
                  <a:schemeClr val="tx1"/>
                </a:solidFill>
              </a:rPr>
              <a:t>」という表示が出るので</a:t>
            </a:r>
            <a:r>
              <a:rPr lang="ja-JP" altLang="en-US" sz="1875" b="1" dirty="0">
                <a:solidFill>
                  <a:schemeClr val="tx1"/>
                </a:solidFill>
              </a:rPr>
              <a:t>確認</a:t>
            </a:r>
            <a:r>
              <a:rPr lang="ja-JP" altLang="en-US" sz="1875" dirty="0">
                <a:solidFill>
                  <a:schemeClr val="tx1"/>
                </a:solidFill>
              </a:rPr>
              <a:t>．「</a:t>
            </a:r>
            <a:r>
              <a:rPr lang="en-US" altLang="ja-JP" sz="1875" b="1" dirty="0">
                <a:solidFill>
                  <a:schemeClr val="tx1"/>
                </a:solidFill>
              </a:rPr>
              <a:t>OK</a:t>
            </a:r>
            <a:r>
              <a:rPr lang="ja-JP" altLang="en-US" sz="1875" dirty="0">
                <a:solidFill>
                  <a:schemeClr val="tx1"/>
                </a:solidFill>
              </a:rPr>
              <a:t>」をクリック</a:t>
            </a:r>
          </a:p>
        </p:txBody>
      </p:sp>
      <p:sp>
        <p:nvSpPr>
          <p:cNvPr id="8" name="角丸四角形 7"/>
          <p:cNvSpPr/>
          <p:nvPr/>
        </p:nvSpPr>
        <p:spPr>
          <a:xfrm>
            <a:off x="1099882" y="2358205"/>
            <a:ext cx="5911454" cy="735618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1566437" y="3203431"/>
            <a:ext cx="6039701" cy="445901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1875" dirty="0">
                <a:solidFill>
                  <a:schemeClr val="tx1"/>
                </a:solidFill>
              </a:rPr>
              <a:t>※</a:t>
            </a:r>
            <a:r>
              <a:rPr lang="ja-JP" altLang="en-US" sz="1875" dirty="0">
                <a:solidFill>
                  <a:schemeClr val="tx1"/>
                </a:solidFill>
              </a:rPr>
              <a:t>　表示が出ないときは、並べ替えの操作をやり直す</a:t>
            </a:r>
          </a:p>
        </p:txBody>
      </p:sp>
      <p:sp>
        <p:nvSpPr>
          <p:cNvPr id="10" name="右矢印 9"/>
          <p:cNvSpPr/>
          <p:nvPr/>
        </p:nvSpPr>
        <p:spPr>
          <a:xfrm>
            <a:off x="209550" y="1505501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1" name="右矢印 10"/>
          <p:cNvSpPr/>
          <p:nvPr/>
        </p:nvSpPr>
        <p:spPr>
          <a:xfrm>
            <a:off x="209550" y="4633278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933" y="3870186"/>
            <a:ext cx="4702705" cy="1989606"/>
          </a:xfrm>
          <a:prstGeom prst="rect">
            <a:avLst/>
          </a:prstGeom>
        </p:spPr>
      </p:pic>
      <p:sp>
        <p:nvSpPr>
          <p:cNvPr id="13" name="右矢印 12"/>
          <p:cNvSpPr/>
          <p:nvPr/>
        </p:nvSpPr>
        <p:spPr>
          <a:xfrm>
            <a:off x="5781057" y="4747578"/>
            <a:ext cx="464574" cy="3084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6245632" y="4380964"/>
            <a:ext cx="3019850" cy="1053959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あとは、集計の</a:t>
            </a:r>
            <a:endParaRPr lang="en-US" altLang="ja-JP" sz="1875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操作を</a:t>
            </a:r>
            <a:r>
              <a:rPr lang="ja-JP" altLang="en-US" sz="1875" dirty="0" smtClean="0">
                <a:solidFill>
                  <a:schemeClr val="tx1"/>
                </a:solidFill>
              </a:rPr>
              <a:t>続ける</a:t>
            </a:r>
            <a:endParaRPr lang="en-US" altLang="ja-JP" sz="1875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99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実践演習</a:t>
            </a:r>
            <a:r>
              <a:rPr lang="ja-JP" altLang="en-US" dirty="0" smtClean="0"/>
              <a:t>の③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38</a:t>
            </a:fld>
            <a:endParaRPr kumimoji="1" lang="ja-JP" altLang="en-US"/>
          </a:p>
        </p:txBody>
      </p:sp>
      <p:pic>
        <p:nvPicPr>
          <p:cNvPr id="5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5689" y="198212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0" y="1021005"/>
            <a:ext cx="8686800" cy="1772673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en-US" altLang="ja-JP" sz="2400" dirty="0">
                <a:solidFill>
                  <a:schemeClr val="tx1"/>
                </a:solidFill>
              </a:rPr>
              <a:t>1. </a:t>
            </a:r>
            <a:r>
              <a:rPr lang="ja-JP" altLang="en-US" sz="2400" dirty="0">
                <a:solidFill>
                  <a:schemeClr val="tx1"/>
                </a:solidFill>
              </a:rPr>
              <a:t>次のように集計を行いなさい</a:t>
            </a:r>
            <a:endParaRPr lang="en-US" altLang="ja-JP" sz="2400" dirty="0">
              <a:solidFill>
                <a:schemeClr val="tx1"/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sz="2400" dirty="0">
                <a:solidFill>
                  <a:schemeClr val="tx1"/>
                </a:solidFill>
              </a:rPr>
              <a:t>※</a:t>
            </a:r>
            <a:r>
              <a:rPr lang="ja-JP" altLang="en-US" sz="2400" dirty="0">
                <a:solidFill>
                  <a:schemeClr val="tx1"/>
                </a:solidFill>
              </a:rPr>
              <a:t>　間違ったな！　と思ったときは </a:t>
            </a:r>
            <a:r>
              <a:rPr lang="en-US" altLang="ja-JP" sz="2400" dirty="0">
                <a:solidFill>
                  <a:schemeClr val="tx1"/>
                </a:solidFill>
              </a:rPr>
              <a:t>CTRL + Z (Ctrl </a:t>
            </a:r>
            <a:r>
              <a:rPr lang="ja-JP" altLang="en-US" sz="2400" dirty="0">
                <a:solidFill>
                  <a:schemeClr val="tx1"/>
                </a:solidFill>
              </a:rPr>
              <a:t>キーと「</a:t>
            </a:r>
            <a:r>
              <a:rPr lang="en-US" altLang="ja-JP" sz="2400" dirty="0">
                <a:solidFill>
                  <a:schemeClr val="tx1"/>
                </a:solidFill>
              </a:rPr>
              <a:t>Z</a:t>
            </a:r>
            <a:r>
              <a:rPr lang="ja-JP" altLang="en-US" sz="2400" dirty="0">
                <a:solidFill>
                  <a:schemeClr val="tx1"/>
                </a:solidFill>
              </a:rPr>
              <a:t>」キー</a:t>
            </a:r>
            <a:r>
              <a:rPr lang="ja-JP" altLang="en-US" sz="2400" dirty="0" smtClean="0">
                <a:solidFill>
                  <a:schemeClr val="tx1"/>
                </a:solidFill>
              </a:rPr>
              <a:t>の同時</a:t>
            </a:r>
            <a:r>
              <a:rPr lang="ja-JP" altLang="en-US" sz="2400" dirty="0">
                <a:solidFill>
                  <a:schemeClr val="tx1"/>
                </a:solidFill>
              </a:rPr>
              <a:t>押しでやり直すことができる）</a:t>
            </a:r>
            <a:endParaRPr lang="en-US" altLang="ja-JP" sz="2400" dirty="0">
              <a:solidFill>
                <a:schemeClr val="tx1"/>
              </a:solidFill>
            </a:endParaRPr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9999146"/>
              </p:ext>
            </p:extLst>
          </p:nvPr>
        </p:nvGraphicFramePr>
        <p:xfrm>
          <a:off x="1633632" y="2937047"/>
          <a:ext cx="5557839" cy="317961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6215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362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71670">
                <a:tc>
                  <a:txBody>
                    <a:bodyPr/>
                    <a:lstStyle/>
                    <a:p>
                      <a:r>
                        <a:rPr kumimoji="1" lang="ja-JP" altLang="en-US" sz="2100" b="1" dirty="0" smtClean="0">
                          <a:solidFill>
                            <a:srgbClr val="C00000"/>
                          </a:solidFill>
                        </a:rPr>
                        <a:t>グループの基準</a:t>
                      </a:r>
                      <a:r>
                        <a:rPr kumimoji="1" lang="ja-JP" altLang="en-US" sz="2100" dirty="0" smtClean="0"/>
                        <a:t>になる</a:t>
                      </a:r>
                      <a:r>
                        <a:rPr kumimoji="1" lang="ja-JP" altLang="en-US" sz="2100" b="1" dirty="0" smtClean="0">
                          <a:solidFill>
                            <a:srgbClr val="C00000"/>
                          </a:solidFill>
                        </a:rPr>
                        <a:t>フィールド</a:t>
                      </a:r>
                      <a:endParaRPr kumimoji="1" lang="ja-JP" altLang="en-US" sz="21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100" b="1" dirty="0" smtClean="0">
                          <a:solidFill>
                            <a:srgbClr val="FF0000"/>
                          </a:solidFill>
                        </a:rPr>
                        <a:t>☑　科目</a:t>
                      </a:r>
                      <a:endParaRPr kumimoji="1" lang="en-US" altLang="ja-JP" sz="21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100" b="0" dirty="0" smtClean="0"/>
                        <a:t>□　受講者</a:t>
                      </a:r>
                      <a:endParaRPr kumimoji="1" lang="en-US" altLang="ja-JP" sz="2100" b="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100" dirty="0" smtClean="0"/>
                        <a:t>□　得点</a:t>
                      </a:r>
                      <a:endParaRPr kumimoji="1" lang="en-US" altLang="ja-JP" sz="2100" dirty="0" smtClean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00456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集計の</a:t>
                      </a:r>
                      <a:r>
                        <a:rPr kumimoji="1" lang="ja-JP" altLang="en-US" sz="2100" b="1" dirty="0" smtClean="0">
                          <a:solidFill>
                            <a:srgbClr val="C00000"/>
                          </a:solidFill>
                        </a:rPr>
                        <a:t>方法</a:t>
                      </a:r>
                      <a:endParaRPr kumimoji="1" lang="ja-JP" altLang="en-US" sz="21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100" b="0" dirty="0" smtClean="0"/>
                        <a:t>□　データの個数</a:t>
                      </a:r>
                      <a:endParaRPr kumimoji="1" lang="en-US" altLang="ja-JP" sz="2100" b="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100" b="0" dirty="0" smtClean="0"/>
                        <a:t>□　合計</a:t>
                      </a:r>
                      <a:endParaRPr kumimoji="1" lang="en-US" altLang="ja-JP" sz="2100" b="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100" b="1" dirty="0" smtClean="0"/>
                        <a:t>☑　平均</a:t>
                      </a:r>
                      <a:endParaRPr kumimoji="1" lang="en-US" altLang="ja-JP" sz="2100" b="1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100" dirty="0" smtClean="0"/>
                        <a:t>□　最大</a:t>
                      </a:r>
                      <a:endParaRPr kumimoji="1" lang="en-US" altLang="ja-JP" sz="21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100" dirty="0" smtClean="0"/>
                        <a:t>□　最小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74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2100" dirty="0" smtClean="0"/>
                        <a:t>集計する</a:t>
                      </a:r>
                      <a:r>
                        <a:rPr kumimoji="1" lang="ja-JP" altLang="en-US" sz="2100" b="1" dirty="0" smtClean="0">
                          <a:solidFill>
                            <a:srgbClr val="C00000"/>
                          </a:solidFill>
                        </a:rPr>
                        <a:t>フィールド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100" dirty="0" smtClean="0"/>
                        <a:t>□　科目</a:t>
                      </a:r>
                      <a:endParaRPr kumimoji="1" lang="en-US" altLang="ja-JP" sz="21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100" dirty="0" smtClean="0"/>
                        <a:t>□</a:t>
                      </a:r>
                      <a:r>
                        <a:rPr kumimoji="1" lang="ja-JP" altLang="en-US" sz="2100" b="0" dirty="0" smtClean="0"/>
                        <a:t>　受講者</a:t>
                      </a:r>
                      <a:endParaRPr kumimoji="1" lang="en-US" altLang="ja-JP" sz="2100" b="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100" b="1" dirty="0" smtClean="0"/>
                        <a:t>☑　得点</a:t>
                      </a:r>
                      <a:endParaRPr kumimoji="1" lang="en-US" altLang="ja-JP" sz="2100" b="1" dirty="0" smtClean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テキスト ボックス 7"/>
          <p:cNvSpPr txBox="1"/>
          <p:nvPr/>
        </p:nvSpPr>
        <p:spPr>
          <a:xfrm>
            <a:off x="7417079" y="2793678"/>
            <a:ext cx="9541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000" b="1" u="sng" dirty="0">
                <a:solidFill>
                  <a:srgbClr val="FF0000"/>
                </a:solidFill>
              </a:rPr>
              <a:t>科目</a:t>
            </a: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7417079" y="4136829"/>
            <a:ext cx="9541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000" b="1" u="sng" dirty="0">
                <a:solidFill>
                  <a:srgbClr val="FF0000"/>
                </a:solidFill>
              </a:rPr>
              <a:t>平均</a:t>
            </a:r>
          </a:p>
        </p:txBody>
      </p:sp>
    </p:spTree>
    <p:extLst>
      <p:ext uri="{BB962C8B-B14F-4D97-AF65-F5344CB8AC3E}">
        <p14:creationId xmlns:p14="http://schemas.microsoft.com/office/powerpoint/2010/main" val="683072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実践演習</a:t>
            </a:r>
            <a:r>
              <a:rPr lang="ja-JP" altLang="en-US" dirty="0" smtClean="0"/>
              <a:t>の③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39</a:t>
            </a:fld>
            <a:endParaRPr kumimoji="1" lang="ja-JP" altLang="en-US"/>
          </a:p>
        </p:txBody>
      </p:sp>
      <p:pic>
        <p:nvPicPr>
          <p:cNvPr id="7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6428" y="165360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203200" y="1280218"/>
            <a:ext cx="8686800" cy="1772673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en-US" altLang="ja-JP" dirty="0">
                <a:solidFill>
                  <a:schemeClr val="tx1"/>
                </a:solidFill>
              </a:rPr>
              <a:t>2. </a:t>
            </a:r>
            <a:r>
              <a:rPr lang="ja-JP" altLang="en-US" dirty="0">
                <a:solidFill>
                  <a:srgbClr val="C00000"/>
                </a:solidFill>
              </a:rPr>
              <a:t>集計</a:t>
            </a:r>
            <a:r>
              <a:rPr lang="ja-JP" altLang="en-US" dirty="0">
                <a:solidFill>
                  <a:schemeClr val="tx1"/>
                </a:solidFill>
              </a:rPr>
              <a:t>の結果を確認しなさい</a:t>
            </a:r>
            <a:endParaRPr lang="en-US" altLang="ja-JP" dirty="0">
              <a:solidFill>
                <a:schemeClr val="tx1"/>
              </a:solidFill>
            </a:endParaRPr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354" y="2123022"/>
            <a:ext cx="6998181" cy="3775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819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06805" y="2714625"/>
            <a:ext cx="8500310" cy="1200151"/>
          </a:xfrm>
        </p:spPr>
        <p:txBody>
          <a:bodyPr>
            <a:normAutofit/>
          </a:bodyPr>
          <a:lstStyle/>
          <a:p>
            <a:r>
              <a:rPr lang="en-US" altLang="ja-JP" sz="4000" dirty="0" smtClean="0"/>
              <a:t>5-3 </a:t>
            </a:r>
            <a:r>
              <a:rPr lang="ja-JP" altLang="en-US" sz="4000" dirty="0"/>
              <a:t>ピボットテーブル</a:t>
            </a:r>
            <a:r>
              <a:rPr lang="en-US" altLang="ja-JP" sz="4000" dirty="0"/>
              <a:t/>
            </a:r>
            <a:br>
              <a:rPr lang="en-US" altLang="ja-JP" sz="4000" dirty="0"/>
            </a:br>
            <a:r>
              <a:rPr lang="ja-JP" altLang="en-US" sz="4000" dirty="0"/>
              <a:t>（クロス集計表）</a:t>
            </a:r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3450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ピボットテーブル（クロス集計表）の例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41</a:t>
            </a:fld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72647"/>
            <a:ext cx="4124459" cy="2400300"/>
          </a:xfrm>
          <a:prstGeom prst="rect">
            <a:avLst/>
          </a:prstGeom>
        </p:spPr>
      </p:pic>
      <p:sp>
        <p:nvSpPr>
          <p:cNvPr id="7" name="テキスト ボックス 6"/>
          <p:cNvSpPr txBox="1"/>
          <p:nvPr/>
        </p:nvSpPr>
        <p:spPr>
          <a:xfrm>
            <a:off x="1017638" y="5182474"/>
            <a:ext cx="1569660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700" dirty="0"/>
              <a:t>元データ</a:t>
            </a:r>
          </a:p>
        </p:txBody>
      </p:sp>
      <p:sp>
        <p:nvSpPr>
          <p:cNvPr id="8" name="正方形/長方形 7"/>
          <p:cNvSpPr/>
          <p:nvPr/>
        </p:nvSpPr>
        <p:spPr>
          <a:xfrm>
            <a:off x="1148277" y="2372647"/>
            <a:ext cx="1262215" cy="238304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9" name="正方形/長方形 8"/>
          <p:cNvSpPr/>
          <p:nvPr/>
        </p:nvSpPr>
        <p:spPr>
          <a:xfrm>
            <a:off x="2560290" y="2372647"/>
            <a:ext cx="1262215" cy="238304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graphicFrame>
        <p:nvGraphicFramePr>
          <p:cNvPr id="10" name="表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7966353"/>
              </p:ext>
            </p:extLst>
          </p:nvPr>
        </p:nvGraphicFramePr>
        <p:xfrm>
          <a:off x="4800600" y="2372647"/>
          <a:ext cx="4162425" cy="25095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87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7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7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36528">
                <a:tc>
                  <a:txBody>
                    <a:bodyPr/>
                    <a:lstStyle/>
                    <a:p>
                      <a:pPr algn="ctr"/>
                      <a:endParaRPr kumimoji="1" lang="ja-JP" alt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>
                          <a:solidFill>
                            <a:schemeClr val="tx1"/>
                          </a:solidFill>
                        </a:rPr>
                        <a:t>男性</a:t>
                      </a:r>
                      <a:endParaRPr kumimoji="1" lang="ja-JP" alt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>
                          <a:solidFill>
                            <a:schemeClr val="tx1"/>
                          </a:solidFill>
                        </a:rPr>
                        <a:t>女性</a:t>
                      </a:r>
                      <a:endParaRPr kumimoji="1" lang="ja-JP" alt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6528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>
                          <a:solidFill>
                            <a:schemeClr val="tx1"/>
                          </a:solidFill>
                        </a:rPr>
                        <a:t>済</a:t>
                      </a:r>
                      <a:endParaRPr kumimoji="1" lang="ja-JP" alt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kumimoji="1" lang="ja-JP" alt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kumimoji="1" lang="ja-JP" alt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6528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>
                          <a:solidFill>
                            <a:schemeClr val="tx1"/>
                          </a:solidFill>
                        </a:rPr>
                        <a:t>未</a:t>
                      </a:r>
                      <a:endParaRPr kumimoji="1" lang="ja-JP" alt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kumimoji="1" lang="ja-JP" alt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kumimoji="1" lang="ja-JP" alt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" name="右矢印 10"/>
          <p:cNvSpPr/>
          <p:nvPr/>
        </p:nvSpPr>
        <p:spPr>
          <a:xfrm>
            <a:off x="4124459" y="3401347"/>
            <a:ext cx="477038" cy="5751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4719483" y="5075797"/>
            <a:ext cx="364715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700" dirty="0"/>
              <a:t>ピボットテーブル</a:t>
            </a:r>
            <a:endParaRPr lang="en-US" altLang="ja-JP" sz="2700" dirty="0"/>
          </a:p>
          <a:p>
            <a:r>
              <a:rPr lang="ja-JP" altLang="en-US" sz="2700" dirty="0"/>
              <a:t>（クロス集計表）の例</a:t>
            </a:r>
          </a:p>
        </p:txBody>
      </p:sp>
    </p:spTree>
    <p:extLst>
      <p:ext uri="{BB962C8B-B14F-4D97-AF65-F5344CB8AC3E}">
        <p14:creationId xmlns:p14="http://schemas.microsoft.com/office/powerpoint/2010/main" val="178093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945" y="4457556"/>
            <a:ext cx="4254005" cy="1409084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7513" y="1725636"/>
            <a:ext cx="2851085" cy="1771129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36525" y="490538"/>
            <a:ext cx="8753475" cy="507206"/>
          </a:xfrm>
        </p:spPr>
        <p:txBody>
          <a:bodyPr>
            <a:noAutofit/>
          </a:bodyPr>
          <a:lstStyle/>
          <a:p>
            <a:r>
              <a:rPr lang="en-US" altLang="ja-JP" sz="4000" dirty="0"/>
              <a:t>Excel</a:t>
            </a:r>
            <a:r>
              <a:rPr lang="ja-JP" altLang="en-US" sz="4000" dirty="0"/>
              <a:t> </a:t>
            </a:r>
            <a:r>
              <a:rPr lang="en-US" altLang="ja-JP" sz="4000" dirty="0"/>
              <a:t>2013 </a:t>
            </a:r>
            <a:r>
              <a:rPr lang="ja-JP" altLang="en-US" sz="4000" dirty="0"/>
              <a:t>でピボットテーブル（クロス集計用）を作成（１／５）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42</a:t>
            </a:fld>
            <a:endParaRPr kumimoji="1" lang="ja-JP" altLang="en-US"/>
          </a:p>
        </p:txBody>
      </p:sp>
      <p:sp>
        <p:nvSpPr>
          <p:cNvPr id="16" name="右矢印 15"/>
          <p:cNvSpPr/>
          <p:nvPr/>
        </p:nvSpPr>
        <p:spPr>
          <a:xfrm>
            <a:off x="344358" y="4987281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6" name="コンテンツ プレースホルダー 2"/>
          <p:cNvSpPr txBox="1">
            <a:spLocks/>
          </p:cNvSpPr>
          <p:nvPr/>
        </p:nvSpPr>
        <p:spPr>
          <a:xfrm>
            <a:off x="1049881" y="3574665"/>
            <a:ext cx="1386389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元データ</a:t>
            </a:r>
          </a:p>
        </p:txBody>
      </p:sp>
      <p:sp>
        <p:nvSpPr>
          <p:cNvPr id="27" name="右矢印 26"/>
          <p:cNvSpPr/>
          <p:nvPr/>
        </p:nvSpPr>
        <p:spPr>
          <a:xfrm>
            <a:off x="3396787" y="2545846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8" name="コンテンツ プレースホルダー 2"/>
          <p:cNvSpPr txBox="1">
            <a:spLocks/>
          </p:cNvSpPr>
          <p:nvPr/>
        </p:nvSpPr>
        <p:spPr>
          <a:xfrm>
            <a:off x="3861361" y="3524155"/>
            <a:ext cx="5101664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①　</a:t>
            </a:r>
            <a:r>
              <a:rPr lang="ja-JP" altLang="en-US" sz="1875" b="1" dirty="0">
                <a:solidFill>
                  <a:schemeClr val="tx1"/>
                </a:solidFill>
              </a:rPr>
              <a:t>左上</a:t>
            </a:r>
            <a:r>
              <a:rPr lang="ja-JP" altLang="en-US" sz="1875" dirty="0">
                <a:solidFill>
                  <a:schemeClr val="tx1"/>
                </a:solidFill>
              </a:rPr>
              <a:t>を</a:t>
            </a:r>
            <a:r>
              <a:rPr lang="ja-JP" altLang="en-US" sz="1875" b="1" dirty="0">
                <a:solidFill>
                  <a:schemeClr val="tx1"/>
                </a:solidFill>
              </a:rPr>
              <a:t>クリック</a:t>
            </a:r>
            <a:r>
              <a:rPr lang="ja-JP" altLang="en-US" sz="1875" dirty="0">
                <a:solidFill>
                  <a:schemeClr val="tx1"/>
                </a:solidFill>
              </a:rPr>
              <a:t>．全セルが選択される</a:t>
            </a:r>
            <a:endParaRPr lang="en-US" altLang="ja-JP" sz="1875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　　（これは</a:t>
            </a:r>
            <a:r>
              <a:rPr lang="ja-JP" altLang="en-US" sz="1875" b="1" dirty="0">
                <a:solidFill>
                  <a:schemeClr val="tx1"/>
                </a:solidFill>
              </a:rPr>
              <a:t>範囲の選択</a:t>
            </a:r>
            <a:r>
              <a:rPr lang="ja-JP" altLang="en-US" sz="1875" dirty="0">
                <a:solidFill>
                  <a:schemeClr val="tx1"/>
                </a:solidFill>
              </a:rPr>
              <a:t>）</a:t>
            </a:r>
          </a:p>
        </p:txBody>
      </p:sp>
      <p:sp>
        <p:nvSpPr>
          <p:cNvPr id="29" name="正方形/長方形 28"/>
          <p:cNvSpPr/>
          <p:nvPr/>
        </p:nvSpPr>
        <p:spPr>
          <a:xfrm>
            <a:off x="4261066" y="1773200"/>
            <a:ext cx="325222" cy="22365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2" name="正方形/長方形 31"/>
          <p:cNvSpPr/>
          <p:nvPr/>
        </p:nvSpPr>
        <p:spPr>
          <a:xfrm>
            <a:off x="2135586" y="4658777"/>
            <a:ext cx="522931" cy="24142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3" name="正方形/長方形 32"/>
          <p:cNvSpPr/>
          <p:nvPr/>
        </p:nvSpPr>
        <p:spPr>
          <a:xfrm>
            <a:off x="989757" y="4904923"/>
            <a:ext cx="692580" cy="77025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1155070" y="6067317"/>
            <a:ext cx="5703951" cy="286503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②　リボンで「</a:t>
            </a:r>
            <a:r>
              <a:rPr lang="ja-JP" altLang="en-US" sz="1875" b="1" dirty="0">
                <a:solidFill>
                  <a:schemeClr val="tx1"/>
                </a:solidFill>
              </a:rPr>
              <a:t>挿入</a:t>
            </a:r>
            <a:r>
              <a:rPr lang="ja-JP" altLang="en-US" sz="1875" dirty="0">
                <a:solidFill>
                  <a:schemeClr val="tx1"/>
                </a:solidFill>
              </a:rPr>
              <a:t>」→「</a:t>
            </a:r>
            <a:r>
              <a:rPr lang="ja-JP" altLang="en-US" sz="1875" b="1" dirty="0">
                <a:solidFill>
                  <a:schemeClr val="tx1"/>
                </a:solidFill>
              </a:rPr>
              <a:t>ピボットテーブル</a:t>
            </a:r>
            <a:r>
              <a:rPr lang="ja-JP" altLang="en-US" sz="1875" dirty="0">
                <a:solidFill>
                  <a:schemeClr val="tx1"/>
                </a:solidFill>
              </a:rPr>
              <a:t>」</a:t>
            </a:r>
          </a:p>
        </p:txBody>
      </p:sp>
      <p:sp>
        <p:nvSpPr>
          <p:cNvPr id="35" name="角丸四角形 34"/>
          <p:cNvSpPr/>
          <p:nvPr/>
        </p:nvSpPr>
        <p:spPr>
          <a:xfrm>
            <a:off x="1049881" y="5935133"/>
            <a:ext cx="5403904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551" y="1662955"/>
            <a:ext cx="3198437" cy="1911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690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9373" y="1682197"/>
            <a:ext cx="3683653" cy="3442960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724" y="1835305"/>
            <a:ext cx="3481707" cy="3136745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87564" y="343155"/>
            <a:ext cx="8602436" cy="723445"/>
          </a:xfrm>
        </p:spPr>
        <p:txBody>
          <a:bodyPr>
            <a:normAutofit fontScale="90000"/>
          </a:bodyPr>
          <a:lstStyle/>
          <a:p>
            <a:r>
              <a:rPr lang="en-US" altLang="ja-JP" dirty="0"/>
              <a:t>Excel</a:t>
            </a:r>
            <a:r>
              <a:rPr lang="ja-JP" altLang="en-US" dirty="0"/>
              <a:t> </a:t>
            </a:r>
            <a:r>
              <a:rPr lang="en-US" altLang="ja-JP" dirty="0"/>
              <a:t>2013 </a:t>
            </a:r>
            <a:r>
              <a:rPr lang="ja-JP" altLang="en-US" dirty="0"/>
              <a:t>でピボットテーブル（クロス集計用）を作成</a:t>
            </a:r>
            <a:r>
              <a:rPr lang="ja-JP" altLang="en-US" dirty="0" smtClean="0"/>
              <a:t>（２／</a:t>
            </a:r>
            <a:r>
              <a:rPr lang="ja-JP" altLang="en-US" dirty="0"/>
              <a:t>５）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43</a:t>
            </a:fld>
            <a:endParaRPr kumimoji="1" lang="ja-JP" altLang="en-US"/>
          </a:p>
        </p:txBody>
      </p:sp>
      <p:sp>
        <p:nvSpPr>
          <p:cNvPr id="16" name="右矢印 15"/>
          <p:cNvSpPr/>
          <p:nvPr/>
        </p:nvSpPr>
        <p:spPr>
          <a:xfrm>
            <a:off x="209550" y="2277985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7" name="正方形/長方形 16"/>
          <p:cNvSpPr/>
          <p:nvPr/>
        </p:nvSpPr>
        <p:spPr>
          <a:xfrm>
            <a:off x="2666128" y="4581371"/>
            <a:ext cx="866547" cy="27642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8" name="正方形/長方形 17"/>
          <p:cNvSpPr/>
          <p:nvPr/>
        </p:nvSpPr>
        <p:spPr>
          <a:xfrm>
            <a:off x="6077973" y="2883289"/>
            <a:ext cx="1856352" cy="45998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2" name="コンテンツ プレースホルダー 2"/>
          <p:cNvSpPr txBox="1">
            <a:spLocks/>
          </p:cNvSpPr>
          <p:nvPr/>
        </p:nvSpPr>
        <p:spPr>
          <a:xfrm>
            <a:off x="359446" y="5435226"/>
            <a:ext cx="3280682" cy="311325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③　</a:t>
            </a:r>
            <a:r>
              <a:rPr lang="ja-JP" altLang="en-US" sz="1875" dirty="0">
                <a:solidFill>
                  <a:schemeClr val="tx1"/>
                </a:solidFill>
              </a:rPr>
              <a:t>「</a:t>
            </a:r>
            <a:r>
              <a:rPr lang="en-US" altLang="ja-JP" sz="1875" b="1" dirty="0">
                <a:solidFill>
                  <a:schemeClr val="tx1"/>
                </a:solidFill>
              </a:rPr>
              <a:t>OK</a:t>
            </a:r>
            <a:r>
              <a:rPr lang="ja-JP" altLang="en-US" sz="1875" dirty="0">
                <a:solidFill>
                  <a:schemeClr val="tx1"/>
                </a:solidFill>
              </a:rPr>
              <a:t>」をクリック</a:t>
            </a:r>
          </a:p>
        </p:txBody>
      </p:sp>
      <p:sp>
        <p:nvSpPr>
          <p:cNvPr id="25" name="角丸四角形 24"/>
          <p:cNvSpPr/>
          <p:nvPr/>
        </p:nvSpPr>
        <p:spPr>
          <a:xfrm>
            <a:off x="251993" y="5227589"/>
            <a:ext cx="3280682" cy="670767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3" name="右矢印 22"/>
          <p:cNvSpPr/>
          <p:nvPr/>
        </p:nvSpPr>
        <p:spPr>
          <a:xfrm>
            <a:off x="4414988" y="2277985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6" name="角丸四角形 25"/>
          <p:cNvSpPr/>
          <p:nvPr/>
        </p:nvSpPr>
        <p:spPr>
          <a:xfrm>
            <a:off x="5279373" y="5218421"/>
            <a:ext cx="3280682" cy="670767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7" name="コンテンツ プレースホルダー 2"/>
          <p:cNvSpPr txBox="1">
            <a:spLocks/>
          </p:cNvSpPr>
          <p:nvPr/>
        </p:nvSpPr>
        <p:spPr>
          <a:xfrm>
            <a:off x="5365808" y="5313188"/>
            <a:ext cx="3280682" cy="311325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④　</a:t>
            </a:r>
            <a:r>
              <a:rPr lang="ja-JP" altLang="en-US" sz="1875" dirty="0">
                <a:solidFill>
                  <a:schemeClr val="tx1"/>
                </a:solidFill>
              </a:rPr>
              <a:t>「</a:t>
            </a:r>
            <a:r>
              <a:rPr lang="ja-JP" altLang="en-US" sz="1875" b="1" dirty="0">
                <a:solidFill>
                  <a:schemeClr val="tx1"/>
                </a:solidFill>
              </a:rPr>
              <a:t>性別</a:t>
            </a:r>
            <a:r>
              <a:rPr lang="ja-JP" altLang="en-US" sz="1875" dirty="0">
                <a:solidFill>
                  <a:schemeClr val="tx1"/>
                </a:solidFill>
              </a:rPr>
              <a:t>」と「</a:t>
            </a:r>
            <a:r>
              <a:rPr lang="ja-JP" altLang="en-US" sz="1875" b="1" dirty="0">
                <a:solidFill>
                  <a:schemeClr val="tx1"/>
                </a:solidFill>
              </a:rPr>
              <a:t>申し込み</a:t>
            </a:r>
            <a:r>
              <a:rPr lang="ja-JP" altLang="en-US" sz="1875" dirty="0">
                <a:solidFill>
                  <a:schemeClr val="tx1"/>
                </a:solidFill>
              </a:rPr>
              <a:t>」をチェック</a:t>
            </a:r>
          </a:p>
        </p:txBody>
      </p:sp>
    </p:spTree>
    <p:extLst>
      <p:ext uri="{BB962C8B-B14F-4D97-AF65-F5344CB8AC3E}">
        <p14:creationId xmlns:p14="http://schemas.microsoft.com/office/powerpoint/2010/main" val="2582070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図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242" y="1763681"/>
            <a:ext cx="3401783" cy="3108526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6961" y="332070"/>
            <a:ext cx="8602436" cy="723445"/>
          </a:xfrm>
        </p:spPr>
        <p:txBody>
          <a:bodyPr>
            <a:normAutofit fontScale="90000"/>
          </a:bodyPr>
          <a:lstStyle/>
          <a:p>
            <a:r>
              <a:rPr lang="en-US" altLang="ja-JP" dirty="0"/>
              <a:t>Excel</a:t>
            </a:r>
            <a:r>
              <a:rPr lang="ja-JP" altLang="en-US" dirty="0"/>
              <a:t> </a:t>
            </a:r>
            <a:r>
              <a:rPr lang="en-US" altLang="ja-JP" dirty="0"/>
              <a:t>2013 </a:t>
            </a:r>
            <a:r>
              <a:rPr lang="ja-JP" altLang="en-US" dirty="0"/>
              <a:t>でピボットテーブル（クロス集計用）を作成</a:t>
            </a:r>
            <a:r>
              <a:rPr lang="ja-JP" altLang="en-US" dirty="0" smtClean="0"/>
              <a:t>（３／</a:t>
            </a:r>
            <a:r>
              <a:rPr lang="ja-JP" altLang="en-US" dirty="0"/>
              <a:t>５）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44</a:t>
            </a:fld>
            <a:endParaRPr kumimoji="1" lang="ja-JP" altLang="en-US"/>
          </a:p>
        </p:txBody>
      </p:sp>
      <p:sp>
        <p:nvSpPr>
          <p:cNvPr id="16" name="右矢印 15"/>
          <p:cNvSpPr/>
          <p:nvPr/>
        </p:nvSpPr>
        <p:spPr>
          <a:xfrm>
            <a:off x="209550" y="2277985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7" name="正方形/長方形 16"/>
          <p:cNvSpPr/>
          <p:nvPr/>
        </p:nvSpPr>
        <p:spPr>
          <a:xfrm>
            <a:off x="2451065" y="2825158"/>
            <a:ext cx="1535148" cy="68956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2" name="コンテンツ プレースホルダー 2"/>
          <p:cNvSpPr txBox="1">
            <a:spLocks/>
          </p:cNvSpPr>
          <p:nvPr/>
        </p:nvSpPr>
        <p:spPr>
          <a:xfrm>
            <a:off x="276961" y="4935957"/>
            <a:ext cx="3709252" cy="37723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⑤　列</a:t>
            </a:r>
            <a:r>
              <a:rPr lang="ja-JP" altLang="en-US" sz="1875" dirty="0">
                <a:solidFill>
                  <a:schemeClr val="tx1"/>
                </a:solidFill>
              </a:rPr>
              <a:t>のところに「</a:t>
            </a:r>
            <a:r>
              <a:rPr lang="ja-JP" altLang="en-US" sz="1875" b="1" dirty="0">
                <a:solidFill>
                  <a:schemeClr val="tx1"/>
                </a:solidFill>
              </a:rPr>
              <a:t>申し込み</a:t>
            </a:r>
            <a:r>
              <a:rPr lang="ja-JP" altLang="en-US" sz="1875" dirty="0">
                <a:solidFill>
                  <a:schemeClr val="tx1"/>
                </a:solidFill>
              </a:rPr>
              <a:t>」が、</a:t>
            </a:r>
            <a:r>
              <a:rPr lang="ja-JP" altLang="en-US" sz="1875" b="1" dirty="0">
                <a:solidFill>
                  <a:schemeClr val="tx1"/>
                </a:solidFill>
              </a:rPr>
              <a:t>行</a:t>
            </a:r>
            <a:r>
              <a:rPr lang="ja-JP" altLang="en-US" sz="1875" dirty="0">
                <a:solidFill>
                  <a:schemeClr val="tx1"/>
                </a:solidFill>
              </a:rPr>
              <a:t>のところに「</a:t>
            </a:r>
            <a:r>
              <a:rPr lang="ja-JP" altLang="en-US" sz="1875" b="1" dirty="0">
                <a:solidFill>
                  <a:schemeClr val="tx1"/>
                </a:solidFill>
              </a:rPr>
              <a:t>性別</a:t>
            </a:r>
            <a:r>
              <a:rPr lang="ja-JP" altLang="en-US" sz="1875" dirty="0">
                <a:solidFill>
                  <a:schemeClr val="tx1"/>
                </a:solidFill>
              </a:rPr>
              <a:t>」が来るように、</a:t>
            </a:r>
            <a:r>
              <a:rPr lang="ja-JP" altLang="en-US" sz="1875" b="1" dirty="0">
                <a:solidFill>
                  <a:srgbClr val="FF0000"/>
                </a:solidFill>
              </a:rPr>
              <a:t>ドラッグして調整</a:t>
            </a:r>
          </a:p>
        </p:txBody>
      </p:sp>
      <p:sp>
        <p:nvSpPr>
          <p:cNvPr id="25" name="角丸四角形 24"/>
          <p:cNvSpPr/>
          <p:nvPr/>
        </p:nvSpPr>
        <p:spPr>
          <a:xfrm>
            <a:off x="209551" y="4860691"/>
            <a:ext cx="3913475" cy="1037666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0" name="正方形/長方形 19"/>
          <p:cNvSpPr/>
          <p:nvPr/>
        </p:nvSpPr>
        <p:spPr>
          <a:xfrm>
            <a:off x="962441" y="3815698"/>
            <a:ext cx="1535148" cy="68956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589" y="1898137"/>
            <a:ext cx="2481366" cy="3504809"/>
          </a:xfrm>
          <a:prstGeom prst="rect">
            <a:avLst/>
          </a:prstGeom>
        </p:spPr>
      </p:pic>
      <p:sp>
        <p:nvSpPr>
          <p:cNvPr id="9" name="雲形吹き出し 8"/>
          <p:cNvSpPr/>
          <p:nvPr/>
        </p:nvSpPr>
        <p:spPr>
          <a:xfrm>
            <a:off x="7200900" y="3959466"/>
            <a:ext cx="1762125" cy="1554263"/>
          </a:xfrm>
          <a:prstGeom prst="cloudCallout">
            <a:avLst>
              <a:gd name="adj1" fmla="val -214886"/>
              <a:gd name="adj2" fmla="val -7079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459212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387" y="1533525"/>
            <a:ext cx="2302222" cy="3799784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84499" y="359898"/>
            <a:ext cx="8602436" cy="723445"/>
          </a:xfrm>
        </p:spPr>
        <p:txBody>
          <a:bodyPr>
            <a:normAutofit fontScale="90000"/>
          </a:bodyPr>
          <a:lstStyle/>
          <a:p>
            <a:r>
              <a:rPr lang="en-US" altLang="ja-JP" dirty="0"/>
              <a:t>Excel</a:t>
            </a:r>
            <a:r>
              <a:rPr lang="ja-JP" altLang="en-US" dirty="0"/>
              <a:t> </a:t>
            </a:r>
            <a:r>
              <a:rPr lang="en-US" altLang="ja-JP" dirty="0"/>
              <a:t>2013 </a:t>
            </a:r>
            <a:r>
              <a:rPr lang="ja-JP" altLang="en-US" dirty="0"/>
              <a:t>でピボットテーブル（クロス集計用）を作成</a:t>
            </a:r>
            <a:r>
              <a:rPr lang="ja-JP" altLang="en-US" dirty="0" smtClean="0"/>
              <a:t>（４／</a:t>
            </a:r>
            <a:r>
              <a:rPr lang="ja-JP" altLang="en-US" dirty="0"/>
              <a:t>５）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45</a:t>
            </a:fld>
            <a:endParaRPr kumimoji="1" lang="ja-JP" altLang="en-US"/>
          </a:p>
        </p:txBody>
      </p:sp>
      <p:sp>
        <p:nvSpPr>
          <p:cNvPr id="16" name="右矢印 15"/>
          <p:cNvSpPr/>
          <p:nvPr/>
        </p:nvSpPr>
        <p:spPr>
          <a:xfrm>
            <a:off x="0" y="2265493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7" name="正方形/長方形 16"/>
          <p:cNvSpPr/>
          <p:nvPr/>
        </p:nvSpPr>
        <p:spPr>
          <a:xfrm>
            <a:off x="683626" y="2317336"/>
            <a:ext cx="1364249" cy="37090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2" name="コンテンツ プレースホルダー 2"/>
          <p:cNvSpPr txBox="1">
            <a:spLocks/>
          </p:cNvSpPr>
          <p:nvPr/>
        </p:nvSpPr>
        <p:spPr>
          <a:xfrm>
            <a:off x="3448431" y="5395623"/>
            <a:ext cx="3709252" cy="37723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00" b="1" dirty="0">
                <a:solidFill>
                  <a:schemeClr val="tx1"/>
                </a:solidFill>
              </a:rPr>
              <a:t>⑦</a:t>
            </a:r>
            <a:r>
              <a:rPr lang="ja-JP" altLang="en-US" sz="1800" dirty="0">
                <a:solidFill>
                  <a:schemeClr val="tx1"/>
                </a:solidFill>
              </a:rPr>
              <a:t>行の下の「</a:t>
            </a:r>
            <a:r>
              <a:rPr lang="ja-JP" altLang="en-US" sz="1800" b="1" dirty="0">
                <a:solidFill>
                  <a:schemeClr val="tx1"/>
                </a:solidFill>
              </a:rPr>
              <a:t>名前</a:t>
            </a:r>
            <a:r>
              <a:rPr lang="ja-JP" altLang="en-US" sz="1800" dirty="0">
                <a:solidFill>
                  <a:schemeClr val="tx1"/>
                </a:solidFill>
              </a:rPr>
              <a:t>」を</a:t>
            </a:r>
            <a:endParaRPr lang="en-US" altLang="ja-JP" sz="1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00" dirty="0">
                <a:solidFill>
                  <a:schemeClr val="tx1"/>
                </a:solidFill>
              </a:rPr>
              <a:t>ドラッグして、</a:t>
            </a:r>
            <a:endParaRPr lang="ja-JP" altLang="en-US" sz="1800" dirty="0">
              <a:solidFill>
                <a:srgbClr val="FF0000"/>
              </a:solidFill>
            </a:endParaRPr>
          </a:p>
        </p:txBody>
      </p:sp>
      <p:sp>
        <p:nvSpPr>
          <p:cNvPr id="25" name="角丸四角形 24"/>
          <p:cNvSpPr/>
          <p:nvPr/>
        </p:nvSpPr>
        <p:spPr>
          <a:xfrm>
            <a:off x="114301" y="5423067"/>
            <a:ext cx="2615308" cy="542255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右矢印 12"/>
          <p:cNvSpPr/>
          <p:nvPr/>
        </p:nvSpPr>
        <p:spPr>
          <a:xfrm>
            <a:off x="2972876" y="2239370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430" y="1481619"/>
            <a:ext cx="2309433" cy="3853651"/>
          </a:xfrm>
          <a:prstGeom prst="rect">
            <a:avLst/>
          </a:prstGeom>
        </p:spPr>
      </p:pic>
      <p:sp>
        <p:nvSpPr>
          <p:cNvPr id="18" name="正方形/長方形 17"/>
          <p:cNvSpPr/>
          <p:nvPr/>
        </p:nvSpPr>
        <p:spPr>
          <a:xfrm>
            <a:off x="3650065" y="4689061"/>
            <a:ext cx="1364249" cy="37090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1" name="角丸四角形 20"/>
          <p:cNvSpPr/>
          <p:nvPr/>
        </p:nvSpPr>
        <p:spPr>
          <a:xfrm>
            <a:off x="3272573" y="5415820"/>
            <a:ext cx="2626288" cy="542255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3" name="コンテンツ プレースホルダー 2"/>
          <p:cNvSpPr txBox="1">
            <a:spLocks/>
          </p:cNvSpPr>
          <p:nvPr/>
        </p:nvSpPr>
        <p:spPr>
          <a:xfrm>
            <a:off x="151325" y="5572819"/>
            <a:ext cx="3709252" cy="37723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⑥</a:t>
            </a:r>
            <a:r>
              <a:rPr lang="ja-JP" altLang="en-US" sz="1875" dirty="0">
                <a:solidFill>
                  <a:schemeClr val="tx1"/>
                </a:solidFill>
              </a:rPr>
              <a:t>「</a:t>
            </a:r>
            <a:r>
              <a:rPr lang="ja-JP" altLang="en-US" sz="1875" b="1" dirty="0">
                <a:solidFill>
                  <a:schemeClr val="tx1"/>
                </a:solidFill>
              </a:rPr>
              <a:t>名前</a:t>
            </a:r>
            <a:r>
              <a:rPr lang="ja-JP" altLang="en-US" sz="1875" dirty="0">
                <a:solidFill>
                  <a:schemeClr val="tx1"/>
                </a:solidFill>
              </a:rPr>
              <a:t>」をチェック</a:t>
            </a:r>
            <a:endParaRPr lang="ja-JP" altLang="en-US" sz="1875" dirty="0">
              <a:solidFill>
                <a:srgbClr val="FF0000"/>
              </a:solidFill>
            </a:endParaRPr>
          </a:p>
        </p:txBody>
      </p:sp>
      <p:sp>
        <p:nvSpPr>
          <p:cNvPr id="24" name="右矢印 23"/>
          <p:cNvSpPr/>
          <p:nvPr/>
        </p:nvSpPr>
        <p:spPr>
          <a:xfrm>
            <a:off x="5898860" y="2239370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6686" y="1402267"/>
            <a:ext cx="2393156" cy="3993356"/>
          </a:xfrm>
          <a:prstGeom prst="rect">
            <a:avLst/>
          </a:prstGeom>
        </p:spPr>
      </p:pic>
      <p:sp>
        <p:nvSpPr>
          <p:cNvPr id="26" name="角丸四角形 25"/>
          <p:cNvSpPr/>
          <p:nvPr/>
        </p:nvSpPr>
        <p:spPr>
          <a:xfrm>
            <a:off x="6363435" y="5415820"/>
            <a:ext cx="2366228" cy="542255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7" name="コンテンツ プレースホルダー 2"/>
          <p:cNvSpPr txBox="1">
            <a:spLocks/>
          </p:cNvSpPr>
          <p:nvPr/>
        </p:nvSpPr>
        <p:spPr>
          <a:xfrm>
            <a:off x="6476685" y="5415699"/>
            <a:ext cx="3709252" cy="37723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00" b="1" dirty="0">
                <a:solidFill>
                  <a:schemeClr val="tx1"/>
                </a:solidFill>
              </a:rPr>
              <a:t>⑧</a:t>
            </a:r>
            <a:r>
              <a:rPr lang="ja-JP" altLang="en-US" sz="1800" dirty="0">
                <a:solidFill>
                  <a:schemeClr val="tx1"/>
                </a:solidFill>
              </a:rPr>
              <a:t>値の下にドロップ</a:t>
            </a:r>
            <a:endParaRPr lang="en-US" altLang="ja-JP" sz="1800" dirty="0">
              <a:solidFill>
                <a:schemeClr val="tx1"/>
              </a:solidFill>
            </a:endParaRPr>
          </a:p>
        </p:txBody>
      </p:sp>
      <p:sp>
        <p:nvSpPr>
          <p:cNvPr id="28" name="正方形/長方形 27"/>
          <p:cNvSpPr/>
          <p:nvPr/>
        </p:nvSpPr>
        <p:spPr>
          <a:xfrm>
            <a:off x="7397142" y="4688726"/>
            <a:ext cx="1364249" cy="37090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9" name="右矢印 28"/>
          <p:cNvSpPr/>
          <p:nvPr/>
        </p:nvSpPr>
        <p:spPr>
          <a:xfrm>
            <a:off x="8679426" y="2291415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2493797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87564" y="424132"/>
            <a:ext cx="8602436" cy="723445"/>
          </a:xfrm>
        </p:spPr>
        <p:txBody>
          <a:bodyPr>
            <a:normAutofit fontScale="90000"/>
          </a:bodyPr>
          <a:lstStyle/>
          <a:p>
            <a:r>
              <a:rPr lang="en-US" altLang="ja-JP" dirty="0"/>
              <a:t>Excel</a:t>
            </a:r>
            <a:r>
              <a:rPr lang="ja-JP" altLang="en-US" dirty="0"/>
              <a:t> </a:t>
            </a:r>
            <a:r>
              <a:rPr lang="en-US" altLang="ja-JP" dirty="0"/>
              <a:t>2013 </a:t>
            </a:r>
            <a:r>
              <a:rPr lang="ja-JP" altLang="en-US" dirty="0"/>
              <a:t>でピボットテーブル（クロス集計用）を作成</a:t>
            </a:r>
            <a:r>
              <a:rPr lang="ja-JP" altLang="en-US" dirty="0" smtClean="0"/>
              <a:t>（５／</a:t>
            </a:r>
            <a:r>
              <a:rPr lang="ja-JP" altLang="en-US" dirty="0"/>
              <a:t>５）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46</a:t>
            </a:fld>
            <a:endParaRPr kumimoji="1" lang="ja-JP" altLang="en-US"/>
          </a:p>
        </p:txBody>
      </p:sp>
      <p:sp>
        <p:nvSpPr>
          <p:cNvPr id="16" name="右矢印 15"/>
          <p:cNvSpPr/>
          <p:nvPr/>
        </p:nvSpPr>
        <p:spPr>
          <a:xfrm>
            <a:off x="1238865" y="2805194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3" name="コンテンツ プレースホルダー 2"/>
          <p:cNvSpPr txBox="1">
            <a:spLocks/>
          </p:cNvSpPr>
          <p:nvPr/>
        </p:nvSpPr>
        <p:spPr>
          <a:xfrm>
            <a:off x="1703439" y="5247283"/>
            <a:ext cx="4966705" cy="37723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ピボットテーブル（クロス集計表）ができた</a:t>
            </a: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6005" y="1707266"/>
            <a:ext cx="4160566" cy="3366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785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66193" y="378368"/>
            <a:ext cx="8753475" cy="507206"/>
          </a:xfrm>
        </p:spPr>
        <p:txBody>
          <a:bodyPr>
            <a:normAutofit fontScale="90000"/>
          </a:bodyPr>
          <a:lstStyle/>
          <a:p>
            <a:r>
              <a:rPr lang="ja-JP" altLang="en-US" dirty="0"/>
              <a:t>実践演習の④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47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174573"/>
            <a:ext cx="2964656" cy="1000125"/>
          </a:xfrm>
          <a:prstGeom prst="rect">
            <a:avLst/>
          </a:prstGeom>
        </p:spPr>
      </p:pic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308610" y="1650797"/>
            <a:ext cx="8378190" cy="130671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5763" indent="-385763">
              <a:lnSpc>
                <a:spcPct val="110000"/>
              </a:lnSpc>
              <a:buFont typeface="Arial" panose="020B0604020202020204" pitchFamily="34" charset="0"/>
              <a:buAutoNum type="arabicPeriod"/>
            </a:pPr>
            <a:r>
              <a:rPr lang="ja-JP" altLang="en-US" sz="2100" b="1" dirty="0">
                <a:solidFill>
                  <a:schemeClr val="tx1"/>
                </a:solidFill>
              </a:rPr>
              <a:t>新しく空白のブックを作成しなさい．</a:t>
            </a:r>
            <a:r>
              <a:rPr lang="ja-JP" altLang="en-US" sz="2100" dirty="0">
                <a:solidFill>
                  <a:schemeClr val="tx1"/>
                </a:solidFill>
              </a:rPr>
              <a:t>そのために、</a:t>
            </a:r>
            <a:endParaRPr lang="en-US" altLang="ja-JP" sz="2100" dirty="0">
              <a:solidFill>
                <a:schemeClr val="tx1"/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100" dirty="0">
                <a:solidFill>
                  <a:schemeClr val="tx1"/>
                </a:solidFill>
              </a:rPr>
              <a:t>「</a:t>
            </a:r>
            <a:r>
              <a:rPr lang="ja-JP" altLang="en-US" sz="2100" b="1" dirty="0">
                <a:solidFill>
                  <a:schemeClr val="tx1"/>
                </a:solidFill>
              </a:rPr>
              <a:t>ファイル</a:t>
            </a:r>
            <a:r>
              <a:rPr lang="ja-JP" altLang="en-US" sz="2100" dirty="0">
                <a:solidFill>
                  <a:schemeClr val="tx1"/>
                </a:solidFill>
              </a:rPr>
              <a:t>」、「</a:t>
            </a:r>
            <a:r>
              <a:rPr lang="ja-JP" altLang="en-US" sz="2100" b="1" dirty="0">
                <a:solidFill>
                  <a:schemeClr val="tx1"/>
                </a:solidFill>
              </a:rPr>
              <a:t>新規</a:t>
            </a:r>
            <a:r>
              <a:rPr lang="ja-JP" altLang="en-US" sz="2100" dirty="0">
                <a:solidFill>
                  <a:schemeClr val="tx1"/>
                </a:solidFill>
              </a:rPr>
              <a:t>」、「</a:t>
            </a:r>
            <a:r>
              <a:rPr lang="ja-JP" altLang="en-US" sz="2100" b="1" dirty="0">
                <a:solidFill>
                  <a:schemeClr val="tx1"/>
                </a:solidFill>
              </a:rPr>
              <a:t>空白のブック</a:t>
            </a:r>
            <a:r>
              <a:rPr lang="ja-JP" altLang="en-US" sz="2100" dirty="0">
                <a:solidFill>
                  <a:schemeClr val="tx1"/>
                </a:solidFill>
              </a:rPr>
              <a:t>」の順で操作しなさい</a:t>
            </a:r>
            <a:endParaRPr lang="en-US" altLang="ja-JP" sz="2100" dirty="0">
              <a:solidFill>
                <a:schemeClr val="tx1"/>
              </a:solidFill>
            </a:endParaRPr>
          </a:p>
        </p:txBody>
      </p:sp>
      <p:pic>
        <p:nvPicPr>
          <p:cNvPr id="7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218" y="221277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7168" y="3092668"/>
            <a:ext cx="2655399" cy="2040831"/>
          </a:xfrm>
          <a:prstGeom prst="rect">
            <a:avLst/>
          </a:prstGeom>
        </p:spPr>
      </p:pic>
      <p:sp>
        <p:nvSpPr>
          <p:cNvPr id="9" name="正方形/長方形 8"/>
          <p:cNvSpPr/>
          <p:nvPr/>
        </p:nvSpPr>
        <p:spPr>
          <a:xfrm>
            <a:off x="0" y="3257540"/>
            <a:ext cx="707923" cy="38715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11868" y="3092668"/>
            <a:ext cx="2262126" cy="2040831"/>
          </a:xfrm>
          <a:prstGeom prst="rect">
            <a:avLst/>
          </a:prstGeom>
        </p:spPr>
      </p:pic>
      <p:sp>
        <p:nvSpPr>
          <p:cNvPr id="11" name="右矢印 10"/>
          <p:cNvSpPr/>
          <p:nvPr/>
        </p:nvSpPr>
        <p:spPr>
          <a:xfrm>
            <a:off x="3097277" y="3644696"/>
            <a:ext cx="281971" cy="3539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2" name="右矢印 11"/>
          <p:cNvSpPr/>
          <p:nvPr/>
        </p:nvSpPr>
        <p:spPr>
          <a:xfrm>
            <a:off x="5962954" y="3644695"/>
            <a:ext cx="281971" cy="3539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正方形/長方形 12"/>
          <p:cNvSpPr/>
          <p:nvPr/>
        </p:nvSpPr>
        <p:spPr>
          <a:xfrm>
            <a:off x="3609326" y="3981120"/>
            <a:ext cx="707923" cy="38715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正方形/長方形 13"/>
          <p:cNvSpPr/>
          <p:nvPr/>
        </p:nvSpPr>
        <p:spPr>
          <a:xfrm>
            <a:off x="6704301" y="3593964"/>
            <a:ext cx="1139537" cy="92269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275679470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実践演習の④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48</a:t>
            </a:fld>
            <a:endParaRPr kumimoji="1" lang="ja-JP" altLang="en-US"/>
          </a:p>
        </p:txBody>
      </p:sp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287564" y="1182462"/>
            <a:ext cx="8378190" cy="817245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en-US" altLang="ja-JP" sz="2400" dirty="0">
                <a:solidFill>
                  <a:schemeClr val="tx1"/>
                </a:solidFill>
              </a:rPr>
              <a:t>2. Excel 2013 </a:t>
            </a:r>
            <a:r>
              <a:rPr lang="ja-JP" altLang="en-US" sz="2400" dirty="0">
                <a:solidFill>
                  <a:schemeClr val="tx1"/>
                </a:solidFill>
              </a:rPr>
              <a:t>で、次のように</a:t>
            </a:r>
            <a:r>
              <a:rPr lang="ja-JP" altLang="en-US" sz="2400" b="1" dirty="0">
                <a:solidFill>
                  <a:schemeClr val="tx1"/>
                </a:solidFill>
              </a:rPr>
              <a:t>データ</a:t>
            </a:r>
            <a:r>
              <a:rPr lang="ja-JP" altLang="en-US" sz="2400" dirty="0">
                <a:solidFill>
                  <a:schemeClr val="tx1"/>
                </a:solidFill>
              </a:rPr>
              <a:t>を入力しなさい</a:t>
            </a:r>
            <a:endParaRPr lang="en-US" altLang="ja-JP" sz="2400" dirty="0">
              <a:solidFill>
                <a:schemeClr val="tx1"/>
              </a:solidFill>
            </a:endParaRPr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700" y="198212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3523" y="2066289"/>
            <a:ext cx="6618865" cy="3956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48203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実践演習の④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49</a:t>
            </a:fld>
            <a:endParaRPr kumimoji="1" lang="ja-JP" altLang="en-US"/>
          </a:p>
        </p:txBody>
      </p:sp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287564" y="1313033"/>
            <a:ext cx="8378190" cy="817245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en-US" altLang="ja-JP" sz="2400" dirty="0">
                <a:solidFill>
                  <a:schemeClr val="tx1"/>
                </a:solidFill>
              </a:rPr>
              <a:t>4. Excel 2013 </a:t>
            </a:r>
            <a:r>
              <a:rPr lang="ja-JP" altLang="en-US" sz="2400" dirty="0">
                <a:solidFill>
                  <a:schemeClr val="tx1"/>
                </a:solidFill>
              </a:rPr>
              <a:t>で、次のピボットテーブル（クロス集計表）を作成しなさい</a:t>
            </a:r>
            <a:endParaRPr lang="en-US" altLang="ja-JP" sz="2400" dirty="0">
              <a:solidFill>
                <a:schemeClr val="tx1"/>
              </a:solidFill>
            </a:endParaRPr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797" y="193935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194" y="2468042"/>
            <a:ext cx="7834188" cy="3088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02763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2.bp.blogspot.com/-HX3Sr8sKuFU/Udy6k52hmzI/AAAAAAAAWI0/j2jPpI3mcc8/s800/computer_coupl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4930" y="2092439"/>
            <a:ext cx="1917747" cy="1770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50</a:t>
            </a:fld>
            <a:endParaRPr kumimoji="1" lang="ja-JP" altLang="en-US"/>
          </a:p>
        </p:txBody>
      </p:sp>
      <p:sp>
        <p:nvSpPr>
          <p:cNvPr id="5" name="タイトル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ja-JP" altLang="en-US" dirty="0"/>
              <a:t>課題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86097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51</a:t>
            </a:fld>
            <a:endParaRPr kumimoji="1" lang="ja-JP" altLang="en-US"/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209550" y="949913"/>
            <a:ext cx="8298028" cy="130671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2400" dirty="0">
                <a:solidFill>
                  <a:schemeClr val="tx1"/>
                </a:solidFill>
              </a:rPr>
              <a:t>1.</a:t>
            </a:r>
            <a:r>
              <a:rPr lang="ja-JP" altLang="en-US" sz="2400" dirty="0">
                <a:solidFill>
                  <a:schemeClr val="tx1"/>
                </a:solidFill>
              </a:rPr>
              <a:t>「</a:t>
            </a:r>
            <a:r>
              <a:rPr lang="ja-JP" altLang="en-US" sz="2400" b="1" dirty="0">
                <a:solidFill>
                  <a:schemeClr val="tx1"/>
                </a:solidFill>
              </a:rPr>
              <a:t>ファイル</a:t>
            </a:r>
            <a:r>
              <a:rPr lang="ja-JP" altLang="en-US" sz="2400" dirty="0">
                <a:solidFill>
                  <a:schemeClr val="tx1"/>
                </a:solidFill>
              </a:rPr>
              <a:t>」、「</a:t>
            </a:r>
            <a:r>
              <a:rPr lang="ja-JP" altLang="en-US" sz="2400" b="1" dirty="0">
                <a:solidFill>
                  <a:schemeClr val="tx1"/>
                </a:solidFill>
              </a:rPr>
              <a:t>新規</a:t>
            </a:r>
            <a:r>
              <a:rPr lang="ja-JP" altLang="en-US" sz="2400" dirty="0">
                <a:solidFill>
                  <a:schemeClr val="tx1"/>
                </a:solidFill>
              </a:rPr>
              <a:t>」、「</a:t>
            </a:r>
            <a:r>
              <a:rPr lang="ja-JP" altLang="en-US" sz="2400" b="1" dirty="0">
                <a:solidFill>
                  <a:schemeClr val="tx1"/>
                </a:solidFill>
              </a:rPr>
              <a:t>空白のブック</a:t>
            </a:r>
            <a:r>
              <a:rPr lang="ja-JP" altLang="en-US" sz="2400" dirty="0">
                <a:solidFill>
                  <a:schemeClr val="tx1"/>
                </a:solidFill>
              </a:rPr>
              <a:t>」の順で操作しなさい</a:t>
            </a:r>
            <a:endParaRPr lang="en-US" altLang="ja-JP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ja-JP" sz="2400" dirty="0">
                <a:solidFill>
                  <a:schemeClr val="tx1"/>
                </a:solidFill>
              </a:rPr>
              <a:t>2. Excel 2013 </a:t>
            </a:r>
            <a:r>
              <a:rPr lang="ja-JP" altLang="en-US" sz="2400" dirty="0">
                <a:solidFill>
                  <a:schemeClr val="tx1"/>
                </a:solidFill>
              </a:rPr>
              <a:t>で、次のように</a:t>
            </a:r>
            <a:r>
              <a:rPr lang="ja-JP" altLang="en-US" sz="2400" b="1" dirty="0">
                <a:solidFill>
                  <a:schemeClr val="tx1"/>
                </a:solidFill>
              </a:rPr>
              <a:t>データ</a:t>
            </a:r>
            <a:r>
              <a:rPr lang="ja-JP" altLang="en-US" sz="2400" dirty="0">
                <a:solidFill>
                  <a:schemeClr val="tx1"/>
                </a:solidFill>
              </a:rPr>
              <a:t>を入力しなさい．</a:t>
            </a:r>
            <a:endParaRPr lang="en-US" altLang="ja-JP" sz="2400" dirty="0">
              <a:solidFill>
                <a:schemeClr val="tx1"/>
              </a:solidFill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748" y="2198188"/>
            <a:ext cx="7251080" cy="3563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55941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図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4121" y="2010795"/>
            <a:ext cx="4078310" cy="267829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52</a:t>
            </a:fld>
            <a:endParaRPr kumimoji="1" lang="ja-JP" altLang="en-US"/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128850" y="1351968"/>
            <a:ext cx="4819650" cy="720929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en-US" altLang="ja-JP" sz="2400" dirty="0">
                <a:solidFill>
                  <a:schemeClr val="tx1"/>
                </a:solidFill>
              </a:rPr>
              <a:t>3. </a:t>
            </a:r>
            <a:r>
              <a:rPr lang="ja-JP" altLang="en-US" sz="2400" dirty="0">
                <a:solidFill>
                  <a:schemeClr val="tx1"/>
                </a:solidFill>
              </a:rPr>
              <a:t>下のように並べ替えなさい</a:t>
            </a:r>
            <a:endParaRPr lang="en-US" altLang="ja-JP" sz="2400" dirty="0">
              <a:solidFill>
                <a:schemeClr val="tx1"/>
              </a:solidFill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4686562" y="1351968"/>
            <a:ext cx="4819650" cy="720929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en-US" altLang="ja-JP" sz="2400" dirty="0">
                <a:solidFill>
                  <a:schemeClr val="tx1"/>
                </a:solidFill>
              </a:rPr>
              <a:t>4. </a:t>
            </a:r>
            <a:r>
              <a:rPr lang="ja-JP" altLang="en-US" sz="2400" dirty="0">
                <a:solidFill>
                  <a:schemeClr val="tx1"/>
                </a:solidFill>
              </a:rPr>
              <a:t>下のように集計しなさい</a:t>
            </a:r>
            <a:endParaRPr lang="en-US" altLang="ja-JP" sz="2400" dirty="0">
              <a:solidFill>
                <a:schemeClr val="tx1"/>
              </a:solidFill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8624510" y="2567222"/>
            <a:ext cx="62709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000" b="1" dirty="0">
                <a:solidFill>
                  <a:srgbClr val="FF0000"/>
                </a:solidFill>
              </a:rPr>
              <a:t>90</a:t>
            </a:r>
            <a:endParaRPr lang="ja-JP" altLang="en-US" sz="3000" b="1" dirty="0">
              <a:solidFill>
                <a:srgbClr val="FF0000"/>
              </a:solidFill>
            </a:endParaRPr>
          </a:p>
        </p:txBody>
      </p:sp>
      <p:sp>
        <p:nvSpPr>
          <p:cNvPr id="13" name="左矢印 12"/>
          <p:cNvSpPr/>
          <p:nvPr/>
        </p:nvSpPr>
        <p:spPr>
          <a:xfrm>
            <a:off x="8390781" y="2780186"/>
            <a:ext cx="225251" cy="11147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19" name="図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850" y="2010795"/>
            <a:ext cx="3963832" cy="1947863"/>
          </a:xfrm>
          <a:prstGeom prst="rect">
            <a:avLst/>
          </a:prstGeom>
        </p:spPr>
      </p:pic>
      <p:pic>
        <p:nvPicPr>
          <p:cNvPr id="20" name="図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0445" y="4270399"/>
            <a:ext cx="2351922" cy="580839"/>
          </a:xfrm>
          <a:prstGeom prst="rect">
            <a:avLst/>
          </a:prstGeom>
        </p:spPr>
      </p:pic>
      <p:pic>
        <p:nvPicPr>
          <p:cNvPr id="21" name="図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0445" y="4945093"/>
            <a:ext cx="2351922" cy="580839"/>
          </a:xfrm>
          <a:prstGeom prst="rect">
            <a:avLst/>
          </a:prstGeom>
        </p:spPr>
      </p:pic>
      <p:sp>
        <p:nvSpPr>
          <p:cNvPr id="22" name="角丸四角形 21"/>
          <p:cNvSpPr/>
          <p:nvPr/>
        </p:nvSpPr>
        <p:spPr>
          <a:xfrm>
            <a:off x="646429" y="4081662"/>
            <a:ext cx="3446252" cy="1463711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8638371" y="3221705"/>
            <a:ext cx="62709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000" b="1" dirty="0">
                <a:solidFill>
                  <a:srgbClr val="FF0000"/>
                </a:solidFill>
              </a:rPr>
              <a:t>88</a:t>
            </a:r>
            <a:endParaRPr lang="ja-JP" altLang="en-US" sz="3000" b="1" dirty="0">
              <a:solidFill>
                <a:srgbClr val="FF0000"/>
              </a:solidFill>
            </a:endParaRPr>
          </a:p>
        </p:txBody>
      </p:sp>
      <p:sp>
        <p:nvSpPr>
          <p:cNvPr id="25" name="左矢印 24"/>
          <p:cNvSpPr/>
          <p:nvPr/>
        </p:nvSpPr>
        <p:spPr>
          <a:xfrm>
            <a:off x="8404642" y="3434669"/>
            <a:ext cx="225251" cy="11147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8340502" y="3876188"/>
            <a:ext cx="95250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000" b="1" dirty="0">
                <a:solidFill>
                  <a:srgbClr val="FF0000"/>
                </a:solidFill>
              </a:rPr>
              <a:t>94.5</a:t>
            </a:r>
            <a:endParaRPr lang="ja-JP" altLang="en-US" sz="3000" b="1" dirty="0">
              <a:solidFill>
                <a:srgbClr val="FF0000"/>
              </a:solidFill>
            </a:endParaRPr>
          </a:p>
        </p:txBody>
      </p:sp>
      <p:sp>
        <p:nvSpPr>
          <p:cNvPr id="27" name="左矢印 26"/>
          <p:cNvSpPr/>
          <p:nvPr/>
        </p:nvSpPr>
        <p:spPr>
          <a:xfrm>
            <a:off x="8289325" y="4106813"/>
            <a:ext cx="115316" cy="914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8638371" y="4218283"/>
            <a:ext cx="62709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000" b="1" dirty="0">
                <a:solidFill>
                  <a:srgbClr val="FF0000"/>
                </a:solidFill>
              </a:rPr>
              <a:t>91</a:t>
            </a:r>
            <a:endParaRPr lang="ja-JP" altLang="en-US" sz="3000" b="1" dirty="0">
              <a:solidFill>
                <a:srgbClr val="FF0000"/>
              </a:solidFill>
            </a:endParaRPr>
          </a:p>
        </p:txBody>
      </p:sp>
      <p:sp>
        <p:nvSpPr>
          <p:cNvPr id="29" name="左矢印 28"/>
          <p:cNvSpPr/>
          <p:nvPr/>
        </p:nvSpPr>
        <p:spPr>
          <a:xfrm rot="1412285">
            <a:off x="8292016" y="4378861"/>
            <a:ext cx="225251" cy="11147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410312528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53</a:t>
            </a:fld>
            <a:endParaRPr kumimoji="1" lang="ja-JP" altLang="en-US"/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209550" y="921657"/>
            <a:ext cx="8934450" cy="1792968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2400" dirty="0" smtClean="0">
                <a:solidFill>
                  <a:schemeClr val="tx1"/>
                </a:solidFill>
              </a:rPr>
              <a:t>5. </a:t>
            </a:r>
            <a:r>
              <a:rPr lang="ja-JP" altLang="en-US" sz="2400" dirty="0">
                <a:solidFill>
                  <a:schemeClr val="tx1"/>
                </a:solidFill>
              </a:rPr>
              <a:t>「</a:t>
            </a:r>
            <a:r>
              <a:rPr lang="ja-JP" altLang="en-US" sz="2400" b="1" dirty="0">
                <a:solidFill>
                  <a:schemeClr val="tx1"/>
                </a:solidFill>
              </a:rPr>
              <a:t>ファイル</a:t>
            </a:r>
            <a:r>
              <a:rPr lang="ja-JP" altLang="en-US" sz="2400" dirty="0">
                <a:solidFill>
                  <a:schemeClr val="tx1"/>
                </a:solidFill>
              </a:rPr>
              <a:t>」、「</a:t>
            </a:r>
            <a:r>
              <a:rPr lang="ja-JP" altLang="en-US" sz="2400" b="1" dirty="0">
                <a:solidFill>
                  <a:schemeClr val="tx1"/>
                </a:solidFill>
              </a:rPr>
              <a:t>新規</a:t>
            </a:r>
            <a:r>
              <a:rPr lang="ja-JP" altLang="en-US" sz="2400" dirty="0">
                <a:solidFill>
                  <a:schemeClr val="tx1"/>
                </a:solidFill>
              </a:rPr>
              <a:t>」、「</a:t>
            </a:r>
            <a:r>
              <a:rPr lang="ja-JP" altLang="en-US" sz="2400" b="1" dirty="0">
                <a:solidFill>
                  <a:schemeClr val="tx1"/>
                </a:solidFill>
              </a:rPr>
              <a:t>空白のブック</a:t>
            </a:r>
            <a:r>
              <a:rPr lang="ja-JP" altLang="en-US" sz="2400" dirty="0">
                <a:solidFill>
                  <a:schemeClr val="tx1"/>
                </a:solidFill>
              </a:rPr>
              <a:t>」の順で操作しなさい</a:t>
            </a:r>
            <a:endParaRPr lang="en-US" altLang="ja-JP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ja-JP" sz="2400" dirty="0">
                <a:solidFill>
                  <a:schemeClr val="tx1"/>
                </a:solidFill>
              </a:rPr>
              <a:t>6</a:t>
            </a:r>
            <a:r>
              <a:rPr lang="en-US" altLang="ja-JP" sz="2400" dirty="0" smtClean="0">
                <a:solidFill>
                  <a:schemeClr val="tx1"/>
                </a:solidFill>
              </a:rPr>
              <a:t>. </a:t>
            </a:r>
            <a:r>
              <a:rPr lang="ja-JP" altLang="en-US" sz="2400" dirty="0" smtClean="0">
                <a:solidFill>
                  <a:schemeClr val="tx1"/>
                </a:solidFill>
              </a:rPr>
              <a:t>今度は，</a:t>
            </a:r>
            <a:r>
              <a:rPr lang="en-US" altLang="ja-JP" sz="2400" dirty="0" smtClean="0">
                <a:solidFill>
                  <a:schemeClr val="tx1"/>
                </a:solidFill>
              </a:rPr>
              <a:t>Excel </a:t>
            </a:r>
            <a:r>
              <a:rPr lang="en-US" altLang="ja-JP" sz="2400" dirty="0">
                <a:solidFill>
                  <a:schemeClr val="tx1"/>
                </a:solidFill>
              </a:rPr>
              <a:t>2013 </a:t>
            </a:r>
            <a:r>
              <a:rPr lang="ja-JP" altLang="en-US" sz="2400" dirty="0">
                <a:solidFill>
                  <a:schemeClr val="tx1"/>
                </a:solidFill>
              </a:rPr>
              <a:t>で、次のように</a:t>
            </a:r>
            <a:r>
              <a:rPr lang="ja-JP" altLang="en-US" sz="2400" b="1" dirty="0">
                <a:solidFill>
                  <a:schemeClr val="tx1"/>
                </a:solidFill>
              </a:rPr>
              <a:t>データ</a:t>
            </a:r>
            <a:r>
              <a:rPr lang="ja-JP" altLang="en-US" sz="2400" dirty="0">
                <a:solidFill>
                  <a:schemeClr val="tx1"/>
                </a:solidFill>
              </a:rPr>
              <a:t>を入力しなさい．これは、８名分のデータである</a:t>
            </a:r>
            <a:endParaRPr lang="en-US" altLang="ja-JP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ja-JP" sz="2100" dirty="0"/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75" y="2388394"/>
            <a:ext cx="4772025" cy="3579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33381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54</a:t>
            </a:fld>
            <a:endParaRPr kumimoji="1" lang="ja-JP" altLang="en-US"/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209550" y="949875"/>
            <a:ext cx="8934450" cy="130671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en-US" altLang="ja-JP" sz="2400" dirty="0" smtClean="0">
                <a:solidFill>
                  <a:schemeClr val="tx1"/>
                </a:solidFill>
              </a:rPr>
              <a:t>7. </a:t>
            </a:r>
            <a:r>
              <a:rPr lang="ja-JP" altLang="en-US" sz="2400" dirty="0">
                <a:solidFill>
                  <a:schemeClr val="tx1"/>
                </a:solidFill>
              </a:rPr>
              <a:t>いま入力したデータを用いてピボットテーブル（クロス集計表</a:t>
            </a:r>
            <a:r>
              <a:rPr lang="ja-JP" altLang="en-US" sz="2400" dirty="0" smtClean="0">
                <a:solidFill>
                  <a:schemeClr val="tx1"/>
                </a:solidFill>
              </a:rPr>
              <a:t>）を</a:t>
            </a:r>
            <a:r>
              <a:rPr lang="ja-JP" altLang="en-US" sz="2400" dirty="0">
                <a:solidFill>
                  <a:schemeClr val="tx1"/>
                </a:solidFill>
              </a:rPr>
              <a:t>作成しなさい</a:t>
            </a:r>
            <a:r>
              <a:rPr lang="en-US" altLang="ja-JP" sz="2400" dirty="0">
                <a:solidFill>
                  <a:schemeClr val="tx1"/>
                </a:solidFill>
              </a:rPr>
              <a:t>. </a:t>
            </a:r>
            <a:r>
              <a:rPr lang="ja-JP" altLang="en-US" sz="2400" dirty="0">
                <a:solidFill>
                  <a:schemeClr val="tx1"/>
                </a:solidFill>
              </a:rPr>
              <a:t>できあがりは、下のようになるはずである</a:t>
            </a:r>
            <a:r>
              <a:rPr lang="ja-JP" altLang="en-US" sz="2100" dirty="0"/>
              <a:t>．</a:t>
            </a:r>
            <a:endParaRPr lang="en-US" altLang="ja-JP" sz="2100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081" y="2284809"/>
            <a:ext cx="7761273" cy="3715941"/>
          </a:xfrm>
          <a:prstGeom prst="rect">
            <a:avLst/>
          </a:prstGeom>
        </p:spPr>
      </p:pic>
      <p:sp>
        <p:nvSpPr>
          <p:cNvPr id="7" name="正方形/長方形 6"/>
          <p:cNvSpPr/>
          <p:nvPr/>
        </p:nvSpPr>
        <p:spPr>
          <a:xfrm>
            <a:off x="542925" y="2714625"/>
            <a:ext cx="4572000" cy="154305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4705160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2951</TotalTime>
  <Words>1247</Words>
  <Application>Microsoft Office PowerPoint</Application>
  <PresentationFormat>画面に合わせる (4:3)</PresentationFormat>
  <Paragraphs>426</Paragraphs>
  <Slides>54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8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54</vt:i4>
      </vt:variant>
    </vt:vector>
  </HeadingPairs>
  <TitlesOfParts>
    <vt:vector size="63" baseType="lpstr">
      <vt:lpstr>ＭＳ Ｐゴシック</vt:lpstr>
      <vt:lpstr>メイリオ</vt:lpstr>
      <vt:lpstr>游ゴシック</vt:lpstr>
      <vt:lpstr>游ゴシック Light</vt:lpstr>
      <vt:lpstr>Arial</vt:lpstr>
      <vt:lpstr>Calibri</vt:lpstr>
      <vt:lpstr>Calibri Light</vt:lpstr>
      <vt:lpstr>Times New Roman</vt:lpstr>
      <vt:lpstr>Office Theme</vt:lpstr>
      <vt:lpstr>表計算 Excel 演習</vt:lpstr>
      <vt:lpstr>今日行うこと</vt:lpstr>
      <vt:lpstr>今日学習することはなぜ大切なのか</vt:lpstr>
      <vt:lpstr>5-1 Excel 2013 で集計</vt:lpstr>
      <vt:lpstr>集計の例</vt:lpstr>
      <vt:lpstr>集計の方法のバリエーション</vt:lpstr>
      <vt:lpstr>集計では、グループの基準もいろいろ</vt:lpstr>
      <vt:lpstr>グループの基準が受講者</vt:lpstr>
      <vt:lpstr>グループの基準が科目</vt:lpstr>
      <vt:lpstr>5-1 集計</vt:lpstr>
      <vt:lpstr>Excel 2013 で集計を行う</vt:lpstr>
      <vt:lpstr>PowerPoint プレゼンテーション</vt:lpstr>
      <vt:lpstr>Excel 2013 で集計を行う　（１／４）</vt:lpstr>
      <vt:lpstr>Excel 2013 で集計を行う　（２／４）</vt:lpstr>
      <vt:lpstr>Excel 2013 で集計を行う　（３／４）</vt:lpstr>
      <vt:lpstr>Excel 2013 で集計を行う　（４／４）</vt:lpstr>
      <vt:lpstr>実践演習の部</vt:lpstr>
      <vt:lpstr>実践演習</vt:lpstr>
      <vt:lpstr>実践演習の①</vt:lpstr>
      <vt:lpstr>実践演習の①</vt:lpstr>
      <vt:lpstr>実践演習の①</vt:lpstr>
      <vt:lpstr>実践演習の①</vt:lpstr>
      <vt:lpstr>5-2 Excel 2013 で集計の バリエーション</vt:lpstr>
      <vt:lpstr>集計の方法だけ変える（基準は変えない）（１／３）</vt:lpstr>
      <vt:lpstr>集計の方法だけ変える（基準は変えない）（２／３ ）</vt:lpstr>
      <vt:lpstr>Excel 2013 で集計を行う　（３／３）</vt:lpstr>
      <vt:lpstr>実践演習の②</vt:lpstr>
      <vt:lpstr>実践演習の②</vt:lpstr>
      <vt:lpstr>実践演習の②</vt:lpstr>
      <vt:lpstr>実践演習の②</vt:lpstr>
      <vt:lpstr>実践演習の②</vt:lpstr>
      <vt:lpstr>実践演習の②</vt:lpstr>
      <vt:lpstr>実践演習の②</vt:lpstr>
      <vt:lpstr>実践演習の②</vt:lpstr>
      <vt:lpstr>基準も変えたいとき（１／３）</vt:lpstr>
      <vt:lpstr>基準も変えたいとき（２／３）</vt:lpstr>
      <vt:lpstr>基準も変えたいとき（３／３）</vt:lpstr>
      <vt:lpstr>実践演習の③</vt:lpstr>
      <vt:lpstr>実践演習の③</vt:lpstr>
      <vt:lpstr>5-3 ピボットテーブル （クロス集計表）</vt:lpstr>
      <vt:lpstr>ピボットテーブル（クロス集計表）の例</vt:lpstr>
      <vt:lpstr>Excel 2013 でピボットテーブル（クロス集計用）を作成（１／５）</vt:lpstr>
      <vt:lpstr>Excel 2013 でピボットテーブル（クロス集計用）を作成（２／５）</vt:lpstr>
      <vt:lpstr>Excel 2013 でピボットテーブル（クロス集計用）を作成（３／５）</vt:lpstr>
      <vt:lpstr>Excel 2013 でピボットテーブル（クロス集計用）を作成（４／５）</vt:lpstr>
      <vt:lpstr>Excel 2013 でピボットテーブル（クロス集計用）を作成（５／５）</vt:lpstr>
      <vt:lpstr>実践演習の④</vt:lpstr>
      <vt:lpstr>実践演習の④</vt:lpstr>
      <vt:lpstr>実践演習の④</vt:lpstr>
      <vt:lpstr>課題</vt:lpstr>
      <vt:lpstr>課題</vt:lpstr>
      <vt:lpstr>課題</vt:lpstr>
      <vt:lpstr>課題</vt:lpstr>
      <vt:lpstr>課題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308</cp:revision>
  <cp:lastPrinted>2015-11-17T00:48:16Z</cp:lastPrinted>
  <dcterms:created xsi:type="dcterms:W3CDTF">2015-04-02T07:07:27Z</dcterms:created>
  <dcterms:modified xsi:type="dcterms:W3CDTF">2017-06-07T09:44:01Z</dcterms:modified>
</cp:coreProperties>
</file>