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4"/>
  </p:notesMasterIdLst>
  <p:sldIdLst>
    <p:sldId id="584" r:id="rId2"/>
    <p:sldId id="639" r:id="rId3"/>
    <p:sldId id="640" r:id="rId4"/>
    <p:sldId id="641" r:id="rId5"/>
    <p:sldId id="600" r:id="rId6"/>
    <p:sldId id="609" r:id="rId7"/>
    <p:sldId id="610" r:id="rId8"/>
    <p:sldId id="611" r:id="rId9"/>
    <p:sldId id="612" r:id="rId10"/>
    <p:sldId id="613" r:id="rId11"/>
    <p:sldId id="630" r:id="rId12"/>
    <p:sldId id="592" r:id="rId13"/>
    <p:sldId id="593" r:id="rId14"/>
    <p:sldId id="616" r:id="rId15"/>
    <p:sldId id="642" r:id="rId16"/>
    <p:sldId id="621" r:id="rId17"/>
    <p:sldId id="643" r:id="rId18"/>
    <p:sldId id="644" r:id="rId19"/>
    <p:sldId id="622" r:id="rId20"/>
    <p:sldId id="629" r:id="rId21"/>
    <p:sldId id="626" r:id="rId22"/>
    <p:sldId id="632" r:id="rId23"/>
    <p:sldId id="633" r:id="rId24"/>
    <p:sldId id="634" r:id="rId25"/>
    <p:sldId id="631" r:id="rId26"/>
    <p:sldId id="652" r:id="rId27"/>
    <p:sldId id="635" r:id="rId28"/>
    <p:sldId id="653" r:id="rId29"/>
    <p:sldId id="654" r:id="rId30"/>
    <p:sldId id="655" r:id="rId31"/>
    <p:sldId id="656" r:id="rId32"/>
    <p:sldId id="645" r:id="rId33"/>
    <p:sldId id="586" r:id="rId34"/>
    <p:sldId id="619" r:id="rId35"/>
    <p:sldId id="587" r:id="rId36"/>
    <p:sldId id="588" r:id="rId37"/>
    <p:sldId id="607" r:id="rId38"/>
    <p:sldId id="646" r:id="rId39"/>
    <p:sldId id="648" r:id="rId40"/>
    <p:sldId id="647" r:id="rId41"/>
    <p:sldId id="649" r:id="rId42"/>
    <p:sldId id="650" r:id="rId43"/>
  </p:sldIdLst>
  <p:sldSz cx="9144000" cy="6858000" type="screen4x3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66"/>
    <a:srgbClr val="0066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82" autoAdjust="0"/>
    <p:restoredTop sz="94424" autoAdjust="0"/>
  </p:normalViewPr>
  <p:slideViewPr>
    <p:cSldViewPr snapToGrid="0">
      <p:cViewPr>
        <p:scale>
          <a:sx n="125" d="100"/>
          <a:sy n="125" d="100"/>
        </p:scale>
        <p:origin x="1470" y="240"/>
      </p:cViewPr>
      <p:guideLst/>
    </p:cSldViewPr>
  </p:slideViewPr>
  <p:outlineViewPr>
    <p:cViewPr>
      <p:scale>
        <a:sx n="33" d="100"/>
        <a:sy n="33" d="100"/>
      </p:scale>
      <p:origin x="0" y="-49944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9900"/>
    </p:cViewPr>
  </p:sorterViewPr>
  <p:notesViewPr>
    <p:cSldViewPr snapToGrid="0">
      <p:cViewPr varScale="1">
        <p:scale>
          <a:sx n="87" d="100"/>
          <a:sy n="87" d="100"/>
        </p:scale>
        <p:origin x="2646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31740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81D12-1593-4DEC-9ACD-392FF9A82481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84793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66067"/>
            <a:ext cx="7886700" cy="785493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510" y="1322704"/>
            <a:ext cx="8545830" cy="4895215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0B4CF-7E85-4F08-98C8-F6195F0FB2EF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69430" y="6372862"/>
            <a:ext cx="2057400" cy="365125"/>
          </a:xfrm>
        </p:spPr>
        <p:txBody>
          <a:bodyPr/>
          <a:lstStyle>
            <a:lvl1pPr>
              <a:defRPr sz="2000"/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601205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ED1E5-DD07-4B24-B657-46581E49968A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87097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84D44-A9DA-4690-9644-130251390C37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08278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ED3D5-C2B7-4092-9894-B5DFCFBE4B32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12392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85AF-C5E0-4E0E-AEA6-43F33CE9DA4A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97566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6AB06-8B66-420B-A910-90BD6D036D72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25956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2C8CB-8C4C-4701-9A66-1B50F258B161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88137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46DEE-2873-4CB9-8239-D4028A4E1FB6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26314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FC8FF-E7AB-483E-A477-3105FAD25241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52668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006B3-C647-4E06-BD33-BC8EB338DA99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6413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9570" y="227966"/>
            <a:ext cx="8362950" cy="7626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9550" y="1155064"/>
            <a:ext cx="8705850" cy="5108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F499A-94B8-490E-8452-9D0DA6E80027}" type="datetime1">
              <a:rPr lang="ja-JP" altLang="en-US" smtClean="0"/>
              <a:t>2017/6/7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22770" y="634174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68136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25.png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9.png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31.png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表計算 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Excel 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演習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143000" y="3865853"/>
            <a:ext cx="6858000" cy="1241822"/>
          </a:xfrm>
        </p:spPr>
        <p:txBody>
          <a:bodyPr>
            <a:normAutofit fontScale="92500" lnSpcReduction="20000"/>
          </a:bodyPr>
          <a:lstStyle/>
          <a:p>
            <a:r>
              <a:rPr lang="ja-JP" altLang="en-US" sz="3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４．検索，条件</a:t>
            </a:r>
            <a:r>
              <a:rPr lang="ja-JP" altLang="en-US" sz="3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付き書式設定，並べ替え</a:t>
            </a:r>
            <a:endParaRPr lang="ja-JP" altLang="en-US" sz="3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913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15268" y="132697"/>
            <a:ext cx="8582024" cy="1325563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今日学習することはなぜ大切なのか</a:t>
            </a:r>
            <a:endParaRPr kumimoji="1" lang="ja-JP" altLang="en-US" dirty="0"/>
          </a:p>
        </p:txBody>
      </p:sp>
      <p:sp>
        <p:nvSpPr>
          <p:cNvPr id="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25719" y="3972334"/>
            <a:ext cx="4613241" cy="79493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2400" b="1" dirty="0" smtClean="0"/>
              <a:t>Excel </a:t>
            </a:r>
            <a:r>
              <a:rPr kumimoji="1" lang="ja-JP" altLang="en-US" sz="2400" b="1" dirty="0" smtClean="0"/>
              <a:t>を、データの基地（データベース）として活用</a:t>
            </a:r>
            <a:endParaRPr kumimoji="1" lang="ja-JP" altLang="en-US" sz="2400" b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527572"/>
            <a:ext cx="2050256" cy="1771650"/>
          </a:xfrm>
          <a:prstGeom prst="rect">
            <a:avLst/>
          </a:prstGeom>
        </p:spPr>
      </p:pic>
      <p:sp>
        <p:nvSpPr>
          <p:cNvPr id="9" name="角丸四角形 8"/>
          <p:cNvSpPr/>
          <p:nvPr/>
        </p:nvSpPr>
        <p:spPr>
          <a:xfrm>
            <a:off x="168199" y="3833710"/>
            <a:ext cx="5472983" cy="1784849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462" y="4428154"/>
            <a:ext cx="1349733" cy="1156601"/>
          </a:xfrm>
          <a:prstGeom prst="rect">
            <a:avLst/>
          </a:prstGeom>
        </p:spPr>
      </p:pic>
      <p:sp>
        <p:nvSpPr>
          <p:cNvPr id="11" name="テキスト ボックス 10"/>
          <p:cNvSpPr txBox="1"/>
          <p:nvPr/>
        </p:nvSpPr>
        <p:spPr>
          <a:xfrm>
            <a:off x="5778486" y="2575416"/>
            <a:ext cx="311880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/>
              <a:t>＜このとき大事なことは＞</a:t>
            </a:r>
            <a:endParaRPr lang="en-US" altLang="ja-JP" sz="2400" dirty="0"/>
          </a:p>
          <a:p>
            <a:endParaRPr lang="en-US" altLang="ja-JP" sz="2400" dirty="0"/>
          </a:p>
          <a:p>
            <a:r>
              <a:rPr lang="ja-JP" altLang="en-US" sz="2400" dirty="0"/>
              <a:t>◆　検索</a:t>
            </a:r>
            <a:endParaRPr lang="en-US" altLang="ja-JP" sz="2400" dirty="0"/>
          </a:p>
          <a:p>
            <a:r>
              <a:rPr lang="ja-JP" altLang="en-US" sz="2400" dirty="0"/>
              <a:t>すばやくデータを探すこと</a:t>
            </a:r>
            <a:endParaRPr lang="en-US" altLang="ja-JP" sz="2400" dirty="0"/>
          </a:p>
          <a:p>
            <a:endParaRPr lang="en-US" altLang="ja-JP" sz="2400" dirty="0"/>
          </a:p>
          <a:p>
            <a:r>
              <a:rPr lang="ja-JP" altLang="en-US" sz="2400" dirty="0"/>
              <a:t>◆　強調表示</a:t>
            </a:r>
            <a:endParaRPr lang="en-US" altLang="ja-JP" sz="2400" dirty="0"/>
          </a:p>
          <a:p>
            <a:r>
              <a:rPr lang="ja-JP" altLang="en-US" sz="2400" dirty="0"/>
              <a:t>大事なデータに目印をつける</a:t>
            </a:r>
            <a:endParaRPr lang="en-US" altLang="ja-JP" sz="2400" dirty="0"/>
          </a:p>
          <a:p>
            <a:r>
              <a:rPr lang="ja-JP" altLang="en-US" sz="2400" dirty="0"/>
              <a:t>こと</a:t>
            </a:r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9783" y="1443258"/>
            <a:ext cx="2784412" cy="2264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45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検索のイメージ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6000" y="2205242"/>
            <a:ext cx="2851650" cy="2443609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1280161" y="4881986"/>
            <a:ext cx="29989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/>
              <a:t>たくさんの中から</a:t>
            </a:r>
          </a:p>
        </p:txBody>
      </p:sp>
      <p:pic>
        <p:nvPicPr>
          <p:cNvPr id="1026" name="Picture 2" descr="http://3.bp.blogspot.com/-FJiaJ8gidCs/Ugsu-rSFw0I/AAAAAAAAXNA/JFiIUoxggW4/s800/book_tat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837" y="2325122"/>
            <a:ext cx="2302763" cy="220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右矢印 6"/>
          <p:cNvSpPr/>
          <p:nvPr/>
        </p:nvSpPr>
        <p:spPr>
          <a:xfrm>
            <a:off x="4511231" y="3136532"/>
            <a:ext cx="962025" cy="5810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5926837" y="4624869"/>
            <a:ext cx="29989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/>
              <a:t>条件にあうものを</a:t>
            </a:r>
            <a:endParaRPr lang="en-US" altLang="ja-JP" sz="2400" dirty="0"/>
          </a:p>
          <a:p>
            <a:r>
              <a:rPr lang="ja-JP" altLang="en-US" sz="2400" dirty="0"/>
              <a:t>コンピュータに</a:t>
            </a:r>
            <a:endParaRPr lang="en-US" altLang="ja-JP" sz="2400" dirty="0"/>
          </a:p>
          <a:p>
            <a:r>
              <a:rPr lang="ja-JP" altLang="en-US" sz="2400" dirty="0"/>
              <a:t>探してもらう</a:t>
            </a:r>
          </a:p>
        </p:txBody>
      </p:sp>
    </p:spTree>
    <p:extLst>
      <p:ext uri="{BB962C8B-B14F-4D97-AF65-F5344CB8AC3E}">
        <p14:creationId xmlns:p14="http://schemas.microsoft.com/office/powerpoint/2010/main" val="283633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強調表示</a:t>
            </a:r>
            <a:r>
              <a:rPr kumimoji="1" lang="ja-JP" altLang="en-US" dirty="0" smtClean="0"/>
              <a:t>のイメージ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275" y="2181261"/>
            <a:ext cx="2851650" cy="2443609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909706" y="4834023"/>
            <a:ext cx="1748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/>
              <a:t>たくさん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4741420" y="4683981"/>
            <a:ext cx="29989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/>
              <a:t>条件にあうものを、</a:t>
            </a:r>
            <a:endParaRPr lang="en-US" altLang="ja-JP" sz="2400" dirty="0"/>
          </a:p>
          <a:p>
            <a:r>
              <a:rPr lang="ja-JP" altLang="en-US" sz="2400" dirty="0"/>
              <a:t>コンピュータに</a:t>
            </a:r>
            <a:endParaRPr lang="en-US" altLang="ja-JP" sz="2400" dirty="0"/>
          </a:p>
          <a:p>
            <a:r>
              <a:rPr lang="ja-JP" altLang="en-US" sz="2400" b="1" u="sng" dirty="0">
                <a:solidFill>
                  <a:srgbClr val="FF0000"/>
                </a:solidFill>
              </a:rPr>
              <a:t>強調表示</a:t>
            </a:r>
            <a:r>
              <a:rPr lang="ja-JP" altLang="en-US" sz="2400" dirty="0"/>
              <a:t>してもらう</a:t>
            </a:r>
          </a:p>
        </p:txBody>
      </p:sp>
      <p:cxnSp>
        <p:nvCxnSpPr>
          <p:cNvPr id="8" name="直線矢印コネクタ 7"/>
          <p:cNvCxnSpPr/>
          <p:nvPr/>
        </p:nvCxnSpPr>
        <p:spPr>
          <a:xfrm>
            <a:off x="3495675" y="3305175"/>
            <a:ext cx="781050" cy="190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付箋・ポストイットのイラスト（横長）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9708" y="1936438"/>
            <a:ext cx="1285875" cy="12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6929" y="2181260"/>
            <a:ext cx="2851650" cy="2443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37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今日行う</a:t>
            </a:r>
            <a:r>
              <a:rPr lang="ja-JP" altLang="en-US" dirty="0" smtClean="0"/>
              <a:t> </a:t>
            </a:r>
            <a:r>
              <a:rPr lang="en-US" altLang="ja-JP" dirty="0" smtClean="0"/>
              <a:t>Excel </a:t>
            </a:r>
            <a:r>
              <a:rPr lang="ja-JP" altLang="en-US" dirty="0" smtClean="0"/>
              <a:t>の演習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98801" y="1763192"/>
            <a:ext cx="3460382" cy="45399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ja-JP" altLang="en-US" sz="2400" dirty="0"/>
              <a:t>条件に合うものを強調表示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</a:t>
            </a:fld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807353" y="1779441"/>
            <a:ext cx="3047591" cy="453998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400" dirty="0">
                <a:solidFill>
                  <a:schemeClr val="tx1"/>
                </a:solidFill>
              </a:rPr>
              <a:t>検索</a:t>
            </a: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214263" y="3781671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「</a:t>
            </a:r>
            <a:r>
              <a:rPr lang="ja-JP" altLang="en-US" sz="2400" b="1" dirty="0"/>
              <a:t>肉</a:t>
            </a:r>
            <a:r>
              <a:rPr lang="ja-JP" altLang="en-US" sz="2400" dirty="0"/>
              <a:t>」の検索</a:t>
            </a: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336413" y="5459775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 smtClean="0"/>
              <a:t>高い</a:t>
            </a:r>
            <a:r>
              <a:rPr lang="ja-JP" altLang="en-US" sz="2400" dirty="0" smtClean="0"/>
              <a:t>のは</a:t>
            </a:r>
            <a:r>
              <a:rPr lang="ja-JP" altLang="en-US" sz="2400" dirty="0"/>
              <a:t>どれか</a:t>
            </a: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262" y="2423320"/>
            <a:ext cx="3743325" cy="1066800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8801" y="2233439"/>
            <a:ext cx="3409950" cy="306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46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5" y="2714625"/>
            <a:ext cx="8500310" cy="775097"/>
          </a:xfrm>
        </p:spPr>
        <p:txBody>
          <a:bodyPr>
            <a:normAutofit/>
          </a:bodyPr>
          <a:lstStyle/>
          <a:p>
            <a:r>
              <a:rPr lang="en-US" altLang="ja-JP" sz="3600" dirty="0" smtClean="0"/>
              <a:t>4-1 </a:t>
            </a:r>
            <a:r>
              <a:rPr lang="en-US" altLang="ja-JP" sz="3600" dirty="0"/>
              <a:t>Excel </a:t>
            </a:r>
            <a:r>
              <a:rPr lang="ja-JP" altLang="en-US" sz="3600" dirty="0"/>
              <a:t>で検索</a:t>
            </a:r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8701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検索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7</a:t>
            </a:fld>
            <a:endParaRPr kumimoji="1" lang="ja-JP" altLang="en-US"/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1162958" y="6216418"/>
            <a:ext cx="1784350" cy="54530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chemeClr val="tx1"/>
                </a:solidFill>
              </a:rPr>
              <a:t>元データ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4011424" y="1916769"/>
            <a:ext cx="44085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’</a:t>
            </a:r>
            <a:r>
              <a:rPr lang="ja-JP" altLang="en-US" sz="2400" b="1" dirty="0"/>
              <a:t>シャツ</a:t>
            </a:r>
            <a:r>
              <a:rPr lang="en-US" altLang="ja-JP" sz="2400" dirty="0" smtClean="0"/>
              <a:t>’ </a:t>
            </a:r>
            <a:r>
              <a:rPr lang="ja-JP" altLang="en-US" sz="2400" dirty="0" smtClean="0"/>
              <a:t>という</a:t>
            </a:r>
            <a:r>
              <a:rPr lang="ja-JP" altLang="en-US" sz="2400" dirty="0"/>
              <a:t>言葉</a:t>
            </a:r>
            <a:r>
              <a:rPr lang="ja-JP" altLang="en-US" sz="2400" dirty="0" smtClean="0"/>
              <a:t>を</a:t>
            </a:r>
            <a:r>
              <a:rPr lang="ja-JP" altLang="en-US" sz="2400" dirty="0"/>
              <a:t>探したい</a:t>
            </a:r>
          </a:p>
        </p:txBody>
      </p:sp>
      <p:sp>
        <p:nvSpPr>
          <p:cNvPr id="12" name="下矢印 11"/>
          <p:cNvSpPr/>
          <p:nvPr/>
        </p:nvSpPr>
        <p:spPr>
          <a:xfrm>
            <a:off x="5618924" y="2609850"/>
            <a:ext cx="561975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0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4011424" y="3196267"/>
            <a:ext cx="54168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人間が探すのは大変．ミスもしそう．</a:t>
            </a:r>
          </a:p>
        </p:txBody>
      </p:sp>
      <p:sp>
        <p:nvSpPr>
          <p:cNvPr id="22" name="下矢印 21"/>
          <p:cNvSpPr/>
          <p:nvPr/>
        </p:nvSpPr>
        <p:spPr>
          <a:xfrm>
            <a:off x="5618924" y="3889349"/>
            <a:ext cx="561975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0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4423281" y="4429440"/>
            <a:ext cx="34042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Excel </a:t>
            </a:r>
            <a:r>
              <a:rPr lang="ja-JP" altLang="en-US" sz="2400" dirty="0"/>
              <a:t>の検索機能の出番</a:t>
            </a:r>
          </a:p>
        </p:txBody>
      </p:sp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331558"/>
              </p:ext>
            </p:extLst>
          </p:nvPr>
        </p:nvGraphicFramePr>
        <p:xfrm>
          <a:off x="178009" y="1504001"/>
          <a:ext cx="3479591" cy="44938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79300">
                  <a:extLst>
                    <a:ext uri="{9D8B030D-6E8A-4147-A177-3AD203B41FA5}">
                      <a16:colId xmlns:a16="http://schemas.microsoft.com/office/drawing/2014/main" val="1935303669"/>
                    </a:ext>
                  </a:extLst>
                </a:gridCol>
                <a:gridCol w="1200291">
                  <a:extLst>
                    <a:ext uri="{9D8B030D-6E8A-4147-A177-3AD203B41FA5}">
                      <a16:colId xmlns:a16="http://schemas.microsoft.com/office/drawing/2014/main" val="3831872094"/>
                    </a:ext>
                  </a:extLst>
                </a:gridCol>
              </a:tblGrid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商品名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>
                          <a:effectLst/>
                        </a:rPr>
                        <a:t>価格</a:t>
                      </a:r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9822381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牛肉（ロース）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</a:rPr>
                        <a:t>250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357055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豚肉（バラ）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</a:rPr>
                        <a:t>150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4073300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鶏肉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</a:rPr>
                        <a:t>80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12818659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鶏卵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</a:rPr>
                        <a:t>300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5798070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ワイシャツ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2000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221852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男子シャツ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1500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5369696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子供シャツ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1000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1002955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>
                          <a:effectLst/>
                        </a:rPr>
                        <a:t>洗濯代（ワイシャツ）</a:t>
                      </a:r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100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10281348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>
                          <a:effectLst/>
                        </a:rPr>
                        <a:t>即席めん</a:t>
                      </a:r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150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9722623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>
                          <a:effectLst/>
                        </a:rPr>
                        <a:t>中華そば</a:t>
                      </a:r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500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003957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269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Excel </a:t>
            </a:r>
            <a:r>
              <a:rPr kumimoji="1" lang="ja-JP" altLang="en-US" dirty="0" err="1" smtClean="0"/>
              <a:t>での</a:t>
            </a:r>
            <a:r>
              <a:rPr lang="ja-JP" altLang="en-US" dirty="0"/>
              <a:t>検索</a:t>
            </a:r>
            <a:endParaRPr kumimoji="1" lang="ja-JP" alt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354001" y="4446369"/>
            <a:ext cx="3939561" cy="1074576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dirty="0" smtClean="0"/>
              <a:t>Excel</a:t>
            </a:r>
            <a:r>
              <a:rPr kumimoji="1" lang="ja-JP" altLang="en-US" dirty="0" smtClean="0"/>
              <a:t> </a:t>
            </a:r>
            <a:r>
              <a:rPr lang="ja-JP" altLang="en-US" dirty="0" smtClean="0"/>
              <a:t>で</a:t>
            </a:r>
            <a:r>
              <a:rPr lang="ja-JP" altLang="en-US" dirty="0"/>
              <a:t>の</a:t>
            </a:r>
            <a:r>
              <a:rPr kumimoji="1" lang="ja-JP" altLang="en-US" b="1" dirty="0" smtClean="0"/>
              <a:t>検索機能</a:t>
            </a:r>
            <a:r>
              <a:rPr lang="ja-JP" altLang="en-US" dirty="0" smtClean="0"/>
              <a:t>を用いて</a:t>
            </a:r>
            <a:r>
              <a:rPr kumimoji="1" lang="ja-JP" altLang="en-US" dirty="0" smtClean="0"/>
              <a:t>、</a:t>
            </a:r>
            <a:r>
              <a:rPr kumimoji="1" lang="ja-JP" altLang="en-US" b="1" dirty="0" smtClean="0"/>
              <a:t>特定の単語</a:t>
            </a:r>
            <a:r>
              <a:rPr kumimoji="1" lang="ja-JP" altLang="en-US" dirty="0" smtClean="0"/>
              <a:t>を</a:t>
            </a:r>
            <a:r>
              <a:rPr lang="ja-JP" altLang="en-US" dirty="0" smtClean="0"/>
              <a:t>含む</a:t>
            </a:r>
            <a:r>
              <a:rPr lang="ja-JP" altLang="en-US" b="1" dirty="0"/>
              <a:t>セル</a:t>
            </a:r>
            <a:r>
              <a:rPr lang="ja-JP" altLang="en-US" dirty="0" smtClean="0"/>
              <a:t>を探すことができる</a:t>
            </a:r>
            <a:endParaRPr kumimoji="1" lang="ja-JP" altLang="en-US" b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8</a:t>
            </a:fld>
            <a:endParaRPr kumimoji="1" lang="ja-JP" altLang="en-US"/>
          </a:p>
        </p:txBody>
      </p:sp>
      <p:sp>
        <p:nvSpPr>
          <p:cNvPr id="3" name="角丸四角形 2"/>
          <p:cNvSpPr/>
          <p:nvPr/>
        </p:nvSpPr>
        <p:spPr>
          <a:xfrm>
            <a:off x="3996481" y="4307745"/>
            <a:ext cx="4861769" cy="2254979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右矢印 14"/>
          <p:cNvSpPr/>
          <p:nvPr/>
        </p:nvSpPr>
        <p:spPr>
          <a:xfrm>
            <a:off x="4121714" y="2487361"/>
            <a:ext cx="464574" cy="11795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5997716" y="3666891"/>
            <a:ext cx="1784350" cy="54530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400" b="1" dirty="0">
                <a:solidFill>
                  <a:schemeClr val="tx1"/>
                </a:solidFill>
              </a:rPr>
              <a:t>検索結果</a:t>
            </a:r>
          </a:p>
        </p:txBody>
      </p:sp>
      <p:sp>
        <p:nvSpPr>
          <p:cNvPr id="23" name="コンテンツ プレースホルダー 2"/>
          <p:cNvSpPr txBox="1">
            <a:spLocks/>
          </p:cNvSpPr>
          <p:nvPr/>
        </p:nvSpPr>
        <p:spPr>
          <a:xfrm>
            <a:off x="5876996" y="776658"/>
            <a:ext cx="1784350" cy="54530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400" dirty="0">
                <a:solidFill>
                  <a:srgbClr val="FF0000"/>
                </a:solidFill>
              </a:rPr>
              <a:t>自動で探す</a:t>
            </a:r>
          </a:p>
        </p:txBody>
      </p:sp>
      <p:sp>
        <p:nvSpPr>
          <p:cNvPr id="20" name="コンテンツ プレースホルダー 2"/>
          <p:cNvSpPr txBox="1">
            <a:spLocks/>
          </p:cNvSpPr>
          <p:nvPr/>
        </p:nvSpPr>
        <p:spPr>
          <a:xfrm>
            <a:off x="1162958" y="6216418"/>
            <a:ext cx="1784350" cy="54530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chemeClr val="tx1"/>
                </a:solidFill>
              </a:rPr>
              <a:t>元データ</a:t>
            </a:r>
          </a:p>
        </p:txBody>
      </p:sp>
      <p:graphicFrame>
        <p:nvGraphicFramePr>
          <p:cNvPr id="22" name="表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462235"/>
              </p:ext>
            </p:extLst>
          </p:nvPr>
        </p:nvGraphicFramePr>
        <p:xfrm>
          <a:off x="178009" y="1504001"/>
          <a:ext cx="3479591" cy="44938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79300">
                  <a:extLst>
                    <a:ext uri="{9D8B030D-6E8A-4147-A177-3AD203B41FA5}">
                      <a16:colId xmlns:a16="http://schemas.microsoft.com/office/drawing/2014/main" val="1935303669"/>
                    </a:ext>
                  </a:extLst>
                </a:gridCol>
                <a:gridCol w="1200291">
                  <a:extLst>
                    <a:ext uri="{9D8B030D-6E8A-4147-A177-3AD203B41FA5}">
                      <a16:colId xmlns:a16="http://schemas.microsoft.com/office/drawing/2014/main" val="3831872094"/>
                    </a:ext>
                  </a:extLst>
                </a:gridCol>
              </a:tblGrid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商品名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>
                          <a:effectLst/>
                        </a:rPr>
                        <a:t>価格</a:t>
                      </a:r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9822381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牛肉（ロース）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</a:rPr>
                        <a:t>250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357055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豚肉（バラ）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</a:rPr>
                        <a:t>150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4073300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鶏肉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</a:rPr>
                        <a:t>80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12818659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鶏卵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</a:rPr>
                        <a:t>300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5798070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ワイシャツ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2000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221852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男子シャツ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1500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5369696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子供シャツ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1000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1002955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>
                          <a:effectLst/>
                        </a:rPr>
                        <a:t>洗濯代（ワイシャツ）</a:t>
                      </a:r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100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10281348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>
                          <a:effectLst/>
                        </a:rPr>
                        <a:t>即席めん</a:t>
                      </a:r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150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9722623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>
                          <a:effectLst/>
                        </a:rPr>
                        <a:t>中華そば</a:t>
                      </a:r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500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00395734"/>
                  </a:ext>
                </a:extLst>
              </a:tr>
            </a:tbl>
          </a:graphicData>
        </a:graphic>
      </p:graphicFrame>
      <p:pic>
        <p:nvPicPr>
          <p:cNvPr id="24" name="図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5688" y="1105890"/>
            <a:ext cx="3579662" cy="2561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33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183" y="4536063"/>
            <a:ext cx="7468802" cy="1216417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0463" y="1531599"/>
            <a:ext cx="2260162" cy="1837991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Excel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2013 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検索手順例</a:t>
            </a:r>
            <a:endParaRPr kumimoji="1" lang="ja-JP" altLang="en-US" dirty="0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104103" y="3423375"/>
            <a:ext cx="1386389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元データ</a:t>
            </a:r>
          </a:p>
        </p:txBody>
      </p:sp>
      <p:sp>
        <p:nvSpPr>
          <p:cNvPr id="13" name="右矢印 12"/>
          <p:cNvSpPr/>
          <p:nvPr/>
        </p:nvSpPr>
        <p:spPr>
          <a:xfrm>
            <a:off x="3396787" y="2304246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3750461" y="3385960"/>
            <a:ext cx="4745387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①　左上をクリック．全セルが選択される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（</a:t>
            </a:r>
            <a:r>
              <a:rPr lang="ja-JP" altLang="en-US" sz="1875" b="1" dirty="0">
                <a:solidFill>
                  <a:schemeClr val="tx1"/>
                </a:solidFill>
              </a:rPr>
              <a:t>全範囲の選択</a:t>
            </a:r>
            <a:r>
              <a:rPr lang="ja-JP" altLang="en-US" sz="1875" dirty="0">
                <a:solidFill>
                  <a:schemeClr val="tx1"/>
                </a:solidFill>
              </a:rPr>
              <a:t>）</a:t>
            </a:r>
            <a:endParaRPr lang="en-US" altLang="ja-JP" sz="1875" dirty="0">
              <a:solidFill>
                <a:schemeClr val="tx1"/>
              </a:solidFill>
            </a:endParaRPr>
          </a:p>
        </p:txBody>
      </p:sp>
      <p:sp>
        <p:nvSpPr>
          <p:cNvPr id="16" name="右矢印 15"/>
          <p:cNvSpPr/>
          <p:nvPr/>
        </p:nvSpPr>
        <p:spPr>
          <a:xfrm>
            <a:off x="173892" y="4823664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6" name="正方形/長方形 25"/>
          <p:cNvSpPr/>
          <p:nvPr/>
        </p:nvSpPr>
        <p:spPr>
          <a:xfrm>
            <a:off x="4261066" y="1531599"/>
            <a:ext cx="325222" cy="22365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7" name="コンテンツ プレースホルダー 2"/>
          <p:cNvSpPr txBox="1">
            <a:spLocks/>
          </p:cNvSpPr>
          <p:nvPr/>
        </p:nvSpPr>
        <p:spPr>
          <a:xfrm>
            <a:off x="711183" y="6081074"/>
            <a:ext cx="746880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②　リボンで「</a:t>
            </a:r>
            <a:r>
              <a:rPr lang="ja-JP" altLang="en-US" sz="1875" b="1" dirty="0">
                <a:solidFill>
                  <a:schemeClr val="tx1"/>
                </a:solidFill>
              </a:rPr>
              <a:t>ホーム</a:t>
            </a:r>
            <a:r>
              <a:rPr lang="ja-JP" altLang="en-US" sz="1875" dirty="0">
                <a:solidFill>
                  <a:schemeClr val="tx1"/>
                </a:solidFill>
              </a:rPr>
              <a:t>」、「</a:t>
            </a:r>
            <a:r>
              <a:rPr lang="ja-JP" altLang="en-US" sz="1875" b="1" dirty="0">
                <a:solidFill>
                  <a:schemeClr val="tx1"/>
                </a:solidFill>
              </a:rPr>
              <a:t>検索と選択</a:t>
            </a:r>
            <a:r>
              <a:rPr lang="ja-JP" altLang="en-US" sz="1875" dirty="0">
                <a:solidFill>
                  <a:schemeClr val="tx1"/>
                </a:solidFill>
              </a:rPr>
              <a:t>」を展開して、「</a:t>
            </a:r>
            <a:r>
              <a:rPr lang="ja-JP" altLang="en-US" sz="1875" b="1" dirty="0">
                <a:solidFill>
                  <a:schemeClr val="tx1"/>
                </a:solidFill>
              </a:rPr>
              <a:t>検索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</a:p>
        </p:txBody>
      </p:sp>
      <p:sp>
        <p:nvSpPr>
          <p:cNvPr id="28" name="正方形/長方形 27"/>
          <p:cNvSpPr/>
          <p:nvPr/>
        </p:nvSpPr>
        <p:spPr>
          <a:xfrm>
            <a:off x="1042727" y="4502064"/>
            <a:ext cx="456423" cy="45441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9" name="正方形/長方形 28"/>
          <p:cNvSpPr/>
          <p:nvPr/>
        </p:nvSpPr>
        <p:spPr>
          <a:xfrm>
            <a:off x="7429860" y="4647993"/>
            <a:ext cx="524819" cy="60487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0" name="正方形/長方形 29"/>
          <p:cNvSpPr/>
          <p:nvPr/>
        </p:nvSpPr>
        <p:spPr>
          <a:xfrm>
            <a:off x="7499348" y="5257651"/>
            <a:ext cx="788160" cy="25762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1" name="右矢印 30"/>
          <p:cNvSpPr/>
          <p:nvPr/>
        </p:nvSpPr>
        <p:spPr>
          <a:xfrm>
            <a:off x="8303064" y="4971807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8" name="図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323" y="1479148"/>
            <a:ext cx="2260162" cy="1837991"/>
          </a:xfrm>
          <a:prstGeom prst="rect">
            <a:avLst/>
          </a:prstGeom>
        </p:spPr>
      </p:pic>
      <p:sp>
        <p:nvSpPr>
          <p:cNvPr id="8" name="スライド番号プレースホルダー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9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2087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73" y="4110026"/>
            <a:ext cx="3693440" cy="2642401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0206" y="1704149"/>
            <a:ext cx="3474036" cy="1544822"/>
          </a:xfrm>
          <a:prstGeom prst="rect">
            <a:avLst/>
          </a:prstGeom>
        </p:spPr>
      </p:pic>
      <p:pic>
        <p:nvPicPr>
          <p:cNvPr id="4" name="図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686" y="1704149"/>
            <a:ext cx="3474036" cy="1544822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Excel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2013 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検索手順例</a:t>
            </a:r>
            <a:endParaRPr kumimoji="1" lang="ja-JP" altLang="en-US" dirty="0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66357" y="3352002"/>
            <a:ext cx="3148343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③ </a:t>
            </a:r>
            <a:r>
              <a:rPr lang="ja-JP" altLang="en-US" sz="1875" b="1" dirty="0">
                <a:solidFill>
                  <a:schemeClr val="tx1"/>
                </a:solidFill>
              </a:rPr>
              <a:t>探したいキーワード</a:t>
            </a:r>
            <a:r>
              <a:rPr lang="ja-JP" altLang="en-US" sz="1875" dirty="0">
                <a:solidFill>
                  <a:schemeClr val="tx1"/>
                </a:solidFill>
              </a:rPr>
              <a:t>を</a:t>
            </a:r>
            <a:r>
              <a:rPr lang="ja-JP" altLang="en-US" sz="1875" dirty="0" smtClean="0">
                <a:solidFill>
                  <a:schemeClr val="tx1"/>
                </a:solidFill>
              </a:rPr>
              <a:t>「</a:t>
            </a:r>
            <a:r>
              <a:rPr lang="ja-JP" altLang="en-US" sz="1875" b="1" dirty="0" smtClean="0">
                <a:solidFill>
                  <a:schemeClr val="tx1"/>
                </a:solidFill>
              </a:rPr>
              <a:t>シャツ</a:t>
            </a:r>
            <a:r>
              <a:rPr lang="ja-JP" altLang="en-US" sz="1875" dirty="0" smtClean="0">
                <a:solidFill>
                  <a:schemeClr val="tx1"/>
                </a:solidFill>
              </a:rPr>
              <a:t>」</a:t>
            </a:r>
            <a:r>
              <a:rPr lang="ja-JP" altLang="en-US" sz="1875" dirty="0">
                <a:solidFill>
                  <a:schemeClr val="tx1"/>
                </a:solidFill>
              </a:rPr>
              <a:t>のように入力</a:t>
            </a:r>
          </a:p>
        </p:txBody>
      </p:sp>
      <p:sp>
        <p:nvSpPr>
          <p:cNvPr id="13" name="右矢印 12"/>
          <p:cNvSpPr/>
          <p:nvPr/>
        </p:nvSpPr>
        <p:spPr>
          <a:xfrm>
            <a:off x="3676169" y="2216136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3836186" y="3499941"/>
            <a:ext cx="4745387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④ 「</a:t>
            </a:r>
            <a:r>
              <a:rPr lang="ja-JP" altLang="en-US" sz="1875" b="1" dirty="0">
                <a:solidFill>
                  <a:schemeClr val="tx1"/>
                </a:solidFill>
              </a:rPr>
              <a:t>すべて検索</a:t>
            </a:r>
            <a:r>
              <a:rPr lang="ja-JP" altLang="en-US" sz="1875" dirty="0">
                <a:solidFill>
                  <a:schemeClr val="tx1"/>
                </a:solidFill>
              </a:rPr>
              <a:t>」をクリック</a:t>
            </a:r>
            <a:endParaRPr lang="en-US" altLang="ja-JP" sz="1875" dirty="0">
              <a:solidFill>
                <a:schemeClr val="tx1"/>
              </a:solidFill>
            </a:endParaRPr>
          </a:p>
        </p:txBody>
      </p:sp>
      <p:sp>
        <p:nvSpPr>
          <p:cNvPr id="16" name="右矢印 15"/>
          <p:cNvSpPr/>
          <p:nvPr/>
        </p:nvSpPr>
        <p:spPr>
          <a:xfrm>
            <a:off x="176741" y="4776084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7" name="コンテンツ プレースホルダー 2"/>
          <p:cNvSpPr txBox="1">
            <a:spLocks/>
          </p:cNvSpPr>
          <p:nvPr/>
        </p:nvSpPr>
        <p:spPr>
          <a:xfrm>
            <a:off x="4509325" y="4540364"/>
            <a:ext cx="4453700" cy="136864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⑤　検索結果が表示される</a:t>
            </a:r>
            <a:endParaRPr lang="en-US" altLang="ja-JP" sz="1875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ja-JP" sz="1875" dirty="0">
                <a:solidFill>
                  <a:schemeClr val="tx1"/>
                </a:solidFill>
              </a:rPr>
              <a:t>※ </a:t>
            </a:r>
            <a:r>
              <a:rPr lang="ja-JP" altLang="en-US" sz="1875" dirty="0">
                <a:solidFill>
                  <a:schemeClr val="tx1"/>
                </a:solidFill>
              </a:rPr>
              <a:t>全部</a:t>
            </a:r>
            <a:r>
              <a:rPr lang="ja-JP" altLang="en-US" sz="1875" dirty="0" smtClean="0">
                <a:solidFill>
                  <a:schemeClr val="tx1"/>
                </a:solidFill>
              </a:rPr>
              <a:t>で４つ</a:t>
            </a:r>
            <a:r>
              <a:rPr lang="ja-JP" altLang="en-US" sz="1875" dirty="0">
                <a:solidFill>
                  <a:schemeClr val="tx1"/>
                </a:solidFill>
              </a:rPr>
              <a:t>見つかったことが分かる</a:t>
            </a:r>
          </a:p>
        </p:txBody>
      </p:sp>
      <p:sp>
        <p:nvSpPr>
          <p:cNvPr id="28" name="正方形/長方形 27"/>
          <p:cNvSpPr/>
          <p:nvPr/>
        </p:nvSpPr>
        <p:spPr>
          <a:xfrm>
            <a:off x="732473" y="5909004"/>
            <a:ext cx="3103713" cy="76611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正方形/長方形 16"/>
          <p:cNvSpPr/>
          <p:nvPr/>
        </p:nvSpPr>
        <p:spPr>
          <a:xfrm>
            <a:off x="948430" y="2096290"/>
            <a:ext cx="2160530" cy="3107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6" name="正方形/長方形 25"/>
          <p:cNvSpPr/>
          <p:nvPr/>
        </p:nvSpPr>
        <p:spPr>
          <a:xfrm>
            <a:off x="5631357" y="2889855"/>
            <a:ext cx="811733" cy="35911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10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7631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4-1 </a:t>
            </a:r>
            <a:r>
              <a:rPr kumimoji="1" lang="en-US" altLang="ja-JP" dirty="0" smtClean="0"/>
              <a:t>Excel 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検索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9550" y="1664494"/>
            <a:ext cx="8753475" cy="825614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◆ </a:t>
            </a:r>
            <a:r>
              <a:rPr kumimoji="1" lang="en-US" altLang="ja-JP" dirty="0" smtClean="0"/>
              <a:t>Excel </a:t>
            </a:r>
            <a:r>
              <a:rPr kumimoji="1" lang="ja-JP" altLang="en-US" dirty="0" smtClean="0"/>
              <a:t>では</a:t>
            </a:r>
            <a:r>
              <a:rPr lang="ja-JP" altLang="en-US" dirty="0" smtClean="0"/>
              <a:t>、</a:t>
            </a:r>
            <a:r>
              <a:rPr lang="ja-JP" altLang="en-US" b="1" u="sng" dirty="0" smtClean="0">
                <a:solidFill>
                  <a:srgbClr val="FF0000"/>
                </a:solidFill>
              </a:rPr>
              <a:t>特定の語句、単語、文字列</a:t>
            </a:r>
            <a:r>
              <a:rPr lang="ja-JP" altLang="en-US" dirty="0" smtClean="0"/>
              <a:t>を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含む</a:t>
            </a:r>
            <a:endParaRPr lang="en-US" altLang="ja-JP" b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kumimoji="1" lang="ja-JP" altLang="en-US" dirty="0"/>
              <a:t>　</a:t>
            </a:r>
            <a:r>
              <a:rPr kumimoji="1" lang="ja-JP" altLang="en-US" dirty="0" smtClean="0">
                <a:solidFill>
                  <a:srgbClr val="C00000"/>
                </a:solidFill>
              </a:rPr>
              <a:t>セル</a:t>
            </a:r>
            <a:r>
              <a:rPr kumimoji="1" lang="ja-JP" altLang="en-US" dirty="0" smtClean="0"/>
              <a:t>を探すことが簡単にできる</a:t>
            </a:r>
            <a:endParaRPr kumimoji="1"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11</a:t>
            </a:fld>
            <a:endParaRPr kumimoji="1" lang="ja-JP" altLang="en-US"/>
          </a:p>
        </p:txBody>
      </p:sp>
      <p:grpSp>
        <p:nvGrpSpPr>
          <p:cNvPr id="5" name="グループ化 4"/>
          <p:cNvGrpSpPr/>
          <p:nvPr/>
        </p:nvGrpSpPr>
        <p:grpSpPr>
          <a:xfrm>
            <a:off x="7590745" y="544705"/>
            <a:ext cx="1223413" cy="1008866"/>
            <a:chOff x="7582266" y="316010"/>
            <a:chExt cx="1631217" cy="1345154"/>
          </a:xfrm>
        </p:grpSpPr>
        <p:sp>
          <p:nvSpPr>
            <p:cNvPr id="6" name="Text Box 1035"/>
            <p:cNvSpPr txBox="1">
              <a:spLocks noChangeArrowheads="1"/>
            </p:cNvSpPr>
            <p:nvPr/>
          </p:nvSpPr>
          <p:spPr bwMode="auto">
            <a:xfrm>
              <a:off x="7582266" y="1288755"/>
              <a:ext cx="1631217" cy="372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まとめページ</a:t>
              </a:r>
            </a:p>
          </p:txBody>
        </p:sp>
        <p:pic>
          <p:nvPicPr>
            <p:cNvPr id="7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7293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3086100"/>
            <a:ext cx="6858000" cy="775097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実践演習の部</a:t>
            </a:r>
            <a:endParaRPr kumimoji="1" lang="ja-JP" altLang="en-US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2552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433226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668780"/>
            <a:ext cx="8702040" cy="3239765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ja-JP" altLang="en-US" sz="2700" dirty="0"/>
              <a:t>◆ </a:t>
            </a:r>
            <a:r>
              <a:rPr lang="en-US" altLang="ja-JP" sz="2700" dirty="0"/>
              <a:t>Excel </a:t>
            </a:r>
            <a:r>
              <a:rPr lang="ja-JP" altLang="en-US" sz="2700" dirty="0"/>
              <a:t>の実践演習では、各自、</a:t>
            </a:r>
            <a:r>
              <a:rPr lang="en-US" altLang="ja-JP" sz="2700" dirty="0"/>
              <a:t>Excel </a:t>
            </a:r>
            <a:r>
              <a:rPr lang="ja-JP" altLang="en-US" sz="2700" dirty="0"/>
              <a:t>を用いて、与えられた課題にチャレンジ．　</a:t>
            </a:r>
            <a:endParaRPr lang="en-US" altLang="ja-JP" sz="27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700" dirty="0"/>
              <a:t>　→　実践力アップ！　自主性アップ！</a:t>
            </a:r>
            <a:endParaRPr lang="en-US" altLang="ja-JP" sz="2700" dirty="0"/>
          </a:p>
          <a:p>
            <a:pPr>
              <a:lnSpc>
                <a:spcPct val="110000"/>
              </a:lnSpc>
            </a:pPr>
            <a:endParaRPr lang="en-US" altLang="ja-JP" sz="27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2700" dirty="0"/>
              <a:t>◆ 仲間との対話、交流を歓迎！</a:t>
            </a:r>
            <a:endParaRPr lang="en-US" altLang="ja-JP" sz="2700" dirty="0"/>
          </a:p>
          <a:p>
            <a:pPr lvl="1">
              <a:lnSpc>
                <a:spcPct val="110000"/>
              </a:lnSpc>
            </a:pPr>
            <a:r>
              <a:rPr lang="ja-JP" altLang="en-US" sz="2100" dirty="0"/>
              <a:t>仲間に「</a:t>
            </a:r>
            <a:r>
              <a:rPr lang="ja-JP" altLang="en-US" sz="2100" b="1" dirty="0"/>
              <a:t>教えること</a:t>
            </a:r>
            <a:r>
              <a:rPr lang="ja-JP" altLang="en-US" sz="2100" dirty="0"/>
              <a:t>」自体が大切な経験になる</a:t>
            </a:r>
            <a:endParaRPr lang="en-US" altLang="ja-JP" sz="2100" dirty="0"/>
          </a:p>
          <a:p>
            <a:pPr lvl="1">
              <a:lnSpc>
                <a:spcPct val="110000"/>
              </a:lnSpc>
            </a:pPr>
            <a:r>
              <a:rPr lang="ja-JP" altLang="en-US" sz="2100" b="1" dirty="0"/>
              <a:t>発話、質問</a:t>
            </a:r>
            <a:r>
              <a:rPr lang="ja-JP" altLang="en-US" sz="2100" dirty="0"/>
              <a:t>、</a:t>
            </a:r>
            <a:r>
              <a:rPr lang="ja-JP" altLang="en-US" sz="2100" b="1" dirty="0"/>
              <a:t>同調</a:t>
            </a:r>
            <a:r>
              <a:rPr lang="ja-JP" altLang="en-US" sz="2100" dirty="0"/>
              <a:t>、</a:t>
            </a:r>
            <a:r>
              <a:rPr lang="ja-JP" altLang="en-US" sz="2100" b="1" dirty="0"/>
              <a:t>他者理解</a:t>
            </a:r>
            <a:r>
              <a:rPr lang="ja-JP" altLang="en-US" sz="2100" dirty="0"/>
              <a:t>、</a:t>
            </a:r>
            <a:r>
              <a:rPr lang="ja-JP" altLang="en-US" sz="2100" b="1" dirty="0"/>
              <a:t>共感</a:t>
            </a:r>
            <a:r>
              <a:rPr lang="ja-JP" altLang="en-US" sz="2100" dirty="0"/>
              <a:t>、</a:t>
            </a:r>
            <a:r>
              <a:rPr lang="ja-JP" altLang="en-US" sz="2100" b="1" dirty="0"/>
              <a:t>共同</a:t>
            </a:r>
            <a:r>
              <a:rPr lang="ja-JP" altLang="en-US" sz="2100" dirty="0"/>
              <a:t>はとても大切！　</a:t>
            </a:r>
            <a:endParaRPr lang="en-US" altLang="ja-JP" sz="2100" dirty="0"/>
          </a:p>
          <a:p>
            <a:pPr marL="342900" lvl="1" indent="0">
              <a:lnSpc>
                <a:spcPct val="110000"/>
              </a:lnSpc>
              <a:buNone/>
            </a:pPr>
            <a:r>
              <a:rPr lang="en-US" altLang="ja-JP" sz="2100" dirty="0"/>
              <a:t>	</a:t>
            </a:r>
            <a:r>
              <a:rPr lang="ja-JP" altLang="en-US" sz="2100" dirty="0"/>
              <a:t>アクティブラーニングの基礎でもある</a:t>
            </a:r>
            <a:endParaRPr lang="en-US" altLang="ja-JP" sz="2100" dirty="0"/>
          </a:p>
          <a:p>
            <a:pPr marL="342900" lvl="1" indent="0">
              <a:lnSpc>
                <a:spcPct val="110000"/>
              </a:lnSpc>
              <a:buNone/>
            </a:pPr>
            <a:r>
              <a:rPr lang="ja-JP" altLang="en-US" sz="2100" dirty="0"/>
              <a:t>　→　</a:t>
            </a:r>
            <a:r>
              <a:rPr lang="ja-JP" altLang="en-US" sz="2400" dirty="0"/>
              <a:t>コミュニケーション力、課題解決力もアップ！</a:t>
            </a:r>
          </a:p>
        </p:txBody>
      </p:sp>
      <p:pic>
        <p:nvPicPr>
          <p:cNvPr id="4" name="Picture 2" descr="http://3.bp.blogspot.com/-Ll8U4_PAKVQ/VJ6XxmeZfQI/AAAAAAAAqP4/poV02ZRzvd4/s800/text_yattemiyou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3344" y="2341677"/>
            <a:ext cx="2226469" cy="1667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13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8724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430054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650797"/>
            <a:ext cx="8378190" cy="817245"/>
          </a:xfrm>
        </p:spPr>
        <p:txBody>
          <a:bodyPr>
            <a:normAutofit fontScale="92500"/>
          </a:bodyPr>
          <a:lstStyle/>
          <a:p>
            <a:pPr marL="385763" indent="-385763">
              <a:lnSpc>
                <a:spcPct val="110000"/>
              </a:lnSpc>
              <a:buAutoNum type="arabicPeriod"/>
            </a:pPr>
            <a:r>
              <a:rPr lang="ja-JP" altLang="en-US" dirty="0"/>
              <a:t>次</a:t>
            </a:r>
            <a:r>
              <a:rPr lang="ja-JP" altLang="en-US" dirty="0" smtClean="0"/>
              <a:t>のようなエクセルファイルを作成しなさい</a:t>
            </a:r>
            <a:endParaRPr kumimoji="1" lang="en-US" altLang="ja-JP" dirty="0" smtClean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954" y="309831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180" y="2168683"/>
            <a:ext cx="5494020" cy="4692809"/>
          </a:xfrm>
          <a:prstGeom prst="rect">
            <a:avLst/>
          </a:prstGeom>
        </p:spPr>
      </p:pic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14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32182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図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951" y="4131332"/>
            <a:ext cx="3086160" cy="1372343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50" y="1827413"/>
            <a:ext cx="3086160" cy="1294592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09" y="345728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09" y="1297090"/>
            <a:ext cx="8082915" cy="512739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2</a:t>
            </a:r>
            <a:r>
              <a:rPr kumimoji="1" lang="en-US" altLang="ja-JP" dirty="0" smtClean="0"/>
              <a:t>. </a:t>
            </a:r>
            <a:r>
              <a:rPr kumimoji="1" lang="ja-JP" altLang="en-US" b="1" dirty="0" smtClean="0"/>
              <a:t>全範囲を選択</a:t>
            </a:r>
            <a:r>
              <a:rPr kumimoji="1" lang="ja-JP" altLang="en-US" dirty="0" smtClean="0"/>
              <a:t>したのち、「</a:t>
            </a:r>
            <a:r>
              <a:rPr kumimoji="1" lang="ja-JP" altLang="en-US" b="1" dirty="0" smtClean="0">
                <a:solidFill>
                  <a:srgbClr val="FF0000"/>
                </a:solidFill>
              </a:rPr>
              <a:t>肉</a:t>
            </a:r>
            <a:r>
              <a:rPr kumimoji="1" lang="ja-JP" altLang="en-US" dirty="0" smtClean="0"/>
              <a:t>」を検索しなさい</a:t>
            </a:r>
            <a:endParaRPr lang="en-US" altLang="ja-JP" dirty="0" smtClean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070" y="247839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正方形/長方形 11"/>
          <p:cNvSpPr/>
          <p:nvPr/>
        </p:nvSpPr>
        <p:spPr>
          <a:xfrm>
            <a:off x="1128654" y="2135662"/>
            <a:ext cx="653957" cy="28675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正方形/長方形 12"/>
          <p:cNvSpPr/>
          <p:nvPr/>
        </p:nvSpPr>
        <p:spPr>
          <a:xfrm>
            <a:off x="1619235" y="2835245"/>
            <a:ext cx="653957" cy="28675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右矢印 10"/>
          <p:cNvSpPr/>
          <p:nvPr/>
        </p:nvSpPr>
        <p:spPr>
          <a:xfrm>
            <a:off x="3698574" y="2106674"/>
            <a:ext cx="401801" cy="3769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308610" y="3618593"/>
            <a:ext cx="8835390" cy="512739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altLang="ja-JP" dirty="0">
                <a:solidFill>
                  <a:schemeClr val="tx1"/>
                </a:solidFill>
              </a:rPr>
              <a:t>3</a:t>
            </a:r>
            <a:r>
              <a:rPr lang="en-US" altLang="ja-JP" dirty="0" smtClean="0">
                <a:solidFill>
                  <a:schemeClr val="tx1"/>
                </a:solidFill>
              </a:rPr>
              <a:t>. </a:t>
            </a:r>
            <a:r>
              <a:rPr lang="ja-JP" altLang="en-US" b="1" dirty="0">
                <a:solidFill>
                  <a:schemeClr val="tx1"/>
                </a:solidFill>
              </a:rPr>
              <a:t>全範囲を選択</a:t>
            </a:r>
            <a:r>
              <a:rPr lang="ja-JP" altLang="en-US" dirty="0">
                <a:solidFill>
                  <a:schemeClr val="tx1"/>
                </a:solidFill>
              </a:rPr>
              <a:t>したのち、「</a:t>
            </a:r>
            <a:r>
              <a:rPr lang="ja-JP" altLang="en-US" b="1" dirty="0">
                <a:solidFill>
                  <a:srgbClr val="FF0000"/>
                </a:solidFill>
              </a:rPr>
              <a:t>シャツ</a:t>
            </a:r>
            <a:r>
              <a:rPr lang="ja-JP" altLang="en-US" dirty="0">
                <a:solidFill>
                  <a:schemeClr val="tx1"/>
                </a:solidFill>
              </a:rPr>
              <a:t>」を検索しなさい</a:t>
            </a:r>
            <a:endParaRPr lang="en-US" altLang="ja-JP" dirty="0">
              <a:solidFill>
                <a:schemeClr val="tx1"/>
              </a:solidFill>
            </a:endParaRPr>
          </a:p>
        </p:txBody>
      </p:sp>
      <p:sp>
        <p:nvSpPr>
          <p:cNvPr id="18" name="正方形/長方形 17"/>
          <p:cNvSpPr/>
          <p:nvPr/>
        </p:nvSpPr>
        <p:spPr>
          <a:xfrm>
            <a:off x="1187710" y="4428177"/>
            <a:ext cx="653957" cy="28675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9" name="正方形/長方形 18"/>
          <p:cNvSpPr/>
          <p:nvPr/>
        </p:nvSpPr>
        <p:spPr>
          <a:xfrm>
            <a:off x="1587052" y="5184149"/>
            <a:ext cx="653957" cy="28675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右矢印 19"/>
          <p:cNvSpPr/>
          <p:nvPr/>
        </p:nvSpPr>
        <p:spPr>
          <a:xfrm>
            <a:off x="3698575" y="4428177"/>
            <a:ext cx="401801" cy="3769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4" name="コンテンツ プレースホルダー 2"/>
          <p:cNvSpPr txBox="1">
            <a:spLocks/>
          </p:cNvSpPr>
          <p:nvPr/>
        </p:nvSpPr>
        <p:spPr>
          <a:xfrm>
            <a:off x="308609" y="5586389"/>
            <a:ext cx="8356420" cy="512739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altLang="ja-JP" sz="2100" dirty="0"/>
              <a:t>※ </a:t>
            </a:r>
            <a:r>
              <a:rPr lang="ja-JP" altLang="en-US" sz="2100" dirty="0"/>
              <a:t>あとで使うので、</a:t>
            </a:r>
            <a:r>
              <a:rPr lang="en-US" altLang="ja-JP" sz="2100" dirty="0"/>
              <a:t>Excel </a:t>
            </a:r>
            <a:r>
              <a:rPr lang="ja-JP" altLang="en-US" sz="2100" dirty="0"/>
              <a:t>は閉じないで、そのままにしておきなさい</a:t>
            </a:r>
            <a:endParaRPr lang="en-US" altLang="ja-JP" sz="2100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9599" y="1950270"/>
            <a:ext cx="3743325" cy="1066800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9600" y="4208275"/>
            <a:ext cx="3971925" cy="1295400"/>
          </a:xfrm>
          <a:prstGeom prst="rect">
            <a:avLst/>
          </a:prstGeom>
        </p:spPr>
      </p:pic>
      <p:sp>
        <p:nvSpPr>
          <p:cNvPr id="15" name="スライド番号プレースホルダー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15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23929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182" y="2633833"/>
            <a:ext cx="3660291" cy="1564538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57927" y="360668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650797"/>
            <a:ext cx="7583533" cy="512739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4. </a:t>
            </a:r>
            <a:r>
              <a:rPr kumimoji="1" lang="ja-JP" altLang="en-US" b="1" dirty="0" smtClean="0"/>
              <a:t>全範囲を選択</a:t>
            </a:r>
            <a:r>
              <a:rPr kumimoji="1" lang="ja-JP" altLang="en-US" dirty="0" smtClean="0"/>
              <a:t>したのち、「</a:t>
            </a:r>
            <a:r>
              <a:rPr lang="ja-JP" altLang="en-US" b="1" dirty="0" smtClean="0">
                <a:solidFill>
                  <a:srgbClr val="FF0000"/>
                </a:solidFill>
              </a:rPr>
              <a:t>め</a:t>
            </a:r>
            <a:r>
              <a:rPr lang="ja-JP" altLang="en-US" b="1" dirty="0">
                <a:solidFill>
                  <a:srgbClr val="FF0000"/>
                </a:solidFill>
              </a:rPr>
              <a:t>ん</a:t>
            </a:r>
            <a:r>
              <a:rPr kumimoji="1" lang="ja-JP" altLang="en-US" dirty="0" smtClean="0"/>
              <a:t>」を検索しなさい</a:t>
            </a:r>
            <a:endParaRPr lang="en-US" altLang="ja-JP" dirty="0" smtClean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414" y="198701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正方形/長方形 11"/>
          <p:cNvSpPr/>
          <p:nvPr/>
        </p:nvSpPr>
        <p:spPr>
          <a:xfrm>
            <a:off x="1043807" y="3075339"/>
            <a:ext cx="653957" cy="28675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正方形/長方形 12"/>
          <p:cNvSpPr/>
          <p:nvPr/>
        </p:nvSpPr>
        <p:spPr>
          <a:xfrm>
            <a:off x="1717562" y="3863424"/>
            <a:ext cx="653957" cy="28675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右矢印 10"/>
          <p:cNvSpPr/>
          <p:nvPr/>
        </p:nvSpPr>
        <p:spPr>
          <a:xfrm>
            <a:off x="3899476" y="3097140"/>
            <a:ext cx="401801" cy="3769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4" name="コンテンツ プレースホルダー 2"/>
          <p:cNvSpPr txBox="1">
            <a:spLocks/>
          </p:cNvSpPr>
          <p:nvPr/>
        </p:nvSpPr>
        <p:spPr>
          <a:xfrm>
            <a:off x="308609" y="5586389"/>
            <a:ext cx="8356420" cy="512739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altLang="ja-JP" sz="2100" dirty="0"/>
              <a:t>※ </a:t>
            </a:r>
            <a:r>
              <a:rPr lang="ja-JP" altLang="en-US" sz="2100" dirty="0"/>
              <a:t>あとで使うので、</a:t>
            </a:r>
            <a:r>
              <a:rPr lang="en-US" altLang="ja-JP" sz="2100" dirty="0"/>
              <a:t>Excel </a:t>
            </a:r>
            <a:r>
              <a:rPr lang="ja-JP" altLang="en-US" sz="2100" dirty="0"/>
              <a:t>は閉じないで、そのままにしておきなさい</a:t>
            </a:r>
            <a:endParaRPr lang="en-US" altLang="ja-JP" sz="2100" dirty="0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0280" y="2842725"/>
            <a:ext cx="3476625" cy="885825"/>
          </a:xfrm>
          <a:prstGeom prst="rect">
            <a:avLst/>
          </a:prstGeom>
        </p:spPr>
      </p:pic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16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234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ここまでのまとめ</a:t>
            </a:r>
            <a:endParaRPr kumimoji="1" lang="ja-JP" altLang="en-US" dirty="0"/>
          </a:p>
        </p:txBody>
      </p:sp>
      <p:sp>
        <p:nvSpPr>
          <p:cNvPr id="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76234" y="3900592"/>
            <a:ext cx="4613241" cy="79493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2400" b="1" dirty="0" smtClean="0"/>
              <a:t>Excel </a:t>
            </a:r>
            <a:r>
              <a:rPr kumimoji="1" lang="ja-JP" altLang="en-US" sz="2400" b="1" dirty="0" smtClean="0"/>
              <a:t>を、データの基地（データベース）として活用　</a:t>
            </a:r>
            <a:endParaRPr kumimoji="1" lang="ja-JP" altLang="en-US" sz="2400" b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17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326" y="1658892"/>
            <a:ext cx="1496357" cy="1293019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609" y="2387230"/>
            <a:ext cx="2852096" cy="1366413"/>
          </a:xfrm>
          <a:prstGeom prst="rect">
            <a:avLst/>
          </a:prstGeom>
        </p:spPr>
      </p:pic>
      <p:sp>
        <p:nvSpPr>
          <p:cNvPr id="9" name="角丸四角形 8"/>
          <p:cNvSpPr/>
          <p:nvPr/>
        </p:nvSpPr>
        <p:spPr>
          <a:xfrm>
            <a:off x="168198" y="1533525"/>
            <a:ext cx="5043112" cy="408503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3" name="正方形/長方形 2"/>
          <p:cNvSpPr/>
          <p:nvPr/>
        </p:nvSpPr>
        <p:spPr>
          <a:xfrm>
            <a:off x="6996507" y="1698180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400" b="1" dirty="0">
                <a:solidFill>
                  <a:srgbClr val="FF0000"/>
                </a:solidFill>
              </a:rPr>
              <a:t>肉</a:t>
            </a:r>
            <a:endParaRPr lang="ja-JP" altLang="en-US" sz="2400" dirty="0"/>
          </a:p>
        </p:txBody>
      </p:sp>
      <p:sp>
        <p:nvSpPr>
          <p:cNvPr id="5" name="右矢印 4"/>
          <p:cNvSpPr/>
          <p:nvPr/>
        </p:nvSpPr>
        <p:spPr>
          <a:xfrm>
            <a:off x="5353050" y="3178578"/>
            <a:ext cx="333375" cy="11076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正方形/長方形 12"/>
          <p:cNvSpPr/>
          <p:nvPr/>
        </p:nvSpPr>
        <p:spPr>
          <a:xfrm>
            <a:off x="6688730" y="3534353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400" b="1" dirty="0">
                <a:solidFill>
                  <a:srgbClr val="FF0000"/>
                </a:solidFill>
              </a:rPr>
              <a:t>シャツ</a:t>
            </a:r>
            <a:endParaRPr lang="ja-JP" altLang="en-US" sz="2400" dirty="0"/>
          </a:p>
        </p:txBody>
      </p:sp>
      <p:sp>
        <p:nvSpPr>
          <p:cNvPr id="15" name="正方形/長方形 14"/>
          <p:cNvSpPr/>
          <p:nvPr/>
        </p:nvSpPr>
        <p:spPr>
          <a:xfrm>
            <a:off x="623857" y="4832774"/>
            <a:ext cx="441255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400" dirty="0">
                <a:solidFill>
                  <a:srgbClr val="FF0000"/>
                </a:solidFill>
              </a:rPr>
              <a:t>いろんなデータを </a:t>
            </a:r>
            <a:r>
              <a:rPr lang="en-US" altLang="ja-JP" sz="2400" dirty="0">
                <a:solidFill>
                  <a:srgbClr val="FF0000"/>
                </a:solidFill>
              </a:rPr>
              <a:t>Excel </a:t>
            </a:r>
            <a:r>
              <a:rPr lang="ja-JP" altLang="en-US" sz="2400" dirty="0">
                <a:solidFill>
                  <a:srgbClr val="FF0000"/>
                </a:solidFill>
              </a:rPr>
              <a:t>化して</a:t>
            </a:r>
            <a:endParaRPr lang="en-US" altLang="ja-JP" sz="2400" dirty="0">
              <a:solidFill>
                <a:srgbClr val="FF0000"/>
              </a:solidFill>
            </a:endParaRPr>
          </a:p>
          <a:p>
            <a:r>
              <a:rPr lang="ja-JP" altLang="en-US" sz="2400" dirty="0">
                <a:solidFill>
                  <a:srgbClr val="FF0000"/>
                </a:solidFill>
              </a:rPr>
              <a:t>おくと役に立ちそう</a:t>
            </a:r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8165" y="2262240"/>
            <a:ext cx="3232015" cy="921083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22380" y="4159250"/>
            <a:ext cx="3321620" cy="1083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ここまでのまとめ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181350" y="1597819"/>
            <a:ext cx="3867150" cy="478631"/>
          </a:xfrm>
        </p:spPr>
        <p:txBody>
          <a:bodyPr/>
          <a:lstStyle/>
          <a:p>
            <a:pPr marL="0" indent="0">
              <a:buNone/>
            </a:pPr>
            <a:r>
              <a:rPr kumimoji="1" lang="en-US" altLang="ja-JP" dirty="0" smtClean="0"/>
              <a:t>Excel 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検索手順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18</a:t>
            </a:fld>
            <a:endParaRPr kumimoji="1" lang="ja-JP" altLang="en-US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266699" y="4067346"/>
            <a:ext cx="3871913" cy="854869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dirty="0">
                <a:solidFill>
                  <a:schemeClr val="tx1"/>
                </a:solidFill>
              </a:rPr>
              <a:t>①検索したい範囲を</a:t>
            </a:r>
            <a:endParaRPr lang="en-US" altLang="ja-JP" sz="21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ja-JP" altLang="en-US" sz="2100" dirty="0">
                <a:solidFill>
                  <a:schemeClr val="tx1"/>
                </a:solidFill>
              </a:rPr>
              <a:t>　指定して</a:t>
            </a: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3787" y="2140744"/>
            <a:ext cx="3414713" cy="1535906"/>
          </a:xfrm>
          <a:prstGeom prst="rect">
            <a:avLst/>
          </a:prstGeom>
        </p:spPr>
      </p:pic>
      <p:sp>
        <p:nvSpPr>
          <p:cNvPr id="8" name="右矢印 7"/>
          <p:cNvSpPr/>
          <p:nvPr/>
        </p:nvSpPr>
        <p:spPr>
          <a:xfrm>
            <a:off x="2929644" y="2642592"/>
            <a:ext cx="400050" cy="5322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4138612" y="3795712"/>
            <a:ext cx="3871913" cy="854869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dirty="0">
                <a:solidFill>
                  <a:schemeClr val="tx1"/>
                </a:solidFill>
              </a:rPr>
              <a:t>②検索する文字列を指定する</a:t>
            </a:r>
          </a:p>
        </p:txBody>
      </p:sp>
      <p:sp>
        <p:nvSpPr>
          <p:cNvPr id="10" name="正方形/長方形 9"/>
          <p:cNvSpPr/>
          <p:nvPr/>
        </p:nvSpPr>
        <p:spPr>
          <a:xfrm>
            <a:off x="4489543" y="2593363"/>
            <a:ext cx="653957" cy="28675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正方形/長方形 10"/>
          <p:cNvSpPr/>
          <p:nvPr/>
        </p:nvSpPr>
        <p:spPr>
          <a:xfrm>
            <a:off x="5014165" y="3376108"/>
            <a:ext cx="653957" cy="28675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右矢印 11"/>
          <p:cNvSpPr/>
          <p:nvPr/>
        </p:nvSpPr>
        <p:spPr>
          <a:xfrm rot="5400000">
            <a:off x="5374592" y="4193976"/>
            <a:ext cx="400050" cy="5322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21" y="1690689"/>
            <a:ext cx="2776145" cy="2257595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74721" y="1693755"/>
            <a:ext cx="359619" cy="27982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9669" y="4660106"/>
            <a:ext cx="4810125" cy="1562525"/>
          </a:xfrm>
          <a:prstGeom prst="rect">
            <a:avLst/>
          </a:prstGeom>
        </p:spPr>
      </p:pic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3969067" y="6444003"/>
            <a:ext cx="3871913" cy="854869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dirty="0">
                <a:solidFill>
                  <a:schemeClr val="tx1"/>
                </a:solidFill>
              </a:rPr>
              <a:t>③</a:t>
            </a:r>
            <a:r>
              <a:rPr lang="ja-JP" altLang="en-US" sz="2100" dirty="0" smtClean="0">
                <a:solidFill>
                  <a:schemeClr val="tx1"/>
                </a:solidFill>
              </a:rPr>
              <a:t>検索結果が得られる</a:t>
            </a:r>
            <a:endParaRPr lang="ja-JP" altLang="en-US" sz="2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06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5" y="2714625"/>
            <a:ext cx="8500310" cy="775097"/>
          </a:xfrm>
        </p:spPr>
        <p:txBody>
          <a:bodyPr>
            <a:normAutofit/>
          </a:bodyPr>
          <a:lstStyle/>
          <a:p>
            <a:r>
              <a:rPr lang="en-US" altLang="ja-JP" sz="3600" dirty="0" smtClean="0"/>
              <a:t>4-2 </a:t>
            </a:r>
            <a:r>
              <a:rPr lang="ja-JP" altLang="en-US" sz="3600" dirty="0"/>
              <a:t>条件付き書式設定</a:t>
            </a:r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451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条件付き</a:t>
            </a:r>
            <a:r>
              <a:rPr lang="ja-JP" altLang="en-US" dirty="0" smtClean="0"/>
              <a:t>書式</a:t>
            </a:r>
            <a:r>
              <a:rPr lang="ja-JP" altLang="en-US" dirty="0"/>
              <a:t>設定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20</a:t>
            </a:fld>
            <a:endParaRPr kumimoji="1" lang="ja-JP" altLang="en-US"/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1736363" y="6266260"/>
            <a:ext cx="1784350" cy="54530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chemeClr val="tx1"/>
                </a:solidFill>
              </a:rPr>
              <a:t>元データ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054263" y="2027942"/>
            <a:ext cx="395492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今度は、</a:t>
            </a:r>
            <a:r>
              <a:rPr lang="ja-JP" altLang="en-US" sz="2100" b="1" u="sng" dirty="0">
                <a:solidFill>
                  <a:srgbClr val="FF0000"/>
                </a:solidFill>
              </a:rPr>
              <a:t>数値</a:t>
            </a:r>
            <a:r>
              <a:rPr lang="ja-JP" altLang="en-US" sz="2100" dirty="0"/>
              <a:t>の</a:t>
            </a:r>
            <a:r>
              <a:rPr lang="ja-JP" altLang="en-US" sz="2100" b="1" u="sng" dirty="0">
                <a:solidFill>
                  <a:srgbClr val="FF0000"/>
                </a:solidFill>
              </a:rPr>
              <a:t>範囲</a:t>
            </a:r>
            <a:r>
              <a:rPr lang="ja-JP" altLang="en-US" sz="2100" dirty="0"/>
              <a:t>で探したい</a:t>
            </a:r>
          </a:p>
        </p:txBody>
      </p:sp>
      <p:sp>
        <p:nvSpPr>
          <p:cNvPr id="12" name="下矢印 11"/>
          <p:cNvSpPr/>
          <p:nvPr/>
        </p:nvSpPr>
        <p:spPr>
          <a:xfrm>
            <a:off x="6661762" y="3178224"/>
            <a:ext cx="561975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5323568" y="3614972"/>
            <a:ext cx="368562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やはり人間が探すのは大変．</a:t>
            </a:r>
            <a:endParaRPr lang="en-US" altLang="ja-JP" sz="2100" dirty="0"/>
          </a:p>
          <a:p>
            <a:r>
              <a:rPr lang="ja-JP" altLang="en-US" sz="2100" dirty="0"/>
              <a:t>ミスもしそう．</a:t>
            </a:r>
          </a:p>
        </p:txBody>
      </p:sp>
      <p:sp>
        <p:nvSpPr>
          <p:cNvPr id="22" name="下矢印 21"/>
          <p:cNvSpPr/>
          <p:nvPr/>
        </p:nvSpPr>
        <p:spPr>
          <a:xfrm>
            <a:off x="6661762" y="4457723"/>
            <a:ext cx="561975" cy="2857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5466119" y="4997813"/>
            <a:ext cx="3147015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u="sng" dirty="0">
                <a:solidFill>
                  <a:srgbClr val="FF0000"/>
                </a:solidFill>
              </a:rPr>
              <a:t>条件付き書式設定</a:t>
            </a:r>
            <a:r>
              <a:rPr lang="ja-JP" altLang="en-US" sz="2100" dirty="0"/>
              <a:t>が便利</a:t>
            </a: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466119" y="2565760"/>
            <a:ext cx="349166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（例）</a:t>
            </a:r>
            <a:r>
              <a:rPr lang="ja-JP" altLang="en-US" sz="2100" b="1" u="sng" dirty="0">
                <a:solidFill>
                  <a:srgbClr val="FF0000"/>
                </a:solidFill>
              </a:rPr>
              <a:t>値が </a:t>
            </a:r>
            <a:r>
              <a:rPr lang="en-US" altLang="ja-JP" sz="2100" b="1" u="sng" dirty="0">
                <a:solidFill>
                  <a:srgbClr val="FF0000"/>
                </a:solidFill>
              </a:rPr>
              <a:t>500 </a:t>
            </a:r>
            <a:r>
              <a:rPr lang="ja-JP" altLang="en-US" sz="2100" b="1" u="sng" dirty="0">
                <a:solidFill>
                  <a:srgbClr val="FF0000"/>
                </a:solidFill>
              </a:rPr>
              <a:t>以上</a:t>
            </a:r>
            <a:r>
              <a:rPr lang="ja-JP" altLang="en-US" sz="2100" dirty="0"/>
              <a:t>のセル</a:t>
            </a:r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150143"/>
              </p:ext>
            </p:extLst>
          </p:nvPr>
        </p:nvGraphicFramePr>
        <p:xfrm>
          <a:off x="772369" y="1504001"/>
          <a:ext cx="3479591" cy="44938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79300">
                  <a:extLst>
                    <a:ext uri="{9D8B030D-6E8A-4147-A177-3AD203B41FA5}">
                      <a16:colId xmlns:a16="http://schemas.microsoft.com/office/drawing/2014/main" val="1935303669"/>
                    </a:ext>
                  </a:extLst>
                </a:gridCol>
                <a:gridCol w="1200291">
                  <a:extLst>
                    <a:ext uri="{9D8B030D-6E8A-4147-A177-3AD203B41FA5}">
                      <a16:colId xmlns:a16="http://schemas.microsoft.com/office/drawing/2014/main" val="3831872094"/>
                    </a:ext>
                  </a:extLst>
                </a:gridCol>
              </a:tblGrid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商品名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>
                          <a:effectLst/>
                        </a:rPr>
                        <a:t>価格</a:t>
                      </a:r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9822381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牛肉（ロース）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</a:rPr>
                        <a:t>250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357055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豚肉（バラ）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</a:rPr>
                        <a:t>150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4073300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鶏肉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</a:rPr>
                        <a:t>80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12818659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鶏卵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>
                          <a:effectLst/>
                        </a:rPr>
                        <a:t>300</a:t>
                      </a:r>
                      <a:endParaRPr lang="en-US" altLang="ja-JP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5798070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ワイシャツ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2000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221852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男子シャツ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1500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5369696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 dirty="0">
                          <a:effectLst/>
                        </a:rPr>
                        <a:t>子供シャツ</a:t>
                      </a:r>
                      <a:endParaRPr lang="ja-JP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1000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1002955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>
                          <a:effectLst/>
                        </a:rPr>
                        <a:t>洗濯代（ワイシャツ）</a:t>
                      </a:r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100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10281348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>
                          <a:effectLst/>
                        </a:rPr>
                        <a:t>即席めん</a:t>
                      </a:r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150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9722623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2400" u="none" strike="noStrike">
                          <a:effectLst/>
                        </a:rPr>
                        <a:t>中華そば</a:t>
                      </a:r>
                      <a:endParaRPr lang="ja-JP" altLang="en-US" sz="2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2400" u="none" strike="noStrike" dirty="0">
                          <a:effectLst/>
                        </a:rPr>
                        <a:t>500</a:t>
                      </a:r>
                      <a:endParaRPr lang="en-US" altLang="ja-JP" sz="2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003957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4444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4322" y="1386823"/>
            <a:ext cx="2372678" cy="2065336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" y="1482599"/>
            <a:ext cx="2260162" cy="1837991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Excel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2013 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条件付き書式設定手順例</a:t>
            </a:r>
            <a:endParaRPr kumimoji="1" lang="ja-JP" altLang="en-US" dirty="0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104103" y="3423375"/>
            <a:ext cx="1386389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元データ</a:t>
            </a:r>
          </a:p>
        </p:txBody>
      </p:sp>
      <p:sp>
        <p:nvSpPr>
          <p:cNvPr id="13" name="右矢印 12"/>
          <p:cNvSpPr/>
          <p:nvPr/>
        </p:nvSpPr>
        <p:spPr>
          <a:xfrm>
            <a:off x="3396787" y="2304246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3836186" y="3499941"/>
            <a:ext cx="4745387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①　</a:t>
            </a:r>
            <a:r>
              <a:rPr lang="ja-JP" altLang="en-US" sz="1875" dirty="0">
                <a:solidFill>
                  <a:schemeClr val="tx1"/>
                </a:solidFill>
              </a:rPr>
              <a:t>範囲</a:t>
            </a:r>
            <a:r>
              <a:rPr lang="ja-JP" altLang="en-US" sz="1875" dirty="0" smtClean="0">
                <a:solidFill>
                  <a:schemeClr val="tx1"/>
                </a:solidFill>
              </a:rPr>
              <a:t>を選ぶ</a:t>
            </a:r>
            <a:endParaRPr lang="ja-JP" altLang="en-US" sz="1875" dirty="0">
              <a:solidFill>
                <a:schemeClr val="tx1"/>
              </a:solidFill>
            </a:endParaRPr>
          </a:p>
        </p:txBody>
      </p:sp>
      <p:sp>
        <p:nvSpPr>
          <p:cNvPr id="16" name="右矢印 15"/>
          <p:cNvSpPr/>
          <p:nvPr/>
        </p:nvSpPr>
        <p:spPr>
          <a:xfrm>
            <a:off x="166357" y="4375848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6" name="正方形/長方形 25"/>
          <p:cNvSpPr/>
          <p:nvPr/>
        </p:nvSpPr>
        <p:spPr>
          <a:xfrm>
            <a:off x="5472646" y="1690689"/>
            <a:ext cx="821474" cy="177635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7" name="コンテンツ プレースホルダー 2"/>
          <p:cNvSpPr txBox="1">
            <a:spLocks/>
          </p:cNvSpPr>
          <p:nvPr/>
        </p:nvSpPr>
        <p:spPr>
          <a:xfrm>
            <a:off x="628650" y="6054917"/>
            <a:ext cx="746880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②　リボンで「</a:t>
            </a:r>
            <a:r>
              <a:rPr lang="ja-JP" altLang="en-US" sz="1875" b="1" dirty="0">
                <a:solidFill>
                  <a:schemeClr val="tx1"/>
                </a:solidFill>
              </a:rPr>
              <a:t>ホーム</a:t>
            </a:r>
            <a:r>
              <a:rPr lang="ja-JP" altLang="en-US" sz="1875" dirty="0">
                <a:solidFill>
                  <a:schemeClr val="tx1"/>
                </a:solidFill>
              </a:rPr>
              <a:t>」、「</a:t>
            </a:r>
            <a:r>
              <a:rPr lang="ja-JP" altLang="en-US" sz="1875" b="1" dirty="0">
                <a:solidFill>
                  <a:schemeClr val="tx1"/>
                </a:solidFill>
              </a:rPr>
              <a:t>条件付き書式</a:t>
            </a:r>
            <a:r>
              <a:rPr lang="ja-JP" altLang="en-US" sz="1875" dirty="0">
                <a:solidFill>
                  <a:schemeClr val="tx1"/>
                </a:solidFill>
              </a:rPr>
              <a:t>」を展開して、「</a:t>
            </a:r>
            <a:r>
              <a:rPr lang="ja-JP" altLang="en-US" sz="1875" b="1" dirty="0">
                <a:solidFill>
                  <a:schemeClr val="tx1"/>
                </a:solidFill>
              </a:rPr>
              <a:t>セルの強調表示ルール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</a:p>
        </p:txBody>
      </p:sp>
      <p:grpSp>
        <p:nvGrpSpPr>
          <p:cNvPr id="9" name="グループ化 8"/>
          <p:cNvGrpSpPr/>
          <p:nvPr/>
        </p:nvGrpSpPr>
        <p:grpSpPr>
          <a:xfrm>
            <a:off x="628650" y="3975487"/>
            <a:ext cx="6951345" cy="1931713"/>
            <a:chOff x="628650" y="3975487"/>
            <a:chExt cx="6951345" cy="1931713"/>
          </a:xfrm>
        </p:grpSpPr>
        <p:pic>
          <p:nvPicPr>
            <p:cNvPr id="5" name="図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28650" y="3975487"/>
              <a:ext cx="6951345" cy="1931713"/>
            </a:xfrm>
            <a:prstGeom prst="rect">
              <a:avLst/>
            </a:prstGeom>
          </p:spPr>
        </p:pic>
        <p:sp>
          <p:nvSpPr>
            <p:cNvPr id="28" name="正方形/長方形 27"/>
            <p:cNvSpPr/>
            <p:nvPr/>
          </p:nvSpPr>
          <p:spPr>
            <a:xfrm>
              <a:off x="1093224" y="4135269"/>
              <a:ext cx="456423" cy="302794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  <p:sp>
          <p:nvSpPr>
            <p:cNvPr id="29" name="正方形/長方形 28"/>
            <p:cNvSpPr/>
            <p:nvPr/>
          </p:nvSpPr>
          <p:spPr>
            <a:xfrm>
              <a:off x="6117328" y="4376235"/>
              <a:ext cx="558624" cy="52320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  <p:sp>
          <p:nvSpPr>
            <p:cNvPr id="30" name="正方形/長方形 29"/>
            <p:cNvSpPr/>
            <p:nvPr/>
          </p:nvSpPr>
          <p:spPr>
            <a:xfrm>
              <a:off x="6208879" y="4899435"/>
              <a:ext cx="1289202" cy="29164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</p:grpSp>
      <p:sp>
        <p:nvSpPr>
          <p:cNvPr id="31" name="右矢印 30"/>
          <p:cNvSpPr/>
          <p:nvPr/>
        </p:nvSpPr>
        <p:spPr>
          <a:xfrm>
            <a:off x="7865165" y="4708219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スライド番号プレースホルダー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21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978048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5595" y="1838567"/>
            <a:ext cx="3679031" cy="1050131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Excel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2013 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条件付き書式設定手順例</a:t>
            </a:r>
            <a:endParaRPr kumimoji="1" lang="ja-JP" altLang="en-US" dirty="0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65181" y="4953986"/>
            <a:ext cx="3669829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③ </a:t>
            </a:r>
            <a:r>
              <a:rPr lang="ja-JP" altLang="en-US" sz="1875" b="1" dirty="0">
                <a:solidFill>
                  <a:schemeClr val="tx1"/>
                </a:solidFill>
              </a:rPr>
              <a:t>強調表示ルール</a:t>
            </a:r>
            <a:r>
              <a:rPr lang="ja-JP" altLang="en-US" sz="1875" dirty="0">
                <a:solidFill>
                  <a:schemeClr val="tx1"/>
                </a:solidFill>
              </a:rPr>
              <a:t>の</a:t>
            </a:r>
            <a:r>
              <a:rPr lang="ja-JP" altLang="en-US" sz="1875" b="1" dirty="0">
                <a:solidFill>
                  <a:schemeClr val="tx1"/>
                </a:solidFill>
              </a:rPr>
              <a:t>種類</a:t>
            </a:r>
            <a:r>
              <a:rPr lang="ja-JP" altLang="en-US" sz="1875" dirty="0">
                <a:solidFill>
                  <a:schemeClr val="tx1"/>
                </a:solidFill>
              </a:rPr>
              <a:t>を１つ選ぶ</a:t>
            </a:r>
          </a:p>
        </p:txBody>
      </p:sp>
      <p:sp>
        <p:nvSpPr>
          <p:cNvPr id="13" name="右矢印 12"/>
          <p:cNvSpPr/>
          <p:nvPr/>
        </p:nvSpPr>
        <p:spPr>
          <a:xfrm>
            <a:off x="3676169" y="2216136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4217638" y="3094134"/>
            <a:ext cx="4745387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④ </a:t>
            </a:r>
            <a:r>
              <a:rPr lang="ja-JP" altLang="en-US" sz="1875" b="1" dirty="0">
                <a:solidFill>
                  <a:schemeClr val="tx1"/>
                </a:solidFill>
              </a:rPr>
              <a:t>値を設定</a:t>
            </a:r>
            <a:r>
              <a:rPr lang="ja-JP" altLang="en-US" sz="1875" dirty="0">
                <a:solidFill>
                  <a:schemeClr val="tx1"/>
                </a:solidFill>
              </a:rPr>
              <a:t>して、「</a:t>
            </a:r>
            <a:r>
              <a:rPr lang="en-US" altLang="ja-JP" sz="1875" b="1" dirty="0">
                <a:solidFill>
                  <a:schemeClr val="tx1"/>
                </a:solidFill>
              </a:rPr>
              <a:t>OK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  <a:endParaRPr lang="en-US" altLang="ja-JP" sz="1875" dirty="0">
              <a:solidFill>
                <a:schemeClr val="tx1"/>
              </a:solidFill>
            </a:endParaRPr>
          </a:p>
        </p:txBody>
      </p:sp>
      <p:grpSp>
        <p:nvGrpSpPr>
          <p:cNvPr id="9" name="グループ化 8"/>
          <p:cNvGrpSpPr/>
          <p:nvPr/>
        </p:nvGrpSpPr>
        <p:grpSpPr>
          <a:xfrm>
            <a:off x="93345" y="1560140"/>
            <a:ext cx="3457972" cy="3293307"/>
            <a:chOff x="93345" y="1560140"/>
            <a:chExt cx="3457972" cy="3293307"/>
          </a:xfrm>
        </p:grpSpPr>
        <p:pic>
          <p:nvPicPr>
            <p:cNvPr id="3" name="図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3345" y="1560140"/>
              <a:ext cx="3457972" cy="3293307"/>
            </a:xfrm>
            <a:prstGeom prst="rect">
              <a:avLst/>
            </a:prstGeom>
          </p:spPr>
        </p:pic>
        <p:sp>
          <p:nvSpPr>
            <p:cNvPr id="17" name="正方形/長方形 16"/>
            <p:cNvSpPr/>
            <p:nvPr/>
          </p:nvSpPr>
          <p:spPr>
            <a:xfrm>
              <a:off x="1915381" y="2239228"/>
              <a:ext cx="1491848" cy="2500411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</p:grpSp>
      <p:sp>
        <p:nvSpPr>
          <p:cNvPr id="26" name="正方形/長方形 25"/>
          <p:cNvSpPr/>
          <p:nvPr/>
        </p:nvSpPr>
        <p:spPr>
          <a:xfrm>
            <a:off x="4283262" y="2184075"/>
            <a:ext cx="1758310" cy="35911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5" name="左中かっこ 4"/>
          <p:cNvSpPr/>
          <p:nvPr/>
        </p:nvSpPr>
        <p:spPr>
          <a:xfrm>
            <a:off x="3835010" y="4275365"/>
            <a:ext cx="172257" cy="1557439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4100617" y="4434677"/>
            <a:ext cx="314701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dirty="0"/>
              <a:t>指定の値より大きい</a:t>
            </a:r>
            <a:endParaRPr lang="en-US" altLang="ja-JP" sz="2100" dirty="0"/>
          </a:p>
          <a:p>
            <a:r>
              <a:rPr lang="ja-JP" altLang="en-US" sz="2100" dirty="0"/>
              <a:t>指定の値より小さい</a:t>
            </a:r>
            <a:endParaRPr lang="en-US" altLang="ja-JP" sz="2100" dirty="0"/>
          </a:p>
          <a:p>
            <a:r>
              <a:rPr lang="ja-JP" altLang="en-US" sz="2100" dirty="0"/>
              <a:t>指定の範囲内</a:t>
            </a:r>
            <a:endParaRPr lang="en-US" altLang="ja-JP" sz="2100" dirty="0"/>
          </a:p>
          <a:p>
            <a:r>
              <a:rPr lang="ja-JP" altLang="en-US" sz="2100" dirty="0"/>
              <a:t>指定の値に等しい　など</a:t>
            </a:r>
          </a:p>
        </p:txBody>
      </p:sp>
      <p:sp>
        <p:nvSpPr>
          <p:cNvPr id="19" name="正方形/長方形 18"/>
          <p:cNvSpPr/>
          <p:nvPr/>
        </p:nvSpPr>
        <p:spPr>
          <a:xfrm>
            <a:off x="6651172" y="2573398"/>
            <a:ext cx="758178" cy="19973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0" name="右矢印 19"/>
          <p:cNvSpPr/>
          <p:nvPr/>
        </p:nvSpPr>
        <p:spPr>
          <a:xfrm>
            <a:off x="8069477" y="2184075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22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606837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Excel</a:t>
            </a:r>
            <a:r>
              <a:rPr lang="ja-JP" altLang="en-US" dirty="0"/>
              <a:t> </a:t>
            </a:r>
            <a:r>
              <a:rPr lang="en-US" altLang="ja-JP" dirty="0"/>
              <a:t>2013 </a:t>
            </a:r>
            <a:r>
              <a:rPr lang="ja-JP" altLang="en-US" dirty="0" err="1"/>
              <a:t>での</a:t>
            </a:r>
            <a:r>
              <a:rPr lang="ja-JP" altLang="en-US" dirty="0"/>
              <a:t>条件付き書式設定手順例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23</a:t>
            </a:fld>
            <a:endParaRPr kumimoji="1" lang="ja-JP" altLang="en-US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441837" y="5884394"/>
            <a:ext cx="8432618" cy="67103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1800" dirty="0" smtClean="0">
                <a:solidFill>
                  <a:schemeClr val="tx1"/>
                </a:solidFill>
              </a:rPr>
              <a:t>※</a:t>
            </a:r>
            <a:r>
              <a:rPr lang="ja-JP" altLang="en-US" sz="1800" dirty="0">
                <a:solidFill>
                  <a:schemeClr val="tx1"/>
                </a:solidFill>
              </a:rPr>
              <a:t>　操作を間違ってしまって、</a:t>
            </a:r>
            <a:r>
              <a:rPr lang="ja-JP" altLang="en-US" sz="1800" b="1" dirty="0">
                <a:solidFill>
                  <a:schemeClr val="tx1"/>
                </a:solidFill>
              </a:rPr>
              <a:t>元に戻したい</a:t>
            </a:r>
            <a:r>
              <a:rPr lang="ja-JP" altLang="en-US" sz="1800" dirty="0">
                <a:solidFill>
                  <a:schemeClr val="tx1"/>
                </a:solidFill>
              </a:rPr>
              <a:t>ときは </a:t>
            </a:r>
            <a:r>
              <a:rPr lang="en-US" altLang="ja-JP" sz="1800" dirty="0">
                <a:solidFill>
                  <a:schemeClr val="tx1"/>
                </a:solidFill>
              </a:rPr>
              <a:t>CTRL + Z</a:t>
            </a:r>
          </a:p>
          <a:p>
            <a:pPr marL="0" indent="0">
              <a:buNone/>
            </a:pPr>
            <a:r>
              <a:rPr lang="en-US" altLang="ja-JP" sz="1800" dirty="0">
                <a:solidFill>
                  <a:schemeClr val="tx1"/>
                </a:solidFill>
              </a:rPr>
              <a:t>(</a:t>
            </a:r>
            <a:r>
              <a:rPr lang="ja-JP" altLang="en-US" sz="1800" dirty="0">
                <a:solidFill>
                  <a:schemeClr val="tx1"/>
                </a:solidFill>
              </a:rPr>
              <a:t>コントロールキーと「</a:t>
            </a:r>
            <a:r>
              <a:rPr lang="en-US" altLang="ja-JP" sz="1800" dirty="0">
                <a:solidFill>
                  <a:schemeClr val="tx1"/>
                </a:solidFill>
              </a:rPr>
              <a:t>Z</a:t>
            </a:r>
            <a:r>
              <a:rPr lang="ja-JP" altLang="en-US" sz="1800" dirty="0">
                <a:solidFill>
                  <a:schemeClr val="tx1"/>
                </a:solidFill>
              </a:rPr>
              <a:t>」を同時押し</a:t>
            </a:r>
            <a:r>
              <a:rPr lang="en-US" altLang="ja-JP" sz="1800" dirty="0">
                <a:solidFill>
                  <a:schemeClr val="tx1"/>
                </a:solidFill>
              </a:rPr>
              <a:t>)</a:t>
            </a:r>
            <a:endParaRPr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2939656" y="5048312"/>
            <a:ext cx="4745387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⑤　結果を確認</a:t>
            </a:r>
            <a:endParaRPr lang="en-US" altLang="ja-JP" sz="1875" dirty="0">
              <a:solidFill>
                <a:schemeClr val="tx1"/>
              </a:solidFill>
            </a:endParaRPr>
          </a:p>
        </p:txBody>
      </p:sp>
      <p:sp>
        <p:nvSpPr>
          <p:cNvPr id="8" name="右矢印 7"/>
          <p:cNvSpPr/>
          <p:nvPr/>
        </p:nvSpPr>
        <p:spPr>
          <a:xfrm>
            <a:off x="209550" y="2698513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9908" y="1444993"/>
            <a:ext cx="3961751" cy="3563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71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5261" y="330124"/>
            <a:ext cx="8753475" cy="50720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強調表示ルールの例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95260" y="1079973"/>
            <a:ext cx="8753475" cy="362464"/>
          </a:xfrm>
        </p:spPr>
        <p:txBody>
          <a:bodyPr/>
          <a:lstStyle/>
          <a:p>
            <a:pPr marL="0" indent="0"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◆ </a:t>
            </a:r>
            <a:r>
              <a:rPr kumimoji="1" lang="en-US" altLang="ja-JP" dirty="0" smtClean="0">
                <a:solidFill>
                  <a:schemeClr val="tx1"/>
                </a:solidFill>
              </a:rPr>
              <a:t>500 </a:t>
            </a:r>
            <a:r>
              <a:rPr kumimoji="1" lang="ja-JP" altLang="en-US" dirty="0" smtClean="0">
                <a:solidFill>
                  <a:schemeClr val="tx1"/>
                </a:solidFill>
              </a:rPr>
              <a:t>より大きい</a:t>
            </a:r>
            <a:r>
              <a:rPr kumimoji="1" lang="en-US" altLang="ja-JP" dirty="0" smtClean="0">
                <a:solidFill>
                  <a:schemeClr val="tx1"/>
                </a:solidFill>
              </a:rPr>
              <a:t> 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24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5417" y="1420150"/>
            <a:ext cx="3693319" cy="1028700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834" y="1497742"/>
            <a:ext cx="3773251" cy="951109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2992458" y="1773558"/>
            <a:ext cx="1793852" cy="42287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正方形/長方形 8"/>
          <p:cNvSpPr/>
          <p:nvPr/>
        </p:nvSpPr>
        <p:spPr>
          <a:xfrm>
            <a:off x="5255416" y="1773558"/>
            <a:ext cx="1768176" cy="34417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8281" y="3155039"/>
            <a:ext cx="3664744" cy="1021556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>
          <a:xfrm>
            <a:off x="5346006" y="3494398"/>
            <a:ext cx="1768176" cy="34417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223838" y="2779236"/>
            <a:ext cx="8753475" cy="362464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dirty="0">
                <a:solidFill>
                  <a:schemeClr val="tx1"/>
                </a:solidFill>
              </a:rPr>
              <a:t>◆ </a:t>
            </a:r>
            <a:r>
              <a:rPr lang="en-US" altLang="ja-JP" dirty="0">
                <a:solidFill>
                  <a:schemeClr val="tx1"/>
                </a:solidFill>
              </a:rPr>
              <a:t>300 </a:t>
            </a:r>
            <a:r>
              <a:rPr lang="ja-JP" altLang="en-US" dirty="0">
                <a:solidFill>
                  <a:schemeClr val="tx1"/>
                </a:solidFill>
              </a:rPr>
              <a:t>より小さい</a:t>
            </a:r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4411" y="3179863"/>
            <a:ext cx="3680477" cy="1132454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2974650" y="3758230"/>
            <a:ext cx="1793852" cy="42287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195262" y="4618739"/>
            <a:ext cx="8753475" cy="64022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dirty="0">
                <a:solidFill>
                  <a:schemeClr val="tx1"/>
                </a:solidFill>
              </a:rPr>
              <a:t>◆ </a:t>
            </a:r>
            <a:r>
              <a:rPr lang="en-US" altLang="ja-JP" dirty="0">
                <a:solidFill>
                  <a:schemeClr val="tx1"/>
                </a:solidFill>
              </a:rPr>
              <a:t>300 </a:t>
            </a:r>
            <a:r>
              <a:rPr lang="ja-JP" altLang="en-US" dirty="0">
                <a:solidFill>
                  <a:schemeClr val="tx1"/>
                </a:solidFill>
              </a:rPr>
              <a:t>と </a:t>
            </a:r>
            <a:r>
              <a:rPr lang="en-US" altLang="ja-JP" dirty="0">
                <a:solidFill>
                  <a:schemeClr val="tx1"/>
                </a:solidFill>
              </a:rPr>
              <a:t>500 </a:t>
            </a:r>
            <a:r>
              <a:rPr lang="ja-JP" altLang="en-US" dirty="0">
                <a:solidFill>
                  <a:schemeClr val="tx1"/>
                </a:solidFill>
              </a:rPr>
              <a:t>の間（</a:t>
            </a:r>
            <a:r>
              <a:rPr lang="en-US" altLang="ja-JP" dirty="0">
                <a:solidFill>
                  <a:schemeClr val="tx1"/>
                </a:solidFill>
              </a:rPr>
              <a:t>300, 500 </a:t>
            </a:r>
            <a:r>
              <a:rPr lang="ja-JP" altLang="en-US" dirty="0">
                <a:solidFill>
                  <a:schemeClr val="tx1"/>
                </a:solidFill>
              </a:rPr>
              <a:t>も強調表示する）</a:t>
            </a:r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8281" y="5271590"/>
            <a:ext cx="3664744" cy="908302"/>
          </a:xfrm>
          <a:prstGeom prst="rect">
            <a:avLst/>
          </a:prstGeom>
        </p:spPr>
      </p:pic>
      <p:sp>
        <p:nvSpPr>
          <p:cNvPr id="18" name="正方形/長方形 17"/>
          <p:cNvSpPr/>
          <p:nvPr/>
        </p:nvSpPr>
        <p:spPr>
          <a:xfrm>
            <a:off x="5298281" y="5593572"/>
            <a:ext cx="933178" cy="34417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9" name="正方形/長方形 18"/>
          <p:cNvSpPr/>
          <p:nvPr/>
        </p:nvSpPr>
        <p:spPr>
          <a:xfrm>
            <a:off x="6453324" y="5593571"/>
            <a:ext cx="933178" cy="34417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21" name="図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3979" y="5171615"/>
            <a:ext cx="2754043" cy="1088640"/>
          </a:xfrm>
          <a:prstGeom prst="rect">
            <a:avLst/>
          </a:prstGeom>
        </p:spPr>
      </p:pic>
      <p:sp>
        <p:nvSpPr>
          <p:cNvPr id="22" name="正方形/長方形 21"/>
          <p:cNvSpPr/>
          <p:nvPr/>
        </p:nvSpPr>
        <p:spPr>
          <a:xfrm>
            <a:off x="2398398" y="5924052"/>
            <a:ext cx="1671489" cy="33620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282557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4-2 </a:t>
            </a:r>
            <a:r>
              <a:rPr kumimoji="1" lang="en-US" altLang="ja-JP" dirty="0" smtClean="0"/>
              <a:t>Excel </a:t>
            </a:r>
            <a:r>
              <a:rPr kumimoji="1" lang="ja-JP" altLang="en-US" dirty="0" err="1" smtClean="0"/>
              <a:t>での</a:t>
            </a:r>
            <a:r>
              <a:rPr lang="ja-JP" altLang="en-US" dirty="0" smtClean="0"/>
              <a:t>条件付き書式</a:t>
            </a:r>
            <a:r>
              <a:rPr lang="ja-JP" altLang="en-US" dirty="0"/>
              <a:t>設定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9550" y="1664494"/>
            <a:ext cx="8753475" cy="825614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◆ </a:t>
            </a:r>
            <a:r>
              <a:rPr kumimoji="1" lang="en-US" altLang="ja-JP" dirty="0" smtClean="0"/>
              <a:t>Excel </a:t>
            </a:r>
            <a:r>
              <a:rPr kumimoji="1" lang="ja-JP" altLang="en-US" dirty="0" smtClean="0"/>
              <a:t>では</a:t>
            </a:r>
            <a:r>
              <a:rPr lang="ja-JP" altLang="en-US" dirty="0" smtClean="0"/>
              <a:t>、</a:t>
            </a:r>
            <a:r>
              <a:rPr lang="ja-JP" altLang="en-US" dirty="0" smtClean="0">
                <a:solidFill>
                  <a:srgbClr val="C00000"/>
                </a:solidFill>
              </a:rPr>
              <a:t>強調表示ルール</a:t>
            </a:r>
            <a:r>
              <a:rPr lang="ja-JP" altLang="en-US" dirty="0" smtClean="0"/>
              <a:t>を指定して、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数値</a:t>
            </a:r>
            <a:r>
              <a:rPr lang="ja-JP" altLang="en-US" dirty="0" smtClean="0"/>
              <a:t>の</a:t>
            </a:r>
            <a:r>
              <a:rPr lang="ja-JP" altLang="en-US" b="1" u="sng" dirty="0" smtClean="0">
                <a:solidFill>
                  <a:srgbClr val="FF0000"/>
                </a:solidFill>
              </a:rPr>
              <a:t>強調表示</a:t>
            </a:r>
            <a:r>
              <a:rPr lang="ja-JP" altLang="en-US" dirty="0" smtClean="0"/>
              <a:t>ができる</a:t>
            </a:r>
            <a:endParaRPr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25</a:t>
            </a:fld>
            <a:endParaRPr kumimoji="1" lang="ja-JP" altLang="en-US"/>
          </a:p>
        </p:txBody>
      </p:sp>
      <p:grpSp>
        <p:nvGrpSpPr>
          <p:cNvPr id="5" name="グループ化 4"/>
          <p:cNvGrpSpPr/>
          <p:nvPr/>
        </p:nvGrpSpPr>
        <p:grpSpPr>
          <a:xfrm>
            <a:off x="7711037" y="1294381"/>
            <a:ext cx="1223413" cy="1008866"/>
            <a:chOff x="7582266" y="316010"/>
            <a:chExt cx="1631217" cy="1345154"/>
          </a:xfrm>
        </p:grpSpPr>
        <p:sp>
          <p:nvSpPr>
            <p:cNvPr id="6" name="Text Box 1035"/>
            <p:cNvSpPr txBox="1">
              <a:spLocks noChangeArrowheads="1"/>
            </p:cNvSpPr>
            <p:nvPr/>
          </p:nvSpPr>
          <p:spPr bwMode="auto">
            <a:xfrm>
              <a:off x="7582266" y="1288755"/>
              <a:ext cx="1631217" cy="372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135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まとめページ</a:t>
              </a:r>
            </a:p>
          </p:txBody>
        </p:sp>
        <p:pic>
          <p:nvPicPr>
            <p:cNvPr id="7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4625" y="316010"/>
              <a:ext cx="1206500" cy="936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テキスト ボックス 9"/>
          <p:cNvSpPr txBox="1"/>
          <p:nvPr/>
        </p:nvSpPr>
        <p:spPr>
          <a:xfrm>
            <a:off x="1719943" y="2860221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u="sng" dirty="0"/>
              <a:t>強調表示ルールの種類</a:t>
            </a: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719943" y="3490297"/>
            <a:ext cx="357020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指定の値より大きい</a:t>
            </a:r>
            <a:endParaRPr lang="en-US" altLang="ja-JP" sz="2400" dirty="0"/>
          </a:p>
          <a:p>
            <a:r>
              <a:rPr lang="ja-JP" altLang="en-US" sz="2400" dirty="0"/>
              <a:t>指定の値より小さい</a:t>
            </a:r>
            <a:endParaRPr lang="en-US" altLang="ja-JP" sz="2400" dirty="0"/>
          </a:p>
          <a:p>
            <a:r>
              <a:rPr lang="ja-JP" altLang="en-US" sz="2400" dirty="0"/>
              <a:t>指定の範囲内</a:t>
            </a:r>
            <a:endParaRPr lang="en-US" altLang="ja-JP" sz="2400" dirty="0"/>
          </a:p>
          <a:p>
            <a:r>
              <a:rPr lang="ja-JP" altLang="en-US" sz="2400" dirty="0"/>
              <a:t>指定の値に等しい　など</a:t>
            </a:r>
          </a:p>
        </p:txBody>
      </p:sp>
    </p:spTree>
    <p:extLst>
      <p:ext uri="{BB962C8B-B14F-4D97-AF65-F5344CB8AC3E}">
        <p14:creationId xmlns:p14="http://schemas.microsoft.com/office/powerpoint/2010/main" val="250410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484989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0"/>
            <a:ext cx="8545830" cy="3451882"/>
          </a:xfrm>
        </p:spPr>
        <p:txBody>
          <a:bodyPr>
            <a:normAutofit/>
          </a:bodyPr>
          <a:lstStyle/>
          <a:p>
            <a:pPr marL="385763" indent="-385763">
              <a:lnSpc>
                <a:spcPct val="110000"/>
              </a:lnSpc>
              <a:buAutoNum type="arabicPeriod"/>
            </a:pPr>
            <a:r>
              <a:rPr kumimoji="1" lang="ja-JP" altLang="en-US" dirty="0" smtClean="0"/>
              <a:t>セルの範囲として</a:t>
            </a:r>
            <a:r>
              <a:rPr kumimoji="1" lang="ja-JP" altLang="en-US" dirty="0" smtClean="0"/>
              <a:t>、</a:t>
            </a:r>
            <a:r>
              <a:rPr lang="en-US" altLang="ja-JP" b="1" u="sng" dirty="0" err="1" smtClean="0"/>
              <a:t>B</a:t>
            </a:r>
            <a:r>
              <a:rPr lang="en-US" altLang="ja-JP" b="1" u="sng" dirty="0" err="1"/>
              <a:t>2</a:t>
            </a:r>
            <a:r>
              <a:rPr kumimoji="1" lang="en-US" altLang="ja-JP" u="sng" dirty="0" smtClean="0"/>
              <a:t> </a:t>
            </a:r>
            <a:r>
              <a:rPr kumimoji="1" lang="ja-JP" altLang="en-US" u="sng" dirty="0" smtClean="0"/>
              <a:t>から </a:t>
            </a:r>
            <a:r>
              <a:rPr kumimoji="1" lang="en-US" altLang="ja-JP" b="1" u="sng" dirty="0" err="1" smtClean="0"/>
              <a:t>B11</a:t>
            </a:r>
            <a:r>
              <a:rPr kumimoji="1" lang="en-US" altLang="ja-JP" u="sng" dirty="0" smtClean="0"/>
              <a:t> </a:t>
            </a:r>
            <a:r>
              <a:rPr kumimoji="1" lang="ja-JP" altLang="en-US" u="sng" dirty="0" smtClean="0"/>
              <a:t>を指定</a:t>
            </a:r>
            <a:r>
              <a:rPr kumimoji="1" lang="ja-JP" altLang="en-US" dirty="0" smtClean="0"/>
              <a:t>しなさい</a:t>
            </a:r>
            <a:endParaRPr kumimoji="1" lang="en-US" altLang="ja-JP" dirty="0" smtClean="0"/>
          </a:p>
          <a:p>
            <a:pPr marL="385763" indent="-385763">
              <a:lnSpc>
                <a:spcPct val="110000"/>
              </a:lnSpc>
              <a:buAutoNum type="arabicPeriod"/>
            </a:pPr>
            <a:endParaRPr lang="en-US" altLang="ja-JP" dirty="0"/>
          </a:p>
          <a:p>
            <a:pPr marL="385763" indent="-385763">
              <a:lnSpc>
                <a:spcPct val="110000"/>
              </a:lnSpc>
              <a:buAutoNum type="arabicPeriod"/>
            </a:pPr>
            <a:endParaRPr kumimoji="1" lang="en-US" altLang="ja-JP" dirty="0" smtClean="0"/>
          </a:p>
          <a:p>
            <a:pPr marL="385763" indent="-385763">
              <a:lnSpc>
                <a:spcPct val="110000"/>
              </a:lnSpc>
              <a:buAutoNum type="arabicPeriod"/>
            </a:pPr>
            <a:endParaRPr kumimoji="1" lang="en-US" altLang="ja-JP" dirty="0" smtClean="0"/>
          </a:p>
          <a:p>
            <a:pPr marL="385763" indent="-385763">
              <a:lnSpc>
                <a:spcPct val="110000"/>
              </a:lnSpc>
              <a:buAutoNum type="arabicPeriod"/>
            </a:pPr>
            <a:r>
              <a:rPr lang="ja-JP" altLang="en-US" dirty="0" smtClean="0"/>
              <a:t>指定した範囲について、</a:t>
            </a:r>
            <a:r>
              <a:rPr lang="ja-JP" altLang="en-US" b="1" dirty="0" smtClean="0"/>
              <a:t>条件付き書式設定</a:t>
            </a:r>
            <a:r>
              <a:rPr lang="ja-JP" altLang="en-US" dirty="0" smtClean="0"/>
              <a:t>で、</a:t>
            </a:r>
            <a:r>
              <a:rPr lang="en-US" altLang="ja-JP" b="1" u="sng" dirty="0" smtClean="0">
                <a:solidFill>
                  <a:srgbClr val="FF0000"/>
                </a:solidFill>
              </a:rPr>
              <a:t>500 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より大きい</a:t>
            </a:r>
            <a:r>
              <a:rPr lang="ja-JP" altLang="en-US" dirty="0" smtClean="0"/>
              <a:t>もの</a:t>
            </a:r>
            <a:r>
              <a:rPr lang="ja-JP" altLang="en-US" dirty="0" smtClean="0"/>
              <a:t>だ</a:t>
            </a:r>
            <a:r>
              <a:rPr lang="ja-JP" altLang="en-US" dirty="0"/>
              <a:t>け</a:t>
            </a:r>
            <a:r>
              <a:rPr lang="ja-JP" altLang="en-US" dirty="0" smtClean="0"/>
              <a:t>を</a:t>
            </a:r>
            <a:r>
              <a:rPr lang="ja-JP" altLang="en-US" dirty="0" smtClean="0"/>
              <a:t>強調表示させなさい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	</a:t>
            </a:r>
            <a:endParaRPr lang="en-US" altLang="ja-JP" dirty="0" smtClean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44" y="331522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26</a:t>
            </a:fld>
            <a:endParaRPr lang="ja-JP" altLang="en-US" dirty="0"/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8962" y="2011663"/>
            <a:ext cx="2135978" cy="1859297"/>
          </a:xfrm>
          <a:prstGeom prst="rect">
            <a:avLst/>
          </a:prstGeom>
        </p:spPr>
      </p:pic>
      <p:sp>
        <p:nvSpPr>
          <p:cNvPr id="12" name="正方形/長方形 11"/>
          <p:cNvSpPr/>
          <p:nvPr/>
        </p:nvSpPr>
        <p:spPr>
          <a:xfrm>
            <a:off x="4322026" y="2271816"/>
            <a:ext cx="718584" cy="159914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grpSp>
        <p:nvGrpSpPr>
          <p:cNvPr id="13" name="グループ化 12"/>
          <p:cNvGrpSpPr/>
          <p:nvPr/>
        </p:nvGrpSpPr>
        <p:grpSpPr>
          <a:xfrm>
            <a:off x="140971" y="5125710"/>
            <a:ext cx="2820352" cy="1070653"/>
            <a:chOff x="628650" y="3975487"/>
            <a:chExt cx="6951345" cy="1931713"/>
          </a:xfrm>
        </p:grpSpPr>
        <p:pic>
          <p:nvPicPr>
            <p:cNvPr id="14" name="図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28650" y="3975487"/>
              <a:ext cx="6951345" cy="1931713"/>
            </a:xfrm>
            <a:prstGeom prst="rect">
              <a:avLst/>
            </a:prstGeom>
          </p:spPr>
        </p:pic>
        <p:sp>
          <p:nvSpPr>
            <p:cNvPr id="15" name="正方形/長方形 14"/>
            <p:cNvSpPr/>
            <p:nvPr/>
          </p:nvSpPr>
          <p:spPr>
            <a:xfrm>
              <a:off x="1093224" y="4135269"/>
              <a:ext cx="456423" cy="302794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  <p:sp>
          <p:nvSpPr>
            <p:cNvPr id="16" name="正方形/長方形 15"/>
            <p:cNvSpPr/>
            <p:nvPr/>
          </p:nvSpPr>
          <p:spPr>
            <a:xfrm>
              <a:off x="6117328" y="4376235"/>
              <a:ext cx="558624" cy="52320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6208879" y="4899435"/>
              <a:ext cx="1289202" cy="29164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</p:grpSp>
      <p:grpSp>
        <p:nvGrpSpPr>
          <p:cNvPr id="18" name="グループ化 17"/>
          <p:cNvGrpSpPr/>
          <p:nvPr/>
        </p:nvGrpSpPr>
        <p:grpSpPr>
          <a:xfrm>
            <a:off x="3311200" y="4846320"/>
            <a:ext cx="1953740" cy="2011680"/>
            <a:chOff x="93345" y="1560140"/>
            <a:chExt cx="3457972" cy="3293307"/>
          </a:xfrm>
        </p:grpSpPr>
        <p:pic>
          <p:nvPicPr>
            <p:cNvPr id="19" name="図 1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3345" y="1560140"/>
              <a:ext cx="3457972" cy="3293307"/>
            </a:xfrm>
            <a:prstGeom prst="rect">
              <a:avLst/>
            </a:prstGeom>
          </p:spPr>
        </p:pic>
        <p:sp>
          <p:nvSpPr>
            <p:cNvPr id="20" name="正方形/長方形 19"/>
            <p:cNvSpPr/>
            <p:nvPr/>
          </p:nvSpPr>
          <p:spPr>
            <a:xfrm>
              <a:off x="1915381" y="2239228"/>
              <a:ext cx="1491848" cy="2500411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</p:grpSp>
      <p:pic>
        <p:nvPicPr>
          <p:cNvPr id="7" name="図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9019" y="5214269"/>
            <a:ext cx="3478782" cy="990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19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484989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0"/>
            <a:ext cx="7583533" cy="345188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3. </a:t>
            </a:r>
            <a:r>
              <a:rPr lang="ja-JP" altLang="en-US" b="1" dirty="0" smtClean="0"/>
              <a:t>結果</a:t>
            </a:r>
            <a:r>
              <a:rPr lang="ja-JP" altLang="en-US" b="1" dirty="0" smtClean="0"/>
              <a:t>を確認</a:t>
            </a:r>
            <a:r>
              <a:rPr lang="ja-JP" altLang="en-US" dirty="0" smtClean="0"/>
              <a:t>したら、</a:t>
            </a:r>
            <a:r>
              <a:rPr lang="en-US" altLang="ja-JP" dirty="0" smtClean="0"/>
              <a:t>CTRL + Z </a:t>
            </a:r>
            <a:r>
              <a:rPr lang="ja-JP" altLang="en-US" dirty="0" smtClean="0"/>
              <a:t>（コントロールキーと「</a:t>
            </a:r>
            <a:r>
              <a:rPr lang="en-US" altLang="ja-JP" dirty="0" smtClean="0"/>
              <a:t>Z</a:t>
            </a:r>
            <a:r>
              <a:rPr lang="ja-JP" altLang="en-US" dirty="0" smtClean="0"/>
              <a:t>」の同時押し）で</a:t>
            </a:r>
            <a:r>
              <a:rPr lang="ja-JP" altLang="en-US" b="1" dirty="0" smtClean="0"/>
              <a:t>元に戻しなさい</a:t>
            </a:r>
            <a:endParaRPr lang="en-US" altLang="ja-JP" b="1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	</a:t>
            </a:r>
            <a:endParaRPr lang="en-US" altLang="ja-JP" dirty="0" smtClean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44" y="331522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27</a:t>
            </a:fld>
            <a:endParaRPr lang="ja-JP" altLang="en-US" dirty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865" y="2497454"/>
            <a:ext cx="4593902" cy="413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32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484989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0"/>
            <a:ext cx="8545830" cy="345188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4. </a:t>
            </a:r>
            <a:r>
              <a:rPr kumimoji="1" lang="ja-JP" altLang="en-US" dirty="0" smtClean="0"/>
              <a:t>セル</a:t>
            </a:r>
            <a:r>
              <a:rPr kumimoji="1" lang="ja-JP" altLang="en-US" dirty="0" smtClean="0"/>
              <a:t>の範囲として</a:t>
            </a:r>
            <a:r>
              <a:rPr kumimoji="1" lang="ja-JP" altLang="en-US" dirty="0" smtClean="0"/>
              <a:t>、</a:t>
            </a:r>
            <a:r>
              <a:rPr lang="en-US" altLang="ja-JP" b="1" u="sng" dirty="0" err="1" smtClean="0"/>
              <a:t>B</a:t>
            </a:r>
            <a:r>
              <a:rPr lang="en-US" altLang="ja-JP" b="1" u="sng" dirty="0" err="1"/>
              <a:t>2</a:t>
            </a:r>
            <a:r>
              <a:rPr kumimoji="1" lang="en-US" altLang="ja-JP" u="sng" dirty="0" smtClean="0"/>
              <a:t> </a:t>
            </a:r>
            <a:r>
              <a:rPr kumimoji="1" lang="ja-JP" altLang="en-US" u="sng" dirty="0" smtClean="0"/>
              <a:t>から </a:t>
            </a:r>
            <a:r>
              <a:rPr kumimoji="1" lang="en-US" altLang="ja-JP" b="1" u="sng" dirty="0" err="1" smtClean="0"/>
              <a:t>B11</a:t>
            </a:r>
            <a:r>
              <a:rPr kumimoji="1" lang="en-US" altLang="ja-JP" u="sng" dirty="0" smtClean="0"/>
              <a:t> </a:t>
            </a:r>
            <a:r>
              <a:rPr kumimoji="1" lang="ja-JP" altLang="en-US" u="sng" dirty="0" smtClean="0"/>
              <a:t>を指定</a:t>
            </a:r>
            <a:r>
              <a:rPr kumimoji="1" lang="ja-JP" altLang="en-US" dirty="0" smtClean="0"/>
              <a:t>しなさい</a:t>
            </a:r>
            <a:endParaRPr kumimoji="1" lang="en-US" altLang="ja-JP" dirty="0" smtClean="0"/>
          </a:p>
          <a:p>
            <a:pPr marL="385763" indent="-385763">
              <a:lnSpc>
                <a:spcPct val="110000"/>
              </a:lnSpc>
              <a:buAutoNum type="arabicPeriod"/>
            </a:pPr>
            <a:endParaRPr lang="en-US" altLang="ja-JP" dirty="0"/>
          </a:p>
          <a:p>
            <a:pPr marL="385763" indent="-385763">
              <a:lnSpc>
                <a:spcPct val="110000"/>
              </a:lnSpc>
              <a:buAutoNum type="arabicPeriod"/>
            </a:pPr>
            <a:endParaRPr kumimoji="1" lang="en-US" altLang="ja-JP" dirty="0" smtClean="0"/>
          </a:p>
          <a:p>
            <a:pPr marL="385763" indent="-385763">
              <a:lnSpc>
                <a:spcPct val="110000"/>
              </a:lnSpc>
              <a:buAutoNum type="arabicPeriod"/>
            </a:pP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5. </a:t>
            </a:r>
            <a:r>
              <a:rPr lang="ja-JP" altLang="en-US" dirty="0" smtClean="0"/>
              <a:t>指定</a:t>
            </a:r>
            <a:r>
              <a:rPr lang="ja-JP" altLang="en-US" dirty="0" smtClean="0"/>
              <a:t>した範囲について、</a:t>
            </a:r>
            <a:r>
              <a:rPr lang="ja-JP" altLang="en-US" b="1" dirty="0" smtClean="0"/>
              <a:t>条件付き書式設定</a:t>
            </a:r>
            <a:r>
              <a:rPr lang="ja-JP" altLang="en-US" dirty="0" smtClean="0"/>
              <a:t>で</a:t>
            </a:r>
            <a:r>
              <a:rPr lang="ja-JP" altLang="en-US" dirty="0" smtClean="0"/>
              <a:t>、</a:t>
            </a:r>
            <a:r>
              <a:rPr lang="en-US" altLang="ja-JP" b="1" u="sng" dirty="0" smtClean="0">
                <a:solidFill>
                  <a:srgbClr val="FF0000"/>
                </a:solidFill>
              </a:rPr>
              <a:t>300</a:t>
            </a:r>
            <a:r>
              <a:rPr lang="en-US" altLang="ja-JP" b="1" u="sng" dirty="0" smtClean="0">
                <a:solidFill>
                  <a:srgbClr val="FF0000"/>
                </a:solidFill>
              </a:rPr>
              <a:t> 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より小さい</a:t>
            </a:r>
            <a:r>
              <a:rPr lang="ja-JP" altLang="en-US" dirty="0" smtClean="0"/>
              <a:t>もの</a:t>
            </a:r>
            <a:r>
              <a:rPr lang="ja-JP" altLang="en-US" dirty="0" smtClean="0"/>
              <a:t>だけ</a:t>
            </a:r>
            <a:r>
              <a:rPr lang="ja-JP" altLang="en-US" dirty="0" smtClean="0"/>
              <a:t>を</a:t>
            </a:r>
            <a:r>
              <a:rPr lang="ja-JP" altLang="en-US" dirty="0" smtClean="0"/>
              <a:t>強調表示させなさい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	</a:t>
            </a:r>
            <a:endParaRPr lang="en-US" altLang="ja-JP" dirty="0" smtClean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44" y="331522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28</a:t>
            </a:fld>
            <a:endParaRPr lang="ja-JP" altLang="en-US" dirty="0"/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8962" y="2011663"/>
            <a:ext cx="2135978" cy="1859297"/>
          </a:xfrm>
          <a:prstGeom prst="rect">
            <a:avLst/>
          </a:prstGeom>
        </p:spPr>
      </p:pic>
      <p:sp>
        <p:nvSpPr>
          <p:cNvPr id="12" name="正方形/長方形 11"/>
          <p:cNvSpPr/>
          <p:nvPr/>
        </p:nvSpPr>
        <p:spPr>
          <a:xfrm>
            <a:off x="4322026" y="2271816"/>
            <a:ext cx="718584" cy="159914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grpSp>
        <p:nvGrpSpPr>
          <p:cNvPr id="13" name="グループ化 12"/>
          <p:cNvGrpSpPr/>
          <p:nvPr/>
        </p:nvGrpSpPr>
        <p:grpSpPr>
          <a:xfrm>
            <a:off x="140971" y="5125710"/>
            <a:ext cx="2820352" cy="1070653"/>
            <a:chOff x="628650" y="3975487"/>
            <a:chExt cx="6951345" cy="1931713"/>
          </a:xfrm>
        </p:grpSpPr>
        <p:pic>
          <p:nvPicPr>
            <p:cNvPr id="14" name="図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28650" y="3975487"/>
              <a:ext cx="6951345" cy="1931713"/>
            </a:xfrm>
            <a:prstGeom prst="rect">
              <a:avLst/>
            </a:prstGeom>
          </p:spPr>
        </p:pic>
        <p:sp>
          <p:nvSpPr>
            <p:cNvPr id="15" name="正方形/長方形 14"/>
            <p:cNvSpPr/>
            <p:nvPr/>
          </p:nvSpPr>
          <p:spPr>
            <a:xfrm>
              <a:off x="1093224" y="4135269"/>
              <a:ext cx="456423" cy="302794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  <p:sp>
          <p:nvSpPr>
            <p:cNvPr id="16" name="正方形/長方形 15"/>
            <p:cNvSpPr/>
            <p:nvPr/>
          </p:nvSpPr>
          <p:spPr>
            <a:xfrm>
              <a:off x="6117328" y="4376235"/>
              <a:ext cx="558624" cy="52320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6208879" y="4899435"/>
              <a:ext cx="1289202" cy="29164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</p:grpSp>
      <p:pic>
        <p:nvPicPr>
          <p:cNvPr id="21" name="図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8962" y="5209365"/>
            <a:ext cx="2943609" cy="905725"/>
          </a:xfrm>
          <a:prstGeom prst="rect">
            <a:avLst/>
          </a:prstGeom>
        </p:spPr>
      </p:pic>
      <p:sp>
        <p:nvSpPr>
          <p:cNvPr id="22" name="正方形/長方形 21"/>
          <p:cNvSpPr/>
          <p:nvPr/>
        </p:nvSpPr>
        <p:spPr>
          <a:xfrm>
            <a:off x="4653557" y="5692292"/>
            <a:ext cx="1343383" cy="31226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23" name="図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2974" y="5283777"/>
            <a:ext cx="2931026" cy="817030"/>
          </a:xfrm>
          <a:prstGeom prst="rect">
            <a:avLst/>
          </a:prstGeom>
        </p:spPr>
      </p:pic>
      <p:sp>
        <p:nvSpPr>
          <p:cNvPr id="24" name="正方形/長方形 23"/>
          <p:cNvSpPr/>
          <p:nvPr/>
        </p:nvSpPr>
        <p:spPr>
          <a:xfrm>
            <a:off x="6260698" y="5623136"/>
            <a:ext cx="1414170" cy="19919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220991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484989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0"/>
            <a:ext cx="7583533" cy="345188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6</a:t>
            </a:r>
            <a:r>
              <a:rPr lang="en-US" altLang="ja-JP" dirty="0" smtClean="0"/>
              <a:t>. </a:t>
            </a:r>
            <a:r>
              <a:rPr lang="ja-JP" altLang="en-US" b="1" dirty="0" smtClean="0"/>
              <a:t>結果</a:t>
            </a:r>
            <a:r>
              <a:rPr lang="ja-JP" altLang="en-US" b="1" dirty="0" smtClean="0"/>
              <a:t>を確認</a:t>
            </a:r>
            <a:r>
              <a:rPr lang="ja-JP" altLang="en-US" dirty="0" smtClean="0"/>
              <a:t>したら、</a:t>
            </a:r>
            <a:r>
              <a:rPr lang="en-US" altLang="ja-JP" dirty="0" smtClean="0"/>
              <a:t>CTRL + Z </a:t>
            </a:r>
            <a:r>
              <a:rPr lang="ja-JP" altLang="en-US" dirty="0" smtClean="0"/>
              <a:t>（コントロールキーと「</a:t>
            </a:r>
            <a:r>
              <a:rPr lang="en-US" altLang="ja-JP" dirty="0" smtClean="0"/>
              <a:t>Z</a:t>
            </a:r>
            <a:r>
              <a:rPr lang="ja-JP" altLang="en-US" dirty="0" smtClean="0"/>
              <a:t>」の同時押し）で</a:t>
            </a:r>
            <a:r>
              <a:rPr lang="ja-JP" altLang="en-US" b="1" dirty="0" smtClean="0"/>
              <a:t>元に戻しなさい</a:t>
            </a:r>
            <a:endParaRPr lang="en-US" altLang="ja-JP" b="1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	</a:t>
            </a:r>
            <a:endParaRPr lang="en-US" altLang="ja-JP" dirty="0" smtClean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44" y="331522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29</a:t>
            </a:fld>
            <a:endParaRPr lang="ja-JP" altLang="en-US" dirty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105" y="2451735"/>
            <a:ext cx="4765460" cy="4286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75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484989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0"/>
            <a:ext cx="8545830" cy="345188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7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セル</a:t>
            </a:r>
            <a:r>
              <a:rPr kumimoji="1" lang="ja-JP" altLang="en-US" dirty="0" smtClean="0"/>
              <a:t>の範囲として</a:t>
            </a:r>
            <a:r>
              <a:rPr kumimoji="1" lang="ja-JP" altLang="en-US" dirty="0" smtClean="0"/>
              <a:t>、</a:t>
            </a:r>
            <a:r>
              <a:rPr lang="en-US" altLang="ja-JP" b="1" u="sng" dirty="0" err="1" smtClean="0"/>
              <a:t>B</a:t>
            </a:r>
            <a:r>
              <a:rPr lang="en-US" altLang="ja-JP" b="1" u="sng" dirty="0" err="1"/>
              <a:t>2</a:t>
            </a:r>
            <a:r>
              <a:rPr kumimoji="1" lang="en-US" altLang="ja-JP" u="sng" dirty="0" smtClean="0"/>
              <a:t> </a:t>
            </a:r>
            <a:r>
              <a:rPr kumimoji="1" lang="ja-JP" altLang="en-US" u="sng" dirty="0" smtClean="0"/>
              <a:t>から </a:t>
            </a:r>
            <a:r>
              <a:rPr kumimoji="1" lang="en-US" altLang="ja-JP" b="1" u="sng" dirty="0" err="1" smtClean="0"/>
              <a:t>B11</a:t>
            </a:r>
            <a:r>
              <a:rPr kumimoji="1" lang="en-US" altLang="ja-JP" u="sng" dirty="0" smtClean="0"/>
              <a:t> </a:t>
            </a:r>
            <a:r>
              <a:rPr kumimoji="1" lang="ja-JP" altLang="en-US" u="sng" dirty="0" smtClean="0"/>
              <a:t>を指定</a:t>
            </a:r>
            <a:r>
              <a:rPr kumimoji="1" lang="ja-JP" altLang="en-US" dirty="0" smtClean="0"/>
              <a:t>しなさい</a:t>
            </a:r>
            <a:endParaRPr kumimoji="1" lang="en-US" altLang="ja-JP" dirty="0" smtClean="0"/>
          </a:p>
          <a:p>
            <a:pPr marL="385763" indent="-385763">
              <a:lnSpc>
                <a:spcPct val="110000"/>
              </a:lnSpc>
              <a:buAutoNum type="arabicPeriod"/>
            </a:pPr>
            <a:endParaRPr lang="en-US" altLang="ja-JP" dirty="0"/>
          </a:p>
          <a:p>
            <a:pPr marL="385763" indent="-385763">
              <a:lnSpc>
                <a:spcPct val="110000"/>
              </a:lnSpc>
              <a:buAutoNum type="arabicPeriod"/>
            </a:pPr>
            <a:endParaRPr kumimoji="1" lang="en-US" altLang="ja-JP" dirty="0" smtClean="0"/>
          </a:p>
          <a:p>
            <a:pPr marL="385763" indent="-385763">
              <a:lnSpc>
                <a:spcPct val="110000"/>
              </a:lnSpc>
              <a:buAutoNum type="arabicPeriod"/>
            </a:pP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8</a:t>
            </a:r>
            <a:r>
              <a:rPr lang="en-US" altLang="ja-JP" dirty="0" smtClean="0"/>
              <a:t>. </a:t>
            </a:r>
            <a:r>
              <a:rPr lang="ja-JP" altLang="en-US" dirty="0" smtClean="0"/>
              <a:t>指定</a:t>
            </a:r>
            <a:r>
              <a:rPr lang="ja-JP" altLang="en-US" dirty="0" smtClean="0"/>
              <a:t>した範囲について、</a:t>
            </a:r>
            <a:r>
              <a:rPr lang="ja-JP" altLang="en-US" b="1" dirty="0" smtClean="0"/>
              <a:t>条件付き書式設定</a:t>
            </a:r>
            <a:r>
              <a:rPr lang="ja-JP" altLang="en-US" dirty="0" smtClean="0"/>
              <a:t>で</a:t>
            </a:r>
            <a:r>
              <a:rPr lang="ja-JP" altLang="en-US" dirty="0" smtClean="0"/>
              <a:t>、</a:t>
            </a:r>
            <a:r>
              <a:rPr lang="en-US" altLang="ja-JP" b="1" u="sng" dirty="0">
                <a:solidFill>
                  <a:srgbClr val="FF0000"/>
                </a:solidFill>
              </a:rPr>
              <a:t>300 </a:t>
            </a:r>
            <a:r>
              <a:rPr lang="ja-JP" altLang="en-US" b="1" u="sng" dirty="0">
                <a:solidFill>
                  <a:srgbClr val="FF0000"/>
                </a:solidFill>
              </a:rPr>
              <a:t>と </a:t>
            </a:r>
            <a:r>
              <a:rPr lang="en-US" altLang="ja-JP" b="1" u="sng" dirty="0">
                <a:solidFill>
                  <a:srgbClr val="FF0000"/>
                </a:solidFill>
              </a:rPr>
              <a:t>500 </a:t>
            </a:r>
            <a:r>
              <a:rPr lang="ja-JP" altLang="en-US" b="1" u="sng" dirty="0">
                <a:solidFill>
                  <a:srgbClr val="FF0000"/>
                </a:solidFill>
              </a:rPr>
              <a:t>と間の</a:t>
            </a:r>
            <a:r>
              <a:rPr lang="ja-JP" altLang="en-US" b="1" u="sng" dirty="0" err="1">
                <a:solidFill>
                  <a:srgbClr val="FF0000"/>
                </a:solidFill>
              </a:rPr>
              <a:t>もの</a:t>
            </a:r>
            <a:r>
              <a:rPr lang="ja-JP" altLang="en-US" dirty="0" err="1"/>
              <a:t>もの</a:t>
            </a:r>
            <a:r>
              <a:rPr lang="ja-JP" altLang="en-US" dirty="0"/>
              <a:t>を強調表示させなさい</a:t>
            </a:r>
            <a:endParaRPr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	</a:t>
            </a:r>
            <a:endParaRPr lang="en-US" altLang="ja-JP" dirty="0" smtClean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44" y="331522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30</a:t>
            </a:fld>
            <a:endParaRPr lang="ja-JP" altLang="en-US" dirty="0"/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8962" y="2011663"/>
            <a:ext cx="2135978" cy="1859297"/>
          </a:xfrm>
          <a:prstGeom prst="rect">
            <a:avLst/>
          </a:prstGeom>
        </p:spPr>
      </p:pic>
      <p:sp>
        <p:nvSpPr>
          <p:cNvPr id="12" name="正方形/長方形 11"/>
          <p:cNvSpPr/>
          <p:nvPr/>
        </p:nvSpPr>
        <p:spPr>
          <a:xfrm>
            <a:off x="4322026" y="2271816"/>
            <a:ext cx="718584" cy="159914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grpSp>
        <p:nvGrpSpPr>
          <p:cNvPr id="13" name="グループ化 12"/>
          <p:cNvGrpSpPr/>
          <p:nvPr/>
        </p:nvGrpSpPr>
        <p:grpSpPr>
          <a:xfrm>
            <a:off x="140971" y="5125710"/>
            <a:ext cx="2820352" cy="1070653"/>
            <a:chOff x="628650" y="3975487"/>
            <a:chExt cx="6951345" cy="1931713"/>
          </a:xfrm>
        </p:grpSpPr>
        <p:pic>
          <p:nvPicPr>
            <p:cNvPr id="14" name="図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28650" y="3975487"/>
              <a:ext cx="6951345" cy="1931713"/>
            </a:xfrm>
            <a:prstGeom prst="rect">
              <a:avLst/>
            </a:prstGeom>
          </p:spPr>
        </p:pic>
        <p:sp>
          <p:nvSpPr>
            <p:cNvPr id="15" name="正方形/長方形 14"/>
            <p:cNvSpPr/>
            <p:nvPr/>
          </p:nvSpPr>
          <p:spPr>
            <a:xfrm>
              <a:off x="1093224" y="4135269"/>
              <a:ext cx="456423" cy="302794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  <p:sp>
          <p:nvSpPr>
            <p:cNvPr id="16" name="正方形/長方形 15"/>
            <p:cNvSpPr/>
            <p:nvPr/>
          </p:nvSpPr>
          <p:spPr>
            <a:xfrm>
              <a:off x="6117328" y="4376235"/>
              <a:ext cx="558624" cy="52320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6208879" y="4899435"/>
              <a:ext cx="1289202" cy="291645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</p:grpSp>
      <p:pic>
        <p:nvPicPr>
          <p:cNvPr id="19" name="図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6044" y="5125710"/>
            <a:ext cx="2374088" cy="938449"/>
          </a:xfrm>
          <a:prstGeom prst="rect">
            <a:avLst/>
          </a:prstGeom>
        </p:spPr>
      </p:pic>
      <p:sp>
        <p:nvSpPr>
          <p:cNvPr id="20" name="正方形/長方形 19"/>
          <p:cNvSpPr/>
          <p:nvPr/>
        </p:nvSpPr>
        <p:spPr>
          <a:xfrm>
            <a:off x="4381607" y="5801311"/>
            <a:ext cx="1278525" cy="26284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25" name="図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4853" y="5136380"/>
            <a:ext cx="3159146" cy="782990"/>
          </a:xfrm>
          <a:prstGeom prst="rect">
            <a:avLst/>
          </a:prstGeom>
        </p:spPr>
      </p:pic>
      <p:sp>
        <p:nvSpPr>
          <p:cNvPr id="26" name="正方形/長方形 25"/>
          <p:cNvSpPr/>
          <p:nvPr/>
        </p:nvSpPr>
        <p:spPr>
          <a:xfrm>
            <a:off x="5984853" y="5447693"/>
            <a:ext cx="804434" cy="21986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7" name="正方形/長方形 26"/>
          <p:cNvSpPr/>
          <p:nvPr/>
        </p:nvSpPr>
        <p:spPr>
          <a:xfrm>
            <a:off x="6952549" y="5417942"/>
            <a:ext cx="804434" cy="21986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314286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484989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0"/>
            <a:ext cx="7583533" cy="3451882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9. </a:t>
            </a:r>
            <a:r>
              <a:rPr lang="ja-JP" altLang="en-US" b="1" dirty="0" smtClean="0"/>
              <a:t>結果</a:t>
            </a:r>
            <a:r>
              <a:rPr lang="ja-JP" altLang="en-US" b="1" dirty="0" smtClean="0"/>
              <a:t>を</a:t>
            </a:r>
            <a:r>
              <a:rPr lang="ja-JP" altLang="en-US" b="1" dirty="0" smtClean="0"/>
              <a:t>確認</a:t>
            </a:r>
            <a:r>
              <a:rPr lang="ja-JP" altLang="en-US" b="1" dirty="0" smtClean="0"/>
              <a:t>しなさ</a:t>
            </a:r>
            <a:r>
              <a:rPr lang="ja-JP" altLang="en-US" b="1" dirty="0"/>
              <a:t>い</a:t>
            </a:r>
            <a:endParaRPr lang="en-US" altLang="ja-JP" b="1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	</a:t>
            </a:r>
            <a:endParaRPr lang="en-US" altLang="ja-JP" dirty="0" smtClean="0"/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44" y="331522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31</a:t>
            </a:fld>
            <a:endParaRPr lang="ja-JP" altLang="en-US" dirty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4044" y="2127884"/>
            <a:ext cx="5682615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6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ここまでのまとめ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965233" y="912696"/>
            <a:ext cx="3460382" cy="120929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ja-JP" altLang="en-US" sz="2400" dirty="0">
                <a:solidFill>
                  <a:srgbClr val="C00000"/>
                </a:solidFill>
              </a:rPr>
              <a:t>条件付き書式設定</a:t>
            </a:r>
            <a:r>
              <a:rPr lang="ja-JP" altLang="en-US" sz="2400" dirty="0"/>
              <a:t>では</a:t>
            </a:r>
            <a:endParaRPr lang="en-US" altLang="ja-JP" sz="2400" dirty="0"/>
          </a:p>
          <a:p>
            <a:pPr marL="0" indent="0">
              <a:buNone/>
            </a:pPr>
            <a:r>
              <a:rPr lang="ja-JP" altLang="en-US" sz="2400" dirty="0"/>
              <a:t>「・・・</a:t>
            </a:r>
            <a:r>
              <a:rPr lang="ja-JP" altLang="en-US" sz="2400" b="1" dirty="0"/>
              <a:t>より大きい</a:t>
            </a:r>
            <a:r>
              <a:rPr lang="ja-JP" altLang="en-US" sz="2400" dirty="0"/>
              <a:t>」、</a:t>
            </a:r>
            <a:endParaRPr lang="en-US" altLang="ja-JP" sz="2400" dirty="0"/>
          </a:p>
          <a:p>
            <a:pPr marL="0" indent="0">
              <a:buNone/>
            </a:pPr>
            <a:r>
              <a:rPr lang="ja-JP" altLang="en-US" sz="2400" dirty="0"/>
              <a:t>「・・・</a:t>
            </a:r>
            <a:r>
              <a:rPr lang="ja-JP" altLang="en-US" sz="2400" b="1" dirty="0"/>
              <a:t>より小さい</a:t>
            </a:r>
            <a:r>
              <a:rPr lang="ja-JP" altLang="en-US" sz="2400" dirty="0"/>
              <a:t>」、</a:t>
            </a:r>
            <a:endParaRPr lang="en-US" altLang="ja-JP" sz="2400" dirty="0"/>
          </a:p>
          <a:p>
            <a:pPr marL="0" indent="0">
              <a:buNone/>
            </a:pPr>
            <a:r>
              <a:rPr lang="ja-JP" altLang="en-US" sz="2400" dirty="0"/>
              <a:t>「・・・</a:t>
            </a:r>
            <a:r>
              <a:rPr lang="ja-JP" altLang="en-US" sz="2400" b="1" dirty="0"/>
              <a:t>と</a:t>
            </a:r>
            <a:r>
              <a:rPr lang="ja-JP" altLang="en-US" sz="2400" dirty="0"/>
              <a:t>・・・</a:t>
            </a:r>
            <a:r>
              <a:rPr lang="ja-JP" altLang="en-US" sz="2400" b="1" dirty="0"/>
              <a:t>の間</a:t>
            </a:r>
            <a:r>
              <a:rPr lang="ja-JP" altLang="en-US" sz="2400" dirty="0"/>
              <a:t>」</a:t>
            </a:r>
            <a:endParaRPr lang="en-US" altLang="ja-JP" sz="2400" dirty="0"/>
          </a:p>
          <a:p>
            <a:pPr marL="0" indent="0">
              <a:buNone/>
            </a:pPr>
            <a:endParaRPr lang="ja-JP" altLang="en-US" sz="24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32</a:t>
            </a:fld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588153" y="1763193"/>
            <a:ext cx="3047591" cy="1303858"/>
          </a:xfrm>
          <a:prstGeom prst="rect">
            <a:avLst/>
          </a:prstGeom>
        </p:spPr>
        <p:txBody>
          <a:bodyPr vert="horz" lIns="68580" tIns="34290" rIns="68580" bIns="3429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400" dirty="0">
                <a:solidFill>
                  <a:srgbClr val="C00000"/>
                </a:solidFill>
              </a:rPr>
              <a:t>検索機能</a:t>
            </a:r>
            <a:r>
              <a:rPr lang="ja-JP" altLang="en-US" sz="2400" dirty="0"/>
              <a:t>では</a:t>
            </a:r>
            <a:endParaRPr lang="en-US" altLang="ja-JP" sz="2400" dirty="0"/>
          </a:p>
          <a:p>
            <a:pPr marL="0" indent="0">
              <a:buNone/>
            </a:pPr>
            <a:r>
              <a:rPr lang="ja-JP" altLang="en-US" sz="2400" dirty="0"/>
              <a:t>「</a:t>
            </a:r>
            <a:r>
              <a:rPr lang="ja-JP" altLang="en-US" sz="2400" b="1" dirty="0"/>
              <a:t>検索する文字列</a:t>
            </a:r>
            <a:r>
              <a:rPr lang="ja-JP" altLang="en-US" sz="2400" dirty="0"/>
              <a:t>」</a:t>
            </a:r>
            <a:endParaRPr lang="en-US" altLang="ja-JP" sz="2400" dirty="0"/>
          </a:p>
          <a:p>
            <a:pPr marL="0" indent="0">
              <a:buNone/>
            </a:pPr>
            <a:r>
              <a:rPr lang="ja-JP" altLang="en-US" sz="2400" dirty="0"/>
              <a:t>が検索の鍵</a:t>
            </a: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195213" y="4457946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「</a:t>
            </a:r>
            <a:r>
              <a:rPr lang="ja-JP" altLang="en-US" sz="2400" b="1" dirty="0"/>
              <a:t>肉</a:t>
            </a:r>
            <a:r>
              <a:rPr lang="ja-JP" altLang="en-US" sz="2400" dirty="0"/>
              <a:t>」の検索</a:t>
            </a: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702845" y="5412175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 smtClean="0"/>
              <a:t>高</a:t>
            </a:r>
            <a:r>
              <a:rPr lang="ja-JP" altLang="en-US" sz="2400" b="1" dirty="0" smtClean="0"/>
              <a:t>い</a:t>
            </a:r>
            <a:r>
              <a:rPr lang="ja-JP" altLang="en-US" sz="2400" dirty="0" smtClean="0"/>
              <a:t>のは</a:t>
            </a:r>
            <a:r>
              <a:rPr lang="ja-JP" altLang="en-US" sz="2400" dirty="0"/>
              <a:t>どれか</a:t>
            </a:r>
          </a:p>
        </p:txBody>
      </p:sp>
      <p:pic>
        <p:nvPicPr>
          <p:cNvPr id="3074" name="Picture 2" descr="http://3.bp.blogspot.com/-pF9-RWRttnE/UV1JHjxu-dI/AAAAAAAAPTY/roqGEIUYZRA/s1600/ke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998" y="1759336"/>
            <a:ext cx="1407319" cy="132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212" y="3178811"/>
            <a:ext cx="3743325" cy="1066800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3407" y="2345125"/>
            <a:ext cx="3409950" cy="306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96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06805" y="2714625"/>
            <a:ext cx="8500310" cy="1200151"/>
          </a:xfrm>
        </p:spPr>
        <p:txBody>
          <a:bodyPr>
            <a:normAutofit/>
          </a:bodyPr>
          <a:lstStyle/>
          <a:p>
            <a:r>
              <a:rPr lang="en-US" altLang="ja-JP" sz="3600" dirty="0" smtClean="0"/>
              <a:t>4-3 </a:t>
            </a:r>
            <a:r>
              <a:rPr lang="en-US" altLang="ja-JP" sz="3600" dirty="0"/>
              <a:t>Excel </a:t>
            </a:r>
            <a:r>
              <a:rPr lang="ja-JP" altLang="en-US" sz="3600" dirty="0"/>
              <a:t>で並べ替えて、</a:t>
            </a:r>
            <a:r>
              <a:rPr lang="en-US" altLang="ja-JP" sz="3600" dirty="0"/>
              <a:t/>
            </a:r>
            <a:br>
              <a:rPr lang="en-US" altLang="ja-JP" sz="3600" dirty="0"/>
            </a:br>
            <a:r>
              <a:rPr lang="ja-JP" altLang="en-US" sz="3600" dirty="0"/>
              <a:t>欲しいデータを探す</a:t>
            </a:r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3450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欲しいデータを探すには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033462" y="1238528"/>
            <a:ext cx="7077075" cy="47863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ja-JP" altLang="en-US" b="1" dirty="0">
                <a:solidFill>
                  <a:srgbClr val="C00000"/>
                </a:solidFill>
              </a:rPr>
              <a:t>並べ替</a:t>
            </a:r>
            <a:r>
              <a:rPr lang="ja-JP" altLang="en-US" b="1" dirty="0" smtClean="0">
                <a:solidFill>
                  <a:srgbClr val="C00000"/>
                </a:solidFill>
              </a:rPr>
              <a:t>え</a:t>
            </a:r>
            <a:r>
              <a:rPr lang="ja-JP" altLang="en-US" dirty="0" smtClean="0"/>
              <a:t>ること　＝　これも、</a:t>
            </a:r>
            <a:r>
              <a:rPr lang="ja-JP" altLang="en-US" b="1" dirty="0" smtClean="0"/>
              <a:t>データを見つけ出す</a:t>
            </a:r>
            <a:r>
              <a:rPr lang="ja-JP" altLang="en-US" dirty="0" smtClean="0"/>
              <a:t>有効な手段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34</a:t>
            </a:fld>
            <a:endParaRPr kumimoji="1" lang="ja-JP" altLang="en-US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209550" y="5522119"/>
            <a:ext cx="3090863" cy="478631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dirty="0">
                <a:solidFill>
                  <a:schemeClr val="tx1"/>
                </a:solidFill>
              </a:rPr>
              <a:t>条件付き書式設定の例</a:t>
            </a:r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5141119" y="5624512"/>
            <a:ext cx="3090863" cy="376238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dirty="0">
                <a:solidFill>
                  <a:schemeClr val="tx1"/>
                </a:solidFill>
              </a:rPr>
              <a:t>並べ替えの例</a:t>
            </a: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583585" y="2008585"/>
            <a:ext cx="7077075" cy="478631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dirty="0">
                <a:solidFill>
                  <a:srgbClr val="FF0000"/>
                </a:solidFill>
              </a:rPr>
              <a:t>「</a:t>
            </a:r>
            <a:r>
              <a:rPr lang="ja-JP" altLang="en-US" sz="2100" b="1" dirty="0" smtClean="0">
                <a:solidFill>
                  <a:srgbClr val="FF0000"/>
                </a:solidFill>
              </a:rPr>
              <a:t>値が</a:t>
            </a:r>
            <a:r>
              <a:rPr lang="ja-JP" altLang="en-US" sz="2100" b="1" dirty="0">
                <a:solidFill>
                  <a:srgbClr val="FF0000"/>
                </a:solidFill>
              </a:rPr>
              <a:t>高</a:t>
            </a:r>
            <a:r>
              <a:rPr lang="ja-JP" altLang="en-US" sz="2100" b="1" dirty="0" smtClean="0">
                <a:solidFill>
                  <a:srgbClr val="FF0000"/>
                </a:solidFill>
              </a:rPr>
              <a:t>い</a:t>
            </a:r>
            <a:r>
              <a:rPr lang="ja-JP" altLang="en-US" sz="2100" b="1" dirty="0" smtClean="0">
                <a:solidFill>
                  <a:srgbClr val="FF0000"/>
                </a:solidFill>
              </a:rPr>
              <a:t>もの</a:t>
            </a:r>
            <a:r>
              <a:rPr lang="ja-JP" altLang="en-US" sz="2100" dirty="0">
                <a:solidFill>
                  <a:srgbClr val="FF0000"/>
                </a:solidFill>
              </a:rPr>
              <a:t>」を探したいときの２つの手段</a:t>
            </a: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" y="2365772"/>
            <a:ext cx="3409950" cy="3067050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2450" y="2437209"/>
            <a:ext cx="3162300" cy="292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02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Excel 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並べ替え</a:t>
            </a:r>
            <a:endParaRPr kumimoji="1" lang="ja-JP" alt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40361" y="4817165"/>
            <a:ext cx="4352511" cy="4426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kumimoji="1" lang="ja-JP" altLang="en-US" dirty="0" smtClean="0"/>
              <a:t>データを</a:t>
            </a:r>
            <a:r>
              <a:rPr lang="ja-JP" altLang="en-US" dirty="0"/>
              <a:t>一定</a:t>
            </a:r>
            <a:r>
              <a:rPr lang="ja-JP" altLang="en-US" dirty="0" smtClean="0"/>
              <a:t>の規則で並べ替え．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 smtClean="0"/>
              <a:t>並べ替えは行単位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35</a:t>
            </a:fld>
            <a:endParaRPr kumimoji="1" lang="ja-JP" altLang="en-US"/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1421418" y="3917968"/>
            <a:ext cx="1784350" cy="54530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chemeClr val="tx1"/>
                </a:solidFill>
              </a:rPr>
              <a:t>並べ替え前</a:t>
            </a:r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5541168" y="3049163"/>
            <a:ext cx="2602443" cy="422805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u="sng" dirty="0">
                <a:solidFill>
                  <a:srgbClr val="FF0000"/>
                </a:solidFill>
              </a:rPr>
              <a:t>価格</a:t>
            </a:r>
            <a:r>
              <a:rPr lang="ja-JP" altLang="en-US" sz="2100" b="1" u="sng" dirty="0" smtClean="0">
                <a:solidFill>
                  <a:srgbClr val="FF0000"/>
                </a:solidFill>
              </a:rPr>
              <a:t>（</a:t>
            </a:r>
            <a:r>
              <a:rPr lang="en-US" altLang="ja-JP" sz="2100" b="1" u="sng" dirty="0">
                <a:solidFill>
                  <a:srgbClr val="FF0000"/>
                </a:solidFill>
              </a:rPr>
              <a:t>B</a:t>
            </a:r>
            <a:r>
              <a:rPr lang="ja-JP" altLang="en-US" sz="2100" b="1" u="sng" dirty="0">
                <a:solidFill>
                  <a:srgbClr val="FF0000"/>
                </a:solidFill>
              </a:rPr>
              <a:t>列）</a:t>
            </a:r>
            <a:r>
              <a:rPr lang="ja-JP" altLang="en-US" sz="2100" dirty="0">
                <a:solidFill>
                  <a:schemeClr val="tx1"/>
                </a:solidFill>
              </a:rPr>
              <a:t>で</a:t>
            </a:r>
            <a:r>
              <a:rPr lang="ja-JP" altLang="en-US" sz="2100" b="1" u="sng" dirty="0">
                <a:solidFill>
                  <a:srgbClr val="FF0000"/>
                </a:solidFill>
              </a:rPr>
              <a:t>昇順</a:t>
            </a:r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5541168" y="6315182"/>
            <a:ext cx="2602443" cy="422805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u="sng" dirty="0">
                <a:solidFill>
                  <a:srgbClr val="FF0000"/>
                </a:solidFill>
              </a:rPr>
              <a:t>価格</a:t>
            </a:r>
            <a:r>
              <a:rPr lang="ja-JP" altLang="en-US" sz="2100" b="1" u="sng" dirty="0" smtClean="0">
                <a:solidFill>
                  <a:srgbClr val="FF0000"/>
                </a:solidFill>
              </a:rPr>
              <a:t>（</a:t>
            </a:r>
            <a:r>
              <a:rPr lang="en-US" altLang="ja-JP" sz="2100" b="1" u="sng" dirty="0">
                <a:solidFill>
                  <a:srgbClr val="FF0000"/>
                </a:solidFill>
              </a:rPr>
              <a:t>B</a:t>
            </a:r>
            <a:r>
              <a:rPr lang="ja-JP" altLang="en-US" sz="2100" b="1" u="sng" dirty="0">
                <a:solidFill>
                  <a:srgbClr val="FF0000"/>
                </a:solidFill>
              </a:rPr>
              <a:t>列）</a:t>
            </a:r>
            <a:r>
              <a:rPr lang="ja-JP" altLang="en-US" sz="2100" dirty="0">
                <a:solidFill>
                  <a:schemeClr val="tx1"/>
                </a:solidFill>
              </a:rPr>
              <a:t>で</a:t>
            </a:r>
            <a:r>
              <a:rPr lang="ja-JP" altLang="en-US" sz="2100" b="1" u="sng" dirty="0">
                <a:solidFill>
                  <a:srgbClr val="FF0000"/>
                </a:solidFill>
              </a:rPr>
              <a:t>降順</a:t>
            </a:r>
          </a:p>
        </p:txBody>
      </p:sp>
      <p:sp>
        <p:nvSpPr>
          <p:cNvPr id="3" name="角丸四角形 2"/>
          <p:cNvSpPr/>
          <p:nvPr/>
        </p:nvSpPr>
        <p:spPr>
          <a:xfrm>
            <a:off x="104360" y="4608776"/>
            <a:ext cx="4642899" cy="1624383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右矢印 14"/>
          <p:cNvSpPr/>
          <p:nvPr/>
        </p:nvSpPr>
        <p:spPr>
          <a:xfrm>
            <a:off x="4514360" y="2435701"/>
            <a:ext cx="464574" cy="11795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942831"/>
            <a:ext cx="3162300" cy="2924175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0" y="619187"/>
            <a:ext cx="2602230" cy="2406279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0" y="3794877"/>
            <a:ext cx="2636839" cy="243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28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224" y="4344244"/>
            <a:ext cx="4339363" cy="1510324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40712" y="104471"/>
            <a:ext cx="8686118" cy="1325563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 smtClean="0"/>
              <a:t>Excel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2013 </a:t>
            </a:r>
            <a:r>
              <a:rPr kumimoji="1" lang="ja-JP" altLang="en-US" dirty="0" err="1" smtClean="0"/>
              <a:t>での</a:t>
            </a:r>
            <a:r>
              <a:rPr kumimoji="1" lang="ja-JP" altLang="en-US" dirty="0" smtClean="0"/>
              <a:t>並べ替え</a:t>
            </a:r>
            <a:r>
              <a:rPr kumimoji="1" lang="ja-JP" altLang="en-US" dirty="0" smtClean="0"/>
              <a:t>手順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36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8162" y="1718823"/>
            <a:ext cx="4769242" cy="1159088"/>
          </a:xfrm>
          <a:prstGeom prst="rect">
            <a:avLst/>
          </a:prstGeom>
        </p:spPr>
      </p:pic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209551" y="3296795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①　</a:t>
            </a:r>
            <a:r>
              <a:rPr lang="ja-JP" altLang="en-US" sz="1875" b="1" dirty="0">
                <a:solidFill>
                  <a:schemeClr val="tx1"/>
                </a:solidFill>
              </a:rPr>
              <a:t>データ部分</a:t>
            </a:r>
            <a:r>
              <a:rPr lang="ja-JP" altLang="en-US" sz="1875" dirty="0">
                <a:solidFill>
                  <a:schemeClr val="tx1"/>
                </a:solidFill>
              </a:rPr>
              <a:t>を</a:t>
            </a:r>
            <a:r>
              <a:rPr lang="ja-JP" altLang="en-US" sz="1875" b="1" dirty="0">
                <a:solidFill>
                  <a:schemeClr val="tx1"/>
                </a:solidFill>
              </a:rPr>
              <a:t>範囲選択</a:t>
            </a:r>
          </a:p>
        </p:txBody>
      </p:sp>
      <p:sp>
        <p:nvSpPr>
          <p:cNvPr id="11" name="角丸四角形 10"/>
          <p:cNvSpPr/>
          <p:nvPr/>
        </p:nvSpPr>
        <p:spPr>
          <a:xfrm>
            <a:off x="104362" y="3164612"/>
            <a:ext cx="3385871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8" name="正方形/長方形 7"/>
          <p:cNvSpPr/>
          <p:nvPr/>
        </p:nvSpPr>
        <p:spPr>
          <a:xfrm>
            <a:off x="6812681" y="1901699"/>
            <a:ext cx="522931" cy="24142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正方形/長方形 11"/>
          <p:cNvSpPr/>
          <p:nvPr/>
        </p:nvSpPr>
        <p:spPr>
          <a:xfrm>
            <a:off x="7617280" y="2118632"/>
            <a:ext cx="476249" cy="5143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3" name="右矢印 12"/>
          <p:cNvSpPr/>
          <p:nvPr/>
        </p:nvSpPr>
        <p:spPr>
          <a:xfrm>
            <a:off x="3601919" y="2143126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4554858" y="3278225"/>
            <a:ext cx="4408168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②　リボンで「</a:t>
            </a:r>
            <a:r>
              <a:rPr lang="ja-JP" altLang="en-US" sz="1875" b="1" dirty="0">
                <a:solidFill>
                  <a:schemeClr val="tx1"/>
                </a:solidFill>
              </a:rPr>
              <a:t>データ</a:t>
            </a:r>
            <a:r>
              <a:rPr lang="ja-JP" altLang="en-US" sz="1875" dirty="0">
                <a:solidFill>
                  <a:schemeClr val="tx1"/>
                </a:solidFill>
              </a:rPr>
              <a:t>」→「</a:t>
            </a:r>
            <a:r>
              <a:rPr lang="ja-JP" altLang="en-US" sz="1875" b="1" dirty="0">
                <a:solidFill>
                  <a:schemeClr val="tx1"/>
                </a:solidFill>
              </a:rPr>
              <a:t>並べ替え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</a:p>
        </p:txBody>
      </p:sp>
      <p:sp>
        <p:nvSpPr>
          <p:cNvPr id="15" name="角丸四角形 14"/>
          <p:cNvSpPr/>
          <p:nvPr/>
        </p:nvSpPr>
        <p:spPr>
          <a:xfrm>
            <a:off x="4449669" y="3146042"/>
            <a:ext cx="4513356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右矢印 15"/>
          <p:cNvSpPr/>
          <p:nvPr/>
        </p:nvSpPr>
        <p:spPr>
          <a:xfrm>
            <a:off x="166357" y="4717368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7" name="正方形/長方形 16"/>
          <p:cNvSpPr/>
          <p:nvPr/>
        </p:nvSpPr>
        <p:spPr>
          <a:xfrm>
            <a:off x="761927" y="4773258"/>
            <a:ext cx="1230671" cy="24142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8" name="正方形/長方形 17"/>
          <p:cNvSpPr/>
          <p:nvPr/>
        </p:nvSpPr>
        <p:spPr>
          <a:xfrm>
            <a:off x="3607525" y="4805440"/>
            <a:ext cx="1434062" cy="24142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1274176" y="6011199"/>
            <a:ext cx="3280682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schemeClr val="tx1"/>
                </a:solidFill>
              </a:rPr>
              <a:t>③「最優先されるキー」と「順序」を設定して「</a:t>
            </a:r>
            <a:r>
              <a:rPr lang="en-US" altLang="ja-JP" sz="1875" dirty="0">
                <a:solidFill>
                  <a:schemeClr val="tx1"/>
                </a:solidFill>
              </a:rPr>
              <a:t>OK</a:t>
            </a:r>
            <a:r>
              <a:rPr lang="ja-JP" altLang="en-US" sz="1875" dirty="0">
                <a:solidFill>
                  <a:schemeClr val="tx1"/>
                </a:solidFill>
              </a:rPr>
              <a:t>」</a:t>
            </a:r>
            <a:endParaRPr lang="ja-JP" altLang="en-US" sz="1875" b="1" dirty="0">
              <a:solidFill>
                <a:schemeClr val="tx1"/>
              </a:solidFill>
            </a:endParaRPr>
          </a:p>
        </p:txBody>
      </p:sp>
      <p:sp>
        <p:nvSpPr>
          <p:cNvPr id="20" name="角丸四角形 19"/>
          <p:cNvSpPr/>
          <p:nvPr/>
        </p:nvSpPr>
        <p:spPr>
          <a:xfrm>
            <a:off x="1101632" y="5929965"/>
            <a:ext cx="3385871" cy="660812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1" name="右矢印 20"/>
          <p:cNvSpPr/>
          <p:nvPr/>
        </p:nvSpPr>
        <p:spPr>
          <a:xfrm>
            <a:off x="5319829" y="4926153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22" name="コンテンツ プレースホルダー 2"/>
          <p:cNvSpPr txBox="1">
            <a:spLocks/>
          </p:cNvSpPr>
          <p:nvPr/>
        </p:nvSpPr>
        <p:spPr>
          <a:xfrm>
            <a:off x="5976939" y="6142522"/>
            <a:ext cx="3280682" cy="311325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schemeClr val="tx1"/>
                </a:solidFill>
              </a:rPr>
              <a:t>並べ替え結果が得られる</a:t>
            </a:r>
          </a:p>
        </p:txBody>
      </p:sp>
      <p:sp>
        <p:nvSpPr>
          <p:cNvPr id="24" name="正方形/長方形 23"/>
          <p:cNvSpPr/>
          <p:nvPr/>
        </p:nvSpPr>
        <p:spPr>
          <a:xfrm>
            <a:off x="4057202" y="5563651"/>
            <a:ext cx="526569" cy="24878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927" y="1010657"/>
            <a:ext cx="2187013" cy="2160178"/>
          </a:xfrm>
          <a:prstGeom prst="rect">
            <a:avLst/>
          </a:prstGeom>
        </p:spPr>
      </p:pic>
      <p:pic>
        <p:nvPicPr>
          <p:cNvPr id="26" name="図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6020" y="3889577"/>
            <a:ext cx="2331620" cy="2210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19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405417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実践演習の③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4952" y="1043212"/>
            <a:ext cx="8702040" cy="1362226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1. </a:t>
            </a:r>
            <a:r>
              <a:rPr kumimoji="1" lang="ja-JP" altLang="en-US" dirty="0" smtClean="0"/>
              <a:t>セル</a:t>
            </a:r>
            <a:r>
              <a:rPr kumimoji="1" lang="ja-JP" altLang="en-US" dirty="0" smtClean="0"/>
              <a:t>「</a:t>
            </a:r>
            <a:r>
              <a:rPr kumimoji="1" lang="en-US" altLang="ja-JP" dirty="0" err="1" smtClean="0"/>
              <a:t>A</a:t>
            </a:r>
            <a:r>
              <a:rPr lang="en-US" altLang="ja-JP" b="1" dirty="0" err="1" smtClean="0"/>
              <a:t>2</a:t>
            </a:r>
            <a:r>
              <a:rPr kumimoji="1" lang="ja-JP" altLang="en-US" dirty="0" smtClean="0"/>
              <a:t>」</a:t>
            </a:r>
            <a:r>
              <a:rPr kumimoji="1" lang="ja-JP" altLang="en-US" dirty="0" smtClean="0"/>
              <a:t>から</a:t>
            </a:r>
            <a:r>
              <a:rPr lang="ja-JP" altLang="en-US" dirty="0" smtClean="0"/>
              <a:t>セル</a:t>
            </a:r>
            <a:r>
              <a:rPr lang="ja-JP" altLang="en-US" dirty="0" smtClean="0"/>
              <a:t>「</a:t>
            </a:r>
            <a:r>
              <a:rPr lang="en-US" altLang="ja-JP" b="1" dirty="0" err="1" smtClean="0"/>
              <a:t>B11</a:t>
            </a:r>
            <a:r>
              <a:rPr lang="ja-JP" altLang="en-US" dirty="0" smtClean="0"/>
              <a:t>」</a:t>
            </a:r>
            <a:r>
              <a:rPr lang="ja-JP" altLang="en-US" dirty="0" smtClean="0"/>
              <a:t>までを</a:t>
            </a:r>
            <a:r>
              <a:rPr lang="ja-JP" altLang="en-US" b="1" dirty="0" smtClean="0">
                <a:solidFill>
                  <a:srgbClr val="C00000"/>
                </a:solidFill>
              </a:rPr>
              <a:t>範囲選択</a:t>
            </a:r>
            <a:r>
              <a:rPr lang="ja-JP" altLang="en-US" dirty="0" smtClean="0"/>
              <a:t>したあと、</a:t>
            </a:r>
            <a:endParaRPr lang="en-US" altLang="ja-JP" dirty="0"/>
          </a:p>
          <a:p>
            <a:pPr marL="0" indent="0">
              <a:lnSpc>
                <a:spcPct val="110000"/>
              </a:lnSpc>
              <a:buNone/>
            </a:pPr>
            <a:r>
              <a:rPr kumimoji="1" lang="ja-JP" altLang="en-US" dirty="0" smtClean="0">
                <a:solidFill>
                  <a:srgbClr val="C00000"/>
                </a:solidFill>
              </a:rPr>
              <a:t>　並べ替え</a:t>
            </a:r>
            <a:r>
              <a:rPr kumimoji="1" lang="ja-JP" altLang="en-US" dirty="0" smtClean="0"/>
              <a:t>を行いなさい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「</a:t>
            </a:r>
            <a:r>
              <a:rPr lang="ja-JP" altLang="en-US" b="1" dirty="0" smtClean="0"/>
              <a:t>最優先されるキー</a:t>
            </a:r>
            <a:r>
              <a:rPr lang="ja-JP" altLang="en-US" dirty="0" smtClean="0"/>
              <a:t>」は</a:t>
            </a:r>
            <a:r>
              <a:rPr lang="ja-JP" altLang="en-US" dirty="0" smtClean="0"/>
              <a:t>、</a:t>
            </a:r>
            <a:r>
              <a:rPr lang="ja-JP" altLang="en-US" b="1" dirty="0"/>
              <a:t>価格</a:t>
            </a:r>
            <a:r>
              <a:rPr lang="ja-JP" altLang="en-US" dirty="0" smtClean="0"/>
              <a:t>、</a:t>
            </a: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「</a:t>
            </a:r>
            <a:r>
              <a:rPr lang="ja-JP" altLang="en-US" b="1" dirty="0" smtClean="0"/>
              <a:t>順序</a:t>
            </a:r>
            <a:r>
              <a:rPr lang="ja-JP" altLang="en-US" dirty="0" smtClean="0"/>
              <a:t>」は</a:t>
            </a:r>
            <a:r>
              <a:rPr lang="ja-JP" altLang="en-US" dirty="0" smtClean="0"/>
              <a:t>、</a:t>
            </a:r>
            <a:r>
              <a:rPr lang="ja-JP" altLang="en-US" b="1" dirty="0"/>
              <a:t>降順</a:t>
            </a:r>
            <a:r>
              <a:rPr lang="ja-JP" altLang="en-US" dirty="0" smtClean="0"/>
              <a:t>に</a:t>
            </a:r>
            <a:r>
              <a:rPr lang="ja-JP" altLang="en-US" dirty="0" smtClean="0"/>
              <a:t>設定しなさい</a:t>
            </a:r>
            <a:endParaRPr kumimoji="1" lang="en-US" altLang="ja-JP" dirty="0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808329" y="5410970"/>
            <a:ext cx="1784350" cy="54530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chemeClr val="tx1"/>
                </a:solidFill>
              </a:rPr>
              <a:t>範囲選択</a:t>
            </a:r>
          </a:p>
        </p:txBody>
      </p:sp>
      <p:sp>
        <p:nvSpPr>
          <p:cNvPr id="10" name="右矢印 9"/>
          <p:cNvSpPr/>
          <p:nvPr/>
        </p:nvSpPr>
        <p:spPr>
          <a:xfrm>
            <a:off x="2826554" y="3206659"/>
            <a:ext cx="464574" cy="11795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5755383" y="5535076"/>
            <a:ext cx="3499944" cy="671030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u="sng" dirty="0">
                <a:solidFill>
                  <a:srgbClr val="FF0000"/>
                </a:solidFill>
              </a:rPr>
              <a:t>必ず、結果を確認</a:t>
            </a:r>
            <a:endParaRPr lang="en-US" altLang="ja-JP" sz="2100" b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ja-JP" altLang="en-US" sz="2100" b="1" u="sng" dirty="0">
                <a:solidFill>
                  <a:srgbClr val="FF0000"/>
                </a:solidFill>
              </a:rPr>
              <a:t>（間違っていたらやり直す）</a:t>
            </a:r>
          </a:p>
        </p:txBody>
      </p:sp>
      <p:sp>
        <p:nvSpPr>
          <p:cNvPr id="13" name="コンテンツ プレースホルダー 2"/>
          <p:cNvSpPr txBox="1">
            <a:spLocks/>
          </p:cNvSpPr>
          <p:nvPr/>
        </p:nvSpPr>
        <p:spPr>
          <a:xfrm>
            <a:off x="3668541" y="4533181"/>
            <a:ext cx="1784350" cy="545306"/>
          </a:xfrm>
          <a:prstGeom prst="rect">
            <a:avLst/>
          </a:prstGeom>
        </p:spPr>
        <p:txBody>
          <a:bodyPr vert="horz" lIns="68580" tIns="34290" rIns="68580" bIns="3429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b="1" dirty="0">
                <a:solidFill>
                  <a:schemeClr val="tx1"/>
                </a:solidFill>
              </a:rPr>
              <a:t>並べ替えの条件設定</a:t>
            </a:r>
          </a:p>
        </p:txBody>
      </p:sp>
      <p:sp>
        <p:nvSpPr>
          <p:cNvPr id="14" name="右矢印 13"/>
          <p:cNvSpPr/>
          <p:nvPr/>
        </p:nvSpPr>
        <p:spPr>
          <a:xfrm>
            <a:off x="6156409" y="3156147"/>
            <a:ext cx="464574" cy="11795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5" name="角丸四角形 14"/>
          <p:cNvSpPr/>
          <p:nvPr/>
        </p:nvSpPr>
        <p:spPr>
          <a:xfrm>
            <a:off x="204952" y="5930671"/>
            <a:ext cx="5163992" cy="812975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308610" y="6107573"/>
            <a:ext cx="5088870" cy="671030"/>
          </a:xfrm>
          <a:prstGeom prst="rect">
            <a:avLst/>
          </a:prstGeom>
        </p:spPr>
        <p:txBody>
          <a:bodyPr vert="horz" lIns="68580" tIns="34290" rIns="68580" bIns="3429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dirty="0">
                <a:solidFill>
                  <a:schemeClr val="tx1"/>
                </a:solidFill>
              </a:rPr>
              <a:t>操作を間違ってしまって、</a:t>
            </a:r>
            <a:r>
              <a:rPr lang="ja-JP" altLang="en-US" sz="2100" b="1" dirty="0">
                <a:solidFill>
                  <a:schemeClr val="tx1"/>
                </a:solidFill>
              </a:rPr>
              <a:t>元に戻したい</a:t>
            </a:r>
            <a:r>
              <a:rPr lang="ja-JP" altLang="en-US" sz="2100" dirty="0">
                <a:solidFill>
                  <a:schemeClr val="tx1"/>
                </a:solidFill>
              </a:rPr>
              <a:t>ときは </a:t>
            </a:r>
            <a:r>
              <a:rPr lang="en-US" altLang="ja-JP" sz="2100" dirty="0">
                <a:solidFill>
                  <a:schemeClr val="tx1"/>
                </a:solidFill>
              </a:rPr>
              <a:t>CTRL + Z</a:t>
            </a:r>
          </a:p>
          <a:p>
            <a:pPr marL="0" indent="0">
              <a:buNone/>
            </a:pPr>
            <a:r>
              <a:rPr lang="en-US" altLang="ja-JP" sz="2100" dirty="0">
                <a:solidFill>
                  <a:schemeClr val="tx1"/>
                </a:solidFill>
              </a:rPr>
              <a:t>(</a:t>
            </a:r>
            <a:r>
              <a:rPr lang="ja-JP" altLang="en-US" sz="2100" dirty="0">
                <a:solidFill>
                  <a:schemeClr val="tx1"/>
                </a:solidFill>
              </a:rPr>
              <a:t>コントロールキーと「</a:t>
            </a:r>
            <a:r>
              <a:rPr lang="en-US" altLang="ja-JP" sz="2100" dirty="0">
                <a:solidFill>
                  <a:schemeClr val="tx1"/>
                </a:solidFill>
              </a:rPr>
              <a:t>Z</a:t>
            </a:r>
            <a:r>
              <a:rPr lang="ja-JP" altLang="en-US" sz="2100" dirty="0">
                <a:solidFill>
                  <a:schemeClr val="tx1"/>
                </a:solidFill>
              </a:rPr>
              <a:t>」を同時押し</a:t>
            </a:r>
            <a:r>
              <a:rPr lang="en-US" altLang="ja-JP" sz="2100" dirty="0">
                <a:solidFill>
                  <a:schemeClr val="tx1"/>
                </a:solidFill>
              </a:rPr>
              <a:t>)</a:t>
            </a:r>
            <a:endParaRPr lang="ja-JP" altLang="en-US" sz="2100" dirty="0">
              <a:solidFill>
                <a:schemeClr val="tx1"/>
              </a:solidFill>
            </a:endParaRPr>
          </a:p>
        </p:txBody>
      </p:sp>
      <p:pic>
        <p:nvPicPr>
          <p:cNvPr id="17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933" y="223576"/>
            <a:ext cx="656863" cy="65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37</a:t>
            </a:fld>
            <a:endParaRPr lang="ja-JP" altLang="en-US" dirty="0"/>
          </a:p>
        </p:txBody>
      </p:sp>
      <p:pic>
        <p:nvPicPr>
          <p:cNvPr id="21" name="図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509" y="2873451"/>
            <a:ext cx="2415865" cy="2386222"/>
          </a:xfrm>
          <a:prstGeom prst="rect">
            <a:avLst/>
          </a:prstGeom>
        </p:spPr>
      </p:pic>
      <p:grpSp>
        <p:nvGrpSpPr>
          <p:cNvPr id="8" name="グループ化 7"/>
          <p:cNvGrpSpPr/>
          <p:nvPr/>
        </p:nvGrpSpPr>
        <p:grpSpPr>
          <a:xfrm>
            <a:off x="3354579" y="3378461"/>
            <a:ext cx="2683971" cy="835926"/>
            <a:chOff x="702224" y="4344244"/>
            <a:chExt cx="4339363" cy="1510324"/>
          </a:xfrm>
        </p:grpSpPr>
        <p:pic>
          <p:nvPicPr>
            <p:cNvPr id="22" name="図 2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02224" y="4344244"/>
              <a:ext cx="4339363" cy="1510324"/>
            </a:xfrm>
            <a:prstGeom prst="rect">
              <a:avLst/>
            </a:prstGeom>
          </p:spPr>
        </p:pic>
        <p:sp>
          <p:nvSpPr>
            <p:cNvPr id="23" name="正方形/長方形 22"/>
            <p:cNvSpPr/>
            <p:nvPr/>
          </p:nvSpPr>
          <p:spPr>
            <a:xfrm>
              <a:off x="761927" y="4773258"/>
              <a:ext cx="1230671" cy="241427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  <p:sp>
          <p:nvSpPr>
            <p:cNvPr id="24" name="正方形/長方形 23"/>
            <p:cNvSpPr/>
            <p:nvPr/>
          </p:nvSpPr>
          <p:spPr>
            <a:xfrm>
              <a:off x="3607525" y="4805440"/>
              <a:ext cx="1434062" cy="241427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  <p:sp>
          <p:nvSpPr>
            <p:cNvPr id="25" name="正方形/長方形 24"/>
            <p:cNvSpPr/>
            <p:nvPr/>
          </p:nvSpPr>
          <p:spPr>
            <a:xfrm>
              <a:off x="4057202" y="5563651"/>
              <a:ext cx="526569" cy="248780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350"/>
            </a:p>
          </p:txBody>
        </p:sp>
      </p:grpSp>
      <p:pic>
        <p:nvPicPr>
          <p:cNvPr id="26" name="図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2320" y="2802817"/>
            <a:ext cx="2331620" cy="2210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477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232065" y="3762994"/>
            <a:ext cx="6858000" cy="775097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提出課題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lang="en-US" altLang="ja-JP" dirty="0"/>
              <a:t/>
            </a:r>
            <a:br>
              <a:rPr lang="en-US" altLang="ja-JP" dirty="0"/>
            </a:br>
            <a:r>
              <a:rPr lang="ja-JP" altLang="en-US" sz="2700" dirty="0"/>
              <a:t>授業時間中に、指示通り、提出しなさい</a:t>
            </a:r>
          </a:p>
        </p:txBody>
      </p:sp>
      <p:pic>
        <p:nvPicPr>
          <p:cNvPr id="3" name="Picture 2" descr="http://2.bp.blogspot.com/-HX3Sr8sKuFU/Udy6k52hmzI/AAAAAAAAWI0/j2jPpI3mcc8/s800/computer_coupl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4930" y="2092439"/>
            <a:ext cx="1917747" cy="1770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00308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図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1107" y="2200275"/>
            <a:ext cx="3779044" cy="3200400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610" y="3897985"/>
            <a:ext cx="3671888" cy="1128713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053" y="2349817"/>
            <a:ext cx="3671888" cy="112871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993934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497330"/>
            <a:ext cx="8511540" cy="784858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sz="1800" dirty="0"/>
              <a:t>1. Excel 2013 </a:t>
            </a:r>
            <a:r>
              <a:rPr lang="ja-JP" altLang="en-US" sz="1800" dirty="0"/>
              <a:t>で「</a:t>
            </a:r>
            <a:r>
              <a:rPr lang="ja-JP" altLang="en-US" sz="1800" b="1" dirty="0"/>
              <a:t>ファイル</a:t>
            </a:r>
            <a:r>
              <a:rPr lang="ja-JP" altLang="en-US" sz="1800" dirty="0"/>
              <a:t>」→「</a:t>
            </a:r>
            <a:r>
              <a:rPr lang="ja-JP" altLang="en-US" sz="1800" b="1" dirty="0"/>
              <a:t>新規</a:t>
            </a:r>
            <a:r>
              <a:rPr lang="ja-JP" altLang="en-US" sz="1800" dirty="0"/>
              <a:t>」→「</a:t>
            </a:r>
            <a:r>
              <a:rPr lang="ja-JP" altLang="en-US" sz="1800" b="1" dirty="0"/>
              <a:t>空白のブック</a:t>
            </a:r>
            <a:r>
              <a:rPr lang="ja-JP" altLang="en-US" sz="1800" dirty="0"/>
              <a:t>」と</a:t>
            </a:r>
            <a:endParaRPr lang="en-US" altLang="ja-JP" sz="1800" dirty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sz="1800" dirty="0"/>
              <a:t>操作して、新しいブックを作成しなさい</a:t>
            </a:r>
            <a:endParaRPr lang="en-US" altLang="ja-JP" sz="1800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sp>
        <p:nvSpPr>
          <p:cNvPr id="8" name="正方形/長方形 7"/>
          <p:cNvSpPr/>
          <p:nvPr/>
        </p:nvSpPr>
        <p:spPr>
          <a:xfrm>
            <a:off x="17496" y="2517043"/>
            <a:ext cx="798972" cy="2626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9" name="正方形/長方形 8"/>
          <p:cNvSpPr/>
          <p:nvPr/>
        </p:nvSpPr>
        <p:spPr>
          <a:xfrm>
            <a:off x="163053" y="4639328"/>
            <a:ext cx="798972" cy="2626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11" name="正方形/長方形 10"/>
          <p:cNvSpPr/>
          <p:nvPr/>
        </p:nvSpPr>
        <p:spPr>
          <a:xfrm>
            <a:off x="6256814" y="3897986"/>
            <a:ext cx="1648936" cy="143506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39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8347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345698"/>
            <a:ext cx="7886700" cy="503396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064926"/>
            <a:ext cx="8540423" cy="73152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2. </a:t>
            </a:r>
            <a:r>
              <a:rPr lang="ja-JP" altLang="en-US" dirty="0"/>
              <a:t>次</a:t>
            </a:r>
            <a:r>
              <a:rPr lang="ja-JP" altLang="en-US" dirty="0" smtClean="0"/>
              <a:t>のように、値を入力しなさい</a:t>
            </a: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kumimoji="1" lang="en-US" altLang="ja-JP" dirty="0" smtClean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5667297" y="3021927"/>
            <a:ext cx="30099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100" dirty="0">
                <a:solidFill>
                  <a:srgbClr val="003366"/>
                </a:solidFill>
              </a:rPr>
              <a:t>※</a:t>
            </a:r>
            <a:r>
              <a:rPr lang="ja-JP" altLang="en-US" sz="2100" dirty="0">
                <a:solidFill>
                  <a:srgbClr val="003366"/>
                </a:solidFill>
              </a:rPr>
              <a:t> 数字はすべて</a:t>
            </a:r>
            <a:endParaRPr lang="en-US" altLang="ja-JP" sz="2100" dirty="0">
              <a:solidFill>
                <a:srgbClr val="003366"/>
              </a:solidFill>
            </a:endParaRPr>
          </a:p>
          <a:p>
            <a:r>
              <a:rPr lang="ja-JP" altLang="en-US" sz="2100" dirty="0">
                <a:solidFill>
                  <a:srgbClr val="003366"/>
                </a:solidFill>
              </a:rPr>
              <a:t>半角にしなさい</a:t>
            </a: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094" y="1863090"/>
            <a:ext cx="4480964" cy="4051935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5667296" y="4031577"/>
            <a:ext cx="34480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00" dirty="0">
                <a:solidFill>
                  <a:srgbClr val="003366"/>
                </a:solidFill>
              </a:rPr>
              <a:t>範囲は、必ず</a:t>
            </a:r>
            <a:endParaRPr lang="en-US" altLang="ja-JP" sz="2100" dirty="0">
              <a:solidFill>
                <a:srgbClr val="003366"/>
              </a:solidFill>
            </a:endParaRPr>
          </a:p>
          <a:p>
            <a:r>
              <a:rPr lang="en-US" altLang="ja-JP" sz="2100" b="1" dirty="0">
                <a:solidFill>
                  <a:srgbClr val="003366"/>
                </a:solidFill>
              </a:rPr>
              <a:t>A1 </a:t>
            </a:r>
            <a:r>
              <a:rPr lang="ja-JP" altLang="en-US" sz="2100" dirty="0">
                <a:solidFill>
                  <a:srgbClr val="003366"/>
                </a:solidFill>
              </a:rPr>
              <a:t>から </a:t>
            </a:r>
            <a:r>
              <a:rPr lang="en-US" altLang="ja-JP" sz="2100" b="1" dirty="0" err="1">
                <a:solidFill>
                  <a:srgbClr val="003366"/>
                </a:solidFill>
              </a:rPr>
              <a:t>B12</a:t>
            </a:r>
            <a:r>
              <a:rPr lang="en-US" altLang="ja-JP" sz="2100" b="1" dirty="0">
                <a:solidFill>
                  <a:srgbClr val="003366"/>
                </a:solidFill>
              </a:rPr>
              <a:t> </a:t>
            </a:r>
            <a:r>
              <a:rPr lang="ja-JP" altLang="en-US" sz="2100" dirty="0">
                <a:solidFill>
                  <a:srgbClr val="003366"/>
                </a:solidFill>
              </a:rPr>
              <a:t>を使いなさい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40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53771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09" y="435349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09" y="1497330"/>
            <a:ext cx="8530591" cy="512739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/>
              <a:t>3</a:t>
            </a:r>
            <a:r>
              <a:rPr kumimoji="1" lang="en-US" altLang="ja-JP" dirty="0" smtClean="0"/>
              <a:t>. </a:t>
            </a:r>
            <a:r>
              <a:rPr kumimoji="1" lang="ja-JP" altLang="en-US" dirty="0" smtClean="0"/>
              <a:t>全範囲を選択したのち、「</a:t>
            </a:r>
            <a:r>
              <a:rPr lang="ja-JP" altLang="en-US" b="1" dirty="0">
                <a:solidFill>
                  <a:srgbClr val="FF0000"/>
                </a:solidFill>
              </a:rPr>
              <a:t>魚</a:t>
            </a:r>
            <a:r>
              <a:rPr kumimoji="1" lang="ja-JP" altLang="en-US" dirty="0" smtClean="0"/>
              <a:t>」を検索しなさい</a:t>
            </a:r>
            <a:endParaRPr lang="en-US" altLang="ja-JP" dirty="0" smtClean="0"/>
          </a:p>
        </p:txBody>
      </p:sp>
      <p:sp>
        <p:nvSpPr>
          <p:cNvPr id="24" name="コンテンツ プレースホルダー 2"/>
          <p:cNvSpPr txBox="1">
            <a:spLocks/>
          </p:cNvSpPr>
          <p:nvPr/>
        </p:nvSpPr>
        <p:spPr>
          <a:xfrm>
            <a:off x="994409" y="5488011"/>
            <a:ext cx="8356420" cy="512739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altLang="ja-JP" sz="2100" dirty="0"/>
              <a:t>※</a:t>
            </a:r>
            <a:r>
              <a:rPr lang="ja-JP" altLang="en-US" sz="2100" dirty="0"/>
              <a:t>検索結果をプリントアウトして提出する必要はない</a:t>
            </a:r>
            <a:endParaRPr lang="en-US" altLang="ja-JP" sz="2100" dirty="0"/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308609" y="2116455"/>
            <a:ext cx="7583533" cy="512739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en-US" altLang="ja-JP" dirty="0">
                <a:solidFill>
                  <a:schemeClr val="tx1"/>
                </a:solidFill>
              </a:rPr>
              <a:t>4. </a:t>
            </a:r>
            <a:r>
              <a:rPr lang="ja-JP" altLang="en-US" dirty="0">
                <a:solidFill>
                  <a:schemeClr val="tx1"/>
                </a:solidFill>
              </a:rPr>
              <a:t>全範囲を選択したのち、「</a:t>
            </a:r>
            <a:r>
              <a:rPr lang="ja-JP" altLang="en-US" b="1" dirty="0">
                <a:solidFill>
                  <a:srgbClr val="FF0000"/>
                </a:solidFill>
              </a:rPr>
              <a:t>肉</a:t>
            </a:r>
            <a:r>
              <a:rPr lang="ja-JP" altLang="en-US" dirty="0">
                <a:solidFill>
                  <a:schemeClr val="tx1"/>
                </a:solidFill>
              </a:rPr>
              <a:t>」を検索しなさい</a:t>
            </a:r>
            <a:endParaRPr lang="en-US" altLang="ja-JP" dirty="0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41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5133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610" y="619385"/>
            <a:ext cx="7886700" cy="503396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/>
              <a:t>課題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8610" y="1611768"/>
            <a:ext cx="7583533" cy="2439532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sz="3075" dirty="0"/>
              <a:t>5. </a:t>
            </a:r>
            <a:r>
              <a:rPr lang="ja-JP" altLang="en-US" sz="3075" b="1" dirty="0"/>
              <a:t>条件つき書式設定</a:t>
            </a:r>
            <a:r>
              <a:rPr lang="ja-JP" altLang="en-US" sz="3075" dirty="0"/>
              <a:t>の機能を使って、事件数の列で、</a:t>
            </a:r>
            <a:r>
              <a:rPr lang="ja-JP" altLang="en-US" sz="3075" b="1" u="sng" dirty="0">
                <a:solidFill>
                  <a:srgbClr val="FF0000"/>
                </a:solidFill>
              </a:rPr>
              <a:t>値が </a:t>
            </a:r>
            <a:r>
              <a:rPr lang="en-US" altLang="ja-JP" sz="3075" b="1" u="sng" dirty="0">
                <a:solidFill>
                  <a:srgbClr val="FF0000"/>
                </a:solidFill>
              </a:rPr>
              <a:t>100 </a:t>
            </a:r>
            <a:r>
              <a:rPr lang="ja-JP" altLang="en-US" sz="3075" b="1" u="sng" dirty="0">
                <a:solidFill>
                  <a:srgbClr val="FF0000"/>
                </a:solidFill>
              </a:rPr>
              <a:t>より大きい</a:t>
            </a:r>
            <a:r>
              <a:rPr lang="ja-JP" altLang="en-US" sz="3075" dirty="0"/>
              <a:t>セルを</a:t>
            </a:r>
            <a:r>
              <a:rPr lang="ja-JP" altLang="en-US" sz="3075" b="1" u="sng" dirty="0">
                <a:solidFill>
                  <a:srgbClr val="FF0000"/>
                </a:solidFill>
              </a:rPr>
              <a:t>強調表示</a:t>
            </a:r>
            <a:r>
              <a:rPr lang="ja-JP" altLang="en-US" sz="3075" dirty="0"/>
              <a:t>しなさい</a:t>
            </a:r>
            <a:endParaRPr lang="en-US" altLang="ja-JP" sz="3075" dirty="0"/>
          </a:p>
          <a:p>
            <a:pPr marL="0" indent="0">
              <a:lnSpc>
                <a:spcPct val="110000"/>
              </a:lnSpc>
              <a:buNone/>
            </a:pPr>
            <a:endParaRPr lang="en-US" altLang="ja-JP" sz="3075" dirty="0"/>
          </a:p>
          <a:p>
            <a:pPr marL="0" indent="0">
              <a:lnSpc>
                <a:spcPct val="110000"/>
              </a:lnSpc>
              <a:buNone/>
            </a:pPr>
            <a:r>
              <a:rPr lang="en-US" altLang="ja-JP" sz="3075" dirty="0"/>
              <a:t>6. </a:t>
            </a:r>
            <a:r>
              <a:rPr lang="ja-JP" altLang="en-US" sz="3075" b="1" u="sng" dirty="0"/>
              <a:t>セル「</a:t>
            </a:r>
            <a:r>
              <a:rPr lang="en-US" altLang="ja-JP" sz="3075" b="1" u="sng" dirty="0" err="1"/>
              <a:t>A2</a:t>
            </a:r>
            <a:r>
              <a:rPr lang="ja-JP" altLang="en-US" sz="3075" b="1" u="sng" dirty="0"/>
              <a:t>」</a:t>
            </a:r>
            <a:r>
              <a:rPr lang="en-US" altLang="ja-JP" sz="3075" b="1" u="sng" dirty="0"/>
              <a:t> </a:t>
            </a:r>
            <a:r>
              <a:rPr lang="ja-JP" altLang="en-US" sz="3075" b="1" u="sng" dirty="0"/>
              <a:t>からセル「</a:t>
            </a:r>
            <a:r>
              <a:rPr lang="en-US" altLang="ja-JP" sz="3075" b="1" u="sng" dirty="0" err="1"/>
              <a:t>B12</a:t>
            </a:r>
            <a:r>
              <a:rPr lang="ja-JP" altLang="en-US" sz="3075" b="1" u="sng" dirty="0"/>
              <a:t>」</a:t>
            </a:r>
            <a:r>
              <a:rPr lang="en-US" altLang="ja-JP" sz="3075" b="1" u="sng" dirty="0"/>
              <a:t> </a:t>
            </a:r>
            <a:r>
              <a:rPr lang="ja-JP" altLang="en-US" sz="3075" dirty="0" err="1"/>
              <a:t>までを</a:t>
            </a:r>
            <a:r>
              <a:rPr lang="ja-JP" altLang="en-US" sz="3075" dirty="0">
                <a:solidFill>
                  <a:srgbClr val="C00000"/>
                </a:solidFill>
              </a:rPr>
              <a:t>範囲選択</a:t>
            </a:r>
            <a:r>
              <a:rPr lang="ja-JP" altLang="en-US" sz="3075" dirty="0"/>
              <a:t>したのち、</a:t>
            </a:r>
            <a:r>
              <a:rPr lang="ja-JP" altLang="en-US" sz="3075" b="1" dirty="0">
                <a:solidFill>
                  <a:srgbClr val="FF0000"/>
                </a:solidFill>
              </a:rPr>
              <a:t>並べ替え</a:t>
            </a:r>
            <a:r>
              <a:rPr lang="ja-JP" altLang="en-US" sz="3075" dirty="0"/>
              <a:t>を行いなさい</a:t>
            </a:r>
            <a:endParaRPr lang="en-US" altLang="ja-JP" sz="3075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/>
          </a:p>
          <a:p>
            <a:pPr marL="0" indent="0">
              <a:lnSpc>
                <a:spcPct val="110000"/>
              </a:lnSpc>
              <a:buNone/>
            </a:pPr>
            <a:endParaRPr lang="en-US" altLang="ja-JP" dirty="0" smtClean="0"/>
          </a:p>
        </p:txBody>
      </p:sp>
      <p:sp>
        <p:nvSpPr>
          <p:cNvPr id="4" name="正方形/長方形 3"/>
          <p:cNvSpPr/>
          <p:nvPr/>
        </p:nvSpPr>
        <p:spPr>
          <a:xfrm>
            <a:off x="1228725" y="4475616"/>
            <a:ext cx="6282418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ja-JP" altLang="en-US" sz="1350" dirty="0"/>
              <a:t>　　</a:t>
            </a:r>
            <a:r>
              <a:rPr lang="ja-JP" altLang="en-US" sz="2400" dirty="0"/>
              <a:t>「</a:t>
            </a:r>
            <a:r>
              <a:rPr lang="ja-JP" altLang="en-US" sz="2400" b="1" dirty="0"/>
              <a:t>最優先されるキー</a:t>
            </a:r>
            <a:r>
              <a:rPr lang="ja-JP" altLang="en-US" sz="2400" dirty="0"/>
              <a:t>」は、</a:t>
            </a:r>
            <a:r>
              <a:rPr lang="ja-JP" altLang="en-US" sz="2400" b="1" dirty="0"/>
              <a:t>Ｂ列</a:t>
            </a:r>
            <a:r>
              <a:rPr lang="ja-JP" altLang="en-US" sz="2400" dirty="0"/>
              <a:t>、</a:t>
            </a:r>
            <a:endParaRPr lang="en-US" altLang="ja-JP" sz="2400" dirty="0"/>
          </a:p>
          <a:p>
            <a:pPr>
              <a:lnSpc>
                <a:spcPct val="110000"/>
              </a:lnSpc>
            </a:pPr>
            <a:r>
              <a:rPr lang="ja-JP" altLang="en-US" sz="2400" dirty="0"/>
              <a:t>　　「</a:t>
            </a:r>
            <a:r>
              <a:rPr lang="ja-JP" altLang="en-US" sz="2400" b="1" dirty="0"/>
              <a:t>順序</a:t>
            </a:r>
            <a:r>
              <a:rPr lang="ja-JP" altLang="en-US" sz="2400" dirty="0"/>
              <a:t>」は、</a:t>
            </a:r>
            <a:r>
              <a:rPr lang="ja-JP" altLang="en-US" sz="2400" b="1" dirty="0"/>
              <a:t>昇順</a:t>
            </a:r>
            <a:r>
              <a:rPr lang="ja-JP" altLang="en-US" sz="2400" dirty="0"/>
              <a:t>に設定しなさい</a:t>
            </a:r>
            <a:endParaRPr lang="en-US" altLang="ja-JP" sz="2400" dirty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/>
              <a:pPr/>
              <a:t>42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8064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2509</TotalTime>
  <Words>1248</Words>
  <Application>Microsoft Office PowerPoint</Application>
  <PresentationFormat>画面に合わせる (4:3)</PresentationFormat>
  <Paragraphs>323</Paragraphs>
  <Slides>42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42</vt:i4>
      </vt:variant>
    </vt:vector>
  </HeadingPairs>
  <TitlesOfParts>
    <vt:vector size="51" baseType="lpstr">
      <vt:lpstr>ＭＳ Ｐゴシック</vt:lpstr>
      <vt:lpstr>メイリオ</vt:lpstr>
      <vt:lpstr>游ゴシック</vt:lpstr>
      <vt:lpstr>游ゴシック Light</vt:lpstr>
      <vt:lpstr>Arial</vt:lpstr>
      <vt:lpstr>Calibri</vt:lpstr>
      <vt:lpstr>Calibri Light</vt:lpstr>
      <vt:lpstr>Times New Roman</vt:lpstr>
      <vt:lpstr>Office Theme</vt:lpstr>
      <vt:lpstr>表計算 Excel 演習</vt:lpstr>
      <vt:lpstr>今日学習することはなぜ大切なのか</vt:lpstr>
      <vt:lpstr>検索のイメージ</vt:lpstr>
      <vt:lpstr>強調表示のイメージ</vt:lpstr>
      <vt:lpstr>今日行う Excel の演習</vt:lpstr>
      <vt:lpstr>4-1 Excel で検索</vt:lpstr>
      <vt:lpstr>検索</vt:lpstr>
      <vt:lpstr>Excel での検索</vt:lpstr>
      <vt:lpstr>Excel 2013 での検索手順例</vt:lpstr>
      <vt:lpstr>Excel 2013 での検索手順例</vt:lpstr>
      <vt:lpstr>4-1 Excel での検索</vt:lpstr>
      <vt:lpstr>実践演習の部</vt:lpstr>
      <vt:lpstr>実践演習</vt:lpstr>
      <vt:lpstr>実践演習の①</vt:lpstr>
      <vt:lpstr>実践演習の①</vt:lpstr>
      <vt:lpstr>実践演習の①</vt:lpstr>
      <vt:lpstr>ここまでのまとめ</vt:lpstr>
      <vt:lpstr>ここまでのまとめ</vt:lpstr>
      <vt:lpstr>4-2 条件付き書式設定</vt:lpstr>
      <vt:lpstr>条件付き書式設定</vt:lpstr>
      <vt:lpstr>Excel 2013 での条件付き書式設定手順例</vt:lpstr>
      <vt:lpstr>Excel 2013 での条件付き書式設定手順例</vt:lpstr>
      <vt:lpstr>Excel 2013 での条件付き書式設定手順例</vt:lpstr>
      <vt:lpstr>強調表示ルールの例</vt:lpstr>
      <vt:lpstr>4-2 Excel での条件付き書式設定</vt:lpstr>
      <vt:lpstr>実践演習の②</vt:lpstr>
      <vt:lpstr>実践演習の②</vt:lpstr>
      <vt:lpstr>実践演習の②</vt:lpstr>
      <vt:lpstr>実践演習の②</vt:lpstr>
      <vt:lpstr>実践演習の②</vt:lpstr>
      <vt:lpstr>実践演習の②</vt:lpstr>
      <vt:lpstr>ここまでのまとめ</vt:lpstr>
      <vt:lpstr>4-3 Excel で並べ替えて、 欲しいデータを探す</vt:lpstr>
      <vt:lpstr>欲しいデータを探すには</vt:lpstr>
      <vt:lpstr>Excel での並べ替え</vt:lpstr>
      <vt:lpstr>Excel 2013 での並べ替え手順</vt:lpstr>
      <vt:lpstr>実践演習の③</vt:lpstr>
      <vt:lpstr>提出課題  授業時間中に、指示通り、提出しなさい</vt:lpstr>
      <vt:lpstr>課題</vt:lpstr>
      <vt:lpstr>課題</vt:lpstr>
      <vt:lpstr>課題</vt:lpstr>
      <vt:lpstr>課題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286</cp:revision>
  <cp:lastPrinted>2015-11-10T01:02:04Z</cp:lastPrinted>
  <dcterms:created xsi:type="dcterms:W3CDTF">2015-04-02T07:07:27Z</dcterms:created>
  <dcterms:modified xsi:type="dcterms:W3CDTF">2017-06-07T04:43:32Z</dcterms:modified>
</cp:coreProperties>
</file>