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60"/>
  </p:notesMasterIdLst>
  <p:sldIdLst>
    <p:sldId id="633" r:id="rId2"/>
    <p:sldId id="507" r:id="rId3"/>
    <p:sldId id="567" r:id="rId4"/>
    <p:sldId id="589" r:id="rId5"/>
    <p:sldId id="573" r:id="rId6"/>
    <p:sldId id="574" r:id="rId7"/>
    <p:sldId id="575" r:id="rId8"/>
    <p:sldId id="577" r:id="rId9"/>
    <p:sldId id="576" r:id="rId10"/>
    <p:sldId id="579" r:id="rId11"/>
    <p:sldId id="595" r:id="rId12"/>
    <p:sldId id="597" r:id="rId13"/>
    <p:sldId id="598" r:id="rId14"/>
    <p:sldId id="600" r:id="rId15"/>
    <p:sldId id="599" r:id="rId16"/>
    <p:sldId id="584" r:id="rId17"/>
    <p:sldId id="601" r:id="rId18"/>
    <p:sldId id="604" r:id="rId19"/>
    <p:sldId id="585" r:id="rId20"/>
    <p:sldId id="602" r:id="rId21"/>
    <p:sldId id="603" r:id="rId22"/>
    <p:sldId id="605" r:id="rId23"/>
    <p:sldId id="606" r:id="rId24"/>
    <p:sldId id="587" r:id="rId25"/>
    <p:sldId id="588" r:id="rId26"/>
    <p:sldId id="627" r:id="rId27"/>
    <p:sldId id="607" r:id="rId28"/>
    <p:sldId id="608" r:id="rId29"/>
    <p:sldId id="609" r:id="rId30"/>
    <p:sldId id="582" r:id="rId31"/>
    <p:sldId id="610" r:id="rId32"/>
    <p:sldId id="570" r:id="rId33"/>
    <p:sldId id="611" r:id="rId34"/>
    <p:sldId id="580" r:id="rId35"/>
    <p:sldId id="612" r:id="rId36"/>
    <p:sldId id="613" r:id="rId37"/>
    <p:sldId id="614" r:id="rId38"/>
    <p:sldId id="615" r:id="rId39"/>
    <p:sldId id="583" r:id="rId40"/>
    <p:sldId id="616" r:id="rId41"/>
    <p:sldId id="617" r:id="rId42"/>
    <p:sldId id="618" r:id="rId43"/>
    <p:sldId id="592" r:id="rId44"/>
    <p:sldId id="619" r:id="rId45"/>
    <p:sldId id="593" r:id="rId46"/>
    <p:sldId id="620" r:id="rId47"/>
    <p:sldId id="621" r:id="rId48"/>
    <p:sldId id="622" r:id="rId49"/>
    <p:sldId id="483" r:id="rId50"/>
    <p:sldId id="501" r:id="rId51"/>
    <p:sldId id="623" r:id="rId52"/>
    <p:sldId id="625" r:id="rId53"/>
    <p:sldId id="626" r:id="rId54"/>
    <p:sldId id="628" r:id="rId55"/>
    <p:sldId id="629" r:id="rId56"/>
    <p:sldId id="630" r:id="rId57"/>
    <p:sldId id="631" r:id="rId58"/>
    <p:sldId id="632" r:id="rId59"/>
  </p:sldIdLst>
  <p:sldSz cx="9144000" cy="6858000" type="screen4x3"/>
  <p:notesSz cx="7104063" cy="10234613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00"/>
    <a:srgbClr val="003366"/>
    <a:srgbClr val="000066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251" autoAdjust="0"/>
    <p:restoredTop sz="93945" autoAdjust="0"/>
  </p:normalViewPr>
  <p:slideViewPr>
    <p:cSldViewPr snapToGrid="0">
      <p:cViewPr varScale="1">
        <p:scale>
          <a:sx n="106" d="100"/>
          <a:sy n="106" d="100"/>
        </p:scale>
        <p:origin x="120" y="408"/>
      </p:cViewPr>
      <p:guideLst/>
    </p:cSldViewPr>
  </p:slideViewPr>
  <p:outlineViewPr>
    <p:cViewPr>
      <p:scale>
        <a:sx n="33" d="100"/>
        <a:sy n="33" d="100"/>
      </p:scale>
      <p:origin x="0" y="-49944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66" d="100"/>
        <a:sy n="66" d="100"/>
      </p:scale>
      <p:origin x="0" y="-6402"/>
    </p:cViewPr>
  </p:sorterViewPr>
  <p:notesViewPr>
    <p:cSldViewPr snapToGrid="0">
      <p:cViewPr varScale="1">
        <p:scale>
          <a:sx n="52" d="100"/>
          <a:sy n="52" d="100"/>
        </p:scale>
        <p:origin x="1806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3078427" cy="513508"/>
          </a:xfrm>
          <a:prstGeom prst="rect">
            <a:avLst/>
          </a:prstGeom>
        </p:spPr>
        <p:txBody>
          <a:bodyPr vert="horz" lIns="94796" tIns="47398" rIns="94796" bIns="47398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4023993" y="0"/>
            <a:ext cx="3078427" cy="513508"/>
          </a:xfrm>
          <a:prstGeom prst="rect">
            <a:avLst/>
          </a:prstGeom>
        </p:spPr>
        <p:txBody>
          <a:bodyPr vert="horz" lIns="94796" tIns="47398" rIns="94796" bIns="47398" rtlCol="0"/>
          <a:lstStyle>
            <a:lvl1pPr algn="r">
              <a:defRPr sz="1200"/>
            </a:lvl1pPr>
          </a:lstStyle>
          <a:p>
            <a:fld id="{6112ED9A-D0CB-46F4-8D4D-65D1D1C804FF}" type="datetimeFigureOut">
              <a:rPr kumimoji="1" lang="ja-JP" altLang="en-US" smtClean="0"/>
              <a:t>2017/6/7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1249363" y="1279525"/>
            <a:ext cx="4605337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4796" tIns="47398" rIns="94796" bIns="47398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710407" y="4925407"/>
            <a:ext cx="5683250" cy="4029879"/>
          </a:xfrm>
          <a:prstGeom prst="rect">
            <a:avLst/>
          </a:prstGeom>
        </p:spPr>
        <p:txBody>
          <a:bodyPr vert="horz" lIns="94796" tIns="47398" rIns="94796" bIns="47398" rtlCol="0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1" y="9721107"/>
            <a:ext cx="3078427" cy="513507"/>
          </a:xfrm>
          <a:prstGeom prst="rect">
            <a:avLst/>
          </a:prstGeom>
        </p:spPr>
        <p:txBody>
          <a:bodyPr vert="horz" lIns="94796" tIns="47398" rIns="94796" bIns="47398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4023993" y="9721107"/>
            <a:ext cx="3078427" cy="513507"/>
          </a:xfrm>
          <a:prstGeom prst="rect">
            <a:avLst/>
          </a:prstGeom>
        </p:spPr>
        <p:txBody>
          <a:bodyPr vert="horz" lIns="94796" tIns="47398" rIns="94796" bIns="47398" rtlCol="0" anchor="b"/>
          <a:lstStyle>
            <a:lvl1pPr algn="r">
              <a:defRPr sz="1200"/>
            </a:lvl1pPr>
          </a:lstStyle>
          <a:p>
            <a:fld id="{E9C5B174-42CB-4E29-BEDB-5B349DA0C65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0948897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>
          <a:xfrm>
            <a:off x="1249363" y="1279525"/>
            <a:ext cx="4605337" cy="3454400"/>
          </a:xfrm>
        </p:spPr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kumimoji="1" lang="ja-JP" altLang="en-US" smtClean="0"/>
              <a:t>1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5938710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>
          <a:xfrm>
            <a:off x="1249363" y="1279525"/>
            <a:ext cx="4605337" cy="3454400"/>
          </a:xfrm>
        </p:spPr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kumimoji="1" lang="ja-JP" altLang="en-US" smtClean="0"/>
              <a:t>2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2811410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>
          <a:xfrm>
            <a:off x="1249363" y="1279525"/>
            <a:ext cx="4605337" cy="3454400"/>
          </a:xfrm>
        </p:spPr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kumimoji="1" lang="ja-JP" altLang="en-US" smtClean="0"/>
              <a:t>10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86448311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>
          <a:xfrm>
            <a:off x="1249363" y="1279525"/>
            <a:ext cx="4605337" cy="3454400"/>
          </a:xfrm>
        </p:spPr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kumimoji="1" lang="ja-JP" altLang="en-US" smtClean="0"/>
              <a:t>13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50422524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>
          <a:xfrm>
            <a:off x="1249363" y="1279525"/>
            <a:ext cx="4605337" cy="3454400"/>
          </a:xfrm>
        </p:spPr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kumimoji="1" lang="ja-JP" altLang="en-US" smtClean="0"/>
              <a:t>27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25874681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>
          <a:xfrm>
            <a:off x="1249363" y="1279525"/>
            <a:ext cx="4605337" cy="3454400"/>
          </a:xfrm>
        </p:spPr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kumimoji="1" lang="ja-JP" altLang="en-US" smtClean="0"/>
              <a:t>40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11547359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>
          <a:xfrm>
            <a:off x="1249363" y="1279525"/>
            <a:ext cx="4605337" cy="3454400"/>
          </a:xfrm>
        </p:spPr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kumimoji="1" lang="ja-JP" altLang="en-US" smtClean="0"/>
              <a:t>46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468487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ja-JP" altLang="en-US" smtClean="0"/>
              <a:t>マスター サブタイトルの書式設定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237E7-F70B-4357-AA17-6903AFE469E3}" type="datetime1">
              <a:rPr kumimoji="1" lang="ja-JP" altLang="en-US" smtClean="0"/>
              <a:t>2017/6/7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969847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511003-C841-4809-B1EB-75C6016E0451}" type="datetime1">
              <a:rPr kumimoji="1" lang="ja-JP" altLang="en-US" smtClean="0"/>
              <a:t>2017/6/7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9982649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69CC7-9448-4C2E-B826-33E1306B3E8F}" type="datetime1">
              <a:rPr kumimoji="1" lang="ja-JP" altLang="en-US" smtClean="0"/>
              <a:t>2017/6/7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7681082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47B5E4-FE4F-4E63-9332-8E70459BBD2A}" type="datetime1">
              <a:rPr kumimoji="1" lang="ja-JP" altLang="en-US" smtClean="0"/>
              <a:t>2017/6/7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4630584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30392-7C19-4510-8388-7D254B1D7912}" type="datetime1">
              <a:rPr kumimoji="1" lang="ja-JP" altLang="en-US" smtClean="0"/>
              <a:t>2017/6/7</a:t>
            </a:fld>
            <a:endParaRPr kumimoji="1" lang="ja-JP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7537966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28E50-0EB0-4DBD-BA6B-DA8A200961E1}" type="datetime1">
              <a:rPr kumimoji="1" lang="ja-JP" altLang="en-US" smtClean="0"/>
              <a:t>2017/6/7</a:t>
            </a:fld>
            <a:endParaRPr kumimoji="1" lang="ja-JP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2356572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B41293-1A3F-421D-BD69-A344FC3238E8}" type="datetime1">
              <a:rPr kumimoji="1" lang="ja-JP" altLang="en-US" smtClean="0"/>
              <a:t>2017/6/7</a:t>
            </a:fld>
            <a:endParaRPr kumimoji="1" lang="ja-JP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6708914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4497BF-D7EB-468D-AC7B-1B401574C62E}" type="datetime1">
              <a:rPr kumimoji="1" lang="ja-JP" altLang="en-US" smtClean="0"/>
              <a:t>2017/6/7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7613549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ja-JP" altLang="en-US" smtClean="0"/>
              <a:t>図を追加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CEB16-5064-4CE2-BDBE-51AA2665BE2F}" type="datetime1">
              <a:rPr kumimoji="1" lang="ja-JP" altLang="en-US" smtClean="0"/>
              <a:t>2017/6/7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3230688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5CB093-4ECA-443F-AB93-6E7B4829A9B9}" type="datetime1">
              <a:rPr kumimoji="1" lang="ja-JP" altLang="en-US" smtClean="0"/>
              <a:t>2017/6/7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886364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E8E26E-C118-4D69-B207-B5F46499CAB5}" type="datetime1">
              <a:rPr kumimoji="1" lang="ja-JP" altLang="en-US" smtClean="0"/>
              <a:t>2017/6/7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7617190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smtClean="0"/>
              <a:t>6/7/2017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940FB6-D91C-4C45-82A6-6C3F63B50793}" type="slidenum">
              <a:rPr lang="ja-JP" altLang="en-US" smtClean="0"/>
              <a:pPr/>
              <a:t>‹#›</a:t>
            </a:fld>
            <a:endParaRPr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10761368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png"/><Relationship Id="rId4" Type="http://schemas.openxmlformats.org/officeDocument/2006/relationships/image" Target="../media/image2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png"/><Relationship Id="rId4" Type="http://schemas.openxmlformats.org/officeDocument/2006/relationships/image" Target="../media/image25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2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png"/><Relationship Id="rId4" Type="http://schemas.openxmlformats.org/officeDocument/2006/relationships/image" Target="../media/image25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png"/><Relationship Id="rId4" Type="http://schemas.openxmlformats.org/officeDocument/2006/relationships/image" Target="../media/image25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33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png"/><Relationship Id="rId4" Type="http://schemas.openxmlformats.org/officeDocument/2006/relationships/image" Target="../media/image3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6.png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png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2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表計算 </a:t>
            </a:r>
            <a:r>
              <a:rPr lang="en-US" altLang="ja-JP" dirty="0">
                <a:latin typeface="メイリオ" panose="020B0604030504040204" pitchFamily="50" charset="-128"/>
                <a:ea typeface="メイリオ" panose="020B0604030504040204" pitchFamily="50" charset="-128"/>
              </a:rPr>
              <a:t>Excel </a:t>
            </a:r>
            <a:r>
              <a:rPr lang="ja-JP" altLang="en-US">
                <a:latin typeface="メイリオ" panose="020B0604030504040204" pitchFamily="50" charset="-128"/>
                <a:ea typeface="メイリオ" panose="020B0604030504040204" pitchFamily="50" charset="-128"/>
              </a:rPr>
              <a:t>演習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143000" y="3865853"/>
            <a:ext cx="6858000" cy="1241822"/>
          </a:xfrm>
        </p:spPr>
        <p:txBody>
          <a:bodyPr>
            <a:normAutofit/>
          </a:bodyPr>
          <a:lstStyle/>
          <a:p>
            <a:r>
              <a:rPr lang="en-US" altLang="ja-JP" sz="30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3. </a:t>
            </a:r>
            <a:r>
              <a:rPr lang="ja-JP" altLang="en-US" sz="300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並べ替え，グラフ</a:t>
            </a:r>
            <a:r>
              <a:rPr lang="en-US" altLang="ja-JP" sz="300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 </a:t>
            </a:r>
            <a:endParaRPr lang="ja-JP" altLang="en-US" sz="30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1</a:t>
            </a:fld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569519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タイトル 1"/>
          <p:cNvSpPr>
            <a:spLocks noGrp="1"/>
          </p:cNvSpPr>
          <p:nvPr>
            <p:ph type="title"/>
          </p:nvPr>
        </p:nvSpPr>
        <p:spPr>
          <a:xfrm>
            <a:off x="308610" y="952402"/>
            <a:ext cx="7886700" cy="503396"/>
          </a:xfrm>
        </p:spPr>
        <p:txBody>
          <a:bodyPr>
            <a:normAutofit/>
          </a:bodyPr>
          <a:lstStyle/>
          <a:p>
            <a:r>
              <a:rPr lang="ja-JP" altLang="en-US" sz="2700" dirty="0" smtClean="0"/>
              <a:t>何</a:t>
            </a:r>
            <a:r>
              <a:rPr lang="ja-JP" altLang="en-US" sz="2700" dirty="0"/>
              <a:t>の役に立つか</a:t>
            </a:r>
          </a:p>
        </p:txBody>
      </p:sp>
      <p:sp>
        <p:nvSpPr>
          <p:cNvPr id="1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155050" y="1497331"/>
            <a:ext cx="4045475" cy="464699"/>
          </a:xfrm>
        </p:spPr>
        <p:txBody>
          <a:bodyPr>
            <a:normAutofit lnSpcReduction="10000"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ja-JP" altLang="en-US" sz="2400" dirty="0"/>
              <a:t>◆　</a:t>
            </a:r>
            <a:r>
              <a:rPr lang="ja-JP" altLang="en-US" sz="2400" b="1" u="sng" dirty="0">
                <a:solidFill>
                  <a:srgbClr val="FF0000"/>
                </a:solidFill>
              </a:rPr>
              <a:t>変化</a:t>
            </a:r>
            <a:r>
              <a:rPr lang="ja-JP" altLang="en-US" sz="2400" dirty="0"/>
              <a:t>を見る</a:t>
            </a:r>
            <a:endParaRPr lang="en-US" altLang="ja-JP" sz="2400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2</a:t>
            </a:fld>
            <a:endParaRPr kumimoji="1" lang="ja-JP" altLang="en-US" dirty="0"/>
          </a:p>
        </p:txBody>
      </p:sp>
      <p:graphicFrame>
        <p:nvGraphicFramePr>
          <p:cNvPr id="2" name="表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06252173"/>
              </p:ext>
            </p:extLst>
          </p:nvPr>
        </p:nvGraphicFramePr>
        <p:xfrm>
          <a:off x="479745" y="2037138"/>
          <a:ext cx="3142162" cy="314690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7132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8226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8857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815183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800" dirty="0" smtClean="0"/>
                        <a:t>年次</a:t>
                      </a:r>
                      <a:endParaRPr kumimoji="1" lang="ja-JP" altLang="en-US" sz="18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800" dirty="0" smtClean="0"/>
                        <a:t>出生数（千人）</a:t>
                      </a:r>
                      <a:endParaRPr kumimoji="1" lang="ja-JP" altLang="en-US" sz="18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800" dirty="0" smtClean="0"/>
                        <a:t>死亡数</a:t>
                      </a:r>
                      <a:endParaRPr kumimoji="1" lang="en-US" altLang="ja-JP" sz="1800" dirty="0" smtClean="0"/>
                    </a:p>
                    <a:p>
                      <a:pPr algn="ctr"/>
                      <a:r>
                        <a:rPr kumimoji="1" lang="ja-JP" altLang="en-US" sz="1800" dirty="0" smtClean="0"/>
                        <a:t>（千人）</a:t>
                      </a:r>
                      <a:endParaRPr kumimoji="1" lang="ja-JP" altLang="en-US" sz="18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8620">
                <a:tc>
                  <a:txBody>
                    <a:bodyPr/>
                    <a:lstStyle/>
                    <a:p>
                      <a:pPr algn="r"/>
                      <a:r>
                        <a:rPr lang="en-US" altLang="ja-JP" sz="2100" dirty="0" smtClean="0">
                          <a:effectLst/>
                        </a:rPr>
                        <a:t>1985</a:t>
                      </a:r>
                      <a:endParaRPr lang="ja-JP" altLang="en-US" sz="2100" dirty="0">
                        <a:effectLst/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ja-JP" sz="2100" dirty="0" smtClean="0">
                          <a:effectLst/>
                        </a:rPr>
                        <a:t>1432</a:t>
                      </a:r>
                      <a:endParaRPr lang="en-US" altLang="ja-JP" sz="2100" dirty="0">
                        <a:effectLst/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ja-JP" sz="2100" dirty="0">
                          <a:effectLst/>
                        </a:rPr>
                        <a:t>752</a:t>
                      </a:r>
                    </a:p>
                  </a:txBody>
                  <a:tcPr marL="68580" marR="68580" marT="34290" marB="3429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8620">
                <a:tc>
                  <a:txBody>
                    <a:bodyPr/>
                    <a:lstStyle/>
                    <a:p>
                      <a:pPr algn="r"/>
                      <a:r>
                        <a:rPr lang="en-US" altLang="ja-JP" sz="2100" dirty="0" smtClean="0">
                          <a:effectLst/>
                        </a:rPr>
                        <a:t>1990</a:t>
                      </a:r>
                      <a:endParaRPr lang="ja-JP" altLang="en-US" sz="2100" dirty="0">
                        <a:effectLst/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ja-JP" sz="2100" dirty="0" smtClean="0">
                          <a:effectLst/>
                        </a:rPr>
                        <a:t>1222</a:t>
                      </a:r>
                      <a:endParaRPr lang="en-US" altLang="ja-JP" sz="2100" dirty="0">
                        <a:effectLst/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ja-JP" sz="2100" dirty="0">
                          <a:effectLst/>
                        </a:rPr>
                        <a:t>820</a:t>
                      </a:r>
                    </a:p>
                  </a:txBody>
                  <a:tcPr marL="68580" marR="68580" marT="34290" marB="3429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8620">
                <a:tc>
                  <a:txBody>
                    <a:bodyPr/>
                    <a:lstStyle/>
                    <a:p>
                      <a:pPr algn="r"/>
                      <a:r>
                        <a:rPr lang="en-US" altLang="ja-JP" sz="2100" dirty="0" smtClean="0">
                          <a:effectLst/>
                        </a:rPr>
                        <a:t>1995</a:t>
                      </a:r>
                      <a:r>
                        <a:rPr lang="ja-JP" altLang="en-US" sz="2100" dirty="0">
                          <a:effectLst/>
                        </a:rPr>
                        <a:t>　　</a:t>
                      </a: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ja-JP" sz="2100" dirty="0" smtClean="0">
                          <a:effectLst/>
                        </a:rPr>
                        <a:t>1187</a:t>
                      </a:r>
                      <a:endParaRPr lang="en-US" altLang="ja-JP" sz="2100" dirty="0">
                        <a:effectLst/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ja-JP" sz="2100" dirty="0">
                          <a:effectLst/>
                        </a:rPr>
                        <a:t>922</a:t>
                      </a:r>
                    </a:p>
                  </a:txBody>
                  <a:tcPr marL="68580" marR="68580" marT="34290" marB="3429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8620">
                <a:tc>
                  <a:txBody>
                    <a:bodyPr/>
                    <a:lstStyle/>
                    <a:p>
                      <a:pPr algn="r"/>
                      <a:r>
                        <a:rPr lang="en-US" altLang="ja-JP" sz="2100" dirty="0" smtClean="0">
                          <a:effectLst/>
                        </a:rPr>
                        <a:t>2000</a:t>
                      </a:r>
                      <a:r>
                        <a:rPr lang="ja-JP" altLang="en-US" sz="2100" dirty="0">
                          <a:effectLst/>
                        </a:rPr>
                        <a:t>　　</a:t>
                      </a: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ja-JP" sz="2100" dirty="0" smtClean="0">
                          <a:effectLst/>
                        </a:rPr>
                        <a:t>1191</a:t>
                      </a:r>
                      <a:endParaRPr lang="en-US" altLang="ja-JP" sz="2100" dirty="0">
                        <a:effectLst/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ja-JP" sz="2100" dirty="0">
                          <a:effectLst/>
                        </a:rPr>
                        <a:t>962</a:t>
                      </a:r>
                    </a:p>
                  </a:txBody>
                  <a:tcPr marL="68580" marR="68580" marT="34290" marB="3429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88620">
                <a:tc>
                  <a:txBody>
                    <a:bodyPr/>
                    <a:lstStyle/>
                    <a:p>
                      <a:pPr algn="r"/>
                      <a:r>
                        <a:rPr lang="en-US" altLang="ja-JP" sz="2100" dirty="0" smtClean="0">
                          <a:effectLst/>
                        </a:rPr>
                        <a:t>2005</a:t>
                      </a:r>
                      <a:r>
                        <a:rPr lang="ja-JP" altLang="en-US" sz="2100" dirty="0">
                          <a:effectLst/>
                        </a:rPr>
                        <a:t>　　</a:t>
                      </a: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ja-JP" sz="2100" dirty="0" smtClean="0">
                          <a:effectLst/>
                        </a:rPr>
                        <a:t>1063</a:t>
                      </a:r>
                      <a:endParaRPr lang="en-US" altLang="ja-JP" sz="2100" dirty="0">
                        <a:effectLst/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ja-JP" sz="2100" dirty="0" smtClean="0">
                          <a:effectLst/>
                        </a:rPr>
                        <a:t>1084</a:t>
                      </a:r>
                      <a:endParaRPr lang="en-US" altLang="ja-JP" sz="2100" dirty="0">
                        <a:effectLst/>
                      </a:endParaRPr>
                    </a:p>
                  </a:txBody>
                  <a:tcPr marL="68580" marR="68580" marT="34290" marB="3429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88620">
                <a:tc>
                  <a:txBody>
                    <a:bodyPr/>
                    <a:lstStyle/>
                    <a:p>
                      <a:pPr algn="r"/>
                      <a:r>
                        <a:rPr lang="en-US" altLang="ja-JP" sz="2100" dirty="0" smtClean="0">
                          <a:effectLst/>
                        </a:rPr>
                        <a:t>2010</a:t>
                      </a:r>
                      <a:endParaRPr lang="ja-JP" altLang="en-US" sz="2100" dirty="0">
                        <a:effectLst/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ja-JP" sz="2100" dirty="0" smtClean="0">
                          <a:effectLst/>
                        </a:rPr>
                        <a:t>1071</a:t>
                      </a:r>
                      <a:endParaRPr lang="en-US" altLang="ja-JP" sz="2100" dirty="0">
                        <a:effectLst/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ja-JP" sz="2100" dirty="0" smtClean="0">
                          <a:effectLst/>
                        </a:rPr>
                        <a:t>1197</a:t>
                      </a:r>
                      <a:endParaRPr lang="en-US" altLang="ja-JP" sz="2100" dirty="0">
                        <a:effectLst/>
                      </a:endParaRPr>
                    </a:p>
                  </a:txBody>
                  <a:tcPr marL="68580" marR="68580" marT="34290" marB="3429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3" name="右矢印 2"/>
          <p:cNvSpPr/>
          <p:nvPr/>
        </p:nvSpPr>
        <p:spPr>
          <a:xfrm>
            <a:off x="3975178" y="3207348"/>
            <a:ext cx="371591" cy="65936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9" name="正方形/長方形 8"/>
          <p:cNvSpPr/>
          <p:nvPr/>
        </p:nvSpPr>
        <p:spPr>
          <a:xfrm>
            <a:off x="0" y="5276686"/>
            <a:ext cx="519565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ja-JP" altLang="en-US" dirty="0"/>
              <a:t>出生数、死亡数の推移</a:t>
            </a:r>
            <a:endParaRPr lang="en-US" altLang="ja-JP" dirty="0"/>
          </a:p>
          <a:p>
            <a:r>
              <a:rPr lang="zh-TW" altLang="en-US" dirty="0"/>
              <a:t>出典：総務省「第</a:t>
            </a:r>
            <a:r>
              <a:rPr lang="en-US" altLang="zh-TW" dirty="0"/>
              <a:t>63</a:t>
            </a:r>
            <a:r>
              <a:rPr lang="zh-TW" altLang="en-US" dirty="0"/>
              <a:t>回 日本統計年鑑 平成</a:t>
            </a:r>
            <a:r>
              <a:rPr lang="en-US" altLang="zh-TW" dirty="0"/>
              <a:t>26</a:t>
            </a:r>
            <a:r>
              <a:rPr lang="zh-TW" altLang="en-US" dirty="0"/>
              <a:t>年」</a:t>
            </a:r>
            <a:endParaRPr lang="ja-JP" altLang="en-US" dirty="0"/>
          </a:p>
        </p:txBody>
      </p:sp>
      <p:sp>
        <p:nvSpPr>
          <p:cNvPr id="12" name="テキスト ボックス 11"/>
          <p:cNvSpPr txBox="1"/>
          <p:nvPr/>
        </p:nvSpPr>
        <p:spPr>
          <a:xfrm>
            <a:off x="4874406" y="5669426"/>
            <a:ext cx="45704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b="1" dirty="0"/>
              <a:t>散布図／折れ線グラフ</a:t>
            </a:r>
            <a:r>
              <a:rPr lang="ja-JP" altLang="en-US" dirty="0"/>
              <a:t>（ここでは３通り）</a:t>
            </a:r>
          </a:p>
        </p:txBody>
      </p:sp>
      <p:pic>
        <p:nvPicPr>
          <p:cNvPr id="10" name="図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80207" y="1398109"/>
            <a:ext cx="2703159" cy="1382879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15" name="図 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80206" y="2833782"/>
            <a:ext cx="2705450" cy="1384051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11" name="図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80207" y="4270626"/>
            <a:ext cx="2703159" cy="1354401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4155406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タイトル 1"/>
          <p:cNvSpPr>
            <a:spLocks noGrp="1"/>
          </p:cNvSpPr>
          <p:nvPr>
            <p:ph type="title"/>
          </p:nvPr>
        </p:nvSpPr>
        <p:spPr>
          <a:xfrm>
            <a:off x="308610" y="952402"/>
            <a:ext cx="7886700" cy="503396"/>
          </a:xfrm>
        </p:spPr>
        <p:txBody>
          <a:bodyPr>
            <a:normAutofit/>
          </a:bodyPr>
          <a:lstStyle/>
          <a:p>
            <a:r>
              <a:rPr lang="ja-JP" altLang="en-US" sz="2700" dirty="0" smtClean="0"/>
              <a:t>何</a:t>
            </a:r>
            <a:r>
              <a:rPr lang="ja-JP" altLang="en-US" sz="2700" dirty="0"/>
              <a:t>の役に立つか</a:t>
            </a: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3</a:t>
            </a:fld>
            <a:endParaRPr kumimoji="1" lang="ja-JP" altLang="en-US"/>
          </a:p>
        </p:txBody>
      </p:sp>
      <p:sp>
        <p:nvSpPr>
          <p:cNvPr id="7" name="コンテンツ プレースホルダー 2"/>
          <p:cNvSpPr txBox="1">
            <a:spLocks/>
          </p:cNvSpPr>
          <p:nvPr/>
        </p:nvSpPr>
        <p:spPr>
          <a:xfrm>
            <a:off x="155050" y="1401175"/>
            <a:ext cx="4045475" cy="379677"/>
          </a:xfrm>
          <a:prstGeom prst="rect">
            <a:avLst/>
          </a:prstGeom>
        </p:spPr>
        <p:txBody>
          <a:bodyPr vert="horz" lIns="68580" tIns="34290" rIns="68580" bIns="34290" rtlCol="0"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10000"/>
              </a:lnSpc>
              <a:buNone/>
            </a:pPr>
            <a:r>
              <a:rPr lang="ja-JP" altLang="en-US" sz="2400" dirty="0"/>
              <a:t>◆　</a:t>
            </a:r>
            <a:r>
              <a:rPr lang="ja-JP" altLang="en-US" sz="2400" b="1" u="sng" dirty="0">
                <a:solidFill>
                  <a:srgbClr val="FF0000"/>
                </a:solidFill>
              </a:rPr>
              <a:t>まとめる</a:t>
            </a:r>
            <a:endParaRPr lang="en-US" altLang="ja-JP" sz="2400" dirty="0"/>
          </a:p>
        </p:txBody>
      </p:sp>
      <p:sp>
        <p:nvSpPr>
          <p:cNvPr id="9" name="テキスト ボックス 8"/>
          <p:cNvSpPr txBox="1"/>
          <p:nvPr/>
        </p:nvSpPr>
        <p:spPr>
          <a:xfrm>
            <a:off x="5050240" y="3438715"/>
            <a:ext cx="31854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b="1" dirty="0"/>
              <a:t>円グラフ</a:t>
            </a:r>
            <a:r>
              <a:rPr lang="ja-JP" altLang="en-US" dirty="0"/>
              <a:t>　トップ数個を強調</a:t>
            </a:r>
          </a:p>
        </p:txBody>
      </p:sp>
      <p:graphicFrame>
        <p:nvGraphicFramePr>
          <p:cNvPr id="10" name="表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04775729"/>
              </p:ext>
            </p:extLst>
          </p:nvPr>
        </p:nvGraphicFramePr>
        <p:xfrm>
          <a:off x="627718" y="1820306"/>
          <a:ext cx="3177651" cy="348308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0528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7236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90257"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ja-JP" altLang="en-US" sz="1500" dirty="0" smtClean="0">
                          <a:latin typeface="+mn-lt"/>
                          <a:ea typeface="+mn-ea"/>
                        </a:rPr>
                        <a:t>原因食品</a:t>
                      </a:r>
                      <a:endParaRPr kumimoji="1" lang="ja-JP" altLang="en-US" sz="1500" dirty="0">
                        <a:latin typeface="+mn-lt"/>
                        <a:ea typeface="+mn-ea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ja-JP" altLang="en-US" sz="1500" dirty="0" smtClean="0">
                          <a:latin typeface="+mn-lt"/>
                          <a:ea typeface="+mn-ea"/>
                        </a:rPr>
                        <a:t>事件数</a:t>
                      </a:r>
                      <a:endParaRPr kumimoji="1" lang="ja-JP" altLang="en-US" sz="1500" dirty="0">
                        <a:latin typeface="+mn-lt"/>
                        <a:ea typeface="+mn-ea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0257"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r>
                        <a:rPr kumimoji="1" lang="ja-JP" altLang="en-US" sz="1500" dirty="0" smtClean="0">
                          <a:latin typeface="+mn-lt"/>
                          <a:ea typeface="+mn-ea"/>
                        </a:rPr>
                        <a:t>魚介類</a:t>
                      </a:r>
                      <a:endParaRPr kumimoji="1" lang="ja-JP" altLang="en-US" sz="1500" dirty="0">
                        <a:latin typeface="+mn-lt"/>
                        <a:ea typeface="+mn-ea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1500" dirty="0" smtClean="0">
                          <a:latin typeface="+mn-lt"/>
                          <a:ea typeface="+mn-ea"/>
                        </a:rPr>
                        <a:t>155</a:t>
                      </a:r>
                      <a:endParaRPr kumimoji="1" lang="ja-JP" altLang="en-US" sz="1500" dirty="0">
                        <a:latin typeface="+mn-lt"/>
                        <a:ea typeface="+mn-ea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0257"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r>
                        <a:rPr kumimoji="1" lang="ja-JP" altLang="en-US" sz="1500" dirty="0" smtClean="0">
                          <a:latin typeface="+mn-lt"/>
                          <a:ea typeface="+mn-ea"/>
                        </a:rPr>
                        <a:t>魚介類加工品</a:t>
                      </a:r>
                      <a:endParaRPr kumimoji="1" lang="ja-JP" altLang="en-US" sz="1500" dirty="0">
                        <a:latin typeface="+mn-lt"/>
                        <a:ea typeface="+mn-ea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1500" dirty="0" smtClean="0">
                          <a:latin typeface="+mn-lt"/>
                          <a:ea typeface="+mn-ea"/>
                        </a:rPr>
                        <a:t>12</a:t>
                      </a:r>
                      <a:endParaRPr kumimoji="1" lang="ja-JP" altLang="en-US" sz="1500" dirty="0">
                        <a:latin typeface="+mn-lt"/>
                        <a:ea typeface="+mn-ea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0257"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r>
                        <a:rPr kumimoji="1" lang="ja-JP" altLang="en-US" sz="1500" dirty="0" smtClean="0">
                          <a:latin typeface="+mn-lt"/>
                          <a:ea typeface="+mn-ea"/>
                        </a:rPr>
                        <a:t>肉類及びその加工品</a:t>
                      </a:r>
                      <a:endParaRPr kumimoji="1" lang="ja-JP" altLang="en-US" sz="1500" dirty="0">
                        <a:latin typeface="+mn-lt"/>
                        <a:ea typeface="+mn-ea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1500" dirty="0" smtClean="0">
                          <a:latin typeface="+mn-lt"/>
                          <a:ea typeface="+mn-ea"/>
                        </a:rPr>
                        <a:t>83</a:t>
                      </a:r>
                      <a:endParaRPr kumimoji="1" lang="ja-JP" altLang="en-US" sz="1500" dirty="0">
                        <a:latin typeface="+mn-lt"/>
                        <a:ea typeface="+mn-ea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025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1500" dirty="0" smtClean="0">
                          <a:latin typeface="+mn-lt"/>
                          <a:ea typeface="+mn-ea"/>
                        </a:rPr>
                        <a:t>卵類及びその加工品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1500" dirty="0" smtClean="0">
                          <a:latin typeface="+mn-lt"/>
                          <a:ea typeface="+mn-ea"/>
                        </a:rPr>
                        <a:t>8</a:t>
                      </a:r>
                      <a:endParaRPr kumimoji="1" lang="ja-JP" altLang="en-US" sz="1500" dirty="0">
                        <a:latin typeface="+mn-lt"/>
                        <a:ea typeface="+mn-ea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025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1500" dirty="0" smtClean="0">
                          <a:latin typeface="+mn-lt"/>
                          <a:ea typeface="+mn-ea"/>
                        </a:rPr>
                        <a:t>乳類及びその加工品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1500" dirty="0" smtClean="0">
                          <a:latin typeface="+mn-lt"/>
                          <a:ea typeface="+mn-ea"/>
                        </a:rPr>
                        <a:t>1</a:t>
                      </a:r>
                      <a:endParaRPr kumimoji="1" lang="ja-JP" altLang="en-US" sz="1500" dirty="0">
                        <a:latin typeface="+mn-lt"/>
                        <a:ea typeface="+mn-ea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025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1500" dirty="0" smtClean="0">
                          <a:latin typeface="+mn-lt"/>
                          <a:ea typeface="+mn-ea"/>
                        </a:rPr>
                        <a:t>穀類及びその加工品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1500" dirty="0" smtClean="0">
                          <a:latin typeface="+mn-lt"/>
                          <a:ea typeface="+mn-ea"/>
                        </a:rPr>
                        <a:t>7</a:t>
                      </a:r>
                      <a:endParaRPr kumimoji="1" lang="ja-JP" altLang="en-US" sz="1500" dirty="0">
                        <a:latin typeface="+mn-lt"/>
                        <a:ea typeface="+mn-ea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025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1500" dirty="0" smtClean="0">
                          <a:latin typeface="+mn-lt"/>
                          <a:ea typeface="+mn-ea"/>
                        </a:rPr>
                        <a:t>野菜及びその加工品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1500" dirty="0" smtClean="0">
                          <a:latin typeface="+mn-lt"/>
                          <a:ea typeface="+mn-ea"/>
                        </a:rPr>
                        <a:t>44</a:t>
                      </a:r>
                      <a:endParaRPr kumimoji="1" lang="ja-JP" altLang="en-US" sz="1500" dirty="0">
                        <a:latin typeface="+mn-lt"/>
                        <a:ea typeface="+mn-ea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025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1500" dirty="0" smtClean="0">
                          <a:latin typeface="+mn-lt"/>
                          <a:ea typeface="+mn-ea"/>
                        </a:rPr>
                        <a:t>菓子類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1500" dirty="0" smtClean="0">
                          <a:latin typeface="+mn-lt"/>
                          <a:ea typeface="+mn-ea"/>
                        </a:rPr>
                        <a:t>3</a:t>
                      </a:r>
                      <a:endParaRPr kumimoji="1" lang="ja-JP" altLang="en-US" sz="1500" dirty="0">
                        <a:latin typeface="+mn-lt"/>
                        <a:ea typeface="+mn-ea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90257"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r>
                        <a:rPr kumimoji="1" lang="ja-JP" altLang="en-US" sz="1500" dirty="0" smtClean="0">
                          <a:latin typeface="+mn-lt"/>
                          <a:ea typeface="+mn-ea"/>
                        </a:rPr>
                        <a:t>複合調理食品</a:t>
                      </a:r>
                      <a:endParaRPr kumimoji="1" lang="ja-JP" altLang="en-US" sz="1500" dirty="0">
                        <a:latin typeface="+mn-lt"/>
                        <a:ea typeface="+mn-ea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1500" dirty="0" smtClean="0">
                          <a:latin typeface="+mn-lt"/>
                          <a:ea typeface="+mn-ea"/>
                        </a:rPr>
                        <a:t>64</a:t>
                      </a:r>
                      <a:endParaRPr kumimoji="1" lang="ja-JP" altLang="en-US" sz="1500" dirty="0">
                        <a:latin typeface="+mn-lt"/>
                        <a:ea typeface="+mn-ea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0257"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r>
                        <a:rPr kumimoji="1" lang="ja-JP" altLang="en-US" sz="1500" dirty="0" smtClean="0">
                          <a:latin typeface="+mn-lt"/>
                          <a:ea typeface="+mn-ea"/>
                        </a:rPr>
                        <a:t>その他</a:t>
                      </a:r>
                      <a:endParaRPr kumimoji="1" lang="ja-JP" altLang="en-US" sz="1500" dirty="0">
                        <a:latin typeface="+mn-lt"/>
                        <a:ea typeface="+mn-ea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1500" dirty="0" smtClean="0">
                          <a:latin typeface="+mn-lt"/>
                          <a:ea typeface="+mn-ea"/>
                        </a:rPr>
                        <a:t>453</a:t>
                      </a:r>
                      <a:endParaRPr kumimoji="1" lang="ja-JP" altLang="en-US" sz="1500" dirty="0">
                        <a:latin typeface="+mn-lt"/>
                        <a:ea typeface="+mn-ea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0257"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r>
                        <a:rPr kumimoji="1" lang="ja-JP" altLang="en-US" sz="1500" dirty="0" smtClean="0">
                          <a:latin typeface="+mn-lt"/>
                          <a:ea typeface="+mn-ea"/>
                        </a:rPr>
                        <a:t>不明</a:t>
                      </a:r>
                      <a:endParaRPr kumimoji="1" lang="ja-JP" altLang="en-US" sz="1500" dirty="0">
                        <a:latin typeface="+mn-lt"/>
                        <a:ea typeface="+mn-ea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1500" dirty="0" smtClean="0">
                          <a:latin typeface="+mn-lt"/>
                          <a:ea typeface="+mn-ea"/>
                        </a:rPr>
                        <a:t>146</a:t>
                      </a:r>
                      <a:endParaRPr kumimoji="1" lang="ja-JP" altLang="en-US" sz="1500" dirty="0">
                        <a:latin typeface="+mn-lt"/>
                        <a:ea typeface="+mn-ea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sp>
        <p:nvSpPr>
          <p:cNvPr id="11" name="右矢印 10"/>
          <p:cNvSpPr/>
          <p:nvPr/>
        </p:nvSpPr>
        <p:spPr>
          <a:xfrm>
            <a:off x="4076054" y="3231595"/>
            <a:ext cx="464574" cy="42032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3" name="正方形/長方形 12"/>
          <p:cNvSpPr/>
          <p:nvPr/>
        </p:nvSpPr>
        <p:spPr>
          <a:xfrm>
            <a:off x="25786" y="5315922"/>
            <a:ext cx="503214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ja-JP" altLang="en-US" dirty="0"/>
              <a:t>出典：厚生労働省、</a:t>
            </a:r>
            <a:endParaRPr lang="en-US" altLang="ja-JP" dirty="0"/>
          </a:p>
          <a:p>
            <a:r>
              <a:rPr lang="ja-JP" altLang="en-US" dirty="0"/>
              <a:t>　　　平成２６年度原因食品別食中毒発生状況</a:t>
            </a:r>
          </a:p>
        </p:txBody>
      </p:sp>
      <p:sp>
        <p:nvSpPr>
          <p:cNvPr id="14" name="テキスト ボックス 13"/>
          <p:cNvSpPr txBox="1"/>
          <p:nvPr/>
        </p:nvSpPr>
        <p:spPr>
          <a:xfrm>
            <a:off x="5043902" y="5579741"/>
            <a:ext cx="34163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b="1" dirty="0"/>
              <a:t>横棒グラフ</a:t>
            </a:r>
            <a:r>
              <a:rPr lang="ja-JP" altLang="en-US" dirty="0"/>
              <a:t>　主要なものを強調</a:t>
            </a:r>
          </a:p>
        </p:txBody>
      </p:sp>
      <p:pic>
        <p:nvPicPr>
          <p:cNvPr id="15" name="図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10058" y="1368957"/>
            <a:ext cx="3419687" cy="2072803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16" name="図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10057" y="3744458"/>
            <a:ext cx="3471863" cy="1835944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3796559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タイトル 1"/>
          <p:cNvSpPr>
            <a:spLocks noGrp="1"/>
          </p:cNvSpPr>
          <p:nvPr>
            <p:ph type="title"/>
          </p:nvPr>
        </p:nvSpPr>
        <p:spPr>
          <a:xfrm>
            <a:off x="308610" y="952402"/>
            <a:ext cx="7886700" cy="503396"/>
          </a:xfrm>
        </p:spPr>
        <p:txBody>
          <a:bodyPr>
            <a:normAutofit/>
          </a:bodyPr>
          <a:lstStyle/>
          <a:p>
            <a:r>
              <a:rPr lang="ja-JP" altLang="en-US" sz="2700" smtClean="0"/>
              <a:t>何</a:t>
            </a:r>
            <a:r>
              <a:rPr lang="ja-JP" altLang="en-US" sz="2700" dirty="0"/>
              <a:t>の役に立つか</a:t>
            </a: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4</a:t>
            </a:fld>
            <a:endParaRPr kumimoji="1" lang="ja-JP" altLang="en-US"/>
          </a:p>
        </p:txBody>
      </p:sp>
      <p:graphicFrame>
        <p:nvGraphicFramePr>
          <p:cNvPr id="5" name="表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44169657"/>
              </p:ext>
            </p:extLst>
          </p:nvPr>
        </p:nvGraphicFramePr>
        <p:xfrm>
          <a:off x="37231" y="2112710"/>
          <a:ext cx="4521808" cy="1874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3045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3045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3045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3045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708660">
                <a:tc>
                  <a:txBody>
                    <a:bodyPr/>
                    <a:lstStyle/>
                    <a:p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2100" dirty="0" smtClean="0"/>
                        <a:t>朝食のあと</a:t>
                      </a:r>
                      <a:r>
                        <a:rPr kumimoji="1" lang="en-US" altLang="ja-JP" sz="2100" dirty="0" smtClean="0"/>
                        <a:t>(%)</a:t>
                      </a:r>
                      <a:endParaRPr kumimoji="1" lang="ja-JP" altLang="en-US" sz="2100" dirty="0" smtClean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2100" dirty="0" smtClean="0"/>
                        <a:t>昼食のあと</a:t>
                      </a:r>
                      <a:r>
                        <a:rPr kumimoji="1" lang="en-US" altLang="ja-JP" sz="2100" dirty="0" smtClean="0"/>
                        <a:t>(%)</a:t>
                      </a:r>
                      <a:endParaRPr kumimoji="1" lang="ja-JP" altLang="en-US" sz="2100" dirty="0" smtClean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kumimoji="1" lang="ja-JP" altLang="en-US" sz="2100" dirty="0" smtClean="0"/>
                        <a:t>夕食のあと</a:t>
                      </a:r>
                      <a:r>
                        <a:rPr kumimoji="1" lang="en-US" altLang="ja-JP" sz="2100" dirty="0" smtClean="0"/>
                        <a:t>(%)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8620">
                <a:tc>
                  <a:txBody>
                    <a:bodyPr/>
                    <a:lstStyle/>
                    <a:p>
                      <a:r>
                        <a:rPr kumimoji="1" lang="ja-JP" altLang="en-US" sz="2100" dirty="0" smtClean="0"/>
                        <a:t>北海道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kumimoji="1" lang="en-US" altLang="ja-JP" sz="2100" dirty="0" smtClean="0"/>
                        <a:t>15.7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kumimoji="1" lang="en-US" altLang="ja-JP" sz="2100" dirty="0" smtClean="0"/>
                        <a:t>31.5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kumimoji="1" lang="en-US" altLang="ja-JP" sz="2100" dirty="0" smtClean="0"/>
                        <a:t>79.0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8620">
                <a:tc>
                  <a:txBody>
                    <a:bodyPr/>
                    <a:lstStyle/>
                    <a:p>
                      <a:r>
                        <a:rPr kumimoji="1" lang="ja-JP" altLang="en-US" sz="2100" dirty="0" smtClean="0"/>
                        <a:t>東京都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kumimoji="1" lang="en-US" altLang="ja-JP" sz="2100" dirty="0" smtClean="0"/>
                        <a:t>17.0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kumimoji="1" lang="en-US" altLang="ja-JP" sz="2100" dirty="0" smtClean="0"/>
                        <a:t>31.7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kumimoji="1" lang="en-US" altLang="ja-JP" sz="2100" dirty="0" smtClean="0"/>
                        <a:t>83.9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8620">
                <a:tc>
                  <a:txBody>
                    <a:bodyPr/>
                    <a:lstStyle/>
                    <a:p>
                      <a:r>
                        <a:rPr kumimoji="1" lang="ja-JP" altLang="en-US" sz="2100" dirty="0" smtClean="0"/>
                        <a:t>広島県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kumimoji="1" lang="en-US" altLang="ja-JP" sz="2100" dirty="0" smtClean="0"/>
                        <a:t>11.7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kumimoji="1" lang="en-US" altLang="ja-JP" sz="2100" dirty="0" smtClean="0"/>
                        <a:t>26.8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kumimoji="1" lang="en-US" altLang="ja-JP" sz="2100" dirty="0" smtClean="0"/>
                        <a:t>80.4</a:t>
                      </a:r>
                      <a:endParaRPr kumimoji="1" lang="ja-JP" altLang="en-US" sz="21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6" name="右矢印 5"/>
          <p:cNvSpPr/>
          <p:nvPr/>
        </p:nvSpPr>
        <p:spPr>
          <a:xfrm>
            <a:off x="4750143" y="2892697"/>
            <a:ext cx="464574" cy="42032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7" name="コンテンツ プレースホルダー 2"/>
          <p:cNvSpPr txBox="1">
            <a:spLocks/>
          </p:cNvSpPr>
          <p:nvPr/>
        </p:nvSpPr>
        <p:spPr>
          <a:xfrm>
            <a:off x="155050" y="1694316"/>
            <a:ext cx="8807975" cy="379677"/>
          </a:xfrm>
          <a:prstGeom prst="rect">
            <a:avLst/>
          </a:prstGeom>
        </p:spPr>
        <p:txBody>
          <a:bodyPr vert="horz" lIns="68580" tIns="34290" rIns="68580" bIns="34290" rtlCol="0"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10000"/>
              </a:lnSpc>
              <a:buNone/>
            </a:pPr>
            <a:r>
              <a:rPr lang="ja-JP" altLang="en-US" sz="2400" dirty="0"/>
              <a:t>◆　</a:t>
            </a:r>
            <a:r>
              <a:rPr lang="ja-JP" altLang="en-US" sz="2400" b="1" u="sng" dirty="0">
                <a:solidFill>
                  <a:srgbClr val="FF0000"/>
                </a:solidFill>
              </a:rPr>
              <a:t>比べる</a:t>
            </a:r>
            <a:endParaRPr lang="en-US" altLang="ja-JP" sz="2400" dirty="0"/>
          </a:p>
        </p:txBody>
      </p:sp>
      <p:sp>
        <p:nvSpPr>
          <p:cNvPr id="8" name="テキスト ボックス 7"/>
          <p:cNvSpPr txBox="1"/>
          <p:nvPr/>
        </p:nvSpPr>
        <p:spPr>
          <a:xfrm>
            <a:off x="6538092" y="4148060"/>
            <a:ext cx="13388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b="1" dirty="0"/>
              <a:t>横棒グラフ</a:t>
            </a:r>
          </a:p>
        </p:txBody>
      </p:sp>
      <p:sp>
        <p:nvSpPr>
          <p:cNvPr id="12" name="正方形/長方形 11"/>
          <p:cNvSpPr/>
          <p:nvPr/>
        </p:nvSpPr>
        <p:spPr>
          <a:xfrm>
            <a:off x="149320" y="4182686"/>
            <a:ext cx="643650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ja-JP" altLang="en-US" dirty="0"/>
              <a:t>「食後のデザート」を食べるタイミング</a:t>
            </a:r>
            <a:endParaRPr lang="en-US" altLang="ja-JP" dirty="0"/>
          </a:p>
          <a:p>
            <a:r>
              <a:rPr lang="ja-JP" altLang="en-US" dirty="0"/>
              <a:t>出典：　</a:t>
            </a:r>
            <a:r>
              <a:rPr lang="en-US" altLang="ja-JP" dirty="0"/>
              <a:t>http://</a:t>
            </a:r>
            <a:r>
              <a:rPr lang="en-US" altLang="ja-JP" dirty="0" err="1"/>
              <a:t>www.dohouse.co.jp</a:t>
            </a:r>
            <a:r>
              <a:rPr lang="en-US" altLang="ja-JP" dirty="0"/>
              <a:t>/news/research/20140403/</a:t>
            </a:r>
            <a:endParaRPr lang="ja-JP" altLang="en-US" dirty="0"/>
          </a:p>
        </p:txBody>
      </p:sp>
      <p:pic>
        <p:nvPicPr>
          <p:cNvPr id="3" name="図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05823" y="2264403"/>
            <a:ext cx="3557203" cy="17118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5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306805" y="2714625"/>
            <a:ext cx="8500310" cy="775097"/>
          </a:xfrm>
        </p:spPr>
        <p:txBody>
          <a:bodyPr>
            <a:normAutofit/>
          </a:bodyPr>
          <a:lstStyle/>
          <a:p>
            <a:r>
              <a:rPr lang="en-US" altLang="ja-JP" sz="3600" dirty="0"/>
              <a:t>3</a:t>
            </a:r>
            <a:r>
              <a:rPr lang="en-US" altLang="ja-JP" sz="3600" dirty="0" smtClean="0"/>
              <a:t>-1 </a:t>
            </a:r>
            <a:r>
              <a:rPr lang="en-US" altLang="ja-JP" sz="3600" dirty="0"/>
              <a:t>Excel </a:t>
            </a:r>
            <a:r>
              <a:rPr lang="ja-JP" altLang="en-US" sz="3600" dirty="0" err="1"/>
              <a:t>での</a:t>
            </a:r>
            <a:r>
              <a:rPr lang="ja-JP" altLang="en-US" sz="3600" dirty="0"/>
              <a:t>並べ替え</a:t>
            </a:r>
          </a:p>
        </p:txBody>
      </p:sp>
    </p:spTree>
    <p:extLst>
      <p:ext uri="{BB962C8B-B14F-4D97-AF65-F5344CB8AC3E}">
        <p14:creationId xmlns:p14="http://schemas.microsoft.com/office/powerpoint/2010/main" val="2692514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kumimoji="1" lang="en-US" altLang="ja-JP" dirty="0" smtClean="0"/>
              <a:t>Excel </a:t>
            </a:r>
            <a:r>
              <a:rPr kumimoji="1" lang="ja-JP" altLang="en-US" dirty="0" err="1" smtClean="0"/>
              <a:t>での</a:t>
            </a:r>
            <a:r>
              <a:rPr kumimoji="1" lang="ja-JP" altLang="en-US" dirty="0" smtClean="0"/>
              <a:t>並べ替え</a:t>
            </a:r>
            <a:endParaRPr kumimoji="1" lang="ja-JP" altLang="en-US" dirty="0"/>
          </a:p>
        </p:txBody>
      </p:sp>
      <p:sp>
        <p:nvSpPr>
          <p:cNvPr id="5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40361" y="4817165"/>
            <a:ext cx="4352511" cy="44264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kumimoji="1" lang="ja-JP" altLang="en-US" dirty="0" smtClean="0"/>
              <a:t>データを</a:t>
            </a:r>
            <a:r>
              <a:rPr lang="ja-JP" altLang="en-US" dirty="0"/>
              <a:t>一定</a:t>
            </a:r>
            <a:r>
              <a:rPr lang="ja-JP" altLang="en-US" dirty="0" smtClean="0"/>
              <a:t>の規則で並べ替え．</a:t>
            </a:r>
            <a:endParaRPr lang="en-US" altLang="ja-JP" dirty="0" smtClean="0"/>
          </a:p>
          <a:p>
            <a:pPr marL="0" indent="0">
              <a:buNone/>
            </a:pPr>
            <a:r>
              <a:rPr kumimoji="1" lang="ja-JP" altLang="en-US" dirty="0" smtClean="0"/>
              <a:t>並べ替えは行単位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6</a:t>
            </a:fld>
            <a:endParaRPr kumimoji="1" lang="ja-JP" altLang="en-US"/>
          </a:p>
        </p:txBody>
      </p:sp>
      <p:sp>
        <p:nvSpPr>
          <p:cNvPr id="9" name="コンテンツ プレースホルダー 2"/>
          <p:cNvSpPr txBox="1">
            <a:spLocks/>
          </p:cNvSpPr>
          <p:nvPr/>
        </p:nvSpPr>
        <p:spPr>
          <a:xfrm>
            <a:off x="1421418" y="3917968"/>
            <a:ext cx="1784350" cy="545306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2100" b="1" dirty="0">
                <a:solidFill>
                  <a:schemeClr val="tx1"/>
                </a:solidFill>
              </a:rPr>
              <a:t>並べ替え前</a:t>
            </a:r>
          </a:p>
        </p:txBody>
      </p:sp>
      <p:sp>
        <p:nvSpPr>
          <p:cNvPr id="13" name="コンテンツ プレースホルダー 2"/>
          <p:cNvSpPr txBox="1">
            <a:spLocks/>
          </p:cNvSpPr>
          <p:nvPr/>
        </p:nvSpPr>
        <p:spPr>
          <a:xfrm>
            <a:off x="5541169" y="3101930"/>
            <a:ext cx="2602443" cy="422805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2100" b="1" u="sng" dirty="0">
                <a:solidFill>
                  <a:srgbClr val="FF0000"/>
                </a:solidFill>
              </a:rPr>
              <a:t>得点（</a:t>
            </a:r>
            <a:r>
              <a:rPr lang="en-US" altLang="ja-JP" sz="2100" b="1" u="sng" dirty="0">
                <a:solidFill>
                  <a:srgbClr val="FF0000"/>
                </a:solidFill>
              </a:rPr>
              <a:t>B</a:t>
            </a:r>
            <a:r>
              <a:rPr lang="ja-JP" altLang="en-US" sz="2100" b="1" u="sng" dirty="0">
                <a:solidFill>
                  <a:srgbClr val="FF0000"/>
                </a:solidFill>
              </a:rPr>
              <a:t>列）</a:t>
            </a:r>
            <a:r>
              <a:rPr lang="ja-JP" altLang="en-US" sz="2100" dirty="0">
                <a:solidFill>
                  <a:schemeClr val="tx1"/>
                </a:solidFill>
              </a:rPr>
              <a:t>で</a:t>
            </a:r>
            <a:r>
              <a:rPr lang="ja-JP" altLang="en-US" sz="2100" b="1" u="sng" dirty="0">
                <a:solidFill>
                  <a:srgbClr val="FF0000"/>
                </a:solidFill>
              </a:rPr>
              <a:t>昇順</a:t>
            </a:r>
          </a:p>
        </p:txBody>
      </p:sp>
      <p:sp>
        <p:nvSpPr>
          <p:cNvPr id="14" name="コンテンツ プレースホルダー 2"/>
          <p:cNvSpPr txBox="1">
            <a:spLocks/>
          </p:cNvSpPr>
          <p:nvPr/>
        </p:nvSpPr>
        <p:spPr>
          <a:xfrm>
            <a:off x="5541169" y="5624513"/>
            <a:ext cx="2602443" cy="422805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2100" b="1" u="sng" dirty="0">
                <a:solidFill>
                  <a:srgbClr val="FF0000"/>
                </a:solidFill>
              </a:rPr>
              <a:t>得点（</a:t>
            </a:r>
            <a:r>
              <a:rPr lang="en-US" altLang="ja-JP" sz="2100" b="1" u="sng" dirty="0">
                <a:solidFill>
                  <a:srgbClr val="FF0000"/>
                </a:solidFill>
              </a:rPr>
              <a:t>B</a:t>
            </a:r>
            <a:r>
              <a:rPr lang="ja-JP" altLang="en-US" sz="2100" b="1" u="sng" dirty="0">
                <a:solidFill>
                  <a:srgbClr val="FF0000"/>
                </a:solidFill>
              </a:rPr>
              <a:t>列）</a:t>
            </a:r>
            <a:r>
              <a:rPr lang="ja-JP" altLang="en-US" sz="2100" dirty="0">
                <a:solidFill>
                  <a:schemeClr val="tx1"/>
                </a:solidFill>
              </a:rPr>
              <a:t>で</a:t>
            </a:r>
            <a:r>
              <a:rPr lang="ja-JP" altLang="en-US" sz="2100" b="1" u="sng" dirty="0">
                <a:solidFill>
                  <a:srgbClr val="FF0000"/>
                </a:solidFill>
              </a:rPr>
              <a:t>降順</a:t>
            </a:r>
          </a:p>
        </p:txBody>
      </p:sp>
      <p:pic>
        <p:nvPicPr>
          <p:cNvPr id="20" name="図 1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8707" y="1538252"/>
            <a:ext cx="3253419" cy="2163269"/>
          </a:xfrm>
          <a:prstGeom prst="rect">
            <a:avLst/>
          </a:prstGeom>
          <a:ln>
            <a:solidFill>
              <a:schemeClr val="accent1">
                <a:shade val="50000"/>
              </a:schemeClr>
            </a:solidFill>
          </a:ln>
        </p:spPr>
      </p:pic>
      <p:pic>
        <p:nvPicPr>
          <p:cNvPr id="21" name="図 2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41169" y="1215059"/>
            <a:ext cx="2722739" cy="1810408"/>
          </a:xfrm>
          <a:prstGeom prst="rect">
            <a:avLst/>
          </a:prstGeom>
          <a:ln>
            <a:solidFill>
              <a:schemeClr val="accent1">
                <a:shade val="50000"/>
              </a:schemeClr>
            </a:solidFill>
          </a:ln>
        </p:spPr>
      </p:pic>
      <p:pic>
        <p:nvPicPr>
          <p:cNvPr id="22" name="図 2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41169" y="3684322"/>
            <a:ext cx="2693897" cy="1791230"/>
          </a:xfrm>
          <a:prstGeom prst="rect">
            <a:avLst/>
          </a:prstGeom>
          <a:ln>
            <a:solidFill>
              <a:schemeClr val="accent1">
                <a:shade val="50000"/>
              </a:schemeClr>
            </a:solidFill>
          </a:ln>
        </p:spPr>
      </p:pic>
      <p:sp>
        <p:nvSpPr>
          <p:cNvPr id="3" name="角丸四角形 2"/>
          <p:cNvSpPr/>
          <p:nvPr/>
        </p:nvSpPr>
        <p:spPr>
          <a:xfrm>
            <a:off x="104361" y="4608777"/>
            <a:ext cx="4278796" cy="1015736"/>
          </a:xfrm>
          <a:prstGeom prst="roundRect">
            <a:avLst/>
          </a:prstGeom>
          <a:noFill/>
          <a:ln w="57150">
            <a:solidFill>
              <a:schemeClr val="tx1">
                <a:alpha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5" name="右矢印 14"/>
          <p:cNvSpPr/>
          <p:nvPr/>
        </p:nvSpPr>
        <p:spPr>
          <a:xfrm>
            <a:off x="4514360" y="2435701"/>
            <a:ext cx="464574" cy="117953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</p:spTree>
    <p:extLst>
      <p:ext uri="{BB962C8B-B14F-4D97-AF65-F5344CB8AC3E}">
        <p14:creationId xmlns:p14="http://schemas.microsoft.com/office/powerpoint/2010/main" val="2859128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図 2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9772" y="3992059"/>
            <a:ext cx="3761000" cy="1348011"/>
          </a:xfrm>
          <a:prstGeom prst="rect">
            <a:avLst/>
          </a:prstGeom>
        </p:spPr>
      </p:pic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kumimoji="1" lang="en-US" altLang="ja-JP" dirty="0" smtClean="0"/>
              <a:t>Excel</a:t>
            </a:r>
            <a:r>
              <a:rPr kumimoji="1" lang="ja-JP" altLang="en-US" dirty="0" smtClean="0"/>
              <a:t> </a:t>
            </a:r>
            <a:r>
              <a:rPr kumimoji="1" lang="en-US" altLang="ja-JP" dirty="0" smtClean="0"/>
              <a:t>2013 </a:t>
            </a:r>
            <a:r>
              <a:rPr kumimoji="1" lang="ja-JP" altLang="en-US" dirty="0" err="1" smtClean="0"/>
              <a:t>での</a:t>
            </a:r>
            <a:r>
              <a:rPr kumimoji="1" lang="ja-JP" altLang="en-US" dirty="0" smtClean="0"/>
              <a:t>並べ替え手順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7</a:t>
            </a:fld>
            <a:endParaRPr kumimoji="1" lang="ja-JP" altLang="en-US"/>
          </a:p>
        </p:txBody>
      </p:sp>
      <p:pic>
        <p:nvPicPr>
          <p:cNvPr id="5" name="図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2525" y="1479301"/>
            <a:ext cx="2340665" cy="1612997"/>
          </a:xfrm>
          <a:prstGeom prst="rect">
            <a:avLst/>
          </a:prstGeom>
        </p:spPr>
      </p:pic>
      <p:pic>
        <p:nvPicPr>
          <p:cNvPr id="6" name="図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48162" y="1718823"/>
            <a:ext cx="4769242" cy="1159088"/>
          </a:xfrm>
          <a:prstGeom prst="rect">
            <a:avLst/>
          </a:prstGeom>
        </p:spPr>
      </p:pic>
      <p:pic>
        <p:nvPicPr>
          <p:cNvPr id="9" name="図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96674" y="3852531"/>
            <a:ext cx="2558731" cy="1701355"/>
          </a:xfrm>
          <a:prstGeom prst="rect">
            <a:avLst/>
          </a:prstGeom>
        </p:spPr>
      </p:pic>
      <p:sp>
        <p:nvSpPr>
          <p:cNvPr id="10" name="コンテンツ プレースホルダー 2"/>
          <p:cNvSpPr txBox="1">
            <a:spLocks/>
          </p:cNvSpPr>
          <p:nvPr/>
        </p:nvSpPr>
        <p:spPr>
          <a:xfrm>
            <a:off x="209551" y="3296795"/>
            <a:ext cx="3280682" cy="442648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1875" dirty="0">
                <a:solidFill>
                  <a:schemeClr val="tx1"/>
                </a:solidFill>
              </a:rPr>
              <a:t>①　</a:t>
            </a:r>
            <a:r>
              <a:rPr lang="ja-JP" altLang="en-US" sz="1875" b="1" dirty="0">
                <a:solidFill>
                  <a:schemeClr val="tx1"/>
                </a:solidFill>
              </a:rPr>
              <a:t>データ部分</a:t>
            </a:r>
            <a:r>
              <a:rPr lang="ja-JP" altLang="en-US" sz="1875" dirty="0">
                <a:solidFill>
                  <a:schemeClr val="tx1"/>
                </a:solidFill>
              </a:rPr>
              <a:t>を</a:t>
            </a:r>
            <a:r>
              <a:rPr lang="ja-JP" altLang="en-US" sz="1875" b="1" dirty="0">
                <a:solidFill>
                  <a:schemeClr val="tx1"/>
                </a:solidFill>
              </a:rPr>
              <a:t>範囲選択</a:t>
            </a:r>
          </a:p>
        </p:txBody>
      </p:sp>
      <p:sp>
        <p:nvSpPr>
          <p:cNvPr id="11" name="角丸四角形 10"/>
          <p:cNvSpPr/>
          <p:nvPr/>
        </p:nvSpPr>
        <p:spPr>
          <a:xfrm>
            <a:off x="104362" y="3164612"/>
            <a:ext cx="3385871" cy="531854"/>
          </a:xfrm>
          <a:prstGeom prst="roundRect">
            <a:avLst/>
          </a:prstGeom>
          <a:noFill/>
          <a:ln w="57150">
            <a:solidFill>
              <a:schemeClr val="tx1">
                <a:alpha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8" name="正方形/長方形 7"/>
          <p:cNvSpPr/>
          <p:nvPr/>
        </p:nvSpPr>
        <p:spPr>
          <a:xfrm>
            <a:off x="6812681" y="1901699"/>
            <a:ext cx="522931" cy="241427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2" name="正方形/長方形 11"/>
          <p:cNvSpPr/>
          <p:nvPr/>
        </p:nvSpPr>
        <p:spPr>
          <a:xfrm>
            <a:off x="7617280" y="2118632"/>
            <a:ext cx="476249" cy="514350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3" name="右矢印 12"/>
          <p:cNvSpPr/>
          <p:nvPr/>
        </p:nvSpPr>
        <p:spPr>
          <a:xfrm>
            <a:off x="3601919" y="2143126"/>
            <a:ext cx="464574" cy="4227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4" name="コンテンツ プレースホルダー 2"/>
          <p:cNvSpPr txBox="1">
            <a:spLocks/>
          </p:cNvSpPr>
          <p:nvPr/>
        </p:nvSpPr>
        <p:spPr>
          <a:xfrm>
            <a:off x="4554858" y="3278225"/>
            <a:ext cx="4408168" cy="442648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1875" dirty="0">
                <a:solidFill>
                  <a:schemeClr val="tx1"/>
                </a:solidFill>
              </a:rPr>
              <a:t>②　リボンで「</a:t>
            </a:r>
            <a:r>
              <a:rPr lang="ja-JP" altLang="en-US" sz="1875" b="1" dirty="0">
                <a:solidFill>
                  <a:schemeClr val="tx1"/>
                </a:solidFill>
              </a:rPr>
              <a:t>データ</a:t>
            </a:r>
            <a:r>
              <a:rPr lang="ja-JP" altLang="en-US" sz="1875" dirty="0">
                <a:solidFill>
                  <a:schemeClr val="tx1"/>
                </a:solidFill>
              </a:rPr>
              <a:t>」→「</a:t>
            </a:r>
            <a:r>
              <a:rPr lang="ja-JP" altLang="en-US" sz="1875" b="1" dirty="0">
                <a:solidFill>
                  <a:schemeClr val="tx1"/>
                </a:solidFill>
              </a:rPr>
              <a:t>並べ替え</a:t>
            </a:r>
            <a:r>
              <a:rPr lang="ja-JP" altLang="en-US" sz="1875" dirty="0">
                <a:solidFill>
                  <a:schemeClr val="tx1"/>
                </a:solidFill>
              </a:rPr>
              <a:t>」</a:t>
            </a:r>
          </a:p>
        </p:txBody>
      </p:sp>
      <p:sp>
        <p:nvSpPr>
          <p:cNvPr id="15" name="角丸四角形 14"/>
          <p:cNvSpPr/>
          <p:nvPr/>
        </p:nvSpPr>
        <p:spPr>
          <a:xfrm>
            <a:off x="4449669" y="3146042"/>
            <a:ext cx="4513356" cy="531854"/>
          </a:xfrm>
          <a:prstGeom prst="roundRect">
            <a:avLst/>
          </a:prstGeom>
          <a:noFill/>
          <a:ln w="57150">
            <a:solidFill>
              <a:schemeClr val="tx1">
                <a:alpha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6" name="右矢印 15"/>
          <p:cNvSpPr/>
          <p:nvPr/>
        </p:nvSpPr>
        <p:spPr>
          <a:xfrm>
            <a:off x="166357" y="4375848"/>
            <a:ext cx="464574" cy="4227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7" name="正方形/長方形 16"/>
          <p:cNvSpPr/>
          <p:nvPr/>
        </p:nvSpPr>
        <p:spPr>
          <a:xfrm>
            <a:off x="812524" y="4431542"/>
            <a:ext cx="1230671" cy="241427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8" name="正方形/長方形 17"/>
          <p:cNvSpPr/>
          <p:nvPr/>
        </p:nvSpPr>
        <p:spPr>
          <a:xfrm>
            <a:off x="3218998" y="4431542"/>
            <a:ext cx="1230671" cy="241427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9" name="コンテンツ プレースホルダー 2"/>
          <p:cNvSpPr txBox="1">
            <a:spLocks/>
          </p:cNvSpPr>
          <p:nvPr/>
        </p:nvSpPr>
        <p:spPr>
          <a:xfrm>
            <a:off x="276906" y="5408787"/>
            <a:ext cx="3280682" cy="442648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1875" dirty="0">
                <a:solidFill>
                  <a:schemeClr val="tx1"/>
                </a:solidFill>
              </a:rPr>
              <a:t>③「最優先されるキー」と「順序」を設定して「</a:t>
            </a:r>
            <a:r>
              <a:rPr lang="en-US" altLang="ja-JP" sz="1875" dirty="0">
                <a:solidFill>
                  <a:schemeClr val="tx1"/>
                </a:solidFill>
              </a:rPr>
              <a:t>OK</a:t>
            </a:r>
            <a:r>
              <a:rPr lang="ja-JP" altLang="en-US" sz="1875" dirty="0">
                <a:solidFill>
                  <a:schemeClr val="tx1"/>
                </a:solidFill>
              </a:rPr>
              <a:t>」</a:t>
            </a:r>
            <a:endParaRPr lang="ja-JP" altLang="en-US" sz="1875" b="1" dirty="0">
              <a:solidFill>
                <a:schemeClr val="tx1"/>
              </a:solidFill>
            </a:endParaRPr>
          </a:p>
        </p:txBody>
      </p:sp>
      <p:sp>
        <p:nvSpPr>
          <p:cNvPr id="20" name="角丸四角形 19"/>
          <p:cNvSpPr/>
          <p:nvPr/>
        </p:nvSpPr>
        <p:spPr>
          <a:xfrm>
            <a:off x="104362" y="5327553"/>
            <a:ext cx="3385871" cy="660812"/>
          </a:xfrm>
          <a:prstGeom prst="roundRect">
            <a:avLst/>
          </a:prstGeom>
          <a:noFill/>
          <a:ln w="57150">
            <a:solidFill>
              <a:schemeClr val="tx1">
                <a:alpha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21" name="右矢印 20"/>
          <p:cNvSpPr/>
          <p:nvPr/>
        </p:nvSpPr>
        <p:spPr>
          <a:xfrm>
            <a:off x="4693258" y="4375848"/>
            <a:ext cx="464574" cy="4227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22" name="コンテンツ プレースホルダー 2"/>
          <p:cNvSpPr txBox="1">
            <a:spLocks/>
          </p:cNvSpPr>
          <p:nvPr/>
        </p:nvSpPr>
        <p:spPr>
          <a:xfrm>
            <a:off x="5332639" y="5677040"/>
            <a:ext cx="3280682" cy="311325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1875" b="1" dirty="0">
                <a:solidFill>
                  <a:schemeClr val="tx1"/>
                </a:solidFill>
              </a:rPr>
              <a:t>並べ替え結果が得られる</a:t>
            </a:r>
          </a:p>
        </p:txBody>
      </p:sp>
      <p:sp>
        <p:nvSpPr>
          <p:cNvPr id="24" name="正方形/長方形 23"/>
          <p:cNvSpPr/>
          <p:nvPr/>
        </p:nvSpPr>
        <p:spPr>
          <a:xfrm>
            <a:off x="3629074" y="5078772"/>
            <a:ext cx="526569" cy="248780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</p:spTree>
    <p:extLst>
      <p:ext uri="{BB962C8B-B14F-4D97-AF65-F5344CB8AC3E}">
        <p14:creationId xmlns:p14="http://schemas.microsoft.com/office/powerpoint/2010/main" val="15247569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図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779043"/>
            <a:ext cx="5600700" cy="2007394"/>
          </a:xfrm>
          <a:prstGeom prst="rect">
            <a:avLst/>
          </a:prstGeom>
        </p:spPr>
      </p:pic>
      <p:pic>
        <p:nvPicPr>
          <p:cNvPr id="6" name="図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431" y="1533525"/>
            <a:ext cx="5600700" cy="2007394"/>
          </a:xfrm>
          <a:prstGeom prst="rect">
            <a:avLst/>
          </a:prstGeom>
        </p:spPr>
      </p:pic>
      <p:sp>
        <p:nvSpPr>
          <p:cNvPr id="21" name="タイトル 1"/>
          <p:cNvSpPr>
            <a:spLocks noGrp="1"/>
          </p:cNvSpPr>
          <p:nvPr>
            <p:ph type="title"/>
          </p:nvPr>
        </p:nvSpPr>
        <p:spPr>
          <a:xfrm>
            <a:off x="209550" y="1026319"/>
            <a:ext cx="8753475" cy="507206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/>
              <a:t>並べ替えでの「最優先されるキー」と順序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8</a:t>
            </a:fld>
            <a:endParaRPr kumimoji="1" lang="ja-JP" altLang="en-US"/>
          </a:p>
        </p:txBody>
      </p:sp>
      <p:pic>
        <p:nvPicPr>
          <p:cNvPr id="8" name="図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87831" y="1473645"/>
            <a:ext cx="2595329" cy="1772080"/>
          </a:xfrm>
          <a:prstGeom prst="rect">
            <a:avLst/>
          </a:prstGeom>
        </p:spPr>
      </p:pic>
      <p:pic>
        <p:nvPicPr>
          <p:cNvPr id="12" name="図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11414" y="3762296"/>
            <a:ext cx="2578359" cy="1691182"/>
          </a:xfrm>
          <a:prstGeom prst="rect">
            <a:avLst/>
          </a:prstGeom>
        </p:spPr>
      </p:pic>
      <p:sp>
        <p:nvSpPr>
          <p:cNvPr id="9" name="正方形/長方形 8"/>
          <p:cNvSpPr/>
          <p:nvPr/>
        </p:nvSpPr>
        <p:spPr>
          <a:xfrm>
            <a:off x="93927" y="2141668"/>
            <a:ext cx="1858859" cy="296409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1" name="正方形/長方形 10"/>
          <p:cNvSpPr/>
          <p:nvPr/>
        </p:nvSpPr>
        <p:spPr>
          <a:xfrm>
            <a:off x="93927" y="4429425"/>
            <a:ext cx="1858859" cy="296409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3" name="正方形/長方形 12"/>
          <p:cNvSpPr/>
          <p:nvPr/>
        </p:nvSpPr>
        <p:spPr>
          <a:xfrm>
            <a:off x="3724636" y="2141668"/>
            <a:ext cx="1858859" cy="296409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4" name="正方形/長方形 13"/>
          <p:cNvSpPr/>
          <p:nvPr/>
        </p:nvSpPr>
        <p:spPr>
          <a:xfrm>
            <a:off x="3724636" y="4459682"/>
            <a:ext cx="1858859" cy="296409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5" name="右矢印 14"/>
          <p:cNvSpPr/>
          <p:nvPr/>
        </p:nvSpPr>
        <p:spPr>
          <a:xfrm>
            <a:off x="5878334" y="2114533"/>
            <a:ext cx="464574" cy="4227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6" name="右矢印 15"/>
          <p:cNvSpPr/>
          <p:nvPr/>
        </p:nvSpPr>
        <p:spPr>
          <a:xfrm>
            <a:off x="5848210" y="4430206"/>
            <a:ext cx="464574" cy="4227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7" name="テキスト ボックス 16"/>
          <p:cNvSpPr txBox="1"/>
          <p:nvPr/>
        </p:nvSpPr>
        <p:spPr>
          <a:xfrm>
            <a:off x="929899" y="2497238"/>
            <a:ext cx="202491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400" b="1" dirty="0">
                <a:solidFill>
                  <a:srgbClr val="FF0000"/>
                </a:solidFill>
              </a:rPr>
              <a:t>氏名（列 </a:t>
            </a:r>
            <a:r>
              <a:rPr lang="en-US" altLang="ja-JP" sz="2400" b="1" dirty="0">
                <a:solidFill>
                  <a:srgbClr val="FF0000"/>
                </a:solidFill>
              </a:rPr>
              <a:t>A</a:t>
            </a:r>
            <a:r>
              <a:rPr lang="ja-JP" altLang="en-US" sz="2400" b="1" dirty="0">
                <a:solidFill>
                  <a:srgbClr val="FF0000"/>
                </a:solidFill>
              </a:rPr>
              <a:t>）</a:t>
            </a:r>
          </a:p>
        </p:txBody>
      </p:sp>
      <p:sp>
        <p:nvSpPr>
          <p:cNvPr id="18" name="テキスト ボックス 17"/>
          <p:cNvSpPr txBox="1"/>
          <p:nvPr/>
        </p:nvSpPr>
        <p:spPr>
          <a:xfrm>
            <a:off x="929898" y="4782741"/>
            <a:ext cx="202491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400" b="1" dirty="0">
                <a:solidFill>
                  <a:srgbClr val="FF0000"/>
                </a:solidFill>
              </a:rPr>
              <a:t>氏名（列 </a:t>
            </a:r>
            <a:r>
              <a:rPr lang="en-US" altLang="ja-JP" sz="2400" b="1" dirty="0">
                <a:solidFill>
                  <a:srgbClr val="FF0000"/>
                </a:solidFill>
              </a:rPr>
              <a:t>A</a:t>
            </a:r>
            <a:r>
              <a:rPr lang="ja-JP" altLang="en-US" sz="2400" b="1" dirty="0">
                <a:solidFill>
                  <a:srgbClr val="FF0000"/>
                </a:solidFill>
              </a:rPr>
              <a:t>）</a:t>
            </a:r>
          </a:p>
        </p:txBody>
      </p:sp>
      <p:sp>
        <p:nvSpPr>
          <p:cNvPr id="19" name="テキスト ボックス 18"/>
          <p:cNvSpPr txBox="1"/>
          <p:nvPr/>
        </p:nvSpPr>
        <p:spPr>
          <a:xfrm>
            <a:off x="3724636" y="2497237"/>
            <a:ext cx="80021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400" b="1" dirty="0">
                <a:solidFill>
                  <a:srgbClr val="FF0000"/>
                </a:solidFill>
              </a:rPr>
              <a:t>昇順</a:t>
            </a:r>
          </a:p>
        </p:txBody>
      </p:sp>
      <p:sp>
        <p:nvSpPr>
          <p:cNvPr id="20" name="テキスト ボックス 19"/>
          <p:cNvSpPr txBox="1"/>
          <p:nvPr/>
        </p:nvSpPr>
        <p:spPr>
          <a:xfrm>
            <a:off x="3724636" y="4856080"/>
            <a:ext cx="80021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400" b="1" dirty="0">
                <a:solidFill>
                  <a:srgbClr val="FF0000"/>
                </a:solidFill>
              </a:rPr>
              <a:t>降順</a:t>
            </a:r>
          </a:p>
        </p:txBody>
      </p:sp>
    </p:spTree>
    <p:extLst>
      <p:ext uri="{BB962C8B-B14F-4D97-AF65-F5344CB8AC3E}">
        <p14:creationId xmlns:p14="http://schemas.microsoft.com/office/powerpoint/2010/main" val="1647272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図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205" y="1528629"/>
            <a:ext cx="5600700" cy="2007394"/>
          </a:xfrm>
          <a:prstGeom prst="rect">
            <a:avLst/>
          </a:prstGeom>
        </p:spPr>
      </p:pic>
      <p:pic>
        <p:nvPicPr>
          <p:cNvPr id="20" name="図 1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960" y="3853401"/>
            <a:ext cx="5595022" cy="2005358"/>
          </a:xfrm>
          <a:prstGeom prst="rect">
            <a:avLst/>
          </a:prstGeom>
        </p:spPr>
      </p:pic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kumimoji="1" lang="ja-JP" altLang="en-US" dirty="0" smtClean="0"/>
              <a:t>並べ替えでの「最優先されるキー」と順序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9</a:t>
            </a:fld>
            <a:endParaRPr kumimoji="1" lang="ja-JP" altLang="en-US"/>
          </a:p>
        </p:txBody>
      </p:sp>
      <p:pic>
        <p:nvPicPr>
          <p:cNvPr id="9" name="図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89307" y="1641576"/>
            <a:ext cx="2573719" cy="1711321"/>
          </a:xfrm>
          <a:prstGeom prst="rect">
            <a:avLst/>
          </a:prstGeom>
          <a:ln>
            <a:solidFill>
              <a:schemeClr val="accent1">
                <a:shade val="50000"/>
              </a:schemeClr>
            </a:solidFill>
          </a:ln>
        </p:spPr>
      </p:pic>
      <p:pic>
        <p:nvPicPr>
          <p:cNvPr id="10" name="図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89307" y="3877987"/>
            <a:ext cx="2641228" cy="1756209"/>
          </a:xfrm>
          <a:prstGeom prst="rect">
            <a:avLst/>
          </a:prstGeom>
          <a:ln>
            <a:solidFill>
              <a:schemeClr val="accent1">
                <a:shade val="50000"/>
              </a:schemeClr>
            </a:solidFill>
          </a:ln>
        </p:spPr>
      </p:pic>
      <p:sp>
        <p:nvSpPr>
          <p:cNvPr id="11" name="正方形/長方形 10"/>
          <p:cNvSpPr/>
          <p:nvPr/>
        </p:nvSpPr>
        <p:spPr>
          <a:xfrm>
            <a:off x="93927" y="2141668"/>
            <a:ext cx="1858859" cy="296409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2" name="正方形/長方形 11"/>
          <p:cNvSpPr/>
          <p:nvPr/>
        </p:nvSpPr>
        <p:spPr>
          <a:xfrm>
            <a:off x="93927" y="4429425"/>
            <a:ext cx="1858859" cy="296409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3" name="正方形/長方形 12"/>
          <p:cNvSpPr/>
          <p:nvPr/>
        </p:nvSpPr>
        <p:spPr>
          <a:xfrm>
            <a:off x="3724636" y="2141668"/>
            <a:ext cx="1858859" cy="296409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4" name="正方形/長方形 13"/>
          <p:cNvSpPr/>
          <p:nvPr/>
        </p:nvSpPr>
        <p:spPr>
          <a:xfrm>
            <a:off x="3724636" y="4459682"/>
            <a:ext cx="1858859" cy="296409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5" name="右矢印 14"/>
          <p:cNvSpPr/>
          <p:nvPr/>
        </p:nvSpPr>
        <p:spPr>
          <a:xfrm>
            <a:off x="5815196" y="2226702"/>
            <a:ext cx="464574" cy="4227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6" name="右矢印 15"/>
          <p:cNvSpPr/>
          <p:nvPr/>
        </p:nvSpPr>
        <p:spPr>
          <a:xfrm>
            <a:off x="5815196" y="4514459"/>
            <a:ext cx="464574" cy="4227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6" name="テキスト ボックス 5"/>
          <p:cNvSpPr txBox="1"/>
          <p:nvPr/>
        </p:nvSpPr>
        <p:spPr>
          <a:xfrm>
            <a:off x="929899" y="2497238"/>
            <a:ext cx="200567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400" b="1" dirty="0">
                <a:solidFill>
                  <a:srgbClr val="FF0000"/>
                </a:solidFill>
              </a:rPr>
              <a:t>得点（列 </a:t>
            </a:r>
            <a:r>
              <a:rPr lang="en-US" altLang="ja-JP" sz="2400" b="1" dirty="0">
                <a:solidFill>
                  <a:srgbClr val="FF0000"/>
                </a:solidFill>
              </a:rPr>
              <a:t>B</a:t>
            </a:r>
            <a:r>
              <a:rPr lang="ja-JP" altLang="en-US" sz="2400" b="1" dirty="0">
                <a:solidFill>
                  <a:srgbClr val="FF0000"/>
                </a:solidFill>
              </a:rPr>
              <a:t>）</a:t>
            </a:r>
          </a:p>
        </p:txBody>
      </p:sp>
      <p:sp>
        <p:nvSpPr>
          <p:cNvPr id="17" name="テキスト ボックス 16"/>
          <p:cNvSpPr txBox="1"/>
          <p:nvPr/>
        </p:nvSpPr>
        <p:spPr>
          <a:xfrm>
            <a:off x="929898" y="4782741"/>
            <a:ext cx="200567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400" b="1" dirty="0">
                <a:solidFill>
                  <a:srgbClr val="FF0000"/>
                </a:solidFill>
              </a:rPr>
              <a:t>得点（列 </a:t>
            </a:r>
            <a:r>
              <a:rPr lang="en-US" altLang="ja-JP" sz="2400" b="1" dirty="0">
                <a:solidFill>
                  <a:srgbClr val="FF0000"/>
                </a:solidFill>
              </a:rPr>
              <a:t>B</a:t>
            </a:r>
            <a:r>
              <a:rPr lang="ja-JP" altLang="en-US" sz="2400" b="1" dirty="0">
                <a:solidFill>
                  <a:srgbClr val="FF0000"/>
                </a:solidFill>
              </a:rPr>
              <a:t>）</a:t>
            </a:r>
          </a:p>
        </p:txBody>
      </p:sp>
      <p:sp>
        <p:nvSpPr>
          <p:cNvPr id="18" name="テキスト ボックス 17"/>
          <p:cNvSpPr txBox="1"/>
          <p:nvPr/>
        </p:nvSpPr>
        <p:spPr>
          <a:xfrm>
            <a:off x="3724636" y="2497237"/>
            <a:ext cx="80021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400" b="1" dirty="0">
                <a:solidFill>
                  <a:srgbClr val="FF0000"/>
                </a:solidFill>
              </a:rPr>
              <a:t>昇順</a:t>
            </a:r>
          </a:p>
        </p:txBody>
      </p:sp>
      <p:sp>
        <p:nvSpPr>
          <p:cNvPr id="19" name="テキスト ボックス 18"/>
          <p:cNvSpPr txBox="1"/>
          <p:nvPr/>
        </p:nvSpPr>
        <p:spPr>
          <a:xfrm>
            <a:off x="3724636" y="4856080"/>
            <a:ext cx="80021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400" b="1" dirty="0">
                <a:solidFill>
                  <a:srgbClr val="FF0000"/>
                </a:solidFill>
              </a:rPr>
              <a:t>降順</a:t>
            </a:r>
          </a:p>
        </p:txBody>
      </p:sp>
    </p:spTree>
    <p:extLst>
      <p:ext uri="{BB962C8B-B14F-4D97-AF65-F5344CB8AC3E}">
        <p14:creationId xmlns:p14="http://schemas.microsoft.com/office/powerpoint/2010/main" val="23839901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タイトル 1"/>
          <p:cNvSpPr>
            <a:spLocks noGrp="1"/>
          </p:cNvSpPr>
          <p:nvPr>
            <p:ph type="title"/>
          </p:nvPr>
        </p:nvSpPr>
        <p:spPr>
          <a:xfrm>
            <a:off x="308610" y="993934"/>
            <a:ext cx="7886700" cy="503396"/>
          </a:xfrm>
        </p:spPr>
        <p:txBody>
          <a:bodyPr>
            <a:normAutofit fontScale="90000"/>
          </a:bodyPr>
          <a:lstStyle/>
          <a:p>
            <a:r>
              <a:rPr lang="en-US" altLang="ja-JP" dirty="0"/>
              <a:t>3</a:t>
            </a:r>
            <a:r>
              <a:rPr lang="en-US" altLang="ja-JP" dirty="0" smtClean="0"/>
              <a:t>-1</a:t>
            </a:r>
            <a:r>
              <a:rPr kumimoji="1" lang="en-US" altLang="ja-JP" dirty="0" smtClean="0"/>
              <a:t> Excel </a:t>
            </a:r>
            <a:r>
              <a:rPr kumimoji="1" lang="ja-JP" altLang="en-US" dirty="0" err="1" smtClean="0"/>
              <a:t>での</a:t>
            </a:r>
            <a:r>
              <a:rPr kumimoji="1" lang="ja-JP" altLang="en-US" dirty="0" smtClean="0"/>
              <a:t>並べ替え</a:t>
            </a:r>
            <a:endParaRPr kumimoji="1" lang="ja-JP" altLang="en-US" dirty="0"/>
          </a:p>
        </p:txBody>
      </p:sp>
      <p:sp>
        <p:nvSpPr>
          <p:cNvPr id="1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155050" y="1737179"/>
            <a:ext cx="8040260" cy="337925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ja-JP" altLang="en-US" sz="2400" dirty="0"/>
              <a:t>◆ データを一定の規則で</a:t>
            </a:r>
            <a:r>
              <a:rPr lang="ja-JP" altLang="en-US" sz="2400" dirty="0">
                <a:solidFill>
                  <a:srgbClr val="C00000"/>
                </a:solidFill>
              </a:rPr>
              <a:t>並べ替え</a:t>
            </a:r>
            <a:endParaRPr lang="en-US" altLang="ja-JP" sz="2400" dirty="0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ja-JP" altLang="en-US" sz="2400" dirty="0"/>
              <a:t>◆ </a:t>
            </a:r>
            <a:r>
              <a:rPr lang="ja-JP" altLang="en-US" sz="2400" dirty="0">
                <a:solidFill>
                  <a:srgbClr val="C00000"/>
                </a:solidFill>
              </a:rPr>
              <a:t>並べ替え</a:t>
            </a:r>
            <a:r>
              <a:rPr lang="ja-JP" altLang="en-US" sz="2400" dirty="0"/>
              <a:t>は行単位</a:t>
            </a:r>
            <a:endParaRPr lang="en-US" altLang="ja-JP" sz="2400" dirty="0"/>
          </a:p>
          <a:p>
            <a:pPr marL="0" indent="0">
              <a:buNone/>
            </a:pPr>
            <a:r>
              <a:rPr lang="ja-JP" altLang="en-US" sz="2400" dirty="0"/>
              <a:t>◆ 並べ替え時に、「</a:t>
            </a:r>
            <a:r>
              <a:rPr lang="ja-JP" altLang="en-US" sz="2400" b="1" dirty="0"/>
              <a:t>最優先されるキー</a:t>
            </a:r>
            <a:r>
              <a:rPr lang="ja-JP" altLang="en-US" sz="2400" dirty="0"/>
              <a:t>」と「</a:t>
            </a:r>
            <a:r>
              <a:rPr lang="ja-JP" altLang="en-US" sz="2400" b="1" dirty="0"/>
              <a:t>順序</a:t>
            </a:r>
            <a:r>
              <a:rPr lang="ja-JP" altLang="en-US" sz="2400" dirty="0"/>
              <a:t>」を</a:t>
            </a:r>
            <a:endParaRPr lang="en-US" altLang="ja-JP" sz="2400" dirty="0"/>
          </a:p>
          <a:p>
            <a:pPr marL="0" indent="0">
              <a:buNone/>
            </a:pPr>
            <a:r>
              <a:rPr lang="ja-JP" altLang="en-US" sz="2400" dirty="0"/>
              <a:t>　設定する必要がある</a:t>
            </a:r>
          </a:p>
          <a:p>
            <a:pPr marL="0" indent="0">
              <a:lnSpc>
                <a:spcPct val="110000"/>
              </a:lnSpc>
              <a:buNone/>
            </a:pPr>
            <a:endParaRPr lang="en-US" altLang="ja-JP" sz="2400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10</a:t>
            </a:fld>
            <a:endParaRPr kumimoji="1" lang="ja-JP" altLang="en-US" dirty="0"/>
          </a:p>
        </p:txBody>
      </p:sp>
      <p:sp>
        <p:nvSpPr>
          <p:cNvPr id="8" name="コンテンツ プレースホルダー 2"/>
          <p:cNvSpPr txBox="1">
            <a:spLocks/>
          </p:cNvSpPr>
          <p:nvPr/>
        </p:nvSpPr>
        <p:spPr>
          <a:xfrm>
            <a:off x="1795507" y="5691978"/>
            <a:ext cx="1784350" cy="545306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2100" b="1" dirty="0">
                <a:solidFill>
                  <a:schemeClr val="tx1"/>
                </a:solidFill>
              </a:rPr>
              <a:t>並べ替え前</a:t>
            </a:r>
          </a:p>
        </p:txBody>
      </p:sp>
      <p:sp>
        <p:nvSpPr>
          <p:cNvPr id="9" name="コンテンツ プレースホルダー 2"/>
          <p:cNvSpPr txBox="1">
            <a:spLocks/>
          </p:cNvSpPr>
          <p:nvPr/>
        </p:nvSpPr>
        <p:spPr>
          <a:xfrm>
            <a:off x="5366795" y="5662202"/>
            <a:ext cx="2602443" cy="422805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2100" b="1" u="sng" dirty="0">
                <a:solidFill>
                  <a:srgbClr val="FF0000"/>
                </a:solidFill>
              </a:rPr>
              <a:t>得点（</a:t>
            </a:r>
            <a:r>
              <a:rPr lang="en-US" altLang="ja-JP" sz="2100" b="1" u="sng" dirty="0">
                <a:solidFill>
                  <a:srgbClr val="FF0000"/>
                </a:solidFill>
              </a:rPr>
              <a:t>B</a:t>
            </a:r>
            <a:r>
              <a:rPr lang="ja-JP" altLang="en-US" sz="2100" b="1" u="sng" dirty="0">
                <a:solidFill>
                  <a:srgbClr val="FF0000"/>
                </a:solidFill>
              </a:rPr>
              <a:t>列）</a:t>
            </a:r>
            <a:r>
              <a:rPr lang="ja-JP" altLang="en-US" sz="2100" dirty="0">
                <a:solidFill>
                  <a:schemeClr val="tx1"/>
                </a:solidFill>
              </a:rPr>
              <a:t>で</a:t>
            </a:r>
            <a:r>
              <a:rPr lang="ja-JP" altLang="en-US" sz="2100" b="1" u="sng" dirty="0">
                <a:solidFill>
                  <a:srgbClr val="FF0000"/>
                </a:solidFill>
              </a:rPr>
              <a:t>降順</a:t>
            </a:r>
          </a:p>
        </p:txBody>
      </p:sp>
      <p:pic>
        <p:nvPicPr>
          <p:cNvPr id="10" name="図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97232" y="3814439"/>
            <a:ext cx="2728382" cy="1814160"/>
          </a:xfrm>
          <a:prstGeom prst="rect">
            <a:avLst/>
          </a:prstGeom>
          <a:ln>
            <a:solidFill>
              <a:schemeClr val="accent1">
                <a:shade val="50000"/>
              </a:schemeClr>
            </a:solidFill>
          </a:ln>
        </p:spPr>
      </p:pic>
      <p:pic>
        <p:nvPicPr>
          <p:cNvPr id="11" name="図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40428" y="3814438"/>
            <a:ext cx="2693897" cy="1791230"/>
          </a:xfrm>
          <a:prstGeom prst="rect">
            <a:avLst/>
          </a:prstGeom>
          <a:ln>
            <a:solidFill>
              <a:schemeClr val="accent1">
                <a:shade val="50000"/>
              </a:schemeClr>
            </a:solidFill>
          </a:ln>
        </p:spPr>
      </p:pic>
      <p:sp>
        <p:nvSpPr>
          <p:cNvPr id="12" name="右矢印 11"/>
          <p:cNvSpPr/>
          <p:nvPr/>
        </p:nvSpPr>
        <p:spPr>
          <a:xfrm>
            <a:off x="4405333" y="4120288"/>
            <a:ext cx="464574" cy="117953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grpSp>
        <p:nvGrpSpPr>
          <p:cNvPr id="18" name="グループ化 17"/>
          <p:cNvGrpSpPr/>
          <p:nvPr/>
        </p:nvGrpSpPr>
        <p:grpSpPr>
          <a:xfrm>
            <a:off x="6882644" y="1213234"/>
            <a:ext cx="1223413" cy="1008866"/>
            <a:chOff x="7582266" y="316010"/>
            <a:chExt cx="1631217" cy="1345154"/>
          </a:xfrm>
        </p:grpSpPr>
        <p:sp>
          <p:nvSpPr>
            <p:cNvPr id="19" name="Text Box 1035"/>
            <p:cNvSpPr txBox="1">
              <a:spLocks noChangeArrowheads="1"/>
            </p:cNvSpPr>
            <p:nvPr/>
          </p:nvSpPr>
          <p:spPr bwMode="auto">
            <a:xfrm>
              <a:off x="7582266" y="1288755"/>
              <a:ext cx="1631217" cy="37240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CC00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kumimoji="1" sz="32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8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4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ja-JP" altLang="en-US" sz="1350" dirty="0">
                  <a:solidFill>
                    <a:schemeClr val="tx1"/>
                  </a:solidFill>
                  <a:latin typeface="Times New Roman" panose="02020603050405020304" pitchFamily="18" charset="0"/>
                </a:rPr>
                <a:t>まとめページ</a:t>
              </a:r>
            </a:p>
          </p:txBody>
        </p:sp>
        <p:pic>
          <p:nvPicPr>
            <p:cNvPr id="20" name="Picture 2" descr="http://3.bp.blogspot.com/-nYzwhfjYgF0/UOFKLhF54UI/AAAAAAAAKEs/hbFj1OvGjSE/s1600/bunbougu_note.png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794625" y="316010"/>
              <a:ext cx="1206500" cy="9366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689667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1143000" y="3086100"/>
            <a:ext cx="6858000" cy="775097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/>
              <a:t>実践演習の部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141158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08610" y="993934"/>
            <a:ext cx="7886700" cy="503396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/>
              <a:t>実践演習の①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08610" y="1668780"/>
            <a:ext cx="8702040" cy="3239765"/>
          </a:xfrm>
        </p:spPr>
        <p:txBody>
          <a:bodyPr>
            <a:normAutofit/>
          </a:bodyPr>
          <a:lstStyle/>
          <a:p>
            <a:pPr marL="385763" indent="-385763">
              <a:lnSpc>
                <a:spcPct val="110000"/>
              </a:lnSpc>
              <a:buAutoNum type="arabicPeriod"/>
            </a:pPr>
            <a:r>
              <a:rPr kumimoji="1" lang="en-US" altLang="ja-JP" dirty="0" smtClean="0"/>
              <a:t>Windows 7 </a:t>
            </a:r>
            <a:r>
              <a:rPr kumimoji="1" lang="ja-JP" altLang="en-US" dirty="0" smtClean="0"/>
              <a:t>を起動しなさい</a:t>
            </a:r>
            <a:endParaRPr kumimoji="1" lang="en-US" altLang="ja-JP" dirty="0" smtClean="0"/>
          </a:p>
          <a:p>
            <a:pPr marL="385763" indent="-385763">
              <a:lnSpc>
                <a:spcPct val="110000"/>
              </a:lnSpc>
              <a:buAutoNum type="arabicPeriod"/>
            </a:pPr>
            <a:r>
              <a:rPr lang="en-US" altLang="ja-JP" dirty="0" smtClean="0"/>
              <a:t>Microsoft Excel 2013 </a:t>
            </a:r>
            <a:r>
              <a:rPr lang="ja-JP" altLang="en-US" dirty="0" smtClean="0"/>
              <a:t>を起動しなさい</a:t>
            </a:r>
            <a:endParaRPr lang="en-US" altLang="ja-JP" dirty="0" smtClean="0"/>
          </a:p>
          <a:p>
            <a:pPr marL="385763" indent="-385763">
              <a:lnSpc>
                <a:spcPct val="110000"/>
              </a:lnSpc>
              <a:buAutoNum type="arabicPeriod"/>
            </a:pPr>
            <a:r>
              <a:rPr kumimoji="1" lang="en-US" altLang="ja-JP" dirty="0" smtClean="0"/>
              <a:t>Excel </a:t>
            </a:r>
            <a:r>
              <a:rPr kumimoji="1" lang="ja-JP" altLang="en-US" dirty="0" smtClean="0"/>
              <a:t>のスタート画面で「</a:t>
            </a:r>
            <a:r>
              <a:rPr kumimoji="1" lang="ja-JP" altLang="en-US" b="1" dirty="0" smtClean="0"/>
              <a:t>空白のブック</a:t>
            </a:r>
            <a:r>
              <a:rPr kumimoji="1" lang="ja-JP" altLang="en-US" dirty="0" smtClean="0"/>
              <a:t>」を選びなさい</a:t>
            </a:r>
            <a:endParaRPr kumimoji="1" lang="ja-JP" altLang="en-US" dirty="0"/>
          </a:p>
        </p:txBody>
      </p:sp>
      <p:pic>
        <p:nvPicPr>
          <p:cNvPr id="4" name="図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5309" y="3912731"/>
            <a:ext cx="3681161" cy="2686686"/>
          </a:xfrm>
          <a:prstGeom prst="rect">
            <a:avLst/>
          </a:prstGeom>
        </p:spPr>
      </p:pic>
      <p:sp>
        <p:nvSpPr>
          <p:cNvPr id="5" name="正方形/長方形 4"/>
          <p:cNvSpPr/>
          <p:nvPr/>
        </p:nvSpPr>
        <p:spPr>
          <a:xfrm>
            <a:off x="3124496" y="4801340"/>
            <a:ext cx="952513" cy="890036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pic>
        <p:nvPicPr>
          <p:cNvPr id="6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528" y="840467"/>
            <a:ext cx="656863" cy="656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77826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08610" y="993934"/>
            <a:ext cx="7886700" cy="367594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/>
              <a:t>実践演習の①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292547" y="1398658"/>
            <a:ext cx="8835390" cy="792608"/>
          </a:xfrm>
        </p:spPr>
        <p:txBody>
          <a:bodyPr>
            <a:normAutofit fontScale="47500" lnSpcReduction="20000"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US" altLang="ja-JP" sz="3825" dirty="0"/>
              <a:t>4. </a:t>
            </a:r>
            <a:r>
              <a:rPr lang="ja-JP" altLang="en-US" sz="3825" dirty="0"/>
              <a:t>次のように値を入力しなさい．</a:t>
            </a:r>
            <a:endParaRPr lang="en-US" altLang="ja-JP" sz="3825" dirty="0"/>
          </a:p>
          <a:p>
            <a:pPr marL="0" indent="0">
              <a:lnSpc>
                <a:spcPct val="110000"/>
              </a:lnSpc>
              <a:buNone/>
            </a:pPr>
            <a:r>
              <a:rPr lang="ja-JP" altLang="en-US" sz="3825" dirty="0"/>
              <a:t>（値を入力して、</a:t>
            </a:r>
            <a:r>
              <a:rPr lang="en-US" altLang="ja-JP" sz="3825" b="1" u="sng" dirty="0"/>
              <a:t>Enter</a:t>
            </a:r>
            <a:r>
              <a:rPr lang="ja-JP" altLang="en-US" sz="3825" b="1" u="sng" dirty="0"/>
              <a:t>キーを押す</a:t>
            </a:r>
            <a:r>
              <a:rPr lang="ja-JP" altLang="en-US" sz="3825" dirty="0"/>
              <a:t>と、アクティブセルが１つ下に動く）</a:t>
            </a:r>
            <a:r>
              <a:rPr lang="ja-JP" altLang="en-US" dirty="0"/>
              <a:t>　</a:t>
            </a:r>
            <a:endParaRPr kumimoji="1" lang="ja-JP" altLang="en-US" dirty="0"/>
          </a:p>
        </p:txBody>
      </p:sp>
      <p:sp>
        <p:nvSpPr>
          <p:cNvPr id="5" name="テキスト ボックス 4"/>
          <p:cNvSpPr txBox="1"/>
          <p:nvPr/>
        </p:nvSpPr>
        <p:spPr>
          <a:xfrm>
            <a:off x="1606145" y="5531421"/>
            <a:ext cx="5186035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3000" dirty="0"/>
              <a:t>必ず</a:t>
            </a:r>
            <a:r>
              <a:rPr lang="ja-JP" altLang="en-US" sz="3000" b="1" dirty="0"/>
              <a:t>Ａ列</a:t>
            </a:r>
            <a:r>
              <a:rPr lang="ja-JP" altLang="en-US" sz="3000" dirty="0"/>
              <a:t>と</a:t>
            </a:r>
            <a:r>
              <a:rPr lang="ja-JP" altLang="en-US" sz="3000" b="1" dirty="0"/>
              <a:t>Ｂ列</a:t>
            </a:r>
            <a:r>
              <a:rPr lang="ja-JP" altLang="en-US" sz="3000" dirty="0"/>
              <a:t>を使いなさい</a:t>
            </a:r>
          </a:p>
        </p:txBody>
      </p:sp>
      <p:sp>
        <p:nvSpPr>
          <p:cNvPr id="7" name="テキスト ボックス 6"/>
          <p:cNvSpPr txBox="1"/>
          <p:nvPr/>
        </p:nvSpPr>
        <p:spPr>
          <a:xfrm>
            <a:off x="5977752" y="2819141"/>
            <a:ext cx="1723549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3000" dirty="0"/>
              <a:t>必ず</a:t>
            </a:r>
            <a:r>
              <a:rPr lang="ja-JP" altLang="en-US" sz="3000" b="1" dirty="0"/>
              <a:t>１行</a:t>
            </a:r>
            <a:endParaRPr lang="en-US" altLang="ja-JP" sz="3000" b="1" dirty="0"/>
          </a:p>
          <a:p>
            <a:r>
              <a:rPr lang="ja-JP" altLang="en-US" sz="3000" dirty="0"/>
              <a:t>から</a:t>
            </a:r>
            <a:r>
              <a:rPr lang="ja-JP" altLang="en-US" sz="3000" b="1" dirty="0"/>
              <a:t>５行</a:t>
            </a:r>
            <a:endParaRPr lang="en-US" altLang="ja-JP" sz="3000" b="1" dirty="0"/>
          </a:p>
          <a:p>
            <a:r>
              <a:rPr lang="ja-JP" altLang="en-US" sz="3000" dirty="0"/>
              <a:t>を使いな</a:t>
            </a:r>
            <a:endParaRPr lang="en-US" altLang="ja-JP" sz="3000" dirty="0"/>
          </a:p>
          <a:p>
            <a:r>
              <a:rPr lang="ja-JP" altLang="en-US" sz="3000" dirty="0"/>
              <a:t>さい</a:t>
            </a:r>
          </a:p>
        </p:txBody>
      </p:sp>
      <p:sp>
        <p:nvSpPr>
          <p:cNvPr id="9" name="テキスト ボックス 8"/>
          <p:cNvSpPr txBox="1"/>
          <p:nvPr/>
        </p:nvSpPr>
        <p:spPr>
          <a:xfrm>
            <a:off x="2024746" y="5000506"/>
            <a:ext cx="5676554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3000" dirty="0">
                <a:solidFill>
                  <a:srgbClr val="003366"/>
                </a:solidFill>
              </a:rPr>
              <a:t>※</a:t>
            </a:r>
            <a:r>
              <a:rPr lang="ja-JP" altLang="en-US" sz="3000" dirty="0">
                <a:solidFill>
                  <a:srgbClr val="003366"/>
                </a:solidFill>
              </a:rPr>
              <a:t> 数字はすべて半角にしなさい</a:t>
            </a:r>
          </a:p>
        </p:txBody>
      </p:sp>
      <p:pic>
        <p:nvPicPr>
          <p:cNvPr id="8" name="図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06144" y="2269802"/>
            <a:ext cx="4128563" cy="2745170"/>
          </a:xfrm>
          <a:prstGeom prst="rect">
            <a:avLst/>
          </a:prstGeom>
          <a:ln>
            <a:solidFill>
              <a:schemeClr val="accent1">
                <a:shade val="50000"/>
              </a:schemeClr>
            </a:solidFill>
          </a:ln>
        </p:spPr>
      </p:pic>
      <p:pic>
        <p:nvPicPr>
          <p:cNvPr id="10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1588" y="804769"/>
            <a:ext cx="656863" cy="656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25209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08610" y="993934"/>
            <a:ext cx="7886700" cy="503396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/>
              <a:t>実践演習の①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204952" y="1474445"/>
            <a:ext cx="8702040" cy="1362226"/>
          </a:xfrm>
        </p:spPr>
        <p:txBody>
          <a:bodyPr>
            <a:normAutofit fontScale="85000" lnSpcReduction="20000"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kumimoji="1" lang="en-US" altLang="ja-JP" dirty="0" smtClean="0"/>
              <a:t>5. </a:t>
            </a:r>
            <a:r>
              <a:rPr kumimoji="1" lang="ja-JP" altLang="en-US" dirty="0" smtClean="0">
                <a:solidFill>
                  <a:srgbClr val="C00000"/>
                </a:solidFill>
              </a:rPr>
              <a:t>並べ替え</a:t>
            </a:r>
            <a:r>
              <a:rPr kumimoji="1" lang="ja-JP" altLang="en-US" dirty="0" smtClean="0"/>
              <a:t>を行いなさい</a:t>
            </a:r>
            <a:endParaRPr kumimoji="1" lang="en-US" altLang="ja-JP" dirty="0" smtClean="0"/>
          </a:p>
          <a:p>
            <a:pPr marL="0" indent="0">
              <a:lnSpc>
                <a:spcPct val="110000"/>
              </a:lnSpc>
              <a:buNone/>
            </a:pPr>
            <a:r>
              <a:rPr lang="ja-JP" altLang="en-US" dirty="0"/>
              <a:t>　</a:t>
            </a:r>
            <a:r>
              <a:rPr lang="ja-JP" altLang="en-US" dirty="0" smtClean="0"/>
              <a:t>　「</a:t>
            </a:r>
            <a:r>
              <a:rPr lang="ja-JP" altLang="en-US" b="1" dirty="0" smtClean="0"/>
              <a:t>最優先されるキー</a:t>
            </a:r>
            <a:r>
              <a:rPr lang="ja-JP" altLang="en-US" dirty="0" smtClean="0"/>
              <a:t>」は、</a:t>
            </a:r>
            <a:r>
              <a:rPr lang="ja-JP" altLang="en-US" b="1" dirty="0" smtClean="0"/>
              <a:t>得点（</a:t>
            </a:r>
            <a:r>
              <a:rPr lang="en-US" altLang="ja-JP" b="1" dirty="0" smtClean="0"/>
              <a:t>B </a:t>
            </a:r>
            <a:r>
              <a:rPr lang="ja-JP" altLang="en-US" b="1" dirty="0" smtClean="0"/>
              <a:t>列）</a:t>
            </a:r>
            <a:r>
              <a:rPr lang="ja-JP" altLang="en-US" dirty="0" smtClean="0"/>
              <a:t>、</a:t>
            </a:r>
            <a:endParaRPr lang="en-US" altLang="ja-JP" dirty="0" smtClean="0"/>
          </a:p>
          <a:p>
            <a:pPr marL="0" indent="0">
              <a:lnSpc>
                <a:spcPct val="110000"/>
              </a:lnSpc>
              <a:buNone/>
            </a:pPr>
            <a:r>
              <a:rPr lang="ja-JP" altLang="en-US" dirty="0"/>
              <a:t>　</a:t>
            </a:r>
            <a:r>
              <a:rPr lang="ja-JP" altLang="en-US" dirty="0" smtClean="0"/>
              <a:t>　「</a:t>
            </a:r>
            <a:r>
              <a:rPr lang="ja-JP" altLang="en-US" b="1" dirty="0" smtClean="0"/>
              <a:t>順序</a:t>
            </a:r>
            <a:r>
              <a:rPr lang="ja-JP" altLang="en-US" dirty="0" smtClean="0"/>
              <a:t>」は、</a:t>
            </a:r>
            <a:r>
              <a:rPr lang="ja-JP" altLang="en-US" b="1" dirty="0" smtClean="0"/>
              <a:t>降順</a:t>
            </a:r>
            <a:r>
              <a:rPr lang="ja-JP" altLang="en-US" dirty="0" smtClean="0"/>
              <a:t>に設定しなさい</a:t>
            </a:r>
            <a:endParaRPr kumimoji="1" lang="en-US" altLang="ja-JP" dirty="0"/>
          </a:p>
        </p:txBody>
      </p:sp>
      <p:sp>
        <p:nvSpPr>
          <p:cNvPr id="6" name="コンテンツ プレースホルダー 2"/>
          <p:cNvSpPr txBox="1">
            <a:spLocks/>
          </p:cNvSpPr>
          <p:nvPr/>
        </p:nvSpPr>
        <p:spPr>
          <a:xfrm>
            <a:off x="679360" y="4685194"/>
            <a:ext cx="1784350" cy="545306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2100" b="1" dirty="0">
                <a:solidFill>
                  <a:schemeClr val="tx1"/>
                </a:solidFill>
              </a:rPr>
              <a:t>並べ替え前</a:t>
            </a:r>
          </a:p>
        </p:txBody>
      </p:sp>
      <p:sp>
        <p:nvSpPr>
          <p:cNvPr id="7" name="コンテンツ プレースホルダー 2"/>
          <p:cNvSpPr txBox="1">
            <a:spLocks/>
          </p:cNvSpPr>
          <p:nvPr/>
        </p:nvSpPr>
        <p:spPr>
          <a:xfrm>
            <a:off x="6388696" y="4655682"/>
            <a:ext cx="2602443" cy="422805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2100" b="1" u="sng" dirty="0">
                <a:solidFill>
                  <a:srgbClr val="FF0000"/>
                </a:solidFill>
              </a:rPr>
              <a:t>得点（</a:t>
            </a:r>
            <a:r>
              <a:rPr lang="en-US" altLang="ja-JP" sz="2100" b="1" u="sng" dirty="0">
                <a:solidFill>
                  <a:srgbClr val="FF0000"/>
                </a:solidFill>
              </a:rPr>
              <a:t>B</a:t>
            </a:r>
            <a:r>
              <a:rPr lang="ja-JP" altLang="en-US" sz="2100" b="1" u="sng" dirty="0">
                <a:solidFill>
                  <a:srgbClr val="FF0000"/>
                </a:solidFill>
              </a:rPr>
              <a:t>列）</a:t>
            </a:r>
            <a:r>
              <a:rPr lang="ja-JP" altLang="en-US" sz="2100" dirty="0">
                <a:solidFill>
                  <a:schemeClr val="tx1"/>
                </a:solidFill>
              </a:rPr>
              <a:t>で</a:t>
            </a:r>
            <a:r>
              <a:rPr lang="ja-JP" altLang="en-US" sz="2100" b="1" u="sng" dirty="0">
                <a:solidFill>
                  <a:srgbClr val="FF0000"/>
                </a:solidFill>
              </a:rPr>
              <a:t>降順</a:t>
            </a:r>
          </a:p>
        </p:txBody>
      </p:sp>
      <p:pic>
        <p:nvPicPr>
          <p:cNvPr id="8" name="図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298" y="2843152"/>
            <a:ext cx="2728382" cy="1814160"/>
          </a:xfrm>
          <a:prstGeom prst="rect">
            <a:avLst/>
          </a:prstGeom>
          <a:ln>
            <a:solidFill>
              <a:schemeClr val="accent1">
                <a:shade val="50000"/>
              </a:schemeClr>
            </a:solidFill>
          </a:ln>
        </p:spPr>
      </p:pic>
      <p:pic>
        <p:nvPicPr>
          <p:cNvPr id="9" name="図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97242" y="2822113"/>
            <a:ext cx="2693897" cy="1791230"/>
          </a:xfrm>
          <a:prstGeom prst="rect">
            <a:avLst/>
          </a:prstGeom>
          <a:ln>
            <a:solidFill>
              <a:schemeClr val="accent1">
                <a:shade val="50000"/>
              </a:schemeClr>
            </a:solidFill>
          </a:ln>
        </p:spPr>
      </p:pic>
      <p:sp>
        <p:nvSpPr>
          <p:cNvPr id="10" name="右矢印 9"/>
          <p:cNvSpPr/>
          <p:nvPr/>
        </p:nvSpPr>
        <p:spPr>
          <a:xfrm>
            <a:off x="2921621" y="3203039"/>
            <a:ext cx="464574" cy="117953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2" name="コンテンツ プレースホルダー 2"/>
          <p:cNvSpPr txBox="1">
            <a:spLocks/>
          </p:cNvSpPr>
          <p:nvPr/>
        </p:nvSpPr>
        <p:spPr>
          <a:xfrm>
            <a:off x="5757177" y="5187410"/>
            <a:ext cx="3499944" cy="671030"/>
          </a:xfrm>
          <a:prstGeom prst="rect">
            <a:avLst/>
          </a:prstGeom>
        </p:spPr>
        <p:txBody>
          <a:bodyPr vert="horz" lIns="68580" tIns="34290" rIns="68580" bIns="34290" rtlCol="0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2100" b="1" u="sng" dirty="0">
                <a:solidFill>
                  <a:srgbClr val="FF0000"/>
                </a:solidFill>
              </a:rPr>
              <a:t>必ず、結果を確認</a:t>
            </a:r>
            <a:endParaRPr lang="en-US" altLang="ja-JP" sz="2100" b="1" u="sng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ja-JP" altLang="en-US" sz="2100" b="1" u="sng" dirty="0">
                <a:solidFill>
                  <a:srgbClr val="FF0000"/>
                </a:solidFill>
              </a:rPr>
              <a:t>（間違っていたらやり直す）</a:t>
            </a:r>
          </a:p>
        </p:txBody>
      </p:sp>
      <p:sp>
        <p:nvSpPr>
          <p:cNvPr id="13" name="コンテンツ プレースホルダー 2"/>
          <p:cNvSpPr txBox="1">
            <a:spLocks/>
          </p:cNvSpPr>
          <p:nvPr/>
        </p:nvSpPr>
        <p:spPr>
          <a:xfrm>
            <a:off x="3741888" y="4663794"/>
            <a:ext cx="1784350" cy="545306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2100" b="1" dirty="0">
                <a:solidFill>
                  <a:schemeClr val="tx1"/>
                </a:solidFill>
              </a:rPr>
              <a:t>範囲選択</a:t>
            </a:r>
          </a:p>
        </p:txBody>
      </p:sp>
      <p:sp>
        <p:nvSpPr>
          <p:cNvPr id="14" name="右矢印 13"/>
          <p:cNvSpPr/>
          <p:nvPr/>
        </p:nvSpPr>
        <p:spPr>
          <a:xfrm>
            <a:off x="5679453" y="3202579"/>
            <a:ext cx="464574" cy="117953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pic>
        <p:nvPicPr>
          <p:cNvPr id="4" name="図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97190" y="3081675"/>
            <a:ext cx="2129048" cy="1390835"/>
          </a:xfrm>
          <a:prstGeom prst="rect">
            <a:avLst/>
          </a:prstGeom>
        </p:spPr>
      </p:pic>
      <p:sp>
        <p:nvSpPr>
          <p:cNvPr id="15" name="角丸四角形 14"/>
          <p:cNvSpPr/>
          <p:nvPr/>
        </p:nvSpPr>
        <p:spPr>
          <a:xfrm>
            <a:off x="204952" y="5078487"/>
            <a:ext cx="5163992" cy="812975"/>
          </a:xfrm>
          <a:prstGeom prst="roundRect">
            <a:avLst/>
          </a:prstGeom>
          <a:noFill/>
          <a:ln w="57150">
            <a:solidFill>
              <a:schemeClr val="tx1">
                <a:alpha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6" name="コンテンツ プレースホルダー 2"/>
          <p:cNvSpPr txBox="1">
            <a:spLocks/>
          </p:cNvSpPr>
          <p:nvPr/>
        </p:nvSpPr>
        <p:spPr>
          <a:xfrm>
            <a:off x="308610" y="5255389"/>
            <a:ext cx="5088870" cy="671030"/>
          </a:xfrm>
          <a:prstGeom prst="rect">
            <a:avLst/>
          </a:prstGeom>
        </p:spPr>
        <p:txBody>
          <a:bodyPr vert="horz" lIns="68580" tIns="34290" rIns="68580" bIns="34290" rtlCol="0">
            <a:normAutofit fontScale="70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2100" dirty="0">
                <a:solidFill>
                  <a:schemeClr val="tx1"/>
                </a:solidFill>
              </a:rPr>
              <a:t>操作を間違ってしまって、元に戻したいときは </a:t>
            </a:r>
            <a:r>
              <a:rPr lang="en-US" altLang="ja-JP" sz="2100" dirty="0">
                <a:solidFill>
                  <a:schemeClr val="tx1"/>
                </a:solidFill>
              </a:rPr>
              <a:t>CTRL + Z</a:t>
            </a:r>
          </a:p>
          <a:p>
            <a:pPr marL="0" indent="0">
              <a:buNone/>
            </a:pPr>
            <a:r>
              <a:rPr lang="en-US" altLang="ja-JP" sz="2100" dirty="0">
                <a:solidFill>
                  <a:schemeClr val="tx1"/>
                </a:solidFill>
              </a:rPr>
              <a:t>(</a:t>
            </a:r>
            <a:r>
              <a:rPr lang="ja-JP" altLang="en-US" sz="2100" dirty="0">
                <a:solidFill>
                  <a:schemeClr val="tx1"/>
                </a:solidFill>
              </a:rPr>
              <a:t>コントロールキーと「</a:t>
            </a:r>
            <a:r>
              <a:rPr lang="en-US" altLang="ja-JP" sz="2100" dirty="0">
                <a:solidFill>
                  <a:schemeClr val="tx1"/>
                </a:solidFill>
              </a:rPr>
              <a:t>Z</a:t>
            </a:r>
            <a:r>
              <a:rPr lang="ja-JP" altLang="en-US" sz="2100" dirty="0">
                <a:solidFill>
                  <a:schemeClr val="tx1"/>
                </a:solidFill>
              </a:rPr>
              <a:t>」を同時押し</a:t>
            </a:r>
            <a:r>
              <a:rPr lang="en-US" altLang="ja-JP" sz="2100" dirty="0">
                <a:solidFill>
                  <a:schemeClr val="tx1"/>
                </a:solidFill>
              </a:rPr>
              <a:t>)</a:t>
            </a:r>
            <a:endParaRPr lang="ja-JP" altLang="en-US" sz="2100" dirty="0">
              <a:solidFill>
                <a:schemeClr val="tx1"/>
              </a:solidFill>
            </a:endParaRPr>
          </a:p>
        </p:txBody>
      </p:sp>
      <p:pic>
        <p:nvPicPr>
          <p:cNvPr id="17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7200" y="843025"/>
            <a:ext cx="656863" cy="656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90063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08610" y="993934"/>
            <a:ext cx="7886700" cy="503396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/>
              <a:t>実践演習の①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08610" y="1668780"/>
            <a:ext cx="8835390" cy="1362226"/>
          </a:xfrm>
        </p:spPr>
        <p:txBody>
          <a:bodyPr>
            <a:norm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kumimoji="1" lang="en-US" altLang="ja-JP" dirty="0" smtClean="0"/>
              <a:t>6. </a:t>
            </a:r>
            <a:r>
              <a:rPr kumimoji="1" lang="ja-JP" altLang="en-US" dirty="0" smtClean="0"/>
              <a:t>終わったら、データを</a:t>
            </a:r>
            <a:r>
              <a:rPr kumimoji="1" lang="ja-JP" altLang="en-US" dirty="0" smtClean="0">
                <a:solidFill>
                  <a:srgbClr val="C00000"/>
                </a:solidFill>
              </a:rPr>
              <a:t>消去（クリア）</a:t>
            </a:r>
            <a:r>
              <a:rPr kumimoji="1" lang="ja-JP" altLang="en-US" dirty="0" smtClean="0"/>
              <a:t>しておくこと</a:t>
            </a:r>
            <a:endParaRPr kumimoji="1" lang="en-US" altLang="ja-JP" dirty="0"/>
          </a:p>
        </p:txBody>
      </p:sp>
      <p:pic>
        <p:nvPicPr>
          <p:cNvPr id="12" name="図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08465" y="2184756"/>
            <a:ext cx="3837056" cy="3565511"/>
          </a:xfrm>
          <a:prstGeom prst="rect">
            <a:avLst/>
          </a:prstGeom>
        </p:spPr>
      </p:pic>
      <p:sp>
        <p:nvSpPr>
          <p:cNvPr id="13" name="正方形/長方形 12"/>
          <p:cNvSpPr/>
          <p:nvPr/>
        </p:nvSpPr>
        <p:spPr>
          <a:xfrm>
            <a:off x="3150736" y="4818336"/>
            <a:ext cx="2394785" cy="385812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4" name="正方形/長方形 13"/>
          <p:cNvSpPr/>
          <p:nvPr/>
        </p:nvSpPr>
        <p:spPr>
          <a:xfrm>
            <a:off x="2082622" y="2471148"/>
            <a:ext cx="1842993" cy="1075834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5" name="コンテンツ プレースホルダー 2"/>
          <p:cNvSpPr txBox="1">
            <a:spLocks/>
          </p:cNvSpPr>
          <p:nvPr/>
        </p:nvSpPr>
        <p:spPr>
          <a:xfrm>
            <a:off x="111193" y="2929803"/>
            <a:ext cx="1784350" cy="545306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2100" b="1" dirty="0">
                <a:solidFill>
                  <a:schemeClr val="tx1"/>
                </a:solidFill>
              </a:rPr>
              <a:t>範囲選択して</a:t>
            </a:r>
          </a:p>
        </p:txBody>
      </p:sp>
      <p:sp>
        <p:nvSpPr>
          <p:cNvPr id="16" name="コンテンツ プレースホルダー 2"/>
          <p:cNvSpPr txBox="1">
            <a:spLocks/>
          </p:cNvSpPr>
          <p:nvPr/>
        </p:nvSpPr>
        <p:spPr>
          <a:xfrm>
            <a:off x="5829733" y="4727952"/>
            <a:ext cx="3074043" cy="1132432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2100" b="1" dirty="0">
                <a:solidFill>
                  <a:schemeClr val="tx1"/>
                </a:solidFill>
              </a:rPr>
              <a:t>右クリックメニューで、</a:t>
            </a:r>
            <a:endParaRPr lang="en-US" altLang="ja-JP" sz="2100" b="1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ja-JP" altLang="en-US" sz="2100" b="1" dirty="0">
                <a:solidFill>
                  <a:schemeClr val="tx1"/>
                </a:solidFill>
              </a:rPr>
              <a:t>数式と値のクリア</a:t>
            </a:r>
          </a:p>
        </p:txBody>
      </p:sp>
      <p:pic>
        <p:nvPicPr>
          <p:cNvPr id="9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5615" y="840467"/>
            <a:ext cx="656863" cy="656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47535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306805" y="2714625"/>
            <a:ext cx="8500310" cy="775097"/>
          </a:xfrm>
        </p:spPr>
        <p:txBody>
          <a:bodyPr>
            <a:normAutofit/>
          </a:bodyPr>
          <a:lstStyle/>
          <a:p>
            <a:r>
              <a:rPr lang="en-US" altLang="ja-JP" sz="3600" dirty="0"/>
              <a:t>3</a:t>
            </a:r>
            <a:r>
              <a:rPr lang="en-US" altLang="ja-JP" sz="3600" dirty="0" smtClean="0"/>
              <a:t>-2 </a:t>
            </a:r>
            <a:r>
              <a:rPr lang="en-US" altLang="ja-JP" sz="3600" dirty="0"/>
              <a:t>Excel </a:t>
            </a:r>
            <a:r>
              <a:rPr lang="ja-JP" altLang="en-US" sz="3600" dirty="0" err="1"/>
              <a:t>での</a:t>
            </a:r>
            <a:r>
              <a:rPr lang="ja-JP" altLang="en-US" sz="3600" dirty="0"/>
              <a:t>散布図／折れ線グラフ</a:t>
            </a:r>
          </a:p>
        </p:txBody>
      </p:sp>
    </p:spTree>
    <p:extLst>
      <p:ext uri="{BB962C8B-B14F-4D97-AF65-F5344CB8AC3E}">
        <p14:creationId xmlns:p14="http://schemas.microsoft.com/office/powerpoint/2010/main" val="3088144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ja-JP" sz="2700" dirty="0"/>
              <a:t>Excel </a:t>
            </a:r>
            <a:r>
              <a:rPr lang="ja-JP" altLang="en-US" sz="2700" dirty="0" err="1"/>
              <a:t>での</a:t>
            </a:r>
            <a:r>
              <a:rPr lang="ja-JP" altLang="en-US" sz="2700" dirty="0"/>
              <a:t>散布図、折れ線グラフのバリエーション</a:t>
            </a: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17</a:t>
            </a:fld>
            <a:endParaRPr kumimoji="1" lang="ja-JP" altLang="en-US"/>
          </a:p>
        </p:txBody>
      </p:sp>
      <p:graphicFrame>
        <p:nvGraphicFramePr>
          <p:cNvPr id="6" name="表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13643177"/>
              </p:ext>
            </p:extLst>
          </p:nvPr>
        </p:nvGraphicFramePr>
        <p:xfrm>
          <a:off x="209550" y="1831654"/>
          <a:ext cx="3142162" cy="314690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7132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8226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8857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815183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800" dirty="0" smtClean="0"/>
                        <a:t>年次</a:t>
                      </a:r>
                      <a:endParaRPr kumimoji="1" lang="ja-JP" altLang="en-US" sz="18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800" dirty="0" smtClean="0"/>
                        <a:t>出生数（千人）</a:t>
                      </a:r>
                      <a:endParaRPr kumimoji="1" lang="ja-JP" altLang="en-US" sz="18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800" dirty="0" smtClean="0"/>
                        <a:t>死亡数</a:t>
                      </a:r>
                      <a:endParaRPr kumimoji="1" lang="en-US" altLang="ja-JP" sz="1800" dirty="0" smtClean="0"/>
                    </a:p>
                    <a:p>
                      <a:pPr algn="ctr"/>
                      <a:r>
                        <a:rPr kumimoji="1" lang="ja-JP" altLang="en-US" sz="1800" dirty="0" smtClean="0"/>
                        <a:t>（千人）</a:t>
                      </a:r>
                      <a:endParaRPr kumimoji="1" lang="ja-JP" altLang="en-US" sz="18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8620">
                <a:tc>
                  <a:txBody>
                    <a:bodyPr/>
                    <a:lstStyle/>
                    <a:p>
                      <a:pPr algn="r"/>
                      <a:r>
                        <a:rPr lang="en-US" altLang="ja-JP" sz="2100" dirty="0" smtClean="0">
                          <a:effectLst/>
                        </a:rPr>
                        <a:t>1985</a:t>
                      </a:r>
                      <a:endParaRPr lang="ja-JP" altLang="en-US" sz="2100" dirty="0">
                        <a:effectLst/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ja-JP" sz="2100" dirty="0" smtClean="0">
                          <a:effectLst/>
                        </a:rPr>
                        <a:t>1432</a:t>
                      </a:r>
                      <a:endParaRPr lang="en-US" altLang="ja-JP" sz="2100" dirty="0">
                        <a:effectLst/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ja-JP" sz="2100" dirty="0">
                          <a:effectLst/>
                        </a:rPr>
                        <a:t>752</a:t>
                      </a:r>
                    </a:p>
                  </a:txBody>
                  <a:tcPr marL="68580" marR="68580" marT="34290" marB="3429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8620">
                <a:tc>
                  <a:txBody>
                    <a:bodyPr/>
                    <a:lstStyle/>
                    <a:p>
                      <a:pPr algn="r"/>
                      <a:r>
                        <a:rPr lang="en-US" altLang="ja-JP" sz="2100" dirty="0" smtClean="0">
                          <a:effectLst/>
                        </a:rPr>
                        <a:t>1990</a:t>
                      </a:r>
                      <a:endParaRPr lang="ja-JP" altLang="en-US" sz="2100" dirty="0">
                        <a:effectLst/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ja-JP" sz="2100" dirty="0" smtClean="0">
                          <a:effectLst/>
                        </a:rPr>
                        <a:t>1222</a:t>
                      </a:r>
                      <a:endParaRPr lang="en-US" altLang="ja-JP" sz="2100" dirty="0">
                        <a:effectLst/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ja-JP" sz="2100" dirty="0">
                          <a:effectLst/>
                        </a:rPr>
                        <a:t>820</a:t>
                      </a:r>
                    </a:p>
                  </a:txBody>
                  <a:tcPr marL="68580" marR="68580" marT="34290" marB="3429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8620">
                <a:tc>
                  <a:txBody>
                    <a:bodyPr/>
                    <a:lstStyle/>
                    <a:p>
                      <a:pPr algn="r"/>
                      <a:r>
                        <a:rPr lang="en-US" altLang="ja-JP" sz="2100" dirty="0" smtClean="0">
                          <a:effectLst/>
                        </a:rPr>
                        <a:t>1995</a:t>
                      </a:r>
                      <a:r>
                        <a:rPr lang="ja-JP" altLang="en-US" sz="2100" dirty="0">
                          <a:effectLst/>
                        </a:rPr>
                        <a:t>　　</a:t>
                      </a: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ja-JP" sz="2100" dirty="0" smtClean="0">
                          <a:effectLst/>
                        </a:rPr>
                        <a:t>1187</a:t>
                      </a:r>
                      <a:endParaRPr lang="en-US" altLang="ja-JP" sz="2100" dirty="0">
                        <a:effectLst/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ja-JP" sz="2100" dirty="0">
                          <a:effectLst/>
                        </a:rPr>
                        <a:t>922</a:t>
                      </a:r>
                    </a:p>
                  </a:txBody>
                  <a:tcPr marL="68580" marR="68580" marT="34290" marB="3429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8620">
                <a:tc>
                  <a:txBody>
                    <a:bodyPr/>
                    <a:lstStyle/>
                    <a:p>
                      <a:pPr algn="r"/>
                      <a:r>
                        <a:rPr lang="en-US" altLang="ja-JP" sz="2100" dirty="0" smtClean="0">
                          <a:effectLst/>
                        </a:rPr>
                        <a:t>2000</a:t>
                      </a:r>
                      <a:r>
                        <a:rPr lang="ja-JP" altLang="en-US" sz="2100" dirty="0">
                          <a:effectLst/>
                        </a:rPr>
                        <a:t>　　</a:t>
                      </a: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ja-JP" sz="2100" dirty="0" smtClean="0">
                          <a:effectLst/>
                        </a:rPr>
                        <a:t>1191</a:t>
                      </a:r>
                      <a:endParaRPr lang="en-US" altLang="ja-JP" sz="2100" dirty="0">
                        <a:effectLst/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ja-JP" sz="2100" dirty="0">
                          <a:effectLst/>
                        </a:rPr>
                        <a:t>962</a:t>
                      </a:r>
                    </a:p>
                  </a:txBody>
                  <a:tcPr marL="68580" marR="68580" marT="34290" marB="3429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88620">
                <a:tc>
                  <a:txBody>
                    <a:bodyPr/>
                    <a:lstStyle/>
                    <a:p>
                      <a:pPr algn="r"/>
                      <a:r>
                        <a:rPr lang="en-US" altLang="ja-JP" sz="2100" dirty="0" smtClean="0">
                          <a:effectLst/>
                        </a:rPr>
                        <a:t>2005</a:t>
                      </a:r>
                      <a:r>
                        <a:rPr lang="ja-JP" altLang="en-US" sz="2100" dirty="0">
                          <a:effectLst/>
                        </a:rPr>
                        <a:t>　　</a:t>
                      </a: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ja-JP" sz="2100" dirty="0" smtClean="0">
                          <a:effectLst/>
                        </a:rPr>
                        <a:t>1063</a:t>
                      </a:r>
                      <a:endParaRPr lang="en-US" altLang="ja-JP" sz="2100" dirty="0">
                        <a:effectLst/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ja-JP" sz="2100" dirty="0" smtClean="0">
                          <a:effectLst/>
                        </a:rPr>
                        <a:t>1084</a:t>
                      </a:r>
                      <a:endParaRPr lang="en-US" altLang="ja-JP" sz="2100" dirty="0">
                        <a:effectLst/>
                      </a:endParaRPr>
                    </a:p>
                  </a:txBody>
                  <a:tcPr marL="68580" marR="68580" marT="34290" marB="3429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88620">
                <a:tc>
                  <a:txBody>
                    <a:bodyPr/>
                    <a:lstStyle/>
                    <a:p>
                      <a:pPr algn="r"/>
                      <a:r>
                        <a:rPr lang="en-US" altLang="ja-JP" sz="2100" dirty="0" smtClean="0">
                          <a:effectLst/>
                        </a:rPr>
                        <a:t>2010</a:t>
                      </a:r>
                      <a:endParaRPr lang="ja-JP" altLang="en-US" sz="2100" dirty="0">
                        <a:effectLst/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ja-JP" sz="2100" dirty="0" smtClean="0">
                          <a:effectLst/>
                        </a:rPr>
                        <a:t>1071</a:t>
                      </a:r>
                      <a:endParaRPr lang="en-US" altLang="ja-JP" sz="2100" dirty="0">
                        <a:effectLst/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ja-JP" sz="2100" dirty="0" smtClean="0">
                          <a:effectLst/>
                        </a:rPr>
                        <a:t>1197</a:t>
                      </a:r>
                      <a:endParaRPr lang="en-US" altLang="ja-JP" sz="2100" dirty="0">
                        <a:effectLst/>
                      </a:endParaRPr>
                    </a:p>
                  </a:txBody>
                  <a:tcPr marL="68580" marR="68580" marT="34290" marB="3429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7" name="右矢印 6"/>
          <p:cNvSpPr/>
          <p:nvPr/>
        </p:nvSpPr>
        <p:spPr>
          <a:xfrm>
            <a:off x="3527621" y="3075423"/>
            <a:ext cx="371591" cy="65936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8" name="正方形/長方形 7"/>
          <p:cNvSpPr/>
          <p:nvPr/>
        </p:nvSpPr>
        <p:spPr>
          <a:xfrm>
            <a:off x="0" y="5276686"/>
            <a:ext cx="4362092" cy="6001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ja-JP" altLang="en-US" dirty="0"/>
              <a:t>出生数、死亡数の推移</a:t>
            </a:r>
            <a:endParaRPr lang="en-US" altLang="ja-JP" dirty="0"/>
          </a:p>
          <a:p>
            <a:r>
              <a:rPr lang="zh-TW" altLang="en-US" sz="1500" dirty="0"/>
              <a:t>出典：総務省「第</a:t>
            </a:r>
            <a:r>
              <a:rPr lang="en-US" altLang="zh-TW" sz="1500" dirty="0"/>
              <a:t>63</a:t>
            </a:r>
            <a:r>
              <a:rPr lang="zh-TW" altLang="en-US" sz="1500" dirty="0"/>
              <a:t>回 日本統計年鑑 平成</a:t>
            </a:r>
            <a:r>
              <a:rPr lang="en-US" altLang="zh-TW" sz="1500" dirty="0"/>
              <a:t>26</a:t>
            </a:r>
            <a:r>
              <a:rPr lang="zh-TW" altLang="en-US" sz="1500" dirty="0"/>
              <a:t>年」</a:t>
            </a:r>
            <a:endParaRPr lang="ja-JP" altLang="en-US" sz="1500" dirty="0"/>
          </a:p>
        </p:txBody>
      </p:sp>
      <p:pic>
        <p:nvPicPr>
          <p:cNvPr id="9" name="図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02466" y="1465560"/>
            <a:ext cx="2703159" cy="1382879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10" name="図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02466" y="2901233"/>
            <a:ext cx="2705450" cy="1384051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11" name="図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02466" y="4338077"/>
            <a:ext cx="2703159" cy="1354401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14" name="正方形/長方形 13"/>
          <p:cNvSpPr/>
          <p:nvPr/>
        </p:nvSpPr>
        <p:spPr>
          <a:xfrm>
            <a:off x="6987913" y="1953143"/>
            <a:ext cx="992579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ja-JP" altLang="en-US" sz="2100" dirty="0"/>
              <a:t>散布図</a:t>
            </a:r>
          </a:p>
        </p:txBody>
      </p:sp>
      <p:sp>
        <p:nvSpPr>
          <p:cNvPr id="15" name="正方形/長方形 14"/>
          <p:cNvSpPr/>
          <p:nvPr/>
        </p:nvSpPr>
        <p:spPr>
          <a:xfrm>
            <a:off x="6987913" y="3342373"/>
            <a:ext cx="992579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ja-JP" altLang="en-US" sz="2100" dirty="0"/>
              <a:t>折れ線</a:t>
            </a:r>
          </a:p>
        </p:txBody>
      </p:sp>
      <p:sp>
        <p:nvSpPr>
          <p:cNvPr id="16" name="正方形/長方形 15"/>
          <p:cNvSpPr/>
          <p:nvPr/>
        </p:nvSpPr>
        <p:spPr>
          <a:xfrm>
            <a:off x="6987912" y="4616272"/>
            <a:ext cx="1531188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ja-JP" altLang="en-US" sz="2100" dirty="0"/>
              <a:t>散布図</a:t>
            </a:r>
            <a:endParaRPr lang="en-US" altLang="ja-JP" sz="2100" dirty="0"/>
          </a:p>
          <a:p>
            <a:r>
              <a:rPr lang="ja-JP" altLang="en-US" sz="2100" dirty="0"/>
              <a:t>＋線形近似</a:t>
            </a:r>
          </a:p>
        </p:txBody>
      </p:sp>
    </p:spTree>
    <p:extLst>
      <p:ext uri="{BB962C8B-B14F-4D97-AF65-F5344CB8AC3E}">
        <p14:creationId xmlns:p14="http://schemas.microsoft.com/office/powerpoint/2010/main" val="2965593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kumimoji="1" lang="ja-JP" altLang="en-US" dirty="0" smtClean="0"/>
              <a:t>線形近似の例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18</a:t>
            </a:fld>
            <a:endParaRPr kumimoji="1" lang="ja-JP" altLang="en-US"/>
          </a:p>
        </p:txBody>
      </p:sp>
      <p:pic>
        <p:nvPicPr>
          <p:cNvPr id="5" name="図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2307" y="1533526"/>
            <a:ext cx="7312043" cy="3663653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6" name="正方形/長方形 5"/>
          <p:cNvSpPr/>
          <p:nvPr/>
        </p:nvSpPr>
        <p:spPr>
          <a:xfrm>
            <a:off x="1644387" y="5346594"/>
            <a:ext cx="5840060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ja-JP" altLang="en-US" sz="2100" dirty="0"/>
              <a:t>線形近似とは、データの分布を近似した補助線</a:t>
            </a:r>
          </a:p>
        </p:txBody>
      </p:sp>
    </p:spTree>
    <p:extLst>
      <p:ext uri="{BB962C8B-B14F-4D97-AF65-F5344CB8AC3E}">
        <p14:creationId xmlns:p14="http://schemas.microsoft.com/office/powerpoint/2010/main" val="4148249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kumimoji="1" lang="en-US" altLang="ja-JP" dirty="0" smtClean="0"/>
              <a:t>Excel 2013 </a:t>
            </a:r>
            <a:r>
              <a:rPr kumimoji="1" lang="ja-JP" altLang="en-US" dirty="0" err="1" smtClean="0"/>
              <a:t>での</a:t>
            </a:r>
            <a:r>
              <a:rPr kumimoji="1" lang="ja-JP" altLang="en-US" dirty="0" smtClean="0"/>
              <a:t>散布図の作成手順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19</a:t>
            </a:fld>
            <a:endParaRPr kumimoji="1" lang="ja-JP" altLang="en-US"/>
          </a:p>
        </p:txBody>
      </p:sp>
      <p:pic>
        <p:nvPicPr>
          <p:cNvPr id="5" name="図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767" y="1533525"/>
            <a:ext cx="2641146" cy="1566949"/>
          </a:xfrm>
          <a:prstGeom prst="rect">
            <a:avLst/>
          </a:prstGeom>
        </p:spPr>
      </p:pic>
      <p:pic>
        <p:nvPicPr>
          <p:cNvPr id="6" name="図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80771" y="1501320"/>
            <a:ext cx="2736941" cy="1623782"/>
          </a:xfrm>
          <a:prstGeom prst="rect">
            <a:avLst/>
          </a:prstGeom>
        </p:spPr>
      </p:pic>
      <p:pic>
        <p:nvPicPr>
          <p:cNvPr id="7" name="図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3259" y="3747639"/>
            <a:ext cx="3557588" cy="1621631"/>
          </a:xfrm>
          <a:prstGeom prst="rect">
            <a:avLst/>
          </a:prstGeom>
        </p:spPr>
      </p:pic>
      <p:pic>
        <p:nvPicPr>
          <p:cNvPr id="8" name="図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14963" y="3804667"/>
            <a:ext cx="3393281" cy="1735931"/>
          </a:xfrm>
          <a:prstGeom prst="rect">
            <a:avLst/>
          </a:prstGeom>
        </p:spPr>
      </p:pic>
      <p:sp>
        <p:nvSpPr>
          <p:cNvPr id="9" name="コンテンツ プレースホルダー 2"/>
          <p:cNvSpPr txBox="1">
            <a:spLocks/>
          </p:cNvSpPr>
          <p:nvPr/>
        </p:nvSpPr>
        <p:spPr>
          <a:xfrm>
            <a:off x="3698932" y="3179511"/>
            <a:ext cx="3280682" cy="442648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1875" dirty="0">
                <a:solidFill>
                  <a:schemeClr val="tx1"/>
                </a:solidFill>
              </a:rPr>
              <a:t>①　</a:t>
            </a:r>
            <a:r>
              <a:rPr lang="ja-JP" altLang="en-US" sz="1875" b="1" dirty="0">
                <a:solidFill>
                  <a:schemeClr val="tx1"/>
                </a:solidFill>
              </a:rPr>
              <a:t>データ部分</a:t>
            </a:r>
            <a:r>
              <a:rPr lang="ja-JP" altLang="en-US" sz="1875" dirty="0">
                <a:solidFill>
                  <a:schemeClr val="tx1"/>
                </a:solidFill>
              </a:rPr>
              <a:t>を</a:t>
            </a:r>
            <a:r>
              <a:rPr lang="ja-JP" altLang="en-US" sz="1875" b="1" dirty="0">
                <a:solidFill>
                  <a:schemeClr val="tx1"/>
                </a:solidFill>
              </a:rPr>
              <a:t>範囲選択</a:t>
            </a:r>
          </a:p>
        </p:txBody>
      </p:sp>
      <p:sp>
        <p:nvSpPr>
          <p:cNvPr id="10" name="角丸四角形 9"/>
          <p:cNvSpPr/>
          <p:nvPr/>
        </p:nvSpPr>
        <p:spPr>
          <a:xfrm>
            <a:off x="3482116" y="3054032"/>
            <a:ext cx="3385871" cy="531854"/>
          </a:xfrm>
          <a:prstGeom prst="roundRect">
            <a:avLst/>
          </a:prstGeom>
          <a:noFill/>
          <a:ln w="57150">
            <a:solidFill>
              <a:schemeClr val="tx1">
                <a:alpha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1" name="コンテンツ プレースホルダー 2"/>
          <p:cNvSpPr txBox="1">
            <a:spLocks/>
          </p:cNvSpPr>
          <p:nvPr/>
        </p:nvSpPr>
        <p:spPr>
          <a:xfrm>
            <a:off x="1088572" y="3125102"/>
            <a:ext cx="3280682" cy="442648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1875" b="1" dirty="0">
                <a:solidFill>
                  <a:schemeClr val="tx1"/>
                </a:solidFill>
              </a:rPr>
              <a:t>元データ</a:t>
            </a:r>
          </a:p>
        </p:txBody>
      </p:sp>
      <p:sp>
        <p:nvSpPr>
          <p:cNvPr id="12" name="右矢印 11"/>
          <p:cNvSpPr/>
          <p:nvPr/>
        </p:nvSpPr>
        <p:spPr>
          <a:xfrm>
            <a:off x="2986814" y="2100520"/>
            <a:ext cx="371591" cy="65936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3" name="右矢印 12"/>
          <p:cNvSpPr/>
          <p:nvPr/>
        </p:nvSpPr>
        <p:spPr>
          <a:xfrm>
            <a:off x="87767" y="4228771"/>
            <a:ext cx="371591" cy="65936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4" name="右矢印 13"/>
          <p:cNvSpPr/>
          <p:nvPr/>
        </p:nvSpPr>
        <p:spPr>
          <a:xfrm>
            <a:off x="4555436" y="4241035"/>
            <a:ext cx="371591" cy="65936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5" name="コンテンツ プレースホルダー 2"/>
          <p:cNvSpPr txBox="1">
            <a:spLocks/>
          </p:cNvSpPr>
          <p:nvPr/>
        </p:nvSpPr>
        <p:spPr>
          <a:xfrm>
            <a:off x="-38914" y="5566837"/>
            <a:ext cx="5639921" cy="442648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1875" dirty="0">
                <a:solidFill>
                  <a:schemeClr val="tx1"/>
                </a:solidFill>
              </a:rPr>
              <a:t>②　リボンで「</a:t>
            </a:r>
            <a:r>
              <a:rPr lang="ja-JP" altLang="en-US" sz="1875" b="1" dirty="0">
                <a:solidFill>
                  <a:schemeClr val="tx1"/>
                </a:solidFill>
              </a:rPr>
              <a:t>挿入</a:t>
            </a:r>
            <a:r>
              <a:rPr lang="ja-JP" altLang="en-US" sz="1875" dirty="0">
                <a:solidFill>
                  <a:schemeClr val="tx1"/>
                </a:solidFill>
              </a:rPr>
              <a:t>」→散布図の選択（次ページ）</a:t>
            </a:r>
          </a:p>
        </p:txBody>
      </p:sp>
      <p:sp>
        <p:nvSpPr>
          <p:cNvPr id="16" name="角丸四角形 15"/>
          <p:cNvSpPr/>
          <p:nvPr/>
        </p:nvSpPr>
        <p:spPr>
          <a:xfrm>
            <a:off x="0" y="5406617"/>
            <a:ext cx="5414963" cy="531854"/>
          </a:xfrm>
          <a:prstGeom prst="roundRect">
            <a:avLst/>
          </a:prstGeom>
          <a:noFill/>
          <a:ln w="57150">
            <a:solidFill>
              <a:schemeClr val="tx1">
                <a:alpha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7" name="正方形/長方形 16"/>
          <p:cNvSpPr/>
          <p:nvPr/>
        </p:nvSpPr>
        <p:spPr>
          <a:xfrm>
            <a:off x="1361444" y="3883512"/>
            <a:ext cx="481644" cy="230756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8" name="正方形/長方形 17"/>
          <p:cNvSpPr/>
          <p:nvPr/>
        </p:nvSpPr>
        <p:spPr>
          <a:xfrm>
            <a:off x="2986814" y="4815261"/>
            <a:ext cx="481644" cy="554009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20" name="正方形/長方形 19"/>
          <p:cNvSpPr/>
          <p:nvPr/>
        </p:nvSpPr>
        <p:spPr>
          <a:xfrm>
            <a:off x="2986813" y="4469335"/>
            <a:ext cx="270737" cy="166037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21" name="コンテンツ プレースホルダー 2"/>
          <p:cNvSpPr txBox="1">
            <a:spLocks/>
          </p:cNvSpPr>
          <p:nvPr/>
        </p:nvSpPr>
        <p:spPr>
          <a:xfrm>
            <a:off x="5886450" y="5583556"/>
            <a:ext cx="2995239" cy="442648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1875" b="1" dirty="0">
                <a:solidFill>
                  <a:schemeClr val="tx1"/>
                </a:solidFill>
              </a:rPr>
              <a:t>散布図が得られる</a:t>
            </a:r>
          </a:p>
        </p:txBody>
      </p:sp>
    </p:spTree>
    <p:extLst>
      <p:ext uri="{BB962C8B-B14F-4D97-AF65-F5344CB8AC3E}">
        <p14:creationId xmlns:p14="http://schemas.microsoft.com/office/powerpoint/2010/main" val="1070752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kumimoji="1" lang="en-US" altLang="ja-JP" dirty="0" smtClean="0"/>
              <a:t>Excel 2013 </a:t>
            </a:r>
            <a:r>
              <a:rPr kumimoji="1" lang="ja-JP" altLang="en-US" dirty="0" err="1" smtClean="0"/>
              <a:t>での</a:t>
            </a:r>
            <a:r>
              <a:rPr kumimoji="1" lang="ja-JP" altLang="en-US" dirty="0" smtClean="0"/>
              <a:t>散布図の種類の選択例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20</a:t>
            </a:fld>
            <a:endParaRPr kumimoji="1" lang="ja-JP" altLang="en-US"/>
          </a:p>
        </p:txBody>
      </p:sp>
      <p:pic>
        <p:nvPicPr>
          <p:cNvPr id="5" name="図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583532"/>
            <a:ext cx="8676185" cy="3954807"/>
          </a:xfrm>
          <a:prstGeom prst="rect">
            <a:avLst/>
          </a:prstGeom>
        </p:spPr>
      </p:pic>
      <p:sp>
        <p:nvSpPr>
          <p:cNvPr id="6" name="正方形/長方形 5"/>
          <p:cNvSpPr/>
          <p:nvPr/>
        </p:nvSpPr>
        <p:spPr>
          <a:xfrm>
            <a:off x="2132969" y="2068999"/>
            <a:ext cx="1024568" cy="417026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7" name="コンテンツ プレースホルダー 2"/>
          <p:cNvSpPr txBox="1">
            <a:spLocks/>
          </p:cNvSpPr>
          <p:nvPr/>
        </p:nvSpPr>
        <p:spPr>
          <a:xfrm>
            <a:off x="3157537" y="1764332"/>
            <a:ext cx="1019175" cy="442648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2100" b="1" dirty="0">
                <a:solidFill>
                  <a:srgbClr val="FF0000"/>
                </a:solidFill>
              </a:rPr>
              <a:t>挿入</a:t>
            </a:r>
          </a:p>
        </p:txBody>
      </p:sp>
      <p:sp>
        <p:nvSpPr>
          <p:cNvPr id="8" name="正方形/長方形 7"/>
          <p:cNvSpPr/>
          <p:nvPr/>
        </p:nvSpPr>
        <p:spPr>
          <a:xfrm>
            <a:off x="6019169" y="3352422"/>
            <a:ext cx="710244" cy="490916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9" name="コンテンツ プレースホルダー 2"/>
          <p:cNvSpPr txBox="1">
            <a:spLocks/>
          </p:cNvSpPr>
          <p:nvPr/>
        </p:nvSpPr>
        <p:spPr>
          <a:xfrm>
            <a:off x="6905625" y="3553178"/>
            <a:ext cx="1538288" cy="442648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2100" b="1" dirty="0">
                <a:solidFill>
                  <a:srgbClr val="FF0000"/>
                </a:solidFill>
              </a:rPr>
              <a:t>▼を展開</a:t>
            </a:r>
          </a:p>
        </p:txBody>
      </p:sp>
      <p:sp>
        <p:nvSpPr>
          <p:cNvPr id="10" name="正方形/長方形 9"/>
          <p:cNvSpPr/>
          <p:nvPr/>
        </p:nvSpPr>
        <p:spPr>
          <a:xfrm>
            <a:off x="6195381" y="4276166"/>
            <a:ext cx="934082" cy="881621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1" name="コンテンツ プレースホルダー 2"/>
          <p:cNvSpPr txBox="1">
            <a:spLocks/>
          </p:cNvSpPr>
          <p:nvPr/>
        </p:nvSpPr>
        <p:spPr>
          <a:xfrm>
            <a:off x="5893278" y="5362708"/>
            <a:ext cx="2550635" cy="442648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2100" b="1" dirty="0">
                <a:solidFill>
                  <a:srgbClr val="FF0000"/>
                </a:solidFill>
              </a:rPr>
              <a:t>一番左上の散布図をクリック</a:t>
            </a:r>
          </a:p>
        </p:txBody>
      </p:sp>
    </p:spTree>
    <p:extLst>
      <p:ext uri="{BB962C8B-B14F-4D97-AF65-F5344CB8AC3E}">
        <p14:creationId xmlns:p14="http://schemas.microsoft.com/office/powerpoint/2010/main" val="36283950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kumimoji="1" lang="en-US" altLang="ja-JP" dirty="0" smtClean="0"/>
              <a:t>Excel 2013 </a:t>
            </a:r>
            <a:r>
              <a:rPr kumimoji="1" lang="ja-JP" altLang="en-US" dirty="0" err="1" smtClean="0"/>
              <a:t>での</a:t>
            </a:r>
            <a:r>
              <a:rPr lang="ja-JP" altLang="en-US" dirty="0" smtClean="0"/>
              <a:t>折れ線グラフ</a:t>
            </a:r>
            <a:r>
              <a:rPr kumimoji="1" lang="ja-JP" altLang="en-US" dirty="0" smtClean="0"/>
              <a:t>の作成手順</a:t>
            </a:r>
            <a:endParaRPr kumimoji="1" lang="ja-JP" altLang="en-US" dirty="0"/>
          </a:p>
        </p:txBody>
      </p:sp>
      <p:pic>
        <p:nvPicPr>
          <p:cNvPr id="22" name="コンテンツ プレースホルダー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37951" y="3657566"/>
            <a:ext cx="3393281" cy="1735931"/>
          </a:xfrm>
          <a:prstGeom prst="rect">
            <a:avLst/>
          </a:prstGeom>
        </p:spPr>
      </p:pic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21</a:t>
            </a:fld>
            <a:endParaRPr kumimoji="1" lang="ja-JP" altLang="en-US"/>
          </a:p>
        </p:txBody>
      </p:sp>
      <p:pic>
        <p:nvPicPr>
          <p:cNvPr id="5" name="図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767" y="1533525"/>
            <a:ext cx="2641146" cy="1566949"/>
          </a:xfrm>
          <a:prstGeom prst="rect">
            <a:avLst/>
          </a:prstGeom>
        </p:spPr>
      </p:pic>
      <p:pic>
        <p:nvPicPr>
          <p:cNvPr id="6" name="図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80771" y="1501320"/>
            <a:ext cx="2736941" cy="1623782"/>
          </a:xfrm>
          <a:prstGeom prst="rect">
            <a:avLst/>
          </a:prstGeom>
        </p:spPr>
      </p:pic>
      <p:sp>
        <p:nvSpPr>
          <p:cNvPr id="9" name="コンテンツ プレースホルダー 2"/>
          <p:cNvSpPr txBox="1">
            <a:spLocks/>
          </p:cNvSpPr>
          <p:nvPr/>
        </p:nvSpPr>
        <p:spPr>
          <a:xfrm>
            <a:off x="3698932" y="3179511"/>
            <a:ext cx="3280682" cy="442648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1875" dirty="0">
                <a:solidFill>
                  <a:schemeClr val="tx1"/>
                </a:solidFill>
              </a:rPr>
              <a:t>①　</a:t>
            </a:r>
            <a:r>
              <a:rPr lang="ja-JP" altLang="en-US" sz="1875" b="1" dirty="0">
                <a:solidFill>
                  <a:schemeClr val="tx1"/>
                </a:solidFill>
              </a:rPr>
              <a:t>データ部分</a:t>
            </a:r>
            <a:r>
              <a:rPr lang="ja-JP" altLang="en-US" sz="1875" dirty="0">
                <a:solidFill>
                  <a:schemeClr val="tx1"/>
                </a:solidFill>
              </a:rPr>
              <a:t>を</a:t>
            </a:r>
            <a:r>
              <a:rPr lang="ja-JP" altLang="en-US" sz="1875" b="1" dirty="0">
                <a:solidFill>
                  <a:schemeClr val="tx1"/>
                </a:solidFill>
              </a:rPr>
              <a:t>範囲選択</a:t>
            </a:r>
          </a:p>
        </p:txBody>
      </p:sp>
      <p:sp>
        <p:nvSpPr>
          <p:cNvPr id="10" name="角丸四角形 9"/>
          <p:cNvSpPr/>
          <p:nvPr/>
        </p:nvSpPr>
        <p:spPr>
          <a:xfrm>
            <a:off x="3482116" y="3054032"/>
            <a:ext cx="3385871" cy="531854"/>
          </a:xfrm>
          <a:prstGeom prst="roundRect">
            <a:avLst/>
          </a:prstGeom>
          <a:noFill/>
          <a:ln w="57150">
            <a:solidFill>
              <a:schemeClr val="tx1">
                <a:alpha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1" name="コンテンツ プレースホルダー 2"/>
          <p:cNvSpPr txBox="1">
            <a:spLocks/>
          </p:cNvSpPr>
          <p:nvPr/>
        </p:nvSpPr>
        <p:spPr>
          <a:xfrm>
            <a:off x="1088572" y="3125102"/>
            <a:ext cx="3280682" cy="442648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1875" b="1" dirty="0">
                <a:solidFill>
                  <a:schemeClr val="tx1"/>
                </a:solidFill>
              </a:rPr>
              <a:t>元データ</a:t>
            </a:r>
          </a:p>
        </p:txBody>
      </p:sp>
      <p:sp>
        <p:nvSpPr>
          <p:cNvPr id="12" name="右矢印 11"/>
          <p:cNvSpPr/>
          <p:nvPr/>
        </p:nvSpPr>
        <p:spPr>
          <a:xfrm>
            <a:off x="2986814" y="2100520"/>
            <a:ext cx="371591" cy="65936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3" name="右矢印 12"/>
          <p:cNvSpPr/>
          <p:nvPr/>
        </p:nvSpPr>
        <p:spPr>
          <a:xfrm>
            <a:off x="87767" y="4228771"/>
            <a:ext cx="371591" cy="65936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4" name="右矢印 13"/>
          <p:cNvSpPr/>
          <p:nvPr/>
        </p:nvSpPr>
        <p:spPr>
          <a:xfrm>
            <a:off x="5414963" y="4262208"/>
            <a:ext cx="371591" cy="65936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5" name="コンテンツ プレースホルダー 2"/>
          <p:cNvSpPr txBox="1">
            <a:spLocks/>
          </p:cNvSpPr>
          <p:nvPr/>
        </p:nvSpPr>
        <p:spPr>
          <a:xfrm>
            <a:off x="-38914" y="5566837"/>
            <a:ext cx="5639921" cy="442648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1875" dirty="0">
                <a:solidFill>
                  <a:schemeClr val="tx1"/>
                </a:solidFill>
              </a:rPr>
              <a:t>②　リボンで「</a:t>
            </a:r>
            <a:r>
              <a:rPr lang="ja-JP" altLang="en-US" sz="1875" b="1" dirty="0">
                <a:solidFill>
                  <a:schemeClr val="tx1"/>
                </a:solidFill>
              </a:rPr>
              <a:t>挿入</a:t>
            </a:r>
            <a:r>
              <a:rPr lang="ja-JP" altLang="en-US" sz="1875" dirty="0">
                <a:solidFill>
                  <a:schemeClr val="tx1"/>
                </a:solidFill>
              </a:rPr>
              <a:t>」→</a:t>
            </a:r>
            <a:r>
              <a:rPr lang="ja-JP" altLang="en-US" sz="1875" b="1" dirty="0">
                <a:solidFill>
                  <a:schemeClr val="tx1"/>
                </a:solidFill>
              </a:rPr>
              <a:t>散布図（折れ線＋マーカ）</a:t>
            </a:r>
          </a:p>
        </p:txBody>
      </p:sp>
      <p:sp>
        <p:nvSpPr>
          <p:cNvPr id="16" name="角丸四角形 15"/>
          <p:cNvSpPr/>
          <p:nvPr/>
        </p:nvSpPr>
        <p:spPr>
          <a:xfrm>
            <a:off x="0" y="5406617"/>
            <a:ext cx="5414963" cy="531854"/>
          </a:xfrm>
          <a:prstGeom prst="roundRect">
            <a:avLst/>
          </a:prstGeom>
          <a:noFill/>
          <a:ln w="57150">
            <a:solidFill>
              <a:schemeClr val="tx1">
                <a:alpha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7" name="正方形/長方形 16"/>
          <p:cNvSpPr/>
          <p:nvPr/>
        </p:nvSpPr>
        <p:spPr>
          <a:xfrm>
            <a:off x="1479658" y="3817588"/>
            <a:ext cx="481644" cy="230756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8" name="正方形/長方形 17"/>
          <p:cNvSpPr/>
          <p:nvPr/>
        </p:nvSpPr>
        <p:spPr>
          <a:xfrm>
            <a:off x="3134633" y="5101434"/>
            <a:ext cx="481644" cy="281963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20" name="正方形/長方形 19"/>
          <p:cNvSpPr/>
          <p:nvPr/>
        </p:nvSpPr>
        <p:spPr>
          <a:xfrm>
            <a:off x="3109463" y="4356586"/>
            <a:ext cx="358995" cy="187757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21" name="コンテンツ プレースホルダー 2"/>
          <p:cNvSpPr txBox="1">
            <a:spLocks/>
          </p:cNvSpPr>
          <p:nvPr/>
        </p:nvSpPr>
        <p:spPr>
          <a:xfrm>
            <a:off x="5886450" y="5583556"/>
            <a:ext cx="2995239" cy="442648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1875" b="1" dirty="0">
                <a:solidFill>
                  <a:schemeClr val="tx1"/>
                </a:solidFill>
              </a:rPr>
              <a:t>折れ線グラフが得られる</a:t>
            </a:r>
          </a:p>
        </p:txBody>
      </p:sp>
      <p:sp>
        <p:nvSpPr>
          <p:cNvPr id="23" name="コンテンツ プレースホルダー 2"/>
          <p:cNvSpPr txBox="1">
            <a:spLocks/>
          </p:cNvSpPr>
          <p:nvPr/>
        </p:nvSpPr>
        <p:spPr>
          <a:xfrm>
            <a:off x="3616276" y="4736114"/>
            <a:ext cx="2550635" cy="442648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2100" b="1" dirty="0">
                <a:solidFill>
                  <a:srgbClr val="FF0000"/>
                </a:solidFill>
              </a:rPr>
              <a:t>一番左で</a:t>
            </a:r>
            <a:endParaRPr lang="en-US" altLang="ja-JP" sz="2100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ja-JP" altLang="en-US" sz="2100" b="1" dirty="0">
                <a:solidFill>
                  <a:srgbClr val="FF0000"/>
                </a:solidFill>
              </a:rPr>
              <a:t>上から２番目</a:t>
            </a:r>
          </a:p>
        </p:txBody>
      </p:sp>
      <p:pic>
        <p:nvPicPr>
          <p:cNvPr id="24" name="図 2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01022" y="3761531"/>
            <a:ext cx="3170315" cy="16218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3836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ja-JP" sz="2700" dirty="0"/>
              <a:t>Excel 2013 </a:t>
            </a:r>
            <a:r>
              <a:rPr lang="ja-JP" altLang="en-US" sz="2700" dirty="0" err="1"/>
              <a:t>での</a:t>
            </a:r>
            <a:r>
              <a:rPr lang="ja-JP" altLang="en-US" sz="2700" dirty="0"/>
              <a:t>散布図＋線形近似の作成手順（１／３）</a:t>
            </a: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22</a:t>
            </a:fld>
            <a:endParaRPr kumimoji="1" lang="ja-JP" altLang="en-US"/>
          </a:p>
        </p:txBody>
      </p:sp>
      <p:pic>
        <p:nvPicPr>
          <p:cNvPr id="5" name="図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767" y="1533525"/>
            <a:ext cx="2641146" cy="1566949"/>
          </a:xfrm>
          <a:prstGeom prst="rect">
            <a:avLst/>
          </a:prstGeom>
        </p:spPr>
      </p:pic>
      <p:pic>
        <p:nvPicPr>
          <p:cNvPr id="6" name="図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80771" y="1501320"/>
            <a:ext cx="2736941" cy="1623782"/>
          </a:xfrm>
          <a:prstGeom prst="rect">
            <a:avLst/>
          </a:prstGeom>
        </p:spPr>
      </p:pic>
      <p:pic>
        <p:nvPicPr>
          <p:cNvPr id="7" name="図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3259" y="3747639"/>
            <a:ext cx="3557588" cy="1621631"/>
          </a:xfrm>
          <a:prstGeom prst="rect">
            <a:avLst/>
          </a:prstGeom>
        </p:spPr>
      </p:pic>
      <p:pic>
        <p:nvPicPr>
          <p:cNvPr id="8" name="図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14963" y="3804667"/>
            <a:ext cx="3393281" cy="1735931"/>
          </a:xfrm>
          <a:prstGeom prst="rect">
            <a:avLst/>
          </a:prstGeom>
        </p:spPr>
      </p:pic>
      <p:sp>
        <p:nvSpPr>
          <p:cNvPr id="9" name="コンテンツ プレースホルダー 2"/>
          <p:cNvSpPr txBox="1">
            <a:spLocks/>
          </p:cNvSpPr>
          <p:nvPr/>
        </p:nvSpPr>
        <p:spPr>
          <a:xfrm>
            <a:off x="3698932" y="3179511"/>
            <a:ext cx="3280682" cy="442648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1875" dirty="0">
                <a:solidFill>
                  <a:schemeClr val="tx1"/>
                </a:solidFill>
              </a:rPr>
              <a:t>①　</a:t>
            </a:r>
            <a:r>
              <a:rPr lang="ja-JP" altLang="en-US" sz="1875" b="1" dirty="0">
                <a:solidFill>
                  <a:schemeClr val="tx1"/>
                </a:solidFill>
              </a:rPr>
              <a:t>データ部分</a:t>
            </a:r>
            <a:r>
              <a:rPr lang="ja-JP" altLang="en-US" sz="1875" dirty="0">
                <a:solidFill>
                  <a:schemeClr val="tx1"/>
                </a:solidFill>
              </a:rPr>
              <a:t>を</a:t>
            </a:r>
            <a:r>
              <a:rPr lang="ja-JP" altLang="en-US" sz="1875" b="1" dirty="0">
                <a:solidFill>
                  <a:schemeClr val="tx1"/>
                </a:solidFill>
              </a:rPr>
              <a:t>範囲選択</a:t>
            </a:r>
          </a:p>
        </p:txBody>
      </p:sp>
      <p:sp>
        <p:nvSpPr>
          <p:cNvPr id="10" name="角丸四角形 9"/>
          <p:cNvSpPr/>
          <p:nvPr/>
        </p:nvSpPr>
        <p:spPr>
          <a:xfrm>
            <a:off x="3482116" y="3054032"/>
            <a:ext cx="3385871" cy="531854"/>
          </a:xfrm>
          <a:prstGeom prst="roundRect">
            <a:avLst/>
          </a:prstGeom>
          <a:noFill/>
          <a:ln w="57150">
            <a:solidFill>
              <a:schemeClr val="tx1">
                <a:alpha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1" name="コンテンツ プレースホルダー 2"/>
          <p:cNvSpPr txBox="1">
            <a:spLocks/>
          </p:cNvSpPr>
          <p:nvPr/>
        </p:nvSpPr>
        <p:spPr>
          <a:xfrm>
            <a:off x="1088572" y="3125102"/>
            <a:ext cx="3280682" cy="442648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1875" b="1" dirty="0">
                <a:solidFill>
                  <a:schemeClr val="tx1"/>
                </a:solidFill>
              </a:rPr>
              <a:t>元データ</a:t>
            </a:r>
          </a:p>
        </p:txBody>
      </p:sp>
      <p:sp>
        <p:nvSpPr>
          <p:cNvPr id="12" name="右矢印 11"/>
          <p:cNvSpPr/>
          <p:nvPr/>
        </p:nvSpPr>
        <p:spPr>
          <a:xfrm>
            <a:off x="2986814" y="2100520"/>
            <a:ext cx="371591" cy="65936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3" name="右矢印 12"/>
          <p:cNvSpPr/>
          <p:nvPr/>
        </p:nvSpPr>
        <p:spPr>
          <a:xfrm>
            <a:off x="87767" y="4228771"/>
            <a:ext cx="371591" cy="65936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4" name="右矢印 13"/>
          <p:cNvSpPr/>
          <p:nvPr/>
        </p:nvSpPr>
        <p:spPr>
          <a:xfrm>
            <a:off x="4555436" y="4241035"/>
            <a:ext cx="371591" cy="65936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5" name="コンテンツ プレースホルダー 2"/>
          <p:cNvSpPr txBox="1">
            <a:spLocks/>
          </p:cNvSpPr>
          <p:nvPr/>
        </p:nvSpPr>
        <p:spPr>
          <a:xfrm>
            <a:off x="-38914" y="5566837"/>
            <a:ext cx="5639921" cy="442648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1875" dirty="0">
                <a:solidFill>
                  <a:schemeClr val="tx1"/>
                </a:solidFill>
              </a:rPr>
              <a:t>②　リボンで「</a:t>
            </a:r>
            <a:r>
              <a:rPr lang="ja-JP" altLang="en-US" sz="1875" b="1" dirty="0">
                <a:solidFill>
                  <a:schemeClr val="tx1"/>
                </a:solidFill>
              </a:rPr>
              <a:t>挿入</a:t>
            </a:r>
            <a:r>
              <a:rPr lang="ja-JP" altLang="en-US" sz="1875" dirty="0">
                <a:solidFill>
                  <a:schemeClr val="tx1"/>
                </a:solidFill>
              </a:rPr>
              <a:t>」→散布図の選択</a:t>
            </a:r>
          </a:p>
        </p:txBody>
      </p:sp>
      <p:sp>
        <p:nvSpPr>
          <p:cNvPr id="16" name="角丸四角形 15"/>
          <p:cNvSpPr/>
          <p:nvPr/>
        </p:nvSpPr>
        <p:spPr>
          <a:xfrm>
            <a:off x="0" y="5406617"/>
            <a:ext cx="4200525" cy="531854"/>
          </a:xfrm>
          <a:prstGeom prst="roundRect">
            <a:avLst/>
          </a:prstGeom>
          <a:noFill/>
          <a:ln w="57150">
            <a:solidFill>
              <a:schemeClr val="tx1">
                <a:alpha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7" name="正方形/長方形 16"/>
          <p:cNvSpPr/>
          <p:nvPr/>
        </p:nvSpPr>
        <p:spPr>
          <a:xfrm>
            <a:off x="1361444" y="3883512"/>
            <a:ext cx="481644" cy="230756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8" name="正方形/長方形 17"/>
          <p:cNvSpPr/>
          <p:nvPr/>
        </p:nvSpPr>
        <p:spPr>
          <a:xfrm>
            <a:off x="2986814" y="4815261"/>
            <a:ext cx="481644" cy="554009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20" name="正方形/長方形 19"/>
          <p:cNvSpPr/>
          <p:nvPr/>
        </p:nvSpPr>
        <p:spPr>
          <a:xfrm>
            <a:off x="2986813" y="4469335"/>
            <a:ext cx="270737" cy="166037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22" name="コンテンツ プレースホルダー 2"/>
          <p:cNvSpPr txBox="1">
            <a:spLocks/>
          </p:cNvSpPr>
          <p:nvPr/>
        </p:nvSpPr>
        <p:spPr>
          <a:xfrm>
            <a:off x="5699608" y="5566837"/>
            <a:ext cx="3280682" cy="442648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1875" dirty="0">
                <a:solidFill>
                  <a:schemeClr val="tx1"/>
                </a:solidFill>
              </a:rPr>
              <a:t>③　散布図を確認</a:t>
            </a:r>
            <a:endParaRPr lang="ja-JP" altLang="en-US" sz="1875" b="1" dirty="0">
              <a:solidFill>
                <a:schemeClr val="tx1"/>
              </a:solidFill>
            </a:endParaRPr>
          </a:p>
        </p:txBody>
      </p:sp>
      <p:sp>
        <p:nvSpPr>
          <p:cNvPr id="23" name="角丸四角形 22"/>
          <p:cNvSpPr/>
          <p:nvPr/>
        </p:nvSpPr>
        <p:spPr>
          <a:xfrm>
            <a:off x="5591422" y="5424171"/>
            <a:ext cx="2448045" cy="531854"/>
          </a:xfrm>
          <a:prstGeom prst="roundRect">
            <a:avLst/>
          </a:prstGeom>
          <a:noFill/>
          <a:ln w="57150">
            <a:solidFill>
              <a:schemeClr val="tx1">
                <a:alpha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</p:spTree>
    <p:extLst>
      <p:ext uri="{BB962C8B-B14F-4D97-AF65-F5344CB8AC3E}">
        <p14:creationId xmlns:p14="http://schemas.microsoft.com/office/powerpoint/2010/main" val="277027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03931" y="365126"/>
            <a:ext cx="8776359" cy="1325563"/>
          </a:xfrm>
        </p:spPr>
        <p:txBody>
          <a:bodyPr>
            <a:normAutofit/>
          </a:bodyPr>
          <a:lstStyle/>
          <a:p>
            <a:r>
              <a:rPr lang="en-US" altLang="ja-JP" sz="2700" dirty="0"/>
              <a:t>Excel 2013 </a:t>
            </a:r>
            <a:r>
              <a:rPr lang="ja-JP" altLang="en-US" sz="2700" dirty="0" err="1"/>
              <a:t>での</a:t>
            </a:r>
            <a:r>
              <a:rPr lang="ja-JP" altLang="en-US" sz="2700" dirty="0"/>
              <a:t>散布図＋線形近似の作成手順（１／３）</a:t>
            </a: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23</a:t>
            </a:fld>
            <a:endParaRPr kumimoji="1" lang="ja-JP" altLang="en-US"/>
          </a:p>
        </p:txBody>
      </p:sp>
      <p:pic>
        <p:nvPicPr>
          <p:cNvPr id="5" name="図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767" y="1533525"/>
            <a:ext cx="2641146" cy="1566949"/>
          </a:xfrm>
          <a:prstGeom prst="rect">
            <a:avLst/>
          </a:prstGeom>
        </p:spPr>
      </p:pic>
      <p:pic>
        <p:nvPicPr>
          <p:cNvPr id="6" name="図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80771" y="1501320"/>
            <a:ext cx="2736941" cy="1623782"/>
          </a:xfrm>
          <a:prstGeom prst="rect">
            <a:avLst/>
          </a:prstGeom>
        </p:spPr>
      </p:pic>
      <p:pic>
        <p:nvPicPr>
          <p:cNvPr id="7" name="図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3259" y="3747639"/>
            <a:ext cx="3557588" cy="1621631"/>
          </a:xfrm>
          <a:prstGeom prst="rect">
            <a:avLst/>
          </a:prstGeom>
        </p:spPr>
      </p:pic>
      <p:pic>
        <p:nvPicPr>
          <p:cNvPr id="8" name="図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14963" y="3804667"/>
            <a:ext cx="3393281" cy="1735931"/>
          </a:xfrm>
          <a:prstGeom prst="rect">
            <a:avLst/>
          </a:prstGeom>
        </p:spPr>
      </p:pic>
      <p:sp>
        <p:nvSpPr>
          <p:cNvPr id="9" name="コンテンツ プレースホルダー 2"/>
          <p:cNvSpPr txBox="1">
            <a:spLocks/>
          </p:cNvSpPr>
          <p:nvPr/>
        </p:nvSpPr>
        <p:spPr>
          <a:xfrm>
            <a:off x="3698932" y="3179511"/>
            <a:ext cx="3280682" cy="442648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1875" dirty="0">
                <a:solidFill>
                  <a:schemeClr val="tx1"/>
                </a:solidFill>
              </a:rPr>
              <a:t>①　</a:t>
            </a:r>
            <a:r>
              <a:rPr lang="ja-JP" altLang="en-US" sz="1875" b="1" dirty="0">
                <a:solidFill>
                  <a:schemeClr val="tx1"/>
                </a:solidFill>
              </a:rPr>
              <a:t>データ部分</a:t>
            </a:r>
            <a:r>
              <a:rPr lang="ja-JP" altLang="en-US" sz="1875" dirty="0">
                <a:solidFill>
                  <a:schemeClr val="tx1"/>
                </a:solidFill>
              </a:rPr>
              <a:t>を</a:t>
            </a:r>
            <a:r>
              <a:rPr lang="ja-JP" altLang="en-US" sz="1875" b="1" dirty="0">
                <a:solidFill>
                  <a:schemeClr val="tx1"/>
                </a:solidFill>
              </a:rPr>
              <a:t>範囲選択</a:t>
            </a:r>
          </a:p>
        </p:txBody>
      </p:sp>
      <p:sp>
        <p:nvSpPr>
          <p:cNvPr id="10" name="角丸四角形 9"/>
          <p:cNvSpPr/>
          <p:nvPr/>
        </p:nvSpPr>
        <p:spPr>
          <a:xfrm>
            <a:off x="3482116" y="3054032"/>
            <a:ext cx="3385871" cy="531854"/>
          </a:xfrm>
          <a:prstGeom prst="roundRect">
            <a:avLst/>
          </a:prstGeom>
          <a:noFill/>
          <a:ln w="57150">
            <a:solidFill>
              <a:schemeClr val="tx1">
                <a:alpha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1" name="コンテンツ プレースホルダー 2"/>
          <p:cNvSpPr txBox="1">
            <a:spLocks/>
          </p:cNvSpPr>
          <p:nvPr/>
        </p:nvSpPr>
        <p:spPr>
          <a:xfrm>
            <a:off x="1088572" y="3125102"/>
            <a:ext cx="3280682" cy="442648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1875" b="1" dirty="0">
                <a:solidFill>
                  <a:schemeClr val="tx1"/>
                </a:solidFill>
              </a:rPr>
              <a:t>元データ</a:t>
            </a:r>
          </a:p>
        </p:txBody>
      </p:sp>
      <p:sp>
        <p:nvSpPr>
          <p:cNvPr id="12" name="右矢印 11"/>
          <p:cNvSpPr/>
          <p:nvPr/>
        </p:nvSpPr>
        <p:spPr>
          <a:xfrm>
            <a:off x="2986814" y="2100520"/>
            <a:ext cx="371591" cy="65936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3" name="右矢印 12"/>
          <p:cNvSpPr/>
          <p:nvPr/>
        </p:nvSpPr>
        <p:spPr>
          <a:xfrm>
            <a:off x="87767" y="4228771"/>
            <a:ext cx="371591" cy="65936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4" name="右矢印 13"/>
          <p:cNvSpPr/>
          <p:nvPr/>
        </p:nvSpPr>
        <p:spPr>
          <a:xfrm>
            <a:off x="4555436" y="4241035"/>
            <a:ext cx="371591" cy="65936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5" name="コンテンツ プレースホルダー 2"/>
          <p:cNvSpPr txBox="1">
            <a:spLocks/>
          </p:cNvSpPr>
          <p:nvPr/>
        </p:nvSpPr>
        <p:spPr>
          <a:xfrm>
            <a:off x="-38914" y="5566837"/>
            <a:ext cx="5639921" cy="442648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1875" dirty="0">
                <a:solidFill>
                  <a:schemeClr val="tx1"/>
                </a:solidFill>
              </a:rPr>
              <a:t>②　リボンで「</a:t>
            </a:r>
            <a:r>
              <a:rPr lang="ja-JP" altLang="en-US" sz="1875" b="1" dirty="0">
                <a:solidFill>
                  <a:schemeClr val="tx1"/>
                </a:solidFill>
              </a:rPr>
              <a:t>挿入</a:t>
            </a:r>
            <a:r>
              <a:rPr lang="ja-JP" altLang="en-US" sz="1875" dirty="0">
                <a:solidFill>
                  <a:schemeClr val="tx1"/>
                </a:solidFill>
              </a:rPr>
              <a:t>」→散布図の選択</a:t>
            </a:r>
          </a:p>
        </p:txBody>
      </p:sp>
      <p:sp>
        <p:nvSpPr>
          <p:cNvPr id="16" name="角丸四角形 15"/>
          <p:cNvSpPr/>
          <p:nvPr/>
        </p:nvSpPr>
        <p:spPr>
          <a:xfrm>
            <a:off x="0" y="5406617"/>
            <a:ext cx="4200525" cy="531854"/>
          </a:xfrm>
          <a:prstGeom prst="roundRect">
            <a:avLst/>
          </a:prstGeom>
          <a:noFill/>
          <a:ln w="57150">
            <a:solidFill>
              <a:schemeClr val="tx1">
                <a:alpha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7" name="正方形/長方形 16"/>
          <p:cNvSpPr/>
          <p:nvPr/>
        </p:nvSpPr>
        <p:spPr>
          <a:xfrm>
            <a:off x="1361444" y="3883512"/>
            <a:ext cx="481644" cy="230756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8" name="正方形/長方形 17"/>
          <p:cNvSpPr/>
          <p:nvPr/>
        </p:nvSpPr>
        <p:spPr>
          <a:xfrm>
            <a:off x="2986814" y="4815261"/>
            <a:ext cx="481644" cy="554009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20" name="正方形/長方形 19"/>
          <p:cNvSpPr/>
          <p:nvPr/>
        </p:nvSpPr>
        <p:spPr>
          <a:xfrm>
            <a:off x="2986813" y="4469335"/>
            <a:ext cx="270737" cy="166037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22" name="コンテンツ プレースホルダー 2"/>
          <p:cNvSpPr txBox="1">
            <a:spLocks/>
          </p:cNvSpPr>
          <p:nvPr/>
        </p:nvSpPr>
        <p:spPr>
          <a:xfrm>
            <a:off x="5699608" y="5566837"/>
            <a:ext cx="3280682" cy="442648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1875" dirty="0">
                <a:solidFill>
                  <a:schemeClr val="tx1"/>
                </a:solidFill>
              </a:rPr>
              <a:t>③　散布図を確認</a:t>
            </a:r>
            <a:endParaRPr lang="ja-JP" altLang="en-US" sz="1875" b="1" dirty="0">
              <a:solidFill>
                <a:schemeClr val="tx1"/>
              </a:solidFill>
            </a:endParaRPr>
          </a:p>
        </p:txBody>
      </p:sp>
      <p:sp>
        <p:nvSpPr>
          <p:cNvPr id="23" name="角丸四角形 22"/>
          <p:cNvSpPr/>
          <p:nvPr/>
        </p:nvSpPr>
        <p:spPr>
          <a:xfrm>
            <a:off x="5591422" y="5424171"/>
            <a:ext cx="2448045" cy="531854"/>
          </a:xfrm>
          <a:prstGeom prst="roundRect">
            <a:avLst/>
          </a:prstGeom>
          <a:noFill/>
          <a:ln w="57150">
            <a:solidFill>
              <a:schemeClr val="tx1">
                <a:alpha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</p:spTree>
    <p:extLst>
      <p:ext uri="{BB962C8B-B14F-4D97-AF65-F5344CB8AC3E}">
        <p14:creationId xmlns:p14="http://schemas.microsoft.com/office/powerpoint/2010/main" val="2875703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24</a:t>
            </a:fld>
            <a:endParaRPr kumimoji="1" lang="ja-JP" altLang="en-US"/>
          </a:p>
        </p:txBody>
      </p:sp>
      <p:pic>
        <p:nvPicPr>
          <p:cNvPr id="9" name="図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3534" y="1523404"/>
            <a:ext cx="3818258" cy="2127989"/>
          </a:xfrm>
          <a:prstGeom prst="rect">
            <a:avLst/>
          </a:prstGeom>
        </p:spPr>
      </p:pic>
      <p:pic>
        <p:nvPicPr>
          <p:cNvPr id="10" name="図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05196" y="1577540"/>
            <a:ext cx="1550194" cy="1950244"/>
          </a:xfrm>
          <a:prstGeom prst="rect">
            <a:avLst/>
          </a:prstGeom>
        </p:spPr>
      </p:pic>
      <p:pic>
        <p:nvPicPr>
          <p:cNvPr id="11" name="図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36348" y="4169778"/>
            <a:ext cx="1457325" cy="1607344"/>
          </a:xfrm>
          <a:prstGeom prst="rect">
            <a:avLst/>
          </a:prstGeom>
        </p:spPr>
      </p:pic>
      <p:sp>
        <p:nvSpPr>
          <p:cNvPr id="3" name="円/楕円 2"/>
          <p:cNvSpPr/>
          <p:nvPr/>
        </p:nvSpPr>
        <p:spPr>
          <a:xfrm>
            <a:off x="2789711" y="1719858"/>
            <a:ext cx="794629" cy="210695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2" name="タイトル 1"/>
          <p:cNvSpPr txBox="1">
            <a:spLocks/>
          </p:cNvSpPr>
          <p:nvPr/>
        </p:nvSpPr>
        <p:spPr>
          <a:xfrm>
            <a:off x="226815" y="568061"/>
            <a:ext cx="8753475" cy="507206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kumimoji="1" sz="4400" kern="1200">
                <a:solidFill>
                  <a:srgbClr val="006600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ja-JP" sz="2700" dirty="0">
                <a:solidFill>
                  <a:schemeClr val="tx1"/>
                </a:solidFill>
              </a:rPr>
              <a:t>Excel 2013 </a:t>
            </a:r>
            <a:r>
              <a:rPr lang="ja-JP" altLang="en-US" sz="2700" dirty="0" err="1">
                <a:solidFill>
                  <a:schemeClr val="tx1"/>
                </a:solidFill>
              </a:rPr>
              <a:t>での</a:t>
            </a:r>
            <a:r>
              <a:rPr lang="ja-JP" altLang="en-US" sz="2700" dirty="0">
                <a:solidFill>
                  <a:schemeClr val="tx1"/>
                </a:solidFill>
              </a:rPr>
              <a:t>散布図＋線形近似の作成手順（２／３）</a:t>
            </a:r>
          </a:p>
        </p:txBody>
      </p:sp>
      <p:cxnSp>
        <p:nvCxnSpPr>
          <p:cNvPr id="13" name="直線矢印コネクタ 12"/>
          <p:cNvCxnSpPr/>
          <p:nvPr/>
        </p:nvCxnSpPr>
        <p:spPr>
          <a:xfrm flipV="1">
            <a:off x="2789711" y="1901500"/>
            <a:ext cx="253527" cy="407148"/>
          </a:xfrm>
          <a:prstGeom prst="straightConnector1">
            <a:avLst/>
          </a:prstGeom>
          <a:ln w="31750">
            <a:solidFill>
              <a:srgbClr val="FF0000"/>
            </a:solidFill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14" name="コンテンツ プレースホルダー 2"/>
          <p:cNvSpPr txBox="1">
            <a:spLocks/>
          </p:cNvSpPr>
          <p:nvPr/>
        </p:nvSpPr>
        <p:spPr>
          <a:xfrm>
            <a:off x="2077174" y="2398630"/>
            <a:ext cx="1425073" cy="407978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1875" b="1" dirty="0">
                <a:solidFill>
                  <a:srgbClr val="FF0000"/>
                </a:solidFill>
              </a:rPr>
              <a:t>この付近を</a:t>
            </a:r>
            <a:endParaRPr lang="en-US" altLang="ja-JP" sz="1875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ja-JP" altLang="en-US" sz="1875" b="1" dirty="0">
                <a:solidFill>
                  <a:srgbClr val="FF0000"/>
                </a:solidFill>
              </a:rPr>
              <a:t>クリック</a:t>
            </a:r>
          </a:p>
        </p:txBody>
      </p:sp>
      <p:sp>
        <p:nvSpPr>
          <p:cNvPr id="19" name="コンテンツ プレースホルダー 2"/>
          <p:cNvSpPr txBox="1">
            <a:spLocks/>
          </p:cNvSpPr>
          <p:nvPr/>
        </p:nvSpPr>
        <p:spPr>
          <a:xfrm>
            <a:off x="520349" y="3707398"/>
            <a:ext cx="3280682" cy="442648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1875" dirty="0">
                <a:solidFill>
                  <a:schemeClr val="tx1"/>
                </a:solidFill>
              </a:rPr>
              <a:t>④　グラフメニューを出す</a:t>
            </a:r>
            <a:endParaRPr lang="ja-JP" altLang="en-US" sz="1875" b="1" dirty="0">
              <a:solidFill>
                <a:schemeClr val="tx1"/>
              </a:solidFill>
            </a:endParaRPr>
          </a:p>
        </p:txBody>
      </p:sp>
      <p:sp>
        <p:nvSpPr>
          <p:cNvPr id="20" name="角丸四角形 19"/>
          <p:cNvSpPr/>
          <p:nvPr/>
        </p:nvSpPr>
        <p:spPr>
          <a:xfrm>
            <a:off x="303533" y="3581919"/>
            <a:ext cx="3385871" cy="531854"/>
          </a:xfrm>
          <a:prstGeom prst="roundRect">
            <a:avLst/>
          </a:prstGeom>
          <a:noFill/>
          <a:ln w="57150">
            <a:solidFill>
              <a:schemeClr val="tx1">
                <a:alpha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cxnSp>
        <p:nvCxnSpPr>
          <p:cNvPr id="21" name="直線矢印コネクタ 20"/>
          <p:cNvCxnSpPr/>
          <p:nvPr/>
        </p:nvCxnSpPr>
        <p:spPr>
          <a:xfrm flipH="1" flipV="1">
            <a:off x="3861258" y="2344441"/>
            <a:ext cx="53517" cy="462167"/>
          </a:xfrm>
          <a:prstGeom prst="straightConnector1">
            <a:avLst/>
          </a:prstGeom>
          <a:ln w="31750">
            <a:solidFill>
              <a:srgbClr val="FF0000"/>
            </a:solidFill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23" name="コンテンツ プレースホルダー 2"/>
          <p:cNvSpPr txBox="1">
            <a:spLocks/>
          </p:cNvSpPr>
          <p:nvPr/>
        </p:nvSpPr>
        <p:spPr>
          <a:xfrm>
            <a:off x="3474584" y="2834357"/>
            <a:ext cx="1425073" cy="407978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1875" b="1" dirty="0">
                <a:solidFill>
                  <a:srgbClr val="FF0000"/>
                </a:solidFill>
              </a:rPr>
              <a:t>グラフ</a:t>
            </a:r>
            <a:endParaRPr lang="en-US" altLang="ja-JP" sz="1875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ja-JP" altLang="en-US" sz="1875" b="1" dirty="0">
                <a:solidFill>
                  <a:srgbClr val="FF0000"/>
                </a:solidFill>
              </a:rPr>
              <a:t>メニュー</a:t>
            </a:r>
          </a:p>
        </p:txBody>
      </p:sp>
      <p:sp>
        <p:nvSpPr>
          <p:cNvPr id="24" name="右矢印 23"/>
          <p:cNvSpPr/>
          <p:nvPr/>
        </p:nvSpPr>
        <p:spPr>
          <a:xfrm>
            <a:off x="4547428" y="2147243"/>
            <a:ext cx="371591" cy="65936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25" name="正方形/長方形 24"/>
          <p:cNvSpPr/>
          <p:nvPr/>
        </p:nvSpPr>
        <p:spPr>
          <a:xfrm>
            <a:off x="5588873" y="1614882"/>
            <a:ext cx="481644" cy="286618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26" name="正方形/長方形 25"/>
          <p:cNvSpPr/>
          <p:nvPr/>
        </p:nvSpPr>
        <p:spPr>
          <a:xfrm>
            <a:off x="6002422" y="2806608"/>
            <a:ext cx="670874" cy="279493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27" name="コンテンツ プレースホルダー 2"/>
          <p:cNvSpPr txBox="1">
            <a:spLocks/>
          </p:cNvSpPr>
          <p:nvPr/>
        </p:nvSpPr>
        <p:spPr>
          <a:xfrm>
            <a:off x="4784059" y="3600335"/>
            <a:ext cx="4040456" cy="606194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1875" dirty="0">
                <a:solidFill>
                  <a:schemeClr val="tx1"/>
                </a:solidFill>
              </a:rPr>
              <a:t>⑤　「＋」のボタンをクリックしたのちに、「近似曲線」をクリック</a:t>
            </a:r>
            <a:endParaRPr lang="ja-JP" altLang="en-US" sz="1875" b="1" dirty="0">
              <a:solidFill>
                <a:schemeClr val="tx1"/>
              </a:solidFill>
            </a:endParaRPr>
          </a:p>
        </p:txBody>
      </p:sp>
      <p:sp>
        <p:nvSpPr>
          <p:cNvPr id="28" name="角丸四角形 27"/>
          <p:cNvSpPr/>
          <p:nvPr/>
        </p:nvSpPr>
        <p:spPr>
          <a:xfrm>
            <a:off x="4672432" y="3492108"/>
            <a:ext cx="4152083" cy="671249"/>
          </a:xfrm>
          <a:prstGeom prst="roundRect">
            <a:avLst/>
          </a:prstGeom>
          <a:noFill/>
          <a:ln w="57150">
            <a:solidFill>
              <a:schemeClr val="tx1">
                <a:alpha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29" name="右矢印 28"/>
          <p:cNvSpPr/>
          <p:nvPr/>
        </p:nvSpPr>
        <p:spPr>
          <a:xfrm>
            <a:off x="35644" y="2174992"/>
            <a:ext cx="371591" cy="65936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30" name="正方形/長方形 29"/>
          <p:cNvSpPr/>
          <p:nvPr/>
        </p:nvSpPr>
        <p:spPr>
          <a:xfrm>
            <a:off x="1194137" y="4515809"/>
            <a:ext cx="670874" cy="279493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31" name="正方形/長方形 30"/>
          <p:cNvSpPr/>
          <p:nvPr/>
        </p:nvSpPr>
        <p:spPr>
          <a:xfrm>
            <a:off x="1325595" y="5430414"/>
            <a:ext cx="670874" cy="279493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32" name="コンテンツ プレースホルダー 2"/>
          <p:cNvSpPr txBox="1">
            <a:spLocks/>
          </p:cNvSpPr>
          <p:nvPr/>
        </p:nvSpPr>
        <p:spPr>
          <a:xfrm>
            <a:off x="2669339" y="4770665"/>
            <a:ext cx="2144158" cy="1160145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1875" dirty="0">
                <a:solidFill>
                  <a:schemeClr val="tx1"/>
                </a:solidFill>
              </a:rPr>
              <a:t>⑥「</a:t>
            </a:r>
            <a:r>
              <a:rPr lang="ja-JP" altLang="en-US" sz="1875" b="1" dirty="0">
                <a:solidFill>
                  <a:schemeClr val="tx1"/>
                </a:solidFill>
              </a:rPr>
              <a:t>系列１</a:t>
            </a:r>
            <a:r>
              <a:rPr lang="ja-JP" altLang="en-US" sz="1875" dirty="0">
                <a:solidFill>
                  <a:schemeClr val="tx1"/>
                </a:solidFill>
              </a:rPr>
              <a:t>」を</a:t>
            </a:r>
            <a:endParaRPr lang="en-US" altLang="ja-JP" sz="1875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ja-JP" altLang="en-US" sz="1875" dirty="0">
                <a:solidFill>
                  <a:schemeClr val="tx1"/>
                </a:solidFill>
              </a:rPr>
              <a:t>　クリックして</a:t>
            </a:r>
            <a:endParaRPr lang="en-US" altLang="ja-JP" sz="1875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ja-JP" altLang="en-US" sz="1875" dirty="0">
                <a:solidFill>
                  <a:schemeClr val="tx1"/>
                </a:solidFill>
              </a:rPr>
              <a:t>　「</a:t>
            </a:r>
            <a:r>
              <a:rPr lang="ja-JP" altLang="en-US" sz="1875" b="1" dirty="0">
                <a:solidFill>
                  <a:schemeClr val="tx1"/>
                </a:solidFill>
              </a:rPr>
              <a:t>ＯＫ</a:t>
            </a:r>
            <a:r>
              <a:rPr lang="ja-JP" altLang="en-US" sz="1875" dirty="0">
                <a:solidFill>
                  <a:schemeClr val="tx1"/>
                </a:solidFill>
              </a:rPr>
              <a:t>」</a:t>
            </a:r>
            <a:endParaRPr lang="ja-JP" altLang="en-US" sz="1875" b="1" dirty="0">
              <a:solidFill>
                <a:schemeClr val="tx1"/>
              </a:solidFill>
            </a:endParaRPr>
          </a:p>
        </p:txBody>
      </p:sp>
      <p:sp>
        <p:nvSpPr>
          <p:cNvPr id="33" name="角丸四角形 32"/>
          <p:cNvSpPr/>
          <p:nvPr/>
        </p:nvSpPr>
        <p:spPr>
          <a:xfrm>
            <a:off x="2651461" y="4643534"/>
            <a:ext cx="1895966" cy="1254823"/>
          </a:xfrm>
          <a:prstGeom prst="roundRect">
            <a:avLst/>
          </a:prstGeom>
          <a:noFill/>
          <a:ln w="57150">
            <a:solidFill>
              <a:schemeClr val="tx1">
                <a:alpha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34" name="右矢印 33"/>
          <p:cNvSpPr/>
          <p:nvPr/>
        </p:nvSpPr>
        <p:spPr>
          <a:xfrm>
            <a:off x="498688" y="4559401"/>
            <a:ext cx="371591" cy="65936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35" name="右矢印 34"/>
          <p:cNvSpPr/>
          <p:nvPr/>
        </p:nvSpPr>
        <p:spPr>
          <a:xfrm>
            <a:off x="4713861" y="4611580"/>
            <a:ext cx="371591" cy="65936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pic>
        <p:nvPicPr>
          <p:cNvPr id="36" name="図 3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53743" y="4279081"/>
            <a:ext cx="2460172" cy="1386563"/>
          </a:xfrm>
          <a:prstGeom prst="rect">
            <a:avLst/>
          </a:prstGeom>
        </p:spPr>
      </p:pic>
      <p:sp>
        <p:nvSpPr>
          <p:cNvPr id="37" name="角丸四角形 36"/>
          <p:cNvSpPr/>
          <p:nvPr/>
        </p:nvSpPr>
        <p:spPr>
          <a:xfrm>
            <a:off x="4899656" y="5424171"/>
            <a:ext cx="3515001" cy="531854"/>
          </a:xfrm>
          <a:prstGeom prst="roundRect">
            <a:avLst/>
          </a:prstGeom>
          <a:noFill/>
          <a:ln w="57150">
            <a:solidFill>
              <a:schemeClr val="tx1">
                <a:alpha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38" name="コンテンツ プレースホルダー 2"/>
          <p:cNvSpPr txBox="1">
            <a:spLocks/>
          </p:cNvSpPr>
          <p:nvPr/>
        </p:nvSpPr>
        <p:spPr>
          <a:xfrm>
            <a:off x="4919019" y="5566837"/>
            <a:ext cx="4061271" cy="442648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1875" dirty="0">
                <a:solidFill>
                  <a:schemeClr val="tx1"/>
                </a:solidFill>
              </a:rPr>
              <a:t>⑦　補助線が１つ出るので確認</a:t>
            </a:r>
            <a:endParaRPr lang="ja-JP" altLang="en-US" sz="1875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8852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25</a:t>
            </a:fld>
            <a:endParaRPr kumimoji="1" lang="ja-JP" altLang="en-US"/>
          </a:p>
        </p:txBody>
      </p:sp>
      <p:pic>
        <p:nvPicPr>
          <p:cNvPr id="7" name="図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9377" y="1452121"/>
            <a:ext cx="1707356" cy="1664494"/>
          </a:xfrm>
          <a:prstGeom prst="rect">
            <a:avLst/>
          </a:prstGeom>
        </p:spPr>
      </p:pic>
      <p:pic>
        <p:nvPicPr>
          <p:cNvPr id="8" name="図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86288" y="1411311"/>
            <a:ext cx="2721769" cy="2114550"/>
          </a:xfrm>
          <a:prstGeom prst="rect">
            <a:avLst/>
          </a:prstGeom>
        </p:spPr>
      </p:pic>
      <p:pic>
        <p:nvPicPr>
          <p:cNvPr id="9" name="図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9802" y="4269853"/>
            <a:ext cx="1450181" cy="1600200"/>
          </a:xfrm>
          <a:prstGeom prst="rect">
            <a:avLst/>
          </a:prstGeom>
        </p:spPr>
      </p:pic>
      <p:sp>
        <p:nvSpPr>
          <p:cNvPr id="10" name="コンテンツ プレースホルダー 2"/>
          <p:cNvSpPr txBox="1">
            <a:spLocks/>
          </p:cNvSpPr>
          <p:nvPr/>
        </p:nvSpPr>
        <p:spPr>
          <a:xfrm>
            <a:off x="426366" y="3113415"/>
            <a:ext cx="3280682" cy="442648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1875" dirty="0">
                <a:solidFill>
                  <a:schemeClr val="tx1"/>
                </a:solidFill>
              </a:rPr>
              <a:t>⑧　もう１度、</a:t>
            </a:r>
            <a:r>
              <a:rPr lang="ja-JP" altLang="en-US" sz="1875" b="1" dirty="0">
                <a:solidFill>
                  <a:schemeClr val="tx1"/>
                </a:solidFill>
              </a:rPr>
              <a:t>グラフメニュー</a:t>
            </a:r>
            <a:r>
              <a:rPr lang="ja-JP" altLang="en-US" sz="1875" dirty="0">
                <a:solidFill>
                  <a:schemeClr val="tx1"/>
                </a:solidFill>
              </a:rPr>
              <a:t>を出し、</a:t>
            </a:r>
            <a:r>
              <a:rPr lang="ja-JP" altLang="en-US" sz="1875" b="1" dirty="0">
                <a:solidFill>
                  <a:schemeClr val="tx1"/>
                </a:solidFill>
              </a:rPr>
              <a:t>近似曲線</a:t>
            </a:r>
            <a:r>
              <a:rPr lang="ja-JP" altLang="en-US" sz="1875" dirty="0">
                <a:solidFill>
                  <a:schemeClr val="tx1"/>
                </a:solidFill>
              </a:rPr>
              <a:t>の</a:t>
            </a:r>
            <a:r>
              <a:rPr lang="ja-JP" altLang="en-US" sz="1875" b="1" dirty="0">
                <a:solidFill>
                  <a:schemeClr val="tx1"/>
                </a:solidFill>
              </a:rPr>
              <a:t>右横</a:t>
            </a:r>
            <a:r>
              <a:rPr lang="ja-JP" altLang="en-US" sz="1875" dirty="0">
                <a:solidFill>
                  <a:schemeClr val="tx1"/>
                </a:solidFill>
              </a:rPr>
              <a:t>の「▶」を</a:t>
            </a:r>
            <a:r>
              <a:rPr lang="ja-JP" altLang="en-US" sz="1875" b="1" dirty="0">
                <a:solidFill>
                  <a:schemeClr val="tx1"/>
                </a:solidFill>
              </a:rPr>
              <a:t>展開</a:t>
            </a:r>
          </a:p>
        </p:txBody>
      </p:sp>
      <p:sp>
        <p:nvSpPr>
          <p:cNvPr id="11" name="角丸四角形 10"/>
          <p:cNvSpPr/>
          <p:nvPr/>
        </p:nvSpPr>
        <p:spPr>
          <a:xfrm>
            <a:off x="209550" y="3030969"/>
            <a:ext cx="3497498" cy="909950"/>
          </a:xfrm>
          <a:prstGeom prst="roundRect">
            <a:avLst/>
          </a:prstGeom>
          <a:noFill/>
          <a:ln w="57150">
            <a:solidFill>
              <a:schemeClr val="tx1">
                <a:alpha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2" name="タイトル 1"/>
          <p:cNvSpPr txBox="1">
            <a:spLocks/>
          </p:cNvSpPr>
          <p:nvPr/>
        </p:nvSpPr>
        <p:spPr>
          <a:xfrm>
            <a:off x="221439" y="543255"/>
            <a:ext cx="8753475" cy="507206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kumimoji="1" sz="4400" kern="1200">
                <a:solidFill>
                  <a:srgbClr val="006600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ja-JP" sz="2700" dirty="0">
                <a:solidFill>
                  <a:schemeClr val="tx1"/>
                </a:solidFill>
              </a:rPr>
              <a:t>Excel 2013 </a:t>
            </a:r>
            <a:r>
              <a:rPr lang="ja-JP" altLang="en-US" sz="2700" dirty="0" err="1">
                <a:solidFill>
                  <a:schemeClr val="tx1"/>
                </a:solidFill>
              </a:rPr>
              <a:t>での</a:t>
            </a:r>
            <a:r>
              <a:rPr lang="ja-JP" altLang="en-US" sz="2700" dirty="0">
                <a:solidFill>
                  <a:schemeClr val="tx1"/>
                </a:solidFill>
              </a:rPr>
              <a:t>散布図＋線形近似の作成手順（３／３）</a:t>
            </a:r>
          </a:p>
        </p:txBody>
      </p:sp>
      <p:sp>
        <p:nvSpPr>
          <p:cNvPr id="13" name="正方形/長方形 12"/>
          <p:cNvSpPr/>
          <p:nvPr/>
        </p:nvSpPr>
        <p:spPr>
          <a:xfrm>
            <a:off x="729203" y="1499473"/>
            <a:ext cx="481644" cy="286618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4" name="正方形/長方形 13"/>
          <p:cNvSpPr/>
          <p:nvPr/>
        </p:nvSpPr>
        <p:spPr>
          <a:xfrm>
            <a:off x="1825089" y="2667690"/>
            <a:ext cx="481644" cy="286618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5" name="右矢印 14"/>
          <p:cNvSpPr/>
          <p:nvPr/>
        </p:nvSpPr>
        <p:spPr>
          <a:xfrm>
            <a:off x="35644" y="2174992"/>
            <a:ext cx="371591" cy="65936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6" name="右矢印 15"/>
          <p:cNvSpPr/>
          <p:nvPr/>
        </p:nvSpPr>
        <p:spPr>
          <a:xfrm>
            <a:off x="2895125" y="2046937"/>
            <a:ext cx="371591" cy="65936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7" name="右矢印 16"/>
          <p:cNvSpPr/>
          <p:nvPr/>
        </p:nvSpPr>
        <p:spPr>
          <a:xfrm>
            <a:off x="209551" y="4740270"/>
            <a:ext cx="371591" cy="65936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8" name="角丸四角形 17"/>
          <p:cNvSpPr/>
          <p:nvPr/>
        </p:nvSpPr>
        <p:spPr>
          <a:xfrm>
            <a:off x="4586287" y="3561514"/>
            <a:ext cx="3111227" cy="464606"/>
          </a:xfrm>
          <a:prstGeom prst="roundRect">
            <a:avLst/>
          </a:prstGeom>
          <a:noFill/>
          <a:ln w="57150">
            <a:solidFill>
              <a:schemeClr val="tx1">
                <a:alpha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9" name="正方形/長方形 18"/>
          <p:cNvSpPr/>
          <p:nvPr/>
        </p:nvSpPr>
        <p:spPr>
          <a:xfrm>
            <a:off x="6243839" y="2691048"/>
            <a:ext cx="481644" cy="286618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20" name="コンテンツ プレースホルダー 2"/>
          <p:cNvSpPr txBox="1">
            <a:spLocks/>
          </p:cNvSpPr>
          <p:nvPr/>
        </p:nvSpPr>
        <p:spPr>
          <a:xfrm>
            <a:off x="4941013" y="3661086"/>
            <a:ext cx="3280682" cy="442648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1875" dirty="0">
                <a:solidFill>
                  <a:schemeClr val="tx1"/>
                </a:solidFill>
              </a:rPr>
              <a:t>⑨　「</a:t>
            </a:r>
            <a:r>
              <a:rPr lang="ja-JP" altLang="en-US" sz="1875" b="1" dirty="0">
                <a:solidFill>
                  <a:schemeClr val="tx1"/>
                </a:solidFill>
              </a:rPr>
              <a:t>線形</a:t>
            </a:r>
            <a:r>
              <a:rPr lang="ja-JP" altLang="en-US" sz="1875" dirty="0">
                <a:solidFill>
                  <a:schemeClr val="tx1"/>
                </a:solidFill>
              </a:rPr>
              <a:t>」を選ぶ</a:t>
            </a:r>
            <a:endParaRPr lang="ja-JP" altLang="en-US" sz="1875" b="1" dirty="0">
              <a:solidFill>
                <a:schemeClr val="tx1"/>
              </a:solidFill>
            </a:endParaRPr>
          </a:p>
        </p:txBody>
      </p:sp>
      <p:sp>
        <p:nvSpPr>
          <p:cNvPr id="21" name="角丸四角形 20"/>
          <p:cNvSpPr/>
          <p:nvPr/>
        </p:nvSpPr>
        <p:spPr>
          <a:xfrm>
            <a:off x="2651461" y="4643534"/>
            <a:ext cx="1895966" cy="1254823"/>
          </a:xfrm>
          <a:prstGeom prst="roundRect">
            <a:avLst/>
          </a:prstGeom>
          <a:noFill/>
          <a:ln w="57150">
            <a:solidFill>
              <a:schemeClr val="tx1">
                <a:alpha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22" name="コンテンツ プレースホルダー 2"/>
          <p:cNvSpPr txBox="1">
            <a:spLocks/>
          </p:cNvSpPr>
          <p:nvPr/>
        </p:nvSpPr>
        <p:spPr>
          <a:xfrm>
            <a:off x="2669339" y="4770665"/>
            <a:ext cx="2144158" cy="1160145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1875" dirty="0">
                <a:solidFill>
                  <a:schemeClr val="tx1"/>
                </a:solidFill>
              </a:rPr>
              <a:t>⑩「</a:t>
            </a:r>
            <a:r>
              <a:rPr lang="ja-JP" altLang="en-US" sz="1875" b="1" dirty="0">
                <a:solidFill>
                  <a:schemeClr val="tx1"/>
                </a:solidFill>
              </a:rPr>
              <a:t>系列２</a:t>
            </a:r>
            <a:r>
              <a:rPr lang="ja-JP" altLang="en-US" sz="1875" dirty="0">
                <a:solidFill>
                  <a:schemeClr val="tx1"/>
                </a:solidFill>
              </a:rPr>
              <a:t>」を</a:t>
            </a:r>
            <a:endParaRPr lang="en-US" altLang="ja-JP" sz="1875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ja-JP" altLang="en-US" sz="1875" dirty="0">
                <a:solidFill>
                  <a:schemeClr val="tx1"/>
                </a:solidFill>
              </a:rPr>
              <a:t>　クリックして</a:t>
            </a:r>
            <a:endParaRPr lang="en-US" altLang="ja-JP" sz="1875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ja-JP" altLang="en-US" sz="1875" dirty="0">
                <a:solidFill>
                  <a:schemeClr val="tx1"/>
                </a:solidFill>
              </a:rPr>
              <a:t>　「</a:t>
            </a:r>
            <a:r>
              <a:rPr lang="ja-JP" altLang="en-US" sz="1875" b="1" dirty="0">
                <a:solidFill>
                  <a:schemeClr val="tx1"/>
                </a:solidFill>
              </a:rPr>
              <a:t>ＯＫ</a:t>
            </a:r>
            <a:r>
              <a:rPr lang="ja-JP" altLang="en-US" sz="1875" dirty="0">
                <a:solidFill>
                  <a:schemeClr val="tx1"/>
                </a:solidFill>
              </a:rPr>
              <a:t>」</a:t>
            </a:r>
            <a:endParaRPr lang="ja-JP" altLang="en-US" sz="1875" b="1" dirty="0">
              <a:solidFill>
                <a:schemeClr val="tx1"/>
              </a:solidFill>
            </a:endParaRPr>
          </a:p>
        </p:txBody>
      </p:sp>
      <p:sp>
        <p:nvSpPr>
          <p:cNvPr id="23" name="正方形/長方形 22"/>
          <p:cNvSpPr/>
          <p:nvPr/>
        </p:nvSpPr>
        <p:spPr>
          <a:xfrm>
            <a:off x="774236" y="4766130"/>
            <a:ext cx="481644" cy="286618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24" name="正方形/長方形 23"/>
          <p:cNvSpPr/>
          <p:nvPr/>
        </p:nvSpPr>
        <p:spPr>
          <a:xfrm>
            <a:off x="802668" y="5519071"/>
            <a:ext cx="734470" cy="286618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25" name="右矢印 24"/>
          <p:cNvSpPr/>
          <p:nvPr/>
        </p:nvSpPr>
        <p:spPr>
          <a:xfrm>
            <a:off x="4813497" y="4678261"/>
            <a:ext cx="371591" cy="65936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pic>
        <p:nvPicPr>
          <p:cNvPr id="26" name="図 2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73904" y="4109308"/>
            <a:ext cx="3044882" cy="1525619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27" name="コンテンツ プレースホルダー 2"/>
          <p:cNvSpPr txBox="1">
            <a:spLocks/>
          </p:cNvSpPr>
          <p:nvPr/>
        </p:nvSpPr>
        <p:spPr>
          <a:xfrm>
            <a:off x="5551927" y="5709155"/>
            <a:ext cx="3280682" cy="442648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1875" b="1" dirty="0">
                <a:solidFill>
                  <a:schemeClr val="tx1"/>
                </a:solidFill>
              </a:rPr>
              <a:t>完成</a:t>
            </a:r>
          </a:p>
        </p:txBody>
      </p:sp>
    </p:spTree>
    <p:extLst>
      <p:ext uri="{BB962C8B-B14F-4D97-AF65-F5344CB8AC3E}">
        <p14:creationId xmlns:p14="http://schemas.microsoft.com/office/powerpoint/2010/main" val="3206042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グラフの調整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26</a:t>
            </a:fld>
            <a:endParaRPr kumimoji="1" lang="ja-JP" altLang="en-US"/>
          </a:p>
        </p:txBody>
      </p:sp>
      <p:pic>
        <p:nvPicPr>
          <p:cNvPr id="5" name="図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44932" y="2567480"/>
            <a:ext cx="4819081" cy="2818708"/>
          </a:xfrm>
          <a:prstGeom prst="rect">
            <a:avLst/>
          </a:prstGeom>
        </p:spPr>
      </p:pic>
      <p:sp>
        <p:nvSpPr>
          <p:cNvPr id="6" name="円/楕円 5"/>
          <p:cNvSpPr/>
          <p:nvPr/>
        </p:nvSpPr>
        <p:spPr>
          <a:xfrm>
            <a:off x="4186570" y="2419704"/>
            <a:ext cx="1682602" cy="582132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1350" dirty="0"/>
              <a:t>ｄＤｄ</a:t>
            </a:r>
          </a:p>
        </p:txBody>
      </p:sp>
      <p:cxnSp>
        <p:nvCxnSpPr>
          <p:cNvPr id="8" name="直線矢印コネクタ 7"/>
          <p:cNvCxnSpPr/>
          <p:nvPr/>
        </p:nvCxnSpPr>
        <p:spPr>
          <a:xfrm flipH="1">
            <a:off x="5869172" y="2291989"/>
            <a:ext cx="721684" cy="31100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円/楕円 8"/>
          <p:cNvSpPr/>
          <p:nvPr/>
        </p:nvSpPr>
        <p:spPr>
          <a:xfrm>
            <a:off x="4227439" y="5095121"/>
            <a:ext cx="1682602" cy="582132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1350" dirty="0"/>
              <a:t>ｄＤ</a:t>
            </a:r>
          </a:p>
        </p:txBody>
      </p:sp>
      <p:cxnSp>
        <p:nvCxnSpPr>
          <p:cNvPr id="10" name="直線矢印コネクタ 9"/>
          <p:cNvCxnSpPr/>
          <p:nvPr/>
        </p:nvCxnSpPr>
        <p:spPr>
          <a:xfrm flipH="1">
            <a:off x="5869172" y="2909770"/>
            <a:ext cx="767540" cy="244252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テキスト ボックス 11"/>
          <p:cNvSpPr txBox="1"/>
          <p:nvPr/>
        </p:nvSpPr>
        <p:spPr>
          <a:xfrm>
            <a:off x="6416881" y="1547592"/>
            <a:ext cx="2839239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b="1" dirty="0">
                <a:solidFill>
                  <a:srgbClr val="002060"/>
                </a:solidFill>
              </a:rPr>
              <a:t>タイトルと凡例</a:t>
            </a:r>
            <a:endParaRPr lang="en-US" altLang="ja-JP" b="1" dirty="0">
              <a:solidFill>
                <a:srgbClr val="002060"/>
              </a:solidFill>
            </a:endParaRPr>
          </a:p>
          <a:p>
            <a:r>
              <a:rPr lang="ja-JP" altLang="en-US" dirty="0">
                <a:solidFill>
                  <a:srgbClr val="002060"/>
                </a:solidFill>
              </a:rPr>
              <a:t>　クリックして</a:t>
            </a:r>
            <a:endParaRPr lang="en-US" altLang="ja-JP" dirty="0">
              <a:solidFill>
                <a:srgbClr val="002060"/>
              </a:solidFill>
            </a:endParaRPr>
          </a:p>
          <a:p>
            <a:r>
              <a:rPr lang="ja-JP" altLang="en-US" dirty="0">
                <a:solidFill>
                  <a:srgbClr val="002060"/>
                </a:solidFill>
              </a:rPr>
              <a:t>　書き換えること</a:t>
            </a:r>
            <a:endParaRPr lang="en-US" altLang="ja-JP" dirty="0">
              <a:solidFill>
                <a:srgbClr val="002060"/>
              </a:solidFill>
            </a:endParaRPr>
          </a:p>
          <a:p>
            <a:r>
              <a:rPr lang="ja-JP" altLang="en-US" dirty="0">
                <a:solidFill>
                  <a:srgbClr val="002060"/>
                </a:solidFill>
              </a:rPr>
              <a:t>　ができる</a:t>
            </a:r>
            <a:endParaRPr lang="en-US" altLang="ja-JP" dirty="0">
              <a:solidFill>
                <a:srgbClr val="002060"/>
              </a:solidFill>
            </a:endParaRPr>
          </a:p>
          <a:p>
            <a:r>
              <a:rPr lang="ja-JP" altLang="en-US" dirty="0">
                <a:solidFill>
                  <a:srgbClr val="002060"/>
                </a:solidFill>
              </a:rPr>
              <a:t>　</a:t>
            </a:r>
            <a:r>
              <a:rPr lang="ja-JP" altLang="en-US" sz="1350" dirty="0">
                <a:solidFill>
                  <a:srgbClr val="002060"/>
                </a:solidFill>
              </a:rPr>
              <a:t>（右クリックメニューもある）</a:t>
            </a:r>
            <a:endParaRPr lang="en-US" altLang="ja-JP" sz="1350" dirty="0">
              <a:solidFill>
                <a:srgbClr val="002060"/>
              </a:solidFill>
            </a:endParaRPr>
          </a:p>
        </p:txBody>
      </p:sp>
      <p:sp>
        <p:nvSpPr>
          <p:cNvPr id="13" name="円/楕円 12"/>
          <p:cNvSpPr/>
          <p:nvPr/>
        </p:nvSpPr>
        <p:spPr>
          <a:xfrm>
            <a:off x="2644933" y="2856303"/>
            <a:ext cx="441168" cy="2107241"/>
          </a:xfrm>
          <a:prstGeom prst="ellipse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1350" dirty="0"/>
              <a:t>ｄＤｄ</a:t>
            </a:r>
          </a:p>
        </p:txBody>
      </p:sp>
      <p:sp>
        <p:nvSpPr>
          <p:cNvPr id="14" name="円/楕円 13"/>
          <p:cNvSpPr/>
          <p:nvPr/>
        </p:nvSpPr>
        <p:spPr>
          <a:xfrm>
            <a:off x="2824938" y="4875825"/>
            <a:ext cx="4543424" cy="235494"/>
          </a:xfrm>
          <a:prstGeom prst="ellipse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1350" dirty="0"/>
              <a:t>ｄＤｄ</a:t>
            </a:r>
          </a:p>
        </p:txBody>
      </p:sp>
      <p:sp>
        <p:nvSpPr>
          <p:cNvPr id="15" name="円/楕円 14"/>
          <p:cNvSpPr/>
          <p:nvPr/>
        </p:nvSpPr>
        <p:spPr>
          <a:xfrm>
            <a:off x="3180380" y="3086994"/>
            <a:ext cx="3908879" cy="1613393"/>
          </a:xfrm>
          <a:prstGeom prst="ellipse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1350" dirty="0">
                <a:solidFill>
                  <a:srgbClr val="00B050"/>
                </a:solidFill>
              </a:rPr>
              <a:t>ｄＤｄ</a:t>
            </a:r>
          </a:p>
        </p:txBody>
      </p:sp>
      <p:cxnSp>
        <p:nvCxnSpPr>
          <p:cNvPr id="16" name="直線矢印コネクタ 15"/>
          <p:cNvCxnSpPr/>
          <p:nvPr/>
        </p:nvCxnSpPr>
        <p:spPr>
          <a:xfrm>
            <a:off x="2221872" y="2664349"/>
            <a:ext cx="1119410" cy="903671"/>
          </a:xfrm>
          <a:prstGeom prst="straightConnector1">
            <a:avLst/>
          </a:prstGeom>
          <a:ln>
            <a:solidFill>
              <a:schemeClr val="accent6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線矢印コネクタ 21"/>
          <p:cNvCxnSpPr/>
          <p:nvPr/>
        </p:nvCxnSpPr>
        <p:spPr>
          <a:xfrm>
            <a:off x="2198032" y="2787059"/>
            <a:ext cx="502138" cy="592781"/>
          </a:xfrm>
          <a:prstGeom prst="straightConnector1">
            <a:avLst/>
          </a:prstGeom>
          <a:ln>
            <a:solidFill>
              <a:schemeClr val="accent6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線矢印コネクタ 23"/>
          <p:cNvCxnSpPr/>
          <p:nvPr/>
        </p:nvCxnSpPr>
        <p:spPr>
          <a:xfrm>
            <a:off x="2174191" y="2909769"/>
            <a:ext cx="1666445" cy="1966056"/>
          </a:xfrm>
          <a:prstGeom prst="straightConnector1">
            <a:avLst/>
          </a:prstGeom>
          <a:ln>
            <a:solidFill>
              <a:schemeClr val="accent6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テキスト ボックス 25"/>
          <p:cNvSpPr txBox="1"/>
          <p:nvPr/>
        </p:nvSpPr>
        <p:spPr>
          <a:xfrm>
            <a:off x="179262" y="2198437"/>
            <a:ext cx="2492990" cy="166199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b="1" dirty="0">
                <a:solidFill>
                  <a:schemeClr val="accent6">
                    <a:lumMod val="50000"/>
                  </a:schemeClr>
                </a:solidFill>
              </a:rPr>
              <a:t>縦軸、横軸、</a:t>
            </a:r>
            <a:endParaRPr lang="en-US" altLang="ja-JP" b="1" dirty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ja-JP" altLang="en-US" b="1" dirty="0">
                <a:solidFill>
                  <a:schemeClr val="accent6">
                    <a:lumMod val="50000"/>
                  </a:schemeClr>
                </a:solidFill>
              </a:rPr>
              <a:t>プロットエリア</a:t>
            </a:r>
            <a:endParaRPr lang="en-US" altLang="ja-JP" b="1" dirty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ja-JP" altLang="en-US" dirty="0">
                <a:solidFill>
                  <a:schemeClr val="accent6">
                    <a:lumMod val="50000"/>
                  </a:schemeClr>
                </a:solidFill>
              </a:rPr>
              <a:t>　クリックして、</a:t>
            </a:r>
            <a:endParaRPr lang="en-US" altLang="ja-JP" dirty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ja-JP" altLang="en-US" dirty="0">
                <a:solidFill>
                  <a:schemeClr val="accent6">
                    <a:lumMod val="50000"/>
                  </a:schemeClr>
                </a:solidFill>
              </a:rPr>
              <a:t>　調整できる</a:t>
            </a:r>
            <a:endParaRPr lang="en-US" altLang="ja-JP" dirty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ja-JP" altLang="en-US" sz="1200" dirty="0">
                <a:solidFill>
                  <a:schemeClr val="accent6">
                    <a:lumMod val="50000"/>
                  </a:schemeClr>
                </a:solidFill>
              </a:rPr>
              <a:t>　（右クリックメニューもある</a:t>
            </a:r>
            <a:r>
              <a:rPr lang="ja-JP" altLang="en-US" sz="1200" dirty="0">
                <a:solidFill>
                  <a:srgbClr val="002060"/>
                </a:solidFill>
              </a:rPr>
              <a:t>）</a:t>
            </a:r>
            <a:endParaRPr lang="en-US" altLang="ja-JP" dirty="0">
              <a:solidFill>
                <a:srgbClr val="002060"/>
              </a:solidFill>
            </a:endParaRPr>
          </a:p>
          <a:p>
            <a:endParaRPr lang="ja-JP" altLang="en-US" dirty="0">
              <a:solidFill>
                <a:srgbClr val="002060"/>
              </a:solidFill>
            </a:endParaRPr>
          </a:p>
        </p:txBody>
      </p:sp>
      <p:sp>
        <p:nvSpPr>
          <p:cNvPr id="27" name="円/楕円 26"/>
          <p:cNvSpPr/>
          <p:nvPr/>
        </p:nvSpPr>
        <p:spPr>
          <a:xfrm>
            <a:off x="3174081" y="2416249"/>
            <a:ext cx="625479" cy="49352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 dirty="0">
              <a:solidFill>
                <a:srgbClr val="FF0000"/>
              </a:solidFill>
            </a:endParaRPr>
          </a:p>
        </p:txBody>
      </p:sp>
      <p:cxnSp>
        <p:nvCxnSpPr>
          <p:cNvPr id="29" name="直線矢印コネクタ 28"/>
          <p:cNvCxnSpPr/>
          <p:nvPr/>
        </p:nvCxnSpPr>
        <p:spPr>
          <a:xfrm flipH="1">
            <a:off x="3558512" y="1645864"/>
            <a:ext cx="160698" cy="783529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テキスト ボックス 30"/>
          <p:cNvSpPr txBox="1"/>
          <p:nvPr/>
        </p:nvSpPr>
        <p:spPr>
          <a:xfrm>
            <a:off x="3520986" y="1173725"/>
            <a:ext cx="295465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b="1" dirty="0">
                <a:solidFill>
                  <a:srgbClr val="FF0000"/>
                </a:solidFill>
              </a:rPr>
              <a:t>グラフの地の部分</a:t>
            </a:r>
            <a:endParaRPr lang="en-US" altLang="ja-JP" b="1" dirty="0">
              <a:solidFill>
                <a:srgbClr val="FF0000"/>
              </a:solidFill>
            </a:endParaRPr>
          </a:p>
          <a:p>
            <a:r>
              <a:rPr lang="ja-JP" altLang="en-US" dirty="0">
                <a:solidFill>
                  <a:srgbClr val="FF0000"/>
                </a:solidFill>
              </a:rPr>
              <a:t>　クリックするとメニュー</a:t>
            </a:r>
            <a:endParaRPr lang="en-US" altLang="ja-JP" dirty="0">
              <a:solidFill>
                <a:srgbClr val="FF0000"/>
              </a:solidFill>
            </a:endParaRPr>
          </a:p>
          <a:p>
            <a:r>
              <a:rPr lang="ja-JP" altLang="en-US" dirty="0">
                <a:solidFill>
                  <a:srgbClr val="FF0000"/>
                </a:solidFill>
              </a:rPr>
              <a:t>　が出る．右クリック</a:t>
            </a:r>
            <a:endParaRPr lang="en-US" altLang="ja-JP" dirty="0">
              <a:solidFill>
                <a:srgbClr val="FF0000"/>
              </a:solidFill>
            </a:endParaRPr>
          </a:p>
          <a:p>
            <a:r>
              <a:rPr lang="ja-JP" altLang="en-US" dirty="0">
                <a:solidFill>
                  <a:srgbClr val="FF0000"/>
                </a:solidFill>
              </a:rPr>
              <a:t>　メニューもある</a:t>
            </a:r>
            <a:endParaRPr lang="en-US" altLang="ja-JP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6182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08610" y="993934"/>
            <a:ext cx="7886700" cy="367594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/>
              <a:t>実践演習の②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292547" y="1398658"/>
            <a:ext cx="8835390" cy="792608"/>
          </a:xfrm>
        </p:spPr>
        <p:txBody>
          <a:bodyPr>
            <a:normAutofit fontScale="47500" lnSpcReduction="20000"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US" altLang="ja-JP" sz="3825" dirty="0"/>
              <a:t>1. </a:t>
            </a:r>
            <a:r>
              <a:rPr lang="ja-JP" altLang="en-US" sz="3825" dirty="0"/>
              <a:t>次のように値を入力しなさい．</a:t>
            </a:r>
            <a:endParaRPr lang="en-US" altLang="ja-JP" sz="3825" dirty="0"/>
          </a:p>
          <a:p>
            <a:pPr marL="0" indent="0">
              <a:lnSpc>
                <a:spcPct val="110000"/>
              </a:lnSpc>
              <a:buNone/>
            </a:pPr>
            <a:r>
              <a:rPr lang="ja-JP" altLang="en-US" sz="3825" dirty="0"/>
              <a:t>（値を入力して、</a:t>
            </a:r>
            <a:r>
              <a:rPr lang="en-US" altLang="ja-JP" sz="3825" b="1" u="sng" dirty="0"/>
              <a:t>Enter</a:t>
            </a:r>
            <a:r>
              <a:rPr lang="ja-JP" altLang="en-US" sz="3825" b="1" u="sng" dirty="0"/>
              <a:t>キーを押す</a:t>
            </a:r>
            <a:r>
              <a:rPr lang="ja-JP" altLang="en-US" sz="3825" dirty="0"/>
              <a:t>と、アクティブセルが１つ下に動く）</a:t>
            </a:r>
            <a:r>
              <a:rPr lang="ja-JP" altLang="en-US" dirty="0"/>
              <a:t>　</a:t>
            </a:r>
            <a:endParaRPr kumimoji="1" lang="ja-JP" altLang="en-US" dirty="0"/>
          </a:p>
        </p:txBody>
      </p:sp>
      <p:sp>
        <p:nvSpPr>
          <p:cNvPr id="5" name="テキスト ボックス 4"/>
          <p:cNvSpPr txBox="1"/>
          <p:nvPr/>
        </p:nvSpPr>
        <p:spPr>
          <a:xfrm>
            <a:off x="2202038" y="5602514"/>
            <a:ext cx="3954929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100" dirty="0"/>
              <a:t>必ず</a:t>
            </a:r>
            <a:r>
              <a:rPr lang="ja-JP" altLang="en-US" sz="2100" b="1" dirty="0"/>
              <a:t>Ａ列</a:t>
            </a:r>
            <a:r>
              <a:rPr lang="ja-JP" altLang="en-US" sz="2100" dirty="0"/>
              <a:t>から</a:t>
            </a:r>
            <a:r>
              <a:rPr lang="ja-JP" altLang="en-US" sz="2100" b="1" dirty="0"/>
              <a:t>Ｃ列</a:t>
            </a:r>
            <a:r>
              <a:rPr lang="ja-JP" altLang="en-US" sz="2100" dirty="0"/>
              <a:t>を使いなさい</a:t>
            </a:r>
          </a:p>
        </p:txBody>
      </p:sp>
      <p:sp>
        <p:nvSpPr>
          <p:cNvPr id="7" name="テキスト ボックス 6"/>
          <p:cNvSpPr txBox="1"/>
          <p:nvPr/>
        </p:nvSpPr>
        <p:spPr>
          <a:xfrm>
            <a:off x="7077396" y="2966237"/>
            <a:ext cx="1246797" cy="23544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2100" dirty="0"/>
              <a:t>必ず</a:t>
            </a:r>
            <a:r>
              <a:rPr lang="ja-JP" altLang="en-US" sz="2100" b="1" dirty="0"/>
              <a:t>１行</a:t>
            </a:r>
            <a:endParaRPr lang="en-US" altLang="ja-JP" sz="2100" b="1" dirty="0"/>
          </a:p>
          <a:p>
            <a:r>
              <a:rPr lang="ja-JP" altLang="en-US" sz="2100" dirty="0"/>
              <a:t>から</a:t>
            </a:r>
            <a:r>
              <a:rPr lang="ja-JP" altLang="en-US" sz="2100" b="1" dirty="0"/>
              <a:t>７行</a:t>
            </a:r>
            <a:endParaRPr lang="en-US" altLang="ja-JP" sz="2100" b="1" dirty="0"/>
          </a:p>
          <a:p>
            <a:r>
              <a:rPr lang="ja-JP" altLang="en-US" sz="2100" dirty="0"/>
              <a:t>を使いな</a:t>
            </a:r>
            <a:endParaRPr lang="en-US" altLang="ja-JP" sz="2100" dirty="0"/>
          </a:p>
          <a:p>
            <a:r>
              <a:rPr lang="ja-JP" altLang="en-US" sz="2100" dirty="0"/>
              <a:t>さい</a:t>
            </a:r>
          </a:p>
        </p:txBody>
      </p:sp>
      <p:sp>
        <p:nvSpPr>
          <p:cNvPr id="9" name="テキスト ボックス 8"/>
          <p:cNvSpPr txBox="1"/>
          <p:nvPr/>
        </p:nvSpPr>
        <p:spPr>
          <a:xfrm>
            <a:off x="2629425" y="5235966"/>
            <a:ext cx="4028667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100" dirty="0">
                <a:solidFill>
                  <a:srgbClr val="003366"/>
                </a:solidFill>
              </a:rPr>
              <a:t>※</a:t>
            </a:r>
            <a:r>
              <a:rPr lang="ja-JP" altLang="en-US" sz="2100" dirty="0">
                <a:solidFill>
                  <a:srgbClr val="003366"/>
                </a:solidFill>
              </a:rPr>
              <a:t> 数字はすべて半角にしなさい</a:t>
            </a:r>
          </a:p>
        </p:txBody>
      </p:sp>
      <p:pic>
        <p:nvPicPr>
          <p:cNvPr id="10" name="図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78486" y="2058418"/>
            <a:ext cx="5355866" cy="3177548"/>
          </a:xfrm>
          <a:prstGeom prst="rect">
            <a:avLst/>
          </a:prstGeom>
        </p:spPr>
      </p:pic>
      <p:pic>
        <p:nvPicPr>
          <p:cNvPr id="8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070" y="741795"/>
            <a:ext cx="656863" cy="656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76969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08610" y="993934"/>
            <a:ext cx="7886700" cy="503396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/>
              <a:t>実践演習の②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204952" y="1474445"/>
            <a:ext cx="8702040" cy="1362226"/>
          </a:xfrm>
        </p:spPr>
        <p:txBody>
          <a:bodyPr>
            <a:norm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kumimoji="1" lang="en-US" altLang="ja-JP" dirty="0" smtClean="0"/>
              <a:t>2. </a:t>
            </a:r>
            <a:r>
              <a:rPr kumimoji="1" lang="ja-JP" altLang="en-US" dirty="0" smtClean="0"/>
              <a:t>次の３つのグラフをすべて作成しなさい</a:t>
            </a:r>
            <a:endParaRPr kumimoji="1" lang="en-US" altLang="ja-JP" dirty="0"/>
          </a:p>
        </p:txBody>
      </p:sp>
      <p:sp>
        <p:nvSpPr>
          <p:cNvPr id="12" name="コンテンツ プレースホルダー 2"/>
          <p:cNvSpPr txBox="1">
            <a:spLocks/>
          </p:cNvSpPr>
          <p:nvPr/>
        </p:nvSpPr>
        <p:spPr>
          <a:xfrm>
            <a:off x="5189618" y="4003612"/>
            <a:ext cx="3499944" cy="671030"/>
          </a:xfrm>
          <a:prstGeom prst="rect">
            <a:avLst/>
          </a:prstGeom>
        </p:spPr>
        <p:txBody>
          <a:bodyPr vert="horz" lIns="68580" tIns="34290" rIns="68580" bIns="34290" rtlCol="0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2100" b="1" u="sng" dirty="0">
                <a:solidFill>
                  <a:srgbClr val="FF0000"/>
                </a:solidFill>
              </a:rPr>
              <a:t>必ず、結果を確認</a:t>
            </a:r>
            <a:endParaRPr lang="en-US" altLang="ja-JP" sz="2100" b="1" u="sng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ja-JP" altLang="en-US" sz="2100" b="1" u="sng" dirty="0">
                <a:solidFill>
                  <a:srgbClr val="FF0000"/>
                </a:solidFill>
              </a:rPr>
              <a:t>（間違っていたらやり直す）</a:t>
            </a:r>
          </a:p>
        </p:txBody>
      </p:sp>
      <p:sp>
        <p:nvSpPr>
          <p:cNvPr id="15" name="角丸四角形 14"/>
          <p:cNvSpPr/>
          <p:nvPr/>
        </p:nvSpPr>
        <p:spPr>
          <a:xfrm>
            <a:off x="1917374" y="5189044"/>
            <a:ext cx="5163992" cy="721050"/>
          </a:xfrm>
          <a:prstGeom prst="roundRect">
            <a:avLst/>
          </a:prstGeom>
          <a:noFill/>
          <a:ln w="57150">
            <a:solidFill>
              <a:schemeClr val="tx1">
                <a:alpha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6" name="コンテンツ プレースホルダー 2"/>
          <p:cNvSpPr txBox="1">
            <a:spLocks/>
          </p:cNvSpPr>
          <p:nvPr/>
        </p:nvSpPr>
        <p:spPr>
          <a:xfrm>
            <a:off x="2011537" y="5344639"/>
            <a:ext cx="5088870" cy="671030"/>
          </a:xfrm>
          <a:prstGeom prst="rect">
            <a:avLst/>
          </a:prstGeom>
        </p:spPr>
        <p:txBody>
          <a:bodyPr vert="horz" lIns="68580" tIns="34290" rIns="68580" bIns="34290" rtlCol="0">
            <a:normAutofit fontScale="70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2100" dirty="0">
                <a:solidFill>
                  <a:schemeClr val="tx1"/>
                </a:solidFill>
              </a:rPr>
              <a:t>操作を間違ってしまって、元に戻したいときは </a:t>
            </a:r>
            <a:r>
              <a:rPr lang="en-US" altLang="ja-JP" sz="2100" dirty="0">
                <a:solidFill>
                  <a:schemeClr val="tx1"/>
                </a:solidFill>
              </a:rPr>
              <a:t>CTRL + Z</a:t>
            </a:r>
          </a:p>
          <a:p>
            <a:pPr marL="0" indent="0">
              <a:buNone/>
            </a:pPr>
            <a:r>
              <a:rPr lang="en-US" altLang="ja-JP" sz="2100" dirty="0">
                <a:solidFill>
                  <a:schemeClr val="tx1"/>
                </a:solidFill>
              </a:rPr>
              <a:t>(</a:t>
            </a:r>
            <a:r>
              <a:rPr lang="ja-JP" altLang="en-US" sz="2100" dirty="0">
                <a:solidFill>
                  <a:schemeClr val="tx1"/>
                </a:solidFill>
              </a:rPr>
              <a:t>コントロールキーと「</a:t>
            </a:r>
            <a:r>
              <a:rPr lang="en-US" altLang="ja-JP" sz="2100" dirty="0">
                <a:solidFill>
                  <a:schemeClr val="tx1"/>
                </a:solidFill>
              </a:rPr>
              <a:t>Z</a:t>
            </a:r>
            <a:r>
              <a:rPr lang="ja-JP" altLang="en-US" sz="2100" dirty="0">
                <a:solidFill>
                  <a:schemeClr val="tx1"/>
                </a:solidFill>
              </a:rPr>
              <a:t>」を同時押し</a:t>
            </a:r>
            <a:r>
              <a:rPr lang="en-US" altLang="ja-JP" sz="2100" dirty="0">
                <a:solidFill>
                  <a:schemeClr val="tx1"/>
                </a:solidFill>
              </a:rPr>
              <a:t>)</a:t>
            </a:r>
            <a:endParaRPr lang="ja-JP" altLang="en-US" sz="2100" dirty="0">
              <a:solidFill>
                <a:schemeClr val="tx1"/>
              </a:solidFill>
            </a:endParaRPr>
          </a:p>
        </p:txBody>
      </p:sp>
      <p:pic>
        <p:nvPicPr>
          <p:cNvPr id="17" name="図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1827" y="1951627"/>
            <a:ext cx="3046064" cy="1558302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18" name="図 1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04452" y="1968097"/>
            <a:ext cx="3011487" cy="1540613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19" name="図 1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1827" y="3621710"/>
            <a:ext cx="3046064" cy="1526211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20" name="正方形/長方形 19"/>
          <p:cNvSpPr/>
          <p:nvPr/>
        </p:nvSpPr>
        <p:spPr>
          <a:xfrm>
            <a:off x="3264119" y="2497012"/>
            <a:ext cx="992579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ja-JP" altLang="en-US" sz="2100" dirty="0"/>
              <a:t>散布図</a:t>
            </a:r>
          </a:p>
        </p:txBody>
      </p:sp>
      <p:sp>
        <p:nvSpPr>
          <p:cNvPr id="21" name="正方形/長方形 20"/>
          <p:cNvSpPr/>
          <p:nvPr/>
        </p:nvSpPr>
        <p:spPr>
          <a:xfrm>
            <a:off x="7415940" y="2497012"/>
            <a:ext cx="992579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ja-JP" altLang="en-US" sz="2100" dirty="0"/>
              <a:t>折れ線</a:t>
            </a:r>
          </a:p>
        </p:txBody>
      </p:sp>
      <p:sp>
        <p:nvSpPr>
          <p:cNvPr id="22" name="正方形/長方形 21"/>
          <p:cNvSpPr/>
          <p:nvPr/>
        </p:nvSpPr>
        <p:spPr>
          <a:xfrm>
            <a:off x="3277891" y="4037876"/>
            <a:ext cx="1531188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ja-JP" altLang="en-US" sz="2100" dirty="0"/>
              <a:t>散布図</a:t>
            </a:r>
            <a:endParaRPr lang="en-US" altLang="ja-JP" sz="2100" dirty="0"/>
          </a:p>
          <a:p>
            <a:r>
              <a:rPr lang="ja-JP" altLang="en-US" sz="2100" dirty="0"/>
              <a:t>＋線形近似</a:t>
            </a:r>
          </a:p>
        </p:txBody>
      </p:sp>
      <p:pic>
        <p:nvPicPr>
          <p:cNvPr id="13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7791" y="854626"/>
            <a:ext cx="656863" cy="656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82004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08610" y="993934"/>
            <a:ext cx="7886700" cy="503396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/>
              <a:t>実践演習の②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08610" y="1668780"/>
            <a:ext cx="8702040" cy="1362226"/>
          </a:xfrm>
        </p:spPr>
        <p:txBody>
          <a:bodyPr>
            <a:normAutofit fontScale="92500" lnSpcReduction="20000"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US" altLang="ja-JP" dirty="0" smtClean="0"/>
              <a:t>3</a:t>
            </a:r>
            <a:r>
              <a:rPr kumimoji="1" lang="en-US" altLang="ja-JP" dirty="0" smtClean="0"/>
              <a:t>. </a:t>
            </a:r>
            <a:r>
              <a:rPr kumimoji="1" lang="ja-JP" altLang="en-US" dirty="0" smtClean="0"/>
              <a:t>終わったら、データを</a:t>
            </a:r>
            <a:r>
              <a:rPr kumimoji="1" lang="ja-JP" altLang="en-US" dirty="0" smtClean="0">
                <a:solidFill>
                  <a:srgbClr val="C00000"/>
                </a:solidFill>
              </a:rPr>
              <a:t>消去（クリア）</a:t>
            </a:r>
            <a:r>
              <a:rPr kumimoji="1" lang="ja-JP" altLang="en-US" dirty="0" smtClean="0"/>
              <a:t>しておくこと</a:t>
            </a:r>
            <a:endParaRPr kumimoji="1" lang="en-US" altLang="ja-JP" dirty="0" smtClean="0"/>
          </a:p>
          <a:p>
            <a:pPr marL="0" indent="0">
              <a:lnSpc>
                <a:spcPct val="110000"/>
              </a:lnSpc>
              <a:buNone/>
            </a:pPr>
            <a:r>
              <a:rPr lang="en-US" altLang="ja-JP" dirty="0"/>
              <a:t> </a:t>
            </a:r>
            <a:r>
              <a:rPr lang="en-US" altLang="ja-JP" dirty="0" smtClean="0"/>
              <a:t> </a:t>
            </a:r>
            <a:r>
              <a:rPr lang="en-US" altLang="ja-JP" dirty="0" smtClean="0">
                <a:solidFill>
                  <a:schemeClr val="tx1"/>
                </a:solidFill>
              </a:rPr>
              <a:t>※</a:t>
            </a:r>
            <a:r>
              <a:rPr lang="ja-JP" altLang="en-US" dirty="0" smtClean="0">
                <a:solidFill>
                  <a:schemeClr val="tx1"/>
                </a:solidFill>
              </a:rPr>
              <a:t>　</a:t>
            </a:r>
            <a:r>
              <a:rPr lang="ja-JP" altLang="en-US" b="1" dirty="0" smtClean="0">
                <a:solidFill>
                  <a:schemeClr val="tx1"/>
                </a:solidFill>
              </a:rPr>
              <a:t>範囲選択</a:t>
            </a:r>
            <a:r>
              <a:rPr lang="ja-JP" altLang="en-US" dirty="0" smtClean="0">
                <a:solidFill>
                  <a:schemeClr val="tx1"/>
                </a:solidFill>
              </a:rPr>
              <a:t>して、</a:t>
            </a:r>
            <a:r>
              <a:rPr lang="ja-JP" altLang="en-US" b="1" dirty="0" smtClean="0">
                <a:solidFill>
                  <a:schemeClr val="tx1"/>
                </a:solidFill>
              </a:rPr>
              <a:t>右クリックメニュー</a:t>
            </a:r>
            <a:r>
              <a:rPr lang="ja-JP" altLang="en-US" dirty="0" smtClean="0">
                <a:solidFill>
                  <a:schemeClr val="tx1"/>
                </a:solidFill>
              </a:rPr>
              <a:t>で、「</a:t>
            </a:r>
            <a:r>
              <a:rPr lang="ja-JP" altLang="en-US" b="1" dirty="0" smtClean="0">
                <a:solidFill>
                  <a:schemeClr val="tx1"/>
                </a:solidFill>
              </a:rPr>
              <a:t>数式と値のクリア</a:t>
            </a:r>
            <a:r>
              <a:rPr lang="ja-JP" altLang="en-US" dirty="0" smtClean="0">
                <a:solidFill>
                  <a:schemeClr val="tx1"/>
                </a:solidFill>
              </a:rPr>
              <a:t>」</a:t>
            </a:r>
            <a:endParaRPr kumimoji="1" lang="en-US" altLang="ja-JP" dirty="0">
              <a:solidFill>
                <a:schemeClr val="tx1"/>
              </a:solidFill>
            </a:endParaRPr>
          </a:p>
        </p:txBody>
      </p:sp>
      <p:pic>
        <p:nvPicPr>
          <p:cNvPr id="4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528" y="840467"/>
            <a:ext cx="656863" cy="656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31047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306805" y="2714625"/>
            <a:ext cx="8500310" cy="775097"/>
          </a:xfrm>
        </p:spPr>
        <p:txBody>
          <a:bodyPr>
            <a:normAutofit/>
          </a:bodyPr>
          <a:lstStyle/>
          <a:p>
            <a:r>
              <a:rPr lang="en-US" altLang="ja-JP" sz="3600" dirty="0"/>
              <a:t>3</a:t>
            </a:r>
            <a:r>
              <a:rPr lang="en-US" altLang="ja-JP" sz="3600" dirty="0" smtClean="0"/>
              <a:t>-3 </a:t>
            </a:r>
            <a:r>
              <a:rPr lang="ja-JP" altLang="en-US" sz="3600" dirty="0"/>
              <a:t>円グラフ、横棒グラフ</a:t>
            </a:r>
          </a:p>
        </p:txBody>
      </p:sp>
    </p:spTree>
    <p:extLst>
      <p:ext uri="{BB962C8B-B14F-4D97-AF65-F5344CB8AC3E}">
        <p14:creationId xmlns:p14="http://schemas.microsoft.com/office/powerpoint/2010/main" val="2988065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タイトル 1"/>
          <p:cNvSpPr>
            <a:spLocks noGrp="1"/>
          </p:cNvSpPr>
          <p:nvPr>
            <p:ph type="title"/>
          </p:nvPr>
        </p:nvSpPr>
        <p:spPr>
          <a:xfrm>
            <a:off x="282752" y="669511"/>
            <a:ext cx="7886700" cy="503396"/>
          </a:xfrm>
        </p:spPr>
        <p:txBody>
          <a:bodyPr>
            <a:normAutofit/>
          </a:bodyPr>
          <a:lstStyle/>
          <a:p>
            <a:r>
              <a:rPr lang="en-US" altLang="ja-JP" sz="2700" dirty="0"/>
              <a:t>Excel </a:t>
            </a:r>
            <a:r>
              <a:rPr lang="ja-JP" altLang="en-US" sz="2700" dirty="0" err="1"/>
              <a:t>での</a:t>
            </a:r>
            <a:r>
              <a:rPr lang="ja-JP" altLang="en-US" sz="2700" dirty="0"/>
              <a:t>円グラフ、横棒グラフ</a:t>
            </a: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31</a:t>
            </a:fld>
            <a:endParaRPr kumimoji="1" lang="ja-JP" altLang="en-US"/>
          </a:p>
        </p:txBody>
      </p:sp>
      <p:sp>
        <p:nvSpPr>
          <p:cNvPr id="7" name="コンテンツ プレースホルダー 2"/>
          <p:cNvSpPr txBox="1">
            <a:spLocks/>
          </p:cNvSpPr>
          <p:nvPr/>
        </p:nvSpPr>
        <p:spPr>
          <a:xfrm>
            <a:off x="155050" y="1401175"/>
            <a:ext cx="4045475" cy="379677"/>
          </a:xfrm>
          <a:prstGeom prst="rect">
            <a:avLst/>
          </a:prstGeom>
        </p:spPr>
        <p:txBody>
          <a:bodyPr vert="horz" lIns="68580" tIns="34290" rIns="68580" bIns="34290" rtlCol="0"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10000"/>
              </a:lnSpc>
              <a:buNone/>
            </a:pPr>
            <a:r>
              <a:rPr lang="ja-JP" altLang="en-US" sz="2400" b="1" dirty="0"/>
              <a:t>一種類のデータから</a:t>
            </a:r>
            <a:endParaRPr lang="en-US" altLang="ja-JP" sz="2400" b="1" dirty="0"/>
          </a:p>
        </p:txBody>
      </p:sp>
      <p:sp>
        <p:nvSpPr>
          <p:cNvPr id="9" name="テキスト ボックス 8"/>
          <p:cNvSpPr txBox="1"/>
          <p:nvPr/>
        </p:nvSpPr>
        <p:spPr>
          <a:xfrm>
            <a:off x="4200526" y="3479956"/>
            <a:ext cx="31854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b="1" dirty="0"/>
              <a:t>円グラフ</a:t>
            </a:r>
            <a:r>
              <a:rPr lang="ja-JP" altLang="en-US" dirty="0"/>
              <a:t>　トップ数個を強調</a:t>
            </a:r>
          </a:p>
        </p:txBody>
      </p:sp>
      <p:graphicFrame>
        <p:nvGraphicFramePr>
          <p:cNvPr id="10" name="表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10952876"/>
              </p:ext>
            </p:extLst>
          </p:nvPr>
        </p:nvGraphicFramePr>
        <p:xfrm>
          <a:off x="25786" y="1780852"/>
          <a:ext cx="3177651" cy="348308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0528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7236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90257"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ja-JP" altLang="en-US" sz="1500" dirty="0" smtClean="0">
                          <a:latin typeface="+mn-lt"/>
                          <a:ea typeface="+mn-ea"/>
                        </a:rPr>
                        <a:t>原因食品</a:t>
                      </a:r>
                      <a:endParaRPr kumimoji="1" lang="ja-JP" altLang="en-US" sz="1500" dirty="0">
                        <a:latin typeface="+mn-lt"/>
                        <a:ea typeface="+mn-ea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ja-JP" altLang="en-US" sz="1500" dirty="0" smtClean="0">
                          <a:latin typeface="+mn-lt"/>
                          <a:ea typeface="+mn-ea"/>
                        </a:rPr>
                        <a:t>事件数</a:t>
                      </a:r>
                      <a:endParaRPr kumimoji="1" lang="ja-JP" altLang="en-US" sz="1500" dirty="0">
                        <a:latin typeface="+mn-lt"/>
                        <a:ea typeface="+mn-ea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0257"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r>
                        <a:rPr kumimoji="1" lang="ja-JP" altLang="en-US" sz="1500" dirty="0" smtClean="0">
                          <a:latin typeface="+mn-lt"/>
                          <a:ea typeface="+mn-ea"/>
                        </a:rPr>
                        <a:t>魚介類</a:t>
                      </a:r>
                      <a:endParaRPr kumimoji="1" lang="ja-JP" altLang="en-US" sz="1500" dirty="0">
                        <a:latin typeface="+mn-lt"/>
                        <a:ea typeface="+mn-ea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1500" dirty="0" smtClean="0">
                          <a:latin typeface="+mn-lt"/>
                          <a:ea typeface="+mn-ea"/>
                        </a:rPr>
                        <a:t>155</a:t>
                      </a:r>
                      <a:endParaRPr kumimoji="1" lang="ja-JP" altLang="en-US" sz="1500" dirty="0">
                        <a:latin typeface="+mn-lt"/>
                        <a:ea typeface="+mn-ea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0257"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r>
                        <a:rPr kumimoji="1" lang="ja-JP" altLang="en-US" sz="1500" dirty="0" smtClean="0">
                          <a:latin typeface="+mn-lt"/>
                          <a:ea typeface="+mn-ea"/>
                        </a:rPr>
                        <a:t>魚介類加工品</a:t>
                      </a:r>
                      <a:endParaRPr kumimoji="1" lang="ja-JP" altLang="en-US" sz="1500" dirty="0">
                        <a:latin typeface="+mn-lt"/>
                        <a:ea typeface="+mn-ea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1500" dirty="0" smtClean="0">
                          <a:latin typeface="+mn-lt"/>
                          <a:ea typeface="+mn-ea"/>
                        </a:rPr>
                        <a:t>12</a:t>
                      </a:r>
                      <a:endParaRPr kumimoji="1" lang="ja-JP" altLang="en-US" sz="1500" dirty="0">
                        <a:latin typeface="+mn-lt"/>
                        <a:ea typeface="+mn-ea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0257"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r>
                        <a:rPr kumimoji="1" lang="ja-JP" altLang="en-US" sz="1500" dirty="0" smtClean="0">
                          <a:latin typeface="+mn-lt"/>
                          <a:ea typeface="+mn-ea"/>
                        </a:rPr>
                        <a:t>肉類及びその加工品</a:t>
                      </a:r>
                      <a:endParaRPr kumimoji="1" lang="ja-JP" altLang="en-US" sz="1500" dirty="0">
                        <a:latin typeface="+mn-lt"/>
                        <a:ea typeface="+mn-ea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1500" dirty="0" smtClean="0">
                          <a:latin typeface="+mn-lt"/>
                          <a:ea typeface="+mn-ea"/>
                        </a:rPr>
                        <a:t>83</a:t>
                      </a:r>
                      <a:endParaRPr kumimoji="1" lang="ja-JP" altLang="en-US" sz="1500" dirty="0">
                        <a:latin typeface="+mn-lt"/>
                        <a:ea typeface="+mn-ea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025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1500" dirty="0" smtClean="0">
                          <a:latin typeface="+mn-lt"/>
                          <a:ea typeface="+mn-ea"/>
                        </a:rPr>
                        <a:t>卵類及びその加工品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1500" dirty="0" smtClean="0">
                          <a:latin typeface="+mn-lt"/>
                          <a:ea typeface="+mn-ea"/>
                        </a:rPr>
                        <a:t>8</a:t>
                      </a:r>
                      <a:endParaRPr kumimoji="1" lang="ja-JP" altLang="en-US" sz="1500" dirty="0">
                        <a:latin typeface="+mn-lt"/>
                        <a:ea typeface="+mn-ea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025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1500" dirty="0" smtClean="0">
                          <a:latin typeface="+mn-lt"/>
                          <a:ea typeface="+mn-ea"/>
                        </a:rPr>
                        <a:t>乳類及びその加工品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1500" dirty="0" smtClean="0">
                          <a:latin typeface="+mn-lt"/>
                          <a:ea typeface="+mn-ea"/>
                        </a:rPr>
                        <a:t>1</a:t>
                      </a:r>
                      <a:endParaRPr kumimoji="1" lang="ja-JP" altLang="en-US" sz="1500" dirty="0">
                        <a:latin typeface="+mn-lt"/>
                        <a:ea typeface="+mn-ea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025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1500" dirty="0" smtClean="0">
                          <a:latin typeface="+mn-lt"/>
                          <a:ea typeface="+mn-ea"/>
                        </a:rPr>
                        <a:t>穀類及びその加工品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1500" dirty="0" smtClean="0">
                          <a:latin typeface="+mn-lt"/>
                          <a:ea typeface="+mn-ea"/>
                        </a:rPr>
                        <a:t>7</a:t>
                      </a:r>
                      <a:endParaRPr kumimoji="1" lang="ja-JP" altLang="en-US" sz="1500" dirty="0">
                        <a:latin typeface="+mn-lt"/>
                        <a:ea typeface="+mn-ea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025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1500" dirty="0" smtClean="0">
                          <a:latin typeface="+mn-lt"/>
                          <a:ea typeface="+mn-ea"/>
                        </a:rPr>
                        <a:t>野菜及びその加工品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1500" dirty="0" smtClean="0">
                          <a:latin typeface="+mn-lt"/>
                          <a:ea typeface="+mn-ea"/>
                        </a:rPr>
                        <a:t>44</a:t>
                      </a:r>
                      <a:endParaRPr kumimoji="1" lang="ja-JP" altLang="en-US" sz="1500" dirty="0">
                        <a:latin typeface="+mn-lt"/>
                        <a:ea typeface="+mn-ea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025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1500" dirty="0" smtClean="0">
                          <a:latin typeface="+mn-lt"/>
                          <a:ea typeface="+mn-ea"/>
                        </a:rPr>
                        <a:t>菓子類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1500" dirty="0" smtClean="0">
                          <a:latin typeface="+mn-lt"/>
                          <a:ea typeface="+mn-ea"/>
                        </a:rPr>
                        <a:t>3</a:t>
                      </a:r>
                      <a:endParaRPr kumimoji="1" lang="ja-JP" altLang="en-US" sz="1500" dirty="0">
                        <a:latin typeface="+mn-lt"/>
                        <a:ea typeface="+mn-ea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90257"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r>
                        <a:rPr kumimoji="1" lang="ja-JP" altLang="en-US" sz="1500" dirty="0" smtClean="0">
                          <a:latin typeface="+mn-lt"/>
                          <a:ea typeface="+mn-ea"/>
                        </a:rPr>
                        <a:t>複合調理食品</a:t>
                      </a:r>
                      <a:endParaRPr kumimoji="1" lang="ja-JP" altLang="en-US" sz="1500" dirty="0">
                        <a:latin typeface="+mn-lt"/>
                        <a:ea typeface="+mn-ea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1500" dirty="0" smtClean="0">
                          <a:latin typeface="+mn-lt"/>
                          <a:ea typeface="+mn-ea"/>
                        </a:rPr>
                        <a:t>64</a:t>
                      </a:r>
                      <a:endParaRPr kumimoji="1" lang="ja-JP" altLang="en-US" sz="1500" dirty="0">
                        <a:latin typeface="+mn-lt"/>
                        <a:ea typeface="+mn-ea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0257"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r>
                        <a:rPr kumimoji="1" lang="ja-JP" altLang="en-US" sz="1500" dirty="0" smtClean="0">
                          <a:latin typeface="+mn-lt"/>
                          <a:ea typeface="+mn-ea"/>
                        </a:rPr>
                        <a:t>その他</a:t>
                      </a:r>
                      <a:endParaRPr kumimoji="1" lang="ja-JP" altLang="en-US" sz="1500" dirty="0">
                        <a:latin typeface="+mn-lt"/>
                        <a:ea typeface="+mn-ea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1500" dirty="0" smtClean="0">
                          <a:latin typeface="+mn-lt"/>
                          <a:ea typeface="+mn-ea"/>
                        </a:rPr>
                        <a:t>453</a:t>
                      </a:r>
                      <a:endParaRPr kumimoji="1" lang="ja-JP" altLang="en-US" sz="1500" dirty="0">
                        <a:latin typeface="+mn-lt"/>
                        <a:ea typeface="+mn-ea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0257"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r>
                        <a:rPr kumimoji="1" lang="ja-JP" altLang="en-US" sz="1500" dirty="0" smtClean="0">
                          <a:latin typeface="+mn-lt"/>
                          <a:ea typeface="+mn-ea"/>
                        </a:rPr>
                        <a:t>不明</a:t>
                      </a:r>
                      <a:endParaRPr kumimoji="1" lang="ja-JP" altLang="en-US" sz="1500" dirty="0">
                        <a:latin typeface="+mn-lt"/>
                        <a:ea typeface="+mn-ea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1500" dirty="0" smtClean="0">
                          <a:latin typeface="+mn-lt"/>
                          <a:ea typeface="+mn-ea"/>
                        </a:rPr>
                        <a:t>146</a:t>
                      </a:r>
                      <a:endParaRPr kumimoji="1" lang="ja-JP" altLang="en-US" sz="1500" dirty="0">
                        <a:latin typeface="+mn-lt"/>
                        <a:ea typeface="+mn-ea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sp>
        <p:nvSpPr>
          <p:cNvPr id="11" name="右矢印 10"/>
          <p:cNvSpPr/>
          <p:nvPr/>
        </p:nvSpPr>
        <p:spPr>
          <a:xfrm>
            <a:off x="3474123" y="3192140"/>
            <a:ext cx="464574" cy="42032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3" name="正方形/長方形 12"/>
          <p:cNvSpPr/>
          <p:nvPr/>
        </p:nvSpPr>
        <p:spPr>
          <a:xfrm>
            <a:off x="25786" y="5315922"/>
            <a:ext cx="3820277" cy="57708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ja-JP" altLang="en-US" dirty="0"/>
              <a:t>出典：厚生労働省、</a:t>
            </a:r>
            <a:endParaRPr lang="en-US" altLang="ja-JP" dirty="0"/>
          </a:p>
          <a:p>
            <a:r>
              <a:rPr lang="ja-JP" altLang="en-US" sz="1350" dirty="0"/>
              <a:t>　　　平成２６年度原因食品別食中毒発生状況</a:t>
            </a:r>
          </a:p>
        </p:txBody>
      </p:sp>
      <p:sp>
        <p:nvSpPr>
          <p:cNvPr id="14" name="テキスト ボックス 13"/>
          <p:cNvSpPr txBox="1"/>
          <p:nvPr/>
        </p:nvSpPr>
        <p:spPr>
          <a:xfrm>
            <a:off x="4226102" y="5654501"/>
            <a:ext cx="34163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b="1" dirty="0"/>
              <a:t>横棒グラフ</a:t>
            </a:r>
            <a:r>
              <a:rPr lang="ja-JP" altLang="en-US" dirty="0"/>
              <a:t>　主要なものを強調</a:t>
            </a:r>
          </a:p>
        </p:txBody>
      </p:sp>
      <p:pic>
        <p:nvPicPr>
          <p:cNvPr id="15" name="図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92257" y="1381293"/>
            <a:ext cx="3419687" cy="2072803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16" name="図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92256" y="3819218"/>
            <a:ext cx="3471863" cy="1835944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17" name="テキスト ボックス 16"/>
          <p:cNvSpPr txBox="1"/>
          <p:nvPr/>
        </p:nvSpPr>
        <p:spPr>
          <a:xfrm>
            <a:off x="7511944" y="1982889"/>
            <a:ext cx="156966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dirty="0">
                <a:solidFill>
                  <a:srgbClr val="006600"/>
                </a:solidFill>
              </a:rPr>
              <a:t>上位１個で</a:t>
            </a:r>
            <a:endParaRPr lang="en-US" altLang="ja-JP" dirty="0">
              <a:solidFill>
                <a:srgbClr val="006600"/>
              </a:solidFill>
            </a:endParaRPr>
          </a:p>
          <a:p>
            <a:r>
              <a:rPr lang="ja-JP" altLang="en-US" dirty="0">
                <a:solidFill>
                  <a:srgbClr val="006600"/>
                </a:solidFill>
              </a:rPr>
              <a:t>全体の半分．</a:t>
            </a:r>
            <a:endParaRPr lang="en-US" altLang="ja-JP" dirty="0">
              <a:solidFill>
                <a:srgbClr val="006600"/>
              </a:solidFill>
            </a:endParaRPr>
          </a:p>
          <a:p>
            <a:r>
              <a:rPr lang="ja-JP" altLang="en-US" dirty="0">
                <a:solidFill>
                  <a:srgbClr val="006600"/>
                </a:solidFill>
              </a:rPr>
              <a:t>上位３個で</a:t>
            </a:r>
            <a:endParaRPr lang="en-US" altLang="ja-JP" dirty="0">
              <a:solidFill>
                <a:srgbClr val="006600"/>
              </a:solidFill>
            </a:endParaRPr>
          </a:p>
          <a:p>
            <a:r>
              <a:rPr lang="ja-JP" altLang="en-US" dirty="0">
                <a:solidFill>
                  <a:srgbClr val="006600"/>
                </a:solidFill>
              </a:rPr>
              <a:t>全体の４／３</a:t>
            </a:r>
          </a:p>
        </p:txBody>
      </p:sp>
      <p:sp>
        <p:nvSpPr>
          <p:cNvPr id="18" name="テキスト ボックス 17"/>
          <p:cNvSpPr txBox="1"/>
          <p:nvPr/>
        </p:nvSpPr>
        <p:spPr>
          <a:xfrm>
            <a:off x="7564119" y="4146546"/>
            <a:ext cx="156966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dirty="0">
                <a:solidFill>
                  <a:srgbClr val="006600"/>
                </a:solidFill>
              </a:rPr>
              <a:t>１個だけ</a:t>
            </a:r>
            <a:endParaRPr lang="en-US" altLang="ja-JP" dirty="0">
              <a:solidFill>
                <a:srgbClr val="006600"/>
              </a:solidFill>
            </a:endParaRPr>
          </a:p>
          <a:p>
            <a:r>
              <a:rPr lang="ja-JP" altLang="en-US" dirty="0">
                <a:solidFill>
                  <a:srgbClr val="006600"/>
                </a:solidFill>
              </a:rPr>
              <a:t>極端に多い．</a:t>
            </a:r>
            <a:endParaRPr lang="en-US" altLang="ja-JP" dirty="0">
              <a:solidFill>
                <a:srgbClr val="006600"/>
              </a:solidFill>
            </a:endParaRPr>
          </a:p>
          <a:p>
            <a:r>
              <a:rPr lang="ja-JP" altLang="en-US" dirty="0">
                <a:solidFill>
                  <a:srgbClr val="006600"/>
                </a:solidFill>
              </a:rPr>
              <a:t>あと６個は、</a:t>
            </a:r>
            <a:endParaRPr lang="en-US" altLang="ja-JP" dirty="0">
              <a:solidFill>
                <a:srgbClr val="006600"/>
              </a:solidFill>
            </a:endParaRPr>
          </a:p>
          <a:p>
            <a:r>
              <a:rPr lang="ja-JP" altLang="en-US" dirty="0">
                <a:solidFill>
                  <a:srgbClr val="006600"/>
                </a:solidFill>
              </a:rPr>
              <a:t>わりと多い</a:t>
            </a:r>
            <a:endParaRPr lang="en-US" altLang="ja-JP" dirty="0">
              <a:solidFill>
                <a:srgbClr val="0066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8094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kumimoji="1" lang="ja-JP" altLang="en-US" dirty="0" smtClean="0"/>
              <a:t>円グラフの</a:t>
            </a:r>
            <a:r>
              <a:rPr lang="ja-JP" altLang="en-US" dirty="0" smtClean="0"/>
              <a:t>お薦めの描き方</a:t>
            </a:r>
            <a:endParaRPr kumimoji="1" lang="ja-JP" altLang="en-US" dirty="0"/>
          </a:p>
        </p:txBody>
      </p:sp>
      <p:sp>
        <p:nvSpPr>
          <p:cNvPr id="6" name="コンテンツ プレースホルダー 2"/>
          <p:cNvSpPr>
            <a:spLocks noGrp="1"/>
          </p:cNvSpPr>
          <p:nvPr>
            <p:ph idx="1"/>
          </p:nvPr>
        </p:nvSpPr>
        <p:spPr>
          <a:xfrm>
            <a:off x="488519" y="4547770"/>
            <a:ext cx="3579786" cy="784616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ja-JP" altLang="en-US" dirty="0" smtClean="0">
                <a:solidFill>
                  <a:schemeClr val="tx1"/>
                </a:solidFill>
              </a:rPr>
              <a:t>☑　</a:t>
            </a:r>
            <a:r>
              <a:rPr lang="ja-JP" altLang="en-US" dirty="0" smtClean="0">
                <a:solidFill>
                  <a:srgbClr val="C00000"/>
                </a:solidFill>
              </a:rPr>
              <a:t>データを</a:t>
            </a:r>
            <a:r>
              <a:rPr lang="ja-JP" altLang="en-US" b="1" u="sng" dirty="0" smtClean="0">
                <a:solidFill>
                  <a:srgbClr val="C00000"/>
                </a:solidFill>
              </a:rPr>
              <a:t>降順</a:t>
            </a:r>
            <a:r>
              <a:rPr lang="ja-JP" altLang="en-US" dirty="0" smtClean="0">
                <a:solidFill>
                  <a:srgbClr val="C00000"/>
                </a:solidFill>
              </a:rPr>
              <a:t>に並べ替えてから、</a:t>
            </a:r>
            <a:r>
              <a:rPr lang="ja-JP" altLang="en-US" b="1" u="sng" dirty="0" smtClean="0">
                <a:solidFill>
                  <a:srgbClr val="C00000"/>
                </a:solidFill>
              </a:rPr>
              <a:t>円グラフ</a:t>
            </a:r>
            <a:r>
              <a:rPr lang="ja-JP" altLang="en-US" dirty="0" smtClean="0">
                <a:solidFill>
                  <a:srgbClr val="C00000"/>
                </a:solidFill>
              </a:rPr>
              <a:t>を作る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32</a:t>
            </a:fld>
            <a:endParaRPr kumimoji="1" lang="ja-JP" altLang="en-US"/>
          </a:p>
        </p:txBody>
      </p:sp>
      <p:pic>
        <p:nvPicPr>
          <p:cNvPr id="5" name="図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15685" y="1856891"/>
            <a:ext cx="3869151" cy="2460331"/>
          </a:xfrm>
          <a:prstGeom prst="rect">
            <a:avLst/>
          </a:prstGeom>
        </p:spPr>
      </p:pic>
      <p:pic>
        <p:nvPicPr>
          <p:cNvPr id="7" name="図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5516" y="1856891"/>
            <a:ext cx="4059026" cy="2460331"/>
          </a:xfrm>
          <a:prstGeom prst="rect">
            <a:avLst/>
          </a:prstGeom>
        </p:spPr>
      </p:pic>
      <p:sp>
        <p:nvSpPr>
          <p:cNvPr id="8" name="コンテンツ プレースホルダー 2"/>
          <p:cNvSpPr txBox="1">
            <a:spLocks/>
          </p:cNvSpPr>
          <p:nvPr/>
        </p:nvSpPr>
        <p:spPr>
          <a:xfrm>
            <a:off x="4915685" y="4547770"/>
            <a:ext cx="3579786" cy="784616"/>
          </a:xfrm>
          <a:prstGeom prst="rect">
            <a:avLst/>
          </a:prstGeom>
        </p:spPr>
        <p:txBody>
          <a:bodyPr vert="horz" lIns="68580" tIns="34290" rIns="68580" bIns="34290" rtlCol="0">
            <a:normAutofit fontScale="925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2100" dirty="0">
                <a:solidFill>
                  <a:schemeClr val="tx1"/>
                </a:solidFill>
              </a:rPr>
              <a:t>□　並べ替えないと、ごちゃごちゃして分かりにくい</a:t>
            </a:r>
            <a:endParaRPr lang="ja-JP" altLang="en-US" sz="2100" dirty="0"/>
          </a:p>
        </p:txBody>
      </p:sp>
    </p:spTree>
    <p:extLst>
      <p:ext uri="{BB962C8B-B14F-4D97-AF65-F5344CB8AC3E}">
        <p14:creationId xmlns:p14="http://schemas.microsoft.com/office/powerpoint/2010/main" val="4066047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図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75624" y="3594665"/>
            <a:ext cx="3064324" cy="1781772"/>
          </a:xfrm>
          <a:prstGeom prst="rect">
            <a:avLst/>
          </a:prstGeom>
        </p:spPr>
      </p:pic>
      <p:pic>
        <p:nvPicPr>
          <p:cNvPr id="25" name="図 2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1026" y="3695411"/>
            <a:ext cx="2071688" cy="1743075"/>
          </a:xfrm>
          <a:prstGeom prst="rect">
            <a:avLst/>
          </a:prstGeom>
        </p:spPr>
      </p:pic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ja-JP" sz="2700" dirty="0"/>
              <a:t>Excel 2013 </a:t>
            </a:r>
            <a:r>
              <a:rPr lang="ja-JP" altLang="en-US" sz="2700" dirty="0" err="1"/>
              <a:t>での</a:t>
            </a:r>
            <a:r>
              <a:rPr lang="ja-JP" altLang="en-US" sz="2700" dirty="0"/>
              <a:t>円グラフの作成手順（１／３）</a:t>
            </a: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33</a:t>
            </a:fld>
            <a:endParaRPr kumimoji="1" lang="ja-JP" altLang="en-US"/>
          </a:p>
        </p:txBody>
      </p:sp>
      <p:sp>
        <p:nvSpPr>
          <p:cNvPr id="11" name="コンテンツ プレースホルダー 2"/>
          <p:cNvSpPr txBox="1">
            <a:spLocks/>
          </p:cNvSpPr>
          <p:nvPr/>
        </p:nvSpPr>
        <p:spPr>
          <a:xfrm>
            <a:off x="1088571" y="3275672"/>
            <a:ext cx="3280682" cy="442648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1875" b="1" dirty="0">
                <a:solidFill>
                  <a:schemeClr val="tx1"/>
                </a:solidFill>
              </a:rPr>
              <a:t>元データ</a:t>
            </a:r>
          </a:p>
        </p:txBody>
      </p:sp>
      <p:sp>
        <p:nvSpPr>
          <p:cNvPr id="12" name="右矢印 11"/>
          <p:cNvSpPr/>
          <p:nvPr/>
        </p:nvSpPr>
        <p:spPr>
          <a:xfrm>
            <a:off x="2986814" y="2100520"/>
            <a:ext cx="371591" cy="65936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3" name="右矢印 12"/>
          <p:cNvSpPr/>
          <p:nvPr/>
        </p:nvSpPr>
        <p:spPr>
          <a:xfrm>
            <a:off x="87767" y="4228771"/>
            <a:ext cx="371591" cy="65936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4" name="右矢印 13"/>
          <p:cNvSpPr/>
          <p:nvPr/>
        </p:nvSpPr>
        <p:spPr>
          <a:xfrm>
            <a:off x="3499477" y="4237266"/>
            <a:ext cx="371591" cy="65936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5" name="コンテンツ プレースホルダー 2"/>
          <p:cNvSpPr txBox="1">
            <a:spLocks/>
          </p:cNvSpPr>
          <p:nvPr/>
        </p:nvSpPr>
        <p:spPr>
          <a:xfrm>
            <a:off x="-38914" y="5566837"/>
            <a:ext cx="5639921" cy="442648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1875" dirty="0">
                <a:solidFill>
                  <a:schemeClr val="tx1"/>
                </a:solidFill>
              </a:rPr>
              <a:t>③</a:t>
            </a:r>
            <a:r>
              <a:rPr lang="ja-JP" altLang="en-US" sz="1875" b="1" dirty="0">
                <a:solidFill>
                  <a:schemeClr val="tx1"/>
                </a:solidFill>
              </a:rPr>
              <a:t>　右クリックメニュー</a:t>
            </a:r>
            <a:r>
              <a:rPr lang="ja-JP" altLang="en-US" sz="1875" dirty="0">
                <a:solidFill>
                  <a:schemeClr val="tx1"/>
                </a:solidFill>
              </a:rPr>
              <a:t>で「</a:t>
            </a:r>
            <a:r>
              <a:rPr lang="ja-JP" altLang="en-US" sz="1875" b="1" dirty="0">
                <a:solidFill>
                  <a:schemeClr val="tx1"/>
                </a:solidFill>
              </a:rPr>
              <a:t>コピー</a:t>
            </a:r>
            <a:r>
              <a:rPr lang="ja-JP" altLang="en-US" sz="1875" dirty="0">
                <a:solidFill>
                  <a:schemeClr val="tx1"/>
                </a:solidFill>
              </a:rPr>
              <a:t>」</a:t>
            </a:r>
          </a:p>
        </p:txBody>
      </p:sp>
      <p:sp>
        <p:nvSpPr>
          <p:cNvPr id="16" name="角丸四角形 15"/>
          <p:cNvSpPr/>
          <p:nvPr/>
        </p:nvSpPr>
        <p:spPr>
          <a:xfrm>
            <a:off x="0" y="5406617"/>
            <a:ext cx="4200525" cy="531854"/>
          </a:xfrm>
          <a:prstGeom prst="roundRect">
            <a:avLst/>
          </a:prstGeom>
          <a:noFill/>
          <a:ln w="57150">
            <a:solidFill>
              <a:schemeClr val="tx1">
                <a:alpha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7" name="正方形/長方形 16"/>
          <p:cNvSpPr/>
          <p:nvPr/>
        </p:nvSpPr>
        <p:spPr>
          <a:xfrm>
            <a:off x="1856227" y="4724888"/>
            <a:ext cx="724241" cy="230756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22" name="コンテンツ プレースホルダー 2"/>
          <p:cNvSpPr txBox="1">
            <a:spLocks/>
          </p:cNvSpPr>
          <p:nvPr/>
        </p:nvSpPr>
        <p:spPr>
          <a:xfrm>
            <a:off x="4502193" y="5379979"/>
            <a:ext cx="4024238" cy="442648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1875" dirty="0">
                <a:solidFill>
                  <a:schemeClr val="tx1"/>
                </a:solidFill>
              </a:rPr>
              <a:t>④　空いている領域（例えば、セル</a:t>
            </a:r>
            <a:r>
              <a:rPr lang="ja-JP" altLang="en-US" sz="1875" b="1" dirty="0">
                <a:solidFill>
                  <a:schemeClr val="tx1"/>
                </a:solidFill>
              </a:rPr>
              <a:t>Ｄ２</a:t>
            </a:r>
            <a:r>
              <a:rPr lang="ja-JP" altLang="en-US" sz="1875" dirty="0">
                <a:solidFill>
                  <a:schemeClr val="tx1"/>
                </a:solidFill>
              </a:rPr>
              <a:t>）を</a:t>
            </a:r>
            <a:r>
              <a:rPr lang="ja-JP" altLang="en-US" sz="1875" b="1" dirty="0">
                <a:solidFill>
                  <a:schemeClr val="tx1"/>
                </a:solidFill>
              </a:rPr>
              <a:t>右クリック</a:t>
            </a:r>
            <a:r>
              <a:rPr lang="ja-JP" altLang="en-US" sz="1875" dirty="0">
                <a:solidFill>
                  <a:schemeClr val="tx1"/>
                </a:solidFill>
              </a:rPr>
              <a:t>して</a:t>
            </a:r>
            <a:r>
              <a:rPr lang="ja-JP" altLang="en-US" sz="1875" b="1" dirty="0">
                <a:solidFill>
                  <a:schemeClr val="tx1"/>
                </a:solidFill>
              </a:rPr>
              <a:t>貼り付け</a:t>
            </a:r>
          </a:p>
        </p:txBody>
      </p:sp>
      <p:pic>
        <p:nvPicPr>
          <p:cNvPr id="21" name="図 2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4374" y="1445691"/>
            <a:ext cx="2014538" cy="1821656"/>
          </a:xfrm>
          <a:prstGeom prst="rect">
            <a:avLst/>
          </a:prstGeom>
        </p:spPr>
      </p:pic>
      <p:sp>
        <p:nvSpPr>
          <p:cNvPr id="23" name="角丸四角形 22"/>
          <p:cNvSpPr/>
          <p:nvPr/>
        </p:nvSpPr>
        <p:spPr>
          <a:xfrm>
            <a:off x="4502193" y="5251020"/>
            <a:ext cx="3959881" cy="705005"/>
          </a:xfrm>
          <a:prstGeom prst="roundRect">
            <a:avLst/>
          </a:prstGeom>
          <a:noFill/>
          <a:ln w="57150">
            <a:solidFill>
              <a:schemeClr val="tx1">
                <a:alpha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pic>
        <p:nvPicPr>
          <p:cNvPr id="24" name="図 2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83043" y="1415787"/>
            <a:ext cx="1804635" cy="1593785"/>
          </a:xfrm>
          <a:prstGeom prst="rect">
            <a:avLst/>
          </a:prstGeom>
        </p:spPr>
      </p:pic>
      <p:sp>
        <p:nvSpPr>
          <p:cNvPr id="9" name="コンテンツ プレースホルダー 2"/>
          <p:cNvSpPr txBox="1">
            <a:spLocks/>
          </p:cNvSpPr>
          <p:nvPr/>
        </p:nvSpPr>
        <p:spPr>
          <a:xfrm>
            <a:off x="3736570" y="3104283"/>
            <a:ext cx="3280682" cy="442648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1875" dirty="0">
                <a:solidFill>
                  <a:schemeClr val="tx1"/>
                </a:solidFill>
              </a:rPr>
              <a:t>①　</a:t>
            </a:r>
            <a:r>
              <a:rPr lang="ja-JP" altLang="en-US" sz="1875" b="1" dirty="0">
                <a:solidFill>
                  <a:schemeClr val="tx1"/>
                </a:solidFill>
              </a:rPr>
              <a:t>データ部分</a:t>
            </a:r>
            <a:r>
              <a:rPr lang="ja-JP" altLang="en-US" sz="1875" dirty="0">
                <a:solidFill>
                  <a:schemeClr val="tx1"/>
                </a:solidFill>
              </a:rPr>
              <a:t>を</a:t>
            </a:r>
            <a:r>
              <a:rPr lang="ja-JP" altLang="en-US" sz="1875" b="1" dirty="0">
                <a:solidFill>
                  <a:schemeClr val="tx1"/>
                </a:solidFill>
              </a:rPr>
              <a:t>範囲選択</a:t>
            </a:r>
          </a:p>
        </p:txBody>
      </p:sp>
      <p:sp>
        <p:nvSpPr>
          <p:cNvPr id="10" name="角丸四角形 9"/>
          <p:cNvSpPr/>
          <p:nvPr/>
        </p:nvSpPr>
        <p:spPr>
          <a:xfrm>
            <a:off x="3519754" y="2978804"/>
            <a:ext cx="3385871" cy="531854"/>
          </a:xfrm>
          <a:prstGeom prst="roundRect">
            <a:avLst/>
          </a:prstGeom>
          <a:noFill/>
          <a:ln w="57150">
            <a:solidFill>
              <a:schemeClr val="tx1">
                <a:alpha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26" name="正方形/長方形 25"/>
          <p:cNvSpPr/>
          <p:nvPr/>
        </p:nvSpPr>
        <p:spPr>
          <a:xfrm>
            <a:off x="6245635" y="3851069"/>
            <a:ext cx="724241" cy="230756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27" name="正方形/長方形 26"/>
          <p:cNvSpPr/>
          <p:nvPr/>
        </p:nvSpPr>
        <p:spPr>
          <a:xfrm>
            <a:off x="6637149" y="4370173"/>
            <a:ext cx="326518" cy="309680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</p:spTree>
    <p:extLst>
      <p:ext uri="{BB962C8B-B14F-4D97-AF65-F5344CB8AC3E}">
        <p14:creationId xmlns:p14="http://schemas.microsoft.com/office/powerpoint/2010/main" val="3542028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タイトル 1"/>
          <p:cNvSpPr>
            <a:spLocks noGrp="1"/>
          </p:cNvSpPr>
          <p:nvPr>
            <p:ph type="title"/>
          </p:nvPr>
        </p:nvSpPr>
        <p:spPr>
          <a:xfrm>
            <a:off x="209550" y="1026319"/>
            <a:ext cx="8753475" cy="507206"/>
          </a:xfrm>
        </p:spPr>
        <p:txBody>
          <a:bodyPr>
            <a:normAutofit/>
          </a:bodyPr>
          <a:lstStyle/>
          <a:p>
            <a:r>
              <a:rPr lang="en-US" altLang="ja-JP" sz="2700" dirty="0"/>
              <a:t>Excel 2013 </a:t>
            </a:r>
            <a:r>
              <a:rPr lang="ja-JP" altLang="en-US" sz="2700" dirty="0" err="1"/>
              <a:t>での</a:t>
            </a:r>
            <a:r>
              <a:rPr lang="ja-JP" altLang="en-US" sz="2700" dirty="0"/>
              <a:t>円グラフの作成手順（２／３）</a:t>
            </a: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34</a:t>
            </a:fld>
            <a:endParaRPr kumimoji="1" lang="ja-JP" altLang="en-US"/>
          </a:p>
        </p:txBody>
      </p:sp>
      <p:pic>
        <p:nvPicPr>
          <p:cNvPr id="10" name="図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2540" y="1403392"/>
            <a:ext cx="3529013" cy="1835944"/>
          </a:xfrm>
          <a:prstGeom prst="rect">
            <a:avLst/>
          </a:prstGeom>
        </p:spPr>
      </p:pic>
      <p:pic>
        <p:nvPicPr>
          <p:cNvPr id="11" name="図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91088" y="1817729"/>
            <a:ext cx="4029075" cy="1007269"/>
          </a:xfrm>
          <a:prstGeom prst="rect">
            <a:avLst/>
          </a:prstGeom>
        </p:spPr>
      </p:pic>
      <p:sp>
        <p:nvSpPr>
          <p:cNvPr id="13" name="右矢印 12"/>
          <p:cNvSpPr/>
          <p:nvPr/>
        </p:nvSpPr>
        <p:spPr>
          <a:xfrm>
            <a:off x="226527" y="1991680"/>
            <a:ext cx="371591" cy="65936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4" name="コンテンツ プレースホルダー 2"/>
          <p:cNvSpPr txBox="1">
            <a:spLocks/>
          </p:cNvSpPr>
          <p:nvPr/>
        </p:nvSpPr>
        <p:spPr>
          <a:xfrm>
            <a:off x="555273" y="3316644"/>
            <a:ext cx="3783983" cy="442648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1875" dirty="0">
                <a:solidFill>
                  <a:schemeClr val="tx1"/>
                </a:solidFill>
              </a:rPr>
              <a:t>⑤　貼り付けた</a:t>
            </a:r>
            <a:r>
              <a:rPr lang="ja-JP" altLang="en-US" sz="1875" b="1" dirty="0">
                <a:solidFill>
                  <a:schemeClr val="tx1"/>
                </a:solidFill>
              </a:rPr>
              <a:t>データを範囲選択</a:t>
            </a:r>
          </a:p>
        </p:txBody>
      </p:sp>
      <p:sp>
        <p:nvSpPr>
          <p:cNvPr id="15" name="角丸四角形 14"/>
          <p:cNvSpPr/>
          <p:nvPr/>
        </p:nvSpPr>
        <p:spPr>
          <a:xfrm>
            <a:off x="338457" y="3191164"/>
            <a:ext cx="4082165" cy="531854"/>
          </a:xfrm>
          <a:prstGeom prst="roundRect">
            <a:avLst/>
          </a:prstGeom>
          <a:noFill/>
          <a:ln w="57150">
            <a:solidFill>
              <a:schemeClr val="tx1">
                <a:alpha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6" name="コンテンツ プレースホルダー 2"/>
          <p:cNvSpPr txBox="1">
            <a:spLocks/>
          </p:cNvSpPr>
          <p:nvPr/>
        </p:nvSpPr>
        <p:spPr>
          <a:xfrm>
            <a:off x="4694878" y="3241384"/>
            <a:ext cx="4408168" cy="442648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1875" dirty="0">
                <a:solidFill>
                  <a:schemeClr val="tx1"/>
                </a:solidFill>
              </a:rPr>
              <a:t>⑥　リボンで「</a:t>
            </a:r>
            <a:r>
              <a:rPr lang="ja-JP" altLang="en-US" sz="1875" b="1" dirty="0">
                <a:solidFill>
                  <a:schemeClr val="tx1"/>
                </a:solidFill>
              </a:rPr>
              <a:t>データ</a:t>
            </a:r>
            <a:r>
              <a:rPr lang="ja-JP" altLang="en-US" sz="1875" dirty="0">
                <a:solidFill>
                  <a:schemeClr val="tx1"/>
                </a:solidFill>
              </a:rPr>
              <a:t>」→「</a:t>
            </a:r>
            <a:r>
              <a:rPr lang="ja-JP" altLang="en-US" sz="1875" b="1" dirty="0">
                <a:solidFill>
                  <a:schemeClr val="tx1"/>
                </a:solidFill>
              </a:rPr>
              <a:t>並べ替え</a:t>
            </a:r>
            <a:r>
              <a:rPr lang="ja-JP" altLang="en-US" sz="1875" dirty="0">
                <a:solidFill>
                  <a:schemeClr val="tx1"/>
                </a:solidFill>
              </a:rPr>
              <a:t>」</a:t>
            </a:r>
          </a:p>
        </p:txBody>
      </p:sp>
      <p:sp>
        <p:nvSpPr>
          <p:cNvPr id="17" name="角丸四角形 16"/>
          <p:cNvSpPr/>
          <p:nvPr/>
        </p:nvSpPr>
        <p:spPr>
          <a:xfrm>
            <a:off x="4589690" y="3109201"/>
            <a:ext cx="4513356" cy="531854"/>
          </a:xfrm>
          <a:prstGeom prst="roundRect">
            <a:avLst/>
          </a:prstGeom>
          <a:noFill/>
          <a:ln w="57150">
            <a:solidFill>
              <a:schemeClr val="tx1">
                <a:alpha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8" name="右矢印 17"/>
          <p:cNvSpPr/>
          <p:nvPr/>
        </p:nvSpPr>
        <p:spPr>
          <a:xfrm>
            <a:off x="4362313" y="1978053"/>
            <a:ext cx="371591" cy="65936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9" name="正方形/長方形 18"/>
          <p:cNvSpPr/>
          <p:nvPr/>
        </p:nvSpPr>
        <p:spPr>
          <a:xfrm>
            <a:off x="7215903" y="1774753"/>
            <a:ext cx="542624" cy="294884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20" name="正方形/長方形 19"/>
          <p:cNvSpPr/>
          <p:nvPr/>
        </p:nvSpPr>
        <p:spPr>
          <a:xfrm>
            <a:off x="8061909" y="2026479"/>
            <a:ext cx="458285" cy="504589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21" name="右矢印 20"/>
          <p:cNvSpPr/>
          <p:nvPr/>
        </p:nvSpPr>
        <p:spPr>
          <a:xfrm>
            <a:off x="338458" y="4276765"/>
            <a:ext cx="371591" cy="65936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22" name="コンテンツ プレースホルダー 2"/>
          <p:cNvSpPr txBox="1">
            <a:spLocks/>
          </p:cNvSpPr>
          <p:nvPr/>
        </p:nvSpPr>
        <p:spPr>
          <a:xfrm>
            <a:off x="895084" y="5401796"/>
            <a:ext cx="3280682" cy="442648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1875" dirty="0">
                <a:solidFill>
                  <a:schemeClr val="tx1"/>
                </a:solidFill>
              </a:rPr>
              <a:t>⑦「最優先されるキー」と「順序」を設定して「</a:t>
            </a:r>
            <a:r>
              <a:rPr lang="en-US" altLang="ja-JP" sz="1875" dirty="0">
                <a:solidFill>
                  <a:schemeClr val="tx1"/>
                </a:solidFill>
              </a:rPr>
              <a:t>OK</a:t>
            </a:r>
            <a:r>
              <a:rPr lang="ja-JP" altLang="en-US" sz="1875" dirty="0">
                <a:solidFill>
                  <a:schemeClr val="tx1"/>
                </a:solidFill>
              </a:rPr>
              <a:t>」</a:t>
            </a:r>
            <a:endParaRPr lang="ja-JP" altLang="en-US" sz="1875" b="1" dirty="0">
              <a:solidFill>
                <a:schemeClr val="tx1"/>
              </a:solidFill>
            </a:endParaRPr>
          </a:p>
        </p:txBody>
      </p:sp>
      <p:sp>
        <p:nvSpPr>
          <p:cNvPr id="23" name="角丸四角形 22"/>
          <p:cNvSpPr/>
          <p:nvPr/>
        </p:nvSpPr>
        <p:spPr>
          <a:xfrm>
            <a:off x="722540" y="5320561"/>
            <a:ext cx="3385871" cy="660812"/>
          </a:xfrm>
          <a:prstGeom prst="roundRect">
            <a:avLst/>
          </a:prstGeom>
          <a:noFill/>
          <a:ln w="57150">
            <a:solidFill>
              <a:schemeClr val="tx1">
                <a:alpha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pic>
        <p:nvPicPr>
          <p:cNvPr id="24" name="図 2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2541" y="3884771"/>
            <a:ext cx="3869195" cy="1380095"/>
          </a:xfrm>
          <a:prstGeom prst="rect">
            <a:avLst/>
          </a:prstGeom>
        </p:spPr>
      </p:pic>
      <p:sp>
        <p:nvSpPr>
          <p:cNvPr id="25" name="正方形/長方形 24"/>
          <p:cNvSpPr/>
          <p:nvPr/>
        </p:nvSpPr>
        <p:spPr>
          <a:xfrm>
            <a:off x="722540" y="4279934"/>
            <a:ext cx="1241870" cy="294884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27" name="正方形/長方形 26"/>
          <p:cNvSpPr/>
          <p:nvPr/>
        </p:nvSpPr>
        <p:spPr>
          <a:xfrm>
            <a:off x="3178752" y="4298775"/>
            <a:ext cx="1241870" cy="294884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28" name="コンテンツ プレースホルダー 2"/>
          <p:cNvSpPr txBox="1">
            <a:spLocks/>
          </p:cNvSpPr>
          <p:nvPr/>
        </p:nvSpPr>
        <p:spPr>
          <a:xfrm>
            <a:off x="3250747" y="4675650"/>
            <a:ext cx="3280682" cy="442648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1875" b="1" dirty="0">
                <a:solidFill>
                  <a:schemeClr val="tx1"/>
                </a:solidFill>
              </a:rPr>
              <a:t>降順</a:t>
            </a:r>
          </a:p>
        </p:txBody>
      </p:sp>
      <p:sp>
        <p:nvSpPr>
          <p:cNvPr id="29" name="右矢印 28"/>
          <p:cNvSpPr/>
          <p:nvPr/>
        </p:nvSpPr>
        <p:spPr>
          <a:xfrm>
            <a:off x="4680247" y="4145229"/>
            <a:ext cx="371591" cy="65936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30" name="角丸四角形 29"/>
          <p:cNvSpPr/>
          <p:nvPr/>
        </p:nvSpPr>
        <p:spPr>
          <a:xfrm>
            <a:off x="5381008" y="5382793"/>
            <a:ext cx="3049234" cy="531854"/>
          </a:xfrm>
          <a:prstGeom prst="roundRect">
            <a:avLst/>
          </a:prstGeom>
          <a:noFill/>
          <a:ln w="57150">
            <a:solidFill>
              <a:schemeClr val="tx1">
                <a:alpha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31" name="コンテンツ プレースホルダー 2"/>
          <p:cNvSpPr txBox="1">
            <a:spLocks/>
          </p:cNvSpPr>
          <p:nvPr/>
        </p:nvSpPr>
        <p:spPr>
          <a:xfrm>
            <a:off x="5554443" y="5538726"/>
            <a:ext cx="4408168" cy="442648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1875" dirty="0">
                <a:solidFill>
                  <a:schemeClr val="tx1"/>
                </a:solidFill>
              </a:rPr>
              <a:t>⑧　並べ替え結果の確認</a:t>
            </a:r>
          </a:p>
        </p:txBody>
      </p:sp>
      <p:pic>
        <p:nvPicPr>
          <p:cNvPr id="32" name="図 3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01300" y="3771966"/>
            <a:ext cx="2842576" cy="1470699"/>
          </a:xfrm>
          <a:prstGeom prst="rect">
            <a:avLst/>
          </a:prstGeom>
        </p:spPr>
      </p:pic>
      <p:sp>
        <p:nvSpPr>
          <p:cNvPr id="33" name="正方形/長方形 32"/>
          <p:cNvSpPr/>
          <p:nvPr/>
        </p:nvSpPr>
        <p:spPr>
          <a:xfrm>
            <a:off x="7151467" y="3981881"/>
            <a:ext cx="992408" cy="1136417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</p:spTree>
    <p:extLst>
      <p:ext uri="{BB962C8B-B14F-4D97-AF65-F5344CB8AC3E}">
        <p14:creationId xmlns:p14="http://schemas.microsoft.com/office/powerpoint/2010/main" val="3829518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図 2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6173" y="1533525"/>
            <a:ext cx="3571875" cy="1828800"/>
          </a:xfrm>
          <a:prstGeom prst="rect">
            <a:avLst/>
          </a:prstGeom>
        </p:spPr>
      </p:pic>
      <p:sp>
        <p:nvSpPr>
          <p:cNvPr id="24" name="タイトル 1"/>
          <p:cNvSpPr>
            <a:spLocks noGrp="1"/>
          </p:cNvSpPr>
          <p:nvPr>
            <p:ph type="title"/>
          </p:nvPr>
        </p:nvSpPr>
        <p:spPr>
          <a:xfrm>
            <a:off x="209550" y="1026319"/>
            <a:ext cx="8753475" cy="507206"/>
          </a:xfrm>
        </p:spPr>
        <p:txBody>
          <a:bodyPr>
            <a:normAutofit/>
          </a:bodyPr>
          <a:lstStyle/>
          <a:p>
            <a:r>
              <a:rPr lang="en-US" altLang="ja-JP" sz="2700" dirty="0"/>
              <a:t>Excel 2013 </a:t>
            </a:r>
            <a:r>
              <a:rPr lang="ja-JP" altLang="en-US" sz="2700" dirty="0" err="1"/>
              <a:t>での</a:t>
            </a:r>
            <a:r>
              <a:rPr lang="ja-JP" altLang="en-US" sz="2700" dirty="0"/>
              <a:t>円グラフの作成手順（３／３）</a:t>
            </a:r>
          </a:p>
        </p:txBody>
      </p:sp>
      <p:pic>
        <p:nvPicPr>
          <p:cNvPr id="27" name="コンテンツ プレースホルダー 4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5053270" y="1827437"/>
            <a:ext cx="3989551" cy="1238322"/>
          </a:xfrm>
          <a:prstGeom prst="rect">
            <a:avLst/>
          </a:prstGeom>
        </p:spPr>
      </p:pic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35</a:t>
            </a:fld>
            <a:endParaRPr kumimoji="1" lang="ja-JP" altLang="en-US"/>
          </a:p>
        </p:txBody>
      </p:sp>
      <p:sp>
        <p:nvSpPr>
          <p:cNvPr id="9" name="コンテンツ プレースホルダー 2"/>
          <p:cNvSpPr txBox="1">
            <a:spLocks/>
          </p:cNvSpPr>
          <p:nvPr/>
        </p:nvSpPr>
        <p:spPr>
          <a:xfrm>
            <a:off x="804067" y="3376632"/>
            <a:ext cx="3280682" cy="442648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1875" dirty="0">
                <a:solidFill>
                  <a:schemeClr val="tx1"/>
                </a:solidFill>
              </a:rPr>
              <a:t>⑨　</a:t>
            </a:r>
            <a:r>
              <a:rPr lang="ja-JP" altLang="en-US" sz="1875" b="1" dirty="0">
                <a:solidFill>
                  <a:schemeClr val="tx1"/>
                </a:solidFill>
              </a:rPr>
              <a:t>データ部分</a:t>
            </a:r>
            <a:r>
              <a:rPr lang="ja-JP" altLang="en-US" sz="1875" dirty="0">
                <a:solidFill>
                  <a:schemeClr val="tx1"/>
                </a:solidFill>
              </a:rPr>
              <a:t>を</a:t>
            </a:r>
            <a:r>
              <a:rPr lang="ja-JP" altLang="en-US" sz="1875" b="1" dirty="0">
                <a:solidFill>
                  <a:schemeClr val="tx1"/>
                </a:solidFill>
              </a:rPr>
              <a:t>範囲選択</a:t>
            </a:r>
          </a:p>
        </p:txBody>
      </p:sp>
      <p:sp>
        <p:nvSpPr>
          <p:cNvPr id="10" name="角丸四角形 9"/>
          <p:cNvSpPr/>
          <p:nvPr/>
        </p:nvSpPr>
        <p:spPr>
          <a:xfrm>
            <a:off x="579118" y="3215785"/>
            <a:ext cx="3385871" cy="531854"/>
          </a:xfrm>
          <a:prstGeom prst="roundRect">
            <a:avLst/>
          </a:prstGeom>
          <a:noFill/>
          <a:ln w="57150">
            <a:solidFill>
              <a:schemeClr val="tx1">
                <a:alpha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2" name="右矢印 11"/>
          <p:cNvSpPr/>
          <p:nvPr/>
        </p:nvSpPr>
        <p:spPr>
          <a:xfrm>
            <a:off x="87767" y="2052006"/>
            <a:ext cx="371591" cy="65936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3" name="右矢印 12"/>
          <p:cNvSpPr/>
          <p:nvPr/>
        </p:nvSpPr>
        <p:spPr>
          <a:xfrm>
            <a:off x="273562" y="4469334"/>
            <a:ext cx="371591" cy="65936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5" name="コンテンツ プレースホルダー 2"/>
          <p:cNvSpPr txBox="1">
            <a:spLocks/>
          </p:cNvSpPr>
          <p:nvPr/>
        </p:nvSpPr>
        <p:spPr>
          <a:xfrm>
            <a:off x="4644166" y="3266835"/>
            <a:ext cx="5639921" cy="442648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1875" dirty="0">
                <a:solidFill>
                  <a:schemeClr val="tx1"/>
                </a:solidFill>
              </a:rPr>
              <a:t>⑩　リボンで「</a:t>
            </a:r>
            <a:r>
              <a:rPr lang="ja-JP" altLang="en-US" sz="1875" b="1" dirty="0">
                <a:solidFill>
                  <a:schemeClr val="tx1"/>
                </a:solidFill>
              </a:rPr>
              <a:t>挿入</a:t>
            </a:r>
            <a:r>
              <a:rPr lang="ja-JP" altLang="en-US" sz="1875" dirty="0">
                <a:solidFill>
                  <a:schemeClr val="tx1"/>
                </a:solidFill>
              </a:rPr>
              <a:t>」→円グラフの選択</a:t>
            </a:r>
            <a:endParaRPr lang="en-US" altLang="ja-JP" sz="1875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ja-JP" altLang="en-US" sz="1875" dirty="0">
                <a:solidFill>
                  <a:schemeClr val="tx1"/>
                </a:solidFill>
              </a:rPr>
              <a:t>　　（詳細は次ページ）</a:t>
            </a:r>
          </a:p>
        </p:txBody>
      </p:sp>
      <p:sp>
        <p:nvSpPr>
          <p:cNvPr id="16" name="角丸四角形 15"/>
          <p:cNvSpPr/>
          <p:nvPr/>
        </p:nvSpPr>
        <p:spPr>
          <a:xfrm>
            <a:off x="4616757" y="3209807"/>
            <a:ext cx="4389131" cy="673704"/>
          </a:xfrm>
          <a:prstGeom prst="roundRect">
            <a:avLst/>
          </a:prstGeom>
          <a:noFill/>
          <a:ln w="57150">
            <a:solidFill>
              <a:schemeClr val="tx1">
                <a:alpha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26" name="右矢印 25"/>
          <p:cNvSpPr/>
          <p:nvPr/>
        </p:nvSpPr>
        <p:spPr>
          <a:xfrm>
            <a:off x="4464864" y="2069972"/>
            <a:ext cx="371591" cy="65936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30" name="コンテンツ プレースホルダー 2"/>
          <p:cNvSpPr txBox="1">
            <a:spLocks/>
          </p:cNvSpPr>
          <p:nvPr/>
        </p:nvSpPr>
        <p:spPr>
          <a:xfrm>
            <a:off x="4331142" y="5149506"/>
            <a:ext cx="3280682" cy="442648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1875" b="1" dirty="0">
                <a:solidFill>
                  <a:schemeClr val="tx1"/>
                </a:solidFill>
              </a:rPr>
              <a:t>円グラフが得られる</a:t>
            </a:r>
          </a:p>
        </p:txBody>
      </p:sp>
      <p:pic>
        <p:nvPicPr>
          <p:cNvPr id="31" name="図 3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4067" y="3905670"/>
            <a:ext cx="3431876" cy="2028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0076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kumimoji="1" lang="en-US" altLang="ja-JP" dirty="0" smtClean="0"/>
              <a:t>Excel 2013 </a:t>
            </a:r>
            <a:r>
              <a:rPr kumimoji="1" lang="ja-JP" altLang="en-US" dirty="0" err="1" smtClean="0"/>
              <a:t>での</a:t>
            </a:r>
            <a:r>
              <a:rPr lang="ja-JP" altLang="en-US" dirty="0"/>
              <a:t>円グラフ</a:t>
            </a:r>
            <a:r>
              <a:rPr kumimoji="1" lang="ja-JP" altLang="en-US" dirty="0" smtClean="0"/>
              <a:t>の種類の選択例</a:t>
            </a:r>
            <a:endParaRPr kumimoji="1" lang="ja-JP" altLang="en-US" dirty="0"/>
          </a:p>
        </p:txBody>
      </p:sp>
      <p:pic>
        <p:nvPicPr>
          <p:cNvPr id="12" name="コンテンツ プレースホルダー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9530" y="1985655"/>
            <a:ext cx="8953515" cy="2779094"/>
          </a:xfrm>
          <a:prstGeom prst="rect">
            <a:avLst/>
          </a:prstGeom>
        </p:spPr>
      </p:pic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36</a:t>
            </a:fld>
            <a:endParaRPr kumimoji="1" lang="ja-JP" altLang="en-US"/>
          </a:p>
        </p:txBody>
      </p:sp>
      <p:sp>
        <p:nvSpPr>
          <p:cNvPr id="6" name="正方形/長方形 5"/>
          <p:cNvSpPr/>
          <p:nvPr/>
        </p:nvSpPr>
        <p:spPr>
          <a:xfrm>
            <a:off x="1475744" y="2206980"/>
            <a:ext cx="1024568" cy="417026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7" name="コンテンツ プレースホルダー 2"/>
          <p:cNvSpPr txBox="1">
            <a:spLocks/>
          </p:cNvSpPr>
          <p:nvPr/>
        </p:nvSpPr>
        <p:spPr>
          <a:xfrm>
            <a:off x="2500312" y="1972845"/>
            <a:ext cx="1019175" cy="442648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2100" b="1" dirty="0">
                <a:solidFill>
                  <a:srgbClr val="FF0000"/>
                </a:solidFill>
              </a:rPr>
              <a:t>挿入</a:t>
            </a:r>
          </a:p>
        </p:txBody>
      </p:sp>
      <p:sp>
        <p:nvSpPr>
          <p:cNvPr id="8" name="正方形/長方形 7"/>
          <p:cNvSpPr/>
          <p:nvPr/>
        </p:nvSpPr>
        <p:spPr>
          <a:xfrm>
            <a:off x="7579203" y="3062262"/>
            <a:ext cx="710244" cy="490916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9" name="コンテンツ プレースホルダー 2"/>
          <p:cNvSpPr txBox="1">
            <a:spLocks/>
          </p:cNvSpPr>
          <p:nvPr/>
        </p:nvSpPr>
        <p:spPr>
          <a:xfrm>
            <a:off x="7849945" y="2686457"/>
            <a:ext cx="1538288" cy="442648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2100" b="1" dirty="0">
                <a:solidFill>
                  <a:srgbClr val="FF0000"/>
                </a:solidFill>
              </a:rPr>
              <a:t>▼を展開</a:t>
            </a:r>
          </a:p>
        </p:txBody>
      </p:sp>
      <p:sp>
        <p:nvSpPr>
          <p:cNvPr id="10" name="正方形/長方形 9"/>
          <p:cNvSpPr/>
          <p:nvPr/>
        </p:nvSpPr>
        <p:spPr>
          <a:xfrm>
            <a:off x="7579203" y="3761215"/>
            <a:ext cx="934082" cy="881621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1" name="コンテンツ プレースホルダー 2"/>
          <p:cNvSpPr txBox="1">
            <a:spLocks/>
          </p:cNvSpPr>
          <p:nvPr/>
        </p:nvSpPr>
        <p:spPr>
          <a:xfrm>
            <a:off x="6089569" y="4821446"/>
            <a:ext cx="2550635" cy="442648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2100" b="1" dirty="0">
                <a:solidFill>
                  <a:srgbClr val="FF0000"/>
                </a:solidFill>
              </a:rPr>
              <a:t>一番左上の</a:t>
            </a:r>
            <a:endParaRPr lang="en-US" altLang="ja-JP" sz="2100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ja-JP" altLang="en-US" sz="2100" b="1" dirty="0">
                <a:solidFill>
                  <a:srgbClr val="FF0000"/>
                </a:solidFill>
              </a:rPr>
              <a:t>円グラフをクリック</a:t>
            </a:r>
          </a:p>
        </p:txBody>
      </p:sp>
    </p:spTree>
    <p:extLst>
      <p:ext uri="{BB962C8B-B14F-4D97-AF65-F5344CB8AC3E}">
        <p14:creationId xmlns:p14="http://schemas.microsoft.com/office/powerpoint/2010/main" val="2653415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図 2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3558" y="3746209"/>
            <a:ext cx="5515667" cy="1505501"/>
          </a:xfrm>
          <a:prstGeom prst="rect">
            <a:avLst/>
          </a:prstGeom>
        </p:spPr>
      </p:pic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37</a:t>
            </a:fld>
            <a:endParaRPr kumimoji="1" lang="ja-JP" altLang="en-US"/>
          </a:p>
        </p:txBody>
      </p:sp>
      <p:sp>
        <p:nvSpPr>
          <p:cNvPr id="9" name="コンテンツ プレースホルダー 2"/>
          <p:cNvSpPr txBox="1">
            <a:spLocks/>
          </p:cNvSpPr>
          <p:nvPr/>
        </p:nvSpPr>
        <p:spPr>
          <a:xfrm>
            <a:off x="3698932" y="3179511"/>
            <a:ext cx="3280682" cy="442648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1875" dirty="0">
                <a:solidFill>
                  <a:schemeClr val="tx1"/>
                </a:solidFill>
              </a:rPr>
              <a:t>①　</a:t>
            </a:r>
            <a:r>
              <a:rPr lang="ja-JP" altLang="en-US" sz="1875" b="1" dirty="0">
                <a:solidFill>
                  <a:schemeClr val="tx1"/>
                </a:solidFill>
              </a:rPr>
              <a:t>データ部分</a:t>
            </a:r>
            <a:r>
              <a:rPr lang="ja-JP" altLang="en-US" sz="1875" dirty="0">
                <a:solidFill>
                  <a:schemeClr val="tx1"/>
                </a:solidFill>
              </a:rPr>
              <a:t>を</a:t>
            </a:r>
            <a:r>
              <a:rPr lang="ja-JP" altLang="en-US" sz="1875" b="1" dirty="0">
                <a:solidFill>
                  <a:schemeClr val="tx1"/>
                </a:solidFill>
              </a:rPr>
              <a:t>範囲選択</a:t>
            </a:r>
          </a:p>
        </p:txBody>
      </p:sp>
      <p:sp>
        <p:nvSpPr>
          <p:cNvPr id="10" name="角丸四角形 9"/>
          <p:cNvSpPr/>
          <p:nvPr/>
        </p:nvSpPr>
        <p:spPr>
          <a:xfrm>
            <a:off x="3482116" y="3054032"/>
            <a:ext cx="3385871" cy="531854"/>
          </a:xfrm>
          <a:prstGeom prst="roundRect">
            <a:avLst/>
          </a:prstGeom>
          <a:noFill/>
          <a:ln w="57150">
            <a:solidFill>
              <a:schemeClr val="tx1">
                <a:alpha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1" name="コンテンツ プレースホルダー 2"/>
          <p:cNvSpPr txBox="1">
            <a:spLocks/>
          </p:cNvSpPr>
          <p:nvPr/>
        </p:nvSpPr>
        <p:spPr>
          <a:xfrm>
            <a:off x="1088572" y="3125102"/>
            <a:ext cx="3280682" cy="442648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1875" b="1" dirty="0">
                <a:solidFill>
                  <a:schemeClr val="tx1"/>
                </a:solidFill>
              </a:rPr>
              <a:t>元データ</a:t>
            </a:r>
          </a:p>
        </p:txBody>
      </p:sp>
      <p:sp>
        <p:nvSpPr>
          <p:cNvPr id="12" name="右矢印 11"/>
          <p:cNvSpPr/>
          <p:nvPr/>
        </p:nvSpPr>
        <p:spPr>
          <a:xfrm>
            <a:off x="3110526" y="2029450"/>
            <a:ext cx="371591" cy="65936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3" name="右矢印 12"/>
          <p:cNvSpPr/>
          <p:nvPr/>
        </p:nvSpPr>
        <p:spPr>
          <a:xfrm>
            <a:off x="730317" y="4169277"/>
            <a:ext cx="371591" cy="65936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5" name="コンテンツ プレースホルダー 2"/>
          <p:cNvSpPr txBox="1">
            <a:spLocks/>
          </p:cNvSpPr>
          <p:nvPr/>
        </p:nvSpPr>
        <p:spPr>
          <a:xfrm>
            <a:off x="1330864" y="5551857"/>
            <a:ext cx="6270086" cy="442648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1875" dirty="0">
                <a:solidFill>
                  <a:schemeClr val="tx1"/>
                </a:solidFill>
              </a:rPr>
              <a:t>②　リボンで「</a:t>
            </a:r>
            <a:r>
              <a:rPr lang="ja-JP" altLang="en-US" sz="1875" b="1" dirty="0">
                <a:solidFill>
                  <a:schemeClr val="tx1"/>
                </a:solidFill>
              </a:rPr>
              <a:t>挿入</a:t>
            </a:r>
            <a:r>
              <a:rPr lang="ja-JP" altLang="en-US" sz="1875" dirty="0">
                <a:solidFill>
                  <a:schemeClr val="tx1"/>
                </a:solidFill>
              </a:rPr>
              <a:t>」→横棒グラフの選択（次ページ）</a:t>
            </a:r>
          </a:p>
        </p:txBody>
      </p:sp>
      <p:sp>
        <p:nvSpPr>
          <p:cNvPr id="16" name="角丸四角形 15"/>
          <p:cNvSpPr/>
          <p:nvPr/>
        </p:nvSpPr>
        <p:spPr>
          <a:xfrm>
            <a:off x="1369779" y="5391637"/>
            <a:ext cx="6531209" cy="531854"/>
          </a:xfrm>
          <a:prstGeom prst="roundRect">
            <a:avLst/>
          </a:prstGeom>
          <a:noFill/>
          <a:ln w="57150">
            <a:solidFill>
              <a:schemeClr val="tx1">
                <a:alpha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7" name="正方形/長方形 16"/>
          <p:cNvSpPr/>
          <p:nvPr/>
        </p:nvSpPr>
        <p:spPr>
          <a:xfrm>
            <a:off x="2032957" y="3867896"/>
            <a:ext cx="481644" cy="230756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8" name="正方形/長方形 17"/>
          <p:cNvSpPr/>
          <p:nvPr/>
        </p:nvSpPr>
        <p:spPr>
          <a:xfrm>
            <a:off x="5720855" y="4347050"/>
            <a:ext cx="481644" cy="554009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20" name="正方形/長方形 19"/>
          <p:cNvSpPr/>
          <p:nvPr/>
        </p:nvSpPr>
        <p:spPr>
          <a:xfrm>
            <a:off x="5667738" y="4023749"/>
            <a:ext cx="375875" cy="248214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pic>
        <p:nvPicPr>
          <p:cNvPr id="22" name="図 2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5023" y="1416542"/>
            <a:ext cx="1848165" cy="1671213"/>
          </a:xfrm>
          <a:prstGeom prst="rect">
            <a:avLst/>
          </a:prstGeom>
        </p:spPr>
      </p:pic>
      <p:pic>
        <p:nvPicPr>
          <p:cNvPr id="23" name="図 2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77260" y="1482443"/>
            <a:ext cx="1725846" cy="15242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954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図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22265"/>
            <a:ext cx="8934833" cy="2438762"/>
          </a:xfrm>
          <a:prstGeom prst="rect">
            <a:avLst/>
          </a:prstGeom>
        </p:spPr>
      </p:pic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kumimoji="1" lang="en-US" altLang="ja-JP" dirty="0" smtClean="0"/>
              <a:t>Excel 2013 </a:t>
            </a:r>
            <a:r>
              <a:rPr kumimoji="1" lang="ja-JP" altLang="en-US" dirty="0" err="1" smtClean="0"/>
              <a:t>での</a:t>
            </a:r>
            <a:r>
              <a:rPr lang="ja-JP" altLang="en-US" dirty="0" smtClean="0"/>
              <a:t>横棒グラフ</a:t>
            </a:r>
            <a:r>
              <a:rPr kumimoji="1" lang="ja-JP" altLang="en-US" dirty="0" smtClean="0"/>
              <a:t>の種類の選択例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38</a:t>
            </a:fld>
            <a:endParaRPr kumimoji="1" lang="ja-JP" altLang="en-US"/>
          </a:p>
        </p:txBody>
      </p:sp>
      <p:sp>
        <p:nvSpPr>
          <p:cNvPr id="6" name="正方形/長方形 5"/>
          <p:cNvSpPr/>
          <p:nvPr/>
        </p:nvSpPr>
        <p:spPr>
          <a:xfrm>
            <a:off x="1132844" y="2194168"/>
            <a:ext cx="1024568" cy="417026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7" name="コンテンツ プレースホルダー 2"/>
          <p:cNvSpPr txBox="1">
            <a:spLocks/>
          </p:cNvSpPr>
          <p:nvPr/>
        </p:nvSpPr>
        <p:spPr>
          <a:xfrm>
            <a:off x="2157412" y="1893945"/>
            <a:ext cx="1019175" cy="442648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2100" b="1" dirty="0">
                <a:solidFill>
                  <a:srgbClr val="FF0000"/>
                </a:solidFill>
              </a:rPr>
              <a:t>挿入</a:t>
            </a:r>
          </a:p>
        </p:txBody>
      </p:sp>
      <p:sp>
        <p:nvSpPr>
          <p:cNvPr id="8" name="正方形/長方形 7"/>
          <p:cNvSpPr/>
          <p:nvPr/>
        </p:nvSpPr>
        <p:spPr>
          <a:xfrm>
            <a:off x="7139701" y="2440999"/>
            <a:ext cx="589837" cy="459364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9" name="コンテンツ プレースホルダー 2"/>
          <p:cNvSpPr txBox="1">
            <a:spLocks/>
          </p:cNvSpPr>
          <p:nvPr/>
        </p:nvSpPr>
        <p:spPr>
          <a:xfrm>
            <a:off x="6665475" y="2047514"/>
            <a:ext cx="1538288" cy="442648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2100" b="1" dirty="0">
                <a:solidFill>
                  <a:srgbClr val="FF0000"/>
                </a:solidFill>
              </a:rPr>
              <a:t>▼を展開</a:t>
            </a:r>
          </a:p>
        </p:txBody>
      </p:sp>
      <p:sp>
        <p:nvSpPr>
          <p:cNvPr id="10" name="正方形/長方形 9"/>
          <p:cNvSpPr/>
          <p:nvPr/>
        </p:nvSpPr>
        <p:spPr>
          <a:xfrm>
            <a:off x="7241106" y="2978902"/>
            <a:ext cx="774182" cy="674747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1" name="コンテンツ プレースホルダー 2"/>
          <p:cNvSpPr txBox="1">
            <a:spLocks/>
          </p:cNvSpPr>
          <p:nvPr/>
        </p:nvSpPr>
        <p:spPr>
          <a:xfrm>
            <a:off x="5663366" y="4577387"/>
            <a:ext cx="2909134" cy="442648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2100" b="1" dirty="0">
                <a:solidFill>
                  <a:srgbClr val="FF0000"/>
                </a:solidFill>
              </a:rPr>
              <a:t>一番左上の</a:t>
            </a:r>
            <a:endParaRPr lang="en-US" altLang="ja-JP" sz="2100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ja-JP" altLang="en-US" sz="2100" b="1" dirty="0">
                <a:solidFill>
                  <a:srgbClr val="FF0000"/>
                </a:solidFill>
              </a:rPr>
              <a:t>横棒グラフをクリック</a:t>
            </a:r>
          </a:p>
        </p:txBody>
      </p:sp>
    </p:spTree>
    <p:extLst>
      <p:ext uri="{BB962C8B-B14F-4D97-AF65-F5344CB8AC3E}">
        <p14:creationId xmlns:p14="http://schemas.microsoft.com/office/powerpoint/2010/main" val="2040153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タイトル 1"/>
          <p:cNvSpPr>
            <a:spLocks noGrp="1"/>
          </p:cNvSpPr>
          <p:nvPr>
            <p:ph type="title"/>
          </p:nvPr>
        </p:nvSpPr>
        <p:spPr>
          <a:xfrm>
            <a:off x="222707" y="626833"/>
            <a:ext cx="8753475" cy="507206"/>
          </a:xfrm>
        </p:spPr>
        <p:txBody>
          <a:bodyPr>
            <a:normAutofit fontScale="90000"/>
          </a:bodyPr>
          <a:lstStyle/>
          <a:p>
            <a:r>
              <a:rPr kumimoji="1" lang="en-US" altLang="ja-JP" dirty="0" smtClean="0"/>
              <a:t>Excel 2013 </a:t>
            </a:r>
            <a:r>
              <a:rPr kumimoji="1" lang="ja-JP" altLang="en-US" dirty="0" err="1" smtClean="0"/>
              <a:t>での</a:t>
            </a:r>
            <a:r>
              <a:rPr lang="ja-JP" altLang="en-US" dirty="0" smtClean="0"/>
              <a:t>横</a:t>
            </a:r>
            <a:r>
              <a:rPr lang="ja-JP" altLang="en-US" dirty="0"/>
              <a:t>棒グラフ</a:t>
            </a:r>
            <a:r>
              <a:rPr kumimoji="1" lang="ja-JP" altLang="en-US" dirty="0" smtClean="0"/>
              <a:t>の作成手順（２／２）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39</a:t>
            </a:fld>
            <a:endParaRPr kumimoji="1" lang="ja-JP" altLang="en-US"/>
          </a:p>
        </p:txBody>
      </p:sp>
      <p:pic>
        <p:nvPicPr>
          <p:cNvPr id="12" name="図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9972" y="1678782"/>
            <a:ext cx="2240756" cy="3088101"/>
          </a:xfrm>
          <a:prstGeom prst="rect">
            <a:avLst/>
          </a:prstGeom>
        </p:spPr>
      </p:pic>
      <p:pic>
        <p:nvPicPr>
          <p:cNvPr id="13" name="図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86191" y="2177033"/>
            <a:ext cx="1921272" cy="2502497"/>
          </a:xfrm>
          <a:prstGeom prst="rect">
            <a:avLst/>
          </a:prstGeom>
        </p:spPr>
      </p:pic>
      <p:pic>
        <p:nvPicPr>
          <p:cNvPr id="14" name="図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93188" y="2499390"/>
            <a:ext cx="3471863" cy="1835944"/>
          </a:xfrm>
          <a:prstGeom prst="rect">
            <a:avLst/>
          </a:prstGeom>
        </p:spPr>
      </p:pic>
      <p:sp>
        <p:nvSpPr>
          <p:cNvPr id="15" name="コンテンツ プレースホルダー 2"/>
          <p:cNvSpPr txBox="1">
            <a:spLocks/>
          </p:cNvSpPr>
          <p:nvPr/>
        </p:nvSpPr>
        <p:spPr>
          <a:xfrm>
            <a:off x="41340" y="5058880"/>
            <a:ext cx="3280682" cy="442648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1875" dirty="0">
                <a:solidFill>
                  <a:schemeClr val="tx1"/>
                </a:solidFill>
              </a:rPr>
              <a:t>③　右クリックメニューで</a:t>
            </a:r>
            <a:endParaRPr lang="en-US" altLang="ja-JP" sz="1875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ja-JP" altLang="en-US" sz="1875" b="1" dirty="0">
                <a:solidFill>
                  <a:schemeClr val="tx1"/>
                </a:solidFill>
              </a:rPr>
              <a:t>　　軸の書式設定</a:t>
            </a:r>
          </a:p>
        </p:txBody>
      </p:sp>
      <p:sp>
        <p:nvSpPr>
          <p:cNvPr id="16" name="角丸四角形 15"/>
          <p:cNvSpPr/>
          <p:nvPr/>
        </p:nvSpPr>
        <p:spPr>
          <a:xfrm>
            <a:off x="0" y="4912140"/>
            <a:ext cx="3114675" cy="874298"/>
          </a:xfrm>
          <a:prstGeom prst="roundRect">
            <a:avLst/>
          </a:prstGeom>
          <a:noFill/>
          <a:ln w="57150">
            <a:solidFill>
              <a:schemeClr val="tx1">
                <a:alpha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7" name="円/楕円 16"/>
          <p:cNvSpPr/>
          <p:nvPr/>
        </p:nvSpPr>
        <p:spPr>
          <a:xfrm>
            <a:off x="567119" y="2100263"/>
            <a:ext cx="712535" cy="894387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cxnSp>
        <p:nvCxnSpPr>
          <p:cNvPr id="18" name="直線矢印コネクタ 17"/>
          <p:cNvCxnSpPr/>
          <p:nvPr/>
        </p:nvCxnSpPr>
        <p:spPr>
          <a:xfrm flipH="1">
            <a:off x="1176913" y="1988345"/>
            <a:ext cx="1630962" cy="355538"/>
          </a:xfrm>
          <a:prstGeom prst="straightConnector1">
            <a:avLst/>
          </a:prstGeom>
          <a:ln w="31750">
            <a:solidFill>
              <a:srgbClr val="FF0000"/>
            </a:solidFill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19" name="コンテンツ プレースホルダー 2"/>
          <p:cNvSpPr txBox="1">
            <a:spLocks/>
          </p:cNvSpPr>
          <p:nvPr/>
        </p:nvSpPr>
        <p:spPr>
          <a:xfrm>
            <a:off x="2705133" y="1629575"/>
            <a:ext cx="1425073" cy="407978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1875" b="1" dirty="0">
                <a:solidFill>
                  <a:srgbClr val="FF0000"/>
                </a:solidFill>
              </a:rPr>
              <a:t>この付近を</a:t>
            </a:r>
            <a:endParaRPr lang="en-US" altLang="ja-JP" sz="1875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ja-JP" altLang="en-US" sz="1875" b="1" dirty="0">
                <a:solidFill>
                  <a:srgbClr val="FF0000"/>
                </a:solidFill>
              </a:rPr>
              <a:t>クリック</a:t>
            </a:r>
          </a:p>
        </p:txBody>
      </p:sp>
      <p:sp>
        <p:nvSpPr>
          <p:cNvPr id="20" name="正方形/長方形 19"/>
          <p:cNvSpPr/>
          <p:nvPr/>
        </p:nvSpPr>
        <p:spPr>
          <a:xfrm>
            <a:off x="1117881" y="4408113"/>
            <a:ext cx="1024568" cy="358771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21" name="正方形/長方形 20"/>
          <p:cNvSpPr/>
          <p:nvPr/>
        </p:nvSpPr>
        <p:spPr>
          <a:xfrm>
            <a:off x="3646210" y="4351598"/>
            <a:ext cx="1024568" cy="220403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22" name="右矢印 21"/>
          <p:cNvSpPr/>
          <p:nvPr/>
        </p:nvSpPr>
        <p:spPr>
          <a:xfrm>
            <a:off x="2950431" y="3040295"/>
            <a:ext cx="371591" cy="65936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23" name="右矢印 22"/>
          <p:cNvSpPr/>
          <p:nvPr/>
        </p:nvSpPr>
        <p:spPr>
          <a:xfrm>
            <a:off x="5339495" y="3098598"/>
            <a:ext cx="371591" cy="65936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24" name="コンテンツ プレースホルダー 2"/>
          <p:cNvSpPr txBox="1">
            <a:spLocks/>
          </p:cNvSpPr>
          <p:nvPr/>
        </p:nvSpPr>
        <p:spPr>
          <a:xfrm>
            <a:off x="3247741" y="5047666"/>
            <a:ext cx="3280682" cy="442648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1875" dirty="0">
                <a:solidFill>
                  <a:schemeClr val="tx1"/>
                </a:solidFill>
              </a:rPr>
              <a:t>④　</a:t>
            </a:r>
            <a:r>
              <a:rPr lang="ja-JP" altLang="en-US" sz="1875" b="1" dirty="0">
                <a:solidFill>
                  <a:schemeClr val="tx1"/>
                </a:solidFill>
              </a:rPr>
              <a:t>軸の書式設定</a:t>
            </a:r>
            <a:r>
              <a:rPr lang="ja-JP" altLang="en-US" sz="1875" dirty="0">
                <a:solidFill>
                  <a:schemeClr val="tx1"/>
                </a:solidFill>
              </a:rPr>
              <a:t>で「</a:t>
            </a:r>
            <a:r>
              <a:rPr lang="ja-JP" altLang="en-US" sz="1875" b="1" dirty="0">
                <a:solidFill>
                  <a:schemeClr val="tx1"/>
                </a:solidFill>
              </a:rPr>
              <a:t>軸を</a:t>
            </a:r>
            <a:endParaRPr lang="en-US" altLang="ja-JP" sz="1875" b="1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ja-JP" altLang="en-US" sz="1875" b="1" dirty="0">
                <a:solidFill>
                  <a:schemeClr val="tx1"/>
                </a:solidFill>
              </a:rPr>
              <a:t>　　反転する</a:t>
            </a:r>
            <a:r>
              <a:rPr lang="ja-JP" altLang="en-US" sz="1875" dirty="0">
                <a:solidFill>
                  <a:schemeClr val="tx1"/>
                </a:solidFill>
              </a:rPr>
              <a:t>」に</a:t>
            </a:r>
            <a:r>
              <a:rPr lang="ja-JP" altLang="en-US" sz="1875" b="1" dirty="0">
                <a:solidFill>
                  <a:schemeClr val="tx1"/>
                </a:solidFill>
              </a:rPr>
              <a:t>チェック</a:t>
            </a:r>
          </a:p>
        </p:txBody>
      </p:sp>
      <p:sp>
        <p:nvSpPr>
          <p:cNvPr id="25" name="角丸四角形 24"/>
          <p:cNvSpPr/>
          <p:nvPr/>
        </p:nvSpPr>
        <p:spPr>
          <a:xfrm>
            <a:off x="3206402" y="4900926"/>
            <a:ext cx="3114675" cy="874298"/>
          </a:xfrm>
          <a:prstGeom prst="roundRect">
            <a:avLst/>
          </a:prstGeom>
          <a:noFill/>
          <a:ln w="57150">
            <a:solidFill>
              <a:schemeClr val="tx1">
                <a:alpha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26" name="コンテンツ プレースホルダー 2"/>
          <p:cNvSpPr txBox="1">
            <a:spLocks/>
          </p:cNvSpPr>
          <p:nvPr/>
        </p:nvSpPr>
        <p:spPr>
          <a:xfrm>
            <a:off x="6165397" y="4470176"/>
            <a:ext cx="3280682" cy="442648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1875" b="1" dirty="0">
                <a:solidFill>
                  <a:schemeClr val="tx1"/>
                </a:solidFill>
              </a:rPr>
              <a:t>横棒グラフが得られる</a:t>
            </a:r>
          </a:p>
        </p:txBody>
      </p:sp>
    </p:spTree>
    <p:extLst>
      <p:ext uri="{BB962C8B-B14F-4D97-AF65-F5344CB8AC3E}">
        <p14:creationId xmlns:p14="http://schemas.microsoft.com/office/powerpoint/2010/main" val="1066642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59116" y="484154"/>
            <a:ext cx="7886700" cy="367594"/>
          </a:xfrm>
        </p:spPr>
        <p:txBody>
          <a:bodyPr>
            <a:noAutofit/>
          </a:bodyPr>
          <a:lstStyle/>
          <a:p>
            <a:r>
              <a:rPr lang="ja-JP" altLang="en-US" sz="3600" dirty="0"/>
              <a:t>実践演習の③</a:t>
            </a: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202779" y="1191869"/>
            <a:ext cx="8835390" cy="792608"/>
          </a:xfrm>
        </p:spPr>
        <p:txBody>
          <a:bodyPr>
            <a:normAutofit fontScale="55000" lnSpcReduction="20000"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US" altLang="ja-JP" sz="3300" dirty="0"/>
              <a:t>1. </a:t>
            </a:r>
            <a:r>
              <a:rPr lang="ja-JP" altLang="en-US" sz="3300" dirty="0"/>
              <a:t>次のように値を入力しなさい．</a:t>
            </a:r>
            <a:endParaRPr lang="en-US" altLang="ja-JP" sz="3300" dirty="0"/>
          </a:p>
          <a:p>
            <a:pPr marL="0" indent="0">
              <a:lnSpc>
                <a:spcPct val="110000"/>
              </a:lnSpc>
              <a:buNone/>
            </a:pPr>
            <a:r>
              <a:rPr lang="ja-JP" altLang="en-US" sz="3300" dirty="0"/>
              <a:t>（値を入力して、</a:t>
            </a:r>
            <a:r>
              <a:rPr lang="en-US" altLang="ja-JP" sz="3300" b="1" u="sng" dirty="0"/>
              <a:t>Enter</a:t>
            </a:r>
            <a:r>
              <a:rPr lang="ja-JP" altLang="en-US" sz="3300" b="1" u="sng" dirty="0"/>
              <a:t>キーを押す</a:t>
            </a:r>
            <a:r>
              <a:rPr lang="ja-JP" altLang="en-US" sz="3300" dirty="0"/>
              <a:t>と、アクティブセルが１つ下に動く</a:t>
            </a:r>
            <a:r>
              <a:rPr lang="ja-JP" altLang="en-US" sz="3825" dirty="0"/>
              <a:t>）</a:t>
            </a:r>
            <a:r>
              <a:rPr lang="ja-JP" altLang="en-US" dirty="0"/>
              <a:t>　</a:t>
            </a:r>
            <a:endParaRPr kumimoji="1" lang="ja-JP" altLang="en-US" dirty="0"/>
          </a:p>
        </p:txBody>
      </p:sp>
      <p:sp>
        <p:nvSpPr>
          <p:cNvPr id="7" name="テキスト ボックス 6"/>
          <p:cNvSpPr txBox="1"/>
          <p:nvPr/>
        </p:nvSpPr>
        <p:spPr>
          <a:xfrm>
            <a:off x="5498442" y="3112540"/>
            <a:ext cx="165959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2100" dirty="0"/>
              <a:t>必ず</a:t>
            </a:r>
            <a:r>
              <a:rPr lang="ja-JP" altLang="en-US" sz="2100" b="1" dirty="0"/>
              <a:t>１行</a:t>
            </a:r>
            <a:endParaRPr lang="en-US" altLang="ja-JP" sz="2100" b="1" dirty="0"/>
          </a:p>
          <a:p>
            <a:r>
              <a:rPr lang="ja-JP" altLang="en-US" sz="2100" dirty="0"/>
              <a:t>から</a:t>
            </a:r>
            <a:r>
              <a:rPr lang="ja-JP" altLang="en-US" sz="2100" b="1" dirty="0"/>
              <a:t>１２行</a:t>
            </a:r>
            <a:endParaRPr lang="en-US" altLang="ja-JP" sz="2100" b="1" dirty="0"/>
          </a:p>
          <a:p>
            <a:r>
              <a:rPr lang="ja-JP" altLang="en-US" sz="2100" dirty="0"/>
              <a:t>を使いな</a:t>
            </a:r>
            <a:endParaRPr lang="en-US" altLang="ja-JP" sz="2100" dirty="0"/>
          </a:p>
          <a:p>
            <a:r>
              <a:rPr lang="ja-JP" altLang="en-US" sz="2100" dirty="0"/>
              <a:t>さい</a:t>
            </a:r>
          </a:p>
        </p:txBody>
      </p:sp>
      <p:pic>
        <p:nvPicPr>
          <p:cNvPr id="8" name="図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3000" y="1872112"/>
            <a:ext cx="4200525" cy="3798347"/>
          </a:xfrm>
          <a:prstGeom prst="rect">
            <a:avLst/>
          </a:prstGeom>
        </p:spPr>
      </p:pic>
      <p:sp>
        <p:nvSpPr>
          <p:cNvPr id="5" name="テキスト ボックス 4"/>
          <p:cNvSpPr txBox="1"/>
          <p:nvPr/>
        </p:nvSpPr>
        <p:spPr>
          <a:xfrm>
            <a:off x="2202038" y="5602514"/>
            <a:ext cx="3685624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100" dirty="0"/>
              <a:t>必ず</a:t>
            </a:r>
            <a:r>
              <a:rPr lang="ja-JP" altLang="en-US" sz="2100" b="1" dirty="0"/>
              <a:t>Ａ列</a:t>
            </a:r>
            <a:r>
              <a:rPr lang="ja-JP" altLang="en-US" sz="2100" dirty="0"/>
              <a:t>と</a:t>
            </a:r>
            <a:r>
              <a:rPr lang="ja-JP" altLang="en-US" sz="2100" b="1" dirty="0"/>
              <a:t>Ｂ列</a:t>
            </a:r>
            <a:r>
              <a:rPr lang="ja-JP" altLang="en-US" sz="2100" dirty="0"/>
              <a:t>を使いなさい</a:t>
            </a:r>
          </a:p>
        </p:txBody>
      </p:sp>
      <p:pic>
        <p:nvPicPr>
          <p:cNvPr id="9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2572" y="264444"/>
            <a:ext cx="656863" cy="656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644881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02031" y="538356"/>
            <a:ext cx="7886700" cy="503396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/>
              <a:t>実践演習の③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204952" y="1474445"/>
            <a:ext cx="8702040" cy="1362226"/>
          </a:xfrm>
        </p:spPr>
        <p:txBody>
          <a:bodyPr>
            <a:norm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kumimoji="1" lang="en-US" altLang="ja-JP" dirty="0" smtClean="0"/>
              <a:t>2. </a:t>
            </a:r>
            <a:r>
              <a:rPr kumimoji="1" lang="ja-JP" altLang="en-US" dirty="0" smtClean="0"/>
              <a:t>次の２つのグラフをすべて作成しなさい</a:t>
            </a:r>
            <a:endParaRPr kumimoji="1" lang="en-US" altLang="ja-JP" dirty="0"/>
          </a:p>
        </p:txBody>
      </p:sp>
      <p:sp>
        <p:nvSpPr>
          <p:cNvPr id="12" name="コンテンツ プレースホルダー 2"/>
          <p:cNvSpPr txBox="1">
            <a:spLocks/>
          </p:cNvSpPr>
          <p:nvPr/>
        </p:nvSpPr>
        <p:spPr>
          <a:xfrm>
            <a:off x="5889706" y="5189044"/>
            <a:ext cx="3499944" cy="671030"/>
          </a:xfrm>
          <a:prstGeom prst="rect">
            <a:avLst/>
          </a:prstGeom>
        </p:spPr>
        <p:txBody>
          <a:bodyPr vert="horz" lIns="68580" tIns="34290" rIns="68580" bIns="34290" rtlCol="0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2100" b="1" u="sng" dirty="0">
                <a:solidFill>
                  <a:srgbClr val="FF0000"/>
                </a:solidFill>
              </a:rPr>
              <a:t>必ず、結果を確認</a:t>
            </a:r>
            <a:endParaRPr lang="en-US" altLang="ja-JP" sz="2100" b="1" u="sng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ja-JP" altLang="en-US" sz="2100" b="1" u="sng" dirty="0">
                <a:solidFill>
                  <a:srgbClr val="FF0000"/>
                </a:solidFill>
              </a:rPr>
              <a:t>（間違っていたらやり直す）</a:t>
            </a:r>
          </a:p>
        </p:txBody>
      </p:sp>
      <p:sp>
        <p:nvSpPr>
          <p:cNvPr id="15" name="角丸四角形 14"/>
          <p:cNvSpPr/>
          <p:nvPr/>
        </p:nvSpPr>
        <p:spPr>
          <a:xfrm>
            <a:off x="474337" y="5139024"/>
            <a:ext cx="5163992" cy="721050"/>
          </a:xfrm>
          <a:prstGeom prst="roundRect">
            <a:avLst/>
          </a:prstGeom>
          <a:noFill/>
          <a:ln w="57150">
            <a:solidFill>
              <a:schemeClr val="tx1">
                <a:alpha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6" name="コンテンツ プレースホルダー 2"/>
          <p:cNvSpPr txBox="1">
            <a:spLocks/>
          </p:cNvSpPr>
          <p:nvPr/>
        </p:nvSpPr>
        <p:spPr>
          <a:xfrm>
            <a:off x="568499" y="5294619"/>
            <a:ext cx="5088870" cy="671030"/>
          </a:xfrm>
          <a:prstGeom prst="rect">
            <a:avLst/>
          </a:prstGeom>
        </p:spPr>
        <p:txBody>
          <a:bodyPr vert="horz" lIns="68580" tIns="34290" rIns="68580" bIns="34290" rtlCol="0">
            <a:normAutofit fontScale="70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2100" dirty="0">
                <a:solidFill>
                  <a:schemeClr val="tx1"/>
                </a:solidFill>
              </a:rPr>
              <a:t>操作を間違ってしまって、元に戻したいときは </a:t>
            </a:r>
            <a:r>
              <a:rPr lang="en-US" altLang="ja-JP" sz="2100" dirty="0">
                <a:solidFill>
                  <a:schemeClr val="tx1"/>
                </a:solidFill>
              </a:rPr>
              <a:t>CTRL + Z</a:t>
            </a:r>
          </a:p>
          <a:p>
            <a:pPr marL="0" indent="0">
              <a:buNone/>
            </a:pPr>
            <a:r>
              <a:rPr lang="en-US" altLang="ja-JP" sz="2100" dirty="0">
                <a:solidFill>
                  <a:schemeClr val="tx1"/>
                </a:solidFill>
              </a:rPr>
              <a:t>(</a:t>
            </a:r>
            <a:r>
              <a:rPr lang="ja-JP" altLang="en-US" sz="2100" dirty="0">
                <a:solidFill>
                  <a:schemeClr val="tx1"/>
                </a:solidFill>
              </a:rPr>
              <a:t>コントロールキーと「</a:t>
            </a:r>
            <a:r>
              <a:rPr lang="en-US" altLang="ja-JP" sz="2100" dirty="0">
                <a:solidFill>
                  <a:schemeClr val="tx1"/>
                </a:solidFill>
              </a:rPr>
              <a:t>Z</a:t>
            </a:r>
            <a:r>
              <a:rPr lang="ja-JP" altLang="en-US" sz="2100" dirty="0">
                <a:solidFill>
                  <a:schemeClr val="tx1"/>
                </a:solidFill>
              </a:rPr>
              <a:t>」を同時押し</a:t>
            </a:r>
            <a:r>
              <a:rPr lang="en-US" altLang="ja-JP" sz="2100" dirty="0">
                <a:solidFill>
                  <a:schemeClr val="tx1"/>
                </a:solidFill>
              </a:rPr>
              <a:t>)</a:t>
            </a:r>
            <a:endParaRPr lang="ja-JP" altLang="en-US" sz="2100" dirty="0">
              <a:solidFill>
                <a:schemeClr val="tx1"/>
              </a:solidFill>
            </a:endParaRPr>
          </a:p>
        </p:txBody>
      </p:sp>
      <p:pic>
        <p:nvPicPr>
          <p:cNvPr id="13" name="図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4952" y="1957694"/>
            <a:ext cx="4102227" cy="2486516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14" name="図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55971" y="1973514"/>
            <a:ext cx="4589650" cy="2427037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23" name="コンテンツ プレースホルダー 2"/>
          <p:cNvSpPr txBox="1">
            <a:spLocks/>
          </p:cNvSpPr>
          <p:nvPr/>
        </p:nvSpPr>
        <p:spPr>
          <a:xfrm>
            <a:off x="1584447" y="4599804"/>
            <a:ext cx="1471885" cy="442648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1875" b="1" dirty="0">
                <a:solidFill>
                  <a:schemeClr val="tx1"/>
                </a:solidFill>
              </a:rPr>
              <a:t>円グラフ</a:t>
            </a:r>
          </a:p>
        </p:txBody>
      </p:sp>
      <p:sp>
        <p:nvSpPr>
          <p:cNvPr id="24" name="コンテンツ プレースホルダー 2"/>
          <p:cNvSpPr txBox="1">
            <a:spLocks/>
          </p:cNvSpPr>
          <p:nvPr/>
        </p:nvSpPr>
        <p:spPr>
          <a:xfrm>
            <a:off x="6094615" y="4596650"/>
            <a:ext cx="1471885" cy="442648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1875" b="1" dirty="0">
                <a:solidFill>
                  <a:schemeClr val="tx1"/>
                </a:solidFill>
              </a:rPr>
              <a:t>横棒グラフ</a:t>
            </a:r>
          </a:p>
        </p:txBody>
      </p:sp>
      <p:pic>
        <p:nvPicPr>
          <p:cNvPr id="11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8747" y="443484"/>
            <a:ext cx="656863" cy="656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26870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80972" y="679625"/>
            <a:ext cx="7886700" cy="503396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/>
              <a:t>実践演習の③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08610" y="1668780"/>
            <a:ext cx="8702040" cy="1362226"/>
          </a:xfrm>
        </p:spPr>
        <p:txBody>
          <a:bodyPr>
            <a:normAutofit fontScale="92500" lnSpcReduction="20000"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US" altLang="ja-JP" dirty="0" smtClean="0"/>
              <a:t>3</a:t>
            </a:r>
            <a:r>
              <a:rPr kumimoji="1" lang="en-US" altLang="ja-JP" dirty="0" smtClean="0"/>
              <a:t>. </a:t>
            </a:r>
            <a:r>
              <a:rPr kumimoji="1" lang="ja-JP" altLang="en-US" dirty="0" smtClean="0"/>
              <a:t>終わったら、データを</a:t>
            </a:r>
            <a:r>
              <a:rPr kumimoji="1" lang="ja-JP" altLang="en-US" dirty="0" smtClean="0">
                <a:solidFill>
                  <a:srgbClr val="C00000"/>
                </a:solidFill>
              </a:rPr>
              <a:t>消去（クリア）</a:t>
            </a:r>
            <a:r>
              <a:rPr kumimoji="1" lang="ja-JP" altLang="en-US" dirty="0" smtClean="0"/>
              <a:t>しておくこと</a:t>
            </a:r>
            <a:endParaRPr kumimoji="1" lang="en-US" altLang="ja-JP" dirty="0" smtClean="0"/>
          </a:p>
          <a:p>
            <a:pPr marL="0" indent="0">
              <a:lnSpc>
                <a:spcPct val="110000"/>
              </a:lnSpc>
              <a:buNone/>
            </a:pPr>
            <a:r>
              <a:rPr lang="en-US" altLang="ja-JP" dirty="0"/>
              <a:t> </a:t>
            </a:r>
            <a:r>
              <a:rPr lang="en-US" altLang="ja-JP" dirty="0" smtClean="0"/>
              <a:t> </a:t>
            </a:r>
            <a:r>
              <a:rPr lang="en-US" altLang="ja-JP" dirty="0" smtClean="0">
                <a:solidFill>
                  <a:schemeClr val="tx1"/>
                </a:solidFill>
              </a:rPr>
              <a:t>※</a:t>
            </a:r>
            <a:r>
              <a:rPr lang="ja-JP" altLang="en-US" dirty="0" smtClean="0">
                <a:solidFill>
                  <a:schemeClr val="tx1"/>
                </a:solidFill>
              </a:rPr>
              <a:t>　</a:t>
            </a:r>
            <a:r>
              <a:rPr lang="ja-JP" altLang="en-US" b="1" dirty="0" smtClean="0">
                <a:solidFill>
                  <a:schemeClr val="tx1"/>
                </a:solidFill>
              </a:rPr>
              <a:t>範囲選択</a:t>
            </a:r>
            <a:r>
              <a:rPr lang="ja-JP" altLang="en-US" dirty="0" smtClean="0">
                <a:solidFill>
                  <a:schemeClr val="tx1"/>
                </a:solidFill>
              </a:rPr>
              <a:t>して、</a:t>
            </a:r>
            <a:r>
              <a:rPr lang="ja-JP" altLang="en-US" b="1" dirty="0" smtClean="0">
                <a:solidFill>
                  <a:schemeClr val="tx1"/>
                </a:solidFill>
              </a:rPr>
              <a:t>右クリックメニュー</a:t>
            </a:r>
            <a:r>
              <a:rPr lang="ja-JP" altLang="en-US" dirty="0" smtClean="0">
                <a:solidFill>
                  <a:schemeClr val="tx1"/>
                </a:solidFill>
              </a:rPr>
              <a:t>で、「</a:t>
            </a:r>
            <a:r>
              <a:rPr lang="ja-JP" altLang="en-US" b="1" dirty="0" smtClean="0">
                <a:solidFill>
                  <a:schemeClr val="tx1"/>
                </a:solidFill>
              </a:rPr>
              <a:t>数式と値のクリア</a:t>
            </a:r>
            <a:r>
              <a:rPr lang="ja-JP" altLang="en-US" dirty="0" smtClean="0">
                <a:solidFill>
                  <a:schemeClr val="tx1"/>
                </a:solidFill>
              </a:rPr>
              <a:t>」</a:t>
            </a:r>
            <a:endParaRPr kumimoji="1" lang="en-US" altLang="ja-JP" dirty="0">
              <a:solidFill>
                <a:schemeClr val="tx1"/>
              </a:solidFill>
            </a:endParaRPr>
          </a:p>
        </p:txBody>
      </p:sp>
      <p:pic>
        <p:nvPicPr>
          <p:cNvPr id="4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4302" y="526158"/>
            <a:ext cx="656863" cy="656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03113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306805" y="2714625"/>
            <a:ext cx="8500310" cy="775097"/>
          </a:xfrm>
        </p:spPr>
        <p:txBody>
          <a:bodyPr>
            <a:normAutofit/>
          </a:bodyPr>
          <a:lstStyle/>
          <a:p>
            <a:r>
              <a:rPr lang="en-US" altLang="ja-JP" sz="3600" dirty="0"/>
              <a:t>3</a:t>
            </a:r>
            <a:r>
              <a:rPr lang="en-US" altLang="ja-JP" sz="3600" dirty="0" smtClean="0"/>
              <a:t>-4 </a:t>
            </a:r>
            <a:r>
              <a:rPr lang="ja-JP" altLang="en-US" sz="3600" dirty="0"/>
              <a:t>横棒グラフのバリエーション</a:t>
            </a:r>
          </a:p>
        </p:txBody>
      </p:sp>
    </p:spTree>
    <p:extLst>
      <p:ext uri="{BB962C8B-B14F-4D97-AF65-F5344CB8AC3E}">
        <p14:creationId xmlns:p14="http://schemas.microsoft.com/office/powerpoint/2010/main" val="2199171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01283" y="365126"/>
            <a:ext cx="8440109" cy="1325563"/>
          </a:xfrm>
        </p:spPr>
        <p:txBody>
          <a:bodyPr>
            <a:normAutofit/>
          </a:bodyPr>
          <a:lstStyle/>
          <a:p>
            <a:r>
              <a:rPr lang="en-US" altLang="ja-JP" sz="2700" dirty="0"/>
              <a:t>Excel 2013 </a:t>
            </a:r>
            <a:r>
              <a:rPr lang="ja-JP" altLang="en-US" sz="2700" dirty="0"/>
              <a:t>の横棒グラフのバリエーション（１／２）</a:t>
            </a: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44</a:t>
            </a:fld>
            <a:endParaRPr kumimoji="1" lang="ja-JP" altLang="en-US"/>
          </a:p>
        </p:txBody>
      </p:sp>
      <p:pic>
        <p:nvPicPr>
          <p:cNvPr id="5" name="図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440656"/>
            <a:ext cx="4647164" cy="1245394"/>
          </a:xfrm>
          <a:prstGeom prst="rect">
            <a:avLst/>
          </a:prstGeom>
        </p:spPr>
      </p:pic>
      <p:pic>
        <p:nvPicPr>
          <p:cNvPr id="7" name="図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6251" y="3305045"/>
            <a:ext cx="4607719" cy="1885950"/>
          </a:xfrm>
          <a:prstGeom prst="rect">
            <a:avLst/>
          </a:prstGeom>
        </p:spPr>
      </p:pic>
      <p:pic>
        <p:nvPicPr>
          <p:cNvPr id="8" name="図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91112" y="1440655"/>
            <a:ext cx="4062989" cy="1102520"/>
          </a:xfrm>
          <a:prstGeom prst="rect">
            <a:avLst/>
          </a:prstGeom>
        </p:spPr>
      </p:pic>
      <p:sp>
        <p:nvSpPr>
          <p:cNvPr id="10" name="コンテンツ プレースホルダー 2"/>
          <p:cNvSpPr txBox="1">
            <a:spLocks/>
          </p:cNvSpPr>
          <p:nvPr/>
        </p:nvSpPr>
        <p:spPr>
          <a:xfrm>
            <a:off x="5793970" y="2596017"/>
            <a:ext cx="3280682" cy="442648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1875" dirty="0">
                <a:solidFill>
                  <a:schemeClr val="tx1"/>
                </a:solidFill>
              </a:rPr>
              <a:t>①　</a:t>
            </a:r>
            <a:r>
              <a:rPr lang="ja-JP" altLang="en-US" sz="1875" b="1" dirty="0">
                <a:solidFill>
                  <a:schemeClr val="tx1"/>
                </a:solidFill>
              </a:rPr>
              <a:t>データ部分</a:t>
            </a:r>
            <a:r>
              <a:rPr lang="ja-JP" altLang="en-US" sz="1875" dirty="0">
                <a:solidFill>
                  <a:schemeClr val="tx1"/>
                </a:solidFill>
              </a:rPr>
              <a:t>を</a:t>
            </a:r>
            <a:r>
              <a:rPr lang="ja-JP" altLang="en-US" sz="1875" b="1" dirty="0">
                <a:solidFill>
                  <a:schemeClr val="tx1"/>
                </a:solidFill>
              </a:rPr>
              <a:t>範囲選択</a:t>
            </a:r>
          </a:p>
        </p:txBody>
      </p:sp>
      <p:sp>
        <p:nvSpPr>
          <p:cNvPr id="11" name="角丸四角形 10"/>
          <p:cNvSpPr/>
          <p:nvPr/>
        </p:nvSpPr>
        <p:spPr>
          <a:xfrm>
            <a:off x="5577154" y="2470538"/>
            <a:ext cx="3385871" cy="531854"/>
          </a:xfrm>
          <a:prstGeom prst="roundRect">
            <a:avLst/>
          </a:prstGeom>
          <a:noFill/>
          <a:ln w="57150">
            <a:solidFill>
              <a:schemeClr val="tx1">
                <a:alpha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2" name="コンテンツ プレースホルダー 2"/>
          <p:cNvSpPr txBox="1">
            <a:spLocks/>
          </p:cNvSpPr>
          <p:nvPr/>
        </p:nvSpPr>
        <p:spPr>
          <a:xfrm>
            <a:off x="2020687" y="2713707"/>
            <a:ext cx="3280682" cy="442648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1875" b="1" dirty="0">
                <a:solidFill>
                  <a:schemeClr val="tx1"/>
                </a:solidFill>
              </a:rPr>
              <a:t>元データ</a:t>
            </a:r>
          </a:p>
        </p:txBody>
      </p:sp>
      <p:sp>
        <p:nvSpPr>
          <p:cNvPr id="13" name="右矢印 12"/>
          <p:cNvSpPr/>
          <p:nvPr/>
        </p:nvSpPr>
        <p:spPr>
          <a:xfrm>
            <a:off x="4647164" y="1708668"/>
            <a:ext cx="371591" cy="65936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4" name="右矢印 13"/>
          <p:cNvSpPr/>
          <p:nvPr/>
        </p:nvSpPr>
        <p:spPr>
          <a:xfrm>
            <a:off x="719104" y="3831543"/>
            <a:ext cx="371591" cy="65936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5" name="コンテンツ プレースホルダー 2"/>
          <p:cNvSpPr txBox="1">
            <a:spLocks/>
          </p:cNvSpPr>
          <p:nvPr/>
        </p:nvSpPr>
        <p:spPr>
          <a:xfrm>
            <a:off x="1083454" y="5502036"/>
            <a:ext cx="4402810" cy="442648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1875" dirty="0">
                <a:solidFill>
                  <a:schemeClr val="tx1"/>
                </a:solidFill>
              </a:rPr>
              <a:t>②　</a:t>
            </a:r>
            <a:r>
              <a:rPr lang="ja-JP" altLang="en-US" sz="1875" b="1" dirty="0">
                <a:solidFill>
                  <a:schemeClr val="tx1"/>
                </a:solidFill>
              </a:rPr>
              <a:t>挿入</a:t>
            </a:r>
            <a:r>
              <a:rPr lang="ja-JP" altLang="en-US" sz="1875" dirty="0">
                <a:solidFill>
                  <a:schemeClr val="tx1"/>
                </a:solidFill>
              </a:rPr>
              <a:t>で、「</a:t>
            </a:r>
            <a:r>
              <a:rPr lang="ja-JP" altLang="en-US" sz="1875" b="1" dirty="0">
                <a:solidFill>
                  <a:schemeClr val="tx1"/>
                </a:solidFill>
              </a:rPr>
              <a:t>その他の横棒グラフ</a:t>
            </a:r>
            <a:r>
              <a:rPr lang="ja-JP" altLang="en-US" sz="1875" dirty="0">
                <a:solidFill>
                  <a:schemeClr val="tx1"/>
                </a:solidFill>
              </a:rPr>
              <a:t>」</a:t>
            </a:r>
            <a:endParaRPr lang="ja-JP" altLang="en-US" sz="1875" b="1" dirty="0">
              <a:solidFill>
                <a:schemeClr val="tx1"/>
              </a:solidFill>
            </a:endParaRPr>
          </a:p>
        </p:txBody>
      </p:sp>
      <p:sp>
        <p:nvSpPr>
          <p:cNvPr id="16" name="角丸四角形 15"/>
          <p:cNvSpPr/>
          <p:nvPr/>
        </p:nvSpPr>
        <p:spPr>
          <a:xfrm>
            <a:off x="1083454" y="5376557"/>
            <a:ext cx="4102772" cy="531854"/>
          </a:xfrm>
          <a:prstGeom prst="roundRect">
            <a:avLst/>
          </a:prstGeom>
          <a:noFill/>
          <a:ln w="57150">
            <a:solidFill>
              <a:schemeClr val="tx1">
                <a:alpha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7" name="正方形/長方形 16"/>
          <p:cNvSpPr/>
          <p:nvPr/>
        </p:nvSpPr>
        <p:spPr>
          <a:xfrm>
            <a:off x="2020687" y="3233301"/>
            <a:ext cx="550343" cy="389761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8" name="コンテンツ プレースホルダー 2"/>
          <p:cNvSpPr txBox="1">
            <a:spLocks/>
          </p:cNvSpPr>
          <p:nvPr/>
        </p:nvSpPr>
        <p:spPr>
          <a:xfrm>
            <a:off x="2571029" y="3090551"/>
            <a:ext cx="1019175" cy="442648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2100" b="1" dirty="0">
                <a:solidFill>
                  <a:srgbClr val="FF0000"/>
                </a:solidFill>
              </a:rPr>
              <a:t>挿入</a:t>
            </a:r>
          </a:p>
        </p:txBody>
      </p:sp>
      <p:sp>
        <p:nvSpPr>
          <p:cNvPr id="19" name="正方形/長方形 18"/>
          <p:cNvSpPr/>
          <p:nvPr/>
        </p:nvSpPr>
        <p:spPr>
          <a:xfrm>
            <a:off x="4257668" y="3459043"/>
            <a:ext cx="457071" cy="379865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20" name="コンテンツ プレースホルダー 2"/>
          <p:cNvSpPr txBox="1">
            <a:spLocks/>
          </p:cNvSpPr>
          <p:nvPr/>
        </p:nvSpPr>
        <p:spPr>
          <a:xfrm>
            <a:off x="4568096" y="3117985"/>
            <a:ext cx="1538288" cy="442648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2100" b="1" dirty="0">
                <a:solidFill>
                  <a:srgbClr val="FF0000"/>
                </a:solidFill>
              </a:rPr>
              <a:t>▼を展開</a:t>
            </a:r>
          </a:p>
        </p:txBody>
      </p:sp>
      <p:sp>
        <p:nvSpPr>
          <p:cNvPr id="21" name="正方形/長方形 20"/>
          <p:cNvSpPr/>
          <p:nvPr/>
        </p:nvSpPr>
        <p:spPr>
          <a:xfrm>
            <a:off x="4257668" y="4726810"/>
            <a:ext cx="1228595" cy="379865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</p:spTree>
    <p:extLst>
      <p:ext uri="{BB962C8B-B14F-4D97-AF65-F5344CB8AC3E}">
        <p14:creationId xmlns:p14="http://schemas.microsoft.com/office/powerpoint/2010/main" val="2550871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タイトル 1"/>
          <p:cNvSpPr>
            <a:spLocks noGrp="1"/>
          </p:cNvSpPr>
          <p:nvPr>
            <p:ph type="title"/>
          </p:nvPr>
        </p:nvSpPr>
        <p:spPr>
          <a:xfrm>
            <a:off x="288804" y="631143"/>
            <a:ext cx="8753475" cy="507206"/>
          </a:xfrm>
        </p:spPr>
        <p:txBody>
          <a:bodyPr>
            <a:normAutofit/>
          </a:bodyPr>
          <a:lstStyle/>
          <a:p>
            <a:r>
              <a:rPr lang="en-US" altLang="ja-JP" sz="2700" dirty="0"/>
              <a:t>Excel 2013 </a:t>
            </a:r>
            <a:r>
              <a:rPr lang="ja-JP" altLang="en-US" sz="2700" dirty="0"/>
              <a:t>の横棒グラフのバリエーション（２／２）</a:t>
            </a: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45</a:t>
            </a:fld>
            <a:endParaRPr kumimoji="1" lang="ja-JP" altLang="en-US"/>
          </a:p>
        </p:txBody>
      </p:sp>
      <p:pic>
        <p:nvPicPr>
          <p:cNvPr id="9" name="図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9789" y="1713610"/>
            <a:ext cx="2919047" cy="2614721"/>
          </a:xfrm>
          <a:prstGeom prst="rect">
            <a:avLst/>
          </a:prstGeom>
        </p:spPr>
      </p:pic>
      <p:sp>
        <p:nvSpPr>
          <p:cNvPr id="22" name="右矢印 21"/>
          <p:cNvSpPr/>
          <p:nvPr/>
        </p:nvSpPr>
        <p:spPr>
          <a:xfrm>
            <a:off x="209551" y="2669623"/>
            <a:ext cx="371591" cy="65936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23" name="正方形/長方形 22"/>
          <p:cNvSpPr/>
          <p:nvPr/>
        </p:nvSpPr>
        <p:spPr>
          <a:xfrm>
            <a:off x="1079566" y="1820572"/>
            <a:ext cx="439463" cy="399068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24" name="正方形/長方形 23"/>
          <p:cNvSpPr/>
          <p:nvPr/>
        </p:nvSpPr>
        <p:spPr>
          <a:xfrm>
            <a:off x="2113076" y="2323151"/>
            <a:ext cx="1535759" cy="1005837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26" name="正方形/長方形 25"/>
          <p:cNvSpPr/>
          <p:nvPr/>
        </p:nvSpPr>
        <p:spPr>
          <a:xfrm>
            <a:off x="2587026" y="4011210"/>
            <a:ext cx="584800" cy="317121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27" name="コンテンツ プレースホルダー 2"/>
          <p:cNvSpPr txBox="1">
            <a:spLocks/>
          </p:cNvSpPr>
          <p:nvPr/>
        </p:nvSpPr>
        <p:spPr>
          <a:xfrm>
            <a:off x="825084" y="4814912"/>
            <a:ext cx="4402810" cy="442648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1875" dirty="0">
                <a:solidFill>
                  <a:schemeClr val="tx1"/>
                </a:solidFill>
              </a:rPr>
              <a:t>④　横棒グラフの種類を</a:t>
            </a:r>
            <a:endParaRPr lang="en-US" altLang="ja-JP" sz="1875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ja-JP" altLang="en-US" sz="1875" dirty="0">
                <a:solidFill>
                  <a:schemeClr val="tx1"/>
                </a:solidFill>
              </a:rPr>
              <a:t>　上の通りに選び </a:t>
            </a:r>
            <a:r>
              <a:rPr lang="en-US" altLang="ja-JP" sz="1875" dirty="0">
                <a:solidFill>
                  <a:schemeClr val="tx1"/>
                </a:solidFill>
              </a:rPr>
              <a:t>OK</a:t>
            </a:r>
            <a:endParaRPr lang="ja-JP" altLang="en-US" sz="1875" b="1" dirty="0">
              <a:solidFill>
                <a:schemeClr val="tx1"/>
              </a:solidFill>
            </a:endParaRPr>
          </a:p>
        </p:txBody>
      </p:sp>
      <p:sp>
        <p:nvSpPr>
          <p:cNvPr id="28" name="角丸四角形 27"/>
          <p:cNvSpPr/>
          <p:nvPr/>
        </p:nvSpPr>
        <p:spPr>
          <a:xfrm>
            <a:off x="653212" y="4658539"/>
            <a:ext cx="2995624" cy="1102895"/>
          </a:xfrm>
          <a:prstGeom prst="roundRect">
            <a:avLst/>
          </a:prstGeom>
          <a:noFill/>
          <a:ln w="57150">
            <a:solidFill>
              <a:schemeClr val="tx1">
                <a:alpha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30" name="右矢印 29"/>
          <p:cNvSpPr/>
          <p:nvPr/>
        </p:nvSpPr>
        <p:spPr>
          <a:xfrm>
            <a:off x="3967163" y="2669622"/>
            <a:ext cx="371591" cy="65936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pic>
        <p:nvPicPr>
          <p:cNvPr id="31" name="図 3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91037" y="1820571"/>
            <a:ext cx="4551242" cy="2190639"/>
          </a:xfrm>
          <a:prstGeom prst="rect">
            <a:avLst/>
          </a:prstGeom>
        </p:spPr>
      </p:pic>
      <p:sp>
        <p:nvSpPr>
          <p:cNvPr id="32" name="コンテンツ プレースホルダー 2"/>
          <p:cNvSpPr txBox="1">
            <a:spLocks/>
          </p:cNvSpPr>
          <p:nvPr/>
        </p:nvSpPr>
        <p:spPr>
          <a:xfrm>
            <a:off x="5227894" y="4375213"/>
            <a:ext cx="2897100" cy="442648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1875" dirty="0">
                <a:solidFill>
                  <a:schemeClr val="tx1"/>
                </a:solidFill>
              </a:rPr>
              <a:t>横棒グラフが得られる</a:t>
            </a:r>
            <a:endParaRPr lang="ja-JP" altLang="en-US" sz="1875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6052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2274" y="454876"/>
            <a:ext cx="7886700" cy="367594"/>
          </a:xfrm>
        </p:spPr>
        <p:txBody>
          <a:bodyPr>
            <a:noAutofit/>
          </a:bodyPr>
          <a:lstStyle/>
          <a:p>
            <a:r>
              <a:rPr lang="ja-JP" altLang="en-US" sz="3600" dirty="0"/>
              <a:t>実践演習の④</a:t>
            </a: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202779" y="1191869"/>
            <a:ext cx="8835390" cy="792608"/>
          </a:xfrm>
        </p:spPr>
        <p:txBody>
          <a:bodyPr>
            <a:normAutofit fontScale="55000" lnSpcReduction="20000"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US" altLang="ja-JP" sz="3300" dirty="0"/>
              <a:t>1. </a:t>
            </a:r>
            <a:r>
              <a:rPr lang="ja-JP" altLang="en-US" sz="3300" dirty="0"/>
              <a:t>次のように値を入力しなさい．</a:t>
            </a:r>
            <a:endParaRPr lang="en-US" altLang="ja-JP" sz="3300" dirty="0"/>
          </a:p>
          <a:p>
            <a:pPr marL="0" indent="0">
              <a:lnSpc>
                <a:spcPct val="110000"/>
              </a:lnSpc>
              <a:buNone/>
            </a:pPr>
            <a:r>
              <a:rPr lang="ja-JP" altLang="en-US" sz="3300" dirty="0"/>
              <a:t>（値を入力して、</a:t>
            </a:r>
            <a:r>
              <a:rPr lang="en-US" altLang="ja-JP" sz="3300" b="1" u="sng" dirty="0"/>
              <a:t>Enter</a:t>
            </a:r>
            <a:r>
              <a:rPr lang="ja-JP" altLang="en-US" sz="3300" b="1" u="sng" dirty="0"/>
              <a:t>キーを押す</a:t>
            </a:r>
            <a:r>
              <a:rPr lang="ja-JP" altLang="en-US" sz="3300" dirty="0"/>
              <a:t>と、アクティブセルが１つ下に動く</a:t>
            </a:r>
            <a:r>
              <a:rPr lang="ja-JP" altLang="en-US" sz="3825" dirty="0"/>
              <a:t>）</a:t>
            </a:r>
            <a:r>
              <a:rPr lang="ja-JP" altLang="en-US" dirty="0"/>
              <a:t>　</a:t>
            </a:r>
            <a:endParaRPr kumimoji="1" lang="ja-JP" altLang="en-US" dirty="0"/>
          </a:p>
        </p:txBody>
      </p:sp>
      <p:sp>
        <p:nvSpPr>
          <p:cNvPr id="7" name="テキスト ボックス 6"/>
          <p:cNvSpPr txBox="1"/>
          <p:nvPr/>
        </p:nvSpPr>
        <p:spPr>
          <a:xfrm>
            <a:off x="7641567" y="2406859"/>
            <a:ext cx="165959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2100" dirty="0"/>
              <a:t>必ず</a:t>
            </a:r>
            <a:r>
              <a:rPr lang="ja-JP" altLang="en-US" sz="2100" b="1" dirty="0"/>
              <a:t>１行</a:t>
            </a:r>
            <a:endParaRPr lang="en-US" altLang="ja-JP" sz="2100" b="1" dirty="0"/>
          </a:p>
          <a:p>
            <a:r>
              <a:rPr lang="ja-JP" altLang="en-US" sz="2100" dirty="0"/>
              <a:t>から</a:t>
            </a:r>
            <a:r>
              <a:rPr lang="ja-JP" altLang="en-US" sz="2100" b="1" dirty="0"/>
              <a:t>４行</a:t>
            </a:r>
            <a:endParaRPr lang="en-US" altLang="ja-JP" sz="2100" b="1" dirty="0"/>
          </a:p>
          <a:p>
            <a:r>
              <a:rPr lang="ja-JP" altLang="en-US" sz="2100" dirty="0"/>
              <a:t>を使いな</a:t>
            </a:r>
            <a:endParaRPr lang="en-US" altLang="ja-JP" sz="2100" dirty="0"/>
          </a:p>
          <a:p>
            <a:r>
              <a:rPr lang="ja-JP" altLang="en-US" sz="2100" dirty="0"/>
              <a:t>さい</a:t>
            </a:r>
          </a:p>
        </p:txBody>
      </p:sp>
      <p:sp>
        <p:nvSpPr>
          <p:cNvPr id="9" name="テキスト ボックス 8"/>
          <p:cNvSpPr txBox="1"/>
          <p:nvPr/>
        </p:nvSpPr>
        <p:spPr>
          <a:xfrm>
            <a:off x="5544599" y="4451456"/>
            <a:ext cx="2143536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100" dirty="0">
                <a:solidFill>
                  <a:srgbClr val="003366"/>
                </a:solidFill>
              </a:rPr>
              <a:t>※</a:t>
            </a:r>
            <a:r>
              <a:rPr lang="ja-JP" altLang="en-US" sz="2100" dirty="0">
                <a:solidFill>
                  <a:srgbClr val="003366"/>
                </a:solidFill>
              </a:rPr>
              <a:t> 数字はすべて</a:t>
            </a:r>
            <a:endParaRPr lang="en-US" altLang="ja-JP" sz="2100" dirty="0">
              <a:solidFill>
                <a:srgbClr val="003366"/>
              </a:solidFill>
            </a:endParaRPr>
          </a:p>
          <a:p>
            <a:r>
              <a:rPr lang="ja-JP" altLang="en-US" sz="2100" dirty="0">
                <a:solidFill>
                  <a:srgbClr val="003366"/>
                </a:solidFill>
              </a:rPr>
              <a:t>半角にしなさい</a:t>
            </a:r>
          </a:p>
        </p:txBody>
      </p:sp>
      <p:sp>
        <p:nvSpPr>
          <p:cNvPr id="5" name="テキスト ボックス 4"/>
          <p:cNvSpPr txBox="1"/>
          <p:nvPr/>
        </p:nvSpPr>
        <p:spPr>
          <a:xfrm>
            <a:off x="1487663" y="4674167"/>
            <a:ext cx="3954929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100" dirty="0"/>
              <a:t>必ず</a:t>
            </a:r>
            <a:r>
              <a:rPr lang="ja-JP" altLang="en-US" sz="2100" b="1" dirty="0"/>
              <a:t>Ａ列</a:t>
            </a:r>
            <a:r>
              <a:rPr lang="ja-JP" altLang="en-US" sz="2100" dirty="0"/>
              <a:t>から</a:t>
            </a:r>
            <a:r>
              <a:rPr lang="ja-JP" altLang="en-US" sz="2100" b="1" dirty="0"/>
              <a:t>Ｄ列</a:t>
            </a:r>
            <a:r>
              <a:rPr lang="ja-JP" altLang="en-US" sz="2100" dirty="0"/>
              <a:t>を使いなさい</a:t>
            </a:r>
          </a:p>
        </p:txBody>
      </p:sp>
      <p:pic>
        <p:nvPicPr>
          <p:cNvPr id="10" name="図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3068" y="2082258"/>
            <a:ext cx="7264511" cy="1946817"/>
          </a:xfrm>
          <a:prstGeom prst="rect">
            <a:avLst/>
          </a:prstGeom>
        </p:spPr>
      </p:pic>
      <p:pic>
        <p:nvPicPr>
          <p:cNvPr id="8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5323" y="261302"/>
            <a:ext cx="656863" cy="656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40857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5718" y="565884"/>
            <a:ext cx="7886700" cy="503396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/>
              <a:t>実践演習の④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204952" y="1474445"/>
            <a:ext cx="8702040" cy="1362226"/>
          </a:xfrm>
        </p:spPr>
        <p:txBody>
          <a:bodyPr>
            <a:norm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kumimoji="1" lang="en-US" altLang="ja-JP" dirty="0" smtClean="0"/>
              <a:t>2. </a:t>
            </a:r>
            <a:r>
              <a:rPr kumimoji="1" lang="ja-JP" altLang="en-US" dirty="0" smtClean="0"/>
              <a:t>次のグラフを作成しなさい</a:t>
            </a:r>
            <a:endParaRPr kumimoji="1" lang="en-US" altLang="ja-JP" dirty="0"/>
          </a:p>
        </p:txBody>
      </p:sp>
      <p:sp>
        <p:nvSpPr>
          <p:cNvPr id="12" name="コンテンツ プレースホルダー 2"/>
          <p:cNvSpPr txBox="1">
            <a:spLocks/>
          </p:cNvSpPr>
          <p:nvPr/>
        </p:nvSpPr>
        <p:spPr>
          <a:xfrm>
            <a:off x="5889706" y="5189044"/>
            <a:ext cx="3499944" cy="671030"/>
          </a:xfrm>
          <a:prstGeom prst="rect">
            <a:avLst/>
          </a:prstGeom>
        </p:spPr>
        <p:txBody>
          <a:bodyPr vert="horz" lIns="68580" tIns="34290" rIns="68580" bIns="34290" rtlCol="0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2100" b="1" u="sng" dirty="0">
                <a:solidFill>
                  <a:srgbClr val="FF0000"/>
                </a:solidFill>
              </a:rPr>
              <a:t>必ず、結果を確認</a:t>
            </a:r>
            <a:endParaRPr lang="en-US" altLang="ja-JP" sz="2100" b="1" u="sng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ja-JP" altLang="en-US" sz="2100" b="1" u="sng" dirty="0">
                <a:solidFill>
                  <a:srgbClr val="FF0000"/>
                </a:solidFill>
              </a:rPr>
              <a:t>（間違っていたらやり直す）</a:t>
            </a:r>
          </a:p>
        </p:txBody>
      </p:sp>
      <p:sp>
        <p:nvSpPr>
          <p:cNvPr id="15" name="角丸四角形 14"/>
          <p:cNvSpPr/>
          <p:nvPr/>
        </p:nvSpPr>
        <p:spPr>
          <a:xfrm>
            <a:off x="474337" y="5139024"/>
            <a:ext cx="5163992" cy="721050"/>
          </a:xfrm>
          <a:prstGeom prst="roundRect">
            <a:avLst/>
          </a:prstGeom>
          <a:noFill/>
          <a:ln w="57150">
            <a:solidFill>
              <a:schemeClr val="tx1">
                <a:alpha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6" name="コンテンツ プレースホルダー 2"/>
          <p:cNvSpPr txBox="1">
            <a:spLocks/>
          </p:cNvSpPr>
          <p:nvPr/>
        </p:nvSpPr>
        <p:spPr>
          <a:xfrm>
            <a:off x="568499" y="5294619"/>
            <a:ext cx="5088870" cy="671030"/>
          </a:xfrm>
          <a:prstGeom prst="rect">
            <a:avLst/>
          </a:prstGeom>
        </p:spPr>
        <p:txBody>
          <a:bodyPr vert="horz" lIns="68580" tIns="34290" rIns="68580" bIns="34290" rtlCol="0">
            <a:normAutofit fontScale="70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2100" dirty="0">
                <a:solidFill>
                  <a:schemeClr val="tx1"/>
                </a:solidFill>
              </a:rPr>
              <a:t>操作を間違ってしまって、元に戻したいときは </a:t>
            </a:r>
            <a:r>
              <a:rPr lang="en-US" altLang="ja-JP" sz="2100" dirty="0">
                <a:solidFill>
                  <a:schemeClr val="tx1"/>
                </a:solidFill>
              </a:rPr>
              <a:t>CTRL + Z</a:t>
            </a:r>
          </a:p>
          <a:p>
            <a:pPr marL="0" indent="0">
              <a:buNone/>
            </a:pPr>
            <a:r>
              <a:rPr lang="en-US" altLang="ja-JP" sz="2100" dirty="0">
                <a:solidFill>
                  <a:schemeClr val="tx1"/>
                </a:solidFill>
              </a:rPr>
              <a:t>(</a:t>
            </a:r>
            <a:r>
              <a:rPr lang="ja-JP" altLang="en-US" sz="2100" dirty="0">
                <a:solidFill>
                  <a:schemeClr val="tx1"/>
                </a:solidFill>
              </a:rPr>
              <a:t>コントロールキーと「</a:t>
            </a:r>
            <a:r>
              <a:rPr lang="en-US" altLang="ja-JP" sz="2100" dirty="0">
                <a:solidFill>
                  <a:schemeClr val="tx1"/>
                </a:solidFill>
              </a:rPr>
              <a:t>Z</a:t>
            </a:r>
            <a:r>
              <a:rPr lang="ja-JP" altLang="en-US" sz="2100" dirty="0">
                <a:solidFill>
                  <a:schemeClr val="tx1"/>
                </a:solidFill>
              </a:rPr>
              <a:t>」を同時押し</a:t>
            </a:r>
            <a:r>
              <a:rPr lang="en-US" altLang="ja-JP" sz="2100" dirty="0">
                <a:solidFill>
                  <a:schemeClr val="tx1"/>
                </a:solidFill>
              </a:rPr>
              <a:t>)</a:t>
            </a:r>
            <a:endParaRPr lang="ja-JP" altLang="en-US" sz="2100" dirty="0">
              <a:solidFill>
                <a:schemeClr val="tx1"/>
              </a:solidFill>
            </a:endParaRPr>
          </a:p>
        </p:txBody>
      </p:sp>
      <p:sp>
        <p:nvSpPr>
          <p:cNvPr id="24" name="コンテンツ プレースホルダー 2"/>
          <p:cNvSpPr txBox="1">
            <a:spLocks/>
          </p:cNvSpPr>
          <p:nvPr/>
        </p:nvSpPr>
        <p:spPr>
          <a:xfrm>
            <a:off x="3703568" y="4721386"/>
            <a:ext cx="1471885" cy="442648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1875" b="1" dirty="0">
                <a:solidFill>
                  <a:schemeClr val="tx1"/>
                </a:solidFill>
              </a:rPr>
              <a:t>横棒グラフ</a:t>
            </a:r>
          </a:p>
        </p:txBody>
      </p:sp>
      <p:pic>
        <p:nvPicPr>
          <p:cNvPr id="11" name="図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66714" y="1930862"/>
            <a:ext cx="5745595" cy="2765514"/>
          </a:xfrm>
          <a:prstGeom prst="rect">
            <a:avLst/>
          </a:prstGeom>
        </p:spPr>
      </p:pic>
      <p:pic>
        <p:nvPicPr>
          <p:cNvPr id="9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5029" y="441876"/>
            <a:ext cx="656863" cy="656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65588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08610" y="503044"/>
            <a:ext cx="7886700" cy="503396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/>
              <a:t>実践演習の④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08610" y="1668780"/>
            <a:ext cx="8702040" cy="1362226"/>
          </a:xfrm>
        </p:spPr>
        <p:txBody>
          <a:bodyPr>
            <a:normAutofit fontScale="92500" lnSpcReduction="20000"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US" altLang="ja-JP" dirty="0" smtClean="0"/>
              <a:t>3</a:t>
            </a:r>
            <a:r>
              <a:rPr kumimoji="1" lang="en-US" altLang="ja-JP" dirty="0" smtClean="0"/>
              <a:t>. </a:t>
            </a:r>
            <a:r>
              <a:rPr kumimoji="1" lang="ja-JP" altLang="en-US" dirty="0" smtClean="0"/>
              <a:t>終わったら、データを</a:t>
            </a:r>
            <a:r>
              <a:rPr kumimoji="1" lang="ja-JP" altLang="en-US" dirty="0" smtClean="0">
                <a:solidFill>
                  <a:srgbClr val="C00000"/>
                </a:solidFill>
              </a:rPr>
              <a:t>消去（クリア）</a:t>
            </a:r>
            <a:r>
              <a:rPr kumimoji="1" lang="ja-JP" altLang="en-US" dirty="0" smtClean="0"/>
              <a:t>しておくこと</a:t>
            </a:r>
            <a:endParaRPr kumimoji="1" lang="en-US" altLang="ja-JP" dirty="0" smtClean="0"/>
          </a:p>
          <a:p>
            <a:pPr marL="0" indent="0">
              <a:lnSpc>
                <a:spcPct val="110000"/>
              </a:lnSpc>
              <a:buNone/>
            </a:pPr>
            <a:r>
              <a:rPr lang="en-US" altLang="ja-JP" dirty="0"/>
              <a:t> </a:t>
            </a:r>
            <a:r>
              <a:rPr lang="en-US" altLang="ja-JP" dirty="0" smtClean="0"/>
              <a:t> </a:t>
            </a:r>
            <a:r>
              <a:rPr lang="en-US" altLang="ja-JP" dirty="0" smtClean="0">
                <a:solidFill>
                  <a:schemeClr val="tx1"/>
                </a:solidFill>
              </a:rPr>
              <a:t>※</a:t>
            </a:r>
            <a:r>
              <a:rPr lang="ja-JP" altLang="en-US" dirty="0" smtClean="0">
                <a:solidFill>
                  <a:schemeClr val="tx1"/>
                </a:solidFill>
              </a:rPr>
              <a:t>　</a:t>
            </a:r>
            <a:r>
              <a:rPr lang="ja-JP" altLang="en-US" b="1" dirty="0" smtClean="0">
                <a:solidFill>
                  <a:schemeClr val="tx1"/>
                </a:solidFill>
              </a:rPr>
              <a:t>範囲選択</a:t>
            </a:r>
            <a:r>
              <a:rPr lang="ja-JP" altLang="en-US" dirty="0" smtClean="0">
                <a:solidFill>
                  <a:schemeClr val="tx1"/>
                </a:solidFill>
              </a:rPr>
              <a:t>して、</a:t>
            </a:r>
            <a:r>
              <a:rPr lang="ja-JP" altLang="en-US" b="1" dirty="0" smtClean="0">
                <a:solidFill>
                  <a:schemeClr val="tx1"/>
                </a:solidFill>
              </a:rPr>
              <a:t>右クリックメニュー</a:t>
            </a:r>
            <a:r>
              <a:rPr lang="ja-JP" altLang="en-US" dirty="0" smtClean="0">
                <a:solidFill>
                  <a:schemeClr val="tx1"/>
                </a:solidFill>
              </a:rPr>
              <a:t>で、「</a:t>
            </a:r>
            <a:r>
              <a:rPr lang="ja-JP" altLang="en-US" b="1" dirty="0" smtClean="0">
                <a:solidFill>
                  <a:schemeClr val="tx1"/>
                </a:solidFill>
              </a:rPr>
              <a:t>数式と値のクリア</a:t>
            </a:r>
            <a:r>
              <a:rPr lang="ja-JP" altLang="en-US" dirty="0" smtClean="0">
                <a:solidFill>
                  <a:schemeClr val="tx1"/>
                </a:solidFill>
              </a:rPr>
              <a:t>」</a:t>
            </a:r>
            <a:endParaRPr kumimoji="1" lang="en-US" altLang="ja-JP" dirty="0">
              <a:solidFill>
                <a:schemeClr val="tx1"/>
              </a:solidFill>
            </a:endParaRPr>
          </a:p>
        </p:txBody>
      </p:sp>
      <p:pic>
        <p:nvPicPr>
          <p:cNvPr id="4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2767" y="349577"/>
            <a:ext cx="656863" cy="656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85096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1232065" y="3762994"/>
            <a:ext cx="6858000" cy="775097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/>
              <a:t>課題</a:t>
            </a:r>
            <a:r>
              <a:rPr kumimoji="1" lang="en-US" altLang="ja-JP" dirty="0" smtClean="0"/>
              <a:t/>
            </a:r>
            <a:br>
              <a:rPr kumimoji="1" lang="en-US" altLang="ja-JP" dirty="0" smtClean="0"/>
            </a:br>
            <a:r>
              <a:rPr lang="en-US" altLang="ja-JP" dirty="0"/>
              <a:t/>
            </a:r>
            <a:br>
              <a:rPr lang="en-US" altLang="ja-JP" dirty="0"/>
            </a:br>
            <a:endParaRPr lang="ja-JP" altLang="en-US" sz="2700" dirty="0"/>
          </a:p>
        </p:txBody>
      </p:sp>
      <p:pic>
        <p:nvPicPr>
          <p:cNvPr id="3" name="Picture 2" descr="http://2.bp.blogspot.com/-HX3Sr8sKuFU/Udy6k52hmzI/AAAAAAAAWI0/j2jPpI3mcc8/s800/computer_couple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4930" y="2092439"/>
            <a:ext cx="1917747" cy="17702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51903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08610" y="408455"/>
            <a:ext cx="7886700" cy="503396"/>
          </a:xfrm>
        </p:spPr>
        <p:txBody>
          <a:bodyPr>
            <a:normAutofit fontScale="90000"/>
          </a:bodyPr>
          <a:lstStyle/>
          <a:p>
            <a:r>
              <a:rPr lang="ja-JP" altLang="en-US" dirty="0" smtClean="0"/>
              <a:t>課題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08610" y="1024827"/>
            <a:ext cx="8540423" cy="731520"/>
          </a:xfrm>
        </p:spPr>
        <p:txBody>
          <a:bodyPr>
            <a:norm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US" altLang="ja-JP" dirty="0"/>
              <a:t>1</a:t>
            </a:r>
            <a:r>
              <a:rPr kumimoji="1" lang="en-US" altLang="ja-JP" dirty="0" smtClean="0"/>
              <a:t>. </a:t>
            </a:r>
            <a:r>
              <a:rPr lang="ja-JP" altLang="en-US" dirty="0"/>
              <a:t>次</a:t>
            </a:r>
            <a:r>
              <a:rPr lang="ja-JP" altLang="en-US" dirty="0" smtClean="0"/>
              <a:t>のように、値を入力しなさい</a:t>
            </a:r>
            <a:endParaRPr kumimoji="1" lang="en-US" altLang="ja-JP" dirty="0"/>
          </a:p>
          <a:p>
            <a:pPr marL="0" indent="0">
              <a:lnSpc>
                <a:spcPct val="110000"/>
              </a:lnSpc>
              <a:buNone/>
            </a:pPr>
            <a:endParaRPr lang="en-US" altLang="ja-JP" dirty="0" smtClean="0"/>
          </a:p>
          <a:p>
            <a:pPr marL="0" indent="0">
              <a:lnSpc>
                <a:spcPct val="110000"/>
              </a:lnSpc>
              <a:buNone/>
            </a:pPr>
            <a:endParaRPr kumimoji="1" lang="en-US" altLang="ja-JP" dirty="0"/>
          </a:p>
          <a:p>
            <a:pPr marL="0" indent="0">
              <a:lnSpc>
                <a:spcPct val="110000"/>
              </a:lnSpc>
              <a:buNone/>
            </a:pPr>
            <a:endParaRPr lang="en-US" altLang="ja-JP" dirty="0" smtClean="0"/>
          </a:p>
          <a:p>
            <a:pPr marL="0" indent="0">
              <a:lnSpc>
                <a:spcPct val="110000"/>
              </a:lnSpc>
              <a:buNone/>
            </a:pPr>
            <a:endParaRPr kumimoji="1" lang="en-US" altLang="ja-JP" dirty="0" smtClean="0"/>
          </a:p>
        </p:txBody>
      </p:sp>
      <p:sp>
        <p:nvSpPr>
          <p:cNvPr id="6" name="テキスト ボックス 5"/>
          <p:cNvSpPr txBox="1"/>
          <p:nvPr/>
        </p:nvSpPr>
        <p:spPr>
          <a:xfrm>
            <a:off x="430928" y="5541253"/>
            <a:ext cx="4478854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sz="2100" dirty="0">
                <a:solidFill>
                  <a:srgbClr val="003366"/>
                </a:solidFill>
              </a:rPr>
              <a:t>※</a:t>
            </a:r>
            <a:r>
              <a:rPr lang="ja-JP" altLang="en-US" sz="2100" dirty="0">
                <a:solidFill>
                  <a:srgbClr val="003366"/>
                </a:solidFill>
              </a:rPr>
              <a:t> 数字はすべて半角にしなさい</a:t>
            </a:r>
          </a:p>
        </p:txBody>
      </p:sp>
      <p:pic>
        <p:nvPicPr>
          <p:cNvPr id="4" name="図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564" y="1863090"/>
            <a:ext cx="8364857" cy="3370307"/>
          </a:xfrm>
          <a:prstGeom prst="rect">
            <a:avLst/>
          </a:prstGeom>
        </p:spPr>
      </p:pic>
      <p:sp>
        <p:nvSpPr>
          <p:cNvPr id="8" name="正方形/長方形 7"/>
          <p:cNvSpPr/>
          <p:nvPr/>
        </p:nvSpPr>
        <p:spPr>
          <a:xfrm>
            <a:off x="720856" y="2341826"/>
            <a:ext cx="7474454" cy="2654148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</p:spTree>
    <p:extLst>
      <p:ext uri="{BB962C8B-B14F-4D97-AF65-F5344CB8AC3E}">
        <p14:creationId xmlns:p14="http://schemas.microsoft.com/office/powerpoint/2010/main" val="3264564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08610" y="551368"/>
            <a:ext cx="7886700" cy="503396"/>
          </a:xfrm>
        </p:spPr>
        <p:txBody>
          <a:bodyPr>
            <a:normAutofit fontScale="90000"/>
          </a:bodyPr>
          <a:lstStyle/>
          <a:p>
            <a:r>
              <a:rPr lang="ja-JP" altLang="en-US" dirty="0" smtClean="0"/>
              <a:t>課題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08610" y="1139540"/>
            <a:ext cx="8540423" cy="731520"/>
          </a:xfrm>
        </p:spPr>
        <p:txBody>
          <a:bodyPr>
            <a:norm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kumimoji="1" lang="en-US" altLang="ja-JP" dirty="0" smtClean="0"/>
              <a:t>2. </a:t>
            </a:r>
            <a:r>
              <a:rPr kumimoji="1" lang="ja-JP" altLang="en-US" dirty="0" smtClean="0"/>
              <a:t>折れ線グラフを作成しなさい</a:t>
            </a:r>
            <a:endParaRPr lang="en-US" altLang="ja-JP" dirty="0" smtClean="0"/>
          </a:p>
          <a:p>
            <a:pPr marL="0" indent="0">
              <a:lnSpc>
                <a:spcPct val="110000"/>
              </a:lnSpc>
              <a:buNone/>
            </a:pPr>
            <a:endParaRPr kumimoji="1" lang="en-US" altLang="ja-JP" dirty="0"/>
          </a:p>
          <a:p>
            <a:pPr marL="0" indent="0">
              <a:lnSpc>
                <a:spcPct val="110000"/>
              </a:lnSpc>
              <a:buNone/>
            </a:pPr>
            <a:endParaRPr lang="en-US" altLang="ja-JP" dirty="0" smtClean="0"/>
          </a:p>
          <a:p>
            <a:pPr marL="0" indent="0">
              <a:lnSpc>
                <a:spcPct val="110000"/>
              </a:lnSpc>
              <a:buNone/>
            </a:pPr>
            <a:endParaRPr kumimoji="1" lang="en-US" altLang="ja-JP" dirty="0" smtClean="0"/>
          </a:p>
        </p:txBody>
      </p:sp>
      <p:pic>
        <p:nvPicPr>
          <p:cNvPr id="4" name="図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275" y="2529989"/>
            <a:ext cx="3633937" cy="1464159"/>
          </a:xfrm>
          <a:prstGeom prst="rect">
            <a:avLst/>
          </a:prstGeom>
        </p:spPr>
      </p:pic>
      <p:pic>
        <p:nvPicPr>
          <p:cNvPr id="5" name="図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32269" y="1863090"/>
            <a:ext cx="4707374" cy="2797958"/>
          </a:xfrm>
          <a:prstGeom prst="rect">
            <a:avLst/>
          </a:prstGeom>
        </p:spPr>
      </p:pic>
      <p:sp>
        <p:nvSpPr>
          <p:cNvPr id="7" name="右矢印 6"/>
          <p:cNvSpPr/>
          <p:nvPr/>
        </p:nvSpPr>
        <p:spPr>
          <a:xfrm>
            <a:off x="3861493" y="3225652"/>
            <a:ext cx="344495" cy="43859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8" name="テキスト ボックス 7"/>
          <p:cNvSpPr txBox="1"/>
          <p:nvPr/>
        </p:nvSpPr>
        <p:spPr>
          <a:xfrm>
            <a:off x="4578822" y="4830600"/>
            <a:ext cx="447885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2100" dirty="0">
                <a:solidFill>
                  <a:srgbClr val="003366"/>
                </a:solidFill>
              </a:rPr>
              <a:t>例えば、このような折れ線グラフ</a:t>
            </a:r>
            <a:endParaRPr lang="en-US" altLang="ja-JP" sz="2100" dirty="0">
              <a:solidFill>
                <a:srgbClr val="003366"/>
              </a:solidFill>
            </a:endParaRPr>
          </a:p>
          <a:p>
            <a:r>
              <a:rPr lang="ja-JP" altLang="en-US" sz="2100" dirty="0">
                <a:solidFill>
                  <a:srgbClr val="003366"/>
                </a:solidFill>
              </a:rPr>
              <a:t>（必ず、</a:t>
            </a:r>
            <a:r>
              <a:rPr lang="ja-JP" altLang="en-US" sz="2100" b="1" u="sng" dirty="0">
                <a:solidFill>
                  <a:srgbClr val="003366"/>
                </a:solidFill>
              </a:rPr>
              <a:t>４本</a:t>
            </a:r>
            <a:r>
              <a:rPr lang="ja-JP" altLang="en-US" sz="2100" dirty="0">
                <a:solidFill>
                  <a:srgbClr val="003366"/>
                </a:solidFill>
              </a:rPr>
              <a:t>の折れ線にすること）</a:t>
            </a:r>
          </a:p>
        </p:txBody>
      </p:sp>
      <p:sp>
        <p:nvSpPr>
          <p:cNvPr id="9" name="テキスト ボックス 8"/>
          <p:cNvSpPr txBox="1"/>
          <p:nvPr/>
        </p:nvSpPr>
        <p:spPr>
          <a:xfrm>
            <a:off x="204942" y="5546180"/>
            <a:ext cx="4478854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2100" dirty="0">
                <a:solidFill>
                  <a:srgbClr val="003366"/>
                </a:solidFill>
              </a:rPr>
              <a:t>作成したグラフは消さないこと</a:t>
            </a:r>
          </a:p>
        </p:txBody>
      </p:sp>
    </p:spTree>
    <p:extLst>
      <p:ext uri="{BB962C8B-B14F-4D97-AF65-F5344CB8AC3E}">
        <p14:creationId xmlns:p14="http://schemas.microsoft.com/office/powerpoint/2010/main" val="2473572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08610" y="490538"/>
            <a:ext cx="7886700" cy="503396"/>
          </a:xfrm>
        </p:spPr>
        <p:txBody>
          <a:bodyPr>
            <a:normAutofit fontScale="90000"/>
          </a:bodyPr>
          <a:lstStyle/>
          <a:p>
            <a:r>
              <a:rPr lang="ja-JP" altLang="en-US" dirty="0" smtClean="0"/>
              <a:t>課題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08610" y="1131570"/>
            <a:ext cx="8540423" cy="731520"/>
          </a:xfrm>
        </p:spPr>
        <p:txBody>
          <a:bodyPr>
            <a:norm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ja-JP" altLang="en-US" dirty="0"/>
              <a:t>３</a:t>
            </a:r>
            <a:r>
              <a:rPr kumimoji="1" lang="en-US" altLang="ja-JP" dirty="0" smtClean="0"/>
              <a:t>. </a:t>
            </a:r>
            <a:r>
              <a:rPr lang="ja-JP" altLang="en-US" dirty="0"/>
              <a:t>次</a:t>
            </a:r>
            <a:r>
              <a:rPr lang="ja-JP" altLang="en-US" dirty="0" smtClean="0"/>
              <a:t>のように、値を入力しなさい</a:t>
            </a:r>
            <a:endParaRPr kumimoji="1" lang="en-US" altLang="ja-JP" dirty="0"/>
          </a:p>
          <a:p>
            <a:pPr marL="0" indent="0">
              <a:lnSpc>
                <a:spcPct val="110000"/>
              </a:lnSpc>
              <a:buNone/>
            </a:pPr>
            <a:endParaRPr lang="en-US" altLang="ja-JP" dirty="0" smtClean="0"/>
          </a:p>
          <a:p>
            <a:pPr marL="0" indent="0">
              <a:lnSpc>
                <a:spcPct val="110000"/>
              </a:lnSpc>
              <a:buNone/>
            </a:pPr>
            <a:endParaRPr kumimoji="1" lang="en-US" altLang="ja-JP" dirty="0"/>
          </a:p>
          <a:p>
            <a:pPr marL="0" indent="0">
              <a:lnSpc>
                <a:spcPct val="110000"/>
              </a:lnSpc>
              <a:buNone/>
            </a:pPr>
            <a:endParaRPr lang="en-US" altLang="ja-JP" dirty="0" smtClean="0"/>
          </a:p>
          <a:p>
            <a:pPr marL="0" indent="0">
              <a:lnSpc>
                <a:spcPct val="110000"/>
              </a:lnSpc>
              <a:buNone/>
            </a:pPr>
            <a:endParaRPr kumimoji="1" lang="en-US" altLang="ja-JP" dirty="0" smtClean="0"/>
          </a:p>
        </p:txBody>
      </p:sp>
      <p:sp>
        <p:nvSpPr>
          <p:cNvPr id="6" name="テキスト ボックス 5"/>
          <p:cNvSpPr txBox="1"/>
          <p:nvPr/>
        </p:nvSpPr>
        <p:spPr>
          <a:xfrm>
            <a:off x="430928" y="5541253"/>
            <a:ext cx="4478854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sz="2100" dirty="0">
                <a:solidFill>
                  <a:srgbClr val="003366"/>
                </a:solidFill>
              </a:rPr>
              <a:t>※</a:t>
            </a:r>
            <a:r>
              <a:rPr lang="ja-JP" altLang="en-US" sz="2100" dirty="0">
                <a:solidFill>
                  <a:srgbClr val="003366"/>
                </a:solidFill>
              </a:rPr>
              <a:t> 数字はすべて半角にしなさい</a:t>
            </a:r>
          </a:p>
        </p:txBody>
      </p:sp>
      <p:pic>
        <p:nvPicPr>
          <p:cNvPr id="5" name="図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4624" y="2160550"/>
            <a:ext cx="4731904" cy="3177462"/>
          </a:xfrm>
          <a:prstGeom prst="rect">
            <a:avLst/>
          </a:prstGeom>
        </p:spPr>
      </p:pic>
      <p:sp>
        <p:nvSpPr>
          <p:cNvPr id="8" name="正方形/長方形 7"/>
          <p:cNvSpPr/>
          <p:nvPr/>
        </p:nvSpPr>
        <p:spPr>
          <a:xfrm>
            <a:off x="1534247" y="2000726"/>
            <a:ext cx="3569381" cy="3122838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</p:spTree>
    <p:extLst>
      <p:ext uri="{BB962C8B-B14F-4D97-AF65-F5344CB8AC3E}">
        <p14:creationId xmlns:p14="http://schemas.microsoft.com/office/powerpoint/2010/main" val="3579850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08610" y="543896"/>
            <a:ext cx="7886700" cy="503396"/>
          </a:xfrm>
        </p:spPr>
        <p:txBody>
          <a:bodyPr>
            <a:normAutofit fontScale="90000"/>
          </a:bodyPr>
          <a:lstStyle/>
          <a:p>
            <a:r>
              <a:rPr lang="ja-JP" altLang="en-US" dirty="0" smtClean="0"/>
              <a:t>課題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08610" y="1187405"/>
            <a:ext cx="8540423" cy="731520"/>
          </a:xfrm>
        </p:spPr>
        <p:txBody>
          <a:bodyPr>
            <a:norm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ja-JP" altLang="en-US" dirty="0"/>
              <a:t>４</a:t>
            </a:r>
            <a:r>
              <a:rPr kumimoji="1" lang="en-US" altLang="ja-JP" dirty="0" smtClean="0"/>
              <a:t>. </a:t>
            </a:r>
            <a:r>
              <a:rPr lang="ja-JP" altLang="en-US" dirty="0" smtClean="0"/>
              <a:t>散布</a:t>
            </a:r>
            <a:r>
              <a:rPr lang="ja-JP" altLang="en-US" dirty="0"/>
              <a:t>図</a:t>
            </a:r>
            <a:r>
              <a:rPr kumimoji="1" lang="ja-JP" altLang="en-US" dirty="0" smtClean="0"/>
              <a:t>を作成しなさい</a:t>
            </a:r>
            <a:endParaRPr lang="en-US" altLang="ja-JP" dirty="0" smtClean="0"/>
          </a:p>
          <a:p>
            <a:pPr marL="0" indent="0">
              <a:lnSpc>
                <a:spcPct val="110000"/>
              </a:lnSpc>
              <a:buNone/>
            </a:pPr>
            <a:endParaRPr kumimoji="1" lang="en-US" altLang="ja-JP" dirty="0"/>
          </a:p>
          <a:p>
            <a:pPr marL="0" indent="0">
              <a:lnSpc>
                <a:spcPct val="110000"/>
              </a:lnSpc>
              <a:buNone/>
            </a:pPr>
            <a:endParaRPr lang="en-US" altLang="ja-JP" dirty="0" smtClean="0"/>
          </a:p>
          <a:p>
            <a:pPr marL="0" indent="0">
              <a:lnSpc>
                <a:spcPct val="110000"/>
              </a:lnSpc>
              <a:buNone/>
            </a:pPr>
            <a:endParaRPr kumimoji="1" lang="en-US" altLang="ja-JP" dirty="0" smtClean="0"/>
          </a:p>
        </p:txBody>
      </p:sp>
      <p:sp>
        <p:nvSpPr>
          <p:cNvPr id="7" name="右矢印 6"/>
          <p:cNvSpPr/>
          <p:nvPr/>
        </p:nvSpPr>
        <p:spPr>
          <a:xfrm>
            <a:off x="3861493" y="3225652"/>
            <a:ext cx="344495" cy="43859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8" name="テキスト ボックス 7"/>
          <p:cNvSpPr txBox="1"/>
          <p:nvPr/>
        </p:nvSpPr>
        <p:spPr>
          <a:xfrm>
            <a:off x="4578822" y="4830600"/>
            <a:ext cx="4478854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2100" dirty="0">
                <a:solidFill>
                  <a:srgbClr val="003366"/>
                </a:solidFill>
              </a:rPr>
              <a:t>例えば、このような散布図</a:t>
            </a:r>
            <a:endParaRPr lang="en-US" altLang="ja-JP" sz="2100" dirty="0">
              <a:solidFill>
                <a:srgbClr val="003366"/>
              </a:solidFill>
            </a:endParaRPr>
          </a:p>
        </p:txBody>
      </p:sp>
      <p:sp>
        <p:nvSpPr>
          <p:cNvPr id="9" name="テキスト ボックス 8"/>
          <p:cNvSpPr txBox="1"/>
          <p:nvPr/>
        </p:nvSpPr>
        <p:spPr>
          <a:xfrm>
            <a:off x="204942" y="5546180"/>
            <a:ext cx="4478854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2100" dirty="0">
                <a:solidFill>
                  <a:srgbClr val="003366"/>
                </a:solidFill>
              </a:rPr>
              <a:t>作成したグラフは消さないこと</a:t>
            </a:r>
          </a:p>
        </p:txBody>
      </p:sp>
      <p:pic>
        <p:nvPicPr>
          <p:cNvPr id="10" name="図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8610" y="2266891"/>
            <a:ext cx="3313115" cy="2224748"/>
          </a:xfrm>
          <a:prstGeom prst="rect">
            <a:avLst/>
          </a:prstGeom>
        </p:spPr>
      </p:pic>
      <p:pic>
        <p:nvPicPr>
          <p:cNvPr id="6" name="図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90762" y="2112428"/>
            <a:ext cx="4766914" cy="2533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5259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図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0927" y="2323463"/>
            <a:ext cx="7589525" cy="2066455"/>
          </a:xfrm>
          <a:prstGeom prst="rect">
            <a:avLst/>
          </a:prstGeom>
        </p:spPr>
      </p:pic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08610" y="591729"/>
            <a:ext cx="7886700" cy="503396"/>
          </a:xfrm>
        </p:spPr>
        <p:txBody>
          <a:bodyPr>
            <a:normAutofit fontScale="90000"/>
          </a:bodyPr>
          <a:lstStyle/>
          <a:p>
            <a:r>
              <a:rPr lang="ja-JP" altLang="en-US" dirty="0" smtClean="0"/>
              <a:t>課題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08610" y="1178915"/>
            <a:ext cx="8540423" cy="731520"/>
          </a:xfrm>
        </p:spPr>
        <p:txBody>
          <a:bodyPr>
            <a:norm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kumimoji="1" lang="en-US" altLang="ja-JP" dirty="0" smtClean="0"/>
              <a:t>5. </a:t>
            </a:r>
            <a:r>
              <a:rPr lang="ja-JP" altLang="en-US" dirty="0"/>
              <a:t>次</a:t>
            </a:r>
            <a:r>
              <a:rPr lang="ja-JP" altLang="en-US" dirty="0" smtClean="0"/>
              <a:t>のように、値を入力しなさい</a:t>
            </a:r>
            <a:endParaRPr kumimoji="1" lang="en-US" altLang="ja-JP" dirty="0"/>
          </a:p>
          <a:p>
            <a:pPr marL="0" indent="0">
              <a:lnSpc>
                <a:spcPct val="110000"/>
              </a:lnSpc>
              <a:buNone/>
            </a:pPr>
            <a:endParaRPr lang="en-US" altLang="ja-JP" dirty="0" smtClean="0"/>
          </a:p>
          <a:p>
            <a:pPr marL="0" indent="0">
              <a:lnSpc>
                <a:spcPct val="110000"/>
              </a:lnSpc>
              <a:buNone/>
            </a:pPr>
            <a:endParaRPr kumimoji="1" lang="en-US" altLang="ja-JP" dirty="0"/>
          </a:p>
          <a:p>
            <a:pPr marL="0" indent="0">
              <a:lnSpc>
                <a:spcPct val="110000"/>
              </a:lnSpc>
              <a:buNone/>
            </a:pPr>
            <a:endParaRPr lang="en-US" altLang="ja-JP" dirty="0" smtClean="0"/>
          </a:p>
          <a:p>
            <a:pPr marL="0" indent="0">
              <a:lnSpc>
                <a:spcPct val="110000"/>
              </a:lnSpc>
              <a:buNone/>
            </a:pPr>
            <a:endParaRPr kumimoji="1" lang="en-US" altLang="ja-JP" dirty="0" smtClean="0"/>
          </a:p>
        </p:txBody>
      </p:sp>
      <p:sp>
        <p:nvSpPr>
          <p:cNvPr id="6" name="テキスト ボックス 5"/>
          <p:cNvSpPr txBox="1"/>
          <p:nvPr/>
        </p:nvSpPr>
        <p:spPr>
          <a:xfrm>
            <a:off x="430928" y="5541253"/>
            <a:ext cx="4478854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sz="2100" dirty="0">
                <a:solidFill>
                  <a:srgbClr val="003366"/>
                </a:solidFill>
              </a:rPr>
              <a:t>※</a:t>
            </a:r>
            <a:r>
              <a:rPr lang="ja-JP" altLang="en-US" sz="2100" dirty="0">
                <a:solidFill>
                  <a:srgbClr val="003366"/>
                </a:solidFill>
              </a:rPr>
              <a:t> 数字はすべて半角にしなさい</a:t>
            </a:r>
          </a:p>
        </p:txBody>
      </p:sp>
      <p:sp>
        <p:nvSpPr>
          <p:cNvPr id="8" name="正方形/長方形 7"/>
          <p:cNvSpPr/>
          <p:nvPr/>
        </p:nvSpPr>
        <p:spPr>
          <a:xfrm>
            <a:off x="1725633" y="2120342"/>
            <a:ext cx="5818167" cy="1615673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</p:spTree>
    <p:extLst>
      <p:ext uri="{BB962C8B-B14F-4D97-AF65-F5344CB8AC3E}">
        <p14:creationId xmlns:p14="http://schemas.microsoft.com/office/powerpoint/2010/main" val="1807968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08610" y="559099"/>
            <a:ext cx="7886700" cy="503396"/>
          </a:xfrm>
        </p:spPr>
        <p:txBody>
          <a:bodyPr>
            <a:normAutofit fontScale="90000"/>
          </a:bodyPr>
          <a:lstStyle/>
          <a:p>
            <a:r>
              <a:rPr lang="ja-JP" altLang="en-US" dirty="0" smtClean="0"/>
              <a:t>課題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08610" y="1137590"/>
            <a:ext cx="8540423" cy="731520"/>
          </a:xfrm>
        </p:spPr>
        <p:txBody>
          <a:bodyPr>
            <a:norm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US" altLang="ja-JP" dirty="0"/>
              <a:t>6</a:t>
            </a:r>
            <a:r>
              <a:rPr kumimoji="1" lang="en-US" altLang="ja-JP" dirty="0" smtClean="0"/>
              <a:t>. </a:t>
            </a:r>
            <a:r>
              <a:rPr lang="ja-JP" altLang="en-US" dirty="0" smtClean="0"/>
              <a:t>円</a:t>
            </a:r>
            <a:r>
              <a:rPr kumimoji="1" lang="ja-JP" altLang="en-US" dirty="0" smtClean="0"/>
              <a:t>グラフを作成しなさい</a:t>
            </a:r>
            <a:endParaRPr lang="en-US" altLang="ja-JP" dirty="0" smtClean="0"/>
          </a:p>
          <a:p>
            <a:pPr marL="0" indent="0">
              <a:lnSpc>
                <a:spcPct val="110000"/>
              </a:lnSpc>
              <a:buNone/>
            </a:pPr>
            <a:endParaRPr kumimoji="1" lang="en-US" altLang="ja-JP" dirty="0"/>
          </a:p>
          <a:p>
            <a:pPr marL="0" indent="0">
              <a:lnSpc>
                <a:spcPct val="110000"/>
              </a:lnSpc>
              <a:buNone/>
            </a:pPr>
            <a:endParaRPr lang="en-US" altLang="ja-JP" dirty="0" smtClean="0"/>
          </a:p>
          <a:p>
            <a:pPr marL="0" indent="0">
              <a:lnSpc>
                <a:spcPct val="110000"/>
              </a:lnSpc>
              <a:buNone/>
            </a:pPr>
            <a:endParaRPr kumimoji="1" lang="en-US" altLang="ja-JP" dirty="0" smtClean="0"/>
          </a:p>
        </p:txBody>
      </p:sp>
      <p:sp>
        <p:nvSpPr>
          <p:cNvPr id="7" name="右矢印 6"/>
          <p:cNvSpPr/>
          <p:nvPr/>
        </p:nvSpPr>
        <p:spPr>
          <a:xfrm>
            <a:off x="3861493" y="3225652"/>
            <a:ext cx="344495" cy="43859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8" name="テキスト ボックス 7"/>
          <p:cNvSpPr txBox="1"/>
          <p:nvPr/>
        </p:nvSpPr>
        <p:spPr>
          <a:xfrm>
            <a:off x="4578822" y="4830600"/>
            <a:ext cx="4478854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2100" dirty="0">
                <a:solidFill>
                  <a:srgbClr val="003366"/>
                </a:solidFill>
              </a:rPr>
              <a:t>例えば、このような円グラフ</a:t>
            </a:r>
            <a:endParaRPr lang="en-US" altLang="ja-JP" sz="2100" dirty="0">
              <a:solidFill>
                <a:srgbClr val="003366"/>
              </a:solidFill>
            </a:endParaRPr>
          </a:p>
        </p:txBody>
      </p:sp>
      <p:sp>
        <p:nvSpPr>
          <p:cNvPr id="9" name="テキスト ボックス 8"/>
          <p:cNvSpPr txBox="1"/>
          <p:nvPr/>
        </p:nvSpPr>
        <p:spPr>
          <a:xfrm>
            <a:off x="204942" y="5546180"/>
            <a:ext cx="4478854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2100" dirty="0">
                <a:solidFill>
                  <a:srgbClr val="003366"/>
                </a:solidFill>
              </a:rPr>
              <a:t>作成したグラフは消さないこと</a:t>
            </a:r>
          </a:p>
        </p:txBody>
      </p:sp>
      <p:pic>
        <p:nvPicPr>
          <p:cNvPr id="10" name="図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9926" y="2944430"/>
            <a:ext cx="3555562" cy="968099"/>
          </a:xfrm>
          <a:prstGeom prst="rect">
            <a:avLst/>
          </a:prstGeom>
        </p:spPr>
      </p:pic>
      <p:pic>
        <p:nvPicPr>
          <p:cNvPr id="6" name="図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83796" y="1573771"/>
            <a:ext cx="3459393" cy="3095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2583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図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93794"/>
            <a:ext cx="9167753" cy="1482733"/>
          </a:xfrm>
          <a:prstGeom prst="rect">
            <a:avLst/>
          </a:prstGeom>
        </p:spPr>
      </p:pic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08610" y="444004"/>
            <a:ext cx="7886700" cy="503396"/>
          </a:xfrm>
        </p:spPr>
        <p:txBody>
          <a:bodyPr>
            <a:normAutofit fontScale="90000"/>
          </a:bodyPr>
          <a:lstStyle/>
          <a:p>
            <a:r>
              <a:rPr lang="ja-JP" altLang="en-US" dirty="0" smtClean="0"/>
              <a:t>課題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08610" y="1017106"/>
            <a:ext cx="8540423" cy="731520"/>
          </a:xfrm>
        </p:spPr>
        <p:txBody>
          <a:bodyPr>
            <a:norm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kumimoji="1" lang="en-US" altLang="ja-JP" dirty="0" smtClean="0"/>
              <a:t>7. </a:t>
            </a:r>
            <a:r>
              <a:rPr lang="ja-JP" altLang="en-US" dirty="0"/>
              <a:t>次</a:t>
            </a:r>
            <a:r>
              <a:rPr lang="ja-JP" altLang="en-US" dirty="0" smtClean="0"/>
              <a:t>のように、値を入力しなさい</a:t>
            </a:r>
            <a:endParaRPr kumimoji="1" lang="en-US" altLang="ja-JP" dirty="0"/>
          </a:p>
          <a:p>
            <a:pPr marL="0" indent="0">
              <a:lnSpc>
                <a:spcPct val="110000"/>
              </a:lnSpc>
              <a:buNone/>
            </a:pPr>
            <a:endParaRPr lang="en-US" altLang="ja-JP" dirty="0" smtClean="0"/>
          </a:p>
          <a:p>
            <a:pPr marL="0" indent="0">
              <a:lnSpc>
                <a:spcPct val="110000"/>
              </a:lnSpc>
              <a:buNone/>
            </a:pPr>
            <a:endParaRPr kumimoji="1" lang="en-US" altLang="ja-JP" dirty="0"/>
          </a:p>
          <a:p>
            <a:pPr marL="0" indent="0">
              <a:lnSpc>
                <a:spcPct val="110000"/>
              </a:lnSpc>
              <a:buNone/>
            </a:pPr>
            <a:endParaRPr lang="en-US" altLang="ja-JP" dirty="0" smtClean="0"/>
          </a:p>
          <a:p>
            <a:pPr marL="0" indent="0">
              <a:lnSpc>
                <a:spcPct val="110000"/>
              </a:lnSpc>
              <a:buNone/>
            </a:pPr>
            <a:endParaRPr kumimoji="1" lang="en-US" altLang="ja-JP" dirty="0" smtClean="0"/>
          </a:p>
        </p:txBody>
      </p:sp>
      <p:sp>
        <p:nvSpPr>
          <p:cNvPr id="6" name="テキスト ボックス 5"/>
          <p:cNvSpPr txBox="1"/>
          <p:nvPr/>
        </p:nvSpPr>
        <p:spPr>
          <a:xfrm>
            <a:off x="430928" y="5541253"/>
            <a:ext cx="4478854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sz="2100" dirty="0">
                <a:solidFill>
                  <a:srgbClr val="003366"/>
                </a:solidFill>
              </a:rPr>
              <a:t>※</a:t>
            </a:r>
            <a:r>
              <a:rPr lang="ja-JP" altLang="en-US" sz="2100" dirty="0">
                <a:solidFill>
                  <a:srgbClr val="003366"/>
                </a:solidFill>
              </a:rPr>
              <a:t> 数字はすべて半角にしなさい</a:t>
            </a:r>
          </a:p>
        </p:txBody>
      </p:sp>
      <p:sp>
        <p:nvSpPr>
          <p:cNvPr id="8" name="正方形/長方形 7"/>
          <p:cNvSpPr/>
          <p:nvPr/>
        </p:nvSpPr>
        <p:spPr>
          <a:xfrm>
            <a:off x="599862" y="2093794"/>
            <a:ext cx="8544138" cy="1615673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</p:spTree>
    <p:extLst>
      <p:ext uri="{BB962C8B-B14F-4D97-AF65-F5344CB8AC3E}">
        <p14:creationId xmlns:p14="http://schemas.microsoft.com/office/powerpoint/2010/main" val="2445966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08610" y="566211"/>
            <a:ext cx="7886700" cy="503396"/>
          </a:xfrm>
        </p:spPr>
        <p:txBody>
          <a:bodyPr>
            <a:normAutofit fontScale="90000"/>
          </a:bodyPr>
          <a:lstStyle/>
          <a:p>
            <a:r>
              <a:rPr lang="ja-JP" altLang="en-US" dirty="0" smtClean="0"/>
              <a:t>課題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08610" y="1088880"/>
            <a:ext cx="8540423" cy="731520"/>
          </a:xfrm>
        </p:spPr>
        <p:txBody>
          <a:bodyPr>
            <a:norm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US" altLang="ja-JP" dirty="0" smtClean="0"/>
              <a:t>8</a:t>
            </a:r>
            <a:r>
              <a:rPr kumimoji="1" lang="en-US" altLang="ja-JP" dirty="0" smtClean="0"/>
              <a:t>. </a:t>
            </a:r>
            <a:r>
              <a:rPr kumimoji="1" lang="ja-JP" altLang="en-US" dirty="0" smtClean="0"/>
              <a:t>横棒グラフを作成しなさい</a:t>
            </a:r>
            <a:endParaRPr lang="en-US" altLang="ja-JP" dirty="0" smtClean="0"/>
          </a:p>
          <a:p>
            <a:pPr marL="0" indent="0">
              <a:lnSpc>
                <a:spcPct val="110000"/>
              </a:lnSpc>
              <a:buNone/>
            </a:pPr>
            <a:endParaRPr kumimoji="1" lang="en-US" altLang="ja-JP" dirty="0" smtClean="0"/>
          </a:p>
        </p:txBody>
      </p:sp>
      <p:sp>
        <p:nvSpPr>
          <p:cNvPr id="7" name="右矢印 6"/>
          <p:cNvSpPr/>
          <p:nvPr/>
        </p:nvSpPr>
        <p:spPr>
          <a:xfrm>
            <a:off x="3656098" y="3159969"/>
            <a:ext cx="344495" cy="43859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8" name="テキスト ボックス 7"/>
          <p:cNvSpPr txBox="1"/>
          <p:nvPr/>
        </p:nvSpPr>
        <p:spPr>
          <a:xfrm>
            <a:off x="4578822" y="4830600"/>
            <a:ext cx="4478854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2100" dirty="0">
                <a:solidFill>
                  <a:srgbClr val="003366"/>
                </a:solidFill>
              </a:rPr>
              <a:t>↑ 「軸を反転する」をチェックして</a:t>
            </a:r>
            <a:endParaRPr lang="en-US" altLang="ja-JP" sz="2100" dirty="0">
              <a:solidFill>
                <a:srgbClr val="003366"/>
              </a:solidFill>
            </a:endParaRPr>
          </a:p>
          <a:p>
            <a:r>
              <a:rPr lang="ja-JP" altLang="en-US" sz="2100" dirty="0">
                <a:solidFill>
                  <a:srgbClr val="003366"/>
                </a:solidFill>
              </a:rPr>
              <a:t>上から</a:t>
            </a:r>
            <a:r>
              <a:rPr lang="en-US" altLang="ja-JP" sz="2100" dirty="0">
                <a:solidFill>
                  <a:srgbClr val="003366"/>
                </a:solidFill>
              </a:rPr>
              <a:t>1980, 1985, 1995, 1995 </a:t>
            </a:r>
            <a:r>
              <a:rPr lang="ja-JP" altLang="en-US" sz="2100" dirty="0">
                <a:solidFill>
                  <a:srgbClr val="003366"/>
                </a:solidFill>
              </a:rPr>
              <a:t>の順に並ぶようにしなさい</a:t>
            </a:r>
            <a:endParaRPr lang="en-US" altLang="ja-JP" sz="2100" dirty="0">
              <a:solidFill>
                <a:srgbClr val="003366"/>
              </a:solidFill>
            </a:endParaRPr>
          </a:p>
        </p:txBody>
      </p:sp>
      <p:sp>
        <p:nvSpPr>
          <p:cNvPr id="9" name="テキスト ボックス 8"/>
          <p:cNvSpPr txBox="1"/>
          <p:nvPr/>
        </p:nvSpPr>
        <p:spPr>
          <a:xfrm>
            <a:off x="204942" y="5546180"/>
            <a:ext cx="4478854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2100" dirty="0">
                <a:solidFill>
                  <a:srgbClr val="003366"/>
                </a:solidFill>
              </a:rPr>
              <a:t>作成したグラフは消さないこと</a:t>
            </a:r>
          </a:p>
        </p:txBody>
      </p:sp>
      <p:pic>
        <p:nvPicPr>
          <p:cNvPr id="11" name="図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651" y="3097734"/>
            <a:ext cx="3533949" cy="566511"/>
          </a:xfrm>
          <a:prstGeom prst="rect">
            <a:avLst/>
          </a:prstGeom>
        </p:spPr>
      </p:pic>
      <p:pic>
        <p:nvPicPr>
          <p:cNvPr id="5" name="図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85089" y="2085426"/>
            <a:ext cx="4972586" cy="2675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1479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08610" y="559758"/>
            <a:ext cx="7886700" cy="503396"/>
          </a:xfrm>
        </p:spPr>
        <p:txBody>
          <a:bodyPr>
            <a:normAutofit fontScale="90000"/>
          </a:bodyPr>
          <a:lstStyle/>
          <a:p>
            <a:r>
              <a:rPr lang="ja-JP" altLang="en-US" dirty="0" smtClean="0"/>
              <a:t>課題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08609" y="1166180"/>
            <a:ext cx="8540423" cy="731520"/>
          </a:xfrm>
        </p:spPr>
        <p:txBody>
          <a:bodyPr>
            <a:normAutofit fontScale="77500" lnSpcReduction="20000"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ja-JP" altLang="en-US" dirty="0"/>
              <a:t>９</a:t>
            </a:r>
            <a:r>
              <a:rPr kumimoji="1" lang="en-US" altLang="ja-JP" dirty="0" smtClean="0"/>
              <a:t>. Excel </a:t>
            </a:r>
            <a:r>
              <a:rPr kumimoji="1" lang="ja-JP" altLang="en-US" dirty="0" smtClean="0"/>
              <a:t>で、４つのグラフを並べなさい（あとで印刷したいので）</a:t>
            </a:r>
            <a:endParaRPr lang="en-US" altLang="ja-JP" dirty="0" smtClean="0"/>
          </a:p>
          <a:p>
            <a:pPr marL="0" indent="0">
              <a:lnSpc>
                <a:spcPct val="110000"/>
              </a:lnSpc>
              <a:buNone/>
            </a:pPr>
            <a:endParaRPr kumimoji="1" lang="en-US" altLang="ja-JP" dirty="0" smtClean="0"/>
          </a:p>
        </p:txBody>
      </p:sp>
      <p:pic>
        <p:nvPicPr>
          <p:cNvPr id="4" name="図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71049" y="2000726"/>
            <a:ext cx="5415544" cy="3391553"/>
          </a:xfrm>
          <a:prstGeom prst="rect">
            <a:avLst/>
          </a:prstGeom>
        </p:spPr>
      </p:pic>
      <p:sp>
        <p:nvSpPr>
          <p:cNvPr id="10" name="テキスト ボックス 9"/>
          <p:cNvSpPr txBox="1"/>
          <p:nvPr/>
        </p:nvSpPr>
        <p:spPr>
          <a:xfrm>
            <a:off x="204942" y="5546180"/>
            <a:ext cx="7657835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2100" dirty="0">
                <a:solidFill>
                  <a:srgbClr val="003366"/>
                </a:solidFill>
              </a:rPr>
              <a:t>４つのグラフが見えていれば、並べ方は何でもよい</a:t>
            </a:r>
          </a:p>
        </p:txBody>
      </p:sp>
    </p:spTree>
    <p:extLst>
      <p:ext uri="{BB962C8B-B14F-4D97-AF65-F5344CB8AC3E}">
        <p14:creationId xmlns:p14="http://schemas.microsoft.com/office/powerpoint/2010/main" val="19655974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テーマ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Office テーマ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テーマ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2391</TotalTime>
  <Words>1656</Words>
  <Application>Microsoft Office PowerPoint</Application>
  <PresentationFormat>画面に合わせる (4:3)</PresentationFormat>
  <Paragraphs>468</Paragraphs>
  <Slides>58</Slides>
  <Notes>7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9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58</vt:i4>
      </vt:variant>
    </vt:vector>
  </HeadingPairs>
  <TitlesOfParts>
    <vt:vector size="68" baseType="lpstr">
      <vt:lpstr>ＭＳ Ｐゴシック</vt:lpstr>
      <vt:lpstr>新細明體</vt:lpstr>
      <vt:lpstr>メイリオ</vt:lpstr>
      <vt:lpstr>游ゴシック</vt:lpstr>
      <vt:lpstr>游ゴシック Light</vt:lpstr>
      <vt:lpstr>Arial</vt:lpstr>
      <vt:lpstr>Calibri</vt:lpstr>
      <vt:lpstr>Calibri Light</vt:lpstr>
      <vt:lpstr>Times New Roman</vt:lpstr>
      <vt:lpstr>Office Theme</vt:lpstr>
      <vt:lpstr>表計算 Excel 演習</vt:lpstr>
      <vt:lpstr>何の役に立つか</vt:lpstr>
      <vt:lpstr>何の役に立つか</vt:lpstr>
      <vt:lpstr>何の役に立つか</vt:lpstr>
      <vt:lpstr>3-1 Excel での並べ替え</vt:lpstr>
      <vt:lpstr>Excel での並べ替え</vt:lpstr>
      <vt:lpstr>Excel 2013 での並べ替え手順</vt:lpstr>
      <vt:lpstr>並べ替えでの「最優先されるキー」と順序</vt:lpstr>
      <vt:lpstr>並べ替えでの「最優先されるキー」と順序</vt:lpstr>
      <vt:lpstr>3-1 Excel での並べ替え</vt:lpstr>
      <vt:lpstr>実践演習の部</vt:lpstr>
      <vt:lpstr>実践演習の①</vt:lpstr>
      <vt:lpstr>実践演習の①</vt:lpstr>
      <vt:lpstr>実践演習の①</vt:lpstr>
      <vt:lpstr>実践演習の①</vt:lpstr>
      <vt:lpstr>3-2 Excel での散布図／折れ線グラフ</vt:lpstr>
      <vt:lpstr>Excel での散布図、折れ線グラフのバリエーション</vt:lpstr>
      <vt:lpstr>線形近似の例</vt:lpstr>
      <vt:lpstr>Excel 2013 での散布図の作成手順</vt:lpstr>
      <vt:lpstr>Excel 2013 での散布図の種類の選択例</vt:lpstr>
      <vt:lpstr>Excel 2013 での折れ線グラフの作成手順</vt:lpstr>
      <vt:lpstr>Excel 2013 での散布図＋線形近似の作成手順（１／３）</vt:lpstr>
      <vt:lpstr>Excel 2013 での散布図＋線形近似の作成手順（１／３）</vt:lpstr>
      <vt:lpstr>PowerPoint プレゼンテーション</vt:lpstr>
      <vt:lpstr>PowerPoint プレゼンテーション</vt:lpstr>
      <vt:lpstr>グラフの調整</vt:lpstr>
      <vt:lpstr>実践演習の②</vt:lpstr>
      <vt:lpstr>実践演習の②</vt:lpstr>
      <vt:lpstr>実践演習の②</vt:lpstr>
      <vt:lpstr>3-3 円グラフ、横棒グラフ</vt:lpstr>
      <vt:lpstr>Excel での円グラフ、横棒グラフ</vt:lpstr>
      <vt:lpstr>円グラフのお薦めの描き方</vt:lpstr>
      <vt:lpstr>Excel 2013 での円グラフの作成手順（１／３）</vt:lpstr>
      <vt:lpstr>Excel 2013 での円グラフの作成手順（２／３）</vt:lpstr>
      <vt:lpstr>Excel 2013 での円グラフの作成手順（３／３）</vt:lpstr>
      <vt:lpstr>Excel 2013 での円グラフの種類の選択例</vt:lpstr>
      <vt:lpstr>PowerPoint プレゼンテーション</vt:lpstr>
      <vt:lpstr>Excel 2013 での横棒グラフの種類の選択例</vt:lpstr>
      <vt:lpstr>Excel 2013 での横棒グラフの作成手順（２／２）</vt:lpstr>
      <vt:lpstr>実践演習の③</vt:lpstr>
      <vt:lpstr>実践演習の③</vt:lpstr>
      <vt:lpstr>実践演習の③</vt:lpstr>
      <vt:lpstr>3-4 横棒グラフのバリエーション</vt:lpstr>
      <vt:lpstr>Excel 2013 の横棒グラフのバリエーション（１／２）</vt:lpstr>
      <vt:lpstr>Excel 2013 の横棒グラフのバリエーション（２／２）</vt:lpstr>
      <vt:lpstr>実践演習の④</vt:lpstr>
      <vt:lpstr>実践演習の④</vt:lpstr>
      <vt:lpstr>実践演習の④</vt:lpstr>
      <vt:lpstr>課題  </vt:lpstr>
      <vt:lpstr>課題</vt:lpstr>
      <vt:lpstr>課題</vt:lpstr>
      <vt:lpstr>課題</vt:lpstr>
      <vt:lpstr>課題</vt:lpstr>
      <vt:lpstr>課題</vt:lpstr>
      <vt:lpstr>課題</vt:lpstr>
      <vt:lpstr>課題</vt:lpstr>
      <vt:lpstr>課題</vt:lpstr>
      <vt:lpstr>課題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user</dc:creator>
  <cp:lastModifiedBy>金子　邦彦</cp:lastModifiedBy>
  <cp:revision>274</cp:revision>
  <cp:lastPrinted>2017-06-07T03:56:59Z</cp:lastPrinted>
  <dcterms:created xsi:type="dcterms:W3CDTF">2015-04-02T07:07:27Z</dcterms:created>
  <dcterms:modified xsi:type="dcterms:W3CDTF">2017-06-07T03:58:11Z</dcterms:modified>
</cp:coreProperties>
</file>