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2"/>
  </p:notesMasterIdLst>
  <p:sldIdLst>
    <p:sldId id="568" r:id="rId2"/>
    <p:sldId id="507" r:id="rId3"/>
    <p:sldId id="445" r:id="rId4"/>
    <p:sldId id="506" r:id="rId5"/>
    <p:sldId id="503" r:id="rId6"/>
    <p:sldId id="504" r:id="rId7"/>
    <p:sldId id="505" r:id="rId8"/>
    <p:sldId id="516" r:id="rId9"/>
    <p:sldId id="519" r:id="rId10"/>
    <p:sldId id="528" r:id="rId11"/>
    <p:sldId id="527" r:id="rId12"/>
    <p:sldId id="529" r:id="rId13"/>
    <p:sldId id="531" r:id="rId14"/>
    <p:sldId id="538" r:id="rId15"/>
    <p:sldId id="539" r:id="rId16"/>
    <p:sldId id="540" r:id="rId17"/>
    <p:sldId id="541" r:id="rId18"/>
    <p:sldId id="535" r:id="rId19"/>
    <p:sldId id="542" r:id="rId20"/>
    <p:sldId id="536" r:id="rId21"/>
    <p:sldId id="537" r:id="rId22"/>
    <p:sldId id="532" r:id="rId23"/>
    <p:sldId id="543" r:id="rId24"/>
    <p:sldId id="544" r:id="rId25"/>
    <p:sldId id="545" r:id="rId26"/>
    <p:sldId id="546" r:id="rId27"/>
    <p:sldId id="547" r:id="rId28"/>
    <p:sldId id="448" r:id="rId29"/>
    <p:sldId id="449" r:id="rId30"/>
    <p:sldId id="486" r:id="rId31"/>
    <p:sldId id="548" r:id="rId32"/>
    <p:sldId id="487" r:id="rId33"/>
    <p:sldId id="555" r:id="rId34"/>
    <p:sldId id="556" r:id="rId35"/>
    <p:sldId id="557" r:id="rId36"/>
    <p:sldId id="558" r:id="rId37"/>
    <p:sldId id="559" r:id="rId38"/>
    <p:sldId id="549" r:id="rId39"/>
    <p:sldId id="550" r:id="rId40"/>
    <p:sldId id="551" r:id="rId41"/>
    <p:sldId id="552" r:id="rId42"/>
    <p:sldId id="553" r:id="rId43"/>
    <p:sldId id="554" r:id="rId44"/>
    <p:sldId id="483" r:id="rId45"/>
    <p:sldId id="501" r:id="rId46"/>
    <p:sldId id="560" r:id="rId47"/>
    <p:sldId id="561" r:id="rId48"/>
    <p:sldId id="562" r:id="rId49"/>
    <p:sldId id="563" r:id="rId50"/>
    <p:sldId id="564" r:id="rId51"/>
  </p:sldIdLst>
  <p:sldSz cx="9144000" cy="6858000" type="screen4x3"/>
  <p:notesSz cx="7104063" cy="102346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40" autoAdjust="0"/>
    <p:restoredTop sz="86396" autoAdjust="0"/>
  </p:normalViewPr>
  <p:slideViewPr>
    <p:cSldViewPr snapToGrid="0">
      <p:cViewPr varScale="1">
        <p:scale>
          <a:sx n="100" d="100"/>
          <a:sy n="100" d="100"/>
        </p:scale>
        <p:origin x="90" y="156"/>
      </p:cViewPr>
      <p:guideLst/>
    </p:cSldViewPr>
  </p:slideViewPr>
  <p:outlineViewPr>
    <p:cViewPr>
      <p:scale>
        <a:sx n="33" d="100"/>
        <a:sy n="33" d="100"/>
      </p:scale>
      <p:origin x="0" y="-4994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3508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3508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53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4796" tIns="47398" rIns="94796" bIns="47398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8427" cy="513507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993" y="9721107"/>
            <a:ext cx="3078427" cy="513507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9418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81141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8840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0330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134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2426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7434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47141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7586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12089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8156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51108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86533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1480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7917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718277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06101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38809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96032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80052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61218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44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62353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37E7-F70B-4357-AA17-6903AFE469E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43467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16978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640" y="1016283"/>
            <a:ext cx="8464767" cy="5182181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11003-C841-4809-B1EB-75C6016E045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041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69CC7-9448-4C2E-B826-33E1306B3E8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2420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B5E4-FE4F-4E63-9332-8E70459BBD2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6352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30392-7C19-4510-8388-7D254B1D791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860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28E50-0EB0-4DBD-BA6B-DA8A200961E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3629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41293-1A3F-421D-BD69-A344FC3238E8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3812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497BF-D7EB-468D-AC7B-1B401574C62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8042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EB16-5064-4CE2-BDBE-51AA2665BE2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462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CB093-4ECA-443F-AB93-6E7B4829A9B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5072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8E26E-C118-4D69-B207-B5F46499CAB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76038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6/7/2017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02232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表計算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43000" y="3865853"/>
            <a:ext cx="6858000" cy="1241822"/>
          </a:xfrm>
        </p:spPr>
        <p:txBody>
          <a:bodyPr>
            <a:normAutofit/>
          </a:bodyPr>
          <a:lstStyle/>
          <a:p>
            <a:r>
              <a:rPr lang="ja-JP" altLang="en-US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en-US" altLang="ja-JP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sz="30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ja-JP" altLang="en-US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切り取りとコピーと貼り付け，</a:t>
            </a:r>
            <a:r>
              <a:rPr lang="en-US" altLang="ja-JP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の関数</a:t>
            </a:r>
            <a:endParaRPr lang="ja-JP" altLang="en-US" sz="3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890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/>
          </a:bodyPr>
          <a:lstStyle/>
          <a:p>
            <a:r>
              <a:rPr lang="ja-JP" altLang="en-US" sz="2700" dirty="0" smtClean="0"/>
              <a:t>何</a:t>
            </a:r>
            <a:r>
              <a:rPr lang="ja-JP" altLang="en-US" sz="2700" dirty="0"/>
              <a:t>の役に立つか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5050" y="1694316"/>
            <a:ext cx="8807975" cy="420404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 </a:t>
            </a:r>
            <a:r>
              <a:rPr lang="en-US" altLang="ja-JP" sz="2400" b="1" dirty="0"/>
              <a:t>Excel </a:t>
            </a:r>
            <a:r>
              <a:rPr lang="ja-JP" altLang="en-US" sz="2400" b="1" dirty="0" err="1"/>
              <a:t>での</a:t>
            </a:r>
            <a:r>
              <a:rPr lang="ja-JP" altLang="en-US" sz="2400" b="1" dirty="0"/>
              <a:t>切り取り、コピー、貼り付け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	</a:t>
            </a:r>
            <a:r>
              <a:rPr lang="ja-JP" altLang="en-US" sz="2400" dirty="0"/>
              <a:t>→　同じ値や式を、繰り返し入力したい場合に便利．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　　　　すばやく、確実にできる！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b="1" dirty="0"/>
              <a:t>◆ </a:t>
            </a:r>
            <a:r>
              <a:rPr lang="en-US" altLang="ja-JP" sz="2400" b="1" dirty="0"/>
              <a:t>Excel </a:t>
            </a:r>
            <a:r>
              <a:rPr lang="ja-JP" altLang="en-US" sz="2400" b="1" dirty="0"/>
              <a:t>のショートカットキー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　→　キーボードの操作だけで、すばやくコマンドを実行！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　　　　厳選して紹介します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 </a:t>
            </a:r>
            <a:r>
              <a:rPr lang="en-US" altLang="ja-JP" sz="2400" b="1" dirty="0"/>
              <a:t>Excel </a:t>
            </a:r>
            <a:r>
              <a:rPr lang="ja-JP" altLang="en-US" sz="2400" b="1" dirty="0"/>
              <a:t>の関数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　→　よく使う式のパターンが、関数として </a:t>
            </a:r>
            <a:r>
              <a:rPr lang="en-US" altLang="ja-JP" sz="2400" dirty="0"/>
              <a:t>Excel </a:t>
            </a:r>
            <a:r>
              <a:rPr lang="ja-JP" altLang="en-US" sz="2400" dirty="0"/>
              <a:t>に登録済み．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　　　すぐに使える．長い式を入力する必要がなくなる．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endParaRPr lang="en-US" altLang="ja-JP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5540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 fontScale="90000"/>
          </a:bodyPr>
          <a:lstStyle/>
          <a:p>
            <a:r>
              <a:rPr lang="en-US" altLang="ja-JP" sz="3600" dirty="0" smtClean="0"/>
              <a:t>2-1 </a:t>
            </a:r>
            <a:r>
              <a:rPr lang="en-US" altLang="ja-JP" sz="3600" dirty="0"/>
              <a:t>Excel </a:t>
            </a:r>
            <a:r>
              <a:rPr lang="ja-JP" altLang="en-US" sz="3600" dirty="0" err="1"/>
              <a:t>での</a:t>
            </a:r>
            <a:r>
              <a:rPr lang="ja-JP" altLang="en-US" sz="3600" dirty="0"/>
              <a:t>切り取り、コピー、貼り付け</a:t>
            </a:r>
          </a:p>
        </p:txBody>
      </p:sp>
    </p:spTree>
    <p:extLst>
      <p:ext uri="{BB962C8B-B14F-4D97-AF65-F5344CB8AC3E}">
        <p14:creationId xmlns:p14="http://schemas.microsoft.com/office/powerpoint/2010/main" val="338229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2</a:t>
            </a:r>
            <a:r>
              <a:rPr kumimoji="1" lang="en-US" altLang="ja-JP" dirty="0" smtClean="0"/>
              <a:t>-1 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切り取り、コピー、貼り付け</a:t>
            </a:r>
            <a:endParaRPr kumimoji="1" lang="ja-JP" altLang="en-US" dirty="0"/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5050" y="1737179"/>
            <a:ext cx="8040260" cy="337925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 </a:t>
            </a:r>
            <a:r>
              <a:rPr lang="en-US" altLang="ja-JP" sz="2400" dirty="0"/>
              <a:t>Excel </a:t>
            </a:r>
            <a:r>
              <a:rPr lang="ja-JP" altLang="en-US" sz="2400" dirty="0" err="1"/>
              <a:t>での</a:t>
            </a:r>
            <a:r>
              <a:rPr lang="ja-JP" altLang="en-US" sz="2400" dirty="0">
                <a:solidFill>
                  <a:srgbClr val="C00000"/>
                </a:solidFill>
              </a:rPr>
              <a:t>切り取り</a:t>
            </a:r>
            <a:r>
              <a:rPr lang="ja-JP" altLang="en-US" sz="2400" dirty="0"/>
              <a:t>、</a:t>
            </a:r>
            <a:r>
              <a:rPr lang="ja-JP" altLang="en-US" sz="2400" dirty="0">
                <a:solidFill>
                  <a:srgbClr val="C00000"/>
                </a:solidFill>
              </a:rPr>
              <a:t>コピー</a:t>
            </a:r>
            <a:r>
              <a:rPr lang="ja-JP" altLang="en-US" sz="2400" dirty="0"/>
              <a:t>、</a:t>
            </a:r>
            <a:r>
              <a:rPr lang="ja-JP" altLang="en-US" sz="2400" dirty="0">
                <a:solidFill>
                  <a:srgbClr val="C00000"/>
                </a:solidFill>
              </a:rPr>
              <a:t>貼り付け</a:t>
            </a:r>
            <a:r>
              <a:rPr lang="ja-JP" altLang="en-US" sz="2400" dirty="0"/>
              <a:t>は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    セル</a:t>
            </a:r>
            <a:r>
              <a:rPr lang="ja-JP" altLang="en-US" sz="2400" dirty="0"/>
              <a:t>単位で行う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◆ 複数の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dirty="0"/>
              <a:t>を</a:t>
            </a:r>
            <a:r>
              <a:rPr lang="ja-JP" altLang="en-US" sz="2400" b="1" u="sng" dirty="0">
                <a:solidFill>
                  <a:srgbClr val="FF0000"/>
                </a:solidFill>
              </a:rPr>
              <a:t>同時</a:t>
            </a:r>
            <a:r>
              <a:rPr lang="ja-JP" altLang="en-US" sz="2400" dirty="0"/>
              <a:t>に</a:t>
            </a:r>
            <a:r>
              <a:rPr lang="ja-JP" altLang="en-US" sz="2400" dirty="0">
                <a:solidFill>
                  <a:srgbClr val="C00000"/>
                </a:solidFill>
              </a:rPr>
              <a:t>切り取り</a:t>
            </a:r>
            <a:r>
              <a:rPr lang="ja-JP" altLang="en-US" sz="2400" dirty="0"/>
              <a:t>、</a:t>
            </a:r>
            <a:r>
              <a:rPr lang="ja-JP" altLang="en-US" sz="2400" dirty="0">
                <a:solidFill>
                  <a:srgbClr val="C00000"/>
                </a:solidFill>
              </a:rPr>
              <a:t>コピー</a:t>
            </a:r>
            <a:r>
              <a:rPr lang="ja-JP" altLang="en-US" sz="2400" dirty="0"/>
              <a:t>、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</a:t>
            </a:r>
            <a:r>
              <a:rPr lang="ja-JP" altLang="en-US" sz="2400" dirty="0">
                <a:solidFill>
                  <a:srgbClr val="C00000"/>
                </a:solidFill>
              </a:rPr>
              <a:t>貼り付け</a:t>
            </a:r>
            <a:r>
              <a:rPr lang="ja-JP" altLang="en-US" sz="2400" dirty="0"/>
              <a:t>することもできる</a:t>
            </a:r>
            <a:endParaRPr lang="en-US" altLang="ja-JP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 dirty="0"/>
          </a:p>
        </p:txBody>
      </p:sp>
      <p:grpSp>
        <p:nvGrpSpPr>
          <p:cNvPr id="8" name="グループ化 7"/>
          <p:cNvGrpSpPr/>
          <p:nvPr/>
        </p:nvGrpSpPr>
        <p:grpSpPr>
          <a:xfrm>
            <a:off x="6994880" y="1679688"/>
            <a:ext cx="1223413" cy="1008866"/>
            <a:chOff x="7582266" y="316010"/>
            <a:chExt cx="1631217" cy="1345154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2937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61" y="1161048"/>
            <a:ext cx="5237824" cy="1284371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5081349" y="1633049"/>
            <a:ext cx="3954929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①　</a:t>
            </a:r>
            <a:r>
              <a:rPr lang="ja-JP" altLang="en-US" sz="2100" dirty="0">
                <a:solidFill>
                  <a:srgbClr val="C00000"/>
                </a:solidFill>
              </a:rPr>
              <a:t>セル</a:t>
            </a:r>
            <a:r>
              <a:rPr lang="ja-JP" altLang="en-US" sz="2100" dirty="0"/>
              <a:t>を</a:t>
            </a:r>
            <a:r>
              <a:rPr lang="ja-JP" altLang="en-US" sz="2100" b="1" u="sng" dirty="0">
                <a:solidFill>
                  <a:srgbClr val="FF0000"/>
                </a:solidFill>
              </a:rPr>
              <a:t>ドラッグ</a:t>
            </a:r>
            <a:r>
              <a:rPr lang="ja-JP" altLang="en-US" sz="2100" dirty="0"/>
              <a:t>して、</a:t>
            </a:r>
            <a:endParaRPr lang="en-US" altLang="ja-JP" sz="2100" dirty="0"/>
          </a:p>
          <a:p>
            <a:r>
              <a:rPr lang="ja-JP" altLang="en-US" sz="2100" dirty="0"/>
              <a:t>　　複数の</a:t>
            </a:r>
            <a:r>
              <a:rPr lang="ja-JP" altLang="en-US" sz="2100" dirty="0">
                <a:solidFill>
                  <a:srgbClr val="C00000"/>
                </a:solidFill>
              </a:rPr>
              <a:t>セル</a:t>
            </a:r>
            <a:r>
              <a:rPr lang="ja-JP" altLang="en-US" sz="2100" dirty="0"/>
              <a:t>（</a:t>
            </a:r>
            <a:r>
              <a:rPr lang="ja-JP" altLang="en-US" sz="2100" dirty="0">
                <a:solidFill>
                  <a:srgbClr val="C00000"/>
                </a:solidFill>
              </a:rPr>
              <a:t>セルの範囲</a:t>
            </a:r>
            <a:r>
              <a:rPr lang="ja-JP" altLang="en-US" sz="2100" dirty="0"/>
              <a:t>）</a:t>
            </a:r>
            <a:endParaRPr lang="en-US" altLang="ja-JP" sz="2100" dirty="0"/>
          </a:p>
          <a:p>
            <a:r>
              <a:rPr lang="ja-JP" altLang="en-US" sz="2100" dirty="0"/>
              <a:t>　　を選ぶ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362" y="2917419"/>
            <a:ext cx="6382001" cy="2755865"/>
          </a:xfrm>
          <a:prstGeom prst="rect">
            <a:avLst/>
          </a:prstGeom>
        </p:spPr>
      </p:pic>
      <p:sp>
        <p:nvSpPr>
          <p:cNvPr id="8" name="下矢印 7"/>
          <p:cNvSpPr/>
          <p:nvPr/>
        </p:nvSpPr>
        <p:spPr>
          <a:xfrm>
            <a:off x="3013910" y="2445418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519362" y="3628781"/>
            <a:ext cx="26084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②</a:t>
            </a:r>
            <a:r>
              <a:rPr lang="ja-JP" altLang="en-US" sz="2100" b="1" u="sng" dirty="0">
                <a:solidFill>
                  <a:srgbClr val="FF0000"/>
                </a:solidFill>
              </a:rPr>
              <a:t>右クリック</a:t>
            </a:r>
            <a:r>
              <a:rPr lang="ja-JP" altLang="en-US" sz="2100" dirty="0"/>
              <a:t>して</a:t>
            </a:r>
            <a:endParaRPr lang="en-US" altLang="ja-JP" sz="2100" dirty="0"/>
          </a:p>
          <a:p>
            <a:r>
              <a:rPr lang="ja-JP" altLang="en-US" sz="2100" dirty="0"/>
              <a:t>　「</a:t>
            </a:r>
            <a:r>
              <a:rPr lang="ja-JP" altLang="en-US" sz="2100" b="1" u="sng" dirty="0">
                <a:solidFill>
                  <a:srgbClr val="FF0000"/>
                </a:solidFill>
              </a:rPr>
              <a:t>コピー</a:t>
            </a:r>
            <a:r>
              <a:rPr lang="ja-JP" altLang="en-US" sz="2100" dirty="0"/>
              <a:t>」を選ぶ</a:t>
            </a:r>
          </a:p>
        </p:txBody>
      </p:sp>
      <p:sp>
        <p:nvSpPr>
          <p:cNvPr id="10" name="下矢印 9"/>
          <p:cNvSpPr/>
          <p:nvPr/>
        </p:nvSpPr>
        <p:spPr>
          <a:xfrm>
            <a:off x="3013910" y="5673283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正方形/長方形 10"/>
          <p:cNvSpPr/>
          <p:nvPr/>
        </p:nvSpPr>
        <p:spPr>
          <a:xfrm>
            <a:off x="1981464" y="3136441"/>
            <a:ext cx="3099886" cy="5933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4642889" y="3998677"/>
            <a:ext cx="2034638" cy="5933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00"/>
          </a:p>
        </p:txBody>
      </p:sp>
    </p:spTree>
    <p:extLst>
      <p:ext uri="{BB962C8B-B14F-4D97-AF65-F5344CB8AC3E}">
        <p14:creationId xmlns:p14="http://schemas.microsoft.com/office/powerpoint/2010/main" val="10639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02619"/>
            <a:ext cx="5323974" cy="1199473"/>
          </a:xfrm>
          <a:prstGeom prst="rect">
            <a:avLst/>
          </a:prstGeom>
        </p:spPr>
      </p:pic>
      <p:sp>
        <p:nvSpPr>
          <p:cNvPr id="6" name="下矢印 5"/>
          <p:cNvSpPr/>
          <p:nvPr/>
        </p:nvSpPr>
        <p:spPr>
          <a:xfrm>
            <a:off x="2869532" y="1018500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323974" y="1690731"/>
            <a:ext cx="3954929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③　「</a:t>
            </a:r>
            <a:r>
              <a:rPr lang="ja-JP" altLang="en-US" sz="2100" b="1" u="sng" dirty="0">
                <a:solidFill>
                  <a:srgbClr val="FF0000"/>
                </a:solidFill>
              </a:rPr>
              <a:t>晴れ</a:t>
            </a:r>
            <a:r>
              <a:rPr lang="ja-JP" altLang="en-US" sz="2100" dirty="0"/>
              <a:t>」の</a:t>
            </a:r>
            <a:r>
              <a:rPr lang="ja-JP" altLang="en-US" sz="2100" b="1" u="sng" dirty="0">
                <a:solidFill>
                  <a:srgbClr val="FF0000"/>
                </a:solidFill>
              </a:rPr>
              <a:t>１つ下</a:t>
            </a:r>
            <a:r>
              <a:rPr lang="ja-JP" altLang="en-US" sz="2100" dirty="0"/>
              <a:t>の</a:t>
            </a:r>
            <a:r>
              <a:rPr lang="ja-JP" altLang="en-US" sz="2100" dirty="0">
                <a:solidFill>
                  <a:srgbClr val="C00000"/>
                </a:solidFill>
              </a:rPr>
              <a:t>セル</a:t>
            </a:r>
            <a:endParaRPr lang="en-US" altLang="ja-JP" sz="2100" dirty="0">
              <a:solidFill>
                <a:srgbClr val="C00000"/>
              </a:solidFill>
            </a:endParaRPr>
          </a:p>
          <a:p>
            <a:r>
              <a:rPr lang="ja-JP" altLang="en-US" sz="2100" dirty="0"/>
              <a:t>　　を</a:t>
            </a:r>
            <a:r>
              <a:rPr lang="ja-JP" altLang="en-US" sz="2100" b="1" u="sng" dirty="0">
                <a:solidFill>
                  <a:srgbClr val="FF0000"/>
                </a:solidFill>
              </a:rPr>
              <a:t>クリック</a:t>
            </a:r>
            <a:endParaRPr lang="en-US" altLang="ja-JP" sz="2100" dirty="0"/>
          </a:p>
          <a:p>
            <a:r>
              <a:rPr lang="ja-JP" altLang="en-US" sz="2100" dirty="0"/>
              <a:t>　　（</a:t>
            </a:r>
            <a:r>
              <a:rPr lang="ja-JP" altLang="en-US" sz="21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100" dirty="0"/>
              <a:t>の移動）</a:t>
            </a:r>
          </a:p>
        </p:txBody>
      </p:sp>
      <p:sp>
        <p:nvSpPr>
          <p:cNvPr id="8" name="下矢印 7"/>
          <p:cNvSpPr/>
          <p:nvPr/>
        </p:nvSpPr>
        <p:spPr>
          <a:xfrm>
            <a:off x="2869532" y="2756801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895" y="3217687"/>
            <a:ext cx="4082652" cy="2586117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5323974" y="3495611"/>
            <a:ext cx="26084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④　</a:t>
            </a:r>
            <a:r>
              <a:rPr lang="ja-JP" altLang="en-US" sz="2100" b="1" u="sng" dirty="0">
                <a:solidFill>
                  <a:srgbClr val="FF0000"/>
                </a:solidFill>
              </a:rPr>
              <a:t>右クリック</a:t>
            </a:r>
            <a:r>
              <a:rPr lang="ja-JP" altLang="en-US" sz="2100" dirty="0"/>
              <a:t>して</a:t>
            </a:r>
            <a:endParaRPr lang="en-US" altLang="ja-JP" sz="2100" dirty="0"/>
          </a:p>
          <a:p>
            <a:r>
              <a:rPr lang="ja-JP" altLang="en-US" sz="2100" dirty="0"/>
              <a:t>　　</a:t>
            </a:r>
            <a:r>
              <a:rPr lang="ja-JP" altLang="en-US" sz="2100" b="1" u="sng" dirty="0">
                <a:solidFill>
                  <a:srgbClr val="FF0000"/>
                </a:solidFill>
              </a:rPr>
              <a:t>貼り付け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1981464" y="3365835"/>
            <a:ext cx="2313811" cy="3639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正方形/長方形 10"/>
          <p:cNvSpPr/>
          <p:nvPr/>
        </p:nvSpPr>
        <p:spPr>
          <a:xfrm>
            <a:off x="3120222" y="4720612"/>
            <a:ext cx="557200" cy="4499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58748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5" name="下矢印 4"/>
          <p:cNvSpPr/>
          <p:nvPr/>
        </p:nvSpPr>
        <p:spPr>
          <a:xfrm>
            <a:off x="2869532" y="1018500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05" y="1471049"/>
            <a:ext cx="5785218" cy="1299223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2182730" y="2027173"/>
            <a:ext cx="3776193" cy="5113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8486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1"/>
          <p:cNvSpPr>
            <a:spLocks noGrp="1"/>
          </p:cNvSpPr>
          <p:nvPr>
            <p:ph type="title"/>
          </p:nvPr>
        </p:nvSpPr>
        <p:spPr>
          <a:xfrm>
            <a:off x="209550" y="1026319"/>
            <a:ext cx="8753475" cy="50720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「コピー」と「切り取り」の違い</a:t>
            </a:r>
            <a:endParaRPr kumimoji="1" lang="ja-JP" altLang="en-US" dirty="0"/>
          </a:p>
        </p:txBody>
      </p:sp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2038" y="2814868"/>
            <a:ext cx="8753475" cy="2997840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コピー</a:t>
            </a:r>
            <a:r>
              <a:rPr lang="ja-JP" altLang="en-US" b="1" dirty="0" smtClean="0"/>
              <a:t>して、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貼り付け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◆　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切り取り</a:t>
            </a:r>
            <a:r>
              <a:rPr lang="ja-JP" altLang="en-US" b="1" dirty="0" smtClean="0"/>
              <a:t>して</a:t>
            </a:r>
            <a:r>
              <a:rPr lang="ja-JP" altLang="en-US" b="1" dirty="0"/>
              <a:t>、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貼り付け</a:t>
            </a:r>
            <a:endParaRPr kumimoji="1" lang="ja-JP" altLang="en-US" b="1" u="sng" dirty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6904958" y="5713541"/>
            <a:ext cx="2057400" cy="273844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512" y="3162607"/>
            <a:ext cx="4380912" cy="1035152"/>
          </a:xfrm>
          <a:prstGeom prst="rect">
            <a:avLst/>
          </a:prstGeom>
        </p:spPr>
      </p:pic>
      <p:sp>
        <p:nvSpPr>
          <p:cNvPr id="11" name="右矢印 10"/>
          <p:cNvSpPr/>
          <p:nvPr/>
        </p:nvSpPr>
        <p:spPr>
          <a:xfrm>
            <a:off x="4342734" y="3337283"/>
            <a:ext cx="413416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483" y="3209984"/>
            <a:ext cx="4388517" cy="940397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6287" y="1532143"/>
            <a:ext cx="3587447" cy="1108049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5464278" y="2658349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/>
              <a:t>右クリックメニュー</a:t>
            </a: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7512" y="4815924"/>
            <a:ext cx="4380246" cy="1000660"/>
          </a:xfrm>
          <a:prstGeom prst="rect">
            <a:avLst/>
          </a:prstGeom>
        </p:spPr>
      </p:pic>
      <p:sp>
        <p:nvSpPr>
          <p:cNvPr id="16" name="右矢印 15"/>
          <p:cNvSpPr/>
          <p:nvPr/>
        </p:nvSpPr>
        <p:spPr>
          <a:xfrm>
            <a:off x="4379580" y="4925393"/>
            <a:ext cx="413416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9841" y="4681057"/>
            <a:ext cx="4314160" cy="105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2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2</a:t>
            </a:r>
            <a:r>
              <a:rPr lang="en-US" altLang="ja-JP" sz="3600" dirty="0" smtClean="0"/>
              <a:t>-2 </a:t>
            </a:r>
            <a:r>
              <a:rPr lang="ja-JP" altLang="en-US" sz="3600" dirty="0"/>
              <a:t>数式のコピー</a:t>
            </a:r>
          </a:p>
        </p:txBody>
      </p:sp>
    </p:spTree>
    <p:extLst>
      <p:ext uri="{BB962C8B-B14F-4D97-AF65-F5344CB8AC3E}">
        <p14:creationId xmlns:p14="http://schemas.microsoft.com/office/powerpoint/2010/main" val="29686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2621" y="1010521"/>
            <a:ext cx="8753475" cy="507206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Excel </a:t>
            </a:r>
            <a:r>
              <a:rPr lang="ja-JP" altLang="en-US" dirty="0" err="1" smtClean="0"/>
              <a:t>での</a:t>
            </a:r>
            <a:r>
              <a:rPr lang="ja-JP" altLang="en-US" dirty="0" smtClean="0"/>
              <a:t>数式の例</a:t>
            </a:r>
            <a:endParaRPr kumimoji="1" lang="ja-JP" altLang="en-US" dirty="0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>
          <a:xfrm>
            <a:off x="5871821" y="1790545"/>
            <a:ext cx="3091204" cy="744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2400" dirty="0"/>
              <a:t>① 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b="1" u="sng" dirty="0"/>
              <a:t> </a:t>
            </a:r>
            <a:r>
              <a:rPr lang="en-US" altLang="ja-JP" sz="2400" b="1" u="sng" dirty="0" err="1"/>
              <a:t>B1</a:t>
            </a:r>
            <a:r>
              <a:rPr lang="en-US" altLang="ja-JP" sz="2400" b="1" u="sng" dirty="0"/>
              <a:t> </a:t>
            </a:r>
            <a:r>
              <a:rPr lang="ja-JP" altLang="en-US" sz="2400" dirty="0"/>
              <a:t>に、</a:t>
            </a:r>
            <a:r>
              <a:rPr lang="ja-JP" altLang="en-US" sz="2400" dirty="0">
                <a:solidFill>
                  <a:srgbClr val="C00000"/>
                </a:solidFill>
              </a:rPr>
              <a:t>数式</a:t>
            </a:r>
            <a:r>
              <a:rPr lang="ja-JP" altLang="en-US" sz="2400" dirty="0"/>
              <a:t>「</a:t>
            </a:r>
            <a:r>
              <a:rPr lang="en-US" altLang="ja-JP" sz="2400" b="1" u="sng" dirty="0"/>
              <a:t>=A1*1.08</a:t>
            </a:r>
            <a:r>
              <a:rPr lang="ja-JP" altLang="en-US" sz="2400" dirty="0"/>
              <a:t>」を入力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82" y="1452454"/>
            <a:ext cx="5553379" cy="1421012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2" y="3191285"/>
            <a:ext cx="5562516" cy="1386434"/>
          </a:xfrm>
          <a:prstGeom prst="rect">
            <a:avLst/>
          </a:prstGeom>
        </p:spPr>
      </p:pic>
      <p:sp>
        <p:nvSpPr>
          <p:cNvPr id="8" name="下矢印 7"/>
          <p:cNvSpPr/>
          <p:nvPr/>
        </p:nvSpPr>
        <p:spPr>
          <a:xfrm>
            <a:off x="2526623" y="2923627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コンテンツ プレースホルダー 5"/>
          <p:cNvSpPr txBox="1">
            <a:spLocks/>
          </p:cNvSpPr>
          <p:nvPr/>
        </p:nvSpPr>
        <p:spPr>
          <a:xfrm>
            <a:off x="5970490" y="3598918"/>
            <a:ext cx="3173510" cy="7448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dirty="0"/>
              <a:t>② 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b="1" u="sng" dirty="0"/>
              <a:t> </a:t>
            </a:r>
            <a:r>
              <a:rPr lang="en-US" altLang="ja-JP" sz="2400" b="1" u="sng" dirty="0" err="1"/>
              <a:t>B1</a:t>
            </a:r>
            <a:r>
              <a:rPr lang="en-US" altLang="ja-JP" sz="2400" b="1" u="sng" dirty="0"/>
              <a:t> </a:t>
            </a:r>
            <a:r>
              <a:rPr lang="ja-JP" altLang="en-US" sz="2400" dirty="0"/>
              <a:t>には、「</a:t>
            </a:r>
            <a:r>
              <a:rPr lang="en-US" altLang="ja-JP" sz="2400" b="1" u="sng" dirty="0"/>
              <a:t>108</a:t>
            </a:r>
            <a:r>
              <a:rPr lang="ja-JP" altLang="en-US" sz="2400" dirty="0"/>
              <a:t>」が表示される</a:t>
            </a:r>
          </a:p>
        </p:txBody>
      </p:sp>
      <p:sp>
        <p:nvSpPr>
          <p:cNvPr id="10" name="コンテンツ プレースホルダー 5"/>
          <p:cNvSpPr txBox="1">
            <a:spLocks/>
          </p:cNvSpPr>
          <p:nvPr/>
        </p:nvSpPr>
        <p:spPr>
          <a:xfrm>
            <a:off x="3640213" y="2893323"/>
            <a:ext cx="4487277" cy="47432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2400" dirty="0"/>
              <a:t>Enter </a:t>
            </a:r>
            <a:r>
              <a:rPr lang="ja-JP" altLang="en-US" sz="2400" dirty="0"/>
              <a:t>キーを押すと・・・</a:t>
            </a:r>
          </a:p>
        </p:txBody>
      </p:sp>
      <p:sp>
        <p:nvSpPr>
          <p:cNvPr id="13" name="コンテンツ プレースホルダー 5"/>
          <p:cNvSpPr txBox="1">
            <a:spLocks/>
          </p:cNvSpPr>
          <p:nvPr/>
        </p:nvSpPr>
        <p:spPr>
          <a:xfrm>
            <a:off x="4953980" y="5113654"/>
            <a:ext cx="3173510" cy="7448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00" dirty="0"/>
              <a:t>※ </a:t>
            </a:r>
            <a:r>
              <a:rPr lang="ja-JP" altLang="en-US" sz="1800" dirty="0">
                <a:solidFill>
                  <a:srgbClr val="C00000"/>
                </a:solidFill>
              </a:rPr>
              <a:t>セル</a:t>
            </a:r>
            <a:r>
              <a:rPr lang="ja-JP" altLang="en-US" sz="1800" b="1" u="sng" dirty="0"/>
              <a:t> </a:t>
            </a:r>
            <a:r>
              <a:rPr lang="en-US" altLang="ja-JP" sz="1800" b="1" u="sng" dirty="0" err="1"/>
              <a:t>B1</a:t>
            </a:r>
            <a:r>
              <a:rPr lang="ja-JP" altLang="en-US" sz="1800" dirty="0"/>
              <a:t>をクリックすると、数式バーには数式「</a:t>
            </a:r>
            <a:r>
              <a:rPr lang="en-US" altLang="ja-JP" sz="1800" b="1" u="sng" dirty="0"/>
              <a:t>=A1*1.08</a:t>
            </a:r>
            <a:r>
              <a:rPr lang="ja-JP" altLang="en-US" sz="1800" dirty="0"/>
              <a:t>」が表示される</a:t>
            </a:r>
            <a:endParaRPr lang="en-US" altLang="ja-JP" sz="1800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45" y="4947689"/>
            <a:ext cx="4773879" cy="105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4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1"/>
          <p:cNvSpPr>
            <a:spLocks noGrp="1"/>
          </p:cNvSpPr>
          <p:nvPr>
            <p:ph type="title"/>
          </p:nvPr>
        </p:nvSpPr>
        <p:spPr>
          <a:xfrm>
            <a:off x="209550" y="1026319"/>
            <a:ext cx="8753475" cy="50720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セル</a:t>
            </a:r>
            <a:r>
              <a:rPr lang="ja-JP" altLang="en-US" dirty="0" smtClean="0"/>
              <a:t>の列番号、行番号を含む数式</a:t>
            </a:r>
            <a:r>
              <a:rPr kumimoji="1" lang="ja-JP" altLang="en-US" dirty="0" smtClean="0"/>
              <a:t>のコピー</a:t>
            </a:r>
            <a:endParaRPr kumimoji="1" lang="ja-JP" altLang="en-US" dirty="0"/>
          </a:p>
        </p:txBody>
      </p:sp>
      <p:sp>
        <p:nvSpPr>
          <p:cNvPr id="10" name="コンテンツ プレースホルダー 5"/>
          <p:cNvSpPr>
            <a:spLocks noGrp="1"/>
          </p:cNvSpPr>
          <p:nvPr>
            <p:ph idx="1"/>
          </p:nvPr>
        </p:nvSpPr>
        <p:spPr>
          <a:xfrm>
            <a:off x="5801081" y="2214280"/>
            <a:ext cx="3342920" cy="744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2400" dirty="0"/>
              <a:t>① 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dirty="0"/>
              <a:t>の</a:t>
            </a:r>
            <a:r>
              <a:rPr lang="ja-JP" altLang="en-US" sz="2400" dirty="0">
                <a:solidFill>
                  <a:srgbClr val="C00000"/>
                </a:solidFill>
              </a:rPr>
              <a:t>アドレス</a:t>
            </a:r>
            <a:r>
              <a:rPr lang="ja-JP" altLang="en-US" sz="2400" dirty="0"/>
              <a:t>（</a:t>
            </a:r>
            <a:r>
              <a:rPr lang="ja-JP" altLang="en-US" sz="2400" dirty="0">
                <a:solidFill>
                  <a:srgbClr val="C00000"/>
                </a:solidFill>
              </a:rPr>
              <a:t>行番号、列番号</a:t>
            </a:r>
            <a:r>
              <a:rPr lang="ja-JP" altLang="en-US" sz="2400" dirty="0"/>
              <a:t>）</a:t>
            </a:r>
            <a:r>
              <a:rPr lang="ja-JP" altLang="en-US" sz="2400" b="1" dirty="0"/>
              <a:t> </a:t>
            </a:r>
            <a:r>
              <a:rPr lang="ja-JP" altLang="en-US" sz="2400" i="1" dirty="0"/>
              <a:t>を</a:t>
            </a:r>
            <a:r>
              <a:rPr lang="ja-JP" altLang="en-US" sz="2400" dirty="0"/>
              <a:t>含む</a:t>
            </a:r>
            <a:r>
              <a:rPr lang="ja-JP" altLang="en-US" sz="2400" dirty="0">
                <a:solidFill>
                  <a:srgbClr val="C00000"/>
                </a:solidFill>
              </a:rPr>
              <a:t>数式</a:t>
            </a:r>
            <a:r>
              <a:rPr lang="ja-JP" altLang="en-US" sz="2400" dirty="0"/>
              <a:t>「</a:t>
            </a:r>
            <a:r>
              <a:rPr lang="en-US" altLang="ja-JP" sz="2400" b="1" u="sng" dirty="0"/>
              <a:t>=A1*1.08</a:t>
            </a:r>
            <a:r>
              <a:rPr lang="ja-JP" altLang="en-US" sz="2400" dirty="0"/>
              <a:t>」をコピー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969982"/>
            <a:ext cx="5591531" cy="1233426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1893973" y="2214280"/>
            <a:ext cx="1354553" cy="4477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3397921" y="2850826"/>
            <a:ext cx="1354553" cy="4477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下矢印 13"/>
          <p:cNvSpPr/>
          <p:nvPr/>
        </p:nvSpPr>
        <p:spPr>
          <a:xfrm>
            <a:off x="2734176" y="3389743"/>
            <a:ext cx="1028700" cy="3061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0" y="3839954"/>
            <a:ext cx="5591531" cy="1968616"/>
          </a:xfrm>
          <a:prstGeom prst="rect">
            <a:avLst/>
          </a:prstGeom>
        </p:spPr>
      </p:pic>
      <p:sp>
        <p:nvSpPr>
          <p:cNvPr id="16" name="コンテンツ プレースホルダー 5"/>
          <p:cNvSpPr txBox="1">
            <a:spLocks/>
          </p:cNvSpPr>
          <p:nvPr/>
        </p:nvSpPr>
        <p:spPr>
          <a:xfrm>
            <a:off x="5801080" y="4198928"/>
            <a:ext cx="3342920" cy="7448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dirty="0"/>
              <a:t>② 貼り付け</a:t>
            </a:r>
          </a:p>
        </p:txBody>
      </p:sp>
      <p:sp>
        <p:nvSpPr>
          <p:cNvPr id="17" name="正方形/長方形 16"/>
          <p:cNvSpPr/>
          <p:nvPr/>
        </p:nvSpPr>
        <p:spPr>
          <a:xfrm>
            <a:off x="2043367" y="5050475"/>
            <a:ext cx="1354553" cy="4477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4446528" y="3935079"/>
            <a:ext cx="1354553" cy="4477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コンテンツ プレースホルダー 5"/>
          <p:cNvSpPr txBox="1">
            <a:spLocks/>
          </p:cNvSpPr>
          <p:nvPr/>
        </p:nvSpPr>
        <p:spPr>
          <a:xfrm>
            <a:off x="5963438" y="4678060"/>
            <a:ext cx="3342920" cy="7448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dirty="0"/>
              <a:t>「</a:t>
            </a:r>
            <a:r>
              <a:rPr lang="en-US" altLang="ja-JP" sz="2400" b="1" u="sng" dirty="0"/>
              <a:t>=</a:t>
            </a:r>
            <a:r>
              <a:rPr lang="en-US" altLang="ja-JP" sz="2400" b="1" u="sng" dirty="0" err="1"/>
              <a:t>A2</a:t>
            </a:r>
            <a:r>
              <a:rPr lang="en-US" altLang="ja-JP" sz="2400" b="1" u="sng" dirty="0"/>
              <a:t>*1.08</a:t>
            </a:r>
            <a:r>
              <a:rPr lang="ja-JP" altLang="en-US" sz="2400" dirty="0"/>
              <a:t>」が貼り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付けられる</a:t>
            </a:r>
          </a:p>
        </p:txBody>
      </p:sp>
    </p:spTree>
    <p:extLst>
      <p:ext uri="{BB962C8B-B14F-4D97-AF65-F5344CB8AC3E}">
        <p14:creationId xmlns:p14="http://schemas.microsoft.com/office/powerpoint/2010/main" val="87599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0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実践演習の部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6813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702040" cy="3239765"/>
          </a:xfrm>
        </p:spPr>
        <p:txBody>
          <a:bodyPr>
            <a:normAutofit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dirty="0" smtClean="0"/>
              <a:t>Windows 7 </a:t>
            </a:r>
            <a:r>
              <a:rPr kumimoji="1" lang="ja-JP" altLang="en-US" dirty="0" smtClean="0"/>
              <a:t>を起動しなさい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lang="en-US" altLang="ja-JP" dirty="0" smtClean="0"/>
              <a:t>Microsoft Excel 2013 </a:t>
            </a:r>
            <a:r>
              <a:rPr lang="ja-JP" altLang="en-US" dirty="0" smtClean="0"/>
              <a:t>を起動しなさい</a:t>
            </a:r>
            <a:endParaRPr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のスタート画面で「</a:t>
            </a:r>
            <a:r>
              <a:rPr kumimoji="1" lang="ja-JP" altLang="en-US" b="1" dirty="0" smtClean="0"/>
              <a:t>空白のブック</a:t>
            </a:r>
            <a:r>
              <a:rPr kumimoji="1" lang="ja-JP" altLang="en-US" dirty="0" smtClean="0"/>
              <a:t>」を選びなさい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590" y="3901687"/>
            <a:ext cx="3681161" cy="2686686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3037166" y="4800012"/>
            <a:ext cx="952513" cy="8900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942" y="88727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4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367594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2547" y="1398658"/>
            <a:ext cx="8835390" cy="792608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825" dirty="0"/>
              <a:t>4. </a:t>
            </a:r>
            <a:r>
              <a:rPr lang="ja-JP" altLang="en-US" sz="3825" dirty="0"/>
              <a:t>次のように値を入力しなさい．</a:t>
            </a:r>
            <a:endParaRPr lang="en-US" altLang="ja-JP" sz="382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825" dirty="0"/>
              <a:t>（値を入力して、</a:t>
            </a:r>
            <a:r>
              <a:rPr lang="en-US" altLang="ja-JP" sz="3825" b="1" u="sng" dirty="0"/>
              <a:t>Enter</a:t>
            </a:r>
            <a:r>
              <a:rPr lang="ja-JP" altLang="en-US" sz="3825" b="1" u="sng" dirty="0"/>
              <a:t>キーを押す</a:t>
            </a:r>
            <a:r>
              <a:rPr lang="ja-JP" altLang="en-US" sz="3825" dirty="0"/>
              <a:t>と、アクティブセルが１つ下に動く）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606145" y="5531421"/>
            <a:ext cx="518603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と</a:t>
            </a:r>
            <a:r>
              <a:rPr lang="ja-JP" altLang="en-US" sz="3000" b="1" dirty="0"/>
              <a:t>Ｂ列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887388" y="2726081"/>
            <a:ext cx="17235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１行</a:t>
            </a:r>
            <a:endParaRPr lang="en-US" altLang="ja-JP" sz="3000" b="1" dirty="0"/>
          </a:p>
          <a:p>
            <a:r>
              <a:rPr lang="ja-JP" altLang="en-US" sz="3000" dirty="0"/>
              <a:t>から</a:t>
            </a:r>
            <a:r>
              <a:rPr lang="ja-JP" altLang="en-US" sz="3000" b="1" dirty="0"/>
              <a:t>４行</a:t>
            </a:r>
            <a:endParaRPr lang="en-US" altLang="ja-JP" sz="3000" b="1" dirty="0"/>
          </a:p>
          <a:p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895047" y="4790455"/>
            <a:ext cx="567655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dirty="0">
                <a:solidFill>
                  <a:srgbClr val="003366"/>
                </a:solidFill>
              </a:rPr>
              <a:t>※</a:t>
            </a:r>
            <a:r>
              <a:rPr lang="ja-JP" altLang="en-US" sz="30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088" y="2184565"/>
            <a:ext cx="5375296" cy="2568491"/>
          </a:xfrm>
          <a:prstGeom prst="rect">
            <a:avLst/>
          </a:prstGeom>
        </p:spPr>
      </p:pic>
      <p:pic>
        <p:nvPicPr>
          <p:cNvPr id="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082" y="80631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47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 5"/>
          <p:cNvGraphicFramePr>
            <a:graphicFrameLocks noGrp="1"/>
          </p:cNvGraphicFramePr>
          <p:nvPr/>
        </p:nvGraphicFramePr>
        <p:xfrm>
          <a:off x="1646321" y="2958764"/>
          <a:ext cx="3966412" cy="2626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3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2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2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5380">
                <a:tc>
                  <a:txBody>
                    <a:bodyPr/>
                    <a:lstStyle/>
                    <a:p>
                      <a:pPr algn="ctr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A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B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3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1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価格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税込み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3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2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 </a:t>
                      </a:r>
                      <a:r>
                        <a:rPr lang="en-US" altLang="ja-JP" sz="2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24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A2</a:t>
                      </a:r>
                      <a:r>
                        <a:rPr lang="en-US" altLang="ja-JP" sz="2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*1.08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3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3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200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3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4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250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実践演習の</a:t>
            </a:r>
            <a:r>
              <a:rPr lang="ja-JP" altLang="en-US" dirty="0" smtClean="0"/>
              <a:t>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497330"/>
            <a:ext cx="9144000" cy="1417321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5.</a:t>
            </a:r>
            <a:r>
              <a:rPr lang="ja-JP" altLang="en-US" sz="3375" dirty="0"/>
              <a:t> 次のように</a:t>
            </a:r>
            <a:r>
              <a:rPr lang="ja-JP" altLang="en-US" sz="3375" b="1" dirty="0"/>
              <a:t>数式</a:t>
            </a:r>
            <a:r>
              <a:rPr lang="ja-JP" altLang="en-US" sz="3375" dirty="0"/>
              <a:t>を入力しなさい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375" dirty="0"/>
              <a:t>（数式を入力して、</a:t>
            </a:r>
            <a:r>
              <a:rPr lang="en-US" altLang="ja-JP" sz="3375" b="1" u="sng" dirty="0"/>
              <a:t>Enter</a:t>
            </a:r>
            <a:r>
              <a:rPr lang="ja-JP" altLang="en-US" sz="3375" b="1" u="sng" dirty="0"/>
              <a:t>キーを押す</a:t>
            </a:r>
            <a:r>
              <a:rPr lang="ja-JP" altLang="en-US" sz="3375" dirty="0"/>
              <a:t>と、アクティブセルが１つ下に動く）　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	</a:t>
            </a:r>
            <a:r>
              <a:rPr lang="ja-JP" altLang="en-US" sz="3375" dirty="0"/>
              <a:t>「</a:t>
            </a:r>
            <a:r>
              <a:rPr lang="en-US" altLang="ja-JP" sz="3375" b="1" dirty="0">
                <a:solidFill>
                  <a:srgbClr val="FF0000"/>
                </a:solidFill>
              </a:rPr>
              <a:t>=</a:t>
            </a:r>
            <a:r>
              <a:rPr lang="en-US" altLang="ja-JP" sz="3375" b="1" dirty="0" err="1">
                <a:solidFill>
                  <a:srgbClr val="FF0000"/>
                </a:solidFill>
              </a:rPr>
              <a:t>A2</a:t>
            </a:r>
            <a:r>
              <a:rPr lang="en-US" altLang="ja-JP" sz="3375" b="1" dirty="0">
                <a:solidFill>
                  <a:srgbClr val="FF0000"/>
                </a:solidFill>
              </a:rPr>
              <a:t>*1.08</a:t>
            </a:r>
            <a:r>
              <a:rPr lang="ja-JP" altLang="en-US" sz="3375" dirty="0"/>
              <a:t>」は</a:t>
            </a:r>
            <a:r>
              <a:rPr lang="ja-JP" altLang="en-US" sz="3375" b="1" dirty="0"/>
              <a:t>半角</a:t>
            </a:r>
            <a:r>
              <a:rPr lang="ja-JP" altLang="en-US" sz="3375" dirty="0"/>
              <a:t>です（正確に！）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7" name="正方形/長方形 6"/>
          <p:cNvSpPr/>
          <p:nvPr/>
        </p:nvSpPr>
        <p:spPr>
          <a:xfrm>
            <a:off x="3952374" y="3975539"/>
            <a:ext cx="1660359" cy="5933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137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14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835390" cy="114661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6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515" y="2643940"/>
            <a:ext cx="5304610" cy="2769895"/>
          </a:xfrm>
          <a:prstGeom prst="rect">
            <a:avLst/>
          </a:prstGeom>
        </p:spPr>
      </p:pic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89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1"/>
            <a:ext cx="8835390" cy="170607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7.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 smtClean="0"/>
              <a:t>B2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の数式を、</a:t>
            </a:r>
            <a:r>
              <a:rPr lang="ja-JP" altLang="en-US" dirty="0" smtClean="0">
                <a:solidFill>
                  <a:srgbClr val="C00000"/>
                </a:solidFill>
              </a:rPr>
              <a:t>セル </a:t>
            </a:r>
            <a:r>
              <a:rPr lang="en-US" altLang="ja-JP" b="1" dirty="0" err="1" smtClean="0"/>
              <a:t>B3</a:t>
            </a:r>
            <a:r>
              <a:rPr lang="en-US" altLang="ja-JP" b="1" dirty="0" smtClean="0"/>
              <a:t> </a:t>
            </a:r>
            <a:r>
              <a:rPr lang="ja-JP" altLang="en-US" dirty="0" smtClean="0"/>
              <a:t>と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 smtClean="0"/>
              <a:t>B4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コピー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/>
              <a:t>8</a:t>
            </a:r>
            <a:r>
              <a:rPr kumimoji="1" lang="en-US" altLang="ja-JP" dirty="0" smtClean="0"/>
              <a:t>. 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14" y="2893031"/>
            <a:ext cx="6115239" cy="2922060"/>
          </a:xfrm>
          <a:prstGeom prst="rect">
            <a:avLst/>
          </a:prstGeom>
        </p:spPr>
      </p:pic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610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37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92142"/>
            <a:ext cx="6115239" cy="2922060"/>
          </a:xfrm>
          <a:prstGeom prst="rect">
            <a:avLst/>
          </a:prstGeom>
        </p:spPr>
      </p:pic>
      <p:sp>
        <p:nvSpPr>
          <p:cNvPr id="7" name="左矢印 6"/>
          <p:cNvSpPr/>
          <p:nvPr/>
        </p:nvSpPr>
        <p:spPr>
          <a:xfrm>
            <a:off x="5763315" y="3063674"/>
            <a:ext cx="703848" cy="3789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左矢印 7"/>
          <p:cNvSpPr/>
          <p:nvPr/>
        </p:nvSpPr>
        <p:spPr>
          <a:xfrm>
            <a:off x="5763315" y="3600179"/>
            <a:ext cx="703848" cy="3789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左矢印 8"/>
          <p:cNvSpPr/>
          <p:nvPr/>
        </p:nvSpPr>
        <p:spPr>
          <a:xfrm>
            <a:off x="5781362" y="4136684"/>
            <a:ext cx="703848" cy="3789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713621" y="2957921"/>
            <a:ext cx="181652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700" b="1" dirty="0"/>
              <a:t>=</a:t>
            </a:r>
            <a:r>
              <a:rPr lang="en-US" altLang="ja-JP" sz="2700" b="1" dirty="0" err="1"/>
              <a:t>A2</a:t>
            </a:r>
            <a:r>
              <a:rPr lang="en-US" altLang="ja-JP" sz="2700" b="1" dirty="0"/>
              <a:t> *1.08</a:t>
            </a:r>
            <a:endParaRPr lang="ja-JP" altLang="en-US" sz="2700" b="1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713621" y="3600180"/>
            <a:ext cx="181652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700" b="1" dirty="0"/>
              <a:t>=</a:t>
            </a:r>
            <a:r>
              <a:rPr lang="en-US" altLang="ja-JP" sz="2700" b="1" dirty="0" err="1"/>
              <a:t>A3</a:t>
            </a:r>
            <a:r>
              <a:rPr lang="en-US" altLang="ja-JP" sz="2700" b="1" dirty="0"/>
              <a:t> *1.08</a:t>
            </a:r>
            <a:endParaRPr lang="ja-JP" altLang="en-US" sz="2700" b="1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713621" y="4242439"/>
            <a:ext cx="181652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700" b="1" dirty="0"/>
              <a:t>=</a:t>
            </a:r>
            <a:r>
              <a:rPr lang="en-US" altLang="ja-JP" sz="2700" b="1" dirty="0" err="1"/>
              <a:t>A4</a:t>
            </a:r>
            <a:r>
              <a:rPr lang="en-US" altLang="ja-JP" sz="2700" b="1" dirty="0"/>
              <a:t> *1.08</a:t>
            </a:r>
            <a:endParaRPr lang="ja-JP" altLang="en-US" sz="2700" b="1" dirty="0"/>
          </a:p>
        </p:txBody>
      </p:sp>
    </p:spTree>
    <p:extLst>
      <p:ext uri="{BB962C8B-B14F-4D97-AF65-F5344CB8AC3E}">
        <p14:creationId xmlns:p14="http://schemas.microsoft.com/office/powerpoint/2010/main" val="229712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249" y="392766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99553" y="1040339"/>
            <a:ext cx="8835390" cy="170607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9. </a:t>
            </a:r>
            <a:r>
              <a:rPr lang="ja-JP" altLang="en-US" dirty="0" smtClean="0"/>
              <a:t>後片づけ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確認したら、</a:t>
            </a:r>
            <a:r>
              <a:rPr lang="ja-JP" altLang="en-US" b="1" u="sng" dirty="0" smtClean="0"/>
              <a:t>範囲選択</a:t>
            </a:r>
            <a:r>
              <a:rPr lang="ja-JP" altLang="en-US" dirty="0" smtClean="0"/>
              <a:t>して、</a:t>
            </a:r>
            <a:r>
              <a:rPr lang="ja-JP" altLang="en-US" b="1" u="sng" dirty="0" smtClean="0"/>
              <a:t>右クリック</a:t>
            </a:r>
            <a:r>
              <a:rPr lang="ja-JP" altLang="en-US" dirty="0" smtClean="0"/>
              <a:t>して、「</a:t>
            </a:r>
            <a:r>
              <a:rPr lang="ja-JP" altLang="en-US" b="1" u="sng" dirty="0" smtClean="0"/>
              <a:t>数式と値のクリア</a:t>
            </a:r>
            <a:r>
              <a:rPr lang="ja-JP" altLang="en-US" dirty="0" smtClean="0"/>
              <a:t>」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4274"/>
            <a:ext cx="4098522" cy="1945061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1364458" y="494223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範囲選択</a:t>
            </a:r>
          </a:p>
        </p:txBody>
      </p:sp>
      <p:sp>
        <p:nvSpPr>
          <p:cNvPr id="7" name="右矢印 6"/>
          <p:cNvSpPr/>
          <p:nvPr/>
        </p:nvSpPr>
        <p:spPr>
          <a:xfrm>
            <a:off x="4368247" y="3555724"/>
            <a:ext cx="358058" cy="4770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030" y="2524304"/>
            <a:ext cx="2756492" cy="3189503"/>
          </a:xfrm>
          <a:prstGeom prst="rect">
            <a:avLst/>
          </a:prstGeom>
        </p:spPr>
      </p:pic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384" y="31603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5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2</a:t>
            </a:r>
            <a:r>
              <a:rPr lang="en-US" altLang="ja-JP" sz="3600" dirty="0" smtClean="0"/>
              <a:t>-3 </a:t>
            </a:r>
            <a:r>
              <a:rPr lang="ja-JP" altLang="en-US" sz="3600" dirty="0"/>
              <a:t>絶対番地と相対番地</a:t>
            </a:r>
          </a:p>
        </p:txBody>
      </p:sp>
    </p:spTree>
    <p:extLst>
      <p:ext uri="{BB962C8B-B14F-4D97-AF65-F5344CB8AC3E}">
        <p14:creationId xmlns:p14="http://schemas.microsoft.com/office/powerpoint/2010/main" val="240610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390053" y="687856"/>
            <a:ext cx="834009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2</a:t>
            </a:r>
            <a:r>
              <a:rPr kumimoji="1" lang="en-US" altLang="ja-JP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-3 Excel </a:t>
            </a:r>
            <a:r>
              <a:rPr kumimoji="1" lang="ja-JP" altLang="en-US" dirty="0" err="1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での</a:t>
            </a:r>
            <a:r>
              <a:rPr kumimoji="1"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絶対番地と相対番地</a:t>
            </a:r>
            <a:endParaRPr kumimoji="1" lang="ja-JP" altLang="en-US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5050" y="1737179"/>
            <a:ext cx="8988950" cy="416117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</a:t>
            </a:r>
            <a:r>
              <a:rPr lang="ja-JP" altLang="en-US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相対番地</a:t>
            </a:r>
            <a:endParaRPr lang="en-US" altLang="ja-JP" sz="24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24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セル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のアドレス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　「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列番号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」と「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行番号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」で示す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（例）　</a:t>
            </a:r>
            <a:r>
              <a:rPr lang="en-US" altLang="ja-JP" sz="2400" b="1" dirty="0" err="1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A2</a:t>
            </a:r>
            <a:endParaRPr lang="en-US" altLang="ja-JP" sz="24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 	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コピー／切り取り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して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貼り付ける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とき、</a:t>
            </a:r>
            <a:r>
              <a:rPr lang="ja-JP" altLang="en-US" sz="24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コピー先とコピー</a:t>
            </a:r>
            <a:endParaRPr lang="en-US" altLang="ja-JP" sz="2400" b="1" u="sng" dirty="0">
              <a:solidFill>
                <a:srgbClr val="FF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b="1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r>
              <a:rPr lang="ja-JP" altLang="en-US" sz="24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元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セルのアドレス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24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ずれ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に応じて、</a:t>
            </a:r>
            <a:r>
              <a:rPr lang="ja-JP" altLang="en-US" sz="24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調整が行われる</a:t>
            </a:r>
            <a:endParaRPr lang="en-US" altLang="ja-JP" sz="2400" b="1" u="sng" dirty="0">
              <a:solidFill>
                <a:srgbClr val="FF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</a:t>
            </a:r>
            <a:r>
              <a:rPr lang="ja-JP" altLang="en-US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絶対番地</a:t>
            </a:r>
            <a:endParaRPr lang="en-US" altLang="ja-JP" sz="24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24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セル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のアドレス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　「</a:t>
            </a:r>
            <a:r>
              <a:rPr lang="en-US" altLang="ja-JP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$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」と「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列番号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」と「</a:t>
            </a:r>
            <a:r>
              <a:rPr lang="en-US" altLang="ja-JP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$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」と「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行番号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」で示す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（例）　</a:t>
            </a:r>
            <a:r>
              <a:rPr lang="en-US" altLang="ja-JP" sz="2400" b="1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$</a:t>
            </a:r>
            <a:r>
              <a:rPr lang="en-US" altLang="ja-JP" sz="2400" b="1" dirty="0" err="1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A$2</a:t>
            </a:r>
            <a:endParaRPr lang="en-US" altLang="ja-JP" sz="24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 	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コピー／切り取り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して</a:t>
            </a:r>
            <a:r>
              <a:rPr lang="ja-JP" altLang="en-US" sz="2400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貼り付ける</a:t>
            </a:r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ときの</a:t>
            </a:r>
            <a:r>
              <a:rPr lang="ja-JP" altLang="en-US" sz="2400" b="1" u="sng" dirty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調整は無い</a:t>
            </a:r>
            <a:endParaRPr lang="en-US" altLang="ja-JP" sz="2400" b="1" u="sng" dirty="0">
              <a:solidFill>
                <a:srgbClr val="FF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21</a:t>
            </a:fld>
            <a:endParaRPr kumimoji="1" lang="ja-JP" altLang="en-US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pSp>
        <p:nvGrpSpPr>
          <p:cNvPr id="8" name="グループ化 7"/>
          <p:cNvGrpSpPr/>
          <p:nvPr/>
        </p:nvGrpSpPr>
        <p:grpSpPr>
          <a:xfrm>
            <a:off x="7665999" y="1541026"/>
            <a:ext cx="1223413" cy="1008866"/>
            <a:chOff x="7582266" y="316010"/>
            <a:chExt cx="1631217" cy="1345154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まとめページ</a:t>
              </a: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635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367594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2547" y="1398658"/>
            <a:ext cx="8835390" cy="792608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825" dirty="0"/>
              <a:t>1. </a:t>
            </a:r>
            <a:r>
              <a:rPr lang="ja-JP" altLang="en-US" sz="3825" dirty="0"/>
              <a:t>次のように値を入力しなさい．</a:t>
            </a:r>
            <a:endParaRPr lang="en-US" altLang="ja-JP" sz="382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825" dirty="0"/>
              <a:t>（値を入力して、</a:t>
            </a:r>
            <a:r>
              <a:rPr lang="en-US" altLang="ja-JP" sz="3825" b="1" u="sng" dirty="0"/>
              <a:t>Enter</a:t>
            </a:r>
            <a:r>
              <a:rPr lang="ja-JP" altLang="en-US" sz="3825" b="1" u="sng" dirty="0"/>
              <a:t>キーを押す</a:t>
            </a:r>
            <a:r>
              <a:rPr lang="ja-JP" altLang="en-US" sz="3825" dirty="0"/>
              <a:t>と、アクティブセルが１つ下に動く）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74441" y="5469835"/>
            <a:ext cx="5570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から</a:t>
            </a:r>
            <a:r>
              <a:rPr lang="ja-JP" altLang="en-US" sz="3000" b="1" dirty="0"/>
              <a:t>Ｄ列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356619" y="2375471"/>
            <a:ext cx="17235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１行</a:t>
            </a:r>
            <a:endParaRPr lang="en-US" altLang="ja-JP" sz="3000" b="1" dirty="0"/>
          </a:p>
          <a:p>
            <a:r>
              <a:rPr lang="ja-JP" altLang="en-US" sz="3000" dirty="0"/>
              <a:t>から</a:t>
            </a:r>
            <a:r>
              <a:rPr lang="ja-JP" altLang="en-US" sz="3000" b="1" dirty="0"/>
              <a:t>６行</a:t>
            </a:r>
            <a:endParaRPr lang="en-US" altLang="ja-JP" sz="3000" b="1" dirty="0"/>
          </a:p>
          <a:p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547" y="2191266"/>
            <a:ext cx="7064072" cy="288196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1743340" y="5073234"/>
            <a:ext cx="567655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000" dirty="0">
                <a:solidFill>
                  <a:srgbClr val="003366"/>
                </a:solidFill>
              </a:rPr>
              <a:t>※</a:t>
            </a:r>
            <a:r>
              <a:rPr lang="ja-JP" altLang="en-US" sz="3000" dirty="0">
                <a:solidFill>
                  <a:srgbClr val="003366"/>
                </a:solidFill>
              </a:rPr>
              <a:t> 数字はすべて半角にしなさい</a:t>
            </a: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219" y="741795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6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963510"/>
              </p:ext>
            </p:extLst>
          </p:nvPr>
        </p:nvGraphicFramePr>
        <p:xfrm>
          <a:off x="912413" y="2914651"/>
          <a:ext cx="6679095" cy="26103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59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59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5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59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59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2904">
                <a:tc>
                  <a:txBody>
                    <a:bodyPr/>
                    <a:lstStyle/>
                    <a:p>
                      <a:pPr algn="ctr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購入者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購入数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単価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合計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AA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=$</a:t>
                      </a:r>
                      <a:r>
                        <a:rPr lang="en-US" altLang="ja-JP" sz="2400" b="1" i="0" u="none" strike="noStrike" dirty="0" err="1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</a:rPr>
                        <a:t>C$6</a:t>
                      </a:r>
                      <a:endParaRPr lang="en-US" altLang="ja-JP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=</a:t>
                      </a:r>
                      <a:r>
                        <a:rPr lang="en-US" altLang="ja-JP" sz="2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B2</a:t>
                      </a:r>
                      <a:r>
                        <a:rPr lang="en-US" altLang="ja-JP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r>
                        <a:rPr lang="en-US" altLang="ja-JP" sz="2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C2</a:t>
                      </a:r>
                      <a:endParaRPr lang="en-US" altLang="ja-JP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BB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CC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  <a:latin typeface="+mn-ea"/>
                          <a:ea typeface="+mn-ea"/>
                        </a:rPr>
                        <a:t>単価は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50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497330"/>
            <a:ext cx="9144000" cy="1417321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2.</a:t>
            </a:r>
            <a:r>
              <a:rPr lang="ja-JP" altLang="en-US" sz="3375" dirty="0"/>
              <a:t> 次のように</a:t>
            </a:r>
            <a:r>
              <a:rPr lang="ja-JP" altLang="en-US" sz="3375" b="1" dirty="0"/>
              <a:t>数式</a:t>
            </a:r>
            <a:r>
              <a:rPr lang="ja-JP" altLang="en-US" sz="3375" dirty="0"/>
              <a:t>を入力しなさい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375" dirty="0"/>
              <a:t>（数式を入力して、</a:t>
            </a:r>
            <a:r>
              <a:rPr lang="en-US" altLang="ja-JP" sz="3375" b="1" u="sng" dirty="0"/>
              <a:t>Enter</a:t>
            </a:r>
            <a:r>
              <a:rPr lang="ja-JP" altLang="en-US" sz="3375" b="1" u="sng" dirty="0"/>
              <a:t>キーを押す</a:t>
            </a:r>
            <a:r>
              <a:rPr lang="ja-JP" altLang="en-US" sz="3375" dirty="0"/>
              <a:t>と、アクティブセルが１つ下に動く）　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	</a:t>
            </a:r>
            <a:r>
              <a:rPr lang="ja-JP" altLang="en-US" sz="3375" dirty="0"/>
              <a:t>「</a:t>
            </a:r>
            <a:r>
              <a:rPr lang="en-US" altLang="ja-JP" sz="3375" b="1" dirty="0">
                <a:solidFill>
                  <a:srgbClr val="FF0000"/>
                </a:solidFill>
              </a:rPr>
              <a:t>=$</a:t>
            </a:r>
            <a:r>
              <a:rPr lang="en-US" altLang="ja-JP" sz="3375" b="1" dirty="0" err="1">
                <a:solidFill>
                  <a:srgbClr val="FF0000"/>
                </a:solidFill>
              </a:rPr>
              <a:t>C$6</a:t>
            </a:r>
            <a:r>
              <a:rPr lang="ja-JP" altLang="en-US" sz="3375" dirty="0"/>
              <a:t>」、「</a:t>
            </a:r>
            <a:r>
              <a:rPr lang="en-US" altLang="ja-JP" sz="3375" b="1" dirty="0">
                <a:solidFill>
                  <a:srgbClr val="FF0000"/>
                </a:solidFill>
              </a:rPr>
              <a:t>=</a:t>
            </a:r>
            <a:r>
              <a:rPr lang="en-US" altLang="ja-JP" sz="3375" b="1" dirty="0" err="1">
                <a:solidFill>
                  <a:srgbClr val="FF0000"/>
                </a:solidFill>
              </a:rPr>
              <a:t>B2</a:t>
            </a:r>
            <a:r>
              <a:rPr lang="en-US" altLang="ja-JP" sz="3375" b="1" dirty="0">
                <a:solidFill>
                  <a:srgbClr val="FF0000"/>
                </a:solidFill>
              </a:rPr>
              <a:t>*</a:t>
            </a:r>
            <a:r>
              <a:rPr lang="en-US" altLang="ja-JP" sz="3375" b="1" dirty="0" err="1">
                <a:solidFill>
                  <a:srgbClr val="FF0000"/>
                </a:solidFill>
              </a:rPr>
              <a:t>C2</a:t>
            </a:r>
            <a:r>
              <a:rPr lang="ja-JP" altLang="en-US" sz="3375" dirty="0"/>
              <a:t>」は</a:t>
            </a:r>
            <a:r>
              <a:rPr lang="ja-JP" altLang="en-US" sz="3375" b="1" dirty="0"/>
              <a:t>半角</a:t>
            </a:r>
            <a:r>
              <a:rPr lang="ja-JP" altLang="en-US" sz="3375" dirty="0"/>
              <a:t>です（正確に！）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7" name="正方形/長方形 6"/>
          <p:cNvSpPr/>
          <p:nvPr/>
        </p:nvSpPr>
        <p:spPr>
          <a:xfrm>
            <a:off x="4921439" y="3625837"/>
            <a:ext cx="1325305" cy="4516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6246744" y="3625837"/>
            <a:ext cx="1325305" cy="4516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387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16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835390" cy="114661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3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" y="2535768"/>
            <a:ext cx="7011345" cy="2928268"/>
          </a:xfrm>
          <a:prstGeom prst="rect">
            <a:avLst/>
          </a:prstGeom>
        </p:spPr>
      </p:pic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097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59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1"/>
            <a:ext cx="8835390" cy="170607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4</a:t>
            </a:r>
            <a:r>
              <a:rPr lang="en-US" altLang="ja-JP" dirty="0" smtClean="0"/>
              <a:t>.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/>
              <a:t>C</a:t>
            </a:r>
            <a:r>
              <a:rPr lang="en-US" altLang="ja-JP" b="1" dirty="0" err="1" smtClean="0"/>
              <a:t>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の数式を、</a:t>
            </a:r>
            <a:r>
              <a:rPr lang="ja-JP" altLang="en-US" dirty="0" smtClean="0">
                <a:solidFill>
                  <a:srgbClr val="C00000"/>
                </a:solidFill>
              </a:rPr>
              <a:t>セル </a:t>
            </a:r>
            <a:r>
              <a:rPr lang="en-US" altLang="ja-JP" b="1" dirty="0" err="1"/>
              <a:t>C</a:t>
            </a:r>
            <a:r>
              <a:rPr lang="en-US" altLang="ja-JP" b="1" dirty="0" err="1" smtClean="0"/>
              <a:t>3</a:t>
            </a:r>
            <a:r>
              <a:rPr lang="en-US" altLang="ja-JP" b="1" dirty="0" smtClean="0"/>
              <a:t> </a:t>
            </a:r>
            <a:r>
              <a:rPr lang="ja-JP" altLang="en-US" dirty="0" smtClean="0"/>
              <a:t>と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/>
              <a:t>C</a:t>
            </a:r>
            <a:r>
              <a:rPr lang="en-US" altLang="ja-JP" b="1" dirty="0" err="1" smtClean="0"/>
              <a:t>4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コピー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5</a:t>
            </a:r>
            <a:r>
              <a:rPr kumimoji="1" lang="en-US" altLang="ja-JP" dirty="0" smtClean="0"/>
              <a:t>. 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71" y="2906885"/>
            <a:ext cx="7157967" cy="2989504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429451" y="3706804"/>
            <a:ext cx="1578753" cy="11608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775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84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1"/>
            <a:ext cx="8835390" cy="170607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6.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/>
              <a:t>D</a:t>
            </a:r>
            <a:r>
              <a:rPr lang="en-US" altLang="ja-JP" b="1" dirty="0" err="1" smtClean="0"/>
              <a:t>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の数式を、</a:t>
            </a:r>
            <a:r>
              <a:rPr lang="ja-JP" altLang="en-US" dirty="0" smtClean="0">
                <a:solidFill>
                  <a:srgbClr val="C00000"/>
                </a:solidFill>
              </a:rPr>
              <a:t>セル </a:t>
            </a:r>
            <a:r>
              <a:rPr lang="en-US" altLang="ja-JP" b="1" dirty="0" err="1" smtClean="0"/>
              <a:t>D3</a:t>
            </a:r>
            <a:r>
              <a:rPr lang="en-US" altLang="ja-JP" b="1" dirty="0" smtClean="0"/>
              <a:t> </a:t>
            </a:r>
            <a:r>
              <a:rPr lang="ja-JP" altLang="en-US" dirty="0" smtClean="0"/>
              <a:t>と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 smtClean="0"/>
              <a:t>D4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コピー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7</a:t>
            </a:r>
            <a:r>
              <a:rPr kumimoji="1" lang="en-US" altLang="ja-JP" dirty="0" smtClean="0"/>
              <a:t>. 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75" y="2735746"/>
            <a:ext cx="7282163" cy="3041374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5890504" y="3596019"/>
            <a:ext cx="1578753" cy="11822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943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84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</a:t>
            </a:r>
            <a:r>
              <a:rPr lang="ja-JP" altLang="en-US" dirty="0"/>
              <a:t>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1"/>
            <a:ext cx="8835390" cy="170607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8</a:t>
            </a:r>
            <a:r>
              <a:rPr lang="en-US" altLang="ja-JP" dirty="0" smtClean="0"/>
              <a:t>.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 smtClean="0"/>
              <a:t>C6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の値を「</a:t>
            </a:r>
            <a:r>
              <a:rPr lang="en-US" altLang="ja-JP" b="1" dirty="0" smtClean="0"/>
              <a:t>60</a:t>
            </a:r>
            <a:r>
              <a:rPr lang="ja-JP" altLang="en-US" dirty="0" smtClean="0"/>
              <a:t>」に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変えなさい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9</a:t>
            </a:r>
            <a:r>
              <a:rPr kumimoji="1" lang="en-US" altLang="ja-JP" dirty="0" smtClean="0"/>
              <a:t>. 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128" y="2780472"/>
            <a:ext cx="7193665" cy="300441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4726305" y="5176341"/>
            <a:ext cx="1325305" cy="451692"/>
          </a:xfrm>
          <a:prstGeom prst="rect">
            <a:avLst/>
          </a:pr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4429451" y="3706804"/>
            <a:ext cx="3144167" cy="11608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167293" y="5694063"/>
            <a:ext cx="4570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>
                <a:solidFill>
                  <a:srgbClr val="FF0000"/>
                </a:solidFill>
              </a:rPr>
              <a:t>あとで使うので、消さずに残しておくこと</a:t>
            </a:r>
          </a:p>
        </p:txBody>
      </p:sp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588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30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6954" y="3086100"/>
            <a:ext cx="7204046" cy="775097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2</a:t>
            </a:r>
            <a:r>
              <a:rPr kumimoji="1" lang="en-US" altLang="ja-JP" dirty="0" smtClean="0"/>
              <a:t>-4 Excel </a:t>
            </a:r>
            <a:r>
              <a:rPr kumimoji="1" lang="ja-JP" altLang="en-US" dirty="0" smtClean="0"/>
              <a:t>の便利な関数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97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2</a:t>
            </a:r>
            <a:r>
              <a:rPr kumimoji="1" lang="en-US" altLang="ja-JP" dirty="0" smtClean="0"/>
              <a:t>-4 Excel </a:t>
            </a:r>
            <a:r>
              <a:rPr kumimoji="1" lang="ja-JP" altLang="en-US" dirty="0" smtClean="0"/>
              <a:t>の関数とは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765770"/>
            <a:ext cx="8515350" cy="340009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dirty="0"/>
              <a:t>良く使う計算のパターン　＝　関数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dirty="0"/>
              <a:t>関数の例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　 合計 </a:t>
            </a:r>
            <a:r>
              <a:rPr lang="en-US" altLang="ja-JP" sz="2400" b="1" dirty="0"/>
              <a:t>SUM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    </a:t>
            </a:r>
            <a:r>
              <a:rPr lang="ja-JP" altLang="en-US" sz="2400" dirty="0"/>
              <a:t>平均 </a:t>
            </a:r>
            <a:r>
              <a:rPr lang="en-US" altLang="ja-JP" sz="2400" b="1" dirty="0"/>
              <a:t>AVERAGE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b="1" dirty="0"/>
              <a:t>    </a:t>
            </a:r>
            <a:r>
              <a:rPr lang="ja-JP" altLang="en-US" sz="2400" dirty="0"/>
              <a:t>順位 </a:t>
            </a:r>
            <a:r>
              <a:rPr lang="en-US" altLang="ja-JP" sz="2400" b="1" dirty="0" err="1"/>
              <a:t>RANK.EQ</a:t>
            </a:r>
            <a:endParaRPr lang="ja-JP" altLang="en-US" sz="2400" b="1" dirty="0"/>
          </a:p>
        </p:txBody>
      </p:sp>
      <p:grpSp>
        <p:nvGrpSpPr>
          <p:cNvPr id="10" name="グループ化 9"/>
          <p:cNvGrpSpPr/>
          <p:nvPr/>
        </p:nvGrpSpPr>
        <p:grpSpPr>
          <a:xfrm>
            <a:off x="6884268" y="1135871"/>
            <a:ext cx="1223413" cy="1008866"/>
            <a:chOff x="7582266" y="316010"/>
            <a:chExt cx="1631217" cy="1345154"/>
          </a:xfrm>
        </p:grpSpPr>
        <p:sp>
          <p:nvSpPr>
            <p:cNvPr id="11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12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4590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合計 </a:t>
            </a:r>
            <a:r>
              <a:rPr kumimoji="1" lang="en-US" altLang="ja-JP" dirty="0" smtClean="0"/>
              <a:t>SUM</a:t>
            </a:r>
            <a:endParaRPr kumimoji="1" lang="ja-JP" altLang="en-US" dirty="0"/>
          </a:p>
        </p:txBody>
      </p:sp>
      <p:sp>
        <p:nvSpPr>
          <p:cNvPr id="5" name="コンテンツ プレースホルダー 5"/>
          <p:cNvSpPr>
            <a:spLocks noGrp="1"/>
          </p:cNvSpPr>
          <p:nvPr>
            <p:ph idx="1"/>
          </p:nvPr>
        </p:nvSpPr>
        <p:spPr>
          <a:xfrm>
            <a:off x="5871821" y="1790545"/>
            <a:ext cx="3091204" cy="744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2400" dirty="0"/>
              <a:t>① 合計を求める巻子 </a:t>
            </a:r>
            <a:r>
              <a:rPr lang="en-US" altLang="ja-JP" sz="2400" dirty="0"/>
              <a:t>SUM </a:t>
            </a:r>
            <a:r>
              <a:rPr lang="ja-JP" altLang="en-US" sz="2400" dirty="0"/>
              <a:t>を使う．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「</a:t>
            </a:r>
            <a:r>
              <a:rPr lang="en-US" altLang="ja-JP" sz="2400" b="1" u="sng" dirty="0"/>
              <a:t>=SUM(</a:t>
            </a:r>
            <a:r>
              <a:rPr lang="en-US" altLang="ja-JP" sz="2400" b="1" u="sng" dirty="0" err="1"/>
              <a:t>D2:D4</a:t>
            </a:r>
            <a:r>
              <a:rPr lang="en-US" altLang="ja-JP" sz="2400" b="1" u="sng" dirty="0"/>
              <a:t>)</a:t>
            </a:r>
            <a:r>
              <a:rPr lang="ja-JP" altLang="en-US" sz="2400" dirty="0"/>
              <a:t>」を入力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896" y="1533526"/>
            <a:ext cx="4979504" cy="1986284"/>
          </a:xfrm>
          <a:prstGeom prst="rect">
            <a:avLst/>
          </a:prstGeom>
        </p:spPr>
      </p:pic>
      <p:sp>
        <p:nvSpPr>
          <p:cNvPr id="6" name="下矢印 5"/>
          <p:cNvSpPr/>
          <p:nvPr/>
        </p:nvSpPr>
        <p:spPr>
          <a:xfrm>
            <a:off x="3101009" y="3660085"/>
            <a:ext cx="745435" cy="2236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754" y="3961283"/>
            <a:ext cx="5173007" cy="1991823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4366757" y="5306005"/>
            <a:ext cx="1224004" cy="2922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3846444" y="2878246"/>
            <a:ext cx="1386509" cy="31966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51161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74" y="3955590"/>
            <a:ext cx="5142672" cy="198014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合計 </a:t>
            </a:r>
            <a:r>
              <a:rPr lang="en-US" altLang="ja-JP" dirty="0" smtClean="0"/>
              <a:t>AVERAGE</a:t>
            </a:r>
            <a:endParaRPr kumimoji="1" lang="ja-JP" altLang="en-US" dirty="0"/>
          </a:p>
        </p:txBody>
      </p:sp>
      <p:sp>
        <p:nvSpPr>
          <p:cNvPr id="5" name="コンテンツ プレースホルダー 5"/>
          <p:cNvSpPr>
            <a:spLocks noGrp="1"/>
          </p:cNvSpPr>
          <p:nvPr>
            <p:ph idx="1"/>
          </p:nvPr>
        </p:nvSpPr>
        <p:spPr>
          <a:xfrm>
            <a:off x="5590761" y="1790545"/>
            <a:ext cx="3553239" cy="744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2400" dirty="0"/>
              <a:t>① 合計を求める巻子 </a:t>
            </a:r>
            <a:r>
              <a:rPr lang="en-US" altLang="ja-JP" sz="2400" dirty="0"/>
              <a:t>AVERAGE </a:t>
            </a:r>
            <a:r>
              <a:rPr lang="ja-JP" altLang="en-US" sz="2400" dirty="0"/>
              <a:t>を使う．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「</a:t>
            </a:r>
            <a:r>
              <a:rPr lang="en-US" altLang="ja-JP" sz="2400" b="1" u="sng" dirty="0"/>
              <a:t>=AVERAGE(</a:t>
            </a:r>
            <a:r>
              <a:rPr lang="en-US" altLang="ja-JP" sz="2400" b="1" u="sng" dirty="0" err="1"/>
              <a:t>D2:D4</a:t>
            </a:r>
            <a:r>
              <a:rPr lang="en-US" altLang="ja-JP" sz="2400" b="1" u="sng" dirty="0"/>
              <a:t>)</a:t>
            </a:r>
            <a:r>
              <a:rPr lang="ja-JP" altLang="en-US" sz="2400" dirty="0"/>
              <a:t>」を入力</a:t>
            </a:r>
          </a:p>
        </p:txBody>
      </p:sp>
      <p:sp>
        <p:nvSpPr>
          <p:cNvPr id="6" name="下矢印 5"/>
          <p:cNvSpPr/>
          <p:nvPr/>
        </p:nvSpPr>
        <p:spPr>
          <a:xfrm>
            <a:off x="3101009" y="3660085"/>
            <a:ext cx="745435" cy="2236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4366757" y="5306005"/>
            <a:ext cx="1224004" cy="2922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8" y="1514153"/>
            <a:ext cx="5515389" cy="2022794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3578088" y="2907378"/>
            <a:ext cx="1862759" cy="2756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15356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順位 </a:t>
            </a:r>
            <a:r>
              <a:rPr kumimoji="1" lang="en-US" altLang="ja-JP" dirty="0" err="1" smtClean="0"/>
              <a:t>RANK.EQ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2503"/>
            <a:ext cx="4995502" cy="1581909"/>
          </a:xfrm>
          <a:prstGeom prst="rect">
            <a:avLst/>
          </a:prstGeom>
        </p:spPr>
      </p:pic>
      <p:sp>
        <p:nvSpPr>
          <p:cNvPr id="6" name="左矢印 5"/>
          <p:cNvSpPr/>
          <p:nvPr/>
        </p:nvSpPr>
        <p:spPr>
          <a:xfrm>
            <a:off x="4995502" y="2769385"/>
            <a:ext cx="240992" cy="3789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236494" y="2755964"/>
            <a:ext cx="35798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b="1" dirty="0"/>
              <a:t>=</a:t>
            </a:r>
            <a:r>
              <a:rPr lang="en-US" altLang="ja-JP" sz="2100" b="1" dirty="0" err="1"/>
              <a:t>RANK.EQ</a:t>
            </a:r>
            <a:r>
              <a:rPr lang="en-US" altLang="ja-JP" sz="2100" b="1" dirty="0"/>
              <a:t>(</a:t>
            </a:r>
            <a:r>
              <a:rPr lang="en-US" altLang="ja-JP" sz="2100" b="1" dirty="0" err="1"/>
              <a:t>D2</a:t>
            </a:r>
            <a:r>
              <a:rPr lang="en-US" altLang="ja-JP" sz="2100" b="1" dirty="0"/>
              <a:t>,$</a:t>
            </a:r>
            <a:r>
              <a:rPr lang="en-US" altLang="ja-JP" sz="2100" b="1" dirty="0" err="1"/>
              <a:t>D$2</a:t>
            </a:r>
            <a:r>
              <a:rPr lang="en-US" altLang="ja-JP" sz="2100" b="1" dirty="0"/>
              <a:t>:$</a:t>
            </a:r>
            <a:r>
              <a:rPr lang="en-US" altLang="ja-JP" sz="2100" b="1" dirty="0" err="1"/>
              <a:t>D$4</a:t>
            </a:r>
            <a:r>
              <a:rPr lang="en-US" altLang="ja-JP" sz="2100" b="1" dirty="0"/>
              <a:t>)</a:t>
            </a:r>
            <a:endParaRPr lang="ja-JP" altLang="en-US" sz="2100" b="1" dirty="0"/>
          </a:p>
        </p:txBody>
      </p:sp>
      <p:sp>
        <p:nvSpPr>
          <p:cNvPr id="8" name="左矢印 7"/>
          <p:cNvSpPr/>
          <p:nvPr/>
        </p:nvSpPr>
        <p:spPr>
          <a:xfrm>
            <a:off x="5017059" y="3021161"/>
            <a:ext cx="240992" cy="3789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左矢印 8"/>
          <p:cNvSpPr/>
          <p:nvPr/>
        </p:nvSpPr>
        <p:spPr>
          <a:xfrm>
            <a:off x="4995502" y="3272938"/>
            <a:ext cx="240992" cy="37899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236494" y="3021161"/>
            <a:ext cx="35798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b="1" dirty="0"/>
              <a:t>=</a:t>
            </a:r>
            <a:r>
              <a:rPr lang="en-US" altLang="ja-JP" sz="2100" b="1" dirty="0" err="1"/>
              <a:t>RANK.EQ</a:t>
            </a:r>
            <a:r>
              <a:rPr lang="en-US" altLang="ja-JP" sz="2100" b="1" dirty="0"/>
              <a:t>(</a:t>
            </a:r>
            <a:r>
              <a:rPr lang="en-US" altLang="ja-JP" sz="2100" b="1" dirty="0" err="1"/>
              <a:t>D3</a:t>
            </a:r>
            <a:r>
              <a:rPr lang="en-US" altLang="ja-JP" sz="2100" b="1" dirty="0"/>
              <a:t>,$</a:t>
            </a:r>
            <a:r>
              <a:rPr lang="en-US" altLang="ja-JP" sz="2100" b="1" dirty="0" err="1"/>
              <a:t>D$2</a:t>
            </a:r>
            <a:r>
              <a:rPr lang="en-US" altLang="ja-JP" sz="2100" b="1" dirty="0"/>
              <a:t>:$</a:t>
            </a:r>
            <a:r>
              <a:rPr lang="en-US" altLang="ja-JP" sz="2100" b="1" dirty="0" err="1"/>
              <a:t>D$4</a:t>
            </a:r>
            <a:r>
              <a:rPr lang="en-US" altLang="ja-JP" sz="2100" b="1" dirty="0"/>
              <a:t>)</a:t>
            </a:r>
            <a:endParaRPr lang="ja-JP" altLang="en-US" sz="2100" b="1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36494" y="3286358"/>
            <a:ext cx="357982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b="1" dirty="0"/>
              <a:t>=</a:t>
            </a:r>
            <a:r>
              <a:rPr lang="en-US" altLang="ja-JP" sz="2100" b="1" dirty="0" err="1"/>
              <a:t>RANK.EQ</a:t>
            </a:r>
            <a:r>
              <a:rPr lang="en-US" altLang="ja-JP" sz="2100" b="1" dirty="0"/>
              <a:t>(</a:t>
            </a:r>
            <a:r>
              <a:rPr lang="en-US" altLang="ja-JP" sz="2100" b="1" dirty="0" err="1"/>
              <a:t>D4</a:t>
            </a:r>
            <a:r>
              <a:rPr lang="en-US" altLang="ja-JP" sz="2100" b="1" dirty="0"/>
              <a:t>,$</a:t>
            </a:r>
            <a:r>
              <a:rPr lang="en-US" altLang="ja-JP" sz="2100" b="1" dirty="0" err="1"/>
              <a:t>D$2</a:t>
            </a:r>
            <a:r>
              <a:rPr lang="en-US" altLang="ja-JP" sz="2100" b="1" dirty="0"/>
              <a:t>:$</a:t>
            </a:r>
            <a:r>
              <a:rPr lang="en-US" altLang="ja-JP" sz="2100" b="1" dirty="0" err="1"/>
              <a:t>D$4</a:t>
            </a:r>
            <a:r>
              <a:rPr lang="en-US" altLang="ja-JP" sz="2100" b="1" dirty="0"/>
              <a:t>)</a:t>
            </a:r>
            <a:endParaRPr lang="ja-JP" alt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289275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497330"/>
            <a:ext cx="9144000" cy="1417321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1.</a:t>
            </a:r>
            <a:r>
              <a:rPr lang="ja-JP" altLang="en-US" sz="3375" dirty="0"/>
              <a:t> 次のように</a:t>
            </a:r>
            <a:r>
              <a:rPr lang="ja-JP" altLang="en-US" sz="3375" b="1" dirty="0"/>
              <a:t>数式</a:t>
            </a:r>
            <a:r>
              <a:rPr lang="ja-JP" altLang="en-US" sz="3375" dirty="0"/>
              <a:t>を入力しなさい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375" dirty="0"/>
              <a:t>（数式を入力して、</a:t>
            </a:r>
            <a:r>
              <a:rPr lang="en-US" altLang="ja-JP" sz="3375" b="1" u="sng" dirty="0"/>
              <a:t>Enter</a:t>
            </a:r>
            <a:r>
              <a:rPr lang="ja-JP" altLang="en-US" sz="3375" b="1" u="sng" dirty="0"/>
              <a:t>キーを押す</a:t>
            </a:r>
            <a:r>
              <a:rPr lang="ja-JP" altLang="en-US" sz="3375" dirty="0"/>
              <a:t>と、アクティブセルが１つ下に動く）　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	</a:t>
            </a:r>
            <a:r>
              <a:rPr lang="ja-JP" altLang="en-US" sz="3375" dirty="0"/>
              <a:t>「</a:t>
            </a:r>
            <a:r>
              <a:rPr lang="en-US" altLang="ja-JP" sz="3375" b="1" dirty="0">
                <a:solidFill>
                  <a:srgbClr val="FF0000"/>
                </a:solidFill>
              </a:rPr>
              <a:t>=AVERAGE(</a:t>
            </a:r>
            <a:r>
              <a:rPr lang="en-US" altLang="ja-JP" sz="3375" b="1" dirty="0" err="1">
                <a:solidFill>
                  <a:srgbClr val="FF0000"/>
                </a:solidFill>
              </a:rPr>
              <a:t>D2:D4</a:t>
            </a:r>
            <a:r>
              <a:rPr lang="en-US" altLang="ja-JP" sz="3375" b="1" dirty="0">
                <a:solidFill>
                  <a:srgbClr val="FF0000"/>
                </a:solidFill>
              </a:rPr>
              <a:t>)</a:t>
            </a:r>
            <a:r>
              <a:rPr lang="ja-JP" altLang="en-US" sz="3375" dirty="0"/>
              <a:t>」は</a:t>
            </a:r>
            <a:r>
              <a:rPr lang="ja-JP" altLang="en-US" sz="3375" b="1" dirty="0"/>
              <a:t>半角</a:t>
            </a:r>
            <a:r>
              <a:rPr lang="ja-JP" altLang="en-US" sz="3375" dirty="0"/>
              <a:t>です（正確に！）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153216"/>
              </p:ext>
            </p:extLst>
          </p:nvPr>
        </p:nvGraphicFramePr>
        <p:xfrm>
          <a:off x="785813" y="3127099"/>
          <a:ext cx="7158038" cy="22374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0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2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74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109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2904">
                <a:tc>
                  <a:txBody>
                    <a:bodyPr/>
                    <a:lstStyle/>
                    <a:p>
                      <a:pPr algn="ctr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購入者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購入数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単価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合計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AA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1320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BB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840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CC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1500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  <a:latin typeface="+mn-ea"/>
                          <a:ea typeface="+mn-ea"/>
                        </a:rPr>
                        <a:t>平均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2400" b="1" dirty="0" smtClean="0">
                          <a:solidFill>
                            <a:schemeClr val="tx1"/>
                          </a:solidFill>
                        </a:rPr>
                        <a:t>=AVERAGE(</a:t>
                      </a:r>
                      <a:r>
                        <a:rPr lang="en-US" altLang="ja-JP" sz="2400" b="1" dirty="0" err="1" smtClean="0">
                          <a:solidFill>
                            <a:schemeClr val="tx1"/>
                          </a:solidFill>
                        </a:rPr>
                        <a:t>D2:D4</a:t>
                      </a:r>
                      <a:r>
                        <a:rPr lang="en-US" altLang="ja-JP" sz="24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ja-JP" alt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正方形/長方形 6"/>
          <p:cNvSpPr/>
          <p:nvPr/>
        </p:nvSpPr>
        <p:spPr>
          <a:xfrm>
            <a:off x="5057775" y="4984268"/>
            <a:ext cx="2886074" cy="4516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61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00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</a:t>
            </a:r>
            <a:r>
              <a:rPr lang="ja-JP" altLang="en-US" dirty="0"/>
              <a:t>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835390" cy="114661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2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" y="2414588"/>
            <a:ext cx="8105865" cy="3121095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5915025" y="4469918"/>
            <a:ext cx="2280285" cy="4516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221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56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r>
              <a:rPr lang="ja-JP" altLang="en-US" dirty="0" smtClean="0"/>
              <a:t>の</a:t>
            </a:r>
            <a:r>
              <a:rPr lang="ja-JP" altLang="en-US" dirty="0"/>
              <a:t>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497330"/>
            <a:ext cx="9144000" cy="1417321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3.</a:t>
            </a:r>
            <a:r>
              <a:rPr lang="ja-JP" altLang="en-US" sz="3375" dirty="0"/>
              <a:t> 次のように</a:t>
            </a:r>
            <a:r>
              <a:rPr lang="ja-JP" altLang="en-US" sz="3375" b="1" dirty="0"/>
              <a:t>数式</a:t>
            </a:r>
            <a:r>
              <a:rPr lang="ja-JP" altLang="en-US" sz="3375" dirty="0"/>
              <a:t>を入力しなさい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3375" dirty="0"/>
              <a:t>（数式を入力して、</a:t>
            </a:r>
            <a:r>
              <a:rPr lang="en-US" altLang="ja-JP" sz="3375" b="1" u="sng" dirty="0"/>
              <a:t>Enter</a:t>
            </a:r>
            <a:r>
              <a:rPr lang="ja-JP" altLang="en-US" sz="3375" b="1" u="sng" dirty="0"/>
              <a:t>キーを押す</a:t>
            </a:r>
            <a:r>
              <a:rPr lang="ja-JP" altLang="en-US" sz="3375" dirty="0"/>
              <a:t>と、アクティブセルが１つ下に動く）　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375" dirty="0"/>
              <a:t>	</a:t>
            </a:r>
            <a:r>
              <a:rPr lang="ja-JP" altLang="en-US" sz="3375" dirty="0"/>
              <a:t>「</a:t>
            </a:r>
            <a:r>
              <a:rPr lang="en-US" altLang="ja-JP" sz="3375" b="1" dirty="0">
                <a:solidFill>
                  <a:srgbClr val="FF0000"/>
                </a:solidFill>
              </a:rPr>
              <a:t>=</a:t>
            </a:r>
            <a:r>
              <a:rPr lang="en-US" altLang="ja-JP" sz="3375" b="1" dirty="0" err="1">
                <a:solidFill>
                  <a:srgbClr val="FF0000"/>
                </a:solidFill>
              </a:rPr>
              <a:t>RANK.EQ</a:t>
            </a:r>
            <a:r>
              <a:rPr lang="en-US" altLang="ja-JP" sz="3375" b="1" dirty="0">
                <a:solidFill>
                  <a:srgbClr val="FF0000"/>
                </a:solidFill>
              </a:rPr>
              <a:t>(</a:t>
            </a:r>
            <a:r>
              <a:rPr lang="en-US" altLang="ja-JP" sz="3375" b="1" dirty="0" err="1">
                <a:solidFill>
                  <a:srgbClr val="FF0000"/>
                </a:solidFill>
              </a:rPr>
              <a:t>D2</a:t>
            </a:r>
            <a:r>
              <a:rPr lang="en-US" altLang="ja-JP" sz="3375" b="1" dirty="0">
                <a:solidFill>
                  <a:srgbClr val="FF0000"/>
                </a:solidFill>
              </a:rPr>
              <a:t>,$</a:t>
            </a:r>
            <a:r>
              <a:rPr lang="en-US" altLang="ja-JP" sz="3375" b="1" dirty="0" err="1">
                <a:solidFill>
                  <a:srgbClr val="FF0000"/>
                </a:solidFill>
              </a:rPr>
              <a:t>D$2</a:t>
            </a:r>
            <a:r>
              <a:rPr lang="en-US" altLang="ja-JP" sz="3375" b="1" dirty="0">
                <a:solidFill>
                  <a:srgbClr val="FF0000"/>
                </a:solidFill>
              </a:rPr>
              <a:t>:$</a:t>
            </a:r>
            <a:r>
              <a:rPr lang="en-US" altLang="ja-JP" sz="3375" b="1" dirty="0" err="1">
                <a:solidFill>
                  <a:srgbClr val="FF0000"/>
                </a:solidFill>
              </a:rPr>
              <a:t>D$4</a:t>
            </a:r>
            <a:r>
              <a:rPr lang="en-US" altLang="ja-JP" sz="3375" b="1" dirty="0">
                <a:solidFill>
                  <a:srgbClr val="FF0000"/>
                </a:solidFill>
              </a:rPr>
              <a:t>)</a:t>
            </a:r>
            <a:r>
              <a:rPr lang="ja-JP" altLang="en-US" sz="3375" dirty="0"/>
              <a:t>」は</a:t>
            </a:r>
            <a:r>
              <a:rPr lang="ja-JP" altLang="en-US" sz="3375" b="1" dirty="0"/>
              <a:t>半角</a:t>
            </a:r>
            <a:r>
              <a:rPr lang="ja-JP" altLang="en-US" sz="3375" dirty="0"/>
              <a:t>です（正確に！）</a:t>
            </a:r>
            <a:endParaRPr lang="en-US" altLang="ja-JP" sz="3375" dirty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529501"/>
              </p:ext>
            </p:extLst>
          </p:nvPr>
        </p:nvGraphicFramePr>
        <p:xfrm>
          <a:off x="308611" y="3017199"/>
          <a:ext cx="8606791" cy="1864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63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05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94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07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22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073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2904">
                <a:tc>
                  <a:txBody>
                    <a:bodyPr/>
                    <a:lstStyle/>
                    <a:p>
                      <a:pPr algn="ctr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購入者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購入数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単価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  <a:latin typeface="+mn-ea"/>
                          <a:ea typeface="+mn-ea"/>
                        </a:rPr>
                        <a:t>合計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>
                          <a:effectLst/>
                          <a:latin typeface="+mn-ea"/>
                          <a:ea typeface="+mn-ea"/>
                        </a:rPr>
                        <a:t>AA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22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  <a:latin typeface="+mn-ea"/>
                          <a:ea typeface="+mn-ea"/>
                        </a:rPr>
                        <a:t>1320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=</a:t>
                      </a:r>
                      <a:r>
                        <a:rPr lang="en-US" altLang="ja-JP" sz="2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RANK.EQ</a:t>
                      </a:r>
                      <a:r>
                        <a:rPr lang="en-US" altLang="ja-JP" sz="2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ja-JP" sz="2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D2</a:t>
                      </a:r>
                      <a:r>
                        <a:rPr lang="en-US" altLang="ja-JP" sz="2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,$</a:t>
                      </a:r>
                      <a:r>
                        <a:rPr lang="en-US" altLang="ja-JP" sz="2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D$2</a:t>
                      </a:r>
                      <a:r>
                        <a:rPr lang="en-US" altLang="ja-JP" sz="2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:$</a:t>
                      </a:r>
                      <a:r>
                        <a:rPr lang="en-US" altLang="ja-JP" sz="2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D$4</a:t>
                      </a:r>
                      <a:r>
                        <a:rPr lang="en-US" altLang="ja-JP" sz="2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ja-JP" sz="2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>
                          <a:effectLst/>
                          <a:latin typeface="+mn-ea"/>
                          <a:ea typeface="+mn-ea"/>
                        </a:rPr>
                        <a:t>BB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840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9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  <a:latin typeface="+mn-ea"/>
                          <a:ea typeface="+mn-ea"/>
                        </a:rPr>
                        <a:t>CC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25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  <a:latin typeface="+mn-ea"/>
                          <a:ea typeface="+mn-ea"/>
                        </a:rPr>
                        <a:t>1500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正方形/長方形 6"/>
          <p:cNvSpPr/>
          <p:nvPr/>
        </p:nvSpPr>
        <p:spPr>
          <a:xfrm>
            <a:off x="4972049" y="3723612"/>
            <a:ext cx="3943350" cy="4516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137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38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835390" cy="114661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4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15" y="2613953"/>
            <a:ext cx="8424444" cy="2829584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7672388" y="3366200"/>
            <a:ext cx="1137285" cy="4516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333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68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341" y="2994335"/>
            <a:ext cx="6961585" cy="283294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</a:t>
            </a:r>
            <a:r>
              <a:rPr lang="ja-JP" altLang="en-US" dirty="0" smtClean="0"/>
              <a:t>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1"/>
            <a:ext cx="8835390" cy="170607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4</a:t>
            </a:r>
            <a:r>
              <a:rPr lang="en-US" altLang="ja-JP" dirty="0" smtClean="0"/>
              <a:t>.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 smtClean="0"/>
              <a:t>E2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の数式を、</a:t>
            </a:r>
            <a:r>
              <a:rPr lang="ja-JP" altLang="en-US" dirty="0" smtClean="0">
                <a:solidFill>
                  <a:srgbClr val="C00000"/>
                </a:solidFill>
              </a:rPr>
              <a:t>セル </a:t>
            </a:r>
            <a:r>
              <a:rPr lang="en-US" altLang="ja-JP" b="1" dirty="0" err="1" smtClean="0"/>
              <a:t>E3</a:t>
            </a:r>
            <a:r>
              <a:rPr lang="en-US" altLang="ja-JP" b="1" dirty="0" smtClean="0"/>
              <a:t> </a:t>
            </a:r>
            <a:r>
              <a:rPr lang="ja-JP" altLang="en-US" dirty="0" smtClean="0"/>
              <a:t>と </a:t>
            </a:r>
            <a:r>
              <a:rPr lang="ja-JP" altLang="en-US" dirty="0" smtClean="0">
                <a:solidFill>
                  <a:srgbClr val="C00000"/>
                </a:solidFill>
              </a:rPr>
              <a:t>セル</a:t>
            </a:r>
            <a:r>
              <a:rPr lang="ja-JP" altLang="en-US" dirty="0" smtClean="0"/>
              <a:t> </a:t>
            </a:r>
            <a:r>
              <a:rPr lang="en-US" altLang="ja-JP" b="1" dirty="0" err="1" smtClean="0"/>
              <a:t>E4</a:t>
            </a:r>
            <a:r>
              <a:rPr lang="en-US" altLang="ja-JP" dirty="0" smtClean="0"/>
              <a:t> </a:t>
            </a:r>
            <a:r>
              <a:rPr lang="ja-JP" altLang="en-US" dirty="0" smtClean="0"/>
              <a:t>に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コピー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5</a:t>
            </a:r>
            <a:r>
              <a:rPr kumimoji="1" lang="en-US" altLang="ja-JP" dirty="0" smtClean="0"/>
              <a:t>.  </a:t>
            </a:r>
            <a:r>
              <a:rPr kumimoji="1" lang="ja-JP" altLang="en-US" dirty="0" smtClean="0"/>
              <a:t>次のように表示されることを確認しなさい．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表示されないときは、前に戻って、ミスを修正すること！</a:t>
            </a:r>
            <a:r>
              <a:rPr lang="ja-JP" altLang="en-US" dirty="0"/>
              <a:t>　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5715326" y="3830366"/>
            <a:ext cx="1578753" cy="11608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133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93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2</a:t>
            </a:r>
            <a:r>
              <a:rPr kumimoji="1" lang="en-US" altLang="ja-JP" dirty="0" smtClean="0"/>
              <a:t>-5 Excel </a:t>
            </a:r>
            <a:r>
              <a:rPr kumimoji="1" lang="ja-JP" altLang="en-US" dirty="0" smtClean="0"/>
              <a:t>のショートカットキー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685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1038489"/>
            <a:ext cx="8753475" cy="507206"/>
          </a:xfrm>
        </p:spPr>
        <p:txBody>
          <a:bodyPr>
            <a:normAutofit/>
          </a:bodyPr>
          <a:lstStyle/>
          <a:p>
            <a:r>
              <a:rPr lang="ja-JP" altLang="en-US" sz="2700" dirty="0"/>
              <a:t>右クリックの代わりに、キーボード・ショートカット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5193" y="1927553"/>
            <a:ext cx="8753475" cy="29978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コピー（ </a:t>
            </a:r>
            <a:r>
              <a:rPr lang="en-US" altLang="ja-JP" b="1" u="sng" dirty="0" smtClean="0">
                <a:solidFill>
                  <a:srgbClr val="FF0000"/>
                </a:solidFill>
              </a:rPr>
              <a:t>CTRL + C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）</a:t>
            </a:r>
            <a:r>
              <a:rPr lang="ja-JP" altLang="en-US" b="1" dirty="0" smtClean="0"/>
              <a:t>して、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貼り付け </a:t>
            </a:r>
            <a:r>
              <a:rPr lang="en-US" altLang="ja-JP" b="1" u="sng" dirty="0" smtClean="0">
                <a:solidFill>
                  <a:srgbClr val="FF0000"/>
                </a:solidFill>
              </a:rPr>
              <a:t>( CTRL + V )</a:t>
            </a:r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◆　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切り取り </a:t>
            </a:r>
            <a:r>
              <a:rPr kumimoji="1" lang="en-US" altLang="ja-JP" b="1" u="sng" dirty="0" smtClean="0">
                <a:solidFill>
                  <a:srgbClr val="FF0000"/>
                </a:solidFill>
              </a:rPr>
              <a:t>( CTRL + X ) </a:t>
            </a:r>
            <a:r>
              <a:rPr lang="ja-JP" altLang="en-US" b="1" dirty="0" smtClean="0"/>
              <a:t>して</a:t>
            </a:r>
            <a:r>
              <a:rPr lang="ja-JP" altLang="en-US" b="1" dirty="0"/>
              <a:t>、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貼り付け </a:t>
            </a:r>
            <a:r>
              <a:rPr kumimoji="1" lang="en-US" altLang="ja-JP" b="1" u="sng" dirty="0" smtClean="0">
                <a:solidFill>
                  <a:srgbClr val="FF0000"/>
                </a:solidFill>
              </a:rPr>
              <a:t>( CTRL + V )</a:t>
            </a:r>
            <a:endParaRPr kumimoji="1" lang="ja-JP" altLang="en-US" b="1" u="sng" dirty="0">
              <a:solidFill>
                <a:srgbClr val="FF0000"/>
              </a:solidFill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512" y="2557905"/>
            <a:ext cx="4380912" cy="1035152"/>
          </a:xfrm>
          <a:prstGeom prst="rect">
            <a:avLst/>
          </a:prstGeom>
        </p:spPr>
      </p:pic>
      <p:sp>
        <p:nvSpPr>
          <p:cNvPr id="5" name="右矢印 4"/>
          <p:cNvSpPr/>
          <p:nvPr/>
        </p:nvSpPr>
        <p:spPr>
          <a:xfrm>
            <a:off x="4342734" y="2732580"/>
            <a:ext cx="413416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483" y="2605282"/>
            <a:ext cx="4388517" cy="940397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193" y="4579835"/>
            <a:ext cx="4380246" cy="100066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4552284" y="4689303"/>
            <a:ext cx="413416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2545" y="4444967"/>
            <a:ext cx="4314160" cy="105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7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厳選！　ショートカット</a:t>
            </a:r>
            <a:r>
              <a:rPr lang="ja-JP" altLang="en-US" dirty="0" smtClean="0"/>
              <a:t>キー  </a:t>
            </a:r>
            <a:r>
              <a:rPr lang="en-US" altLang="ja-JP" dirty="0" smtClean="0"/>
              <a:t>CTRL + 1</a:t>
            </a:r>
            <a:endParaRPr kumimoji="1" lang="ja-JP" altLang="en-US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349" y="2222338"/>
            <a:ext cx="2403890" cy="2500598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68" y="2271569"/>
            <a:ext cx="2116814" cy="1520905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288217" y="3938776"/>
            <a:ext cx="367280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b="1" dirty="0">
                <a:solidFill>
                  <a:srgbClr val="FF0000"/>
                </a:solidFill>
              </a:rPr>
              <a:t>CTRL</a:t>
            </a:r>
            <a:r>
              <a:rPr lang="ja-JP" altLang="en-US" sz="2100" b="1" dirty="0">
                <a:solidFill>
                  <a:srgbClr val="FF0000"/>
                </a:solidFill>
              </a:rPr>
              <a:t>キー</a:t>
            </a:r>
            <a:r>
              <a:rPr lang="ja-JP" altLang="en-US" sz="2100" dirty="0"/>
              <a:t>と「</a:t>
            </a:r>
            <a:r>
              <a:rPr lang="en-US" altLang="ja-JP" sz="2100" b="1" dirty="0">
                <a:solidFill>
                  <a:srgbClr val="FF0000"/>
                </a:solidFill>
              </a:rPr>
              <a:t>1</a:t>
            </a:r>
            <a:r>
              <a:rPr lang="ja-JP" altLang="en-US" sz="2100" dirty="0"/>
              <a:t>」を</a:t>
            </a:r>
            <a:r>
              <a:rPr lang="ja-JP" altLang="en-US" sz="2100" b="1" dirty="0">
                <a:solidFill>
                  <a:srgbClr val="FF0000"/>
                </a:solidFill>
              </a:rPr>
              <a:t>同時押し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dirty="0"/>
              <a:t>（マウス不要）</a:t>
            </a:r>
            <a:endParaRPr lang="en-US" altLang="ja-JP" sz="21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906640" y="4842891"/>
            <a:ext cx="206979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セルの書式設定</a:t>
            </a:r>
            <a:endParaRPr lang="en-US" altLang="ja-JP" sz="2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44541" y="1590279"/>
            <a:ext cx="5769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CTRL + 1 (</a:t>
            </a:r>
            <a:r>
              <a:rPr lang="ja-JP" altLang="en-US" sz="2400" dirty="0"/>
              <a:t>同時押し</a:t>
            </a:r>
            <a:r>
              <a:rPr lang="en-US" altLang="ja-JP" sz="2400" dirty="0"/>
              <a:t>) </a:t>
            </a:r>
            <a:r>
              <a:rPr lang="ja-JP" altLang="en-US" sz="2400" dirty="0"/>
              <a:t>は、セルの書式設定</a:t>
            </a:r>
            <a:endParaRPr lang="en-US" altLang="ja-JP" sz="2400" dirty="0"/>
          </a:p>
        </p:txBody>
      </p:sp>
      <p:sp>
        <p:nvSpPr>
          <p:cNvPr id="3" name="右矢印 2"/>
          <p:cNvSpPr/>
          <p:nvPr/>
        </p:nvSpPr>
        <p:spPr>
          <a:xfrm>
            <a:off x="3031236" y="2994129"/>
            <a:ext cx="372982" cy="5807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44477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厳選！　ショートカット</a:t>
            </a:r>
            <a:r>
              <a:rPr lang="ja-JP" altLang="en-US" dirty="0" smtClean="0"/>
              <a:t>キー  </a:t>
            </a:r>
            <a:r>
              <a:rPr lang="en-US" altLang="ja-JP" dirty="0" smtClean="0"/>
              <a:t>CTRL + 1</a:t>
            </a: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839" y="2024580"/>
            <a:ext cx="3372321" cy="3953427"/>
          </a:xfrm>
        </p:spPr>
      </p:pic>
      <p:sp>
        <p:nvSpPr>
          <p:cNvPr id="5" name="正方形/長方形 4"/>
          <p:cNvSpPr/>
          <p:nvPr/>
        </p:nvSpPr>
        <p:spPr>
          <a:xfrm>
            <a:off x="6617970" y="2503170"/>
            <a:ext cx="685800" cy="1988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正方形/長方形 5"/>
          <p:cNvSpPr/>
          <p:nvPr/>
        </p:nvSpPr>
        <p:spPr>
          <a:xfrm>
            <a:off x="7171182" y="4743450"/>
            <a:ext cx="1133856" cy="1988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10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918455" y="5330414"/>
            <a:ext cx="449353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書式設定したいセルを</a:t>
            </a:r>
            <a:endParaRPr lang="en-US" altLang="ja-JP" sz="2100" dirty="0"/>
          </a:p>
          <a:p>
            <a:r>
              <a:rPr lang="ja-JP" altLang="en-US" sz="2100" dirty="0"/>
              <a:t>右クリックして「セルの書式設定」</a:t>
            </a:r>
            <a:endParaRPr lang="en-US" altLang="ja-JP" sz="21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0349" y="2222338"/>
            <a:ext cx="2403890" cy="2500598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468" y="2271569"/>
            <a:ext cx="2116814" cy="1520905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288217" y="3938776"/>
            <a:ext cx="367280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b="1" dirty="0">
                <a:solidFill>
                  <a:srgbClr val="FF0000"/>
                </a:solidFill>
              </a:rPr>
              <a:t>CTRL</a:t>
            </a:r>
            <a:r>
              <a:rPr lang="ja-JP" altLang="en-US" sz="2100" b="1" dirty="0">
                <a:solidFill>
                  <a:srgbClr val="FF0000"/>
                </a:solidFill>
              </a:rPr>
              <a:t>キー</a:t>
            </a:r>
            <a:r>
              <a:rPr lang="ja-JP" altLang="en-US" sz="2100" dirty="0"/>
              <a:t>と「</a:t>
            </a:r>
            <a:r>
              <a:rPr lang="en-US" altLang="ja-JP" sz="2100" b="1" dirty="0">
                <a:solidFill>
                  <a:srgbClr val="FF0000"/>
                </a:solidFill>
              </a:rPr>
              <a:t>1</a:t>
            </a:r>
            <a:r>
              <a:rPr lang="ja-JP" altLang="en-US" sz="2100" dirty="0"/>
              <a:t>」を</a:t>
            </a:r>
            <a:r>
              <a:rPr lang="ja-JP" altLang="en-US" sz="2100" b="1" dirty="0">
                <a:solidFill>
                  <a:srgbClr val="FF0000"/>
                </a:solidFill>
              </a:rPr>
              <a:t>同時押し</a:t>
            </a:r>
            <a:endParaRPr lang="en-US" altLang="ja-JP" sz="2100" b="1" dirty="0">
              <a:solidFill>
                <a:srgbClr val="FF0000"/>
              </a:solidFill>
            </a:endParaRPr>
          </a:p>
          <a:p>
            <a:r>
              <a:rPr lang="ja-JP" altLang="en-US" sz="2100" dirty="0"/>
              <a:t>（マウス不要）</a:t>
            </a:r>
            <a:endParaRPr lang="en-US" altLang="ja-JP" sz="21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906640" y="4842891"/>
            <a:ext cx="206979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セルの書式設定</a:t>
            </a:r>
            <a:endParaRPr lang="en-US" altLang="ja-JP" sz="2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44541" y="1590279"/>
            <a:ext cx="5769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CTRL + 1 (</a:t>
            </a:r>
            <a:r>
              <a:rPr lang="ja-JP" altLang="en-US" sz="2400" dirty="0"/>
              <a:t>同時押し</a:t>
            </a:r>
            <a:r>
              <a:rPr lang="en-US" altLang="ja-JP" sz="2400" dirty="0"/>
              <a:t>) </a:t>
            </a:r>
            <a:r>
              <a:rPr lang="ja-JP" altLang="en-US" sz="2400" dirty="0"/>
              <a:t>は、セルの書式設定</a:t>
            </a:r>
            <a:endParaRPr lang="en-US" altLang="ja-JP" sz="2400" dirty="0"/>
          </a:p>
        </p:txBody>
      </p:sp>
      <p:sp>
        <p:nvSpPr>
          <p:cNvPr id="3" name="右矢印 2"/>
          <p:cNvSpPr/>
          <p:nvPr/>
        </p:nvSpPr>
        <p:spPr>
          <a:xfrm>
            <a:off x="3031236" y="2994129"/>
            <a:ext cx="372982" cy="5807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 flipH="1">
            <a:off x="6263896" y="2994129"/>
            <a:ext cx="285809" cy="5807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617970" y="1825602"/>
            <a:ext cx="26084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右クリックメニュー</a:t>
            </a:r>
            <a:endParaRPr lang="en-US" altLang="ja-JP" sz="2100" dirty="0"/>
          </a:p>
        </p:txBody>
      </p:sp>
    </p:spTree>
    <p:extLst>
      <p:ext uri="{BB962C8B-B14F-4D97-AF65-F5344CB8AC3E}">
        <p14:creationId xmlns:p14="http://schemas.microsoft.com/office/powerpoint/2010/main" val="278582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>
          <a:xfrm>
            <a:off x="157163" y="1058717"/>
            <a:ext cx="8753475" cy="50720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厳選！　ショートカット</a:t>
            </a:r>
            <a:r>
              <a:rPr lang="ja-JP" altLang="en-US" dirty="0"/>
              <a:t>キ</a:t>
            </a:r>
            <a:r>
              <a:rPr lang="ja-JP" altLang="en-US" dirty="0" smtClean="0"/>
              <a:t>ー</a:t>
            </a:r>
            <a:r>
              <a:rPr kumimoji="1" lang="ja-JP" altLang="en-US" dirty="0" smtClean="0"/>
              <a:t>　</a:t>
            </a:r>
            <a:r>
              <a:rPr lang="en-US" altLang="ja-JP" dirty="0" err="1" smtClean="0"/>
              <a:t>F4</a:t>
            </a:r>
            <a:endParaRPr kumimoji="1" lang="ja-JP" alt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3" y="2125266"/>
            <a:ext cx="2586038" cy="1900582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732877" y="3254824"/>
            <a:ext cx="686943" cy="1988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2090833" y="2375315"/>
            <a:ext cx="308324" cy="2214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右矢印 7"/>
          <p:cNvSpPr/>
          <p:nvPr/>
        </p:nvSpPr>
        <p:spPr>
          <a:xfrm>
            <a:off x="3033736" y="2943225"/>
            <a:ext cx="350044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316" y="2125267"/>
            <a:ext cx="2283572" cy="1823224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157164" y="4776325"/>
            <a:ext cx="350044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124480" y="2747017"/>
            <a:ext cx="314701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何かの動作をした後で、</a:t>
            </a:r>
            <a:endParaRPr lang="en-US" altLang="ja-JP" sz="2100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59" y="4044897"/>
            <a:ext cx="2277713" cy="1920056"/>
          </a:xfrm>
          <a:prstGeom prst="rect">
            <a:avLst/>
          </a:prstGeom>
        </p:spPr>
      </p:pic>
      <p:sp>
        <p:nvSpPr>
          <p:cNvPr id="14" name="右矢印 13"/>
          <p:cNvSpPr/>
          <p:nvPr/>
        </p:nvSpPr>
        <p:spPr>
          <a:xfrm>
            <a:off x="3135464" y="4776325"/>
            <a:ext cx="350044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2099" y="4044898"/>
            <a:ext cx="2443879" cy="1904240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544541" y="1590279"/>
            <a:ext cx="64347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/>
              <a:t>F4</a:t>
            </a:r>
            <a:r>
              <a:rPr lang="en-US" altLang="ja-JP" sz="2400" dirty="0"/>
              <a:t> </a:t>
            </a:r>
            <a:r>
              <a:rPr lang="ja-JP" altLang="en-US" sz="2400" dirty="0"/>
              <a:t>は、ひとつ前の動作をもう１度繰り返す技</a:t>
            </a:r>
            <a:endParaRPr lang="en-US" altLang="ja-JP" sz="24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291071" y="3139433"/>
            <a:ext cx="28777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　ここでは、黄色</a:t>
            </a:r>
            <a:endParaRPr lang="en-US" altLang="ja-JP" sz="2100" dirty="0">
              <a:solidFill>
                <a:srgbClr val="003366"/>
              </a:solidFill>
            </a:endParaRPr>
          </a:p>
          <a:p>
            <a:r>
              <a:rPr lang="ja-JP" altLang="en-US" sz="2100" dirty="0">
                <a:solidFill>
                  <a:srgbClr val="003366"/>
                </a:solidFill>
              </a:rPr>
              <a:t>　　で塗りつぶす動作</a:t>
            </a:r>
            <a:endParaRPr lang="en-US" altLang="ja-JP" sz="2100" dirty="0">
              <a:solidFill>
                <a:srgbClr val="003366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585870" y="4474514"/>
            <a:ext cx="36856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アクティブセルを動かして、</a:t>
            </a:r>
            <a:endParaRPr lang="en-US" altLang="ja-JP" sz="2100" dirty="0"/>
          </a:p>
          <a:p>
            <a:r>
              <a:rPr lang="en-US" altLang="ja-JP" sz="2100" b="1" dirty="0" err="1">
                <a:solidFill>
                  <a:srgbClr val="FF0000"/>
                </a:solidFill>
              </a:rPr>
              <a:t>F4</a:t>
            </a:r>
            <a:r>
              <a:rPr lang="en-US" altLang="ja-JP" sz="2100" b="1" dirty="0">
                <a:solidFill>
                  <a:srgbClr val="FF0000"/>
                </a:solidFill>
              </a:rPr>
              <a:t> </a:t>
            </a:r>
            <a:r>
              <a:rPr lang="en-US" altLang="ja-JP" sz="2100" dirty="0"/>
              <a:t>(</a:t>
            </a:r>
            <a:r>
              <a:rPr lang="ja-JP" altLang="en-US" sz="2100" dirty="0"/>
              <a:t>ファンクション４） キー</a:t>
            </a:r>
            <a:endParaRPr lang="en-US" altLang="ja-JP" sz="2100" dirty="0"/>
          </a:p>
          <a:p>
            <a:endParaRPr lang="en-US" altLang="ja-JP" sz="2100" dirty="0"/>
          </a:p>
          <a:p>
            <a:r>
              <a:rPr lang="ja-JP" altLang="en-US" sz="2100" dirty="0"/>
              <a:t>　</a:t>
            </a:r>
            <a:r>
              <a:rPr lang="ja-JP" altLang="en-US" sz="2100" b="1" dirty="0">
                <a:solidFill>
                  <a:srgbClr val="FF0000"/>
                </a:solidFill>
              </a:rPr>
              <a:t>ひとつ前の動作の繰り返し</a:t>
            </a:r>
            <a:endParaRPr lang="en-US" altLang="ja-JP" sz="21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38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ja-JP" altLang="en-US" sz="2700" dirty="0"/>
              <a:t>厳選！　ショートカットキー　</a:t>
            </a:r>
            <a:r>
              <a:rPr lang="en-US" altLang="ja-JP" sz="2700" dirty="0"/>
              <a:t>ALT</a:t>
            </a:r>
            <a:r>
              <a:rPr lang="ja-JP" altLang="en-US" sz="2700" dirty="0"/>
              <a:t>→「○」→「○」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14734" y="2910552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例えば</a:t>
            </a:r>
            <a:endParaRPr lang="en-US" altLang="ja-JP" sz="24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085" y="2031433"/>
            <a:ext cx="2815458" cy="1938512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0288" y="2031432"/>
            <a:ext cx="2953412" cy="1938512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876" y="4006365"/>
            <a:ext cx="2953412" cy="1938512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4316" y="3969944"/>
            <a:ext cx="3090740" cy="1938512"/>
          </a:xfrm>
          <a:prstGeom prst="rect">
            <a:avLst/>
          </a:prstGeom>
        </p:spPr>
      </p:pic>
      <p:sp>
        <p:nvSpPr>
          <p:cNvPr id="18" name="右矢印 17"/>
          <p:cNvSpPr/>
          <p:nvPr/>
        </p:nvSpPr>
        <p:spPr>
          <a:xfrm>
            <a:off x="4089393" y="2829435"/>
            <a:ext cx="350044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/>
          </a:p>
        </p:txBody>
      </p:sp>
      <p:sp>
        <p:nvSpPr>
          <p:cNvPr id="19" name="右矢印 18"/>
          <p:cNvSpPr/>
          <p:nvPr/>
        </p:nvSpPr>
        <p:spPr>
          <a:xfrm>
            <a:off x="1038357" y="4802894"/>
            <a:ext cx="350044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/>
          </a:p>
        </p:txBody>
      </p:sp>
      <p:sp>
        <p:nvSpPr>
          <p:cNvPr id="20" name="右矢印 19"/>
          <p:cNvSpPr/>
          <p:nvPr/>
        </p:nvSpPr>
        <p:spPr>
          <a:xfrm>
            <a:off x="4747280" y="4747020"/>
            <a:ext cx="350044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847844" y="3376518"/>
            <a:ext cx="7190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>
                <a:solidFill>
                  <a:srgbClr val="FF0000"/>
                </a:solidFill>
              </a:rPr>
              <a:t>ALT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038357" y="5260094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N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779448" y="5204220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P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08449" y="1503053"/>
            <a:ext cx="5724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リボンのあらゆるコマンドを呼び出す技</a:t>
            </a:r>
            <a:endParaRPr lang="en-US" altLang="ja-JP" sz="2400" dirty="0"/>
          </a:p>
        </p:txBody>
      </p:sp>
    </p:spTree>
    <p:extLst>
      <p:ext uri="{BB962C8B-B14F-4D97-AF65-F5344CB8AC3E}">
        <p14:creationId xmlns:p14="http://schemas.microsoft.com/office/powerpoint/2010/main" val="149957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63485" y="3633454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/>
              <a:t/>
            </a:r>
            <a:br>
              <a:rPr lang="en-US" altLang="ja-JP"/>
            </a:br>
            <a:endParaRPr lang="ja-JP" altLang="en-US" sz="2700" dirty="0"/>
          </a:p>
        </p:txBody>
      </p:sp>
      <p:pic>
        <p:nvPicPr>
          <p:cNvPr id="3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930" y="2092439"/>
            <a:ext cx="1917747" cy="17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90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smtClean="0"/>
              <a:t>提出課題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1</a:t>
            </a:r>
            <a:r>
              <a:rPr kumimoji="1" lang="en-US" altLang="ja-JP" dirty="0" smtClean="0"/>
              <a:t>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26315" y="4547136"/>
            <a:ext cx="5570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から</a:t>
            </a:r>
            <a:r>
              <a:rPr lang="ja-JP" altLang="en-US" sz="3000" b="1" dirty="0"/>
              <a:t>Ｄ列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786265" y="2374542"/>
            <a:ext cx="249299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１行</a:t>
            </a:r>
            <a:r>
              <a:rPr lang="ja-JP" altLang="en-US" sz="3000" dirty="0"/>
              <a:t>から</a:t>
            </a:r>
            <a:endParaRPr lang="en-US" altLang="ja-JP" sz="3000" dirty="0"/>
          </a:p>
          <a:p>
            <a:r>
              <a:rPr lang="ja-JP" altLang="en-US" sz="3000" b="1" dirty="0"/>
              <a:t>４行</a:t>
            </a:r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83" y="2163620"/>
            <a:ext cx="6479271" cy="18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56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smtClean="0"/>
              <a:t>提出課題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14300" y="1497330"/>
            <a:ext cx="8734733" cy="244602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kumimoji="1" lang="ja-JP" altLang="en-US" dirty="0" smtClean="0"/>
              <a:t>セル </a:t>
            </a:r>
            <a:r>
              <a:rPr kumimoji="1" lang="en-US" altLang="ja-JP" dirty="0" err="1" smtClean="0"/>
              <a:t>E2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E3</a:t>
            </a:r>
            <a:r>
              <a:rPr kumimoji="1" lang="en-US" altLang="ja-JP" dirty="0" smtClean="0"/>
              <a:t>, </a:t>
            </a:r>
            <a:r>
              <a:rPr kumimoji="1" lang="en-US" altLang="ja-JP" dirty="0" err="1" smtClean="0"/>
              <a:t>E4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には、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平均を求める式</a:t>
            </a:r>
            <a:r>
              <a:rPr kumimoji="1" lang="ja-JP" altLang="en-US" dirty="0" smtClean="0"/>
              <a:t>を考えて、入力しなさい．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関数 </a:t>
            </a:r>
            <a:r>
              <a:rPr lang="en-US" altLang="ja-JP" b="1" dirty="0" smtClean="0"/>
              <a:t>AVERAGE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を用いなさい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・セル</a:t>
            </a:r>
            <a:r>
              <a:rPr lang="en-US" altLang="ja-JP" dirty="0" err="1" smtClean="0"/>
              <a:t>E2</a:t>
            </a:r>
            <a:r>
              <a:rPr lang="en-US" altLang="ja-JP" dirty="0" smtClean="0"/>
              <a:t>: </a:t>
            </a:r>
            <a:r>
              <a:rPr lang="ja-JP" altLang="en-US" dirty="0" smtClean="0"/>
              <a:t>東京の１月、２月、３月の平均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・セル</a:t>
            </a:r>
            <a:r>
              <a:rPr lang="en-US" altLang="ja-JP" dirty="0" err="1" smtClean="0"/>
              <a:t>E3</a:t>
            </a:r>
            <a:r>
              <a:rPr lang="en-US" altLang="ja-JP" dirty="0" smtClean="0"/>
              <a:t>: </a:t>
            </a:r>
            <a:r>
              <a:rPr lang="ja-JP" altLang="en-US" dirty="0" smtClean="0"/>
              <a:t>大阪の１月、２月、３月の平均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・セル</a:t>
            </a:r>
            <a:r>
              <a:rPr lang="en-US" altLang="ja-JP" dirty="0" err="1" smtClean="0"/>
              <a:t>E4</a:t>
            </a:r>
            <a:r>
              <a:rPr lang="en-US" altLang="ja-JP" dirty="0" smtClean="0"/>
              <a:t>: </a:t>
            </a:r>
            <a:r>
              <a:rPr lang="ja-JP" altLang="en-US" dirty="0" smtClean="0"/>
              <a:t>名古屋の１月、２月、３月の平均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期待</a:t>
            </a:r>
            <a:r>
              <a:rPr lang="ja-JP" altLang="en-US" dirty="0" smtClean="0"/>
              <a:t>される</a:t>
            </a:r>
            <a:r>
              <a:rPr lang="ja-JP" altLang="en-US" dirty="0"/>
              <a:t>結果</a:t>
            </a:r>
            <a:r>
              <a:rPr lang="ja-JP" altLang="en-US" dirty="0" smtClean="0"/>
              <a:t>は、下の表の通り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54" y="3886200"/>
            <a:ext cx="7798824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82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smtClean="0"/>
              <a:t>提出課題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3.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26315" y="4547136"/>
            <a:ext cx="5570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から</a:t>
            </a:r>
            <a:r>
              <a:rPr lang="ja-JP" altLang="en-US" sz="3000" b="1" dirty="0"/>
              <a:t>Ｄ列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786265" y="2374542"/>
            <a:ext cx="255069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en-US" altLang="ja-JP" sz="3000" b="1" dirty="0"/>
              <a:t>6</a:t>
            </a:r>
            <a:r>
              <a:rPr lang="ja-JP" altLang="en-US" sz="3000" b="1" dirty="0"/>
              <a:t>行</a:t>
            </a:r>
            <a:r>
              <a:rPr lang="ja-JP" altLang="en-US" sz="3000" dirty="0"/>
              <a:t>から</a:t>
            </a:r>
            <a:endParaRPr lang="en-US" altLang="ja-JP" sz="3000" dirty="0"/>
          </a:p>
          <a:p>
            <a:r>
              <a:rPr lang="en-US" altLang="ja-JP" sz="3000" b="1" dirty="0"/>
              <a:t>10</a:t>
            </a:r>
            <a:r>
              <a:rPr lang="ja-JP" altLang="en-US" sz="3000" b="1" dirty="0"/>
              <a:t>行</a:t>
            </a:r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0" y="2000727"/>
            <a:ext cx="6441662" cy="231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51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66676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smtClean="0"/>
              <a:t>提出課題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14300" y="1266633"/>
            <a:ext cx="8734733" cy="24460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4</a:t>
            </a:r>
            <a:r>
              <a:rPr kumimoji="1" lang="en-US" altLang="ja-JP" dirty="0" smtClean="0"/>
              <a:t>. 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金額</a:t>
            </a:r>
            <a:r>
              <a:rPr kumimoji="1" lang="ja-JP" altLang="en-US" dirty="0" smtClean="0"/>
              <a:t>と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合計</a:t>
            </a:r>
            <a:r>
              <a:rPr kumimoji="1" lang="ja-JP" altLang="en-US" dirty="0" smtClean="0"/>
              <a:t>を求める式を考えて、次の表を完成させなさい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合計を求めるために、関数 </a:t>
            </a:r>
            <a:r>
              <a:rPr lang="en-US" altLang="ja-JP" b="1" dirty="0" smtClean="0"/>
              <a:t>SUM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を使いなさい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0" y="2314575"/>
            <a:ext cx="8466827" cy="304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smtClean="0"/>
              <a:t>提出課題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5.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26315" y="4547136"/>
            <a:ext cx="54264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から</a:t>
            </a:r>
            <a:r>
              <a:rPr lang="en-US" altLang="ja-JP" sz="3000" b="1" dirty="0"/>
              <a:t>C</a:t>
            </a:r>
            <a:r>
              <a:rPr lang="ja-JP" altLang="en-US" sz="3000" b="1" dirty="0"/>
              <a:t>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344500" y="2403117"/>
            <a:ext cx="255069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en-US" altLang="ja-JP" sz="3000" b="1" dirty="0"/>
              <a:t>12</a:t>
            </a:r>
            <a:r>
              <a:rPr lang="ja-JP" altLang="en-US" sz="3000" b="1" dirty="0"/>
              <a:t>行</a:t>
            </a:r>
            <a:r>
              <a:rPr lang="ja-JP" altLang="en-US" sz="3000" dirty="0"/>
              <a:t>から</a:t>
            </a:r>
            <a:endParaRPr lang="en-US" altLang="ja-JP" sz="3000" dirty="0"/>
          </a:p>
          <a:p>
            <a:r>
              <a:rPr lang="en-US" altLang="ja-JP" sz="3000" b="1" dirty="0"/>
              <a:t>16</a:t>
            </a:r>
            <a:r>
              <a:rPr lang="ja-JP" altLang="en-US" sz="3000" b="1" dirty="0"/>
              <a:t>行</a:t>
            </a:r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347" y="2000726"/>
            <a:ext cx="5509134" cy="237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66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83443" y="595457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smtClean="0"/>
              <a:t>提出課題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1078" y="1174354"/>
            <a:ext cx="8734733" cy="24460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6</a:t>
            </a:r>
            <a:r>
              <a:rPr kumimoji="1" lang="en-US" altLang="ja-JP" dirty="0" smtClean="0"/>
              <a:t>.</a:t>
            </a:r>
            <a:r>
              <a:rPr lang="ja-JP" altLang="en-US" dirty="0" smtClean="0"/>
              <a:t>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順位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を求める式</a:t>
            </a:r>
            <a:r>
              <a:rPr kumimoji="1" lang="ja-JP" altLang="en-US" dirty="0" smtClean="0"/>
              <a:t>を考えて、次の表を完成させなさい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順位を求めるために、関数 </a:t>
            </a:r>
            <a:r>
              <a:rPr lang="en-US" altLang="ja-JP" b="1" dirty="0" err="1" smtClean="0">
                <a:solidFill>
                  <a:srgbClr val="FF0000"/>
                </a:solidFill>
              </a:rPr>
              <a:t>RANK.EQ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を使いなさい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72" y="2643188"/>
            <a:ext cx="7131868" cy="307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1744</TotalTime>
  <Words>1261</Words>
  <Application>Microsoft Office PowerPoint</Application>
  <PresentationFormat>画面に合わせる (4:3)</PresentationFormat>
  <Paragraphs>366</Paragraphs>
  <Slides>50</Slides>
  <Notes>22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50</vt:i4>
      </vt:variant>
    </vt:vector>
  </HeadingPairs>
  <TitlesOfParts>
    <vt:vector size="60" baseType="lpstr">
      <vt:lpstr>ＭＳ Ｐゴシック</vt:lpstr>
      <vt:lpstr>メイリオ</vt:lpstr>
      <vt:lpstr>游ゴシック</vt:lpstr>
      <vt:lpstr>游ゴシック Light</vt:lpstr>
      <vt:lpstr>Arial</vt:lpstr>
      <vt:lpstr>Calibri</vt:lpstr>
      <vt:lpstr>Calibri Light</vt:lpstr>
      <vt:lpstr>Segoe UI</vt:lpstr>
      <vt:lpstr>Times New Roman</vt:lpstr>
      <vt:lpstr>Office Theme</vt:lpstr>
      <vt:lpstr>表計算 Excel 演習</vt:lpstr>
      <vt:lpstr>何の役に立つか</vt:lpstr>
      <vt:lpstr>2-1 Excel での切り取り、コピー、貼り付け</vt:lpstr>
      <vt:lpstr>2-1 Excel での切り取り、コピー、貼り付け</vt:lpstr>
      <vt:lpstr>PowerPoint プレゼンテーション</vt:lpstr>
      <vt:lpstr>PowerPoint プレゼンテーション</vt:lpstr>
      <vt:lpstr>PowerPoint プレゼンテーション</vt:lpstr>
      <vt:lpstr>「コピー」と「切り取り」の違い</vt:lpstr>
      <vt:lpstr>2-2 数式のコピー</vt:lpstr>
      <vt:lpstr>Excel での数式の例</vt:lpstr>
      <vt:lpstr>セルの列番号、行番号を含む数式のコピー</vt:lpstr>
      <vt:lpstr>実践演習の部</vt:lpstr>
      <vt:lpstr>実践演習の①</vt:lpstr>
      <vt:lpstr>実践演習の①</vt:lpstr>
      <vt:lpstr>実践演習の①</vt:lpstr>
      <vt:lpstr>実践演習の①</vt:lpstr>
      <vt:lpstr>実践演習の①</vt:lpstr>
      <vt:lpstr>PowerPoint プレゼンテーション</vt:lpstr>
      <vt:lpstr>実践演習の①</vt:lpstr>
      <vt:lpstr>2-3 絶対番地と相対番地</vt:lpstr>
      <vt:lpstr>2-3 Excel での絶対番地と相対番地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2-4 Excel の便利な関数</vt:lpstr>
      <vt:lpstr>2-4 Excel の関数とは</vt:lpstr>
      <vt:lpstr>合計 SUM</vt:lpstr>
      <vt:lpstr>合計 AVERAGE</vt:lpstr>
      <vt:lpstr>順位 RANK.EQ</vt:lpstr>
      <vt:lpstr>実践演習の③</vt:lpstr>
      <vt:lpstr>実践演習の③</vt:lpstr>
      <vt:lpstr>実践演習の③</vt:lpstr>
      <vt:lpstr>実践演習の③</vt:lpstr>
      <vt:lpstr>実践演習の③</vt:lpstr>
      <vt:lpstr>2-5 Excel のショートカットキー</vt:lpstr>
      <vt:lpstr>右クリックの代わりに、キーボード・ショートカット</vt:lpstr>
      <vt:lpstr>厳選！　ショートカットキー  CTRL + 1</vt:lpstr>
      <vt:lpstr>厳選！　ショートカットキー  CTRL + 1</vt:lpstr>
      <vt:lpstr>厳選！　ショートカットキー　F4</vt:lpstr>
      <vt:lpstr>厳選！　ショートカットキー　ALT→「○」→「○」</vt:lpstr>
      <vt:lpstr>課題  </vt:lpstr>
      <vt:lpstr>提出課題</vt:lpstr>
      <vt:lpstr>提出課題</vt:lpstr>
      <vt:lpstr>提出課題</vt:lpstr>
      <vt:lpstr>提出課題</vt:lpstr>
      <vt:lpstr>提出課題</vt:lpstr>
      <vt:lpstr>提出課題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228</cp:revision>
  <cp:lastPrinted>2017-06-07T03:58:00Z</cp:lastPrinted>
  <dcterms:created xsi:type="dcterms:W3CDTF">2015-04-02T07:07:27Z</dcterms:created>
  <dcterms:modified xsi:type="dcterms:W3CDTF">2017-06-07T03:58:01Z</dcterms:modified>
</cp:coreProperties>
</file>