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6"/>
  </p:notesMasterIdLst>
  <p:sldIdLst>
    <p:sldId id="485" r:id="rId2"/>
    <p:sldId id="440" r:id="rId3"/>
    <p:sldId id="441" r:id="rId4"/>
    <p:sldId id="442" r:id="rId5"/>
    <p:sldId id="443" r:id="rId6"/>
    <p:sldId id="444" r:id="rId7"/>
    <p:sldId id="445" r:id="rId8"/>
    <p:sldId id="446" r:id="rId9"/>
    <p:sldId id="447" r:id="rId10"/>
    <p:sldId id="448" r:id="rId11"/>
    <p:sldId id="449" r:id="rId12"/>
    <p:sldId id="450" r:id="rId13"/>
    <p:sldId id="451" r:id="rId14"/>
    <p:sldId id="452" r:id="rId15"/>
    <p:sldId id="453" r:id="rId16"/>
    <p:sldId id="454" r:id="rId17"/>
    <p:sldId id="484" r:id="rId18"/>
    <p:sldId id="455" r:id="rId19"/>
    <p:sldId id="456" r:id="rId20"/>
    <p:sldId id="457" r:id="rId21"/>
    <p:sldId id="458" r:id="rId22"/>
    <p:sldId id="459" r:id="rId23"/>
    <p:sldId id="461" r:id="rId24"/>
    <p:sldId id="462" r:id="rId25"/>
    <p:sldId id="463" r:id="rId26"/>
    <p:sldId id="464" r:id="rId27"/>
    <p:sldId id="465" r:id="rId28"/>
    <p:sldId id="466" r:id="rId29"/>
    <p:sldId id="467" r:id="rId30"/>
    <p:sldId id="468" r:id="rId31"/>
    <p:sldId id="482" r:id="rId32"/>
    <p:sldId id="469" r:id="rId33"/>
    <p:sldId id="470" r:id="rId34"/>
    <p:sldId id="471" r:id="rId35"/>
    <p:sldId id="472" r:id="rId36"/>
    <p:sldId id="483" r:id="rId37"/>
    <p:sldId id="473" r:id="rId38"/>
    <p:sldId id="474" r:id="rId39"/>
    <p:sldId id="475" r:id="rId40"/>
    <p:sldId id="476" r:id="rId41"/>
    <p:sldId id="478" r:id="rId42"/>
    <p:sldId id="479" r:id="rId43"/>
    <p:sldId id="480" r:id="rId44"/>
    <p:sldId id="481" r:id="rId45"/>
  </p:sldIdLst>
  <p:sldSz cx="9144000" cy="6858000" type="screen4x3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077" autoAdjust="0"/>
  </p:normalViewPr>
  <p:slideViewPr>
    <p:cSldViewPr snapToGrid="0">
      <p:cViewPr varScale="1">
        <p:scale>
          <a:sx n="104" d="100"/>
          <a:sy n="104" d="100"/>
        </p:scale>
        <p:origin x="132" y="132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8917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0056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48106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295" y="1055194"/>
            <a:ext cx="8375272" cy="5119923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2047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979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784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2781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9736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52472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4054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24061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230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5188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6/7/2017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16970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 </a:t>
            </a:r>
            <a:r>
              <a:rPr kumimoji="1"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65855"/>
            <a:ext cx="6858000" cy="1241822"/>
          </a:xfrm>
        </p:spPr>
        <p:txBody>
          <a:bodyPr>
            <a:normAutofit/>
          </a:bodyPr>
          <a:lstStyle/>
          <a:p>
            <a:r>
              <a:rPr lang="ja-JP" altLang="en-US" sz="3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１．</a:t>
            </a:r>
            <a:r>
              <a:rPr lang="en-US" altLang="ja-JP" sz="3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sz="3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を使ってみる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719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パソコンの威力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64804" y="1508762"/>
            <a:ext cx="8515350" cy="3239765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ja-JP" altLang="en-US" sz="2400" b="1" dirty="0"/>
              <a:t>ワープロ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	</a:t>
            </a:r>
            <a:r>
              <a:rPr lang="ja-JP" altLang="en-US" sz="2400" dirty="0"/>
              <a:t>文書の編集、清書．　目次、表なども簡単に作成できる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b="1" dirty="0"/>
              <a:t>表計算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	</a:t>
            </a:r>
            <a:r>
              <a:rPr lang="ja-JP" altLang="en-US" sz="2400" dirty="0"/>
              <a:t>データの管理、計算、グラフ作成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b="1" dirty="0"/>
              <a:t>プレゼン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	</a:t>
            </a:r>
            <a:r>
              <a:rPr lang="ja-JP" altLang="en-US" sz="2400" dirty="0"/>
              <a:t>ビジュアル資料作成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b="1" dirty="0"/>
              <a:t>インターネット</a:t>
            </a:r>
            <a:endParaRPr lang="en-US" altLang="ja-JP" sz="2400" b="1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	</a:t>
            </a:r>
            <a:r>
              <a:rPr lang="ja-JP" altLang="en-US" sz="2400" dirty="0"/>
              <a:t>情報収集、コミュニケーション</a:t>
            </a: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571999" y="4954564"/>
            <a:ext cx="6815759" cy="104618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データはすべてデジタル（ファイル）．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管理、共有、交換が簡単</a:t>
            </a:r>
          </a:p>
        </p:txBody>
      </p:sp>
    </p:spTree>
    <p:extLst>
      <p:ext uri="{BB962C8B-B14F-4D97-AF65-F5344CB8AC3E}">
        <p14:creationId xmlns:p14="http://schemas.microsoft.com/office/powerpoint/2010/main" val="392507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表計算ソフトウエアは何の役に立つのか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769269"/>
            <a:ext cx="8515350" cy="143494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dirty="0"/>
              <a:t>データの記録、保管、共有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表計算の機能　＝　集計・集約、グラフ作成など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2" y="2943379"/>
            <a:ext cx="3549685" cy="1059608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633" y="2943381"/>
            <a:ext cx="4102997" cy="2204771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666" y="4216261"/>
            <a:ext cx="3516631" cy="1599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2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41153" y="553246"/>
            <a:ext cx="9007777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例えば、こんなことが簡単にできます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426" y="1840134"/>
            <a:ext cx="5198845" cy="1551894"/>
          </a:xfrm>
          <a:prstGeom prst="rect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3573961" y="3531763"/>
            <a:ext cx="1533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の画面</a:t>
            </a: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426" y="4068987"/>
            <a:ext cx="5198845" cy="1551894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3648748" y="5654505"/>
            <a:ext cx="1533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の画面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3015345" y="4621141"/>
            <a:ext cx="1236617" cy="313943"/>
          </a:xfrm>
          <a:prstGeom prst="rect">
            <a:avLst/>
          </a:prstGeom>
          <a:noFill/>
          <a:ln w="50800">
            <a:solidFill>
              <a:srgbClr val="FF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5432652" y="4621141"/>
            <a:ext cx="1236617" cy="313943"/>
          </a:xfrm>
          <a:prstGeom prst="rect">
            <a:avLst/>
          </a:prstGeom>
          <a:noFill/>
          <a:ln w="50800">
            <a:solidFill>
              <a:srgbClr val="FF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5432652" y="5195065"/>
            <a:ext cx="1236617" cy="313943"/>
          </a:xfrm>
          <a:prstGeom prst="rect">
            <a:avLst/>
          </a:prstGeom>
          <a:noFill/>
          <a:ln w="50800">
            <a:solidFill>
              <a:srgbClr val="FF0000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角丸四角形吹き出し 9"/>
          <p:cNvSpPr/>
          <p:nvPr/>
        </p:nvSpPr>
        <p:spPr>
          <a:xfrm>
            <a:off x="7115177" y="4360798"/>
            <a:ext cx="1757363" cy="945080"/>
          </a:xfrm>
          <a:prstGeom prst="wedgeRoundRectCallout">
            <a:avLst>
              <a:gd name="adj1" fmla="val -67174"/>
              <a:gd name="adj2" fmla="val 2772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角丸四角形吹き出し 10"/>
          <p:cNvSpPr/>
          <p:nvPr/>
        </p:nvSpPr>
        <p:spPr>
          <a:xfrm>
            <a:off x="308611" y="3596448"/>
            <a:ext cx="2478980" cy="609292"/>
          </a:xfrm>
          <a:prstGeom prst="wedgeRoundRectCallout">
            <a:avLst>
              <a:gd name="adj1" fmla="val 89818"/>
              <a:gd name="adj2" fmla="val 139574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70373" y="3704884"/>
            <a:ext cx="26084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単価を書き変えると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7144662" y="4475546"/>
            <a:ext cx="18004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合計が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自動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再計算される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70373" y="1502199"/>
            <a:ext cx="126188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表の作成</a:t>
            </a:r>
          </a:p>
        </p:txBody>
      </p:sp>
    </p:spTree>
    <p:extLst>
      <p:ext uri="{BB962C8B-B14F-4D97-AF65-F5344CB8AC3E}">
        <p14:creationId xmlns:p14="http://schemas.microsoft.com/office/powerpoint/2010/main" val="109246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6184" y="548462"/>
            <a:ext cx="8947816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例えば、こんなことが簡単にできます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70375" y="1502199"/>
            <a:ext cx="99257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グラフ</a:t>
            </a:r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8" y="1899486"/>
            <a:ext cx="7458075" cy="40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4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55692" y="472617"/>
            <a:ext cx="9007776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例えば、こんなことが簡単にできます</a:t>
            </a:r>
            <a:endParaRPr kumimoji="1" lang="ja-JP" altLang="en-US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13263" y="1497332"/>
            <a:ext cx="31470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条件に合致するデータの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強調表示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73" y="2378870"/>
            <a:ext cx="4224621" cy="1921669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040" y="2378871"/>
            <a:ext cx="4224621" cy="1921669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6414719" y="1658912"/>
            <a:ext cx="126188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並べ替え</a:t>
            </a:r>
          </a:p>
        </p:txBody>
      </p:sp>
    </p:spTree>
    <p:extLst>
      <p:ext uri="{BB962C8B-B14F-4D97-AF65-F5344CB8AC3E}">
        <p14:creationId xmlns:p14="http://schemas.microsoft.com/office/powerpoint/2010/main" val="314322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2714628"/>
            <a:ext cx="6858000" cy="775097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-1 Excel </a:t>
            </a:r>
            <a:r>
              <a:rPr kumimoji="1" lang="ja-JP" altLang="en-US" dirty="0" smtClean="0"/>
              <a:t>の基本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8229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Autofit/>
          </a:bodyPr>
          <a:lstStyle/>
          <a:p>
            <a:r>
              <a:rPr lang="en-US" altLang="ja-JP" sz="2400" dirty="0"/>
              <a:t>Excel </a:t>
            </a:r>
            <a:r>
              <a:rPr lang="ja-JP" altLang="en-US" sz="2400" dirty="0"/>
              <a:t>の画面には、リボン、シートなどが表示される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261" y="1778584"/>
            <a:ext cx="5877037" cy="3236874"/>
          </a:xfrm>
          <a:prstGeom prst="rect">
            <a:avLst/>
          </a:prstGeom>
        </p:spPr>
      </p:pic>
      <p:sp>
        <p:nvSpPr>
          <p:cNvPr id="4" name="角丸四角形 3"/>
          <p:cNvSpPr/>
          <p:nvPr/>
        </p:nvSpPr>
        <p:spPr>
          <a:xfrm>
            <a:off x="3065261" y="1923436"/>
            <a:ext cx="5877037" cy="735722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角丸四角形 4"/>
          <p:cNvSpPr/>
          <p:nvPr/>
        </p:nvSpPr>
        <p:spPr>
          <a:xfrm>
            <a:off x="3065260" y="2841284"/>
            <a:ext cx="5877037" cy="2174177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吹き出し 5"/>
          <p:cNvSpPr/>
          <p:nvPr/>
        </p:nvSpPr>
        <p:spPr>
          <a:xfrm>
            <a:off x="174140" y="1660462"/>
            <a:ext cx="2434590" cy="1180820"/>
          </a:xfrm>
          <a:prstGeom prst="wedgeRoundRectCallout">
            <a:avLst>
              <a:gd name="adj1" fmla="val 67814"/>
              <a:gd name="adj2" fmla="val 520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784200" y="5197585"/>
            <a:ext cx="19956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の画面の例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41377" y="1771924"/>
            <a:ext cx="256927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リボン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は、マイクロソフトオフィスの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リボン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と類似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角丸四角形吹き出し 8"/>
          <p:cNvSpPr/>
          <p:nvPr/>
        </p:nvSpPr>
        <p:spPr>
          <a:xfrm>
            <a:off x="174140" y="3423915"/>
            <a:ext cx="2542167" cy="1773666"/>
          </a:xfrm>
          <a:prstGeom prst="wedgeRoundRectCallout">
            <a:avLst>
              <a:gd name="adj1" fmla="val 63582"/>
              <a:gd name="adj2" fmla="val -19052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41377" y="3512506"/>
            <a:ext cx="230011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１つの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シート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の中には、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表形式のデータ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が入る．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en-US" altLang="ja-JP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21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グラフの挿入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なども可能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0837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-1 Excel </a:t>
            </a:r>
            <a:r>
              <a:rPr kumimoji="1" lang="ja-JP" altLang="en-US" dirty="0" smtClean="0"/>
              <a:t>のシート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1" y="2254112"/>
            <a:ext cx="8040260" cy="65339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Excel </a:t>
            </a:r>
            <a:r>
              <a:rPr lang="ja-JP" altLang="en-US" sz="2400" dirty="0"/>
              <a:t>の</a:t>
            </a:r>
            <a:r>
              <a:rPr lang="ja-JP" altLang="en-US" sz="2400" dirty="0">
                <a:solidFill>
                  <a:srgbClr val="C00000"/>
                </a:solidFill>
              </a:rPr>
              <a:t>シート</a:t>
            </a:r>
            <a:r>
              <a:rPr lang="ja-JP" altLang="en-US" sz="2400" dirty="0"/>
              <a:t>（</a:t>
            </a:r>
            <a:r>
              <a:rPr lang="ja-JP" altLang="en-US" sz="2400" dirty="0">
                <a:solidFill>
                  <a:srgbClr val="C00000"/>
                </a:solidFill>
              </a:rPr>
              <a:t>ワークシート</a:t>
            </a:r>
            <a:r>
              <a:rPr lang="ja-JP" altLang="en-US" sz="2400" dirty="0"/>
              <a:t>ともいう）には、表の形で、値や数式を並べる</a:t>
            </a:r>
            <a:endParaRPr lang="en-US" altLang="ja-JP" sz="2400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650" y="3119812"/>
            <a:ext cx="7843208" cy="2341256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3421504" y="5571658"/>
            <a:ext cx="222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のシートの例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2" name="グループ化 1"/>
          <p:cNvGrpSpPr/>
          <p:nvPr/>
        </p:nvGrpSpPr>
        <p:grpSpPr>
          <a:xfrm>
            <a:off x="6851134" y="1107804"/>
            <a:ext cx="1223413" cy="1008867"/>
            <a:chOff x="7582266" y="316010"/>
            <a:chExt cx="1631217" cy="1345154"/>
          </a:xfrm>
        </p:grpSpPr>
        <p:sp>
          <p:nvSpPr>
            <p:cNvPr id="9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026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67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3"/>
            <a:ext cx="6858000" cy="775097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-2 Excel </a:t>
            </a:r>
            <a:r>
              <a:rPr kumimoji="1" lang="ja-JP" altLang="en-US" dirty="0" smtClean="0"/>
              <a:t>の</a:t>
            </a:r>
            <a:r>
              <a:rPr lang="ja-JP" altLang="en-US" dirty="0" smtClean="0"/>
              <a:t>スタート画面と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/>
              <a:t>ブック</a:t>
            </a:r>
            <a:r>
              <a:rPr lang="ja-JP" altLang="en-US" dirty="0" smtClean="0"/>
              <a:t>の</a:t>
            </a:r>
            <a:r>
              <a:rPr lang="ja-JP" altLang="en-US" dirty="0"/>
              <a:t>作成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97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-2 Excel </a:t>
            </a:r>
            <a:r>
              <a:rPr kumimoji="1" lang="ja-JP" altLang="en-US" dirty="0" smtClean="0"/>
              <a:t>のブックとは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2272666"/>
            <a:ext cx="8515350" cy="1434942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ja-JP" sz="2400" dirty="0"/>
              <a:t>Excel </a:t>
            </a:r>
            <a:r>
              <a:rPr lang="ja-JP" altLang="en-US" sz="2400" dirty="0"/>
              <a:t>の</a:t>
            </a:r>
            <a:r>
              <a:rPr lang="ja-JP" altLang="en-US" sz="2400" dirty="0">
                <a:solidFill>
                  <a:srgbClr val="C00000"/>
                </a:solidFill>
              </a:rPr>
              <a:t>ブック</a:t>
            </a:r>
            <a:r>
              <a:rPr lang="ja-JP" altLang="en-US" sz="2400" dirty="0"/>
              <a:t>とは、</a:t>
            </a:r>
            <a:r>
              <a:rPr lang="en-US" altLang="ja-JP" sz="2400" dirty="0"/>
              <a:t>Excel </a:t>
            </a:r>
            <a:r>
              <a:rPr lang="ja-JP" altLang="en-US" sz="2400" dirty="0"/>
              <a:t>の</a:t>
            </a:r>
            <a:r>
              <a:rPr lang="ja-JP" altLang="en-US" sz="2400" dirty="0">
                <a:solidFill>
                  <a:srgbClr val="C00000"/>
                </a:solidFill>
              </a:rPr>
              <a:t>ファイル</a:t>
            </a:r>
            <a:r>
              <a:rPr lang="ja-JP" altLang="en-US" sz="2400" dirty="0"/>
              <a:t>のこと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１つあるいは複数の</a:t>
            </a:r>
            <a:r>
              <a:rPr lang="ja-JP" altLang="en-US" sz="2400" dirty="0">
                <a:solidFill>
                  <a:srgbClr val="C00000"/>
                </a:solidFill>
              </a:rPr>
              <a:t>シート</a:t>
            </a:r>
            <a:r>
              <a:rPr lang="ja-JP" altLang="en-US" sz="2400" dirty="0"/>
              <a:t>を、１つの</a:t>
            </a:r>
            <a:r>
              <a:rPr lang="ja-JP" altLang="en-US" sz="2400" dirty="0">
                <a:solidFill>
                  <a:srgbClr val="C00000"/>
                </a:solidFill>
              </a:rPr>
              <a:t>ブック</a:t>
            </a:r>
            <a:r>
              <a:rPr lang="ja-JP" altLang="en-US" sz="2400" dirty="0"/>
              <a:t>に保存することができる</a:t>
            </a: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1" y="4120263"/>
            <a:ext cx="8405084" cy="909360"/>
          </a:xfrm>
          <a:prstGeom prst="rect">
            <a:avLst/>
          </a:prstGeom>
        </p:spPr>
      </p:pic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1516495" y="5131706"/>
            <a:ext cx="6541322" cy="57388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100" dirty="0"/>
              <a:t>Excel </a:t>
            </a:r>
            <a:r>
              <a:rPr lang="ja-JP" altLang="en-US" sz="2100" dirty="0" err="1"/>
              <a:t>で保</a:t>
            </a:r>
            <a:r>
              <a:rPr lang="ja-JP" altLang="en-US" sz="2100" dirty="0"/>
              <a:t>存するときに、このような画面が出てくる</a:t>
            </a:r>
            <a:endParaRPr lang="en-US" altLang="ja-JP" sz="2100" dirty="0"/>
          </a:p>
        </p:txBody>
      </p:sp>
      <p:grpSp>
        <p:nvGrpSpPr>
          <p:cNvPr id="10" name="グループ化 9"/>
          <p:cNvGrpSpPr/>
          <p:nvPr/>
        </p:nvGrpSpPr>
        <p:grpSpPr>
          <a:xfrm>
            <a:off x="6851134" y="1107804"/>
            <a:ext cx="1223413" cy="1008867"/>
            <a:chOff x="7582266" y="316010"/>
            <a:chExt cx="1631217" cy="1345154"/>
          </a:xfrm>
        </p:grpSpPr>
        <p:sp>
          <p:nvSpPr>
            <p:cNvPr id="11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2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4590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のスタート画面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887" y="2239819"/>
            <a:ext cx="4879638" cy="3561392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410195" y="1616876"/>
            <a:ext cx="687483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すると、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スタート画面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</a:t>
            </a:r>
          </a:p>
        </p:txBody>
      </p:sp>
      <p:sp>
        <p:nvSpPr>
          <p:cNvPr id="7" name="角丸四角形 6"/>
          <p:cNvSpPr/>
          <p:nvPr/>
        </p:nvSpPr>
        <p:spPr>
          <a:xfrm>
            <a:off x="1257303" y="1497331"/>
            <a:ext cx="7133665" cy="631508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4966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のスタート画面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887" y="2239819"/>
            <a:ext cx="4879638" cy="3561392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1444876" y="1608311"/>
            <a:ext cx="687483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すると、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スタート画面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</a:t>
            </a:r>
          </a:p>
        </p:txBody>
      </p:sp>
      <p:sp>
        <p:nvSpPr>
          <p:cNvPr id="3" name="角丸四角形 2"/>
          <p:cNvSpPr/>
          <p:nvPr/>
        </p:nvSpPr>
        <p:spPr>
          <a:xfrm>
            <a:off x="1257303" y="1497331"/>
            <a:ext cx="7133665" cy="631508"/>
          </a:xfrm>
          <a:prstGeom prst="roundRect">
            <a:avLst/>
          </a:prstGeom>
          <a:noFill/>
          <a:ln w="5080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125037" y="2797493"/>
            <a:ext cx="1689726" cy="531495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8" name="直線矢印コネクタ 7"/>
          <p:cNvCxnSpPr/>
          <p:nvPr/>
        </p:nvCxnSpPr>
        <p:spPr>
          <a:xfrm flipV="1">
            <a:off x="1642462" y="3094414"/>
            <a:ext cx="425426" cy="727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テキスト ボックス 8"/>
          <p:cNvSpPr txBox="1"/>
          <p:nvPr/>
        </p:nvSpPr>
        <p:spPr>
          <a:xfrm>
            <a:off x="88954" y="2299026"/>
            <a:ext cx="170347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最近開いた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があるときは、その</a:t>
            </a:r>
            <a:r>
              <a:rPr lang="ja-JP" altLang="en-US" sz="21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一覧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</a:t>
            </a: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1642462" y="3967836"/>
            <a:ext cx="482576" cy="4887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角丸四角形 11"/>
          <p:cNvSpPr/>
          <p:nvPr/>
        </p:nvSpPr>
        <p:spPr>
          <a:xfrm>
            <a:off x="2125037" y="3442749"/>
            <a:ext cx="1689726" cy="2168345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8954" y="4192051"/>
            <a:ext cx="17034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保存済み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を開くときに使う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3982778" y="3297818"/>
            <a:ext cx="2703775" cy="2472223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6" name="直線矢印コネクタ 15"/>
          <p:cNvCxnSpPr>
            <a:stCxn id="18" idx="1"/>
          </p:cNvCxnSpPr>
          <p:nvPr/>
        </p:nvCxnSpPr>
        <p:spPr>
          <a:xfrm flipH="1">
            <a:off x="6686554" y="3782569"/>
            <a:ext cx="442256" cy="96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7128810" y="2928489"/>
            <a:ext cx="201519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新しい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の種類を選ぶ）、ツアーに参加</a:t>
            </a:r>
          </a:p>
        </p:txBody>
      </p:sp>
      <p:sp>
        <p:nvSpPr>
          <p:cNvPr id="19" name="角丸四角形 18"/>
          <p:cNvSpPr/>
          <p:nvPr/>
        </p:nvSpPr>
        <p:spPr>
          <a:xfrm>
            <a:off x="4097077" y="3412115"/>
            <a:ext cx="1186703" cy="1201449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 flipH="1" flipV="1">
            <a:off x="5291936" y="4460812"/>
            <a:ext cx="1769893" cy="6826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7115540" y="4821040"/>
            <a:ext cx="19210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新しい空白の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</a:p>
        </p:txBody>
      </p:sp>
    </p:spTree>
    <p:extLst>
      <p:ext uri="{BB962C8B-B14F-4D97-AF65-F5344CB8AC3E}">
        <p14:creationId xmlns:p14="http://schemas.microsoft.com/office/powerpoint/2010/main" val="185821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の画面構成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396" y="1637487"/>
            <a:ext cx="5148853" cy="3427961"/>
          </a:xfrm>
          <a:prstGeom prst="rect">
            <a:avLst/>
          </a:prstGeom>
        </p:spPr>
      </p:pic>
      <p:sp>
        <p:nvSpPr>
          <p:cNvPr id="3" name="左中かっこ 2"/>
          <p:cNvSpPr/>
          <p:nvPr/>
        </p:nvSpPr>
        <p:spPr>
          <a:xfrm>
            <a:off x="2568389" y="2874310"/>
            <a:ext cx="309282" cy="219113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79680" y="3612086"/>
            <a:ext cx="153118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シート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表示される</a:t>
            </a:r>
          </a:p>
        </p:txBody>
      </p:sp>
    </p:spTree>
    <p:extLst>
      <p:ext uri="{BB962C8B-B14F-4D97-AF65-F5344CB8AC3E}">
        <p14:creationId xmlns:p14="http://schemas.microsoft.com/office/powerpoint/2010/main" val="405342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42210" y="3100695"/>
            <a:ext cx="8521908" cy="775097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-3 Excel </a:t>
            </a:r>
            <a:r>
              <a:rPr kumimoji="1" lang="ja-JP" altLang="en-US" dirty="0" smtClean="0"/>
              <a:t>の</a:t>
            </a:r>
            <a:r>
              <a:rPr lang="ja-JP" altLang="en-US" dirty="0" smtClean="0"/>
              <a:t>アクティブセル，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/>
              <a:t>値</a:t>
            </a:r>
            <a:r>
              <a:rPr lang="ja-JP" altLang="en-US" dirty="0" smtClean="0"/>
              <a:t>の入力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67236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の画面構成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396" y="1637487"/>
            <a:ext cx="5148853" cy="3427961"/>
          </a:xfrm>
          <a:prstGeom prst="rect">
            <a:avLst/>
          </a:prstGeom>
        </p:spPr>
      </p:pic>
      <p:sp>
        <p:nvSpPr>
          <p:cNvPr id="5" name="角丸四角形 4"/>
          <p:cNvSpPr/>
          <p:nvPr/>
        </p:nvSpPr>
        <p:spPr>
          <a:xfrm>
            <a:off x="3037395" y="1828848"/>
            <a:ext cx="5148853" cy="828629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6" name="直線矢印コネクタ 5"/>
          <p:cNvCxnSpPr/>
          <p:nvPr/>
        </p:nvCxnSpPr>
        <p:spPr>
          <a:xfrm>
            <a:off x="2611967" y="2100441"/>
            <a:ext cx="425424" cy="894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301669" y="1638476"/>
            <a:ext cx="25230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リボン</a:t>
            </a:r>
            <a:endParaRPr lang="en-US" altLang="ja-JP" sz="21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コマンドを選べる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8758" y="2495203"/>
            <a:ext cx="272878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アクティブセル</a:t>
            </a: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（処理対象になっている</a:t>
            </a:r>
            <a:r>
              <a:rPr lang="ja-JP" altLang="en-US" sz="2100" u="sng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セル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）の</a:t>
            </a:r>
            <a:r>
              <a:rPr lang="ja-JP" altLang="en-US" sz="2100" b="1" u="sng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列番号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</a:t>
            </a:r>
            <a:r>
              <a:rPr lang="ja-JP" altLang="en-US" sz="2100" b="1" u="sng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行番号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</a:t>
            </a:r>
          </a:p>
        </p:txBody>
      </p:sp>
      <p:sp>
        <p:nvSpPr>
          <p:cNvPr id="9" name="角丸四角形 8"/>
          <p:cNvSpPr/>
          <p:nvPr/>
        </p:nvSpPr>
        <p:spPr>
          <a:xfrm>
            <a:off x="3037393" y="2722686"/>
            <a:ext cx="843614" cy="181709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0" name="直線矢印コネクタ 9"/>
          <p:cNvCxnSpPr>
            <a:endCxn id="9" idx="1"/>
          </p:cNvCxnSpPr>
          <p:nvPr/>
        </p:nvCxnSpPr>
        <p:spPr>
          <a:xfrm>
            <a:off x="2351726" y="2698215"/>
            <a:ext cx="685665" cy="11532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角丸四角形 12"/>
          <p:cNvSpPr/>
          <p:nvPr/>
        </p:nvSpPr>
        <p:spPr>
          <a:xfrm>
            <a:off x="4728665" y="2729579"/>
            <a:ext cx="3457581" cy="174813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6240743" y="3554007"/>
            <a:ext cx="241445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数式バー</a:t>
            </a:r>
          </a:p>
          <a:p>
            <a:r>
              <a:rPr lang="ja-JP" altLang="en-US" sz="2100" u="sng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アクティブセル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中身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が表示される</a:t>
            </a:r>
          </a:p>
        </p:txBody>
      </p:sp>
      <p:cxnSp>
        <p:nvCxnSpPr>
          <p:cNvPr id="17" name="直線矢印コネクタ 16"/>
          <p:cNvCxnSpPr/>
          <p:nvPr/>
        </p:nvCxnSpPr>
        <p:spPr>
          <a:xfrm flipH="1" flipV="1">
            <a:off x="6024029" y="2928866"/>
            <a:ext cx="433425" cy="57783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角丸四角形 19"/>
          <p:cNvSpPr/>
          <p:nvPr/>
        </p:nvSpPr>
        <p:spPr>
          <a:xfrm>
            <a:off x="3037395" y="3053669"/>
            <a:ext cx="220159" cy="2011776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308610" y="4122802"/>
            <a:ext cx="27287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シート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列番号</a:t>
            </a:r>
          </a:p>
        </p:txBody>
      </p:sp>
      <p:cxnSp>
        <p:nvCxnSpPr>
          <p:cNvPr id="24" name="直線矢印コネクタ 23"/>
          <p:cNvCxnSpPr/>
          <p:nvPr/>
        </p:nvCxnSpPr>
        <p:spPr>
          <a:xfrm flipV="1">
            <a:off x="2351726" y="4129747"/>
            <a:ext cx="685665" cy="1040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角丸四角形 25"/>
          <p:cNvSpPr/>
          <p:nvPr/>
        </p:nvSpPr>
        <p:spPr>
          <a:xfrm>
            <a:off x="3277087" y="2928867"/>
            <a:ext cx="4909160" cy="124804"/>
          </a:xfrm>
          <a:prstGeom prst="roundRect">
            <a:avLst/>
          </a:prstGeom>
          <a:noFill/>
          <a:ln w="50800">
            <a:solidFill>
              <a:srgbClr val="FF000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31" name="直線矢印コネクタ 30"/>
          <p:cNvCxnSpPr/>
          <p:nvPr/>
        </p:nvCxnSpPr>
        <p:spPr>
          <a:xfrm flipH="1" flipV="1">
            <a:off x="4511952" y="3062549"/>
            <a:ext cx="328991" cy="70809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テキスト ボックス 32"/>
          <p:cNvSpPr txBox="1"/>
          <p:nvPr/>
        </p:nvSpPr>
        <p:spPr>
          <a:xfrm>
            <a:off x="3881005" y="3789358"/>
            <a:ext cx="27287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シート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行番号</a:t>
            </a:r>
          </a:p>
        </p:txBody>
      </p:sp>
    </p:spTree>
    <p:extLst>
      <p:ext uri="{BB962C8B-B14F-4D97-AF65-F5344CB8AC3E}">
        <p14:creationId xmlns:p14="http://schemas.microsoft.com/office/powerpoint/2010/main" val="347476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8430656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-3 Excel </a:t>
            </a:r>
            <a:r>
              <a:rPr lang="ja-JP" altLang="en-US" dirty="0" err="1" smtClean="0"/>
              <a:t>で</a:t>
            </a:r>
            <a:r>
              <a:rPr lang="ja-JP" altLang="en-US" dirty="0" err="1"/>
              <a:t>の</a:t>
            </a:r>
            <a:r>
              <a:rPr kumimoji="1" lang="ja-JP" altLang="en-US" dirty="0" smtClean="0"/>
              <a:t>セル</a:t>
            </a:r>
            <a:r>
              <a:rPr lang="ja-JP" altLang="en-US" dirty="0" smtClean="0"/>
              <a:t>の行番号と列番号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9437" y="1679379"/>
            <a:ext cx="8515350" cy="143494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行番号：　</a:t>
            </a:r>
            <a:r>
              <a:rPr lang="en-US" altLang="ja-JP" sz="2400" dirty="0"/>
              <a:t>1, 2, 3, </a:t>
            </a:r>
            <a:r>
              <a:rPr lang="ja-JP" altLang="en-US" sz="2400" dirty="0"/>
              <a:t>・・・ （数字）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列番号：　</a:t>
            </a:r>
            <a:r>
              <a:rPr lang="en-US" altLang="ja-JP" sz="2400" dirty="0"/>
              <a:t>A, B, C, </a:t>
            </a:r>
            <a:r>
              <a:rPr lang="ja-JP" altLang="en-US" sz="2400" dirty="0"/>
              <a:t>・・・ （アルファベット）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/>
              <a:t>行番号と列番号を使って、セルを特定</a:t>
            </a:r>
            <a:endParaRPr lang="ja-JP" altLang="en-US" sz="2400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809" y="3604996"/>
            <a:ext cx="4411723" cy="1997144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2782698" y="4707617"/>
            <a:ext cx="983974" cy="3130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正方形/長方形 5"/>
          <p:cNvSpPr/>
          <p:nvPr/>
        </p:nvSpPr>
        <p:spPr>
          <a:xfrm>
            <a:off x="1227225" y="4722525"/>
            <a:ext cx="526774" cy="3174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2782698" y="3914110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1376808" y="3639445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233300" y="330880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行番号と列番号</a:t>
            </a:r>
          </a:p>
        </p:txBody>
      </p:sp>
      <p:grpSp>
        <p:nvGrpSpPr>
          <p:cNvPr id="16" name="グループ化 15"/>
          <p:cNvGrpSpPr/>
          <p:nvPr/>
        </p:nvGrpSpPr>
        <p:grpSpPr>
          <a:xfrm>
            <a:off x="7165928" y="1698260"/>
            <a:ext cx="1223413" cy="1008867"/>
            <a:chOff x="7582266" y="316010"/>
            <a:chExt cx="1631217" cy="1345154"/>
          </a:xfrm>
        </p:grpSpPr>
        <p:sp>
          <p:nvSpPr>
            <p:cNvPr id="17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8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771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-3 Excel </a:t>
            </a:r>
            <a:r>
              <a:rPr kumimoji="1" lang="ja-JP" altLang="en-US" dirty="0" smtClean="0"/>
              <a:t>のアクティブセル</a:t>
            </a: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2106471"/>
            <a:ext cx="8515350" cy="143494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400" dirty="0"/>
              <a:t>とは、</a:t>
            </a:r>
            <a:r>
              <a:rPr lang="ja-JP" altLang="en-US" sz="2400" b="1" u="sng" dirty="0">
                <a:solidFill>
                  <a:srgbClr val="FF0000"/>
                </a:solidFill>
              </a:rPr>
              <a:t>いま選択されている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のこと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713" y="3151984"/>
            <a:ext cx="4411723" cy="1997144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2555601" y="4254605"/>
            <a:ext cx="983974" cy="3130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正方形/長方形 5"/>
          <p:cNvSpPr/>
          <p:nvPr/>
        </p:nvSpPr>
        <p:spPr>
          <a:xfrm>
            <a:off x="1000125" y="4269512"/>
            <a:ext cx="526774" cy="3174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2555601" y="3461098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1149711" y="3186433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3197172" y="3187054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006203" y="2855785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行番号と列番号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034411" y="286538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アクティブセルの値</a:t>
            </a:r>
          </a:p>
        </p:txBody>
      </p:sp>
      <p:grpSp>
        <p:nvGrpSpPr>
          <p:cNvPr id="16" name="グループ化 15"/>
          <p:cNvGrpSpPr/>
          <p:nvPr/>
        </p:nvGrpSpPr>
        <p:grpSpPr>
          <a:xfrm>
            <a:off x="6851134" y="1107804"/>
            <a:ext cx="1223413" cy="1008867"/>
            <a:chOff x="7582266" y="316010"/>
            <a:chExt cx="1631217" cy="1345154"/>
          </a:xfrm>
        </p:grpSpPr>
        <p:sp>
          <p:nvSpPr>
            <p:cNvPr id="17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18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934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-3 Excel </a:t>
            </a:r>
            <a:r>
              <a:rPr kumimoji="1" lang="ja-JP" altLang="en-US" dirty="0" smtClean="0"/>
              <a:t>のアクティブセル</a:t>
            </a: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769269"/>
            <a:ext cx="8515350" cy="143494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400" dirty="0"/>
              <a:t>とは、</a:t>
            </a:r>
            <a:r>
              <a:rPr lang="ja-JP" altLang="en-US" sz="2400" b="1" u="sng" dirty="0">
                <a:solidFill>
                  <a:srgbClr val="FF0000"/>
                </a:solidFill>
              </a:rPr>
              <a:t>いま選択されている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のこと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86" y="2810911"/>
            <a:ext cx="4411723" cy="1997144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1555476" y="3913532"/>
            <a:ext cx="983974" cy="3130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正方形/長方形 5"/>
          <p:cNvSpPr/>
          <p:nvPr/>
        </p:nvSpPr>
        <p:spPr>
          <a:xfrm>
            <a:off x="0" y="3928441"/>
            <a:ext cx="526774" cy="3174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1555476" y="3120025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149586" y="2845363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2197047" y="2845984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078" y="251471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行番号と列番号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2034286" y="2524315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アクティブセルの値</a:t>
            </a: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3839" y="2790037"/>
            <a:ext cx="4328973" cy="2018018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5486403" y="3536510"/>
            <a:ext cx="983974" cy="3130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正方形/長方形 14"/>
          <p:cNvSpPr/>
          <p:nvPr/>
        </p:nvSpPr>
        <p:spPr>
          <a:xfrm>
            <a:off x="4848933" y="2784238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正方形/長方形 15"/>
          <p:cNvSpPr/>
          <p:nvPr/>
        </p:nvSpPr>
        <p:spPr>
          <a:xfrm>
            <a:off x="6846882" y="2784058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635918" y="2509774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行番号と列番号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6619333" y="2471931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/>
              <a:t>アクティブセルの値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496155" y="4975666"/>
            <a:ext cx="45704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※ </a:t>
            </a:r>
            <a:r>
              <a:rPr lang="ja-JP" altLang="en-US" b="1" u="sng" dirty="0"/>
              <a:t>範囲選択</a:t>
            </a:r>
            <a:r>
              <a:rPr lang="ja-JP" altLang="en-US" dirty="0"/>
              <a:t>しているときは、</a:t>
            </a:r>
            <a:endParaRPr lang="en-US" altLang="ja-JP" dirty="0"/>
          </a:p>
          <a:p>
            <a:r>
              <a:rPr lang="ja-JP" altLang="en-US" dirty="0"/>
              <a:t>　アクティブセルは</a:t>
            </a:r>
            <a:r>
              <a:rPr lang="ja-JP" altLang="en-US" b="1" u="sng" dirty="0"/>
              <a:t>白の背景</a:t>
            </a:r>
            <a:r>
              <a:rPr lang="ja-JP" altLang="en-US" dirty="0"/>
              <a:t>で表示される</a:t>
            </a:r>
          </a:p>
        </p:txBody>
      </p:sp>
    </p:spTree>
    <p:extLst>
      <p:ext uri="{BB962C8B-B14F-4D97-AF65-F5344CB8AC3E}">
        <p14:creationId xmlns:p14="http://schemas.microsoft.com/office/powerpoint/2010/main" val="183727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アクティブセルの移動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60319" y="5000425"/>
            <a:ext cx="9125813" cy="143494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シート</a:t>
            </a:r>
            <a:r>
              <a:rPr lang="ja-JP" altLang="en-US" sz="2400" dirty="0"/>
              <a:t>内のセルを</a:t>
            </a:r>
            <a:r>
              <a:rPr lang="ja-JP" altLang="en-US" sz="2400" b="1" u="sng" dirty="0">
                <a:solidFill>
                  <a:srgbClr val="FF0000"/>
                </a:solidFill>
              </a:rPr>
              <a:t>クリックする</a:t>
            </a:r>
            <a:r>
              <a:rPr lang="ja-JP" altLang="en-US" sz="2400" dirty="0"/>
              <a:t>と、</a:t>
            </a:r>
            <a:r>
              <a:rPr lang="ja-JP" altLang="en-US" sz="24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400" dirty="0"/>
              <a:t>が</a:t>
            </a:r>
            <a:r>
              <a:rPr lang="ja-JP" altLang="en-US" sz="2400" b="1" u="sng" dirty="0">
                <a:solidFill>
                  <a:srgbClr val="FF0000"/>
                </a:solidFill>
              </a:rPr>
              <a:t>移動</a:t>
            </a:r>
            <a:r>
              <a:rPr lang="ja-JP" altLang="en-US" sz="2400" dirty="0"/>
              <a:t>する．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※</a:t>
            </a:r>
            <a:r>
              <a:rPr lang="ja-JP" altLang="en-US" sz="2400" dirty="0"/>
              <a:t>　カーソルキー　→↓←↑　でも移動する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5073" y="1769273"/>
            <a:ext cx="6347999" cy="2959217"/>
          </a:xfrm>
          <a:prstGeom prst="rect">
            <a:avLst/>
          </a:prstGeom>
        </p:spPr>
      </p:pic>
      <p:cxnSp>
        <p:nvCxnSpPr>
          <p:cNvPr id="5" name="直線矢印コネクタ 4"/>
          <p:cNvCxnSpPr/>
          <p:nvPr/>
        </p:nvCxnSpPr>
        <p:spPr>
          <a:xfrm flipV="1">
            <a:off x="4055169" y="3809176"/>
            <a:ext cx="641074" cy="12076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541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アクティブセルでの値の入力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5" y="2217604"/>
            <a:ext cx="3534587" cy="1937324"/>
          </a:xfrm>
          <a:prstGeom prst="rect">
            <a:avLst/>
          </a:prstGeom>
        </p:spPr>
      </p:pic>
      <p:sp>
        <p:nvSpPr>
          <p:cNvPr id="4" name="右矢印 3"/>
          <p:cNvSpPr/>
          <p:nvPr/>
        </p:nvSpPr>
        <p:spPr>
          <a:xfrm>
            <a:off x="4251964" y="2859241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2494901" y="4387243"/>
            <a:ext cx="4727886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3300" dirty="0"/>
              <a:t>キーボードで「</a:t>
            </a:r>
            <a:r>
              <a:rPr lang="en-US" altLang="ja-JP" sz="3300" b="1" dirty="0"/>
              <a:t>500</a:t>
            </a:r>
            <a:r>
              <a:rPr lang="ja-JP" altLang="en-US" sz="3300" dirty="0"/>
              <a:t>」と打つと、</a:t>
            </a:r>
            <a:endParaRPr lang="en-US" altLang="ja-JP" sz="3300" dirty="0"/>
          </a:p>
          <a:p>
            <a:pPr>
              <a:lnSpc>
                <a:spcPct val="130000"/>
              </a:lnSpc>
            </a:pPr>
            <a:r>
              <a:rPr lang="ja-JP" altLang="en-US" sz="33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3300" dirty="0"/>
              <a:t>に値 </a:t>
            </a:r>
            <a:r>
              <a:rPr lang="en-US" altLang="ja-JP" sz="3300" dirty="0"/>
              <a:t>500 </a:t>
            </a:r>
            <a:r>
              <a:rPr lang="ja-JP" altLang="en-US" sz="3300" dirty="0"/>
              <a:t>が入る</a:t>
            </a: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106" y="2168205"/>
            <a:ext cx="3624714" cy="1986724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6117309" y="3118931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52562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3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実践演習の部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7779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2"/>
            <a:ext cx="8702040" cy="3239765"/>
          </a:xfrm>
        </p:spPr>
        <p:txBody>
          <a:bodyPr>
            <a:normAutofit/>
          </a:bodyPr>
          <a:lstStyle/>
          <a:p>
            <a:pPr marL="385745" indent="-385745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Windows 7 </a:t>
            </a:r>
            <a:r>
              <a:rPr kumimoji="1" lang="ja-JP" altLang="en-US" dirty="0" smtClean="0"/>
              <a:t>を起動しなさい</a:t>
            </a:r>
            <a:endParaRPr kumimoji="1" lang="en-US" altLang="ja-JP" dirty="0" smtClean="0"/>
          </a:p>
          <a:p>
            <a:pPr marL="385745" indent="-385745">
              <a:lnSpc>
                <a:spcPct val="110000"/>
              </a:lnSpc>
              <a:buAutoNum type="arabicPeriod"/>
            </a:pPr>
            <a:r>
              <a:rPr lang="en-US" altLang="ja-JP" dirty="0" smtClean="0"/>
              <a:t>Microsoft Excel 2013 </a:t>
            </a:r>
            <a:r>
              <a:rPr lang="ja-JP" altLang="en-US" dirty="0" smtClean="0"/>
              <a:t>を起動しなさい</a:t>
            </a:r>
            <a:endParaRPr lang="en-US" altLang="ja-JP" dirty="0" smtClean="0"/>
          </a:p>
          <a:p>
            <a:pPr marL="385745" indent="-385745">
              <a:lnSpc>
                <a:spcPct val="110000"/>
              </a:lnSpc>
              <a:buAutoNum type="arabicPeriod"/>
            </a:pP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のスタート画面で「</a:t>
            </a:r>
            <a:r>
              <a:rPr kumimoji="1" lang="ja-JP" altLang="en-US" b="1" dirty="0" smtClean="0"/>
              <a:t>空白のブック</a:t>
            </a:r>
            <a:r>
              <a:rPr kumimoji="1" lang="ja-JP" altLang="en-US" dirty="0" smtClean="0"/>
              <a:t>」を選びなさい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643" y="3736656"/>
            <a:ext cx="3681161" cy="2686686"/>
          </a:xfrm>
          <a:prstGeom prst="rect">
            <a:avLst/>
          </a:prstGeom>
        </p:spPr>
      </p:pic>
      <p:sp>
        <p:nvSpPr>
          <p:cNvPr id="5" name="正方形/長方形 4"/>
          <p:cNvSpPr/>
          <p:nvPr/>
        </p:nvSpPr>
        <p:spPr>
          <a:xfrm>
            <a:off x="3660625" y="4579400"/>
            <a:ext cx="952513" cy="8900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49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63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835390" cy="450342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4. </a:t>
            </a:r>
            <a:r>
              <a:rPr kumimoji="1" lang="ja-JP" altLang="en-US" dirty="0" smtClean="0"/>
              <a:t>次のように</a:t>
            </a:r>
            <a:r>
              <a:rPr lang="ja-JP" altLang="en-US" dirty="0"/>
              <a:t>値</a:t>
            </a:r>
            <a:r>
              <a:rPr kumimoji="1" lang="ja-JP" altLang="en-US" dirty="0" smtClean="0"/>
              <a:t>を入力しなさい．</a:t>
            </a:r>
            <a:r>
              <a:rPr kumimoji="1" lang="ja-JP" altLang="en-US" b="1" dirty="0" smtClean="0"/>
              <a:t>東京</a:t>
            </a:r>
            <a:r>
              <a:rPr kumimoji="1" lang="ja-JP" altLang="en-US" dirty="0" smtClean="0"/>
              <a:t>、</a:t>
            </a:r>
            <a:r>
              <a:rPr kumimoji="1" lang="ja-JP" altLang="en-US" b="1" dirty="0" smtClean="0"/>
              <a:t>大阪</a:t>
            </a:r>
            <a:r>
              <a:rPr kumimoji="1" lang="ja-JP" altLang="en-US" dirty="0" smtClean="0"/>
              <a:t>、</a:t>
            </a:r>
            <a:r>
              <a:rPr kumimoji="1" lang="ja-JP" altLang="en-US" b="1" dirty="0" smtClean="0"/>
              <a:t>福岡</a:t>
            </a:r>
            <a:r>
              <a:rPr kumimoji="1" lang="ja-JP" altLang="en-US" dirty="0" smtClean="0"/>
              <a:t>の３つ．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b="1" u="sng" dirty="0" smtClean="0"/>
              <a:t>Ｅｎｔｅｒキー</a:t>
            </a:r>
            <a:r>
              <a:rPr kumimoji="1" lang="ja-JP" altLang="en-US" dirty="0" smtClean="0"/>
              <a:t>を押したときに、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アクティブセル</a:t>
            </a:r>
            <a:r>
              <a:rPr kumimoji="1" lang="ja-JP" altLang="en-US" dirty="0" smtClean="0"/>
              <a:t>が</a:t>
            </a:r>
            <a:r>
              <a:rPr kumimoji="1" lang="ja-JP" altLang="en-US" b="1" u="sng" dirty="0" smtClean="0"/>
              <a:t>１つ下に移動する</a:t>
            </a:r>
            <a:r>
              <a:rPr kumimoji="1" lang="ja-JP" altLang="en-US" dirty="0" smtClean="0"/>
              <a:t>ことを確認しなさい．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en-US" altLang="ja-JP" dirty="0" smtClean="0"/>
              <a:t>※</a:t>
            </a:r>
            <a:r>
              <a:rPr lang="ja-JP" altLang="en-US" dirty="0" smtClean="0"/>
              <a:t>あとで使うので、消さずに残しておくこと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662" y="2997682"/>
            <a:ext cx="5410601" cy="2185458"/>
          </a:xfrm>
          <a:prstGeom prst="rect">
            <a:avLst/>
          </a:prstGeom>
        </p:spPr>
      </p:pic>
      <p:pic>
        <p:nvPicPr>
          <p:cNvPr id="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28" y="840467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4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376468" y="2724610"/>
            <a:ext cx="6499175" cy="1207682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-4 </a:t>
            </a:r>
            <a:r>
              <a:rPr kumimoji="1" lang="ja-JP" altLang="en-US" dirty="0" smtClean="0"/>
              <a:t>数式</a:t>
            </a:r>
            <a:r>
              <a:rPr lang="ja-JP" altLang="en-US" dirty="0" smtClean="0"/>
              <a:t>の入力，クリア，元に戻す操作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0691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275" y="2388180"/>
            <a:ext cx="3953466" cy="179807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アクティブセルでの数式の入力</a:t>
            </a:r>
            <a:endParaRPr kumimoji="1" lang="ja-JP" altLang="en-US" dirty="0"/>
          </a:p>
        </p:txBody>
      </p:sp>
      <p:sp>
        <p:nvSpPr>
          <p:cNvPr id="4" name="右矢印 3"/>
          <p:cNvSpPr/>
          <p:nvPr/>
        </p:nvSpPr>
        <p:spPr>
          <a:xfrm>
            <a:off x="4251964" y="2859241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5174395" y="4432706"/>
            <a:ext cx="3795409" cy="1394371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入力を終わりたい</a:t>
            </a:r>
            <a:r>
              <a:rPr lang="ja-JP" altLang="en-US" sz="2100" dirty="0"/>
              <a:t>ので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b="1" u="sng" dirty="0"/>
              <a:t>Ｅｎｔｅｒキーを押す</a:t>
            </a:r>
            <a:r>
              <a:rPr lang="ja-JP" altLang="en-US" sz="2100" dirty="0"/>
              <a:t>．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すると、数式が</a:t>
            </a:r>
            <a:r>
              <a:rPr lang="ja-JP" altLang="en-US" sz="2100" b="1" u="sng" dirty="0"/>
              <a:t>自動計算</a:t>
            </a:r>
            <a:r>
              <a:rPr lang="ja-JP" altLang="en-US" sz="2100" dirty="0"/>
              <a:t>される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6088125" y="3694126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583663" y="1412272"/>
            <a:ext cx="8560340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3300" b="1" u="sng" dirty="0"/>
              <a:t>数式</a:t>
            </a:r>
            <a:r>
              <a:rPr lang="ja-JP" altLang="en-US" sz="3300" dirty="0"/>
              <a:t>を入力したいときは、</a:t>
            </a:r>
            <a:r>
              <a:rPr lang="ja-JP" altLang="en-US" sz="3300" b="1" u="sng" dirty="0"/>
              <a:t>頭</a:t>
            </a:r>
            <a:r>
              <a:rPr lang="ja-JP" altLang="en-US" sz="3300" dirty="0"/>
              <a:t>に</a:t>
            </a:r>
            <a:r>
              <a:rPr lang="ja-JP" altLang="en-US" sz="3300" b="1" u="sng" dirty="0"/>
              <a:t>半角の「</a:t>
            </a:r>
            <a:r>
              <a:rPr lang="en-US" altLang="ja-JP" sz="3300" b="1" u="sng" dirty="0"/>
              <a:t>=</a:t>
            </a:r>
            <a:r>
              <a:rPr lang="ja-JP" altLang="en-US" sz="3300" b="1" u="sng" dirty="0"/>
              <a:t>」</a:t>
            </a:r>
            <a:r>
              <a:rPr lang="ja-JP" altLang="en-US" sz="3300" dirty="0"/>
              <a:t>を付ける</a:t>
            </a:r>
            <a:endParaRPr lang="en-US" altLang="ja-JP" sz="33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88180"/>
            <a:ext cx="3953466" cy="1798078"/>
          </a:xfrm>
          <a:prstGeom prst="rect">
            <a:avLst/>
          </a:prstGeom>
        </p:spPr>
      </p:pic>
      <p:sp>
        <p:nvSpPr>
          <p:cNvPr id="11" name="タイトル 1"/>
          <p:cNvSpPr txBox="1">
            <a:spLocks/>
          </p:cNvSpPr>
          <p:nvPr/>
        </p:nvSpPr>
        <p:spPr>
          <a:xfrm>
            <a:off x="126164" y="4432702"/>
            <a:ext cx="4727886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dirty="0"/>
              <a:t>キーボードで「</a:t>
            </a:r>
            <a:r>
              <a:rPr lang="en-US" altLang="ja-JP" sz="2100" b="1" dirty="0"/>
              <a:t>=100+200</a:t>
            </a:r>
            <a:r>
              <a:rPr lang="ja-JP" altLang="en-US" sz="2100" dirty="0"/>
              <a:t>」と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打つと、</a:t>
            </a:r>
            <a:r>
              <a:rPr lang="ja-JP" altLang="en-US" sz="21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100" dirty="0"/>
              <a:t>に数式が入る</a:t>
            </a:r>
          </a:p>
        </p:txBody>
      </p:sp>
    </p:spTree>
    <p:extLst>
      <p:ext uri="{BB962C8B-B14F-4D97-AF65-F5344CB8AC3E}">
        <p14:creationId xmlns:p14="http://schemas.microsoft.com/office/powerpoint/2010/main" val="77463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275" y="2388180"/>
            <a:ext cx="3953466" cy="179807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アクティブセルでの数式の入力　</a:t>
            </a:r>
            <a:endParaRPr kumimoji="1" lang="ja-JP" altLang="en-US" dirty="0"/>
          </a:p>
        </p:txBody>
      </p:sp>
      <p:sp>
        <p:nvSpPr>
          <p:cNvPr id="4" name="右矢印 3"/>
          <p:cNvSpPr/>
          <p:nvPr/>
        </p:nvSpPr>
        <p:spPr>
          <a:xfrm>
            <a:off x="4251964" y="2859241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5174395" y="4432704"/>
            <a:ext cx="3795409" cy="1385465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入力を終わりたい</a:t>
            </a:r>
            <a:r>
              <a:rPr lang="ja-JP" altLang="en-US" sz="2100" dirty="0"/>
              <a:t>ので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b="1" u="sng" dirty="0"/>
              <a:t>Ｅｎｔｅｒキーを押す</a:t>
            </a:r>
            <a:r>
              <a:rPr lang="ja-JP" altLang="en-US" sz="2100" dirty="0"/>
              <a:t>．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すると、数式が</a:t>
            </a:r>
            <a:r>
              <a:rPr lang="ja-JP" altLang="en-US" sz="2100" b="1" u="sng" dirty="0"/>
              <a:t>自動計算</a:t>
            </a:r>
            <a:r>
              <a:rPr lang="ja-JP" altLang="en-US" sz="2100" dirty="0"/>
              <a:t>される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6088125" y="3694126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583663" y="1412272"/>
            <a:ext cx="8560340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3300" b="1" u="sng" dirty="0"/>
              <a:t>数式</a:t>
            </a:r>
            <a:r>
              <a:rPr lang="ja-JP" altLang="en-US" sz="3300" dirty="0"/>
              <a:t>を入力したいときは、</a:t>
            </a:r>
            <a:r>
              <a:rPr lang="ja-JP" altLang="en-US" sz="3300" b="1" u="sng" dirty="0"/>
              <a:t>頭</a:t>
            </a:r>
            <a:r>
              <a:rPr lang="ja-JP" altLang="en-US" sz="3300" dirty="0"/>
              <a:t>に</a:t>
            </a:r>
            <a:r>
              <a:rPr lang="ja-JP" altLang="en-US" sz="3300" b="1" u="sng" dirty="0"/>
              <a:t>半角の「</a:t>
            </a:r>
            <a:r>
              <a:rPr lang="en-US" altLang="ja-JP" sz="3300" b="1" u="sng" dirty="0"/>
              <a:t>=</a:t>
            </a:r>
            <a:r>
              <a:rPr lang="ja-JP" altLang="en-US" sz="3300" b="1" u="sng" dirty="0"/>
              <a:t>」</a:t>
            </a:r>
            <a:r>
              <a:rPr lang="ja-JP" altLang="en-US" sz="3300" dirty="0"/>
              <a:t>を付ける</a:t>
            </a:r>
            <a:endParaRPr lang="en-US" altLang="ja-JP" sz="33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88180"/>
            <a:ext cx="3953466" cy="1798078"/>
          </a:xfrm>
          <a:prstGeom prst="rect">
            <a:avLst/>
          </a:prstGeom>
        </p:spPr>
      </p:pic>
      <p:sp>
        <p:nvSpPr>
          <p:cNvPr id="11" name="タイトル 1"/>
          <p:cNvSpPr txBox="1">
            <a:spLocks/>
          </p:cNvSpPr>
          <p:nvPr/>
        </p:nvSpPr>
        <p:spPr>
          <a:xfrm>
            <a:off x="126164" y="4432702"/>
            <a:ext cx="4727886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dirty="0"/>
              <a:t>キーボードで「</a:t>
            </a:r>
            <a:r>
              <a:rPr lang="en-US" altLang="ja-JP" sz="2100" b="1" dirty="0"/>
              <a:t>=100+200</a:t>
            </a:r>
            <a:r>
              <a:rPr lang="ja-JP" altLang="en-US" sz="2100" dirty="0"/>
              <a:t>」と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打つと、</a:t>
            </a:r>
            <a:r>
              <a:rPr lang="ja-JP" altLang="en-US" sz="21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100" dirty="0"/>
              <a:t>に数式が入る</a:t>
            </a:r>
          </a:p>
        </p:txBody>
      </p:sp>
    </p:spTree>
    <p:extLst>
      <p:ext uri="{BB962C8B-B14F-4D97-AF65-F5344CB8AC3E}">
        <p14:creationId xmlns:p14="http://schemas.microsoft.com/office/powerpoint/2010/main" val="1634494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数式バーで数式の確認①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59" y="2597412"/>
            <a:ext cx="3596418" cy="1635689"/>
          </a:xfrm>
          <a:prstGeom prst="rect">
            <a:avLst/>
          </a:prstGeom>
        </p:spPr>
      </p:pic>
      <p:sp>
        <p:nvSpPr>
          <p:cNvPr id="4" name="右矢印 3"/>
          <p:cNvSpPr/>
          <p:nvPr/>
        </p:nvSpPr>
        <p:spPr>
          <a:xfrm>
            <a:off x="4000280" y="3194032"/>
            <a:ext cx="331839" cy="8178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824" y="2597414"/>
            <a:ext cx="4277396" cy="1945405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5969181" y="3971393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7783485" y="2643646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2702825" y="4764949"/>
            <a:ext cx="3258591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dirty="0"/>
              <a:t>「</a:t>
            </a:r>
            <a:r>
              <a:rPr lang="en-US" altLang="ja-JP" sz="2100" b="1" dirty="0"/>
              <a:t>300</a:t>
            </a:r>
            <a:r>
              <a:rPr lang="ja-JP" altLang="en-US" sz="2100" dirty="0"/>
              <a:t>」のところを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700" b="1" dirty="0"/>
              <a:t>クリック</a:t>
            </a:r>
            <a:endParaRPr lang="en-US" altLang="ja-JP" sz="2700" b="1" dirty="0"/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5998331" y="4478047"/>
            <a:ext cx="3258591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アクティブセル</a:t>
            </a:r>
            <a:r>
              <a:rPr lang="ja-JP" altLang="en-US" sz="2100" dirty="0"/>
              <a:t>が動く</a:t>
            </a:r>
            <a:endParaRPr lang="en-US" altLang="ja-JP" sz="2100" dirty="0"/>
          </a:p>
        </p:txBody>
      </p:sp>
      <p:sp>
        <p:nvSpPr>
          <p:cNvPr id="10" name="タイトル 1"/>
          <p:cNvSpPr txBox="1">
            <a:spLocks/>
          </p:cNvSpPr>
          <p:nvPr/>
        </p:nvSpPr>
        <p:spPr>
          <a:xfrm>
            <a:off x="5885411" y="1465045"/>
            <a:ext cx="3258591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数式バーに</a:t>
            </a:r>
            <a:endParaRPr lang="en-US" altLang="ja-JP" sz="2100" b="1" dirty="0"/>
          </a:p>
          <a:p>
            <a:pPr>
              <a:lnSpc>
                <a:spcPct val="130000"/>
              </a:lnSpc>
            </a:pPr>
            <a:r>
              <a:rPr lang="ja-JP" altLang="en-US" sz="2100" b="1" dirty="0"/>
              <a:t>数式が表示される</a:t>
            </a:r>
            <a:endParaRPr lang="en-US" altLang="ja-JP" sz="2100" b="1" dirty="0"/>
          </a:p>
          <a:p>
            <a:pPr>
              <a:lnSpc>
                <a:spcPct val="130000"/>
              </a:lnSpc>
            </a:pPr>
            <a:r>
              <a:rPr lang="ja-JP" altLang="en-US" sz="2100" b="1" dirty="0"/>
              <a:t>（</a:t>
            </a:r>
            <a:r>
              <a:rPr lang="ja-JP" altLang="en-US" sz="2100" b="1" u="sng" dirty="0"/>
              <a:t>ここで修正もできる</a:t>
            </a:r>
            <a:r>
              <a:rPr lang="ja-JP" altLang="en-US" sz="2100" b="1" dirty="0"/>
              <a:t>）</a:t>
            </a:r>
            <a:endParaRPr lang="en-US" altLang="ja-JP" sz="2100" b="1" dirty="0"/>
          </a:p>
        </p:txBody>
      </p:sp>
    </p:spTree>
    <p:extLst>
      <p:ext uri="{BB962C8B-B14F-4D97-AF65-F5344CB8AC3E}">
        <p14:creationId xmlns:p14="http://schemas.microsoft.com/office/powerpoint/2010/main" val="40283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665" y="2516364"/>
            <a:ext cx="4339737" cy="197375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数式バーで数式の確認②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39950"/>
            <a:ext cx="3596418" cy="1635689"/>
          </a:xfrm>
          <a:prstGeom prst="rect">
            <a:avLst/>
          </a:prstGeom>
        </p:spPr>
      </p:pic>
      <p:sp>
        <p:nvSpPr>
          <p:cNvPr id="4" name="右矢印 3"/>
          <p:cNvSpPr/>
          <p:nvPr/>
        </p:nvSpPr>
        <p:spPr>
          <a:xfrm>
            <a:off x="3920123" y="3136570"/>
            <a:ext cx="331839" cy="8178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正方形/長方形 5"/>
          <p:cNvSpPr/>
          <p:nvPr/>
        </p:nvSpPr>
        <p:spPr>
          <a:xfrm>
            <a:off x="5889021" y="3913931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7703325" y="2586185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2622665" y="4707487"/>
            <a:ext cx="3258591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dirty="0"/>
              <a:t>「</a:t>
            </a:r>
            <a:r>
              <a:rPr lang="en-US" altLang="ja-JP" sz="2100" b="1" dirty="0"/>
              <a:t>300</a:t>
            </a:r>
            <a:r>
              <a:rPr lang="ja-JP" altLang="en-US" sz="2100" dirty="0"/>
              <a:t>」のところを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700" b="1" u="sng" dirty="0"/>
              <a:t>ダブル</a:t>
            </a:r>
            <a:r>
              <a:rPr lang="ja-JP" altLang="en-US" sz="2700" b="1" dirty="0"/>
              <a:t>クリック</a:t>
            </a:r>
            <a:endParaRPr lang="en-US" altLang="ja-JP" sz="2700" b="1" dirty="0"/>
          </a:p>
        </p:txBody>
      </p:sp>
      <p:sp>
        <p:nvSpPr>
          <p:cNvPr id="9" name="タイトル 1"/>
          <p:cNvSpPr txBox="1">
            <a:spLocks/>
          </p:cNvSpPr>
          <p:nvPr/>
        </p:nvSpPr>
        <p:spPr>
          <a:xfrm>
            <a:off x="5918171" y="4420589"/>
            <a:ext cx="3258591" cy="124111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アクティブセル</a:t>
            </a:r>
            <a:r>
              <a:rPr lang="ja-JP" altLang="en-US" sz="2100" dirty="0"/>
              <a:t>のところに数式が表示される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（ここでも修正できる）</a:t>
            </a:r>
            <a:endParaRPr lang="en-US" altLang="ja-JP" sz="2100" dirty="0"/>
          </a:p>
        </p:txBody>
      </p:sp>
      <p:sp>
        <p:nvSpPr>
          <p:cNvPr id="11" name="タイトル 1"/>
          <p:cNvSpPr txBox="1">
            <a:spLocks/>
          </p:cNvSpPr>
          <p:nvPr/>
        </p:nvSpPr>
        <p:spPr>
          <a:xfrm>
            <a:off x="6002777" y="1425913"/>
            <a:ext cx="3258591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数式バーに</a:t>
            </a:r>
            <a:endParaRPr lang="en-US" altLang="ja-JP" sz="2100" b="1" dirty="0"/>
          </a:p>
          <a:p>
            <a:pPr>
              <a:lnSpc>
                <a:spcPct val="130000"/>
              </a:lnSpc>
            </a:pPr>
            <a:r>
              <a:rPr lang="ja-JP" altLang="en-US" sz="2100" b="1" dirty="0"/>
              <a:t>数式が表示される</a:t>
            </a:r>
            <a:endParaRPr lang="en-US" altLang="ja-JP" sz="2100" b="1" dirty="0"/>
          </a:p>
          <a:p>
            <a:pPr>
              <a:lnSpc>
                <a:spcPct val="130000"/>
              </a:lnSpc>
            </a:pPr>
            <a:r>
              <a:rPr lang="ja-JP" altLang="en-US" sz="2100" b="1" dirty="0"/>
              <a:t>（</a:t>
            </a:r>
            <a:r>
              <a:rPr lang="ja-JP" altLang="en-US" sz="2100" b="1" u="sng" dirty="0"/>
              <a:t>ここで修正もできる</a:t>
            </a:r>
            <a:r>
              <a:rPr lang="ja-JP" altLang="en-US" sz="2100" b="1" dirty="0"/>
              <a:t>）</a:t>
            </a:r>
            <a:endParaRPr lang="en-US" altLang="ja-JP" sz="2100" b="1" dirty="0"/>
          </a:p>
        </p:txBody>
      </p:sp>
    </p:spTree>
    <p:extLst>
      <p:ext uri="{BB962C8B-B14F-4D97-AF65-F5344CB8AC3E}">
        <p14:creationId xmlns:p14="http://schemas.microsoft.com/office/powerpoint/2010/main" val="371490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アクティブセルでの数式の入力　</a:t>
            </a:r>
            <a:endParaRPr kumimoji="1" lang="ja-JP" altLang="en-US" dirty="0"/>
          </a:p>
        </p:txBody>
      </p:sp>
      <p:sp>
        <p:nvSpPr>
          <p:cNvPr id="4" name="右矢印 3"/>
          <p:cNvSpPr/>
          <p:nvPr/>
        </p:nvSpPr>
        <p:spPr>
          <a:xfrm>
            <a:off x="4456205" y="2840593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5174395" y="4432702"/>
            <a:ext cx="3795409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b="1" dirty="0"/>
              <a:t>入力を終わりたい</a:t>
            </a:r>
            <a:r>
              <a:rPr lang="ja-JP" altLang="en-US" sz="2100" dirty="0"/>
              <a:t>ので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b="1" u="sng" dirty="0"/>
              <a:t>Ｅｎｔｅｒキーを押す</a:t>
            </a:r>
            <a:r>
              <a:rPr lang="ja-JP" altLang="en-US" sz="2100" dirty="0"/>
              <a:t>．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すると、数式が</a:t>
            </a:r>
            <a:r>
              <a:rPr lang="ja-JP" altLang="en-US" sz="2100" b="1" u="sng" dirty="0"/>
              <a:t>自動計算</a:t>
            </a:r>
            <a:r>
              <a:rPr lang="ja-JP" altLang="en-US" sz="2100" dirty="0"/>
              <a:t>される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6088125" y="3694126"/>
            <a:ext cx="983974" cy="3501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タイトル 1"/>
          <p:cNvSpPr txBox="1">
            <a:spLocks/>
          </p:cNvSpPr>
          <p:nvPr/>
        </p:nvSpPr>
        <p:spPr>
          <a:xfrm>
            <a:off x="583663" y="1412272"/>
            <a:ext cx="8560340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3300" dirty="0"/>
              <a:t>「</a:t>
            </a:r>
            <a:r>
              <a:rPr lang="en-US" altLang="ja-JP" sz="3300" b="1" dirty="0"/>
              <a:t>=</a:t>
            </a:r>
            <a:r>
              <a:rPr lang="en-US" altLang="ja-JP" sz="3300" b="1" dirty="0" err="1"/>
              <a:t>B3+B4</a:t>
            </a:r>
            <a:r>
              <a:rPr lang="ja-JP" altLang="en-US" sz="3300" dirty="0"/>
              <a:t>」のような数式もあります</a:t>
            </a:r>
            <a:endParaRPr lang="en-US" altLang="ja-JP" sz="3300" dirty="0"/>
          </a:p>
        </p:txBody>
      </p:sp>
      <p:sp>
        <p:nvSpPr>
          <p:cNvPr id="11" name="タイトル 1"/>
          <p:cNvSpPr txBox="1">
            <a:spLocks/>
          </p:cNvSpPr>
          <p:nvPr/>
        </p:nvSpPr>
        <p:spPr>
          <a:xfrm>
            <a:off x="126164" y="4432702"/>
            <a:ext cx="4727886" cy="97590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pPr>
              <a:lnSpc>
                <a:spcPct val="130000"/>
              </a:lnSpc>
            </a:pPr>
            <a:r>
              <a:rPr lang="ja-JP" altLang="en-US" sz="2100" dirty="0"/>
              <a:t>キーボードで「</a:t>
            </a:r>
            <a:r>
              <a:rPr lang="en-US" altLang="ja-JP" sz="2100" b="1" dirty="0"/>
              <a:t>=</a:t>
            </a:r>
            <a:r>
              <a:rPr lang="en-US" altLang="ja-JP" sz="2100" b="1" dirty="0" err="1"/>
              <a:t>B3+B4</a:t>
            </a:r>
            <a:r>
              <a:rPr lang="ja-JP" altLang="en-US" sz="2100" dirty="0"/>
              <a:t>」と</a:t>
            </a:r>
            <a:endParaRPr lang="en-US" altLang="ja-JP" sz="2100" dirty="0"/>
          </a:p>
          <a:p>
            <a:pPr>
              <a:lnSpc>
                <a:spcPct val="130000"/>
              </a:lnSpc>
            </a:pPr>
            <a:r>
              <a:rPr lang="ja-JP" altLang="en-US" sz="2100" dirty="0"/>
              <a:t>打つと、</a:t>
            </a:r>
            <a:r>
              <a:rPr lang="ja-JP" altLang="en-US" sz="2100" dirty="0">
                <a:solidFill>
                  <a:srgbClr val="C00000"/>
                </a:solidFill>
              </a:rPr>
              <a:t>アクティブセル</a:t>
            </a:r>
            <a:r>
              <a:rPr lang="ja-JP" altLang="en-US" sz="2100" dirty="0"/>
              <a:t>に数式が入る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01" y="2296018"/>
            <a:ext cx="4156106" cy="1890241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3834" y="2415274"/>
            <a:ext cx="4008791" cy="182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6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en-US" altLang="ja-JP" dirty="0"/>
              <a:t>1</a:t>
            </a:r>
            <a:r>
              <a:rPr kumimoji="1" lang="en-US" altLang="ja-JP" dirty="0" smtClean="0"/>
              <a:t>-4 Excel </a:t>
            </a:r>
            <a:r>
              <a:rPr lang="ja-JP" altLang="en-US" dirty="0" smtClean="0"/>
              <a:t>の数式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769269"/>
            <a:ext cx="8515350" cy="434450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Excel </a:t>
            </a:r>
            <a:r>
              <a:rPr lang="ja-JP" altLang="en-US" sz="2400" dirty="0"/>
              <a:t>では、数式の頭に、</a:t>
            </a:r>
            <a:r>
              <a:rPr lang="ja-JP" altLang="en-US" sz="2400" b="1" dirty="0"/>
              <a:t>半角の「</a:t>
            </a:r>
            <a:r>
              <a:rPr lang="en-US" altLang="ja-JP" sz="2400" b="1" dirty="0"/>
              <a:t>=</a:t>
            </a:r>
            <a:r>
              <a:rPr lang="ja-JP" altLang="en-US" sz="2400" b="1" dirty="0"/>
              <a:t>」</a:t>
            </a:r>
            <a:r>
              <a:rPr lang="ja-JP" altLang="en-US" sz="2400" dirty="0"/>
              <a:t>を付ける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数式は、</a:t>
            </a:r>
            <a:r>
              <a:rPr lang="ja-JP" altLang="en-US" sz="2400" b="1" dirty="0"/>
              <a:t>半角文字</a:t>
            </a:r>
            <a:r>
              <a:rPr lang="ja-JP" altLang="en-US" sz="2400" dirty="0"/>
              <a:t>である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数式の中には、</a:t>
            </a:r>
            <a:r>
              <a:rPr lang="ja-JP" altLang="en-US" sz="2400" b="1" dirty="0"/>
              <a:t>セルの位置</a:t>
            </a:r>
            <a:r>
              <a:rPr lang="ja-JP" altLang="en-US" sz="2400" dirty="0"/>
              <a:t>（「</a:t>
            </a:r>
            <a:r>
              <a:rPr lang="en-US" altLang="ja-JP" sz="2400" dirty="0" err="1"/>
              <a:t>B3</a:t>
            </a:r>
            <a:r>
              <a:rPr lang="ja-JP" altLang="en-US" sz="2400" dirty="0"/>
              <a:t>」や「</a:t>
            </a:r>
            <a:r>
              <a:rPr lang="en-US" altLang="ja-JP" sz="2400" dirty="0" err="1"/>
              <a:t>B4</a:t>
            </a:r>
            <a:r>
              <a:rPr lang="ja-JP" altLang="en-US" sz="2400" dirty="0"/>
              <a:t>」など）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を書くことができる</a:t>
            </a:r>
          </a:p>
        </p:txBody>
      </p:sp>
      <p:grpSp>
        <p:nvGrpSpPr>
          <p:cNvPr id="7" name="グループ化 6"/>
          <p:cNvGrpSpPr/>
          <p:nvPr/>
        </p:nvGrpSpPr>
        <p:grpSpPr>
          <a:xfrm>
            <a:off x="6851134" y="1107804"/>
            <a:ext cx="1223413" cy="1008867"/>
            <a:chOff x="7582266" y="316010"/>
            <a:chExt cx="1631217" cy="1345154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2564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24" y="1497332"/>
            <a:ext cx="4269318" cy="287837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セルの数式と値のクリア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70782" y="5000427"/>
            <a:ext cx="5091704" cy="88105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b="1" u="sng" dirty="0">
                <a:solidFill>
                  <a:srgbClr val="FF0000"/>
                </a:solidFill>
              </a:rPr>
              <a:t>クリア</a:t>
            </a:r>
            <a:r>
              <a:rPr lang="ja-JP" altLang="en-US" sz="2400" dirty="0"/>
              <a:t>したい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を</a:t>
            </a:r>
            <a:r>
              <a:rPr lang="ja-JP" altLang="en-US" sz="2400" b="1" u="sng" dirty="0">
                <a:solidFill>
                  <a:srgbClr val="FF0000"/>
                </a:solidFill>
              </a:rPr>
              <a:t>右クリック</a:t>
            </a:r>
            <a:r>
              <a:rPr lang="ja-JP" altLang="en-US" sz="2400" dirty="0"/>
              <a:t>して、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「</a:t>
            </a:r>
            <a:r>
              <a:rPr lang="ja-JP" altLang="en-US" sz="2400" b="1" u="sng" dirty="0">
                <a:solidFill>
                  <a:srgbClr val="FF0000"/>
                </a:solidFill>
              </a:rPr>
              <a:t>数式と値のクリア</a:t>
            </a:r>
            <a:r>
              <a:rPr lang="ja-JP" altLang="en-US" sz="2400" dirty="0"/>
              <a:t>」を選ぶ</a:t>
            </a:r>
          </a:p>
        </p:txBody>
      </p:sp>
      <p:cxnSp>
        <p:nvCxnSpPr>
          <p:cNvPr id="5" name="直線矢印コネクタ 4"/>
          <p:cNvCxnSpPr/>
          <p:nvPr/>
        </p:nvCxnSpPr>
        <p:spPr>
          <a:xfrm flipV="1">
            <a:off x="2294185" y="4149736"/>
            <a:ext cx="404291" cy="5092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右矢印 6"/>
          <p:cNvSpPr/>
          <p:nvPr/>
        </p:nvSpPr>
        <p:spPr>
          <a:xfrm>
            <a:off x="4591882" y="2479861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2369688" y="3907849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8181" y="1497332"/>
            <a:ext cx="3991307" cy="2690937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6285705" y="2358919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6256725" y="2663673"/>
            <a:ext cx="2935799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FF0000"/>
                </a:solidFill>
              </a:rPr>
              <a:t>消えた！</a:t>
            </a:r>
          </a:p>
        </p:txBody>
      </p:sp>
    </p:spTree>
    <p:extLst>
      <p:ext uri="{BB962C8B-B14F-4D97-AF65-F5344CB8AC3E}">
        <p14:creationId xmlns:p14="http://schemas.microsoft.com/office/powerpoint/2010/main" val="125666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548" y="1785637"/>
            <a:ext cx="3793331" cy="2557463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20" y="1825470"/>
            <a:ext cx="3793331" cy="255746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セルの数値と値のクリア</a:t>
            </a:r>
            <a:endParaRPr kumimoji="1" lang="ja-JP" altLang="en-US" dirty="0"/>
          </a:p>
        </p:txBody>
      </p:sp>
      <p:sp>
        <p:nvSpPr>
          <p:cNvPr id="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70782" y="5000427"/>
            <a:ext cx="5091704" cy="88105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400" b="1" u="sng" dirty="0">
                <a:solidFill>
                  <a:srgbClr val="FF0000"/>
                </a:solidFill>
              </a:rPr>
              <a:t>クリア</a:t>
            </a:r>
            <a:r>
              <a:rPr lang="ja-JP" altLang="en-US" sz="2400" dirty="0"/>
              <a:t>したい</a:t>
            </a:r>
            <a:r>
              <a:rPr lang="ja-JP" altLang="en-US" sz="2400" dirty="0">
                <a:solidFill>
                  <a:srgbClr val="C00000"/>
                </a:solidFill>
              </a:rPr>
              <a:t>セル</a:t>
            </a:r>
            <a:r>
              <a:rPr lang="ja-JP" altLang="en-US" sz="2400" dirty="0"/>
              <a:t>を範囲選択（マウスでドラッグ）したあと、</a:t>
            </a:r>
            <a:r>
              <a:rPr lang="ja-JP" altLang="en-US" sz="2400" b="1" u="sng" dirty="0">
                <a:solidFill>
                  <a:srgbClr val="FF0000"/>
                </a:solidFill>
              </a:rPr>
              <a:t>右クリック</a:t>
            </a:r>
            <a:r>
              <a:rPr lang="ja-JP" altLang="en-US" sz="2400" dirty="0"/>
              <a:t>して、「</a:t>
            </a:r>
            <a:r>
              <a:rPr lang="ja-JP" altLang="en-US" sz="2400" b="1" u="sng" dirty="0">
                <a:solidFill>
                  <a:srgbClr val="FF0000"/>
                </a:solidFill>
              </a:rPr>
              <a:t>数式と値のクリア</a:t>
            </a:r>
            <a:r>
              <a:rPr lang="ja-JP" altLang="en-US" sz="2400" dirty="0"/>
              <a:t>」を選ぶ</a:t>
            </a:r>
          </a:p>
        </p:txBody>
      </p:sp>
      <p:cxnSp>
        <p:nvCxnSpPr>
          <p:cNvPr id="5" name="直線矢印コネクタ 4"/>
          <p:cNvCxnSpPr/>
          <p:nvPr/>
        </p:nvCxnSpPr>
        <p:spPr>
          <a:xfrm flipV="1">
            <a:off x="2987735" y="4216477"/>
            <a:ext cx="404291" cy="5092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右矢印 6"/>
          <p:cNvSpPr/>
          <p:nvPr/>
        </p:nvSpPr>
        <p:spPr>
          <a:xfrm>
            <a:off x="4591882" y="2479861"/>
            <a:ext cx="283265" cy="8932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3189882" y="3964723"/>
            <a:ext cx="983974" cy="24188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5577782" y="2545668"/>
            <a:ext cx="2828799" cy="3911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6208205" y="3083670"/>
            <a:ext cx="2935799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>
                <a:solidFill>
                  <a:srgbClr val="FF0000"/>
                </a:solidFill>
              </a:rPr>
              <a:t>消えた！</a:t>
            </a:r>
          </a:p>
        </p:txBody>
      </p:sp>
    </p:spTree>
    <p:extLst>
      <p:ext uri="{BB962C8B-B14F-4D97-AF65-F5344CB8AC3E}">
        <p14:creationId xmlns:p14="http://schemas.microsoft.com/office/powerpoint/2010/main" val="141257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/>
              <a:t>元</a:t>
            </a:r>
            <a:r>
              <a:rPr lang="ja-JP" altLang="en-US" dirty="0" smtClean="0"/>
              <a:t>に戻す操作</a:t>
            </a:r>
            <a:endParaRPr kumimoji="1" lang="ja-JP" altLang="en-US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220015" y="4778271"/>
            <a:ext cx="2392750" cy="88105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>
                <a:solidFill>
                  <a:schemeClr val="tx1"/>
                </a:solidFill>
              </a:rPr>
              <a:t>何かの操作を</a:t>
            </a:r>
            <a:endParaRPr kumimoji="1"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>
                <a:solidFill>
                  <a:schemeClr val="tx1"/>
                </a:solidFill>
              </a:rPr>
              <a:t>したとする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73" y="2704255"/>
            <a:ext cx="2566418" cy="1714730"/>
          </a:xfrm>
          <a:prstGeom prst="rect">
            <a:avLst/>
          </a:prstGeom>
        </p:spPr>
      </p:pic>
      <p:sp>
        <p:nvSpPr>
          <p:cNvPr id="5" name="右矢印 4"/>
          <p:cNvSpPr/>
          <p:nvPr/>
        </p:nvSpPr>
        <p:spPr>
          <a:xfrm>
            <a:off x="2786754" y="3401349"/>
            <a:ext cx="464574" cy="6415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7097" y="2704258"/>
            <a:ext cx="2411339" cy="1714730"/>
          </a:xfrm>
          <a:prstGeom prst="rect">
            <a:avLst/>
          </a:prstGeom>
        </p:spPr>
      </p:pic>
      <p:sp>
        <p:nvSpPr>
          <p:cNvPr id="8" name="右矢印 7"/>
          <p:cNvSpPr/>
          <p:nvPr/>
        </p:nvSpPr>
        <p:spPr>
          <a:xfrm>
            <a:off x="5974198" y="3401349"/>
            <a:ext cx="464574" cy="6415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1964" y="1442339"/>
            <a:ext cx="878681" cy="721519"/>
          </a:xfrm>
          <a:prstGeom prst="rect">
            <a:avLst/>
          </a:prstGeom>
          <a:ln>
            <a:solidFill>
              <a:srgbClr val="FF0000"/>
            </a:solidFill>
          </a:ln>
        </p:spPr>
      </p:pic>
      <p:cxnSp>
        <p:nvCxnSpPr>
          <p:cNvPr id="12" name="直線矢印コネクタ 11"/>
          <p:cNvCxnSpPr/>
          <p:nvPr/>
        </p:nvCxnSpPr>
        <p:spPr>
          <a:xfrm flipH="1">
            <a:off x="3929282" y="1968211"/>
            <a:ext cx="277531" cy="736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5175795" y="1442337"/>
            <a:ext cx="2392750" cy="881056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「</a:t>
            </a:r>
            <a:r>
              <a:rPr lang="ja-JP" altLang="en-US" sz="2400" b="1" dirty="0"/>
              <a:t>元に戻す</a:t>
            </a:r>
            <a:r>
              <a:rPr lang="ja-JP" altLang="en-US" sz="2400" dirty="0"/>
              <a:t>」</a:t>
            </a:r>
            <a:endParaRPr lang="en-US" altLang="ja-JP" sz="2400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2400" dirty="0"/>
              <a:t> </a:t>
            </a:r>
            <a:r>
              <a:rPr lang="ja-JP" altLang="en-US" sz="2400" dirty="0"/>
              <a:t>ボタン</a:t>
            </a: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9350" y="2675167"/>
            <a:ext cx="2664650" cy="1743821"/>
          </a:xfrm>
          <a:prstGeom prst="rect">
            <a:avLst/>
          </a:prstGeom>
        </p:spPr>
      </p:pic>
      <p:sp>
        <p:nvSpPr>
          <p:cNvPr id="18" name="コンテンツ プレースホルダー 2"/>
          <p:cNvSpPr txBox="1">
            <a:spLocks/>
          </p:cNvSpPr>
          <p:nvPr/>
        </p:nvSpPr>
        <p:spPr>
          <a:xfrm>
            <a:off x="5418929" y="4802343"/>
            <a:ext cx="2650357" cy="88105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100" dirty="0"/>
              <a:t>「</a:t>
            </a:r>
            <a:r>
              <a:rPr lang="ja-JP" altLang="en-US" sz="2100" b="1" dirty="0"/>
              <a:t>元に戻す</a:t>
            </a:r>
            <a:r>
              <a:rPr lang="ja-JP" altLang="en-US" sz="2100" dirty="0"/>
              <a:t>」ボタンを押すと元に戻る</a:t>
            </a:r>
            <a:endParaRPr lang="en-US" altLang="ja-JP" sz="2100" dirty="0"/>
          </a:p>
        </p:txBody>
      </p:sp>
      <p:sp>
        <p:nvSpPr>
          <p:cNvPr id="19" name="正方形/長方形 18"/>
          <p:cNvSpPr/>
          <p:nvPr/>
        </p:nvSpPr>
        <p:spPr>
          <a:xfrm>
            <a:off x="3731356" y="2675169"/>
            <a:ext cx="197924" cy="2013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25407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2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1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次のようにデータと数式を入力しなさい．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386" y="2228851"/>
            <a:ext cx="5353434" cy="2946464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638971" y="4529601"/>
            <a:ext cx="152157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b="1" dirty="0">
                <a:solidFill>
                  <a:srgbClr val="FF0000"/>
                </a:solidFill>
              </a:rPr>
              <a:t>合計　→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327151" y="3459711"/>
            <a:ext cx="157286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b="1" dirty="0">
                <a:solidFill>
                  <a:srgbClr val="FF0000"/>
                </a:solidFill>
              </a:rPr>
              <a:t>← </a:t>
            </a:r>
            <a:r>
              <a:rPr lang="en-US" altLang="ja-JP" sz="2700" b="1" dirty="0">
                <a:solidFill>
                  <a:srgbClr val="FF0000"/>
                </a:solidFill>
              </a:rPr>
              <a:t>13196</a:t>
            </a:r>
            <a:endParaRPr lang="ja-JP" altLang="en-US" sz="2700" b="1" dirty="0">
              <a:solidFill>
                <a:srgbClr val="FF0000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310318" y="3888561"/>
            <a:ext cx="137409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b="1" dirty="0">
                <a:solidFill>
                  <a:srgbClr val="FF0000"/>
                </a:solidFill>
              </a:rPr>
              <a:t>← </a:t>
            </a:r>
            <a:r>
              <a:rPr lang="en-US" altLang="ja-JP" sz="2700" b="1" dirty="0">
                <a:solidFill>
                  <a:srgbClr val="FF0000"/>
                </a:solidFill>
              </a:rPr>
              <a:t>8861</a:t>
            </a:r>
            <a:endParaRPr lang="ja-JP" altLang="en-US" sz="2700" b="1" dirty="0">
              <a:solidFill>
                <a:srgbClr val="FF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6310318" y="4317410"/>
            <a:ext cx="137409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b="1" dirty="0">
                <a:solidFill>
                  <a:srgbClr val="FF0000"/>
                </a:solidFill>
              </a:rPr>
              <a:t>← </a:t>
            </a:r>
            <a:r>
              <a:rPr lang="en-US" altLang="ja-JP" sz="2700" b="1" dirty="0">
                <a:solidFill>
                  <a:srgbClr val="FF0000"/>
                </a:solidFill>
              </a:rPr>
              <a:t>5079</a:t>
            </a:r>
            <a:endParaRPr lang="ja-JP" altLang="en-US" sz="2700" b="1" dirty="0">
              <a:solidFill>
                <a:srgbClr val="FF0000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310319" y="4698630"/>
            <a:ext cx="257474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b="1" dirty="0">
                <a:solidFill>
                  <a:srgbClr val="FF0000"/>
                </a:solidFill>
              </a:rPr>
              <a:t>← </a:t>
            </a:r>
            <a:r>
              <a:rPr lang="en-US" altLang="ja-JP" sz="2700" b="1" dirty="0">
                <a:solidFill>
                  <a:srgbClr val="FF0000"/>
                </a:solidFill>
              </a:rPr>
              <a:t>=</a:t>
            </a:r>
            <a:r>
              <a:rPr lang="en-US" altLang="ja-JP" sz="2700" b="1" dirty="0" err="1">
                <a:solidFill>
                  <a:srgbClr val="FF0000"/>
                </a:solidFill>
              </a:rPr>
              <a:t>B1+B2+B3</a:t>
            </a:r>
            <a:endParaRPr lang="ja-JP" altLang="en-US" sz="2700" b="1" dirty="0">
              <a:solidFill>
                <a:srgbClr val="FF0000"/>
              </a:solidFill>
            </a:endParaRPr>
          </a:p>
        </p:txBody>
      </p:sp>
      <p:pic>
        <p:nvPicPr>
          <p:cNvPr id="11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72" y="856040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50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/>
              <a:t>課題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5190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2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1</a:t>
            </a:r>
            <a:r>
              <a:rPr kumimoji="1" lang="en-US" altLang="ja-JP" dirty="0" smtClean="0"/>
              <a:t>. </a:t>
            </a:r>
            <a:r>
              <a:rPr lang="ja-JP" altLang="en-US" dirty="0" smtClean="0"/>
              <a:t>まず、</a:t>
            </a:r>
            <a:r>
              <a:rPr lang="ja-JP" altLang="en-US" dirty="0"/>
              <a:t>次</a:t>
            </a:r>
            <a:r>
              <a:rPr lang="ja-JP" altLang="en-US" dirty="0" smtClean="0"/>
              <a:t>の</a:t>
            </a:r>
            <a:r>
              <a:rPr kumimoji="1" lang="ja-JP" altLang="en-US" dirty="0" smtClean="0"/>
              <a:t>ように</a:t>
            </a:r>
            <a:r>
              <a:rPr kumimoji="1" lang="ja-JP" altLang="en-US" b="1" dirty="0" smtClean="0"/>
              <a:t>値</a:t>
            </a:r>
            <a:r>
              <a:rPr kumimoji="1" lang="ja-JP" altLang="en-US" dirty="0" smtClean="0"/>
              <a:t>を入力しなさい．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2" y="2000726"/>
            <a:ext cx="6477655" cy="3169068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1640717" y="5247223"/>
            <a:ext cx="5570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ja-JP" altLang="en-US" sz="3000" b="1" dirty="0"/>
              <a:t>Ｄ列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786265" y="2374542"/>
            <a:ext cx="24929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１行</a:t>
            </a:r>
            <a:r>
              <a:rPr lang="ja-JP" altLang="en-US" sz="3000" dirty="0"/>
              <a:t>から</a:t>
            </a:r>
            <a:endParaRPr lang="en-US" altLang="ja-JP" sz="3000" dirty="0"/>
          </a:p>
          <a:p>
            <a:r>
              <a:rPr lang="ja-JP" altLang="en-US" sz="3000" b="1" dirty="0"/>
              <a:t>７行</a:t>
            </a:r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</p:spTree>
    <p:extLst>
      <p:ext uri="{BB962C8B-B14F-4D97-AF65-F5344CB8AC3E}">
        <p14:creationId xmlns:p14="http://schemas.microsoft.com/office/powerpoint/2010/main" val="115261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課題（続き）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2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 smtClean="0"/>
              <a:t>２</a:t>
            </a:r>
            <a:r>
              <a:rPr kumimoji="1" lang="en-US" altLang="ja-JP" dirty="0" smtClean="0"/>
              <a:t>.</a:t>
            </a:r>
            <a:r>
              <a:rPr kumimoji="1" lang="ja-JP" altLang="en-US" dirty="0" smtClean="0"/>
              <a:t>　次のように</a:t>
            </a:r>
            <a:r>
              <a:rPr kumimoji="1" lang="ja-JP" altLang="en-US" b="1" dirty="0" smtClean="0"/>
              <a:t>数式</a:t>
            </a:r>
            <a:r>
              <a:rPr kumimoji="1" lang="ja-JP" altLang="en-US" dirty="0" smtClean="0"/>
              <a:t>を入力しなさい（正確に！）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161126" y="2000726"/>
          <a:ext cx="8835391" cy="33489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39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3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0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07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91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予算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使用済み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関東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 dirty="0">
                          <a:effectLst/>
                        </a:rPr>
                        <a:t>東京</a:t>
                      </a:r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500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400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C2+D2</a:t>
                      </a:r>
                      <a:endParaRPr lang="en-US" altLang="ja-JP" sz="27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横浜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300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180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C3+D3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神奈川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>
                          <a:effectLst/>
                        </a:rPr>
                        <a:t>200</a:t>
                      </a:r>
                      <a:endParaRPr lang="en-US" altLang="ja-JP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150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C4+D4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関西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大阪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>
                          <a:effectLst/>
                        </a:rPr>
                        <a:t>400</a:t>
                      </a:r>
                      <a:endParaRPr lang="en-US" altLang="ja-JP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350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C5+D5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京都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>
                          <a:effectLst/>
                        </a:rPr>
                        <a:t>150</a:t>
                      </a:r>
                      <a:endParaRPr lang="en-US" altLang="ja-JP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 dirty="0">
                          <a:effectLst/>
                        </a:rPr>
                        <a:t>100</a:t>
                      </a:r>
                      <a:endParaRPr lang="en-US" altLang="ja-JP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C6+D6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700" u="none" strike="noStrike">
                          <a:effectLst/>
                        </a:rPr>
                        <a:t>兵庫</a:t>
                      </a:r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>
                          <a:effectLst/>
                        </a:rPr>
                        <a:t>100</a:t>
                      </a:r>
                      <a:endParaRPr lang="en-US" altLang="ja-JP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700" u="none" strike="noStrike">
                          <a:effectLst/>
                        </a:rPr>
                        <a:t>60</a:t>
                      </a:r>
                      <a:endParaRPr lang="en-US" altLang="ja-JP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C7+D7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8624"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27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=</a:t>
                      </a:r>
                      <a:r>
                        <a:rPr lang="en-US" altLang="ja-JP" sz="27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+mn-ea"/>
                        </a:rPr>
                        <a:t>E2+E3+E4+E5+E6+E7</a:t>
                      </a:r>
                      <a:endParaRPr lang="en-US" altLang="ja-JP" sz="2700" b="1" i="0" u="none" strike="noStrike" dirty="0" smtClean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+mn-ea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正方形/長方形 6"/>
          <p:cNvSpPr/>
          <p:nvPr/>
        </p:nvSpPr>
        <p:spPr>
          <a:xfrm>
            <a:off x="5567531" y="2387576"/>
            <a:ext cx="3576471" cy="3159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017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1" y="284629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1" y="1063202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3. </a:t>
            </a:r>
            <a:r>
              <a:rPr lang="ja-JP" altLang="en-US" dirty="0" smtClean="0"/>
              <a:t>次の</a:t>
            </a:r>
            <a:r>
              <a:rPr kumimoji="1" lang="ja-JP" altLang="en-US" dirty="0" smtClean="0"/>
              <a:t>ように</a:t>
            </a:r>
            <a:r>
              <a:rPr kumimoji="1" lang="ja-JP" altLang="en-US" b="1" dirty="0" smtClean="0"/>
              <a:t>値</a:t>
            </a:r>
            <a:r>
              <a:rPr kumimoji="1" lang="ja-JP" altLang="en-US" dirty="0" smtClean="0"/>
              <a:t>を書き加えなさい．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11566" y="5469835"/>
            <a:ext cx="557075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必ず</a:t>
            </a:r>
            <a:r>
              <a:rPr lang="ja-JP" altLang="en-US" sz="3000" b="1" dirty="0"/>
              <a:t>Ａ列</a:t>
            </a:r>
            <a:r>
              <a:rPr lang="ja-JP" altLang="en-US" sz="3000" dirty="0"/>
              <a:t>から</a:t>
            </a:r>
            <a:r>
              <a:rPr lang="ja-JP" altLang="en-US" sz="3000" b="1" dirty="0"/>
              <a:t>Ｃ列</a:t>
            </a:r>
            <a:r>
              <a:rPr lang="ja-JP" altLang="en-US" sz="3000" dirty="0"/>
              <a:t>を使いなさい</a:t>
            </a: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972218" y="4084844"/>
            <a:ext cx="364715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000" dirty="0"/>
              <a:t>新しく入れる値は、</a:t>
            </a:r>
            <a:endParaRPr lang="en-US" altLang="ja-JP" sz="3000" dirty="0"/>
          </a:p>
          <a:p>
            <a:r>
              <a:rPr lang="ja-JP" altLang="en-US" sz="3000" dirty="0"/>
              <a:t>必ず</a:t>
            </a:r>
            <a:r>
              <a:rPr lang="ja-JP" altLang="en-US" sz="3000" b="1" dirty="0"/>
              <a:t>９行</a:t>
            </a:r>
            <a:r>
              <a:rPr lang="ja-JP" altLang="en-US" sz="3000" dirty="0"/>
              <a:t>から</a:t>
            </a:r>
            <a:endParaRPr lang="en-US" altLang="ja-JP" sz="3000" dirty="0"/>
          </a:p>
          <a:p>
            <a:r>
              <a:rPr lang="ja-JP" altLang="en-US" sz="3000" b="1" dirty="0"/>
              <a:t>１１行</a:t>
            </a:r>
            <a:r>
              <a:rPr lang="ja-JP" altLang="en-US" sz="3000" dirty="0"/>
              <a:t>を使いな</a:t>
            </a:r>
            <a:endParaRPr lang="en-US" altLang="ja-JP" sz="3000" dirty="0"/>
          </a:p>
          <a:p>
            <a:r>
              <a:rPr lang="ja-JP" altLang="en-US" sz="3000" dirty="0"/>
              <a:t>さい</a:t>
            </a: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1" y="1863091"/>
            <a:ext cx="5044502" cy="3470006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711566" y="4334006"/>
            <a:ext cx="3576471" cy="9990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5353112" y="2831305"/>
            <a:ext cx="3300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700" dirty="0"/>
              <a:t>←　この部分は、</a:t>
            </a:r>
            <a:endParaRPr lang="en-US" altLang="ja-JP" sz="2700" dirty="0"/>
          </a:p>
          <a:p>
            <a:r>
              <a:rPr lang="ja-JP" altLang="en-US" sz="2700" dirty="0"/>
              <a:t>消さずに残しておく</a:t>
            </a:r>
          </a:p>
        </p:txBody>
      </p:sp>
    </p:spTree>
    <p:extLst>
      <p:ext uri="{BB962C8B-B14F-4D97-AF65-F5344CB8AC3E}">
        <p14:creationId xmlns:p14="http://schemas.microsoft.com/office/powerpoint/2010/main" val="42605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 4"/>
          <p:cNvGraphicFramePr>
            <a:graphicFrameLocks noGrp="1"/>
          </p:cNvGraphicFramePr>
          <p:nvPr>
            <p:extLst/>
          </p:nvPr>
        </p:nvGraphicFramePr>
        <p:xfrm>
          <a:off x="1084009" y="2739600"/>
          <a:ext cx="7632291" cy="24556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69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2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5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3902">
                <a:tc>
                  <a:txBody>
                    <a:bodyPr/>
                    <a:lstStyle/>
                    <a:p>
                      <a:pPr algn="l" fontAlgn="ctr"/>
                      <a:endParaRPr lang="ja-JP" altLang="en-US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3000" u="none" strike="noStrike" dirty="0">
                          <a:effectLst/>
                        </a:rPr>
                        <a:t>男性</a:t>
                      </a:r>
                      <a:endParaRPr lang="ja-JP" altLang="en-US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3000" u="none" strike="noStrike">
                          <a:effectLst/>
                        </a:rPr>
                        <a:t>女性</a:t>
                      </a:r>
                      <a:endParaRPr lang="ja-JP" altLang="en-US" sz="30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3902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3000" u="none" strike="noStrike">
                          <a:effectLst/>
                        </a:rPr>
                        <a:t>英語</a:t>
                      </a:r>
                      <a:endParaRPr lang="ja-JP" altLang="en-US" sz="30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u="none" strike="noStrike" dirty="0">
                          <a:effectLst/>
                        </a:rPr>
                        <a:t>28</a:t>
                      </a:r>
                      <a:endParaRPr lang="en-US" altLang="ja-JP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u="none" strike="noStrike" dirty="0">
                          <a:effectLst/>
                        </a:rPr>
                        <a:t>12</a:t>
                      </a:r>
                      <a:endParaRPr lang="en-US" altLang="ja-JP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3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B10+C10</a:t>
                      </a:r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902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3000" u="none" strike="noStrike">
                          <a:effectLst/>
                        </a:rPr>
                        <a:t>算数</a:t>
                      </a:r>
                      <a:endParaRPr lang="ja-JP" altLang="en-US" sz="3000" b="0" i="0" u="none" strike="noStrike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u="none" strike="noStrike" dirty="0">
                          <a:effectLst/>
                        </a:rPr>
                        <a:t>25</a:t>
                      </a:r>
                      <a:endParaRPr lang="en-US" altLang="ja-JP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u="none" strike="noStrike" dirty="0">
                          <a:effectLst/>
                        </a:rPr>
                        <a:t>6</a:t>
                      </a:r>
                      <a:endParaRPr lang="en-US" altLang="ja-JP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3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B11+C11</a:t>
                      </a:r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3902">
                <a:tc>
                  <a:txBody>
                    <a:bodyPr/>
                    <a:lstStyle/>
                    <a:p>
                      <a:pPr algn="r" fontAlgn="ctr"/>
                      <a:endParaRPr lang="ja-JP" altLang="en-US" sz="3000" b="0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3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B10+B11</a:t>
                      </a:r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3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C10+C11</a:t>
                      </a:r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=</a:t>
                      </a:r>
                      <a:r>
                        <a:rPr lang="en-US" altLang="ja-JP" sz="30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ＭＳ Ｐゴシック" panose="020B0600070205080204" pitchFamily="50" charset="-128"/>
                          <a:ea typeface="ＭＳ Ｐゴシック" panose="020B0600070205080204" pitchFamily="50" charset="-128"/>
                        </a:rPr>
                        <a:t>D10+D11</a:t>
                      </a:r>
                      <a:endParaRPr lang="ja-JP" altLang="en-US" sz="3000" b="1" i="0" u="none" strike="noStrike" dirty="0">
                        <a:solidFill>
                          <a:srgbClr val="000000"/>
                        </a:solidFill>
                        <a:effectLst/>
                        <a:latin typeface="ＭＳ Ｐゴシック" panose="020B0600070205080204" pitchFamily="50" charset="-128"/>
                        <a:ea typeface="ＭＳ Ｐゴシック" panose="020B0600070205080204" pitchFamily="50" charset="-128"/>
                      </a:endParaRPr>
                    </a:p>
                  </a:txBody>
                  <a:tcPr marL="7144" marR="7144" marT="7144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課題（続き）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2" y="1497330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４</a:t>
            </a:r>
            <a:r>
              <a:rPr kumimoji="1" lang="en-US" altLang="ja-JP" dirty="0" smtClean="0"/>
              <a:t>.</a:t>
            </a:r>
            <a:r>
              <a:rPr kumimoji="1" lang="ja-JP" altLang="en-US" dirty="0" smtClean="0"/>
              <a:t>　次のように</a:t>
            </a:r>
            <a:r>
              <a:rPr kumimoji="1" lang="ja-JP" altLang="en-US" b="1" dirty="0" smtClean="0"/>
              <a:t>数式</a:t>
            </a:r>
            <a:r>
              <a:rPr kumimoji="1" lang="ja-JP" altLang="en-US" dirty="0" smtClean="0"/>
              <a:t>を入力しなさい（正確に！）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7" name="正方形/長方形 6"/>
          <p:cNvSpPr/>
          <p:nvPr/>
        </p:nvSpPr>
        <p:spPr>
          <a:xfrm>
            <a:off x="6946493" y="3353700"/>
            <a:ext cx="1769807" cy="184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3130345" y="4595968"/>
            <a:ext cx="5585952" cy="6065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54515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3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1-5 </a:t>
            </a:r>
            <a:r>
              <a:rPr kumimoji="1" lang="ja-JP" altLang="en-US" dirty="0" smtClean="0"/>
              <a:t>ブックの保存と、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Excel </a:t>
            </a:r>
            <a:r>
              <a:rPr lang="ja-JP" altLang="en-US" dirty="0" smtClean="0"/>
              <a:t>の終了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3516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ブックを閉じる手順　（１／２）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585" y="1629208"/>
            <a:ext cx="4900562" cy="1358402"/>
          </a:xfrm>
          <a:prstGeom prst="rect">
            <a:avLst/>
          </a:prstGeom>
        </p:spPr>
      </p:pic>
      <p:sp>
        <p:nvSpPr>
          <p:cNvPr id="4" name="正方形/長方形 3"/>
          <p:cNvSpPr/>
          <p:nvPr/>
        </p:nvSpPr>
        <p:spPr>
          <a:xfrm>
            <a:off x="907447" y="1755203"/>
            <a:ext cx="624662" cy="4444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6338192" y="1977438"/>
            <a:ext cx="2334425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①「</a:t>
            </a:r>
            <a:r>
              <a:rPr lang="ja-JP" altLang="en-US" sz="2400" b="1" dirty="0"/>
              <a:t>ファイル</a:t>
            </a:r>
            <a:r>
              <a:rPr lang="ja-JP" altLang="en-US" sz="2400" dirty="0"/>
              <a:t>」をクリック</a:t>
            </a:r>
            <a:endParaRPr lang="en-US" altLang="ja-JP" sz="24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3508" y="3372032"/>
            <a:ext cx="3132716" cy="2552583"/>
          </a:xfrm>
          <a:prstGeom prst="rect">
            <a:avLst/>
          </a:prstGeom>
        </p:spPr>
      </p:pic>
      <p:sp>
        <p:nvSpPr>
          <p:cNvPr id="7" name="下矢印 6"/>
          <p:cNvSpPr/>
          <p:nvPr/>
        </p:nvSpPr>
        <p:spPr>
          <a:xfrm>
            <a:off x="3109674" y="3041203"/>
            <a:ext cx="700391" cy="2772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1893511" y="5570301"/>
            <a:ext cx="624662" cy="3543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6087705" y="4207797"/>
            <a:ext cx="2334425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②「</a:t>
            </a:r>
            <a:r>
              <a:rPr lang="ja-JP" altLang="en-US" sz="2400" b="1" dirty="0"/>
              <a:t>閉じる</a:t>
            </a:r>
            <a:r>
              <a:rPr lang="ja-JP" altLang="en-US" sz="2400" dirty="0"/>
              <a:t>」をクリック</a:t>
            </a:r>
            <a:endParaRPr lang="en-US" altLang="ja-JP" sz="2400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6087705" y="5557098"/>
            <a:ext cx="2334425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次ページに続く</a:t>
            </a:r>
            <a:endParaRPr lang="en-US" altLang="ja-JP" sz="2400" dirty="0"/>
          </a:p>
        </p:txBody>
      </p:sp>
    </p:spTree>
    <p:extLst>
      <p:ext uri="{BB962C8B-B14F-4D97-AF65-F5344CB8AC3E}">
        <p14:creationId xmlns:p14="http://schemas.microsoft.com/office/powerpoint/2010/main" val="270115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940" y="1978281"/>
            <a:ext cx="3607594" cy="1200150"/>
          </a:xfrm>
          <a:prstGeom prst="rect">
            <a:avLst/>
          </a:prstGeom>
        </p:spPr>
      </p:pic>
      <p:sp>
        <p:nvSpPr>
          <p:cNvPr id="4" name="正方形/長方形 3"/>
          <p:cNvSpPr/>
          <p:nvPr/>
        </p:nvSpPr>
        <p:spPr>
          <a:xfrm>
            <a:off x="2398719" y="2721978"/>
            <a:ext cx="1462535" cy="3543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422910" y="1108234"/>
            <a:ext cx="7886700" cy="503396"/>
          </a:xfrm>
          <a:prstGeom prst="rect">
            <a:avLst/>
          </a:prstGeom>
        </p:spPr>
        <p:txBody>
          <a:bodyPr vert="horz" lIns="68580" tIns="34290" rIns="68580" bIns="3429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j-cs"/>
              </a:defRPr>
            </a:lvl1pPr>
          </a:lstStyle>
          <a:p>
            <a:r>
              <a:rPr lang="ja-JP" altLang="en-US" sz="3300" dirty="0"/>
              <a:t>ブックを閉じる手順　（２／２）</a:t>
            </a: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5661487" y="2092584"/>
            <a:ext cx="3212492" cy="88105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③「</a:t>
            </a:r>
            <a:r>
              <a:rPr lang="ja-JP" altLang="en-US" sz="2400" b="1" dirty="0"/>
              <a:t>保存</a:t>
            </a:r>
            <a:r>
              <a:rPr lang="ja-JP" altLang="en-US" sz="2400" dirty="0"/>
              <a:t>」か「</a:t>
            </a:r>
            <a:r>
              <a:rPr lang="ja-JP" altLang="en-US" sz="2400" b="1" dirty="0"/>
              <a:t>保存しない</a:t>
            </a:r>
            <a:r>
              <a:rPr lang="ja-JP" altLang="en-US" sz="2400" dirty="0"/>
              <a:t>」</a:t>
            </a:r>
            <a:r>
              <a:rPr lang="ja-JP" altLang="en-US" sz="2400" dirty="0" err="1"/>
              <a:t>かを</a:t>
            </a:r>
            <a:r>
              <a:rPr lang="ja-JP" altLang="en-US" sz="2400" dirty="0"/>
              <a:t>選ぶ</a:t>
            </a:r>
            <a:endParaRPr lang="en-US" altLang="ja-JP" sz="2400" dirty="0"/>
          </a:p>
        </p:txBody>
      </p:sp>
      <p:sp>
        <p:nvSpPr>
          <p:cNvPr id="8" name="下矢印 7"/>
          <p:cNvSpPr/>
          <p:nvPr/>
        </p:nvSpPr>
        <p:spPr>
          <a:xfrm>
            <a:off x="3136542" y="3478012"/>
            <a:ext cx="700391" cy="2772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873" y="4046576"/>
            <a:ext cx="4657725" cy="1314450"/>
          </a:xfrm>
          <a:prstGeom prst="rect">
            <a:avLst/>
          </a:prstGeom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5921705" y="4263275"/>
            <a:ext cx="3070889" cy="1437783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ja-JP" altLang="en-US" sz="2400" dirty="0"/>
              <a:t>④</a:t>
            </a:r>
            <a:r>
              <a:rPr lang="ja-JP" altLang="en-US" sz="2400" b="1" dirty="0"/>
              <a:t>保存</a:t>
            </a:r>
            <a:r>
              <a:rPr lang="ja-JP" altLang="en-US" sz="2400" dirty="0"/>
              <a:t>するときは、</a:t>
            </a:r>
            <a:r>
              <a:rPr lang="ja-JP" altLang="en-US" sz="2400" b="1" dirty="0"/>
              <a:t>ファイル名</a:t>
            </a:r>
            <a:r>
              <a:rPr lang="ja-JP" altLang="en-US" sz="2400" dirty="0"/>
              <a:t>と</a:t>
            </a:r>
            <a:r>
              <a:rPr lang="ja-JP" altLang="en-US" sz="2400" b="1" dirty="0"/>
              <a:t>ファイルの種類</a:t>
            </a:r>
            <a:r>
              <a:rPr lang="ja-JP" altLang="en-US" sz="2400" dirty="0"/>
              <a:t>を指定</a:t>
            </a:r>
            <a:endParaRPr lang="en-US" altLang="ja-JP" sz="2400" dirty="0"/>
          </a:p>
        </p:txBody>
      </p:sp>
      <p:sp>
        <p:nvSpPr>
          <p:cNvPr id="12" name="正方形/長方形 11"/>
          <p:cNvSpPr/>
          <p:nvPr/>
        </p:nvSpPr>
        <p:spPr>
          <a:xfrm>
            <a:off x="1157871" y="4086117"/>
            <a:ext cx="1857072" cy="3543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4214854" y="4982166"/>
            <a:ext cx="886676" cy="3788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6747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の終了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612" y="2797918"/>
            <a:ext cx="8122727" cy="2422568"/>
          </a:xfrm>
          <a:prstGeom prst="rect">
            <a:avLst/>
          </a:prstGeom>
        </p:spPr>
      </p:pic>
      <p:sp>
        <p:nvSpPr>
          <p:cNvPr id="4" name="正方形/長方形 3"/>
          <p:cNvSpPr/>
          <p:nvPr/>
        </p:nvSpPr>
        <p:spPr>
          <a:xfrm>
            <a:off x="7980222" y="2704165"/>
            <a:ext cx="561109" cy="3543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923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1516</TotalTime>
  <Words>1166</Words>
  <Application>Microsoft Office PowerPoint</Application>
  <PresentationFormat>画面に合わせる (4:3)</PresentationFormat>
  <Paragraphs>260</Paragraphs>
  <Slides>44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44</vt:i4>
      </vt:variant>
    </vt:vector>
  </HeadingPairs>
  <TitlesOfParts>
    <vt:vector size="53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Times New Roman</vt:lpstr>
      <vt:lpstr>Office Theme</vt:lpstr>
      <vt:lpstr>表計算 Excel 演習</vt:lpstr>
      <vt:lpstr>パソコンの威力</vt:lpstr>
      <vt:lpstr>表計算ソフトウエアは何の役に立つのか</vt:lpstr>
      <vt:lpstr>例えば、こんなことが簡単にできます</vt:lpstr>
      <vt:lpstr>例えば、こんなことが簡単にできます</vt:lpstr>
      <vt:lpstr>例えば、こんなことが簡単にできます</vt:lpstr>
      <vt:lpstr>1-1 Excel の基本</vt:lpstr>
      <vt:lpstr>Excel の画面には、リボン、シートなどが表示される</vt:lpstr>
      <vt:lpstr>1-1 Excel のシート</vt:lpstr>
      <vt:lpstr>1-2 Excel のスタート画面と ブックの作成</vt:lpstr>
      <vt:lpstr>1-2 Excel のブックとは</vt:lpstr>
      <vt:lpstr>Excel のスタート画面</vt:lpstr>
      <vt:lpstr>Excel のスタート画面</vt:lpstr>
      <vt:lpstr>Excel の画面構成</vt:lpstr>
      <vt:lpstr>1-3 Excel のアクティブセル， 値の入力</vt:lpstr>
      <vt:lpstr>Excel の画面構成</vt:lpstr>
      <vt:lpstr>1-3 Excel でのセルの行番号と列番号</vt:lpstr>
      <vt:lpstr>1-3 Excel のアクティブセル </vt:lpstr>
      <vt:lpstr>1-3 Excel のアクティブセル </vt:lpstr>
      <vt:lpstr>アクティブセルの移動</vt:lpstr>
      <vt:lpstr>アクティブセルでの値の入力</vt:lpstr>
      <vt:lpstr>実践演習の部</vt:lpstr>
      <vt:lpstr>実践演習の①</vt:lpstr>
      <vt:lpstr>実践演習の①</vt:lpstr>
      <vt:lpstr>1-4 数式の入力，クリア，元に戻す操作</vt:lpstr>
      <vt:lpstr>アクティブセルでの数式の入力</vt:lpstr>
      <vt:lpstr>アクティブセルでの数式の入力　</vt:lpstr>
      <vt:lpstr>数式バーで数式の確認①</vt:lpstr>
      <vt:lpstr>数式バーで数式の確認②</vt:lpstr>
      <vt:lpstr>アクティブセルでの数式の入力　</vt:lpstr>
      <vt:lpstr>1-4 Excel の数式</vt:lpstr>
      <vt:lpstr>セルの数式と値のクリア</vt:lpstr>
      <vt:lpstr>セルの数値と値のクリア</vt:lpstr>
      <vt:lpstr>元に戻す操作</vt:lpstr>
      <vt:lpstr>実践演習の②</vt:lpstr>
      <vt:lpstr>課題</vt:lpstr>
      <vt:lpstr>課題</vt:lpstr>
      <vt:lpstr>課題（続き）</vt:lpstr>
      <vt:lpstr>課題</vt:lpstr>
      <vt:lpstr>課題（続き）</vt:lpstr>
      <vt:lpstr>1-5 ブックの保存と、 Excel の終了</vt:lpstr>
      <vt:lpstr>ブックを閉じる手順　（１／２）</vt:lpstr>
      <vt:lpstr>PowerPoint プレゼンテーション</vt:lpstr>
      <vt:lpstr>Excel の終了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188</cp:revision>
  <cp:lastPrinted>2015-10-05T04:26:52Z</cp:lastPrinted>
  <dcterms:created xsi:type="dcterms:W3CDTF">2015-04-02T07:07:27Z</dcterms:created>
  <dcterms:modified xsi:type="dcterms:W3CDTF">2017-06-07T03:54:46Z</dcterms:modified>
</cp:coreProperties>
</file>