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455" r:id="rId3"/>
    <p:sldId id="441" r:id="rId4"/>
    <p:sldId id="442" r:id="rId5"/>
    <p:sldId id="443" r:id="rId6"/>
    <p:sldId id="444" r:id="rId7"/>
    <p:sldId id="445" r:id="rId8"/>
    <p:sldId id="446" r:id="rId9"/>
    <p:sldId id="447" r:id="rId10"/>
    <p:sldId id="448" r:id="rId11"/>
    <p:sldId id="449" r:id="rId12"/>
    <p:sldId id="450" r:id="rId13"/>
    <p:sldId id="451" r:id="rId14"/>
    <p:sldId id="452" r:id="rId15"/>
    <p:sldId id="453" r:id="rId16"/>
    <p:sldId id="454" r:id="rId17"/>
    <p:sldId id="427" r:id="rId18"/>
    <p:sldId id="428" r:id="rId19"/>
    <p:sldId id="429" r:id="rId20"/>
    <p:sldId id="430" r:id="rId21"/>
    <p:sldId id="431" r:id="rId22"/>
    <p:sldId id="432" r:id="rId23"/>
    <p:sldId id="433" r:id="rId24"/>
    <p:sldId id="434" r:id="rId25"/>
    <p:sldId id="435" r:id="rId26"/>
    <p:sldId id="436" r:id="rId27"/>
    <p:sldId id="437" r:id="rId28"/>
    <p:sldId id="438" r:id="rId29"/>
    <p:sldId id="439" r:id="rId30"/>
    <p:sldId id="440" r:id="rId31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0000"/>
    <a:srgbClr val="C80000"/>
    <a:srgbClr val="000066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08" autoAdjust="0"/>
    <p:restoredTop sz="96182" autoAdjust="0"/>
  </p:normalViewPr>
  <p:slideViewPr>
    <p:cSldViewPr snapToGrid="0">
      <p:cViewPr varScale="1">
        <p:scale>
          <a:sx n="119" d="100"/>
          <a:sy n="119" d="100"/>
        </p:scale>
        <p:origin x="132" y="438"/>
      </p:cViewPr>
      <p:guideLst/>
    </p:cSldViewPr>
  </p:slideViewPr>
  <p:outlineViewPr>
    <p:cViewPr>
      <p:scale>
        <a:sx n="33" d="100"/>
        <a:sy n="33" d="100"/>
      </p:scale>
      <p:origin x="0" y="-2556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38989" y="1122363"/>
            <a:ext cx="9986211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ja-JP" dirty="0" smtClean="0"/>
              <a:t> </a:t>
            </a:r>
            <a:r>
              <a:rPr lang="ja-JP" altLang="en-US" dirty="0" smtClean="0"/>
              <a:t>９</a:t>
            </a:r>
            <a:r>
              <a:rPr kumimoji="1" lang="ja-JP" altLang="en-US" dirty="0" smtClean="0"/>
              <a:t>．従属，従属関係，第三正規形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77333" y="1690474"/>
            <a:ext cx="10554775" cy="52575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4400" dirty="0" smtClean="0"/>
              <a:t>「</a:t>
            </a:r>
            <a:r>
              <a:rPr lang="ja-JP" altLang="en-US" sz="4400" b="1" dirty="0" smtClean="0"/>
              <a:t>正規化</a:t>
            </a:r>
            <a:r>
              <a:rPr lang="ja-JP" altLang="en-US" sz="4400" dirty="0" smtClean="0"/>
              <a:t>」する方法を具体的に教えます</a:t>
            </a:r>
            <a:endParaRPr lang="en-US" altLang="ja-JP" sz="4400" dirty="0" smtClean="0"/>
          </a:p>
          <a:p>
            <a:pPr marL="0" indent="0">
              <a:buNone/>
            </a:pPr>
            <a:endParaRPr kumimoji="1" lang="en-US" altLang="ja-JP" sz="4400" dirty="0"/>
          </a:p>
          <a:p>
            <a:pPr marL="0" indent="0">
              <a:buNone/>
            </a:pPr>
            <a:r>
              <a:rPr lang="ja-JP" altLang="en-US" sz="4400" b="1" dirty="0"/>
              <a:t>◆　</a:t>
            </a:r>
            <a:r>
              <a:rPr lang="ja-JP" altLang="en-US" sz="4400" b="1" dirty="0" smtClean="0"/>
              <a:t>従属</a:t>
            </a:r>
            <a:endParaRPr lang="en-US" altLang="ja-JP" sz="4400" b="1" dirty="0" smtClean="0"/>
          </a:p>
          <a:p>
            <a:pPr marL="0" indent="0">
              <a:buNone/>
            </a:pPr>
            <a:endParaRPr lang="en-US" altLang="ja-JP" sz="4400" b="1" dirty="0"/>
          </a:p>
          <a:p>
            <a:pPr marL="0" indent="0">
              <a:buNone/>
            </a:pPr>
            <a:r>
              <a:rPr lang="ja-JP" altLang="en-US" sz="4400" dirty="0" smtClean="0"/>
              <a:t>◆　</a:t>
            </a:r>
            <a:r>
              <a:rPr lang="ja-JP" altLang="en-US" sz="4400" b="1" dirty="0" smtClean="0"/>
              <a:t>第三正規形　</a:t>
            </a:r>
            <a:endParaRPr lang="en-US" altLang="ja-JP" sz="4400" b="1" dirty="0" smtClean="0"/>
          </a:p>
          <a:p>
            <a:pPr marL="0" indent="0">
              <a:buNone/>
            </a:pPr>
            <a:endParaRPr lang="en-US" altLang="ja-JP" sz="4400" b="1" dirty="0" smtClean="0"/>
          </a:p>
          <a:p>
            <a:pPr marL="0" indent="0">
              <a:buNone/>
            </a:pPr>
            <a:r>
              <a:rPr kumimoji="1" lang="ja-JP" altLang="en-US" sz="4400" b="1" dirty="0" smtClean="0"/>
              <a:t>　</a:t>
            </a:r>
            <a:endParaRPr lang="en-US" altLang="ja-JP" sz="4400" dirty="0" smtClean="0"/>
          </a:p>
          <a:p>
            <a:pPr marL="0" indent="0">
              <a:buNone/>
            </a:pPr>
            <a:endParaRPr lang="en-US" altLang="ja-JP" sz="440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今から説明すること</a:t>
            </a:r>
          </a:p>
        </p:txBody>
      </p:sp>
    </p:spTree>
    <p:extLst>
      <p:ext uri="{BB962C8B-B14F-4D97-AF65-F5344CB8AC3E}">
        <p14:creationId xmlns:p14="http://schemas.microsoft.com/office/powerpoint/2010/main" val="89185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9-1 </a:t>
            </a:r>
            <a:r>
              <a:rPr lang="ja-JP" altLang="en-US" sz="4000" dirty="0" smtClean="0">
                <a:solidFill>
                  <a:schemeClr val="bg1"/>
                </a:solidFill>
              </a:rPr>
              <a:t>従属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34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従属の例</a:t>
            </a: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2538541" y="2573779"/>
            <a:ext cx="2114788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ラーメン</a:t>
            </a: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3363273" y="6356350"/>
            <a:ext cx="2580113" cy="5434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定食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2006600" y="1117600"/>
            <a:ext cx="3695700" cy="5740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500683" y="3245018"/>
            <a:ext cx="1607730" cy="13650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昼食の</a:t>
            </a:r>
            <a:endParaRPr lang="en-US" altLang="ja-JP" sz="32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名前</a:t>
            </a:r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10153650" y="3245017"/>
            <a:ext cx="1797049" cy="18072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昼食の</a:t>
            </a:r>
            <a:endParaRPr lang="en-US" altLang="ja-JP" sz="32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料金</a:t>
            </a:r>
          </a:p>
        </p:txBody>
      </p:sp>
      <p:pic>
        <p:nvPicPr>
          <p:cNvPr id="1026" name="Picture 2" descr="http://4.bp.blogspot.com/-FoDpk3Zkii8/V2ubwfhOeSI/AAAAAAAA7rw/42VcWGp2-x86E1sqqZfvh1Pomc1IO_pgACLcB/s800/food_ramen_ieke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995" y="1004888"/>
            <a:ext cx="1659203" cy="16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1.bp.blogspot.com/-LHEZgJ6tpeA/UgSL_9y4KrI/AAAAAAAAW5s/DNRPJ4kSvpI/s800/food_curryru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50" y="3069771"/>
            <a:ext cx="1766759" cy="122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コンテンツ プレースホルダー 2"/>
          <p:cNvSpPr txBox="1">
            <a:spLocks/>
          </p:cNvSpPr>
          <p:nvPr/>
        </p:nvSpPr>
        <p:spPr>
          <a:xfrm>
            <a:off x="2538541" y="4382603"/>
            <a:ext cx="2627544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カレーライス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30" name="Picture 6" descr="http://3.bp.blogspot.com/-k5kNYHe4C1E/VNgY2vm7mpI/AAAAAAAArfA/xcz1D7rDj10/s800/teisyoku_hiyayakk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135" y="4745617"/>
            <a:ext cx="2173296" cy="1665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角丸四角形 21"/>
          <p:cNvSpPr/>
          <p:nvPr/>
        </p:nvSpPr>
        <p:spPr>
          <a:xfrm>
            <a:off x="6419873" y="1117600"/>
            <a:ext cx="3695700" cy="5740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9" name="直線矢印コネクタ 18"/>
          <p:cNvCxnSpPr/>
          <p:nvPr/>
        </p:nvCxnSpPr>
        <p:spPr>
          <a:xfrm>
            <a:off x="4925484" y="1934697"/>
            <a:ext cx="2410880" cy="0"/>
          </a:xfrm>
          <a:prstGeom prst="straightConnector1">
            <a:avLst/>
          </a:prstGeom>
          <a:ln w="60325">
            <a:solidFill>
              <a:schemeClr val="accent1">
                <a:lumMod val="50000"/>
                <a:alpha val="97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>
            <a:off x="4925484" y="3625764"/>
            <a:ext cx="2410880" cy="0"/>
          </a:xfrm>
          <a:prstGeom prst="straightConnector1">
            <a:avLst/>
          </a:prstGeom>
          <a:ln w="60325">
            <a:solidFill>
              <a:schemeClr val="accent1">
                <a:lumMod val="50000"/>
                <a:alpha val="97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>
            <a:off x="4925484" y="5316831"/>
            <a:ext cx="2410880" cy="0"/>
          </a:xfrm>
          <a:prstGeom prst="straightConnector1">
            <a:avLst/>
          </a:prstGeom>
          <a:ln w="60325">
            <a:solidFill>
              <a:schemeClr val="accent1">
                <a:lumMod val="50000"/>
                <a:alpha val="97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コンテンツ プレースホルダー 2"/>
          <p:cNvSpPr txBox="1">
            <a:spLocks/>
          </p:cNvSpPr>
          <p:nvPr/>
        </p:nvSpPr>
        <p:spPr>
          <a:xfrm>
            <a:off x="7747098" y="1761938"/>
            <a:ext cx="2114788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600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コンテンツ プレースホルダー 2"/>
          <p:cNvSpPr txBox="1">
            <a:spLocks/>
          </p:cNvSpPr>
          <p:nvPr/>
        </p:nvSpPr>
        <p:spPr>
          <a:xfrm>
            <a:off x="7812851" y="3428998"/>
            <a:ext cx="2114788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450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0" name="コンテンツ プレースホルダー 2"/>
          <p:cNvSpPr txBox="1">
            <a:spLocks/>
          </p:cNvSpPr>
          <p:nvPr/>
        </p:nvSpPr>
        <p:spPr>
          <a:xfrm>
            <a:off x="7878604" y="5096058"/>
            <a:ext cx="2114788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600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5490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従属の例</a:t>
            </a: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2538541" y="2573779"/>
            <a:ext cx="2114788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ラーメン</a:t>
            </a: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3363273" y="6356350"/>
            <a:ext cx="2580113" cy="5434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定食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2006600" y="1117600"/>
            <a:ext cx="3695700" cy="5740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500683" y="3245018"/>
            <a:ext cx="1607730" cy="13650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昼食の</a:t>
            </a:r>
            <a:endParaRPr lang="en-US" altLang="ja-JP" sz="32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名前</a:t>
            </a:r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10153650" y="3245017"/>
            <a:ext cx="1797049" cy="18072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昼食の</a:t>
            </a:r>
            <a:endParaRPr lang="en-US" altLang="ja-JP" sz="32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料金</a:t>
            </a:r>
          </a:p>
        </p:txBody>
      </p:sp>
      <p:pic>
        <p:nvPicPr>
          <p:cNvPr id="1026" name="Picture 2" descr="http://4.bp.blogspot.com/-FoDpk3Zkii8/V2ubwfhOeSI/AAAAAAAA7rw/42VcWGp2-x86E1sqqZfvh1Pomc1IO_pgACLcB/s800/food_ramen_ieke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995" y="1004888"/>
            <a:ext cx="1659203" cy="16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1.bp.blogspot.com/-LHEZgJ6tpeA/UgSL_9y4KrI/AAAAAAAAW5s/DNRPJ4kSvpI/s800/food_curryru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50" y="3069771"/>
            <a:ext cx="1766759" cy="122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コンテンツ プレースホルダー 2"/>
          <p:cNvSpPr txBox="1">
            <a:spLocks/>
          </p:cNvSpPr>
          <p:nvPr/>
        </p:nvSpPr>
        <p:spPr>
          <a:xfrm>
            <a:off x="2538541" y="4382603"/>
            <a:ext cx="2627544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カレーライス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30" name="Picture 6" descr="http://3.bp.blogspot.com/-k5kNYHe4C1E/VNgY2vm7mpI/AAAAAAAArfA/xcz1D7rDj10/s800/teisyoku_hiyayakk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135" y="4745617"/>
            <a:ext cx="2173296" cy="1665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角丸四角形 21"/>
          <p:cNvSpPr/>
          <p:nvPr/>
        </p:nvSpPr>
        <p:spPr>
          <a:xfrm>
            <a:off x="6419873" y="1117600"/>
            <a:ext cx="3695700" cy="5740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9" name="直線矢印コネクタ 18"/>
          <p:cNvCxnSpPr/>
          <p:nvPr/>
        </p:nvCxnSpPr>
        <p:spPr>
          <a:xfrm>
            <a:off x="4925484" y="1934697"/>
            <a:ext cx="2410880" cy="0"/>
          </a:xfrm>
          <a:prstGeom prst="straightConnector1">
            <a:avLst/>
          </a:prstGeom>
          <a:ln w="60325">
            <a:solidFill>
              <a:schemeClr val="accent1">
                <a:lumMod val="50000"/>
                <a:alpha val="97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>
            <a:off x="4925484" y="3625764"/>
            <a:ext cx="2410880" cy="0"/>
          </a:xfrm>
          <a:prstGeom prst="straightConnector1">
            <a:avLst/>
          </a:prstGeom>
          <a:ln w="60325">
            <a:solidFill>
              <a:schemeClr val="accent1">
                <a:lumMod val="50000"/>
                <a:alpha val="97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>
            <a:off x="4925484" y="5316831"/>
            <a:ext cx="2410880" cy="0"/>
          </a:xfrm>
          <a:prstGeom prst="straightConnector1">
            <a:avLst/>
          </a:prstGeom>
          <a:ln w="60325">
            <a:solidFill>
              <a:schemeClr val="accent1">
                <a:lumMod val="50000"/>
                <a:alpha val="97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コンテンツ プレースホルダー 2"/>
          <p:cNvSpPr txBox="1">
            <a:spLocks/>
          </p:cNvSpPr>
          <p:nvPr/>
        </p:nvSpPr>
        <p:spPr>
          <a:xfrm>
            <a:off x="7747098" y="1761938"/>
            <a:ext cx="2114788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600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コンテンツ プレースホルダー 2"/>
          <p:cNvSpPr txBox="1">
            <a:spLocks/>
          </p:cNvSpPr>
          <p:nvPr/>
        </p:nvSpPr>
        <p:spPr>
          <a:xfrm>
            <a:off x="7812851" y="3428998"/>
            <a:ext cx="2114788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450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0" name="コンテンツ プレースホルダー 2"/>
          <p:cNvSpPr txBox="1">
            <a:spLocks/>
          </p:cNvSpPr>
          <p:nvPr/>
        </p:nvSpPr>
        <p:spPr>
          <a:xfrm>
            <a:off x="7878604" y="5096058"/>
            <a:ext cx="2114788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600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228425" y="4854451"/>
            <a:ext cx="11248373" cy="1935271"/>
          </a:xfrm>
          <a:prstGeom prst="rect">
            <a:avLst/>
          </a:prstGeom>
          <a:solidFill>
            <a:schemeClr val="bg1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870473" y="5101795"/>
            <a:ext cx="7366119" cy="70788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ja-JP" altLang="en-US" sz="4000" b="1" dirty="0" smtClean="0"/>
              <a:t>名前</a:t>
            </a:r>
            <a:r>
              <a:rPr lang="ja-JP" altLang="en-US" sz="4000" dirty="0" smtClean="0"/>
              <a:t>が決まれば，</a:t>
            </a:r>
            <a:r>
              <a:rPr lang="ja-JP" altLang="en-US" sz="4000" b="1" dirty="0" smtClean="0"/>
              <a:t>料金</a:t>
            </a:r>
            <a:r>
              <a:rPr lang="ja-JP" altLang="en-US" sz="4000" dirty="0" smtClean="0"/>
              <a:t>が分かる</a:t>
            </a:r>
            <a:endParaRPr kumimoji="1" lang="ja-JP" altLang="en-US" sz="4000" dirty="0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49117" y="5988942"/>
            <a:ext cx="1036361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/>
              <a:t>こんな性質が「</a:t>
            </a:r>
            <a:r>
              <a:rPr kumimoji="1" lang="ja-JP" altLang="en-US" sz="3600" b="1" dirty="0" smtClean="0">
                <a:solidFill>
                  <a:srgbClr val="C00000"/>
                </a:solidFill>
              </a:rPr>
              <a:t>正規化</a:t>
            </a:r>
            <a:r>
              <a:rPr kumimoji="1" lang="ja-JP" altLang="en-US" sz="3600" dirty="0" smtClean="0"/>
              <a:t>」の手掛かりに！（大事）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192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従属とは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523896" y="1199963"/>
            <a:ext cx="9076267" cy="5521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600" dirty="0" smtClean="0">
                <a:solidFill>
                  <a:srgbClr val="C00000"/>
                </a:solidFill>
              </a:rPr>
              <a:t>従属</a:t>
            </a:r>
            <a:r>
              <a:rPr kumimoji="1" lang="ja-JP" altLang="en-US" sz="3600" dirty="0" smtClean="0"/>
              <a:t>とは、</a:t>
            </a:r>
            <a:endParaRPr kumimoji="1" lang="en-US" altLang="ja-JP" sz="3600" dirty="0" smtClean="0"/>
          </a:p>
          <a:p>
            <a:pPr>
              <a:lnSpc>
                <a:spcPct val="140000"/>
              </a:lnSpc>
            </a:pPr>
            <a:r>
              <a:rPr kumimoji="1" lang="ja-JP" altLang="en-US" sz="3600" dirty="0" smtClean="0"/>
              <a:t>ある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データ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X</a:t>
            </a:r>
            <a:r>
              <a:rPr kumimoji="1" lang="ja-JP" altLang="en-US" sz="3600" dirty="0" smtClean="0"/>
              <a:t>と別の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データ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Y</a:t>
            </a:r>
            <a:r>
              <a:rPr kumimoji="1" lang="ja-JP" altLang="en-US" sz="3600" dirty="0" smtClean="0"/>
              <a:t>の関係性で、</a:t>
            </a:r>
            <a:endParaRPr kumimoji="1" lang="en-US" altLang="ja-JP" sz="3600" dirty="0" smtClean="0"/>
          </a:p>
          <a:p>
            <a:pPr>
              <a:lnSpc>
                <a:spcPct val="140000"/>
              </a:lnSpc>
            </a:pPr>
            <a:r>
              <a:rPr lang="ja-JP" altLang="en-US" sz="3600" dirty="0"/>
              <a:t>「</a:t>
            </a:r>
            <a:r>
              <a:rPr lang="en-US" altLang="ja-JP" sz="3600" b="1" u="sng" dirty="0" smtClean="0">
                <a:solidFill>
                  <a:srgbClr val="FF0000"/>
                </a:solidFill>
              </a:rPr>
              <a:t>X</a:t>
            </a:r>
            <a:r>
              <a:rPr lang="ja-JP" altLang="en-US" sz="3600" dirty="0" smtClean="0"/>
              <a:t>の値が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１つ</a:t>
            </a:r>
            <a:r>
              <a:rPr lang="ja-JP" altLang="en-US" sz="3600" dirty="0"/>
              <a:t>で</a:t>
            </a:r>
            <a:r>
              <a:rPr kumimoji="1" lang="ja-JP" altLang="en-US" sz="3600" dirty="0" smtClean="0"/>
              <a:t>、</a:t>
            </a:r>
            <a:r>
              <a:rPr lang="en-US" altLang="ja-JP" sz="3600" b="1" u="sng" dirty="0" smtClean="0">
                <a:solidFill>
                  <a:srgbClr val="FF0000"/>
                </a:solidFill>
              </a:rPr>
              <a:t>Y</a:t>
            </a:r>
            <a:r>
              <a:rPr kumimoji="1" lang="ja-JP" altLang="en-US" sz="3600" dirty="0" smtClean="0"/>
              <a:t>の値は</a:t>
            </a:r>
            <a:r>
              <a:rPr lang="ja-JP" altLang="en-US" sz="3600" b="1" u="sng" dirty="0">
                <a:solidFill>
                  <a:srgbClr val="FF0000"/>
                </a:solidFill>
              </a:rPr>
              <a:t>複数</a:t>
            </a:r>
            <a:r>
              <a:rPr lang="ja-JP" altLang="en-US" sz="3600" dirty="0" smtClean="0"/>
              <a:t>ある」ことが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絶対起きない</a:t>
            </a:r>
            <a:r>
              <a:rPr lang="ja-JP" altLang="en-US" sz="3600" dirty="0" smtClean="0"/>
              <a:t>とき、「</a:t>
            </a:r>
            <a:r>
              <a:rPr lang="en-US" altLang="ja-JP" sz="3600" b="1" u="sng" dirty="0" smtClean="0">
                <a:solidFill>
                  <a:srgbClr val="FF0000"/>
                </a:solidFill>
              </a:rPr>
              <a:t>Y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は </a:t>
            </a:r>
            <a:r>
              <a:rPr lang="en-US" altLang="ja-JP" sz="3600" b="1" u="sng" dirty="0" smtClean="0">
                <a:solidFill>
                  <a:srgbClr val="FF0000"/>
                </a:solidFill>
              </a:rPr>
              <a:t>X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に</a:t>
            </a:r>
            <a:r>
              <a:rPr lang="ja-JP" altLang="en-US" sz="3600" dirty="0" smtClean="0">
                <a:solidFill>
                  <a:srgbClr val="C00000"/>
                </a:solidFill>
              </a:rPr>
              <a:t>従属</a:t>
            </a:r>
            <a:r>
              <a:rPr lang="ja-JP" altLang="en-US" sz="3600" dirty="0" smtClean="0"/>
              <a:t>する」という</a:t>
            </a:r>
            <a:endParaRPr lang="en-US" altLang="ja-JP" sz="3600" dirty="0"/>
          </a:p>
          <a:p>
            <a:pPr>
              <a:lnSpc>
                <a:spcPct val="140000"/>
              </a:lnSpc>
            </a:pPr>
            <a:r>
              <a:rPr kumimoji="1" lang="ja-JP" altLang="en-US" sz="3600" dirty="0" smtClean="0"/>
              <a:t>（例）</a:t>
            </a:r>
            <a:r>
              <a:rPr kumimoji="1" lang="ja-JP" altLang="en-US" sz="3600" b="1" dirty="0" smtClean="0"/>
              <a:t>バス料金</a:t>
            </a:r>
            <a:r>
              <a:rPr kumimoji="1" lang="ja-JP" altLang="en-US" sz="3600" dirty="0" smtClean="0"/>
              <a:t>は、</a:t>
            </a:r>
            <a:r>
              <a:rPr kumimoji="1" lang="ja-JP" altLang="en-US" sz="3600" b="1" dirty="0" smtClean="0"/>
              <a:t>（乗車地、降車地）</a:t>
            </a:r>
            <a:r>
              <a:rPr kumimoji="1" lang="ja-JP" altLang="en-US" sz="3600" dirty="0" smtClean="0"/>
              <a:t>に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従属</a:t>
            </a:r>
            <a:r>
              <a:rPr kumimoji="1" lang="ja-JP" altLang="en-US" sz="3600" dirty="0" smtClean="0"/>
              <a:t>する</a:t>
            </a:r>
            <a:endParaRPr kumimoji="1" lang="ja-JP" altLang="en-US" sz="3600" dirty="0"/>
          </a:p>
        </p:txBody>
      </p:sp>
      <p:grpSp>
        <p:nvGrpSpPr>
          <p:cNvPr id="7" name="グループ化 6"/>
          <p:cNvGrpSpPr/>
          <p:nvPr/>
        </p:nvGrpSpPr>
        <p:grpSpPr>
          <a:xfrm>
            <a:off x="9831877" y="1538198"/>
            <a:ext cx="2031326" cy="1921118"/>
            <a:chOff x="9828551" y="1209670"/>
            <a:chExt cx="2031326" cy="1921118"/>
          </a:xfrm>
        </p:grpSpPr>
        <p:sp>
          <p:nvSpPr>
            <p:cNvPr id="8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9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1329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従属の例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419100" y="1153235"/>
            <a:ext cx="1113254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600" dirty="0" smtClean="0"/>
              <a:t>◆　学生の </a:t>
            </a:r>
            <a:r>
              <a:rPr kumimoji="1" lang="ja-JP" altLang="en-US" sz="3600" b="1" dirty="0" smtClean="0"/>
              <a:t>氏名</a:t>
            </a:r>
            <a:r>
              <a:rPr kumimoji="1" lang="ja-JP" altLang="en-US" sz="3600" dirty="0" smtClean="0"/>
              <a:t>は、その学生の</a:t>
            </a:r>
            <a:r>
              <a:rPr kumimoji="1" lang="ja-JP" altLang="en-US" sz="3600" b="1" dirty="0" smtClean="0"/>
              <a:t>学生番号</a:t>
            </a:r>
            <a:r>
              <a:rPr kumimoji="1" lang="ja-JP" altLang="en-US" sz="3600" dirty="0" smtClean="0"/>
              <a:t>に</a:t>
            </a:r>
            <a:r>
              <a:rPr lang="ja-JP" altLang="en-US" sz="3600" dirty="0" smtClean="0"/>
              <a:t>従属する</a:t>
            </a:r>
            <a:endParaRPr lang="en-US" altLang="ja-JP" sz="3600" dirty="0" smtClean="0"/>
          </a:p>
          <a:p>
            <a:pPr>
              <a:lnSpc>
                <a:spcPct val="140000"/>
              </a:lnSpc>
            </a:pPr>
            <a:endParaRPr kumimoji="1" lang="en-US" altLang="ja-JP" sz="3600" dirty="0"/>
          </a:p>
          <a:p>
            <a:pPr>
              <a:lnSpc>
                <a:spcPct val="140000"/>
              </a:lnSpc>
            </a:pPr>
            <a:r>
              <a:rPr lang="ja-JP" altLang="en-US" sz="3600" dirty="0" smtClean="0"/>
              <a:t>◆　昼食の</a:t>
            </a:r>
            <a:r>
              <a:rPr lang="ja-JP" altLang="en-US" sz="3600" b="1" dirty="0" smtClean="0"/>
              <a:t>料金</a:t>
            </a:r>
            <a:r>
              <a:rPr lang="ja-JP" altLang="en-US" sz="3600" dirty="0" smtClean="0"/>
              <a:t>は、</a:t>
            </a:r>
            <a:r>
              <a:rPr lang="ja-JP" altLang="en-US" sz="3600" b="1" dirty="0" smtClean="0"/>
              <a:t>名前</a:t>
            </a:r>
            <a:r>
              <a:rPr lang="ja-JP" altLang="en-US" sz="3600" dirty="0" smtClean="0"/>
              <a:t>に従属する</a:t>
            </a:r>
            <a:endParaRPr lang="en-US" altLang="ja-JP" sz="3600" dirty="0" smtClean="0"/>
          </a:p>
          <a:p>
            <a:pPr>
              <a:lnSpc>
                <a:spcPct val="140000"/>
              </a:lnSpc>
            </a:pPr>
            <a:endParaRPr kumimoji="1" lang="en-US" altLang="ja-JP" sz="3600" dirty="0"/>
          </a:p>
          <a:p>
            <a:pPr>
              <a:lnSpc>
                <a:spcPct val="140000"/>
              </a:lnSpc>
            </a:pPr>
            <a:r>
              <a:rPr lang="ja-JP" altLang="en-US" sz="3600" dirty="0" smtClean="0"/>
              <a:t>◆　</a:t>
            </a:r>
            <a:r>
              <a:rPr lang="ja-JP" altLang="en-US" sz="3600" b="1" dirty="0" smtClean="0"/>
              <a:t>教室番号</a:t>
            </a:r>
            <a:r>
              <a:rPr lang="ja-JP" altLang="en-US" sz="3600" dirty="0" smtClean="0"/>
              <a:t>は、（</a:t>
            </a:r>
            <a:r>
              <a:rPr lang="ja-JP" altLang="en-US" sz="3600" b="1" dirty="0" smtClean="0"/>
              <a:t>科目名</a:t>
            </a:r>
            <a:r>
              <a:rPr lang="ja-JP" altLang="en-US" sz="3600" dirty="0" smtClean="0"/>
              <a:t>、</a:t>
            </a:r>
            <a:r>
              <a:rPr lang="ja-JP" altLang="en-US" sz="3600" b="1" dirty="0" smtClean="0"/>
              <a:t>教員名</a:t>
            </a:r>
            <a:r>
              <a:rPr lang="ja-JP" altLang="en-US" sz="3600" dirty="0" smtClean="0"/>
              <a:t>）に従属する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40864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従属の例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419100" y="1153235"/>
            <a:ext cx="11772900" cy="554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600" dirty="0" smtClean="0"/>
              <a:t>◆　学生の </a:t>
            </a:r>
            <a:r>
              <a:rPr kumimoji="1" lang="ja-JP" altLang="en-US" sz="3600" b="1" dirty="0" smtClean="0"/>
              <a:t>氏名</a:t>
            </a:r>
            <a:r>
              <a:rPr kumimoji="1" lang="ja-JP" altLang="en-US" sz="3600" dirty="0" smtClean="0"/>
              <a:t>は、その学生の</a:t>
            </a:r>
            <a:r>
              <a:rPr kumimoji="1" lang="ja-JP" altLang="en-US" sz="3600" b="1" dirty="0" smtClean="0"/>
              <a:t>学生番号</a:t>
            </a:r>
            <a:r>
              <a:rPr kumimoji="1" lang="ja-JP" altLang="en-US" sz="3600" dirty="0" smtClean="0"/>
              <a:t>に</a:t>
            </a:r>
            <a:r>
              <a:rPr lang="ja-JP" altLang="en-US" sz="3600" dirty="0" smtClean="0"/>
              <a:t>従属する</a:t>
            </a:r>
            <a:endParaRPr lang="en-US" altLang="ja-JP" sz="3600" dirty="0" smtClean="0"/>
          </a:p>
          <a:p>
            <a:pPr>
              <a:lnSpc>
                <a:spcPct val="140000"/>
              </a:lnSpc>
            </a:pPr>
            <a:r>
              <a:rPr kumimoji="1" lang="ja-JP" altLang="en-US" sz="3600" dirty="0" smtClean="0"/>
              <a:t>　</a:t>
            </a:r>
            <a:r>
              <a:rPr kumimoji="1" lang="en-US" altLang="ja-JP" sz="3600" dirty="0" smtClean="0"/>
              <a:t>	</a:t>
            </a:r>
            <a:r>
              <a:rPr kumimoji="1" lang="en-US" altLang="ja-JP" sz="3600" dirty="0" smtClean="0">
                <a:solidFill>
                  <a:srgbClr val="006600"/>
                </a:solidFill>
              </a:rPr>
              <a:t>001 </a:t>
            </a:r>
            <a:r>
              <a:rPr kumimoji="1" lang="ja-JP" altLang="en-US" sz="3600" dirty="0" smtClean="0">
                <a:solidFill>
                  <a:srgbClr val="006600"/>
                </a:solidFill>
              </a:rPr>
              <a:t>→ 伊藤博文さん、</a:t>
            </a:r>
            <a:r>
              <a:rPr kumimoji="1" lang="en-US" altLang="ja-JP" sz="3600" dirty="0" smtClean="0">
                <a:solidFill>
                  <a:srgbClr val="006600"/>
                </a:solidFill>
              </a:rPr>
              <a:t>002 </a:t>
            </a:r>
            <a:r>
              <a:rPr kumimoji="1" lang="ja-JP" altLang="en-US" sz="3600" dirty="0" smtClean="0">
                <a:solidFill>
                  <a:srgbClr val="006600"/>
                </a:solidFill>
              </a:rPr>
              <a:t>→ 坂本龍馬さん</a:t>
            </a:r>
            <a:endParaRPr kumimoji="1" lang="en-US" altLang="ja-JP" sz="3600" dirty="0">
              <a:solidFill>
                <a:srgbClr val="006600"/>
              </a:solidFill>
            </a:endParaRPr>
          </a:p>
          <a:p>
            <a:pPr>
              <a:lnSpc>
                <a:spcPct val="140000"/>
              </a:lnSpc>
            </a:pPr>
            <a:r>
              <a:rPr lang="ja-JP" altLang="en-US" sz="3600" dirty="0" smtClean="0"/>
              <a:t>◆　昼食の</a:t>
            </a:r>
            <a:r>
              <a:rPr lang="ja-JP" altLang="en-US" sz="3600" b="1" dirty="0" smtClean="0"/>
              <a:t>料金</a:t>
            </a:r>
            <a:r>
              <a:rPr lang="ja-JP" altLang="en-US" sz="3600" dirty="0" smtClean="0"/>
              <a:t>は、</a:t>
            </a:r>
            <a:r>
              <a:rPr lang="ja-JP" altLang="en-US" sz="3600" b="1" dirty="0" smtClean="0"/>
              <a:t>名前</a:t>
            </a:r>
            <a:r>
              <a:rPr lang="ja-JP" altLang="en-US" sz="3600" dirty="0" smtClean="0"/>
              <a:t>に従属する</a:t>
            </a:r>
            <a:endParaRPr lang="en-US" altLang="ja-JP" sz="3600" dirty="0" smtClean="0"/>
          </a:p>
          <a:p>
            <a:pPr>
              <a:lnSpc>
                <a:spcPct val="140000"/>
              </a:lnSpc>
            </a:pPr>
            <a:r>
              <a:rPr lang="en-US" altLang="ja-JP" sz="3200" dirty="0"/>
              <a:t> </a:t>
            </a:r>
            <a:r>
              <a:rPr lang="en-US" altLang="ja-JP" sz="3200" dirty="0" smtClean="0"/>
              <a:t>  	</a:t>
            </a:r>
            <a:r>
              <a:rPr lang="ja-JP" altLang="en-US" sz="3200" dirty="0" smtClean="0">
                <a:solidFill>
                  <a:srgbClr val="006600"/>
                </a:solidFill>
              </a:rPr>
              <a:t>ラーメン → </a:t>
            </a:r>
            <a:r>
              <a:rPr lang="en-US" altLang="ja-JP" sz="3200" dirty="0" smtClean="0">
                <a:solidFill>
                  <a:srgbClr val="006600"/>
                </a:solidFill>
              </a:rPr>
              <a:t>600</a:t>
            </a:r>
            <a:r>
              <a:rPr lang="ja-JP" altLang="en-US" sz="3200" dirty="0" smtClean="0">
                <a:solidFill>
                  <a:srgbClr val="006600"/>
                </a:solidFill>
              </a:rPr>
              <a:t>円、カレーライス → </a:t>
            </a:r>
            <a:r>
              <a:rPr lang="en-US" altLang="ja-JP" sz="3200" dirty="0" smtClean="0">
                <a:solidFill>
                  <a:srgbClr val="006600"/>
                </a:solidFill>
              </a:rPr>
              <a:t>450</a:t>
            </a:r>
            <a:r>
              <a:rPr lang="ja-JP" altLang="en-US" sz="3200" dirty="0" smtClean="0">
                <a:solidFill>
                  <a:srgbClr val="006600"/>
                </a:solidFill>
              </a:rPr>
              <a:t>円、定食 → </a:t>
            </a:r>
            <a:r>
              <a:rPr lang="en-US" altLang="ja-JP" sz="3200" dirty="0">
                <a:solidFill>
                  <a:srgbClr val="006600"/>
                </a:solidFill>
              </a:rPr>
              <a:t>6</a:t>
            </a:r>
            <a:r>
              <a:rPr lang="en-US" altLang="ja-JP" sz="3200" dirty="0" smtClean="0">
                <a:solidFill>
                  <a:srgbClr val="006600"/>
                </a:solidFill>
              </a:rPr>
              <a:t>00</a:t>
            </a:r>
            <a:r>
              <a:rPr lang="ja-JP" altLang="en-US" sz="3200" dirty="0" smtClean="0">
                <a:solidFill>
                  <a:srgbClr val="006600"/>
                </a:solidFill>
              </a:rPr>
              <a:t>円</a:t>
            </a:r>
            <a:endParaRPr kumimoji="1" lang="en-US" altLang="ja-JP" sz="3200" dirty="0"/>
          </a:p>
          <a:p>
            <a:pPr>
              <a:lnSpc>
                <a:spcPct val="140000"/>
              </a:lnSpc>
            </a:pPr>
            <a:r>
              <a:rPr lang="ja-JP" altLang="en-US" sz="3600" dirty="0" smtClean="0"/>
              <a:t>◆　</a:t>
            </a:r>
            <a:r>
              <a:rPr lang="ja-JP" altLang="en-US" sz="3600" b="1" dirty="0" smtClean="0"/>
              <a:t>教室番号</a:t>
            </a:r>
            <a:r>
              <a:rPr lang="ja-JP" altLang="en-US" sz="3600" dirty="0" smtClean="0"/>
              <a:t>は、（</a:t>
            </a:r>
            <a:r>
              <a:rPr lang="ja-JP" altLang="en-US" sz="3600" b="1" dirty="0" smtClean="0"/>
              <a:t>科目名</a:t>
            </a:r>
            <a:r>
              <a:rPr lang="ja-JP" altLang="en-US" sz="3600" dirty="0" smtClean="0"/>
              <a:t>、</a:t>
            </a:r>
            <a:r>
              <a:rPr lang="ja-JP" altLang="en-US" sz="3600" b="1" dirty="0" smtClean="0"/>
              <a:t>教員名</a:t>
            </a:r>
            <a:r>
              <a:rPr lang="ja-JP" altLang="en-US" sz="3600" dirty="0" smtClean="0"/>
              <a:t>）に従属する</a:t>
            </a:r>
            <a:endParaRPr lang="en-US" altLang="ja-JP" sz="3600" dirty="0" smtClean="0"/>
          </a:p>
          <a:p>
            <a:r>
              <a:rPr lang="en-US" altLang="ja-JP" sz="3600" dirty="0">
                <a:solidFill>
                  <a:srgbClr val="006600"/>
                </a:solidFill>
              </a:rPr>
              <a:t>	</a:t>
            </a:r>
            <a:r>
              <a:rPr lang="ja-JP" altLang="en-US" sz="3600" dirty="0" smtClean="0">
                <a:solidFill>
                  <a:srgbClr val="006600"/>
                </a:solidFill>
              </a:rPr>
              <a:t>英語入門</a:t>
            </a:r>
            <a:r>
              <a:rPr lang="en-US" altLang="ja-JP" sz="3600" dirty="0" smtClean="0">
                <a:solidFill>
                  <a:srgbClr val="006600"/>
                </a:solidFill>
              </a:rPr>
              <a:t>, </a:t>
            </a:r>
            <a:r>
              <a:rPr lang="ja-JP" altLang="en-US" sz="3600" dirty="0" smtClean="0">
                <a:solidFill>
                  <a:srgbClr val="006600"/>
                </a:solidFill>
              </a:rPr>
              <a:t>徳川先生 → </a:t>
            </a:r>
            <a:r>
              <a:rPr lang="en-US" altLang="ja-JP" sz="3600" dirty="0" smtClean="0">
                <a:solidFill>
                  <a:srgbClr val="006600"/>
                </a:solidFill>
              </a:rPr>
              <a:t>101</a:t>
            </a:r>
            <a:r>
              <a:rPr lang="ja-JP" altLang="en-US" sz="3600" dirty="0" smtClean="0">
                <a:solidFill>
                  <a:srgbClr val="006600"/>
                </a:solidFill>
              </a:rPr>
              <a:t>室</a:t>
            </a:r>
            <a:endParaRPr lang="en-US" altLang="ja-JP" sz="3600" dirty="0">
              <a:solidFill>
                <a:srgbClr val="006600"/>
              </a:solidFill>
            </a:endParaRPr>
          </a:p>
          <a:p>
            <a:r>
              <a:rPr lang="en-US" altLang="ja-JP" sz="3600" dirty="0" smtClean="0">
                <a:solidFill>
                  <a:srgbClr val="006600"/>
                </a:solidFill>
              </a:rPr>
              <a:t>	</a:t>
            </a:r>
            <a:r>
              <a:rPr lang="ja-JP" altLang="en-US" sz="3600" dirty="0" smtClean="0">
                <a:solidFill>
                  <a:srgbClr val="006600"/>
                </a:solidFill>
              </a:rPr>
              <a:t>英語入門</a:t>
            </a:r>
            <a:r>
              <a:rPr lang="en-US" altLang="ja-JP" sz="3600" dirty="0" smtClean="0">
                <a:solidFill>
                  <a:srgbClr val="006600"/>
                </a:solidFill>
              </a:rPr>
              <a:t>,</a:t>
            </a:r>
            <a:r>
              <a:rPr lang="ja-JP" altLang="en-US" sz="3600" dirty="0">
                <a:solidFill>
                  <a:srgbClr val="006600"/>
                </a:solidFill>
              </a:rPr>
              <a:t> 織</a:t>
            </a:r>
            <a:r>
              <a:rPr lang="ja-JP" altLang="en-US" sz="3600" dirty="0" smtClean="0">
                <a:solidFill>
                  <a:srgbClr val="006600"/>
                </a:solidFill>
              </a:rPr>
              <a:t>田先生 → </a:t>
            </a:r>
            <a:r>
              <a:rPr lang="en-US" altLang="ja-JP" sz="3600" dirty="0" smtClean="0">
                <a:solidFill>
                  <a:srgbClr val="006600"/>
                </a:solidFill>
              </a:rPr>
              <a:t>201</a:t>
            </a:r>
            <a:r>
              <a:rPr lang="ja-JP" altLang="en-US" sz="3600" dirty="0" smtClean="0">
                <a:solidFill>
                  <a:srgbClr val="006600"/>
                </a:solidFill>
              </a:rPr>
              <a:t>室</a:t>
            </a:r>
            <a:endParaRPr lang="en-US" altLang="ja-JP" sz="3600" dirty="0" smtClean="0">
              <a:solidFill>
                <a:srgbClr val="006600"/>
              </a:solidFill>
            </a:endParaRPr>
          </a:p>
          <a:p>
            <a:r>
              <a:rPr lang="en-US" altLang="ja-JP" sz="3600" dirty="0">
                <a:solidFill>
                  <a:srgbClr val="006600"/>
                </a:solidFill>
              </a:rPr>
              <a:t>	</a:t>
            </a:r>
            <a:r>
              <a:rPr lang="ja-JP" altLang="en-US" sz="3600" dirty="0" smtClean="0">
                <a:solidFill>
                  <a:srgbClr val="006600"/>
                </a:solidFill>
              </a:rPr>
              <a:t>英語応用</a:t>
            </a:r>
            <a:r>
              <a:rPr lang="en-US" altLang="ja-JP" sz="3600" dirty="0" smtClean="0">
                <a:solidFill>
                  <a:srgbClr val="006600"/>
                </a:solidFill>
              </a:rPr>
              <a:t>, </a:t>
            </a:r>
            <a:r>
              <a:rPr lang="ja-JP" altLang="en-US" sz="3600" dirty="0" smtClean="0">
                <a:solidFill>
                  <a:srgbClr val="006600"/>
                </a:solidFill>
              </a:rPr>
              <a:t>織田先生 → </a:t>
            </a:r>
            <a:r>
              <a:rPr lang="en-US" altLang="ja-JP" sz="3600" dirty="0" smtClean="0">
                <a:solidFill>
                  <a:srgbClr val="006600"/>
                </a:solidFill>
              </a:rPr>
              <a:t>101</a:t>
            </a:r>
            <a:r>
              <a:rPr lang="ja-JP" altLang="en-US" sz="3600" dirty="0" smtClean="0">
                <a:solidFill>
                  <a:srgbClr val="006600"/>
                </a:solidFill>
              </a:rPr>
              <a:t>室</a:t>
            </a:r>
            <a:r>
              <a:rPr lang="en-US" altLang="ja-JP" sz="3600" dirty="0" smtClean="0">
                <a:solidFill>
                  <a:srgbClr val="006600"/>
                </a:solidFill>
              </a:rPr>
              <a:t> </a:t>
            </a:r>
            <a:endParaRPr kumimoji="1" lang="ja-JP" altLang="en-US" sz="3600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75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なぜ「従属」は大事なのか？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076390" y="1610435"/>
            <a:ext cx="8694760" cy="4745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600" dirty="0" smtClean="0"/>
              <a:t>「</a:t>
            </a:r>
            <a:r>
              <a:rPr kumimoji="1" lang="ja-JP" altLang="en-US" sz="3600" b="1" dirty="0" smtClean="0"/>
              <a:t>従属</a:t>
            </a:r>
            <a:r>
              <a:rPr kumimoji="1" lang="ja-JP" altLang="en-US" sz="3600" dirty="0" smtClean="0"/>
              <a:t>」を調べると・・・</a:t>
            </a:r>
            <a:endParaRPr kumimoji="1" lang="en-US" altLang="ja-JP" sz="3600" dirty="0" smtClean="0"/>
          </a:p>
          <a:p>
            <a:pPr>
              <a:lnSpc>
                <a:spcPct val="140000"/>
              </a:lnSpc>
            </a:pPr>
            <a:endParaRPr lang="en-US" altLang="ja-JP" sz="3600" dirty="0" smtClean="0"/>
          </a:p>
          <a:p>
            <a:pPr>
              <a:lnSpc>
                <a:spcPct val="140000"/>
              </a:lnSpc>
            </a:pPr>
            <a:endParaRPr lang="en-US" altLang="ja-JP" sz="3600" dirty="0"/>
          </a:p>
          <a:p>
            <a:pPr>
              <a:lnSpc>
                <a:spcPct val="140000"/>
              </a:lnSpc>
            </a:pPr>
            <a:r>
              <a:rPr lang="ja-JP" altLang="en-US" sz="3600" dirty="0" smtClean="0"/>
              <a:t>そ</a:t>
            </a:r>
            <a:r>
              <a:rPr lang="ja-JP" altLang="en-US" sz="3600" dirty="0"/>
              <a:t>の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600" dirty="0" smtClean="0"/>
              <a:t>に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異状</a:t>
            </a:r>
            <a:r>
              <a:rPr kumimoji="1" lang="ja-JP" altLang="en-US" sz="3600" dirty="0" smtClean="0"/>
              <a:t>が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起きやすい</a:t>
            </a:r>
            <a:r>
              <a:rPr kumimoji="1" lang="ja-JP" altLang="en-US" sz="3600" dirty="0" smtClean="0"/>
              <a:t>のか、</a:t>
            </a:r>
            <a:endParaRPr kumimoji="1" lang="en-US" altLang="ja-JP" sz="3600" dirty="0" smtClean="0"/>
          </a:p>
          <a:p>
            <a:pPr>
              <a:lnSpc>
                <a:spcPct val="140000"/>
              </a:lnSpc>
            </a:pPr>
            <a:r>
              <a:rPr lang="ja-JP" altLang="en-US" sz="3600" b="1" u="sng" dirty="0">
                <a:solidFill>
                  <a:srgbClr val="FF0000"/>
                </a:solidFill>
              </a:rPr>
              <a:t>起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きにくい</a:t>
            </a:r>
            <a:r>
              <a:rPr lang="ja-JP" altLang="en-US" sz="3600" dirty="0" smtClean="0"/>
              <a:t>のか、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事前</a:t>
            </a:r>
            <a:r>
              <a:rPr lang="ja-JP" altLang="en-US" sz="3600" dirty="0" smtClean="0"/>
              <a:t>に手がかりを得る</a:t>
            </a:r>
            <a:endParaRPr lang="en-US" altLang="ja-JP" sz="3600" dirty="0" smtClean="0"/>
          </a:p>
          <a:p>
            <a:pPr>
              <a:lnSpc>
                <a:spcPct val="140000"/>
              </a:lnSpc>
            </a:pPr>
            <a:r>
              <a:rPr kumimoji="1" lang="ja-JP" altLang="en-US" sz="3600" dirty="0" smtClean="0"/>
              <a:t>ことができる</a:t>
            </a:r>
            <a:endParaRPr kumimoji="1" lang="ja-JP" altLang="en-US" sz="3600" dirty="0"/>
          </a:p>
        </p:txBody>
      </p:sp>
      <p:sp>
        <p:nvSpPr>
          <p:cNvPr id="2" name="下矢印 1"/>
          <p:cNvSpPr/>
          <p:nvPr/>
        </p:nvSpPr>
        <p:spPr>
          <a:xfrm>
            <a:off x="3505201" y="2861733"/>
            <a:ext cx="1693333" cy="6434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0963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従属では「向き」が大事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77800" y="2123269"/>
            <a:ext cx="117729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ja-JP" altLang="en-US" sz="3600" dirty="0" smtClean="0"/>
              <a:t>◆　昼食の</a:t>
            </a:r>
            <a:r>
              <a:rPr lang="ja-JP" altLang="en-US" sz="3600" b="1" dirty="0" smtClean="0"/>
              <a:t>料金</a:t>
            </a:r>
            <a:r>
              <a:rPr lang="ja-JP" altLang="en-US" sz="3600" dirty="0" smtClean="0"/>
              <a:t>は、</a:t>
            </a:r>
            <a:r>
              <a:rPr lang="ja-JP" altLang="en-US" sz="3600" b="1" dirty="0" smtClean="0"/>
              <a:t>名前</a:t>
            </a:r>
            <a:r>
              <a:rPr lang="ja-JP" altLang="en-US" sz="3600" dirty="0" smtClean="0"/>
              <a:t>に従属する</a:t>
            </a:r>
            <a:endParaRPr lang="en-US" altLang="ja-JP" sz="3600" dirty="0" smtClean="0"/>
          </a:p>
          <a:p>
            <a:pPr>
              <a:lnSpc>
                <a:spcPct val="140000"/>
              </a:lnSpc>
            </a:pPr>
            <a:r>
              <a:rPr lang="en-US" altLang="ja-JP" sz="3200" dirty="0"/>
              <a:t> </a:t>
            </a:r>
            <a:r>
              <a:rPr lang="en-US" altLang="ja-JP" sz="3200" dirty="0" smtClean="0"/>
              <a:t>  	</a:t>
            </a:r>
            <a:r>
              <a:rPr lang="ja-JP" altLang="en-US" sz="3200" dirty="0">
                <a:solidFill>
                  <a:srgbClr val="006600"/>
                </a:solidFill>
              </a:rPr>
              <a:t>ラーメン → </a:t>
            </a:r>
            <a:r>
              <a:rPr lang="en-US" altLang="ja-JP" sz="3200" dirty="0">
                <a:solidFill>
                  <a:srgbClr val="006600"/>
                </a:solidFill>
              </a:rPr>
              <a:t>600</a:t>
            </a:r>
            <a:r>
              <a:rPr lang="ja-JP" altLang="en-US" sz="3200" dirty="0">
                <a:solidFill>
                  <a:srgbClr val="006600"/>
                </a:solidFill>
              </a:rPr>
              <a:t>円、カレーライス → </a:t>
            </a:r>
            <a:r>
              <a:rPr lang="en-US" altLang="ja-JP" sz="3200" dirty="0">
                <a:solidFill>
                  <a:srgbClr val="006600"/>
                </a:solidFill>
              </a:rPr>
              <a:t>450</a:t>
            </a:r>
            <a:r>
              <a:rPr lang="ja-JP" altLang="en-US" sz="3200" dirty="0">
                <a:solidFill>
                  <a:srgbClr val="006600"/>
                </a:solidFill>
              </a:rPr>
              <a:t>円、定食 → </a:t>
            </a:r>
            <a:r>
              <a:rPr lang="en-US" altLang="ja-JP" sz="3200" dirty="0">
                <a:solidFill>
                  <a:srgbClr val="006600"/>
                </a:solidFill>
              </a:rPr>
              <a:t>600</a:t>
            </a:r>
            <a:r>
              <a:rPr lang="ja-JP" altLang="en-US" sz="3200" dirty="0">
                <a:solidFill>
                  <a:srgbClr val="006600"/>
                </a:solidFill>
              </a:rPr>
              <a:t>円</a:t>
            </a:r>
            <a:endParaRPr lang="en-US" altLang="ja-JP" sz="3200" dirty="0"/>
          </a:p>
          <a:p>
            <a:pPr>
              <a:lnSpc>
                <a:spcPct val="140000"/>
              </a:lnSpc>
            </a:pPr>
            <a:endParaRPr kumimoji="1" lang="en-US" altLang="ja-JP" sz="3200" dirty="0"/>
          </a:p>
        </p:txBody>
      </p:sp>
      <p:sp>
        <p:nvSpPr>
          <p:cNvPr id="2" name="円/楕円 1"/>
          <p:cNvSpPr/>
          <p:nvPr/>
        </p:nvSpPr>
        <p:spPr>
          <a:xfrm>
            <a:off x="1133859" y="2901943"/>
            <a:ext cx="1693333" cy="9419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3007640" y="2862371"/>
            <a:ext cx="1270000" cy="941924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95867" y="4022376"/>
            <a:ext cx="20313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FF0000"/>
                </a:solidFill>
              </a:rPr>
              <a:t>名前</a:t>
            </a:r>
            <a:r>
              <a:rPr kumimoji="1" lang="ja-JP" altLang="en-US" sz="3600" dirty="0" smtClean="0">
                <a:solidFill>
                  <a:srgbClr val="FF0000"/>
                </a:solidFill>
              </a:rPr>
              <a:t>が</a:t>
            </a:r>
            <a:endParaRPr kumimoji="1" lang="en-US" altLang="ja-JP" sz="3600" dirty="0" smtClean="0">
              <a:solidFill>
                <a:srgbClr val="FF0000"/>
              </a:solidFill>
            </a:endParaRPr>
          </a:p>
          <a:p>
            <a:r>
              <a:rPr lang="ja-JP" altLang="en-US" sz="3600" dirty="0">
                <a:solidFill>
                  <a:srgbClr val="FF0000"/>
                </a:solidFill>
              </a:rPr>
              <a:t>分</a:t>
            </a:r>
            <a:r>
              <a:rPr lang="ja-JP" altLang="en-US" sz="3600" dirty="0" smtClean="0">
                <a:solidFill>
                  <a:srgbClr val="FF0000"/>
                </a:solidFill>
              </a:rPr>
              <a:t>かれば</a:t>
            </a:r>
            <a:endParaRPr kumimoji="1" lang="ja-JP" altLang="en-US" sz="3600" dirty="0">
              <a:solidFill>
                <a:srgbClr val="FF0000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3329971" y="3980752"/>
            <a:ext cx="15696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7030A0"/>
                </a:solidFill>
              </a:rPr>
              <a:t>料金</a:t>
            </a:r>
            <a:r>
              <a:rPr kumimoji="1" lang="ja-JP" altLang="en-US" sz="3600" dirty="0" smtClean="0">
                <a:solidFill>
                  <a:srgbClr val="7030A0"/>
                </a:solidFill>
              </a:rPr>
              <a:t>が</a:t>
            </a:r>
            <a:endParaRPr kumimoji="1" lang="en-US" altLang="ja-JP" sz="3600" dirty="0" smtClean="0">
              <a:solidFill>
                <a:srgbClr val="7030A0"/>
              </a:solidFill>
            </a:endParaRPr>
          </a:p>
          <a:p>
            <a:r>
              <a:rPr lang="ja-JP" altLang="en-US" sz="3600" dirty="0">
                <a:solidFill>
                  <a:srgbClr val="7030A0"/>
                </a:solidFill>
              </a:rPr>
              <a:t>定</a:t>
            </a:r>
            <a:r>
              <a:rPr lang="ja-JP" altLang="en-US" sz="3600" dirty="0" smtClean="0">
                <a:solidFill>
                  <a:srgbClr val="7030A0"/>
                </a:solidFill>
              </a:rPr>
              <a:t>まる</a:t>
            </a:r>
            <a:endParaRPr kumimoji="1" lang="ja-JP" altLang="en-US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03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従属では「向き」が大事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77800" y="2123269"/>
            <a:ext cx="117729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ja-JP" altLang="en-US" sz="3600" dirty="0" smtClean="0"/>
              <a:t>◆　昼食の</a:t>
            </a:r>
            <a:r>
              <a:rPr lang="ja-JP" altLang="en-US" sz="3600" b="1" dirty="0" smtClean="0"/>
              <a:t>料金</a:t>
            </a:r>
            <a:r>
              <a:rPr lang="ja-JP" altLang="en-US" sz="3600" dirty="0" smtClean="0"/>
              <a:t>は、</a:t>
            </a:r>
            <a:r>
              <a:rPr lang="ja-JP" altLang="en-US" sz="3600" b="1" dirty="0" smtClean="0"/>
              <a:t>名前</a:t>
            </a:r>
            <a:r>
              <a:rPr lang="ja-JP" altLang="en-US" sz="3600" dirty="0" smtClean="0"/>
              <a:t>に従属する</a:t>
            </a:r>
            <a:endParaRPr lang="en-US" altLang="ja-JP" sz="3600" dirty="0" smtClean="0"/>
          </a:p>
          <a:p>
            <a:pPr>
              <a:lnSpc>
                <a:spcPct val="140000"/>
              </a:lnSpc>
            </a:pPr>
            <a:r>
              <a:rPr lang="en-US" altLang="ja-JP" sz="3200" dirty="0"/>
              <a:t> </a:t>
            </a:r>
            <a:r>
              <a:rPr lang="en-US" altLang="ja-JP" sz="3200" dirty="0" smtClean="0"/>
              <a:t>  	</a:t>
            </a:r>
            <a:r>
              <a:rPr lang="ja-JP" altLang="en-US" sz="3200" dirty="0">
                <a:solidFill>
                  <a:srgbClr val="006600"/>
                </a:solidFill>
              </a:rPr>
              <a:t>ラーメン → </a:t>
            </a:r>
            <a:r>
              <a:rPr lang="en-US" altLang="ja-JP" sz="3200" dirty="0">
                <a:solidFill>
                  <a:srgbClr val="006600"/>
                </a:solidFill>
              </a:rPr>
              <a:t>600</a:t>
            </a:r>
            <a:r>
              <a:rPr lang="ja-JP" altLang="en-US" sz="3200" dirty="0">
                <a:solidFill>
                  <a:srgbClr val="006600"/>
                </a:solidFill>
              </a:rPr>
              <a:t>円、カレーライス → </a:t>
            </a:r>
            <a:r>
              <a:rPr lang="en-US" altLang="ja-JP" sz="3200" dirty="0">
                <a:solidFill>
                  <a:srgbClr val="006600"/>
                </a:solidFill>
              </a:rPr>
              <a:t>450</a:t>
            </a:r>
            <a:r>
              <a:rPr lang="ja-JP" altLang="en-US" sz="3200" dirty="0">
                <a:solidFill>
                  <a:srgbClr val="006600"/>
                </a:solidFill>
              </a:rPr>
              <a:t>円、定食 → </a:t>
            </a:r>
            <a:r>
              <a:rPr lang="en-US" altLang="ja-JP" sz="3200" dirty="0">
                <a:solidFill>
                  <a:srgbClr val="006600"/>
                </a:solidFill>
              </a:rPr>
              <a:t>600</a:t>
            </a:r>
            <a:r>
              <a:rPr lang="ja-JP" altLang="en-US" sz="3200" dirty="0">
                <a:solidFill>
                  <a:srgbClr val="006600"/>
                </a:solidFill>
              </a:rPr>
              <a:t>円</a:t>
            </a:r>
            <a:endParaRPr lang="en-US" altLang="ja-JP" sz="3200" dirty="0"/>
          </a:p>
          <a:p>
            <a:pPr>
              <a:lnSpc>
                <a:spcPct val="140000"/>
              </a:lnSpc>
            </a:pPr>
            <a:endParaRPr kumimoji="1" lang="en-US" altLang="ja-JP" sz="3200" dirty="0"/>
          </a:p>
        </p:txBody>
      </p:sp>
      <p:sp>
        <p:nvSpPr>
          <p:cNvPr id="2" name="円/楕円 1"/>
          <p:cNvSpPr/>
          <p:nvPr/>
        </p:nvSpPr>
        <p:spPr>
          <a:xfrm>
            <a:off x="1058335" y="2799702"/>
            <a:ext cx="1693333" cy="9419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3120374" y="2849926"/>
            <a:ext cx="1270000" cy="941924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95867" y="4022376"/>
            <a:ext cx="20313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FF0000"/>
                </a:solidFill>
              </a:rPr>
              <a:t>名前</a:t>
            </a:r>
            <a:r>
              <a:rPr kumimoji="1" lang="ja-JP" altLang="en-US" sz="3600" dirty="0" smtClean="0">
                <a:solidFill>
                  <a:srgbClr val="FF0000"/>
                </a:solidFill>
              </a:rPr>
              <a:t>が</a:t>
            </a:r>
            <a:endParaRPr kumimoji="1" lang="en-US" altLang="ja-JP" sz="3600" dirty="0" smtClean="0">
              <a:solidFill>
                <a:srgbClr val="FF0000"/>
              </a:solidFill>
            </a:endParaRPr>
          </a:p>
          <a:p>
            <a:r>
              <a:rPr lang="ja-JP" altLang="en-US" sz="3600" dirty="0">
                <a:solidFill>
                  <a:srgbClr val="FF0000"/>
                </a:solidFill>
              </a:rPr>
              <a:t>分</a:t>
            </a:r>
            <a:r>
              <a:rPr lang="ja-JP" altLang="en-US" sz="3600" dirty="0" smtClean="0">
                <a:solidFill>
                  <a:srgbClr val="FF0000"/>
                </a:solidFill>
              </a:rPr>
              <a:t>かれば</a:t>
            </a:r>
            <a:endParaRPr kumimoji="1" lang="ja-JP" altLang="en-US" sz="3600" dirty="0">
              <a:solidFill>
                <a:srgbClr val="FF0000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3329971" y="3980752"/>
            <a:ext cx="15696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7030A0"/>
                </a:solidFill>
              </a:rPr>
              <a:t>料金</a:t>
            </a:r>
            <a:r>
              <a:rPr kumimoji="1" lang="ja-JP" altLang="en-US" sz="3600" dirty="0" smtClean="0">
                <a:solidFill>
                  <a:srgbClr val="7030A0"/>
                </a:solidFill>
              </a:rPr>
              <a:t>が</a:t>
            </a:r>
            <a:endParaRPr kumimoji="1" lang="en-US" altLang="ja-JP" sz="3600" dirty="0" smtClean="0">
              <a:solidFill>
                <a:srgbClr val="7030A0"/>
              </a:solidFill>
            </a:endParaRPr>
          </a:p>
          <a:p>
            <a:r>
              <a:rPr lang="ja-JP" altLang="en-US" sz="3600" dirty="0">
                <a:solidFill>
                  <a:srgbClr val="7030A0"/>
                </a:solidFill>
              </a:rPr>
              <a:t>定</a:t>
            </a:r>
            <a:r>
              <a:rPr lang="ja-JP" altLang="en-US" sz="3600" dirty="0" smtClean="0">
                <a:solidFill>
                  <a:srgbClr val="7030A0"/>
                </a:solidFill>
              </a:rPr>
              <a:t>まる</a:t>
            </a:r>
            <a:endParaRPr kumimoji="1" lang="ja-JP" altLang="en-US" sz="3600" dirty="0">
              <a:solidFill>
                <a:srgbClr val="7030A0"/>
              </a:solidFill>
            </a:endParaRPr>
          </a:p>
        </p:txBody>
      </p:sp>
      <p:sp>
        <p:nvSpPr>
          <p:cNvPr id="10" name="円/楕円 9"/>
          <p:cNvSpPr/>
          <p:nvPr/>
        </p:nvSpPr>
        <p:spPr>
          <a:xfrm>
            <a:off x="10456741" y="2796046"/>
            <a:ext cx="1270000" cy="941924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8763408" y="2849926"/>
            <a:ext cx="1693333" cy="9419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429577" y="5521146"/>
            <a:ext cx="94179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>
                <a:solidFill>
                  <a:srgbClr val="FF0000"/>
                </a:solidFill>
              </a:rPr>
              <a:t>逆ではない</a:t>
            </a:r>
            <a:r>
              <a:rPr kumimoji="1" lang="ja-JP" altLang="en-US" sz="3600" dirty="0" smtClean="0"/>
              <a:t>．</a:t>
            </a:r>
            <a:r>
              <a:rPr kumimoji="1" lang="ja-JP" altLang="en-US" sz="3600" b="1" dirty="0" smtClean="0"/>
              <a:t>料金</a:t>
            </a:r>
            <a:r>
              <a:rPr kumimoji="1" lang="ja-JP" altLang="en-US" sz="3600" dirty="0" smtClean="0"/>
              <a:t>が分かったからと言って、</a:t>
            </a:r>
            <a:endParaRPr kumimoji="1" lang="en-US" altLang="ja-JP" sz="3600" dirty="0" smtClean="0"/>
          </a:p>
          <a:p>
            <a:r>
              <a:rPr lang="ja-JP" altLang="en-US" sz="3600" b="1" dirty="0"/>
              <a:t>名前</a:t>
            </a:r>
            <a:r>
              <a:rPr lang="ja-JP" altLang="en-US" sz="3600" dirty="0" smtClean="0"/>
              <a:t>が</a:t>
            </a:r>
            <a:r>
              <a:rPr lang="ja-JP" altLang="en-US" sz="3600" dirty="0"/>
              <a:t>定</a:t>
            </a:r>
            <a:r>
              <a:rPr lang="ja-JP" altLang="en-US" sz="3600" dirty="0" smtClean="0"/>
              <a:t>まるわけではな</a:t>
            </a:r>
            <a:r>
              <a:rPr lang="ja-JP" altLang="en-US" sz="3600" dirty="0"/>
              <a:t>い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70967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9-2 </a:t>
            </a:r>
            <a:r>
              <a:rPr lang="ja-JP" altLang="en-US" sz="4000" dirty="0" smtClean="0">
                <a:solidFill>
                  <a:schemeClr val="bg1"/>
                </a:solidFill>
              </a:rPr>
              <a:t>従属関係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91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テーブルの中の従属関係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419100" y="1004888"/>
            <a:ext cx="9076267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ja-JP" altLang="en-US" sz="3600" dirty="0" smtClean="0"/>
              <a:t>◆ 食堂のメニューは次の通り</a:t>
            </a:r>
            <a:endParaRPr kumimoji="1" lang="ja-JP" altLang="en-US" sz="3600" dirty="0"/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/>
          </p:nvPr>
        </p:nvGraphicFramePr>
        <p:xfrm>
          <a:off x="1574800" y="1808009"/>
          <a:ext cx="5198533" cy="15544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99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1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うどん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２５０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そば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２５０</a:t>
                      </a:r>
                      <a:endParaRPr kumimoji="1" lang="en-US" altLang="ja-JP" sz="28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カレーライス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４００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テキスト ボックス 9"/>
          <p:cNvSpPr txBox="1"/>
          <p:nvPr/>
        </p:nvSpPr>
        <p:spPr>
          <a:xfrm>
            <a:off x="419100" y="3362489"/>
            <a:ext cx="9076267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ja-JP" altLang="en-US" sz="3600" dirty="0" smtClean="0"/>
              <a:t>◆ 各自の食事を次のように記録したとする</a:t>
            </a:r>
            <a:endParaRPr kumimoji="1" lang="ja-JP" altLang="en-US" sz="3600" dirty="0"/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1574800" y="4165610"/>
          <a:ext cx="8127999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名前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昼食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料金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A</a:t>
                      </a:r>
                      <a:r>
                        <a:rPr kumimoji="1" lang="ja-JP" altLang="en-US" sz="2800" dirty="0" smtClean="0"/>
                        <a:t>さん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そば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２５０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B</a:t>
                      </a:r>
                      <a:r>
                        <a:rPr kumimoji="1" lang="ja-JP" altLang="en-US" sz="2800" dirty="0" smtClean="0"/>
                        <a:t>さん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カレーライス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４００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C</a:t>
                      </a:r>
                      <a:r>
                        <a:rPr kumimoji="1" lang="ja-JP" altLang="en-US" sz="2800" dirty="0" smtClean="0"/>
                        <a:t>さん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カレーライス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４００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D</a:t>
                      </a:r>
                      <a:r>
                        <a:rPr kumimoji="1" lang="ja-JP" altLang="en-US" sz="2800" dirty="0" smtClean="0"/>
                        <a:t>さん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うどん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２５０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521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テーブルの中の従属関係</a:t>
            </a:r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1359770" y="1133475"/>
          <a:ext cx="8127999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名前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昼食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料金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r>
                        <a:rPr kumimoji="1" lang="ja-JP" altLang="en-US" sz="3200" dirty="0" smtClean="0"/>
                        <a:t>さん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そば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２５０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r>
                        <a:rPr kumimoji="1" lang="ja-JP" altLang="en-US" sz="3200" dirty="0" smtClean="0"/>
                        <a:t>さん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カレーライス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４００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C</a:t>
                      </a:r>
                      <a:r>
                        <a:rPr kumimoji="1" lang="ja-JP" altLang="en-US" sz="3200" dirty="0" smtClean="0"/>
                        <a:t>さん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カレーライス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４００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D</a:t>
                      </a:r>
                      <a:r>
                        <a:rPr kumimoji="1" lang="ja-JP" altLang="en-US" sz="3200" dirty="0" smtClean="0"/>
                        <a:t>さん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うどん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２５０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テキスト ボックス 6"/>
          <p:cNvSpPr txBox="1"/>
          <p:nvPr/>
        </p:nvSpPr>
        <p:spPr>
          <a:xfrm>
            <a:off x="2489200" y="4171404"/>
            <a:ext cx="675056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◆ </a:t>
            </a:r>
            <a:r>
              <a:rPr lang="ja-JP" altLang="en-US" sz="3200" b="1" dirty="0"/>
              <a:t>料金</a:t>
            </a:r>
            <a:r>
              <a:rPr lang="ja-JP" altLang="en-US" sz="3200" dirty="0" smtClean="0"/>
              <a:t>は、</a:t>
            </a:r>
            <a:r>
              <a:rPr lang="ja-JP" altLang="en-US" sz="3200" b="1" dirty="0" smtClean="0"/>
              <a:t>昼食</a:t>
            </a:r>
            <a:r>
              <a:rPr lang="ja-JP" altLang="en-US" sz="3200" dirty="0" smtClean="0"/>
              <a:t>に</a:t>
            </a:r>
            <a:r>
              <a:rPr lang="ja-JP" altLang="en-US" sz="3200" dirty="0" smtClean="0">
                <a:solidFill>
                  <a:srgbClr val="C00000"/>
                </a:solidFill>
              </a:rPr>
              <a:t>従属</a:t>
            </a:r>
            <a:r>
              <a:rPr lang="ja-JP" altLang="en-US" sz="3200" dirty="0" smtClean="0"/>
              <a:t>する</a:t>
            </a:r>
            <a:endParaRPr lang="en-US" altLang="ja-JP" sz="3200" dirty="0" smtClean="0"/>
          </a:p>
          <a:p>
            <a:r>
              <a:rPr kumimoji="1" lang="ja-JP" altLang="en-US" sz="3200" dirty="0"/>
              <a:t>　</a:t>
            </a:r>
            <a:r>
              <a:rPr kumimoji="1" lang="ja-JP" altLang="en-US" sz="3200" dirty="0" smtClean="0">
                <a:solidFill>
                  <a:srgbClr val="006600"/>
                </a:solidFill>
              </a:rPr>
              <a:t>　</a:t>
            </a:r>
            <a:r>
              <a:rPr kumimoji="1" lang="ja-JP" altLang="en-US" sz="3200" b="1" dirty="0" smtClean="0">
                <a:solidFill>
                  <a:srgbClr val="006600"/>
                </a:solidFill>
              </a:rPr>
              <a:t>昼食</a:t>
            </a:r>
            <a:r>
              <a:rPr kumimoji="1" lang="ja-JP" altLang="en-US" sz="3200" dirty="0" smtClean="0">
                <a:solidFill>
                  <a:srgbClr val="006600"/>
                </a:solidFill>
              </a:rPr>
              <a:t>が分かれば、</a:t>
            </a:r>
            <a:r>
              <a:rPr kumimoji="1" lang="ja-JP" altLang="en-US" sz="3200" b="1" dirty="0" smtClean="0">
                <a:solidFill>
                  <a:srgbClr val="006600"/>
                </a:solidFill>
              </a:rPr>
              <a:t>料金</a:t>
            </a:r>
            <a:r>
              <a:rPr kumimoji="1" lang="ja-JP" altLang="en-US" sz="3200" dirty="0" smtClean="0">
                <a:solidFill>
                  <a:srgbClr val="006600"/>
                </a:solidFill>
              </a:rPr>
              <a:t>が定まる</a:t>
            </a:r>
            <a:endParaRPr kumimoji="1" lang="ja-JP" altLang="en-US" sz="3200" dirty="0">
              <a:solidFill>
                <a:srgbClr val="006600"/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2489200" y="5390951"/>
            <a:ext cx="78021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5400" dirty="0" smtClean="0"/>
              <a:t>これだけではありません</a:t>
            </a:r>
            <a:endParaRPr kumimoji="1" lang="ja-JP" altLang="en-US" sz="5400" dirty="0"/>
          </a:p>
        </p:txBody>
      </p:sp>
    </p:spTree>
    <p:extLst>
      <p:ext uri="{BB962C8B-B14F-4D97-AF65-F5344CB8AC3E}">
        <p14:creationId xmlns:p14="http://schemas.microsoft.com/office/powerpoint/2010/main" val="313303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テーブルの中の従属関係</a:t>
            </a:r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1359770" y="1133475"/>
          <a:ext cx="9299880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99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名前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昼食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料金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r>
                        <a:rPr kumimoji="1" lang="ja-JP" altLang="en-US" sz="3200" dirty="0" smtClean="0"/>
                        <a:t>さん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そば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２５０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r>
                        <a:rPr kumimoji="1" lang="ja-JP" altLang="en-US" sz="3200" dirty="0" smtClean="0"/>
                        <a:t>さん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カレーライス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４００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C</a:t>
                      </a:r>
                      <a:r>
                        <a:rPr kumimoji="1" lang="ja-JP" altLang="en-US" sz="3200" dirty="0" smtClean="0"/>
                        <a:t>さん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カレーライス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４００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D</a:t>
                      </a:r>
                      <a:r>
                        <a:rPr kumimoji="1" lang="ja-JP" altLang="en-US" sz="3200" dirty="0" smtClean="0"/>
                        <a:t>さん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うどん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２５０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テキスト ボックス 6"/>
          <p:cNvSpPr txBox="1"/>
          <p:nvPr/>
        </p:nvSpPr>
        <p:spPr>
          <a:xfrm>
            <a:off x="2456934" y="4166930"/>
            <a:ext cx="675056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１人が一品しか食べない</a:t>
            </a:r>
            <a:r>
              <a:rPr kumimoji="1" lang="ja-JP" altLang="en-US" sz="3200" dirty="0" smtClean="0"/>
              <a:t>のならば</a:t>
            </a:r>
            <a:endParaRPr kumimoji="1" lang="en-US" altLang="ja-JP" sz="3200" dirty="0" smtClean="0"/>
          </a:p>
          <a:p>
            <a:r>
              <a:rPr kumimoji="1" lang="ja-JP" altLang="en-US" sz="3200" dirty="0" smtClean="0"/>
              <a:t>◆ </a:t>
            </a:r>
            <a:r>
              <a:rPr lang="ja-JP" altLang="en-US" sz="3200" b="1" dirty="0" smtClean="0"/>
              <a:t>昼食</a:t>
            </a:r>
            <a:r>
              <a:rPr lang="ja-JP" altLang="en-US" sz="3200" dirty="0" smtClean="0"/>
              <a:t>は、</a:t>
            </a:r>
            <a:r>
              <a:rPr lang="ja-JP" altLang="en-US" sz="3200" b="1" dirty="0"/>
              <a:t>名前</a:t>
            </a:r>
            <a:r>
              <a:rPr lang="ja-JP" altLang="en-US" sz="3200" dirty="0" smtClean="0"/>
              <a:t>に</a:t>
            </a:r>
            <a:r>
              <a:rPr lang="ja-JP" altLang="en-US" sz="3200" dirty="0" smtClean="0">
                <a:solidFill>
                  <a:srgbClr val="C00000"/>
                </a:solidFill>
              </a:rPr>
              <a:t>従属</a:t>
            </a:r>
            <a:r>
              <a:rPr lang="ja-JP" altLang="en-US" sz="3200" dirty="0" smtClean="0"/>
              <a:t>する</a:t>
            </a:r>
            <a:endParaRPr lang="en-US" altLang="ja-JP" sz="3200" dirty="0" smtClean="0"/>
          </a:p>
          <a:p>
            <a:r>
              <a:rPr kumimoji="1" lang="ja-JP" altLang="en-US" sz="3200" dirty="0"/>
              <a:t>　</a:t>
            </a:r>
            <a:r>
              <a:rPr kumimoji="1" lang="ja-JP" altLang="en-US" sz="3200" dirty="0" smtClean="0">
                <a:solidFill>
                  <a:srgbClr val="006600"/>
                </a:solidFill>
              </a:rPr>
              <a:t>　</a:t>
            </a:r>
            <a:r>
              <a:rPr lang="ja-JP" altLang="en-US" sz="3200" b="1" dirty="0" smtClean="0">
                <a:solidFill>
                  <a:srgbClr val="006600"/>
                </a:solidFill>
              </a:rPr>
              <a:t>名前</a:t>
            </a:r>
            <a:r>
              <a:rPr kumimoji="1" lang="ja-JP" altLang="en-US" sz="3200" dirty="0" smtClean="0">
                <a:solidFill>
                  <a:srgbClr val="006600"/>
                </a:solidFill>
              </a:rPr>
              <a:t>が分かれば、</a:t>
            </a:r>
            <a:r>
              <a:rPr lang="ja-JP" altLang="en-US" sz="3200" b="1" dirty="0" smtClean="0">
                <a:solidFill>
                  <a:srgbClr val="006600"/>
                </a:solidFill>
              </a:rPr>
              <a:t>昼食</a:t>
            </a:r>
            <a:r>
              <a:rPr kumimoji="1" lang="ja-JP" altLang="en-US" sz="3200" dirty="0" smtClean="0">
                <a:solidFill>
                  <a:srgbClr val="006600"/>
                </a:solidFill>
              </a:rPr>
              <a:t>が定まる</a:t>
            </a:r>
            <a:endParaRPr kumimoji="1" lang="en-US" altLang="ja-JP" sz="3200" dirty="0" smtClean="0">
              <a:solidFill>
                <a:srgbClr val="006600"/>
              </a:solidFill>
            </a:endParaRPr>
          </a:p>
          <a:p>
            <a:r>
              <a:rPr lang="ja-JP" altLang="en-US" sz="3200" dirty="0"/>
              <a:t>◆ </a:t>
            </a:r>
            <a:r>
              <a:rPr lang="ja-JP" altLang="en-US" sz="3200" b="1" dirty="0"/>
              <a:t>料金</a:t>
            </a:r>
            <a:r>
              <a:rPr lang="ja-JP" altLang="en-US" sz="3200" dirty="0" smtClean="0"/>
              <a:t>は</a:t>
            </a:r>
            <a:r>
              <a:rPr lang="ja-JP" altLang="en-US" sz="3200" dirty="0"/>
              <a:t>、</a:t>
            </a:r>
            <a:r>
              <a:rPr lang="ja-JP" altLang="en-US" sz="3200" b="1" dirty="0"/>
              <a:t>名前</a:t>
            </a:r>
            <a:r>
              <a:rPr lang="ja-JP" altLang="en-US" sz="3200" dirty="0"/>
              <a:t>に</a:t>
            </a:r>
            <a:r>
              <a:rPr lang="ja-JP" altLang="en-US" sz="3200" dirty="0">
                <a:solidFill>
                  <a:srgbClr val="C00000"/>
                </a:solidFill>
              </a:rPr>
              <a:t>従属</a:t>
            </a:r>
            <a:r>
              <a:rPr lang="ja-JP" altLang="en-US" sz="3200" dirty="0"/>
              <a:t>する</a:t>
            </a:r>
            <a:endParaRPr lang="en-US" altLang="ja-JP" sz="3200" dirty="0"/>
          </a:p>
          <a:p>
            <a:r>
              <a:rPr lang="ja-JP" altLang="en-US" sz="3200" dirty="0"/>
              <a:t>　</a:t>
            </a:r>
            <a:r>
              <a:rPr lang="ja-JP" altLang="en-US" sz="3200" dirty="0">
                <a:solidFill>
                  <a:srgbClr val="006600"/>
                </a:solidFill>
              </a:rPr>
              <a:t>　</a:t>
            </a:r>
            <a:r>
              <a:rPr lang="ja-JP" altLang="en-US" sz="3200" b="1" dirty="0">
                <a:solidFill>
                  <a:srgbClr val="006600"/>
                </a:solidFill>
              </a:rPr>
              <a:t>名前</a:t>
            </a:r>
            <a:r>
              <a:rPr lang="ja-JP" altLang="en-US" sz="3200" dirty="0">
                <a:solidFill>
                  <a:srgbClr val="006600"/>
                </a:solidFill>
              </a:rPr>
              <a:t>が分かれば</a:t>
            </a:r>
            <a:r>
              <a:rPr lang="ja-JP" altLang="en-US" sz="3200" dirty="0" smtClean="0">
                <a:solidFill>
                  <a:srgbClr val="006600"/>
                </a:solidFill>
              </a:rPr>
              <a:t>、</a:t>
            </a:r>
            <a:r>
              <a:rPr lang="ja-JP" altLang="en-US" sz="3200" b="1" dirty="0">
                <a:solidFill>
                  <a:srgbClr val="006600"/>
                </a:solidFill>
              </a:rPr>
              <a:t>料金</a:t>
            </a:r>
            <a:r>
              <a:rPr lang="ja-JP" altLang="en-US" sz="3200" dirty="0" smtClean="0">
                <a:solidFill>
                  <a:srgbClr val="006600"/>
                </a:solidFill>
              </a:rPr>
              <a:t>が定まる</a:t>
            </a:r>
            <a:endParaRPr lang="ja-JP" altLang="en-US" sz="3200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51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テーブルの中の従属関係</a:t>
            </a:r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1359770" y="1133475"/>
          <a:ext cx="8127999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名前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昼食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料金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A</a:t>
                      </a:r>
                      <a:r>
                        <a:rPr kumimoji="1" lang="ja-JP" altLang="en-US" sz="2800" dirty="0" smtClean="0"/>
                        <a:t>さん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そば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２５０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B</a:t>
                      </a:r>
                      <a:r>
                        <a:rPr kumimoji="1" lang="ja-JP" altLang="en-US" sz="2800" dirty="0" smtClean="0"/>
                        <a:t>さん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カレーライス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４００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C</a:t>
                      </a:r>
                      <a:r>
                        <a:rPr kumimoji="1" lang="ja-JP" altLang="en-US" sz="2800" dirty="0" smtClean="0"/>
                        <a:t>さん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カレーライス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４００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D</a:t>
                      </a:r>
                      <a:r>
                        <a:rPr kumimoji="1" lang="ja-JP" altLang="en-US" sz="2800" dirty="0" smtClean="0"/>
                        <a:t>さん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うどん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２５０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テキスト ボックス 6"/>
          <p:cNvSpPr txBox="1"/>
          <p:nvPr/>
        </p:nvSpPr>
        <p:spPr>
          <a:xfrm>
            <a:off x="1359770" y="3674487"/>
            <a:ext cx="962314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3200" dirty="0"/>
              <a:t>各自</a:t>
            </a:r>
            <a:r>
              <a:rPr lang="ja-JP" altLang="en-US" sz="3200" dirty="0" smtClean="0"/>
              <a:t>が一品しか食べないとき、このテーブルには、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lang="ja-JP" altLang="en-US" sz="3200" dirty="0" smtClean="0"/>
              <a:t>３つの従属関係がある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lang="ja-JP" altLang="en-US" sz="3200" dirty="0" smtClean="0"/>
              <a:t>◆ </a:t>
            </a:r>
            <a:r>
              <a:rPr lang="ja-JP" altLang="en-US" sz="3200" b="1" dirty="0"/>
              <a:t>料金</a:t>
            </a:r>
            <a:r>
              <a:rPr lang="ja-JP" altLang="en-US" sz="3200" dirty="0"/>
              <a:t>は、</a:t>
            </a:r>
            <a:r>
              <a:rPr lang="ja-JP" altLang="en-US" sz="3200" b="1" dirty="0"/>
              <a:t>昼食</a:t>
            </a:r>
            <a:r>
              <a:rPr lang="ja-JP" altLang="en-US" sz="3200" dirty="0"/>
              <a:t>に</a:t>
            </a:r>
            <a:r>
              <a:rPr lang="ja-JP" altLang="en-US" sz="3200" dirty="0">
                <a:solidFill>
                  <a:srgbClr val="C00000"/>
                </a:solidFill>
              </a:rPr>
              <a:t>従属</a:t>
            </a:r>
            <a:r>
              <a:rPr lang="ja-JP" altLang="en-US" sz="3200" dirty="0"/>
              <a:t>する</a:t>
            </a:r>
            <a:endParaRPr lang="en-US" altLang="ja-JP" sz="3200" dirty="0"/>
          </a:p>
          <a:p>
            <a:pPr>
              <a:lnSpc>
                <a:spcPct val="120000"/>
              </a:lnSpc>
            </a:pPr>
            <a:r>
              <a:rPr kumimoji="1" lang="ja-JP" altLang="en-US" sz="3200" dirty="0" smtClean="0"/>
              <a:t>◆ </a:t>
            </a:r>
            <a:r>
              <a:rPr lang="ja-JP" altLang="en-US" sz="3200" b="1" dirty="0" smtClean="0"/>
              <a:t>昼食</a:t>
            </a:r>
            <a:r>
              <a:rPr lang="ja-JP" altLang="en-US" sz="3200" dirty="0" smtClean="0"/>
              <a:t>は、</a:t>
            </a:r>
            <a:r>
              <a:rPr lang="ja-JP" altLang="en-US" sz="3200" b="1" dirty="0"/>
              <a:t>名前</a:t>
            </a:r>
            <a:r>
              <a:rPr lang="ja-JP" altLang="en-US" sz="3200" dirty="0" smtClean="0"/>
              <a:t>に</a:t>
            </a:r>
            <a:r>
              <a:rPr lang="ja-JP" altLang="en-US" sz="3200" dirty="0" smtClean="0">
                <a:solidFill>
                  <a:srgbClr val="C00000"/>
                </a:solidFill>
              </a:rPr>
              <a:t>従属</a:t>
            </a:r>
            <a:r>
              <a:rPr lang="ja-JP" altLang="en-US" sz="3200" dirty="0" smtClean="0"/>
              <a:t>する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lang="ja-JP" altLang="en-US" sz="3200" dirty="0" smtClean="0"/>
              <a:t>◆ </a:t>
            </a:r>
            <a:r>
              <a:rPr lang="ja-JP" altLang="en-US" sz="3200" b="1" dirty="0"/>
              <a:t>料金</a:t>
            </a:r>
            <a:r>
              <a:rPr lang="ja-JP" altLang="en-US" sz="3200" dirty="0" smtClean="0"/>
              <a:t>は</a:t>
            </a:r>
            <a:r>
              <a:rPr lang="ja-JP" altLang="en-US" sz="3200" dirty="0"/>
              <a:t>、</a:t>
            </a:r>
            <a:r>
              <a:rPr lang="ja-JP" altLang="en-US" sz="3200" b="1" dirty="0"/>
              <a:t>名前</a:t>
            </a:r>
            <a:r>
              <a:rPr lang="ja-JP" altLang="en-US" sz="3200" dirty="0"/>
              <a:t>に</a:t>
            </a:r>
            <a:r>
              <a:rPr lang="ja-JP" altLang="en-US" sz="3200" dirty="0">
                <a:solidFill>
                  <a:srgbClr val="C00000"/>
                </a:solidFill>
              </a:rPr>
              <a:t>従属</a:t>
            </a:r>
            <a:r>
              <a:rPr lang="ja-JP" altLang="en-US" sz="3200" dirty="0" smtClean="0"/>
              <a:t>する</a:t>
            </a:r>
            <a:endParaRPr lang="en-US" altLang="ja-JP" sz="3200" dirty="0"/>
          </a:p>
        </p:txBody>
      </p:sp>
      <p:grpSp>
        <p:nvGrpSpPr>
          <p:cNvPr id="8" name="グループ化 7"/>
          <p:cNvGrpSpPr/>
          <p:nvPr/>
        </p:nvGrpSpPr>
        <p:grpSpPr>
          <a:xfrm>
            <a:off x="9831877" y="1538198"/>
            <a:ext cx="2031326" cy="1921118"/>
            <a:chOff x="9828551" y="1209670"/>
            <a:chExt cx="2031326" cy="1921118"/>
          </a:xfrm>
        </p:grpSpPr>
        <p:sp>
          <p:nvSpPr>
            <p:cNvPr id="9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0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0744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9-3 </a:t>
            </a:r>
            <a:r>
              <a:rPr lang="ja-JP" altLang="en-US" sz="4000" dirty="0" smtClean="0">
                <a:solidFill>
                  <a:schemeClr val="bg1"/>
                </a:solidFill>
              </a:rPr>
              <a:t>第三正規形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90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データベースが壊れる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5645150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データが壊れる、消える　　→　バックアップ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不正アクセス　　　　　　　→　パスワードなど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同時に複数の人が「書き込もう」としておかしくなる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　　　　　　　　　　　　　　→　同時実行制御</a:t>
            </a:r>
            <a:endParaRPr lang="en-US" altLang="ja-JP" dirty="0"/>
          </a:p>
          <a:p>
            <a:pPr marL="0" indent="0">
              <a:buNone/>
            </a:pPr>
            <a:endParaRPr kumimoji="1" lang="en-US" altLang="ja-JP" dirty="0"/>
          </a:p>
          <a:p>
            <a:r>
              <a:rPr lang="ja-JP" altLang="en-US" dirty="0" smtClean="0"/>
              <a:t>うっかり</a:t>
            </a:r>
            <a:r>
              <a:rPr lang="ja-JP" altLang="en-US" dirty="0"/>
              <a:t>ミスで、</a:t>
            </a:r>
            <a:r>
              <a:rPr lang="ja-JP" altLang="en-US" b="1" dirty="0"/>
              <a:t>データベース内のデータが、おかしくなって、直しようがない</a:t>
            </a:r>
            <a:r>
              <a:rPr lang="ja-JP" altLang="en-US" dirty="0" smtClean="0"/>
              <a:t>こと（</a:t>
            </a:r>
            <a:r>
              <a:rPr lang="ja-JP" altLang="en-US" b="1" dirty="0" smtClean="0">
                <a:solidFill>
                  <a:srgbClr val="C00000"/>
                </a:solidFill>
              </a:rPr>
              <a:t>異状</a:t>
            </a:r>
            <a:r>
              <a:rPr lang="ja-JP" altLang="en-US" dirty="0" smtClean="0"/>
              <a:t>）　</a:t>
            </a:r>
            <a:r>
              <a:rPr kumimoji="1" lang="ja-JP" altLang="en-US" dirty="0" smtClean="0"/>
              <a:t>　→　</a:t>
            </a:r>
            <a:r>
              <a:rPr kumimoji="1" lang="ja-JP" altLang="en-US" b="1" dirty="0" smtClean="0"/>
              <a:t>データベース設計の工夫で防ぐ</a:t>
            </a:r>
            <a:endParaRPr kumimoji="1" lang="ja-JP" altLang="en-US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114300" y="4349750"/>
            <a:ext cx="11664950" cy="13271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5690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-grFsR7IJJTs/Us_NJ_QCtZI/AAAAAAAAdFc/Lyf0Qem4p0c/s800/car_bu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821" y="3717458"/>
            <a:ext cx="4231010" cy="300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角丸四角形吹き出し 15"/>
          <p:cNvSpPr/>
          <p:nvPr/>
        </p:nvSpPr>
        <p:spPr>
          <a:xfrm>
            <a:off x="5541772" y="3387094"/>
            <a:ext cx="4726178" cy="776722"/>
          </a:xfrm>
          <a:prstGeom prst="wedgeRoundRectCallout">
            <a:avLst>
              <a:gd name="adj1" fmla="val -48357"/>
              <a:gd name="adj2" fmla="val 19828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81561" y="1894794"/>
            <a:ext cx="10604193" cy="1699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sz="3600" dirty="0" smtClean="0"/>
              <a:t>データベース内のデータが、おかしくなって、直しようが</a:t>
            </a:r>
            <a:r>
              <a:rPr lang="ja-JP" altLang="en-US" sz="3600" dirty="0" smtClean="0"/>
              <a:t>ないこ</a:t>
            </a:r>
            <a:r>
              <a:rPr lang="ja-JP" altLang="en-US" sz="3600" dirty="0"/>
              <a:t>と</a:t>
            </a: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19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84885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復習ページ　異状とは</a:t>
            </a:r>
          </a:p>
        </p:txBody>
      </p:sp>
      <p:sp>
        <p:nvSpPr>
          <p:cNvPr id="7" name="角丸四角形 6"/>
          <p:cNvSpPr/>
          <p:nvPr/>
        </p:nvSpPr>
        <p:spPr>
          <a:xfrm>
            <a:off x="206477" y="1716950"/>
            <a:ext cx="11179278" cy="1321218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052" name="Picture 4" descr="ノイローゼの人のイラスト（女性）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7302" y="4816474"/>
            <a:ext cx="1900238" cy="190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角丸四角形吹き出し 12"/>
          <p:cNvSpPr/>
          <p:nvPr/>
        </p:nvSpPr>
        <p:spPr>
          <a:xfrm>
            <a:off x="419100" y="3352827"/>
            <a:ext cx="3091016" cy="776722"/>
          </a:xfrm>
          <a:prstGeom prst="wedgeRoundRectCallout">
            <a:avLst>
              <a:gd name="adj1" fmla="val 44208"/>
              <a:gd name="adj2" fmla="val 8435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55461" y="3544623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このバスは無料です</a:t>
            </a:r>
            <a:endParaRPr kumimoji="1" lang="ja-JP" altLang="en-US" sz="2400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775837" y="3544623"/>
            <a:ext cx="4493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このバスは</a:t>
            </a:r>
            <a:r>
              <a:rPr lang="ja-JP" altLang="en-US" sz="2400" dirty="0" smtClean="0"/>
              <a:t>運賃１０００円</a:t>
            </a:r>
            <a:r>
              <a:rPr kumimoji="1" lang="ja-JP" altLang="en-US" sz="2400" dirty="0" smtClean="0"/>
              <a:t>です</a:t>
            </a:r>
            <a:endParaRPr kumimoji="1" lang="ja-JP" altLang="en-US" sz="2400" dirty="0"/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993878" y="1231168"/>
            <a:ext cx="9988550" cy="5478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dirty="0" smtClean="0">
                <a:solidFill>
                  <a:schemeClr val="tx1"/>
                </a:solidFill>
              </a:rPr>
              <a:t>※</a:t>
            </a:r>
            <a:r>
              <a:rPr lang="ja-JP" altLang="en-US" dirty="0" smtClean="0">
                <a:solidFill>
                  <a:schemeClr val="tx1"/>
                </a:solidFill>
              </a:rPr>
              <a:t>「</a:t>
            </a:r>
            <a:r>
              <a:rPr lang="ja-JP" altLang="en-US" b="1" dirty="0" smtClean="0">
                <a:solidFill>
                  <a:srgbClr val="C00000"/>
                </a:solidFill>
              </a:rPr>
              <a:t>異状</a:t>
            </a:r>
            <a:r>
              <a:rPr lang="ja-JP" altLang="en-US" dirty="0" smtClean="0">
                <a:solidFill>
                  <a:schemeClr val="tx1"/>
                </a:solidFill>
              </a:rPr>
              <a:t>」で正しい．「異常」の書き間違いではない</a:t>
            </a:r>
            <a:endParaRPr lang="ja-JP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225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>
            <p:extLst/>
          </p:nvPr>
        </p:nvGraphicFramePr>
        <p:xfrm>
          <a:off x="828676" y="486515"/>
          <a:ext cx="7000876" cy="2278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8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76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endParaRPr kumimoji="1" lang="ja-JP" altLang="en-US" sz="28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上下矢印 4"/>
          <p:cNvSpPr/>
          <p:nvPr/>
        </p:nvSpPr>
        <p:spPr>
          <a:xfrm>
            <a:off x="3700463" y="2928938"/>
            <a:ext cx="485775" cy="1114425"/>
          </a:xfrm>
          <a:prstGeom prst="upDown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614863" y="3193762"/>
            <a:ext cx="2749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情報は同じ</a:t>
            </a:r>
            <a:endParaRPr kumimoji="1" lang="ja-JP" altLang="en-US" sz="4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200025" y="4215235"/>
          <a:ext cx="4686300" cy="16997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1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表 7"/>
          <p:cNvGraphicFramePr>
            <a:graphicFrameLocks noGrp="1"/>
          </p:cNvGraphicFramePr>
          <p:nvPr/>
        </p:nvGraphicFramePr>
        <p:xfrm>
          <a:off x="5057777" y="4187082"/>
          <a:ext cx="4129088" cy="2156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40761" y="-10145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どっちがよいか？</a:t>
            </a:r>
            <a:endParaRPr kumimoji="1" lang="ja-JP" altLang="en-US" sz="4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角丸四角形吹き出し 1"/>
          <p:cNvSpPr/>
          <p:nvPr/>
        </p:nvSpPr>
        <p:spPr>
          <a:xfrm>
            <a:off x="6200774" y="1462455"/>
            <a:ext cx="5789573" cy="1302969"/>
          </a:xfrm>
          <a:prstGeom prst="wedgeRoundRectCallout">
            <a:avLst>
              <a:gd name="adj1" fmla="val -64410"/>
              <a:gd name="adj2" fmla="val -46057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角丸四角形吹き出し 9"/>
          <p:cNvSpPr/>
          <p:nvPr/>
        </p:nvSpPr>
        <p:spPr>
          <a:xfrm>
            <a:off x="6200774" y="1528605"/>
            <a:ext cx="5789573" cy="1302969"/>
          </a:xfrm>
          <a:prstGeom prst="wedgeRoundRectCallout">
            <a:avLst>
              <a:gd name="adj1" fmla="val -65447"/>
              <a:gd name="adj2" fmla="val 26320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FF0000"/>
                </a:solidFill>
              </a:rPr>
              <a:t>こんなミスをしてしまいそう・・・</a:t>
            </a:r>
            <a:endParaRPr lang="en-US" altLang="ja-JP" sz="2400" dirty="0" smtClean="0">
              <a:solidFill>
                <a:srgbClr val="FF0000"/>
              </a:solidFill>
            </a:endParaRPr>
          </a:p>
          <a:p>
            <a:pPr algn="ctr"/>
            <a:r>
              <a:rPr kumimoji="1" lang="ja-JP" altLang="en-US" sz="3200" dirty="0" smtClean="0">
                <a:solidFill>
                  <a:srgbClr val="FF0000"/>
                </a:solidFill>
              </a:rPr>
              <a:t>どっちが正しいの？　</a:t>
            </a:r>
            <a:endParaRPr kumimoji="1" lang="en-US" altLang="ja-JP" sz="3200" dirty="0" smtClean="0">
              <a:solidFill>
                <a:srgbClr val="FF0000"/>
              </a:solidFill>
            </a:endParaRPr>
          </a:p>
          <a:p>
            <a:pPr algn="ctr"/>
            <a:r>
              <a:rPr kumimoji="1" lang="ja-JP" altLang="en-US" sz="3200" dirty="0" smtClean="0">
                <a:solidFill>
                  <a:srgbClr val="FF0000"/>
                </a:solidFill>
              </a:rPr>
              <a:t>（異状）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48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復習ページ　従属の例</a:t>
            </a: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2538541" y="2573779"/>
            <a:ext cx="2114788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ラーメン</a:t>
            </a: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3363273" y="6356350"/>
            <a:ext cx="2580113" cy="5434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定食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2006600" y="1117600"/>
            <a:ext cx="3695700" cy="5740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500683" y="3245018"/>
            <a:ext cx="1607730" cy="13650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昼食の</a:t>
            </a:r>
            <a:endParaRPr lang="en-US" altLang="ja-JP" sz="32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名前</a:t>
            </a:r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10153650" y="3245017"/>
            <a:ext cx="1797049" cy="18072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昼食の</a:t>
            </a:r>
            <a:endParaRPr lang="en-US" altLang="ja-JP" sz="32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料金</a:t>
            </a:r>
          </a:p>
        </p:txBody>
      </p:sp>
      <p:pic>
        <p:nvPicPr>
          <p:cNvPr id="1026" name="Picture 2" descr="http://4.bp.blogspot.com/-FoDpk3Zkii8/V2ubwfhOeSI/AAAAAAAA7rw/42VcWGp2-x86E1sqqZfvh1Pomc1IO_pgACLcB/s800/food_ramen_ieke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995" y="1004888"/>
            <a:ext cx="1659203" cy="16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1.bp.blogspot.com/-LHEZgJ6tpeA/UgSL_9y4KrI/AAAAAAAAW5s/DNRPJ4kSvpI/s800/food_curryru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50" y="3069771"/>
            <a:ext cx="1766759" cy="122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コンテンツ プレースホルダー 2"/>
          <p:cNvSpPr txBox="1">
            <a:spLocks/>
          </p:cNvSpPr>
          <p:nvPr/>
        </p:nvSpPr>
        <p:spPr>
          <a:xfrm>
            <a:off x="2538541" y="4382603"/>
            <a:ext cx="2627544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カレーライス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30" name="Picture 6" descr="http://3.bp.blogspot.com/-k5kNYHe4C1E/VNgY2vm7mpI/AAAAAAAArfA/xcz1D7rDj10/s800/teisyoku_hiyayakk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135" y="4745617"/>
            <a:ext cx="2173296" cy="1665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角丸四角形 21"/>
          <p:cNvSpPr/>
          <p:nvPr/>
        </p:nvSpPr>
        <p:spPr>
          <a:xfrm>
            <a:off x="6419873" y="1117600"/>
            <a:ext cx="3695700" cy="5740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9" name="直線矢印コネクタ 18"/>
          <p:cNvCxnSpPr/>
          <p:nvPr/>
        </p:nvCxnSpPr>
        <p:spPr>
          <a:xfrm>
            <a:off x="4925484" y="1934697"/>
            <a:ext cx="2410880" cy="0"/>
          </a:xfrm>
          <a:prstGeom prst="straightConnector1">
            <a:avLst/>
          </a:prstGeom>
          <a:ln w="60325">
            <a:solidFill>
              <a:schemeClr val="accent1">
                <a:lumMod val="50000"/>
                <a:alpha val="97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>
            <a:off x="4925484" y="3625764"/>
            <a:ext cx="2410880" cy="0"/>
          </a:xfrm>
          <a:prstGeom prst="straightConnector1">
            <a:avLst/>
          </a:prstGeom>
          <a:ln w="60325">
            <a:solidFill>
              <a:schemeClr val="accent1">
                <a:lumMod val="50000"/>
                <a:alpha val="97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>
            <a:off x="4925484" y="5316831"/>
            <a:ext cx="2410880" cy="0"/>
          </a:xfrm>
          <a:prstGeom prst="straightConnector1">
            <a:avLst/>
          </a:prstGeom>
          <a:ln w="60325">
            <a:solidFill>
              <a:schemeClr val="accent1">
                <a:lumMod val="50000"/>
                <a:alpha val="97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コンテンツ プレースホルダー 2"/>
          <p:cNvSpPr txBox="1">
            <a:spLocks/>
          </p:cNvSpPr>
          <p:nvPr/>
        </p:nvSpPr>
        <p:spPr>
          <a:xfrm>
            <a:off x="7747098" y="1761938"/>
            <a:ext cx="2114788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600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コンテンツ プレースホルダー 2"/>
          <p:cNvSpPr txBox="1">
            <a:spLocks/>
          </p:cNvSpPr>
          <p:nvPr/>
        </p:nvSpPr>
        <p:spPr>
          <a:xfrm>
            <a:off x="7812851" y="3428998"/>
            <a:ext cx="2114788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450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0" name="コンテンツ プレースホルダー 2"/>
          <p:cNvSpPr txBox="1">
            <a:spLocks/>
          </p:cNvSpPr>
          <p:nvPr/>
        </p:nvSpPr>
        <p:spPr>
          <a:xfrm>
            <a:off x="7878604" y="5096058"/>
            <a:ext cx="2114788" cy="72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600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4059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504825" y="386185"/>
          <a:ext cx="4686300" cy="16997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1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4-3-2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表 7"/>
          <p:cNvGraphicFramePr>
            <a:graphicFrameLocks noGrp="1"/>
          </p:cNvGraphicFramePr>
          <p:nvPr/>
        </p:nvGraphicFramePr>
        <p:xfrm>
          <a:off x="6667502" y="419945"/>
          <a:ext cx="4129088" cy="2156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テキスト ボックス 1"/>
          <p:cNvSpPr txBox="1"/>
          <p:nvPr/>
        </p:nvSpPr>
        <p:spPr>
          <a:xfrm>
            <a:off x="1590675" y="3286125"/>
            <a:ext cx="895629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みなさんへ質問</a:t>
            </a:r>
            <a:endParaRPr kumimoji="1" lang="en-US" altLang="ja-JP" sz="3600" dirty="0" smtClean="0"/>
          </a:p>
          <a:p>
            <a:endParaRPr lang="en-US" altLang="ja-JP" sz="3600" dirty="0"/>
          </a:p>
          <a:p>
            <a:r>
              <a:rPr kumimoji="1" lang="ja-JP" altLang="en-US" sz="3600" b="1" dirty="0" smtClean="0">
                <a:solidFill>
                  <a:srgbClr val="C00000"/>
                </a:solidFill>
              </a:rPr>
              <a:t>　主キー</a:t>
            </a:r>
            <a:r>
              <a:rPr kumimoji="1" lang="ja-JP" altLang="en-US" sz="3600" dirty="0" smtClean="0"/>
              <a:t>はありますか？　どれですか？</a:t>
            </a:r>
            <a:endParaRPr kumimoji="1" lang="en-US" altLang="ja-JP" sz="3600" dirty="0" smtClean="0"/>
          </a:p>
          <a:p>
            <a:endParaRPr lang="en-US" altLang="ja-JP" sz="3600" dirty="0"/>
          </a:p>
          <a:p>
            <a:r>
              <a:rPr kumimoji="1" lang="ja-JP" altLang="en-US" sz="3600" b="1" dirty="0" smtClean="0">
                <a:solidFill>
                  <a:srgbClr val="C00000"/>
                </a:solidFill>
              </a:rPr>
              <a:t>　従属関係</a:t>
            </a:r>
            <a:r>
              <a:rPr kumimoji="1" lang="ja-JP" altLang="en-US" sz="3600" dirty="0" smtClean="0"/>
              <a:t>はありますか？　どれですか？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677147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504825" y="386185"/>
          <a:ext cx="4686300" cy="16997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1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表 7"/>
          <p:cNvGraphicFramePr>
            <a:graphicFrameLocks noGrp="1"/>
          </p:cNvGraphicFramePr>
          <p:nvPr>
            <p:extLst/>
          </p:nvPr>
        </p:nvGraphicFramePr>
        <p:xfrm>
          <a:off x="6667502" y="419945"/>
          <a:ext cx="4129088" cy="2156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テキスト ボックス 2"/>
          <p:cNvSpPr txBox="1"/>
          <p:nvPr/>
        </p:nvSpPr>
        <p:spPr>
          <a:xfrm>
            <a:off x="459205" y="287221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FF0000"/>
                </a:solidFill>
              </a:rPr>
              <a:t>主キー</a:t>
            </a:r>
            <a:r>
              <a:rPr lang="ja-JP" altLang="en-US" sz="2800" b="1" dirty="0" smtClean="0"/>
              <a:t>あ</a:t>
            </a:r>
            <a:r>
              <a:rPr lang="ja-JP" altLang="en-US" sz="2800" b="1" dirty="0"/>
              <a:t>り</a:t>
            </a:r>
            <a:endParaRPr kumimoji="1" lang="ja-JP" altLang="en-US" sz="2800" b="1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57970" y="5668489"/>
            <a:ext cx="11315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FF0000"/>
                </a:solidFill>
              </a:rPr>
              <a:t>！　「主キー」　＝　同じ値が２回以上出てくることが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あり得ない　</a:t>
            </a:r>
            <a:endParaRPr kumimoji="1" lang="ja-JP" altLang="en-US" sz="2800" b="1" u="sng" dirty="0"/>
          </a:p>
        </p:txBody>
      </p:sp>
      <p:sp>
        <p:nvSpPr>
          <p:cNvPr id="12" name="右大かっこ 11"/>
          <p:cNvSpPr/>
          <p:nvPr/>
        </p:nvSpPr>
        <p:spPr>
          <a:xfrm rot="5400000">
            <a:off x="1263483" y="1443459"/>
            <a:ext cx="371475" cy="2071266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726530" y="2721174"/>
            <a:ext cx="664797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2800" b="1" dirty="0" smtClean="0"/>
              <a:t>なし</a:t>
            </a:r>
            <a:endParaRPr lang="en-US" altLang="ja-JP" sz="2800" b="1" dirty="0" smtClean="0"/>
          </a:p>
          <a:p>
            <a:r>
              <a:rPr kumimoji="1" lang="en-US" altLang="ja-JP" sz="2800" dirty="0" smtClean="0"/>
              <a:t>※</a:t>
            </a:r>
            <a:r>
              <a:rPr kumimoji="1" lang="ja-JP" altLang="en-US" sz="2800" dirty="0" smtClean="0"/>
              <a:t>　あえていえば、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「会員番号」と「注文した商品」</a:t>
            </a:r>
            <a:endParaRPr lang="en-US" altLang="ja-JP" sz="2800" dirty="0" smtClean="0"/>
          </a:p>
          <a:p>
            <a:r>
              <a:rPr kumimoji="1" lang="ja-JP" altLang="en-US" sz="2800" dirty="0" smtClean="0"/>
              <a:t>２つそろって主キーだと言えなくもない</a:t>
            </a:r>
            <a:endParaRPr kumimoji="1" lang="ja-JP" altLang="en-US" sz="28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413587" y="3820411"/>
            <a:ext cx="521168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/>
              <a:t>会員番号　→　住所</a:t>
            </a:r>
            <a:endParaRPr lang="en-US" altLang="ja-JP" sz="2800" b="1" dirty="0" smtClean="0"/>
          </a:p>
          <a:p>
            <a:r>
              <a:rPr lang="ja-JP" altLang="en-US" sz="2800" dirty="0" smtClean="0"/>
              <a:t>（</a:t>
            </a:r>
            <a:r>
              <a:rPr lang="ja-JP" altLang="en-US" sz="2800" b="1" dirty="0" smtClean="0"/>
              <a:t>住所</a:t>
            </a:r>
            <a:r>
              <a:rPr lang="ja-JP" altLang="en-US" sz="2800" dirty="0" smtClean="0"/>
              <a:t>は</a:t>
            </a:r>
            <a:r>
              <a:rPr lang="ja-JP" altLang="en-US" sz="2800" b="1" dirty="0" smtClean="0"/>
              <a:t>会員番号</a:t>
            </a:r>
            <a:r>
              <a:rPr lang="ja-JP" altLang="en-US" sz="2800" dirty="0" smtClean="0"/>
              <a:t>に従属する）</a:t>
            </a:r>
            <a:endParaRPr kumimoji="1" lang="ja-JP" altLang="en-US" sz="2800" dirty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7441030" y="469828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>
                <a:solidFill>
                  <a:srgbClr val="C00000"/>
                </a:solidFill>
              </a:rPr>
              <a:t>従属関係</a:t>
            </a:r>
            <a:r>
              <a:rPr kumimoji="1" lang="ja-JP" altLang="en-US" sz="2800" b="1" dirty="0" smtClean="0"/>
              <a:t>なし</a:t>
            </a: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60879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>
            <p:extLst/>
          </p:nvPr>
        </p:nvGraphicFramePr>
        <p:xfrm>
          <a:off x="828676" y="486515"/>
          <a:ext cx="7000876" cy="2278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8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76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8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4-3-</a:t>
                      </a:r>
                      <a:r>
                        <a:rPr kumimoji="1" lang="en-US" altLang="ja-JP" sz="28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28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テキスト ボックス 10"/>
          <p:cNvSpPr txBox="1"/>
          <p:nvPr/>
        </p:nvSpPr>
        <p:spPr>
          <a:xfrm>
            <a:off x="3221455" y="327258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2800" b="1" dirty="0" smtClean="0"/>
              <a:t>なし</a:t>
            </a:r>
            <a:endParaRPr kumimoji="1" lang="ja-JP" altLang="en-US" sz="2800" b="1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843752" y="4226770"/>
            <a:ext cx="521168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/>
              <a:t>会員番号　→　住所</a:t>
            </a:r>
            <a:endParaRPr lang="en-US" altLang="ja-JP" sz="2800" b="1" dirty="0" smtClean="0"/>
          </a:p>
          <a:p>
            <a:r>
              <a:rPr lang="ja-JP" altLang="en-US" sz="2800" dirty="0" smtClean="0"/>
              <a:t>（</a:t>
            </a:r>
            <a:r>
              <a:rPr lang="ja-JP" altLang="en-US" sz="2800" b="1" dirty="0" smtClean="0"/>
              <a:t>住所</a:t>
            </a:r>
            <a:r>
              <a:rPr lang="ja-JP" altLang="en-US" sz="2800" dirty="0" smtClean="0"/>
              <a:t>は</a:t>
            </a:r>
            <a:r>
              <a:rPr lang="ja-JP" altLang="en-US" sz="2800" b="1" dirty="0" smtClean="0"/>
              <a:t>会員番号</a:t>
            </a:r>
            <a:r>
              <a:rPr lang="ja-JP" altLang="en-US" sz="2800" dirty="0" smtClean="0"/>
              <a:t>に従属する）</a:t>
            </a:r>
            <a:endParaRPr kumimoji="1" lang="ja-JP" altLang="en-US" sz="2800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383005" y="5834812"/>
            <a:ext cx="116749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2800" b="1" dirty="0" smtClean="0"/>
              <a:t>がないのに、従属関係がある、というのが問題を起こしています</a:t>
            </a: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19787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第三正規形とは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419100" y="1316894"/>
            <a:ext cx="8788400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600" dirty="0" smtClean="0"/>
              <a:t>次が成り立つような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600" dirty="0" smtClean="0"/>
              <a:t>のこと</a:t>
            </a:r>
            <a:endParaRPr kumimoji="1" lang="en-US" altLang="ja-JP" sz="3600" dirty="0" smtClean="0"/>
          </a:p>
          <a:p>
            <a:pPr>
              <a:lnSpc>
                <a:spcPct val="140000"/>
              </a:lnSpc>
            </a:pPr>
            <a:r>
              <a:rPr lang="ja-JP" altLang="en-US" sz="3600" b="1" dirty="0" smtClean="0">
                <a:solidFill>
                  <a:srgbClr val="C00000"/>
                </a:solidFill>
              </a:rPr>
              <a:t>従属関係</a:t>
            </a:r>
            <a:r>
              <a:rPr lang="ja-JP" altLang="en-US" sz="3600" dirty="0" smtClean="0"/>
              <a:t>があるとき、それは、</a:t>
            </a:r>
            <a:r>
              <a:rPr lang="ja-JP" altLang="en-US" sz="36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600" dirty="0" smtClean="0"/>
              <a:t>に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のみ</a:t>
            </a:r>
            <a:r>
              <a:rPr lang="ja-JP" altLang="en-US" sz="3600" dirty="0" smtClean="0">
                <a:solidFill>
                  <a:srgbClr val="C00000"/>
                </a:solidFill>
              </a:rPr>
              <a:t>従属</a:t>
            </a:r>
            <a:r>
              <a:rPr lang="ja-JP" altLang="en-US" sz="3600" dirty="0" smtClean="0"/>
              <a:t>している</a:t>
            </a:r>
            <a:endParaRPr lang="en-US" altLang="ja-JP" sz="3600" dirty="0" smtClean="0"/>
          </a:p>
        </p:txBody>
      </p:sp>
      <p:grpSp>
        <p:nvGrpSpPr>
          <p:cNvPr id="7" name="グループ化 6"/>
          <p:cNvGrpSpPr/>
          <p:nvPr/>
        </p:nvGrpSpPr>
        <p:grpSpPr>
          <a:xfrm>
            <a:off x="9831877" y="1538198"/>
            <a:ext cx="2031326" cy="1921118"/>
            <a:chOff x="9828551" y="1209670"/>
            <a:chExt cx="2031326" cy="1921118"/>
          </a:xfrm>
        </p:grpSpPr>
        <p:sp>
          <p:nvSpPr>
            <p:cNvPr id="8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9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テキスト ボックス 1"/>
          <p:cNvSpPr txBox="1"/>
          <p:nvPr/>
        </p:nvSpPr>
        <p:spPr>
          <a:xfrm>
            <a:off x="1571625" y="6088381"/>
            <a:ext cx="6991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※ </a:t>
            </a:r>
            <a:r>
              <a:rPr kumimoji="1" lang="ja-JP" altLang="en-US" dirty="0" smtClean="0"/>
              <a:t>次のページに補足があります　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3498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504825" y="386185"/>
          <a:ext cx="4686300" cy="16997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1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表 7"/>
          <p:cNvGraphicFramePr>
            <a:graphicFrameLocks noGrp="1"/>
          </p:cNvGraphicFramePr>
          <p:nvPr>
            <p:extLst/>
          </p:nvPr>
        </p:nvGraphicFramePr>
        <p:xfrm>
          <a:off x="6667502" y="329458"/>
          <a:ext cx="4129088" cy="2156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テキスト ボックス 2"/>
          <p:cNvSpPr txBox="1"/>
          <p:nvPr/>
        </p:nvSpPr>
        <p:spPr>
          <a:xfrm>
            <a:off x="459205" y="287221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FF0000"/>
                </a:solidFill>
              </a:rPr>
              <a:t>主キー</a:t>
            </a:r>
            <a:r>
              <a:rPr lang="ja-JP" altLang="en-US" sz="2800" b="1" dirty="0" smtClean="0"/>
              <a:t>あ</a:t>
            </a:r>
            <a:r>
              <a:rPr lang="ja-JP" altLang="en-US" sz="2800" b="1" dirty="0"/>
              <a:t>り</a:t>
            </a:r>
            <a:endParaRPr kumimoji="1" lang="ja-JP" altLang="en-US" sz="2800" b="1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26270" y="6170414"/>
            <a:ext cx="48526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「第三正規形」になっている</a:t>
            </a:r>
            <a:endParaRPr kumimoji="1" lang="ja-JP" altLang="en-US" sz="2800" b="1" u="sng" dirty="0">
              <a:solidFill>
                <a:srgbClr val="FF0000"/>
              </a:solidFill>
            </a:endParaRPr>
          </a:p>
        </p:txBody>
      </p:sp>
      <p:sp>
        <p:nvSpPr>
          <p:cNvPr id="12" name="右大かっこ 11"/>
          <p:cNvSpPr/>
          <p:nvPr/>
        </p:nvSpPr>
        <p:spPr>
          <a:xfrm rot="5400000">
            <a:off x="1263483" y="1443459"/>
            <a:ext cx="371475" cy="2071266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544026" y="2427367"/>
            <a:ext cx="664797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2800" b="1" dirty="0" smtClean="0"/>
              <a:t>なし</a:t>
            </a:r>
            <a:endParaRPr lang="en-US" altLang="ja-JP" sz="2800" b="1" dirty="0" smtClean="0"/>
          </a:p>
          <a:p>
            <a:r>
              <a:rPr kumimoji="1" lang="en-US" altLang="ja-JP" sz="2800" dirty="0" smtClean="0"/>
              <a:t>※</a:t>
            </a:r>
            <a:r>
              <a:rPr kumimoji="1" lang="ja-JP" altLang="en-US" sz="2800" dirty="0" smtClean="0"/>
              <a:t>　あえていえば、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「会員番号」と「注文した商品」</a:t>
            </a:r>
            <a:endParaRPr lang="en-US" altLang="ja-JP" sz="2800" dirty="0" smtClean="0"/>
          </a:p>
          <a:p>
            <a:r>
              <a:rPr kumimoji="1" lang="ja-JP" altLang="en-US" sz="2800" dirty="0" smtClean="0"/>
              <a:t>２つそろって主キーだと言えなくもない</a:t>
            </a:r>
            <a:endParaRPr kumimoji="1" lang="ja-JP" altLang="en-US" sz="2800" dirty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6441708" y="4584356"/>
            <a:ext cx="485261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従属関係が</a:t>
            </a:r>
            <a:r>
              <a:rPr kumimoji="1" lang="ja-JP" altLang="en-US" sz="2800" b="1" u="sng" dirty="0" smtClean="0">
                <a:solidFill>
                  <a:srgbClr val="FF0000"/>
                </a:solidFill>
              </a:rPr>
              <a:t>ない</a:t>
            </a:r>
            <a:endParaRPr kumimoji="1" lang="en-US" altLang="ja-JP" sz="2800" b="1" u="sng" dirty="0" smtClean="0">
              <a:solidFill>
                <a:srgbClr val="FF0000"/>
              </a:solidFill>
            </a:endParaRPr>
          </a:p>
          <a:p>
            <a:endParaRPr lang="en-US" altLang="ja-JP" sz="2800" b="1" dirty="0"/>
          </a:p>
          <a:p>
            <a:r>
              <a:rPr lang="ja-JP" altLang="en-US" sz="2800" b="1" dirty="0" smtClean="0"/>
              <a:t>従属</a:t>
            </a:r>
            <a:r>
              <a:rPr lang="ja-JP" altLang="en-US" sz="2800" b="1" dirty="0"/>
              <a:t>関係</a:t>
            </a:r>
            <a:r>
              <a:rPr lang="ja-JP" altLang="en-US" sz="2800" b="1" dirty="0" smtClean="0"/>
              <a:t>がない</a:t>
            </a:r>
            <a:r>
              <a:rPr kumimoji="1" lang="ja-JP" altLang="en-US" sz="2800" b="1" dirty="0" smtClean="0"/>
              <a:t>場合は</a:t>
            </a:r>
            <a:endParaRPr kumimoji="1" lang="en-US" altLang="ja-JP" sz="2800" b="1" dirty="0" smtClean="0"/>
          </a:p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「第三正規形」になっている</a:t>
            </a:r>
            <a:endParaRPr lang="en-US" altLang="ja-JP" sz="2800" b="1" u="sng" dirty="0" smtClean="0">
              <a:solidFill>
                <a:srgbClr val="FF0000"/>
              </a:solidFill>
            </a:endParaRPr>
          </a:p>
          <a:p>
            <a:r>
              <a:rPr kumimoji="1" lang="ja-JP" altLang="en-US" sz="2800" b="1" dirty="0" smtClean="0"/>
              <a:t>と判定するルールです</a:t>
            </a:r>
            <a:endParaRPr kumimoji="1" lang="ja-JP" altLang="en-US" sz="2800" b="1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67197" y="4005786"/>
            <a:ext cx="557075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/>
              <a:t>会員番号　→　住所</a:t>
            </a:r>
            <a:endParaRPr lang="en-US" altLang="ja-JP" sz="2800" b="1" dirty="0" smtClean="0"/>
          </a:p>
          <a:p>
            <a:r>
              <a:rPr lang="ja-JP" altLang="en-US" sz="2800" dirty="0" smtClean="0"/>
              <a:t>（</a:t>
            </a:r>
            <a:r>
              <a:rPr lang="ja-JP" altLang="en-US" sz="2800" b="1" dirty="0" smtClean="0"/>
              <a:t>住所</a:t>
            </a:r>
            <a:r>
              <a:rPr lang="ja-JP" altLang="en-US" sz="2800" dirty="0" smtClean="0"/>
              <a:t>は</a:t>
            </a:r>
            <a:r>
              <a:rPr lang="ja-JP" altLang="en-US" sz="2800" b="1" dirty="0" smtClean="0"/>
              <a:t>会員番号</a:t>
            </a:r>
            <a:r>
              <a:rPr lang="ja-JP" altLang="en-US" sz="2800" dirty="0" smtClean="0"/>
              <a:t>に従属する）</a:t>
            </a:r>
            <a:endParaRPr lang="en-US" altLang="ja-JP" sz="2800" dirty="0" smtClean="0"/>
          </a:p>
          <a:p>
            <a:r>
              <a:rPr lang="ja-JP" altLang="en-US" sz="2800" b="1" dirty="0" smtClean="0">
                <a:solidFill>
                  <a:srgbClr val="FF0000"/>
                </a:solidFill>
              </a:rPr>
              <a:t>⇒　従属関係があるとき、主キー</a:t>
            </a:r>
            <a:endParaRPr lang="en-US" altLang="ja-JP" sz="2800" b="1" dirty="0" smtClean="0">
              <a:solidFill>
                <a:srgbClr val="FF0000"/>
              </a:solidFill>
            </a:endParaRPr>
          </a:p>
          <a:p>
            <a:r>
              <a:rPr kumimoji="1" lang="ja-JP" altLang="en-US" sz="2800" b="1" dirty="0">
                <a:solidFill>
                  <a:srgbClr val="FF0000"/>
                </a:solidFill>
              </a:rPr>
              <a:t>　</a:t>
            </a:r>
            <a:r>
              <a:rPr kumimoji="1" lang="ja-JP" altLang="en-US" sz="2800" b="1" dirty="0" smtClean="0">
                <a:solidFill>
                  <a:srgbClr val="FF0000"/>
                </a:solidFill>
              </a:rPr>
              <a:t>　に従属している</a:t>
            </a:r>
            <a:endParaRPr kumimoji="1" lang="ja-JP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59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>
            <p:extLst/>
          </p:nvPr>
        </p:nvGraphicFramePr>
        <p:xfrm>
          <a:off x="828676" y="486515"/>
          <a:ext cx="7000876" cy="2278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8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76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8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4-3-</a:t>
                      </a:r>
                      <a:r>
                        <a:rPr kumimoji="1" lang="en-US" altLang="ja-JP" sz="28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28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1805652" y="3873746"/>
            <a:ext cx="628890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/>
              <a:t>会員番号　→　住所</a:t>
            </a:r>
            <a:endParaRPr lang="en-US" altLang="ja-JP" sz="2800" b="1" dirty="0" smtClean="0"/>
          </a:p>
          <a:p>
            <a:r>
              <a:rPr lang="ja-JP" altLang="en-US" sz="2800" dirty="0" smtClean="0"/>
              <a:t>（</a:t>
            </a:r>
            <a:r>
              <a:rPr lang="ja-JP" altLang="en-US" sz="2800" b="1" dirty="0" smtClean="0"/>
              <a:t>住所</a:t>
            </a:r>
            <a:r>
              <a:rPr lang="ja-JP" altLang="en-US" sz="2800" dirty="0" smtClean="0"/>
              <a:t>は</a:t>
            </a:r>
            <a:r>
              <a:rPr lang="ja-JP" altLang="en-US" sz="2800" b="1" dirty="0" smtClean="0"/>
              <a:t>会員番号</a:t>
            </a:r>
            <a:r>
              <a:rPr lang="ja-JP" altLang="en-US" sz="2800" dirty="0" smtClean="0"/>
              <a:t>に従属する）</a:t>
            </a:r>
            <a:endParaRPr lang="en-US" altLang="ja-JP" sz="2800" dirty="0" smtClean="0"/>
          </a:p>
          <a:p>
            <a:r>
              <a:rPr lang="ja-JP" altLang="en-US" sz="2800" b="1" dirty="0">
                <a:solidFill>
                  <a:srgbClr val="FF0000"/>
                </a:solidFill>
              </a:rPr>
              <a:t>⇒　従属関係が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あるの</a:t>
            </a:r>
            <a:r>
              <a:rPr lang="ja-JP" altLang="en-US" sz="2800" b="1" dirty="0">
                <a:solidFill>
                  <a:srgbClr val="FF0000"/>
                </a:solidFill>
              </a:rPr>
              <a:t>に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、</a:t>
            </a:r>
            <a:r>
              <a:rPr lang="ja-JP" altLang="en-US" sz="2800" b="1" dirty="0">
                <a:solidFill>
                  <a:srgbClr val="FF0000"/>
                </a:solidFill>
              </a:rPr>
              <a:t>主キー</a:t>
            </a:r>
            <a:endParaRPr lang="en-US" altLang="ja-JP" sz="2800" b="1" dirty="0">
              <a:solidFill>
                <a:srgbClr val="FF0000"/>
              </a:solidFill>
            </a:endParaRPr>
          </a:p>
          <a:p>
            <a:r>
              <a:rPr lang="ja-JP" altLang="en-US" sz="2800" b="1" dirty="0">
                <a:solidFill>
                  <a:srgbClr val="FF0000"/>
                </a:solidFill>
              </a:rPr>
              <a:t>　　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でないフィールドに従属</a:t>
            </a:r>
            <a:r>
              <a:rPr lang="ja-JP" altLang="en-US" sz="2800" b="1" dirty="0">
                <a:solidFill>
                  <a:srgbClr val="FF0000"/>
                </a:solidFill>
              </a:rPr>
              <a:t>している</a:t>
            </a:r>
          </a:p>
          <a:p>
            <a:endParaRPr kumimoji="1" lang="ja-JP" altLang="en-US" sz="2800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857976" y="3049615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2800" b="1" dirty="0" smtClean="0"/>
              <a:t>なし</a:t>
            </a:r>
            <a:endParaRPr lang="en-US" altLang="ja-JP" sz="2800" b="1" dirty="0" smtClean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2102645" y="6311670"/>
            <a:ext cx="5211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「第三正規形」になっていない</a:t>
            </a:r>
            <a:endParaRPr kumimoji="1" lang="ja-JP" altLang="en-US" sz="28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69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第三正規形になっているか確認</a:t>
            </a:r>
          </a:p>
        </p:txBody>
      </p:sp>
      <p:graphicFrame>
        <p:nvGraphicFramePr>
          <p:cNvPr id="9" name="表 8"/>
          <p:cNvGraphicFramePr>
            <a:graphicFrameLocks noGrp="1"/>
          </p:cNvGraphicFramePr>
          <p:nvPr/>
        </p:nvGraphicFramePr>
        <p:xfrm>
          <a:off x="135426" y="1148611"/>
          <a:ext cx="4569924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右矢印 1"/>
          <p:cNvSpPr/>
          <p:nvPr/>
        </p:nvSpPr>
        <p:spPr>
          <a:xfrm>
            <a:off x="5248221" y="1565389"/>
            <a:ext cx="1047750" cy="800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894057" y="2449059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データベース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の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更新</a:t>
            </a:r>
            <a:endParaRPr kumimoji="1" lang="ja-JP" altLang="en-US" sz="2400" dirty="0"/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7114089" y="1175403"/>
          <a:ext cx="4569924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350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8" name="直線コネクタ 7"/>
          <p:cNvCxnSpPr/>
          <p:nvPr/>
        </p:nvCxnSpPr>
        <p:spPr>
          <a:xfrm>
            <a:off x="0" y="3280056"/>
            <a:ext cx="12192000" cy="0"/>
          </a:xfrm>
          <a:prstGeom prst="line">
            <a:avLst/>
          </a:prstGeom>
          <a:ln w="539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表 12"/>
          <p:cNvGraphicFramePr>
            <a:graphicFrameLocks noGrp="1"/>
          </p:cNvGraphicFramePr>
          <p:nvPr/>
        </p:nvGraphicFramePr>
        <p:xfrm>
          <a:off x="135426" y="3308322"/>
          <a:ext cx="3464612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右矢印 13"/>
          <p:cNvSpPr/>
          <p:nvPr/>
        </p:nvSpPr>
        <p:spPr>
          <a:xfrm>
            <a:off x="5288082" y="4418152"/>
            <a:ext cx="1047750" cy="800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4941233" y="5356231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データベース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の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更新</a:t>
            </a:r>
            <a:endParaRPr kumimoji="1" lang="ja-JP" altLang="en-US" sz="2400" dirty="0"/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1275656" y="5318063"/>
          <a:ext cx="3524047" cy="1558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238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9" name="表 18"/>
          <p:cNvGraphicFramePr>
            <a:graphicFrameLocks noGrp="1"/>
          </p:cNvGraphicFramePr>
          <p:nvPr/>
        </p:nvGraphicFramePr>
        <p:xfrm>
          <a:off x="6968036" y="3377163"/>
          <a:ext cx="3464612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表 19"/>
          <p:cNvGraphicFramePr>
            <a:graphicFrameLocks noGrp="1"/>
          </p:cNvGraphicFramePr>
          <p:nvPr/>
        </p:nvGraphicFramePr>
        <p:xfrm>
          <a:off x="8108266" y="5386904"/>
          <a:ext cx="3524047" cy="1558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238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350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" name="角丸四角形吹き出し 15"/>
          <p:cNvSpPr/>
          <p:nvPr/>
        </p:nvSpPr>
        <p:spPr>
          <a:xfrm>
            <a:off x="419100" y="1142867"/>
            <a:ext cx="5876871" cy="1999210"/>
          </a:xfrm>
          <a:prstGeom prst="wedgeRoundRectCallout">
            <a:avLst>
              <a:gd name="adj1" fmla="val 60518"/>
              <a:gd name="adj2" fmla="val -5677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1045873" y="1279307"/>
            <a:ext cx="433965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正規化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前</a:t>
            </a:r>
            <a:r>
              <a:rPr lang="ja-JP" altLang="en-US" sz="3600" dirty="0" smtClean="0"/>
              <a:t>は、</a:t>
            </a:r>
            <a:endParaRPr lang="en-US" altLang="ja-JP" sz="3600" dirty="0" smtClean="0"/>
          </a:p>
          <a:p>
            <a:r>
              <a:rPr kumimoji="1" lang="ja-JP" altLang="en-US" sz="3600" dirty="0" smtClean="0"/>
              <a:t>テーブルは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１つ</a:t>
            </a:r>
            <a:r>
              <a:rPr kumimoji="1" lang="ja-JP" altLang="en-US" sz="3600" dirty="0" smtClean="0"/>
              <a:t>で、</a:t>
            </a:r>
            <a:endParaRPr kumimoji="1" lang="en-US" altLang="ja-JP" sz="3600" dirty="0" smtClean="0"/>
          </a:p>
          <a:p>
            <a:r>
              <a:rPr kumimoji="1" lang="ja-JP" altLang="en-US" sz="3600" dirty="0" smtClean="0">
                <a:solidFill>
                  <a:srgbClr val="C00000"/>
                </a:solidFill>
              </a:rPr>
              <a:t>異状</a:t>
            </a:r>
            <a:r>
              <a:rPr kumimoji="1" lang="ja-JP" altLang="en-US" sz="3600" dirty="0" smtClean="0"/>
              <a:t>が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起きやすい</a:t>
            </a:r>
            <a:endParaRPr kumimoji="1" lang="ja-JP" alt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21" name="角丸四角形吹き出し 20"/>
          <p:cNvSpPr/>
          <p:nvPr/>
        </p:nvSpPr>
        <p:spPr>
          <a:xfrm>
            <a:off x="263989" y="4013096"/>
            <a:ext cx="5876871" cy="1999210"/>
          </a:xfrm>
          <a:prstGeom prst="wedgeRoundRectCallout">
            <a:avLst>
              <a:gd name="adj1" fmla="val 62526"/>
              <a:gd name="adj2" fmla="val 1645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867854" y="4135538"/>
            <a:ext cx="433965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正規化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後</a:t>
            </a:r>
            <a:r>
              <a:rPr lang="ja-JP" altLang="en-US" sz="3600" dirty="0" smtClean="0"/>
              <a:t>は、</a:t>
            </a:r>
            <a:endParaRPr lang="en-US" altLang="ja-JP" sz="3600" dirty="0" smtClean="0"/>
          </a:p>
          <a:p>
            <a:r>
              <a:rPr kumimoji="1" lang="ja-JP" altLang="en-US" sz="3600" dirty="0" smtClean="0"/>
              <a:t>テーブルは</a:t>
            </a:r>
            <a:r>
              <a:rPr lang="ja-JP" altLang="en-US" sz="3600" b="1" u="sng" dirty="0">
                <a:solidFill>
                  <a:srgbClr val="FF0000"/>
                </a:solidFill>
              </a:rPr>
              <a:t>複数</a:t>
            </a:r>
            <a:r>
              <a:rPr kumimoji="1" lang="ja-JP" altLang="en-US" sz="3600" dirty="0" smtClean="0"/>
              <a:t>で、</a:t>
            </a:r>
            <a:endParaRPr kumimoji="1" lang="en-US" altLang="ja-JP" sz="3600" dirty="0" smtClean="0"/>
          </a:p>
          <a:p>
            <a:r>
              <a:rPr kumimoji="1" lang="ja-JP" altLang="en-US" sz="3600" dirty="0" smtClean="0">
                <a:solidFill>
                  <a:srgbClr val="C00000"/>
                </a:solidFill>
              </a:rPr>
              <a:t>異状</a:t>
            </a:r>
            <a:r>
              <a:rPr kumimoji="1" lang="ja-JP" altLang="en-US" sz="3600" dirty="0" smtClean="0"/>
              <a:t>が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起きにくい</a:t>
            </a:r>
            <a:endParaRPr kumimoji="1" lang="ja-JP" altLang="en-US" sz="36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60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第三正規形になっているか確認</a:t>
            </a:r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/>
          </p:nvPr>
        </p:nvGraphicFramePr>
        <p:xfrm>
          <a:off x="2264851" y="1186189"/>
          <a:ext cx="4569924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料金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テキスト ボックス 2"/>
          <p:cNvSpPr txBox="1"/>
          <p:nvPr/>
        </p:nvSpPr>
        <p:spPr>
          <a:xfrm>
            <a:off x="128814" y="2085087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正規化</a:t>
            </a:r>
            <a:r>
              <a:rPr kumimoji="1" lang="ja-JP" altLang="en-US" sz="3200" b="1" u="sng" dirty="0" smtClean="0">
                <a:solidFill>
                  <a:srgbClr val="FF0000"/>
                </a:solidFill>
              </a:rPr>
              <a:t>前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2046565" y="3440130"/>
            <a:ext cx="7160935" cy="3637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3200" dirty="0" smtClean="0"/>
              <a:t>各自が朝食に一品しか食べないとき、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lang="ja-JP" altLang="en-US" sz="3200" dirty="0" smtClean="0"/>
              <a:t>◆ </a:t>
            </a:r>
            <a:r>
              <a:rPr lang="ja-JP" altLang="en-US" sz="3200" b="1" dirty="0" smtClean="0"/>
              <a:t>名前</a:t>
            </a:r>
            <a:r>
              <a:rPr lang="ja-JP" altLang="en-US" sz="3200" dirty="0" smtClean="0"/>
              <a:t>が、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主キ</a:t>
            </a:r>
            <a:r>
              <a:rPr lang="ja-JP" altLang="en-US" sz="3200" b="1" dirty="0" smtClean="0">
                <a:solidFill>
                  <a:srgbClr val="C00000"/>
                </a:solidFill>
              </a:rPr>
              <a:t>ー</a:t>
            </a:r>
            <a:r>
              <a:rPr lang="ja-JP" altLang="en-US" sz="3200" dirty="0" smtClean="0"/>
              <a:t>である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lang="ja-JP" altLang="en-US" sz="3200" dirty="0" smtClean="0"/>
              <a:t>３つの従属関係がある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lang="ja-JP" altLang="en-US" sz="3200" dirty="0" smtClean="0"/>
              <a:t>◆ </a:t>
            </a:r>
            <a:r>
              <a:rPr lang="ja-JP" altLang="en-US" sz="3200" b="1" dirty="0" smtClean="0"/>
              <a:t>料金</a:t>
            </a:r>
            <a:r>
              <a:rPr lang="ja-JP" altLang="en-US" sz="3200" dirty="0" smtClean="0"/>
              <a:t>は、</a:t>
            </a:r>
            <a:r>
              <a:rPr lang="ja-JP" altLang="en-US" sz="3200" b="1" dirty="0"/>
              <a:t>朝</a:t>
            </a:r>
            <a:r>
              <a:rPr lang="ja-JP" altLang="en-US" sz="3200" b="1" dirty="0" smtClean="0"/>
              <a:t>食</a:t>
            </a:r>
            <a:r>
              <a:rPr lang="ja-JP" altLang="en-US" sz="3200" dirty="0" smtClean="0"/>
              <a:t>に</a:t>
            </a:r>
            <a:r>
              <a:rPr lang="ja-JP" altLang="en-US" sz="3200" dirty="0" smtClean="0">
                <a:solidFill>
                  <a:srgbClr val="C00000"/>
                </a:solidFill>
              </a:rPr>
              <a:t>従属</a:t>
            </a:r>
            <a:r>
              <a:rPr lang="ja-JP" altLang="en-US" sz="3200" dirty="0" smtClean="0"/>
              <a:t>する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kumimoji="1" lang="ja-JP" altLang="en-US" sz="3200" dirty="0" smtClean="0"/>
              <a:t>◆ </a:t>
            </a:r>
            <a:r>
              <a:rPr lang="ja-JP" altLang="en-US" sz="3200" b="1" dirty="0"/>
              <a:t>朝食</a:t>
            </a:r>
            <a:r>
              <a:rPr lang="ja-JP" altLang="en-US" sz="3200" dirty="0" smtClean="0"/>
              <a:t>は、</a:t>
            </a:r>
            <a:r>
              <a:rPr lang="ja-JP" altLang="en-US" sz="3200" b="1" dirty="0"/>
              <a:t>名前</a:t>
            </a:r>
            <a:r>
              <a:rPr lang="ja-JP" altLang="en-US" sz="3200" dirty="0" smtClean="0"/>
              <a:t>に</a:t>
            </a:r>
            <a:r>
              <a:rPr lang="ja-JP" altLang="en-US" sz="3200" dirty="0" smtClean="0">
                <a:solidFill>
                  <a:srgbClr val="C00000"/>
                </a:solidFill>
              </a:rPr>
              <a:t>従属</a:t>
            </a:r>
            <a:r>
              <a:rPr lang="ja-JP" altLang="en-US" sz="3200" dirty="0" smtClean="0"/>
              <a:t>する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lang="ja-JP" altLang="en-US" sz="3200" dirty="0" smtClean="0"/>
              <a:t>◆ </a:t>
            </a:r>
            <a:r>
              <a:rPr lang="ja-JP" altLang="en-US" sz="3200" b="1" dirty="0"/>
              <a:t>料金</a:t>
            </a:r>
            <a:r>
              <a:rPr lang="ja-JP" altLang="en-US" sz="3200" dirty="0" smtClean="0"/>
              <a:t>は</a:t>
            </a:r>
            <a:r>
              <a:rPr lang="ja-JP" altLang="en-US" sz="3200" dirty="0"/>
              <a:t>、</a:t>
            </a:r>
            <a:r>
              <a:rPr lang="ja-JP" altLang="en-US" sz="3200" b="1" dirty="0"/>
              <a:t>名前</a:t>
            </a:r>
            <a:r>
              <a:rPr lang="ja-JP" altLang="en-US" sz="3200" dirty="0"/>
              <a:t>に</a:t>
            </a:r>
            <a:r>
              <a:rPr lang="ja-JP" altLang="en-US" sz="3200" dirty="0">
                <a:solidFill>
                  <a:srgbClr val="C00000"/>
                </a:solidFill>
              </a:rPr>
              <a:t>従属</a:t>
            </a:r>
            <a:r>
              <a:rPr lang="ja-JP" altLang="en-US" sz="3200" dirty="0" smtClean="0"/>
              <a:t>する</a:t>
            </a:r>
            <a:endParaRPr lang="en-US" altLang="ja-JP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547428" y="5833130"/>
            <a:ext cx="1212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←ＯＫ</a:t>
            </a:r>
            <a:endParaRPr kumimoji="1" lang="ja-JP" altLang="en-US" sz="2800" b="1" dirty="0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7547428" y="5259089"/>
            <a:ext cx="40847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←第三正規形の条件違反</a:t>
            </a:r>
            <a:endParaRPr kumimoji="1" lang="ja-JP" altLang="en-US" sz="2800" b="1" dirty="0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7547429" y="6389091"/>
            <a:ext cx="1212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←ＯＫ</a:t>
            </a: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60714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第三正規形になっているか確認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28814" y="2085087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正規化</a:t>
            </a:r>
            <a:r>
              <a:rPr lang="ja-JP" altLang="en-US" sz="3200" b="1" u="sng" dirty="0">
                <a:solidFill>
                  <a:srgbClr val="FF0000"/>
                </a:solidFill>
              </a:rPr>
              <a:t>後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744553" y="3311160"/>
            <a:ext cx="5221301" cy="3637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3200" dirty="0" smtClean="0"/>
              <a:t>各自が朝食に一品しか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lang="ja-JP" altLang="en-US" sz="3200" dirty="0" smtClean="0"/>
              <a:t>食べないとき、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lang="ja-JP" altLang="en-US" sz="3200" dirty="0" smtClean="0"/>
              <a:t>◆ </a:t>
            </a:r>
            <a:r>
              <a:rPr lang="ja-JP" altLang="en-US" sz="3200" b="1" dirty="0" smtClean="0"/>
              <a:t>名前</a:t>
            </a:r>
            <a:r>
              <a:rPr lang="ja-JP" altLang="en-US" sz="3200" dirty="0" smtClean="0"/>
              <a:t>が、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lang="ja-JP" altLang="en-US" sz="3200" dirty="0" smtClean="0"/>
              <a:t>従属関係がある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kumimoji="1" lang="ja-JP" altLang="en-US" sz="3200" dirty="0" smtClean="0"/>
              <a:t>◆ </a:t>
            </a:r>
            <a:r>
              <a:rPr lang="ja-JP" altLang="en-US" sz="3200" b="1" dirty="0"/>
              <a:t>朝食</a:t>
            </a:r>
            <a:r>
              <a:rPr lang="ja-JP" altLang="en-US" sz="3200" dirty="0" smtClean="0"/>
              <a:t>は、</a:t>
            </a:r>
            <a:r>
              <a:rPr lang="ja-JP" altLang="en-US" sz="3200" b="1" dirty="0"/>
              <a:t>名前</a:t>
            </a:r>
            <a:r>
              <a:rPr lang="ja-JP" altLang="en-US" sz="3200" dirty="0" smtClean="0"/>
              <a:t>に</a:t>
            </a:r>
            <a:r>
              <a:rPr lang="ja-JP" altLang="en-US" sz="3200" dirty="0" smtClean="0">
                <a:solidFill>
                  <a:srgbClr val="C00000"/>
                </a:solidFill>
              </a:rPr>
              <a:t>従属</a:t>
            </a:r>
            <a:r>
              <a:rPr lang="ja-JP" altLang="en-US" sz="3200" dirty="0" smtClean="0"/>
              <a:t>する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endParaRPr lang="en-US" altLang="ja-JP" sz="3200" dirty="0"/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2046565" y="1218265"/>
          <a:ext cx="3464612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6913391" y="1732205"/>
          <a:ext cx="3524047" cy="1558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238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6596849" y="4401943"/>
            <a:ext cx="5221301" cy="24560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3200" dirty="0" smtClean="0"/>
              <a:t>◆ </a:t>
            </a:r>
            <a:r>
              <a:rPr lang="ja-JP" altLang="en-US" sz="3200" b="1" dirty="0"/>
              <a:t>朝食</a:t>
            </a:r>
            <a:r>
              <a:rPr lang="ja-JP" altLang="en-US" sz="3200" dirty="0" smtClean="0"/>
              <a:t>が、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lang="ja-JP" altLang="en-US" sz="3200" dirty="0" smtClean="0"/>
              <a:t>従属関係がある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r>
              <a:rPr kumimoji="1" lang="ja-JP" altLang="en-US" sz="3200" dirty="0" smtClean="0"/>
              <a:t>◆ </a:t>
            </a:r>
            <a:r>
              <a:rPr lang="ja-JP" altLang="en-US" sz="3200" b="1" dirty="0"/>
              <a:t>値段</a:t>
            </a:r>
            <a:r>
              <a:rPr lang="ja-JP" altLang="en-US" sz="3200" dirty="0" smtClean="0"/>
              <a:t>は、</a:t>
            </a:r>
            <a:r>
              <a:rPr lang="ja-JP" altLang="en-US" sz="3200" b="1" dirty="0"/>
              <a:t>朝食</a:t>
            </a:r>
            <a:r>
              <a:rPr lang="ja-JP" altLang="en-US" sz="3200" dirty="0" smtClean="0"/>
              <a:t>に</a:t>
            </a:r>
            <a:r>
              <a:rPr lang="ja-JP" altLang="en-US" sz="3200" dirty="0" smtClean="0">
                <a:solidFill>
                  <a:srgbClr val="C00000"/>
                </a:solidFill>
              </a:rPr>
              <a:t>従属</a:t>
            </a:r>
            <a:r>
              <a:rPr lang="ja-JP" altLang="en-US" sz="3200" dirty="0" smtClean="0"/>
              <a:t>する</a:t>
            </a:r>
            <a:endParaRPr lang="en-US" altLang="ja-JP" sz="3200" dirty="0" smtClean="0"/>
          </a:p>
          <a:p>
            <a:pPr>
              <a:lnSpc>
                <a:spcPct val="120000"/>
              </a:lnSpc>
            </a:pPr>
            <a:endParaRPr lang="en-US" altLang="ja-JP" sz="3200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473683" y="6326665"/>
            <a:ext cx="16225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/>
              <a:t>⇒　</a:t>
            </a:r>
            <a:r>
              <a:rPr kumimoji="1" lang="ja-JP" altLang="en-US" sz="2800" b="1" dirty="0" smtClean="0"/>
              <a:t>ＯＫ</a:t>
            </a:r>
            <a:endParaRPr kumimoji="1" lang="ja-JP" altLang="en-US" sz="2800" b="1" dirty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8036283" y="6266549"/>
            <a:ext cx="16225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/>
              <a:t>⇒　</a:t>
            </a:r>
            <a:r>
              <a:rPr kumimoji="1" lang="ja-JP" altLang="en-US" sz="2800" b="1" dirty="0" smtClean="0"/>
              <a:t>ＯＫ</a:t>
            </a: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74198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1794</TotalTime>
  <Words>1071</Words>
  <Application>Microsoft Office PowerPoint</Application>
  <PresentationFormat>ワイド画面</PresentationFormat>
  <Paragraphs>471</Paragraphs>
  <Slides>30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30</vt:i4>
      </vt:variant>
    </vt:vector>
  </HeadingPairs>
  <TitlesOfParts>
    <vt:vector size="37" baseType="lpstr">
      <vt:lpstr>ＭＳ Ｐゴシック</vt:lpstr>
      <vt:lpstr>メイリオ</vt:lpstr>
      <vt:lpstr>Arial</vt:lpstr>
      <vt:lpstr>Calibri</vt:lpstr>
      <vt:lpstr>Segoe UI</vt:lpstr>
      <vt:lpstr>Times New Roman</vt:lpstr>
      <vt:lpstr>Office テーマ</vt:lpstr>
      <vt:lpstr>データベースシステム入門</vt:lpstr>
      <vt:lpstr>今から説明すること</vt:lpstr>
      <vt:lpstr>9-1 従属</vt:lpstr>
      <vt:lpstr>従属の例</vt:lpstr>
      <vt:lpstr>従属の例</vt:lpstr>
      <vt:lpstr>従属とは</vt:lpstr>
      <vt:lpstr>従属の例</vt:lpstr>
      <vt:lpstr>従属の例</vt:lpstr>
      <vt:lpstr>なぜ「従属」は大事なのか？</vt:lpstr>
      <vt:lpstr>従属では「向き」が大事</vt:lpstr>
      <vt:lpstr>従属では「向き」が大事</vt:lpstr>
      <vt:lpstr>9-2 従属関係</vt:lpstr>
      <vt:lpstr>テーブルの中の従属関係</vt:lpstr>
      <vt:lpstr>テーブルの中の従属関係</vt:lpstr>
      <vt:lpstr>テーブルの中の従属関係</vt:lpstr>
      <vt:lpstr>テーブルの中の従属関係</vt:lpstr>
      <vt:lpstr>9-3 第三正規形</vt:lpstr>
      <vt:lpstr>データベースが壊れる</vt:lpstr>
      <vt:lpstr>復習ページ　異状とは</vt:lpstr>
      <vt:lpstr>PowerPoint プレゼンテーション</vt:lpstr>
      <vt:lpstr>復習ページ　従属の例</vt:lpstr>
      <vt:lpstr>PowerPoint プレゼンテーション</vt:lpstr>
      <vt:lpstr>PowerPoint プレゼンテーション</vt:lpstr>
      <vt:lpstr>PowerPoint プレゼンテーション</vt:lpstr>
      <vt:lpstr>第三正規形とは</vt:lpstr>
      <vt:lpstr>PowerPoint プレゼンテーション</vt:lpstr>
      <vt:lpstr>PowerPoint プレゼンテーション</vt:lpstr>
      <vt:lpstr>第三正規形になっているか確認</vt:lpstr>
      <vt:lpstr>第三正規形になっているか確認</vt:lpstr>
      <vt:lpstr>第三正規形になっているか確認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242</cp:revision>
  <cp:lastPrinted>2017-06-08T02:59:14Z</cp:lastPrinted>
  <dcterms:created xsi:type="dcterms:W3CDTF">2015-04-02T07:07:27Z</dcterms:created>
  <dcterms:modified xsi:type="dcterms:W3CDTF">2018-02-01T05:02:46Z</dcterms:modified>
</cp:coreProperties>
</file>