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80000"/>
    <a:srgbClr val="000066"/>
    <a:srgbClr val="0066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94424" autoAdjust="0"/>
  </p:normalViewPr>
  <p:slideViewPr>
    <p:cSldViewPr snapToGrid="0">
      <p:cViewPr varScale="1">
        <p:scale>
          <a:sx n="115" d="100"/>
          <a:sy n="115" d="100"/>
        </p:scale>
        <p:origin x="102" y="360"/>
      </p:cViewPr>
      <p:guideLst/>
    </p:cSldViewPr>
  </p:slideViewPr>
  <p:outlineViewPr>
    <p:cViewPr>
      <p:scale>
        <a:sx n="33" d="100"/>
        <a:sy n="33" d="100"/>
      </p:scale>
      <p:origin x="0" y="-1056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30778" y="1122363"/>
            <a:ext cx="10033462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ja-JP" altLang="en-US" dirty="0" smtClean="0"/>
              <a:t>８</a:t>
            </a:r>
            <a:r>
              <a:rPr kumimoji="1" lang="ja-JP" altLang="en-US" dirty="0" smtClean="0"/>
              <a:t>．</a:t>
            </a:r>
            <a:r>
              <a:rPr lang="ja-JP" altLang="en-US" dirty="0" smtClean="0"/>
              <a:t>異状，正規化による異状の防止</a:t>
            </a:r>
            <a:endParaRPr lang="en-US" altLang="ja-JP" dirty="0" smtClean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8-1 </a:t>
            </a:r>
            <a:r>
              <a:rPr lang="ja-JP" altLang="en-US" sz="4000" dirty="0">
                <a:solidFill>
                  <a:schemeClr val="bg1"/>
                </a:solidFill>
              </a:rPr>
              <a:t>異状</a:t>
            </a:r>
            <a:r>
              <a:rPr lang="ja-JP" altLang="en-US" sz="4000" dirty="0" smtClean="0">
                <a:solidFill>
                  <a:schemeClr val="bg1"/>
                </a:solidFill>
              </a:rPr>
              <a:t>の例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08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データベースが壊れる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5645150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データが壊れる、消える　　→　バックアップ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不正アクセス　　　　　　　→　パスワードなど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同時に複数の人が「書き込もう」としておかしくなる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　　　　　　　　　　　　　　→　同時実行制御</a:t>
            </a:r>
            <a:endParaRPr lang="en-US" altLang="ja-JP" dirty="0"/>
          </a:p>
          <a:p>
            <a:pPr marL="0" indent="0">
              <a:buNone/>
            </a:pPr>
            <a:endParaRPr kumimoji="1" lang="en-US" altLang="ja-JP" dirty="0"/>
          </a:p>
          <a:p>
            <a:r>
              <a:rPr lang="ja-JP" altLang="en-US" dirty="0" smtClean="0"/>
              <a:t>うっかり</a:t>
            </a:r>
            <a:r>
              <a:rPr lang="ja-JP" altLang="en-US" dirty="0"/>
              <a:t>ミスで、</a:t>
            </a:r>
            <a:r>
              <a:rPr lang="ja-JP" altLang="en-US" b="1" dirty="0"/>
              <a:t>データベース内のデータが、おかしくなって、直しようがない</a:t>
            </a:r>
            <a:r>
              <a:rPr lang="ja-JP" altLang="en-US" dirty="0" smtClean="0"/>
              <a:t>こと（</a:t>
            </a:r>
            <a:r>
              <a:rPr lang="ja-JP" altLang="en-US" b="1" dirty="0" smtClean="0">
                <a:solidFill>
                  <a:srgbClr val="C00000"/>
                </a:solidFill>
              </a:rPr>
              <a:t>異状</a:t>
            </a:r>
            <a:r>
              <a:rPr lang="ja-JP" altLang="en-US" dirty="0" smtClean="0"/>
              <a:t>）　</a:t>
            </a:r>
            <a:r>
              <a:rPr kumimoji="1" lang="ja-JP" altLang="en-US" dirty="0" smtClean="0"/>
              <a:t>　→　</a:t>
            </a:r>
            <a:r>
              <a:rPr kumimoji="1" lang="ja-JP" altLang="en-US" b="1" dirty="0" smtClean="0"/>
              <a:t>データベース設計の工夫で防ぐ</a:t>
            </a:r>
            <a:endParaRPr kumimoji="1" lang="ja-JP" altLang="en-US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 dirty="0"/>
          </a:p>
        </p:txBody>
      </p:sp>
      <p:sp>
        <p:nvSpPr>
          <p:cNvPr id="5" name="正方形/長方形 4"/>
          <p:cNvSpPr/>
          <p:nvPr/>
        </p:nvSpPr>
        <p:spPr>
          <a:xfrm>
            <a:off x="114300" y="4349750"/>
            <a:ext cx="11664950" cy="13271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9518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grFsR7IJJTs/Us_NJ_QCtZI/AAAAAAAAdFc/Lyf0Qem4p0c/s800/car_bu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4821" y="3717458"/>
            <a:ext cx="4231010" cy="300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角丸四角形吹き出し 15"/>
          <p:cNvSpPr/>
          <p:nvPr/>
        </p:nvSpPr>
        <p:spPr>
          <a:xfrm>
            <a:off x="5541772" y="3387094"/>
            <a:ext cx="4726178" cy="776722"/>
          </a:xfrm>
          <a:prstGeom prst="wedgeRoundRectCallout">
            <a:avLst>
              <a:gd name="adj1" fmla="val -48357"/>
              <a:gd name="adj2" fmla="val 19828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81561" y="1894794"/>
            <a:ext cx="10604193" cy="1699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sz="3600" dirty="0" smtClean="0"/>
              <a:t>データベース内のデータが、おかしくなって、直しようが</a:t>
            </a:r>
            <a:r>
              <a:rPr lang="ja-JP" altLang="en-US" sz="3600" dirty="0" smtClean="0"/>
              <a:t>ないこ</a:t>
            </a:r>
            <a:r>
              <a:rPr lang="ja-JP" altLang="en-US" sz="3600" dirty="0"/>
              <a:t>と</a:t>
            </a: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84885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異状とは</a:t>
            </a:r>
          </a:p>
        </p:txBody>
      </p:sp>
      <p:sp>
        <p:nvSpPr>
          <p:cNvPr id="7" name="角丸四角形 6"/>
          <p:cNvSpPr/>
          <p:nvPr/>
        </p:nvSpPr>
        <p:spPr>
          <a:xfrm>
            <a:off x="206477" y="1716950"/>
            <a:ext cx="11179278" cy="1321218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52" name="Picture 4" descr="ノイローゼの人のイラスト（女性）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7302" y="4816474"/>
            <a:ext cx="1900238" cy="190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角丸四角形吹き出し 12"/>
          <p:cNvSpPr/>
          <p:nvPr/>
        </p:nvSpPr>
        <p:spPr>
          <a:xfrm>
            <a:off x="419100" y="3352827"/>
            <a:ext cx="3091016" cy="776722"/>
          </a:xfrm>
          <a:prstGeom prst="wedgeRoundRectCallout">
            <a:avLst>
              <a:gd name="adj1" fmla="val 44208"/>
              <a:gd name="adj2" fmla="val 8435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55461" y="3544623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このバスは無料です</a:t>
            </a:r>
            <a:endParaRPr kumimoji="1" lang="ja-JP" altLang="en-US" sz="24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775837" y="3544623"/>
            <a:ext cx="4493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このバスは</a:t>
            </a:r>
            <a:r>
              <a:rPr lang="ja-JP" altLang="en-US" sz="2400" dirty="0" smtClean="0"/>
              <a:t>運賃１０００円</a:t>
            </a:r>
            <a:r>
              <a:rPr kumimoji="1" lang="ja-JP" altLang="en-US" sz="2400" dirty="0" smtClean="0"/>
              <a:t>です</a:t>
            </a:r>
            <a:endParaRPr kumimoji="1" lang="ja-JP" altLang="en-US" sz="2400" dirty="0"/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993878" y="1231168"/>
            <a:ext cx="9988550" cy="5478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dirty="0" smtClean="0">
                <a:solidFill>
                  <a:schemeClr val="tx1"/>
                </a:solidFill>
              </a:rPr>
              <a:t>※</a:t>
            </a:r>
            <a:r>
              <a:rPr lang="ja-JP" altLang="en-US" dirty="0" smtClean="0">
                <a:solidFill>
                  <a:schemeClr val="tx1"/>
                </a:solidFill>
              </a:rPr>
              <a:t>「</a:t>
            </a:r>
            <a:r>
              <a:rPr lang="ja-JP" altLang="en-US" b="1" dirty="0" smtClean="0">
                <a:solidFill>
                  <a:srgbClr val="C00000"/>
                </a:solidFill>
              </a:rPr>
              <a:t>異状</a:t>
            </a:r>
            <a:r>
              <a:rPr lang="ja-JP" altLang="en-US" dirty="0" smtClean="0">
                <a:solidFill>
                  <a:schemeClr val="tx1"/>
                </a:solidFill>
              </a:rPr>
              <a:t>」で正しい．「異常」の書き間違いではない</a:t>
            </a:r>
            <a:endParaRPr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07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/>
        </p:nvGraphicFramePr>
        <p:xfrm>
          <a:off x="828676" y="486515"/>
          <a:ext cx="7000876" cy="2156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1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4-3-2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2153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/>
          </p:nvPr>
        </p:nvGraphicFramePr>
        <p:xfrm>
          <a:off x="828676" y="486515"/>
          <a:ext cx="7000876" cy="2278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92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570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kumimoji="1" lang="ja-JP" altLang="en-US" sz="28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角丸四角形吹き出し 1"/>
          <p:cNvSpPr/>
          <p:nvPr/>
        </p:nvSpPr>
        <p:spPr>
          <a:xfrm>
            <a:off x="6200774" y="1462455"/>
            <a:ext cx="5789573" cy="1302969"/>
          </a:xfrm>
          <a:prstGeom prst="wedgeRoundRectCallout">
            <a:avLst>
              <a:gd name="adj1" fmla="val -64410"/>
              <a:gd name="adj2" fmla="val -46057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角丸四角形吹き出し 9"/>
          <p:cNvSpPr/>
          <p:nvPr/>
        </p:nvSpPr>
        <p:spPr>
          <a:xfrm>
            <a:off x="6200774" y="1528605"/>
            <a:ext cx="5789573" cy="1302969"/>
          </a:xfrm>
          <a:prstGeom prst="wedgeRoundRectCallout">
            <a:avLst>
              <a:gd name="adj1" fmla="val -63708"/>
              <a:gd name="adj2" fmla="val 25033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FF0000"/>
                </a:solidFill>
              </a:rPr>
              <a:t>こんなミスをしてしまいそう・・・</a:t>
            </a:r>
            <a:endParaRPr lang="en-US" altLang="ja-JP" sz="2400" dirty="0" smtClean="0">
              <a:solidFill>
                <a:srgbClr val="FF0000"/>
              </a:solidFill>
            </a:endParaRPr>
          </a:p>
          <a:p>
            <a:pPr algn="ctr"/>
            <a:r>
              <a:rPr kumimoji="1" lang="ja-JP" altLang="en-US" sz="3200" dirty="0" smtClean="0">
                <a:solidFill>
                  <a:srgbClr val="FF0000"/>
                </a:solidFill>
              </a:rPr>
              <a:t>どっちが正しいの？　</a:t>
            </a:r>
            <a:endParaRPr kumimoji="1" lang="en-US" altLang="ja-JP" sz="3200" dirty="0" smtClean="0">
              <a:solidFill>
                <a:srgbClr val="FF0000"/>
              </a:solidFill>
            </a:endParaRPr>
          </a:p>
          <a:p>
            <a:pPr algn="ctr"/>
            <a:r>
              <a:rPr kumimoji="1" lang="ja-JP" altLang="en-US" sz="3200" dirty="0" smtClean="0">
                <a:solidFill>
                  <a:srgbClr val="FF0000"/>
                </a:solidFill>
              </a:rPr>
              <a:t>（異状）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87229" y="3615655"/>
            <a:ext cx="11241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dirty="0"/>
              <a:t>住所</a:t>
            </a:r>
            <a:r>
              <a:rPr lang="ja-JP" altLang="en-US" sz="3200" dirty="0" smtClean="0"/>
              <a:t>が間違っていました！</a:t>
            </a:r>
            <a:endParaRPr lang="en-US" altLang="ja-JP" sz="3200" dirty="0" smtClean="0"/>
          </a:p>
          <a:p>
            <a:r>
              <a:rPr lang="ja-JP" altLang="en-US" sz="3200" dirty="0"/>
              <a:t>　</a:t>
            </a:r>
            <a:r>
              <a:rPr lang="ja-JP" altLang="en-US" sz="3200" dirty="0" smtClean="0"/>
              <a:t>→　データベース内のデータを訂正します</a:t>
            </a:r>
            <a:endParaRPr lang="en-US" altLang="ja-JP" sz="3200" dirty="0" smtClean="0"/>
          </a:p>
          <a:p>
            <a:r>
              <a:rPr lang="ja-JP" altLang="en-US" sz="3200" dirty="0"/>
              <a:t>　</a:t>
            </a:r>
            <a:r>
              <a:rPr lang="ja-JP" altLang="en-US" sz="3200" dirty="0" smtClean="0"/>
              <a:t>　　→　訂正のとき、うっかりミス、してしましました！</a:t>
            </a:r>
            <a:endParaRPr lang="en-US" altLang="ja-JP" sz="3200" dirty="0" smtClean="0"/>
          </a:p>
        </p:txBody>
      </p:sp>
    </p:spTree>
    <p:extLst>
      <p:ext uri="{BB962C8B-B14F-4D97-AF65-F5344CB8AC3E}">
        <p14:creationId xmlns:p14="http://schemas.microsoft.com/office/powerpoint/2010/main" val="75365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/>
          </p:nvPr>
        </p:nvGraphicFramePr>
        <p:xfrm>
          <a:off x="828676" y="486515"/>
          <a:ext cx="7000876" cy="2156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1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4-3-2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4-3-2</a:t>
                      </a:r>
                      <a:endParaRPr kumimoji="1" lang="ja-JP" altLang="en-US" sz="2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上下矢印 4"/>
          <p:cNvSpPr/>
          <p:nvPr/>
        </p:nvSpPr>
        <p:spPr>
          <a:xfrm>
            <a:off x="3700463" y="2928938"/>
            <a:ext cx="485775" cy="1114425"/>
          </a:xfrm>
          <a:prstGeom prst="upDown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614863" y="3193762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情報は同じ</a:t>
            </a:r>
            <a:endParaRPr kumimoji="1" lang="ja-JP" altLang="en-US" sz="4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200025" y="4215235"/>
          <a:ext cx="4686300" cy="1699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1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4-3-2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>
            <p:extLst/>
          </p:nvPr>
        </p:nvGraphicFramePr>
        <p:xfrm>
          <a:off x="5057777" y="4187082"/>
          <a:ext cx="4129088" cy="2156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6991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/>
          </p:nvPr>
        </p:nvGraphicFramePr>
        <p:xfrm>
          <a:off x="828676" y="486515"/>
          <a:ext cx="7000876" cy="2278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8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7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kumimoji="1" lang="ja-JP" altLang="en-US" sz="28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上下矢印 4"/>
          <p:cNvSpPr/>
          <p:nvPr/>
        </p:nvSpPr>
        <p:spPr>
          <a:xfrm>
            <a:off x="3700463" y="2928938"/>
            <a:ext cx="485775" cy="1114425"/>
          </a:xfrm>
          <a:prstGeom prst="upDown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614863" y="3193762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情報は同じ</a:t>
            </a:r>
            <a:endParaRPr kumimoji="1" lang="ja-JP" altLang="en-US" sz="4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200025" y="4215235"/>
          <a:ext cx="4686300" cy="1699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1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/>
        </p:nvGraphicFramePr>
        <p:xfrm>
          <a:off x="5057777" y="4187082"/>
          <a:ext cx="4129088" cy="2156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40761" y="-10145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どっちがよいか？</a:t>
            </a:r>
            <a:endParaRPr kumimoji="1" lang="ja-JP" altLang="en-US" sz="4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角丸四角形吹き出し 1"/>
          <p:cNvSpPr/>
          <p:nvPr/>
        </p:nvSpPr>
        <p:spPr>
          <a:xfrm>
            <a:off x="6200774" y="1462455"/>
            <a:ext cx="5789573" cy="1302969"/>
          </a:xfrm>
          <a:prstGeom prst="wedgeRoundRectCallout">
            <a:avLst>
              <a:gd name="adj1" fmla="val -64410"/>
              <a:gd name="adj2" fmla="val -46057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角丸四角形吹き出し 9"/>
          <p:cNvSpPr/>
          <p:nvPr/>
        </p:nvSpPr>
        <p:spPr>
          <a:xfrm>
            <a:off x="6200774" y="1528605"/>
            <a:ext cx="5789573" cy="1302969"/>
          </a:xfrm>
          <a:prstGeom prst="wedgeRoundRectCallout">
            <a:avLst>
              <a:gd name="adj1" fmla="val -65447"/>
              <a:gd name="adj2" fmla="val 26320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FF0000"/>
                </a:solidFill>
              </a:rPr>
              <a:t>こんなミスをしてしまいそう・・・</a:t>
            </a:r>
            <a:endParaRPr lang="en-US" altLang="ja-JP" sz="2400" dirty="0" smtClean="0">
              <a:solidFill>
                <a:srgbClr val="FF0000"/>
              </a:solidFill>
            </a:endParaRPr>
          </a:p>
          <a:p>
            <a:pPr algn="ctr"/>
            <a:r>
              <a:rPr kumimoji="1" lang="ja-JP" altLang="en-US" sz="3200" dirty="0" smtClean="0">
                <a:solidFill>
                  <a:srgbClr val="FF0000"/>
                </a:solidFill>
              </a:rPr>
              <a:t>どっちが正しいの？　</a:t>
            </a:r>
            <a:endParaRPr kumimoji="1" lang="en-US" altLang="ja-JP" sz="3200" dirty="0" smtClean="0">
              <a:solidFill>
                <a:srgbClr val="FF0000"/>
              </a:solidFill>
            </a:endParaRPr>
          </a:p>
          <a:p>
            <a:pPr algn="ctr"/>
            <a:r>
              <a:rPr kumimoji="1" lang="ja-JP" altLang="en-US" sz="3200" dirty="0" smtClean="0">
                <a:solidFill>
                  <a:srgbClr val="FF0000"/>
                </a:solidFill>
              </a:rPr>
              <a:t>（異状）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88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/>
          </p:nvPr>
        </p:nvGraphicFramePr>
        <p:xfrm>
          <a:off x="828676" y="486515"/>
          <a:ext cx="7000876" cy="2278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5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08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kumimoji="1" lang="ja-JP" altLang="en-US" sz="28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上下矢印 4"/>
          <p:cNvSpPr/>
          <p:nvPr/>
        </p:nvSpPr>
        <p:spPr>
          <a:xfrm>
            <a:off x="3700463" y="2928938"/>
            <a:ext cx="485775" cy="1114425"/>
          </a:xfrm>
          <a:prstGeom prst="upDown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4614863" y="3193762"/>
            <a:ext cx="27494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情報は同じ</a:t>
            </a:r>
            <a:endParaRPr kumimoji="1" lang="ja-JP" altLang="en-US" sz="4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/>
          </p:nvPr>
        </p:nvGraphicFramePr>
        <p:xfrm>
          <a:off x="200025" y="4215235"/>
          <a:ext cx="4686300" cy="1699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17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住所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福山市野上町</a:t>
                      </a:r>
                      <a:r>
                        <a:rPr kumimoji="1" lang="en-US" altLang="ja-JP" sz="2400" dirty="0" smtClean="0"/>
                        <a:t>4-3-</a:t>
                      </a:r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福山市曙町</a:t>
                      </a:r>
                      <a:r>
                        <a:rPr kumimoji="1" lang="en-US" altLang="ja-JP" sz="2400" dirty="0" smtClean="0"/>
                        <a:t>1-2-3-4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表 7"/>
          <p:cNvGraphicFramePr>
            <a:graphicFrameLocks noGrp="1"/>
          </p:cNvGraphicFramePr>
          <p:nvPr/>
        </p:nvGraphicFramePr>
        <p:xfrm>
          <a:off x="5057777" y="4187082"/>
          <a:ext cx="4129088" cy="2156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4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5389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会員番号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注文した商品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りんご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101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みかん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400" dirty="0" smtClean="0"/>
                        <a:t>100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ばなな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40761" y="-10145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どっちがよいか？</a:t>
            </a:r>
            <a:endParaRPr kumimoji="1" lang="ja-JP" altLang="en-US" sz="4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角丸四角形吹き出し 1"/>
          <p:cNvSpPr/>
          <p:nvPr/>
        </p:nvSpPr>
        <p:spPr>
          <a:xfrm>
            <a:off x="6200774" y="1462455"/>
            <a:ext cx="5789573" cy="1302969"/>
          </a:xfrm>
          <a:prstGeom prst="wedgeRoundRectCallout">
            <a:avLst>
              <a:gd name="adj1" fmla="val -64410"/>
              <a:gd name="adj2" fmla="val -46057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角丸四角形吹き出し 9"/>
          <p:cNvSpPr/>
          <p:nvPr/>
        </p:nvSpPr>
        <p:spPr>
          <a:xfrm>
            <a:off x="6200774" y="1528605"/>
            <a:ext cx="5789573" cy="1302969"/>
          </a:xfrm>
          <a:prstGeom prst="wedgeRoundRectCallout">
            <a:avLst>
              <a:gd name="adj1" fmla="val -62683"/>
              <a:gd name="adj2" fmla="val 20832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FF0000"/>
                </a:solidFill>
              </a:rPr>
              <a:t>こんなミスをしてしまいそう・・・</a:t>
            </a:r>
            <a:endParaRPr lang="en-US" altLang="ja-JP" sz="2400" dirty="0" smtClean="0">
              <a:solidFill>
                <a:srgbClr val="FF0000"/>
              </a:solidFill>
            </a:endParaRPr>
          </a:p>
          <a:p>
            <a:pPr algn="ctr"/>
            <a:r>
              <a:rPr kumimoji="1" lang="ja-JP" altLang="en-US" sz="3200" dirty="0" smtClean="0">
                <a:solidFill>
                  <a:srgbClr val="FF0000"/>
                </a:solidFill>
              </a:rPr>
              <a:t>どっちが正しいの？　</a:t>
            </a:r>
            <a:endParaRPr kumimoji="1" lang="en-US" altLang="ja-JP" sz="3200" dirty="0" smtClean="0">
              <a:solidFill>
                <a:srgbClr val="FF0000"/>
              </a:solidFill>
            </a:endParaRPr>
          </a:p>
          <a:p>
            <a:pPr algn="ctr"/>
            <a:r>
              <a:rPr kumimoji="1" lang="ja-JP" altLang="en-US" sz="3200" dirty="0" smtClean="0">
                <a:solidFill>
                  <a:srgbClr val="FF0000"/>
                </a:solidFill>
              </a:rPr>
              <a:t>（異状）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  <p:sp>
        <p:nvSpPr>
          <p:cNvPr id="3" name="右中かっこ 2"/>
          <p:cNvSpPr/>
          <p:nvPr/>
        </p:nvSpPr>
        <p:spPr>
          <a:xfrm>
            <a:off x="9358317" y="4043363"/>
            <a:ext cx="214313" cy="2543175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9536906" y="4850077"/>
            <a:ext cx="243848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異状が起きにくい</a:t>
            </a:r>
            <a:endParaRPr kumimoji="1" lang="en-US" altLang="ja-JP" sz="2400" dirty="0" smtClean="0">
              <a:solidFill>
                <a:srgbClr val="FF0000"/>
              </a:solidFill>
            </a:endParaRPr>
          </a:p>
          <a:p>
            <a:r>
              <a:rPr lang="ja-JP" altLang="en-US" sz="2400" dirty="0" smtClean="0">
                <a:solidFill>
                  <a:srgbClr val="FF0000"/>
                </a:solidFill>
              </a:rPr>
              <a:t>良い</a:t>
            </a:r>
            <a:r>
              <a:rPr lang="ja-JP" altLang="en-US" sz="2400" dirty="0">
                <a:solidFill>
                  <a:srgbClr val="FF0000"/>
                </a:solidFill>
              </a:rPr>
              <a:t>設計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13" name="角丸四角形吹き出し 12"/>
          <p:cNvSpPr/>
          <p:nvPr/>
        </p:nvSpPr>
        <p:spPr>
          <a:xfrm>
            <a:off x="1494262" y="6171925"/>
            <a:ext cx="3392063" cy="645101"/>
          </a:xfrm>
          <a:prstGeom prst="wedgeRoundRectCallout">
            <a:avLst>
              <a:gd name="adj1" fmla="val 37728"/>
              <a:gd name="adj2" fmla="val -175660"/>
              <a:gd name="adj3" fmla="val 16667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3200" dirty="0">
                <a:solidFill>
                  <a:srgbClr val="FF0000"/>
                </a:solidFill>
              </a:rPr>
              <a:t>間違</a:t>
            </a:r>
            <a:r>
              <a:rPr lang="ja-JP" altLang="en-US" sz="3200" dirty="0" smtClean="0">
                <a:solidFill>
                  <a:srgbClr val="FF0000"/>
                </a:solidFill>
              </a:rPr>
              <a:t>いにくい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55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/>
          </p:nvPr>
        </p:nvGraphicFramePr>
        <p:xfrm>
          <a:off x="360361" y="333904"/>
          <a:ext cx="11655426" cy="447516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8277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7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91721">
                <a:tc>
                  <a:txBody>
                    <a:bodyPr/>
                    <a:lstStyle/>
                    <a:p>
                      <a:r>
                        <a:rPr kumimoji="1" lang="ja-JP" altLang="en-US" sz="4400" dirty="0" smtClean="0"/>
                        <a:t>異状が起き</a:t>
                      </a:r>
                      <a:r>
                        <a:rPr kumimoji="1" lang="ja-JP" altLang="en-US" sz="4400" b="1" u="sng" dirty="0" smtClean="0">
                          <a:solidFill>
                            <a:srgbClr val="FF0000"/>
                          </a:solidFill>
                        </a:rPr>
                        <a:t>にくい</a:t>
                      </a:r>
                      <a:r>
                        <a:rPr kumimoji="1" lang="ja-JP" altLang="en-US" sz="4400" dirty="0" smtClean="0"/>
                        <a:t>データベース設計</a:t>
                      </a:r>
                      <a:endParaRPr kumimoji="1" lang="ja-JP" altLang="en-US" sz="44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4400" dirty="0" smtClean="0"/>
                        <a:t>異状が起き</a:t>
                      </a:r>
                      <a:r>
                        <a:rPr kumimoji="1" lang="ja-JP" altLang="en-US" sz="4400" b="1" u="sng" dirty="0" smtClean="0">
                          <a:solidFill>
                            <a:srgbClr val="FF0000"/>
                          </a:solidFill>
                        </a:rPr>
                        <a:t>やすい</a:t>
                      </a:r>
                      <a:r>
                        <a:rPr kumimoji="1" lang="ja-JP" altLang="en-US" sz="4400" dirty="0" smtClean="0"/>
                        <a:t>データベース設計</a:t>
                      </a:r>
                      <a:endParaRPr kumimoji="1" lang="ja-JP" altLang="en-US" sz="4400" dirty="0"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1721">
                <a:tc>
                  <a:txBody>
                    <a:bodyPr/>
                    <a:lstStyle/>
                    <a:p>
                      <a:r>
                        <a:rPr kumimoji="1" lang="ja-JP" altLang="en-US" sz="4400" dirty="0" smtClean="0"/>
                        <a:t>テーブルの数：　</a:t>
                      </a:r>
                      <a:r>
                        <a:rPr kumimoji="1" lang="ja-JP" altLang="en-US" sz="4400" b="1" dirty="0" smtClean="0">
                          <a:solidFill>
                            <a:srgbClr val="FF0000"/>
                          </a:solidFill>
                        </a:rPr>
                        <a:t>大</a:t>
                      </a:r>
                      <a:endParaRPr kumimoji="1" lang="ja-JP" altLang="en-US" sz="4400" b="1" dirty="0">
                        <a:solidFill>
                          <a:srgbClr val="FF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4400" dirty="0" smtClean="0"/>
                        <a:t>テーブルの数：　</a:t>
                      </a:r>
                      <a:r>
                        <a:rPr kumimoji="1" lang="ja-JP" altLang="en-US" sz="4400" b="1" dirty="0" smtClean="0">
                          <a:solidFill>
                            <a:srgbClr val="FF0000"/>
                          </a:solidFill>
                        </a:rPr>
                        <a:t>小</a:t>
                      </a:r>
                      <a:endParaRPr kumimoji="1" lang="ja-JP" altLang="en-US" sz="4400" b="1" dirty="0">
                        <a:solidFill>
                          <a:srgbClr val="FF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1721">
                <a:tc>
                  <a:txBody>
                    <a:bodyPr/>
                    <a:lstStyle/>
                    <a:p>
                      <a:r>
                        <a:rPr kumimoji="1" lang="ja-JP" altLang="en-US" sz="4400" dirty="0" smtClean="0"/>
                        <a:t>データの冗長性：　</a:t>
                      </a:r>
                      <a:r>
                        <a:rPr kumimoji="1" lang="ja-JP" altLang="en-US" sz="4400" b="1" dirty="0" smtClean="0">
                          <a:solidFill>
                            <a:srgbClr val="FF0000"/>
                          </a:solidFill>
                        </a:rPr>
                        <a:t>小</a:t>
                      </a:r>
                      <a:endParaRPr kumimoji="1" lang="ja-JP" altLang="en-US" sz="4400" b="1" dirty="0">
                        <a:solidFill>
                          <a:srgbClr val="FF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4400" dirty="0" smtClean="0"/>
                        <a:t>データの冗長性：　</a:t>
                      </a:r>
                      <a:r>
                        <a:rPr kumimoji="1" lang="ja-JP" altLang="en-US" sz="4400" b="1" dirty="0" smtClean="0">
                          <a:solidFill>
                            <a:srgbClr val="FF0000"/>
                          </a:solidFill>
                        </a:rPr>
                        <a:t>大</a:t>
                      </a:r>
                      <a:endParaRPr kumimoji="1" lang="ja-JP" altLang="en-US" sz="4400" b="1" dirty="0">
                        <a:solidFill>
                          <a:srgbClr val="FF0000"/>
                        </a:solidFill>
                        <a:latin typeface="メイリオ" panose="020B0604030504040204" pitchFamily="50" charset="-128"/>
                        <a:ea typeface="メイリオ" panose="020B0604030504040204" pitchFamily="50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617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8-2 </a:t>
            </a:r>
            <a:r>
              <a:rPr lang="ja-JP" altLang="en-US" sz="4000" dirty="0" smtClean="0">
                <a:solidFill>
                  <a:schemeClr val="bg1"/>
                </a:solidFill>
              </a:rPr>
              <a:t>異状とは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97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9100" y="1533505"/>
            <a:ext cx="10428440" cy="482284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600" b="1" dirty="0" smtClean="0">
                <a:solidFill>
                  <a:srgbClr val="C00000"/>
                </a:solidFill>
              </a:rPr>
              <a:t>異状</a:t>
            </a:r>
            <a:r>
              <a:rPr lang="ja-JP" altLang="en-US" sz="3600" dirty="0" smtClean="0"/>
              <a:t>とは</a:t>
            </a:r>
            <a:r>
              <a:rPr lang="ja-JP" altLang="en-US" sz="3600" dirty="0"/>
              <a:t>、</a:t>
            </a:r>
            <a:r>
              <a:rPr kumimoji="1" lang="ja-JP" altLang="en-US" sz="3600" dirty="0" smtClean="0"/>
              <a:t>データベース内のデータが、</a:t>
            </a:r>
            <a:endParaRPr kumimoji="1" lang="en-US" altLang="ja-JP" sz="3600" dirty="0" smtClean="0"/>
          </a:p>
          <a:p>
            <a:pPr marL="0" indent="0">
              <a:lnSpc>
                <a:spcPct val="120000"/>
              </a:lnSpc>
              <a:buNone/>
            </a:pPr>
            <a:r>
              <a:rPr kumimoji="1" lang="ja-JP" altLang="en-US" sz="3600" dirty="0" smtClean="0"/>
              <a:t>◆　</a:t>
            </a:r>
            <a:r>
              <a:rPr kumimoji="1" lang="ja-JP" altLang="en-US" sz="3600" b="1" dirty="0" smtClean="0"/>
              <a:t>つじつまの合わない状態</a:t>
            </a:r>
            <a:endParaRPr kumimoji="1" lang="en-US" altLang="ja-JP" sz="3600" b="1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600" dirty="0" smtClean="0"/>
              <a:t>あるいは</a:t>
            </a:r>
            <a:endParaRPr lang="en-US" altLang="ja-JP" sz="36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600" b="1" dirty="0" smtClean="0"/>
              <a:t>◆　記録したいデータが記録できない状態</a:t>
            </a:r>
            <a:endParaRPr lang="en-US" altLang="ja-JP" sz="3600" b="1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600" dirty="0" smtClean="0"/>
              <a:t>になり、しかも、修復できない状態に陥ること</a:t>
            </a:r>
            <a:endParaRPr lang="en-US" altLang="ja-JP" sz="3600" dirty="0" smtClean="0"/>
          </a:p>
          <a:p>
            <a:pPr marL="0" indent="0">
              <a:lnSpc>
                <a:spcPct val="120000"/>
              </a:lnSpc>
              <a:buNone/>
            </a:pP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12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84885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異状とは</a:t>
            </a:r>
          </a:p>
        </p:txBody>
      </p:sp>
      <p:grpSp>
        <p:nvGrpSpPr>
          <p:cNvPr id="14" name="グループ化 13"/>
          <p:cNvGrpSpPr/>
          <p:nvPr/>
        </p:nvGrpSpPr>
        <p:grpSpPr>
          <a:xfrm>
            <a:off x="9563437" y="1533505"/>
            <a:ext cx="2031326" cy="1921118"/>
            <a:chOff x="9828551" y="1209670"/>
            <a:chExt cx="2031326" cy="1921118"/>
          </a:xfrm>
        </p:grpSpPr>
        <p:sp>
          <p:nvSpPr>
            <p:cNvPr id="18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9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1334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9100" y="1533505"/>
            <a:ext cx="10428440" cy="482284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600" b="1" dirty="0" smtClean="0">
                <a:solidFill>
                  <a:srgbClr val="C00000"/>
                </a:solidFill>
              </a:rPr>
              <a:t>異状</a:t>
            </a:r>
            <a:r>
              <a:rPr lang="ja-JP" altLang="en-US" sz="3600" dirty="0" smtClean="0"/>
              <a:t>とは</a:t>
            </a:r>
            <a:r>
              <a:rPr lang="ja-JP" altLang="en-US" sz="3600" dirty="0"/>
              <a:t>、</a:t>
            </a:r>
            <a:r>
              <a:rPr kumimoji="1" lang="ja-JP" altLang="en-US" sz="3600" dirty="0" smtClean="0"/>
              <a:t>データベース内のデータが、</a:t>
            </a:r>
            <a:endParaRPr kumimoji="1" lang="en-US" altLang="ja-JP" sz="3600" dirty="0" smtClean="0"/>
          </a:p>
          <a:p>
            <a:pPr marL="0" indent="0">
              <a:lnSpc>
                <a:spcPct val="120000"/>
              </a:lnSpc>
              <a:buNone/>
            </a:pPr>
            <a:r>
              <a:rPr kumimoji="1" lang="ja-JP" altLang="en-US" sz="3600" dirty="0" smtClean="0"/>
              <a:t>◆　</a:t>
            </a:r>
            <a:r>
              <a:rPr kumimoji="1" lang="ja-JP" altLang="en-US" sz="3600" b="1" dirty="0" smtClean="0"/>
              <a:t>つじつまの合わない状態</a:t>
            </a:r>
            <a:endParaRPr kumimoji="1" lang="en-US" altLang="ja-JP" sz="3600" b="1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600" dirty="0" smtClean="0"/>
              <a:t>あるいは</a:t>
            </a:r>
            <a:endParaRPr lang="en-US" altLang="ja-JP" sz="3600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600" b="1" dirty="0" smtClean="0"/>
              <a:t>◆　記録したいデータが記録できない状態</a:t>
            </a:r>
            <a:endParaRPr lang="en-US" altLang="ja-JP" sz="3600" b="1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600" dirty="0" smtClean="0"/>
              <a:t>になり、しかも、修復できない状態に陥ること</a:t>
            </a:r>
            <a:endParaRPr lang="en-US" altLang="ja-JP" sz="3600" dirty="0" smtClean="0"/>
          </a:p>
          <a:p>
            <a:pPr marL="0" indent="0">
              <a:lnSpc>
                <a:spcPct val="120000"/>
              </a:lnSpc>
              <a:buNone/>
            </a:pPr>
            <a:endParaRPr kumimoji="1" lang="ja-JP" altLang="en-US" sz="36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84885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異状とは</a:t>
            </a:r>
          </a:p>
        </p:txBody>
      </p:sp>
      <p:sp>
        <p:nvSpPr>
          <p:cNvPr id="9" name="正方形/長方形 8"/>
          <p:cNvSpPr/>
          <p:nvPr/>
        </p:nvSpPr>
        <p:spPr>
          <a:xfrm>
            <a:off x="1148209" y="2274793"/>
            <a:ext cx="6078502" cy="823912"/>
          </a:xfrm>
          <a:prstGeom prst="rect">
            <a:avLst/>
          </a:prstGeom>
          <a:noFill/>
          <a:ln w="57150">
            <a:solidFill>
              <a:srgbClr val="00000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テキスト ボックス 1"/>
          <p:cNvSpPr txBox="1"/>
          <p:nvPr/>
        </p:nvSpPr>
        <p:spPr>
          <a:xfrm>
            <a:off x="7576284" y="2455916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/>
              <a:t>例</a:t>
            </a:r>
            <a:r>
              <a:rPr lang="ja-JP" altLang="en-US" sz="2400" b="1" dirty="0" smtClean="0"/>
              <a:t>を使って説明しま</a:t>
            </a:r>
            <a:r>
              <a:rPr lang="ja-JP" altLang="en-US" sz="2400" b="1" dirty="0"/>
              <a:t>す</a:t>
            </a:r>
            <a:endParaRPr kumimoji="1" lang="ja-JP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7019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9100" y="1784248"/>
            <a:ext cx="11671300" cy="7819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sz="3200" dirty="0" smtClean="0"/>
              <a:t>人間は</a:t>
            </a:r>
            <a:r>
              <a:rPr kumimoji="1" lang="ja-JP" altLang="en-US" sz="3200" b="1" dirty="0" smtClean="0"/>
              <a:t>ミス</a:t>
            </a:r>
            <a:r>
              <a:rPr kumimoji="1" lang="ja-JP" altLang="en-US" sz="3200" dirty="0" smtClean="0"/>
              <a:t>をするもの．人間はものごとを</a:t>
            </a:r>
            <a:r>
              <a:rPr kumimoji="1" lang="ja-JP" altLang="en-US" sz="3200" b="1" dirty="0" smtClean="0"/>
              <a:t>忘れやすい</a:t>
            </a:r>
            <a:endParaRPr kumimoji="1" lang="ja-JP" altLang="en-US" sz="3200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そもそも・・・</a:t>
            </a:r>
          </a:p>
        </p:txBody>
      </p:sp>
      <p:sp>
        <p:nvSpPr>
          <p:cNvPr id="2" name="下矢印 1"/>
          <p:cNvSpPr/>
          <p:nvPr/>
        </p:nvSpPr>
        <p:spPr>
          <a:xfrm>
            <a:off x="4750415" y="2862058"/>
            <a:ext cx="1504335" cy="6194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419100" y="3872527"/>
            <a:ext cx="11671300" cy="1938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ミスを防ぎたい、忘れたくない、楽をしたいからこそ、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データベースシステム</a:t>
            </a:r>
            <a:r>
              <a:rPr lang="ja-JP" altLang="en-US" sz="3200" dirty="0" smtClean="0"/>
              <a:t>を使う</a:t>
            </a:r>
            <a:endParaRPr lang="ja-JP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85985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9100" y="1577770"/>
            <a:ext cx="5590458" cy="2846746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ja-JP" altLang="en-US" b="1" dirty="0" smtClean="0"/>
              <a:t>カレーライス</a:t>
            </a:r>
            <a:r>
              <a:rPr kumimoji="1" lang="ja-JP" altLang="en-US" dirty="0" smtClean="0"/>
              <a:t>は仮に、</a:t>
            </a:r>
            <a:r>
              <a:rPr lang="ja-JP" altLang="en-US" b="1" dirty="0" smtClean="0"/>
              <a:t>４</a:t>
            </a:r>
            <a:r>
              <a:rPr kumimoji="1" lang="ja-JP" altLang="en-US" b="1" dirty="0" smtClean="0"/>
              <a:t>００</a:t>
            </a:r>
            <a:r>
              <a:rPr kumimoji="1" lang="ja-JP" altLang="en-US" dirty="0" smtClean="0"/>
              <a:t>円</a:t>
            </a:r>
            <a:endParaRPr kumimoji="1" lang="en-US" altLang="ja-JP" dirty="0" smtClean="0"/>
          </a:p>
          <a:p>
            <a:pPr>
              <a:lnSpc>
                <a:spcPct val="100000"/>
              </a:lnSpc>
            </a:pPr>
            <a:r>
              <a:rPr lang="ja-JP" altLang="en-US" b="1" dirty="0" smtClean="0"/>
              <a:t>うど</a:t>
            </a:r>
            <a:r>
              <a:rPr lang="ja-JP" altLang="en-US" b="1" dirty="0"/>
              <a:t>ん</a:t>
            </a:r>
            <a:r>
              <a:rPr lang="ja-JP" altLang="en-US" dirty="0" smtClean="0"/>
              <a:t>は仮に、</a:t>
            </a:r>
            <a:r>
              <a:rPr lang="ja-JP" altLang="en-US" b="1" dirty="0" smtClean="0"/>
              <a:t>２５０</a:t>
            </a:r>
            <a:r>
              <a:rPr lang="ja-JP" altLang="en-US" dirty="0" smtClean="0"/>
              <a:t>円</a:t>
            </a:r>
            <a:endParaRPr lang="en-US" altLang="ja-JP" dirty="0" smtClean="0"/>
          </a:p>
          <a:p>
            <a:pPr>
              <a:lnSpc>
                <a:spcPct val="100000"/>
              </a:lnSpc>
            </a:pPr>
            <a:r>
              <a:rPr kumimoji="1" lang="en-US" altLang="ja-JP" b="1" dirty="0" smtClean="0"/>
              <a:t>A</a:t>
            </a:r>
            <a:r>
              <a:rPr kumimoji="1" lang="ja-JP" altLang="en-US" dirty="0" err="1" smtClean="0"/>
              <a:t>さんは</a:t>
            </a:r>
            <a:r>
              <a:rPr kumimoji="1" lang="ja-JP" altLang="en-US" b="1" dirty="0" smtClean="0"/>
              <a:t>カレーライス</a:t>
            </a:r>
            <a:r>
              <a:rPr kumimoji="1" lang="ja-JP" altLang="en-US" dirty="0" smtClean="0"/>
              <a:t>を食べた</a:t>
            </a:r>
            <a:endParaRPr kumimoji="1" lang="en-US" altLang="ja-JP" dirty="0" smtClean="0"/>
          </a:p>
          <a:p>
            <a:pPr>
              <a:lnSpc>
                <a:spcPct val="100000"/>
              </a:lnSpc>
            </a:pPr>
            <a:r>
              <a:rPr lang="en-US" altLang="ja-JP" b="1" dirty="0" smtClean="0"/>
              <a:t>B</a:t>
            </a:r>
            <a:r>
              <a:rPr lang="ja-JP" altLang="en-US" dirty="0" err="1" smtClean="0"/>
              <a:t>さんは</a:t>
            </a:r>
            <a:r>
              <a:rPr lang="ja-JP" altLang="en-US" b="1" dirty="0" smtClean="0"/>
              <a:t>うどん</a:t>
            </a:r>
            <a:r>
              <a:rPr lang="ja-JP" altLang="en-US" dirty="0" smtClean="0"/>
              <a:t>を食べた</a:t>
            </a:r>
            <a:endParaRPr lang="en-US" altLang="ja-JP" dirty="0" smtClean="0"/>
          </a:p>
          <a:p>
            <a:pPr>
              <a:lnSpc>
                <a:spcPct val="100000"/>
              </a:lnSpc>
            </a:pPr>
            <a:r>
              <a:rPr kumimoji="1" lang="en-US" altLang="ja-JP" b="1" dirty="0" smtClean="0"/>
              <a:t>C</a:t>
            </a:r>
            <a:r>
              <a:rPr kumimoji="1" lang="ja-JP" altLang="en-US" dirty="0" err="1" smtClean="0"/>
              <a:t>さんは</a:t>
            </a:r>
            <a:r>
              <a:rPr kumimoji="1" lang="ja-JP" altLang="en-US" b="1" dirty="0" smtClean="0"/>
              <a:t>カレーライス</a:t>
            </a:r>
            <a:r>
              <a:rPr kumimoji="1" lang="ja-JP" altLang="en-US" dirty="0" smtClean="0"/>
              <a:t>を食べた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異状が起きやすいデータベースの例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右矢印 1"/>
          <p:cNvSpPr/>
          <p:nvPr/>
        </p:nvSpPr>
        <p:spPr>
          <a:xfrm>
            <a:off x="6009558" y="2484949"/>
            <a:ext cx="707922" cy="10323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142726" y="2295623"/>
            <a:ext cx="41295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dirty="0" smtClean="0">
                <a:solidFill>
                  <a:prstClr val="black"/>
                </a:solidFill>
              </a:rPr>
              <a:t>①先に食べて、</a:t>
            </a:r>
            <a:r>
              <a:rPr lang="ja-JP" altLang="en-US" sz="2800" b="1" dirty="0" smtClean="0">
                <a:solidFill>
                  <a:prstClr val="black"/>
                </a:solidFill>
              </a:rPr>
              <a:t>あとでお金を集める</a:t>
            </a:r>
            <a:r>
              <a:rPr lang="ja-JP" altLang="en-US" sz="2800" dirty="0" smtClean="0">
                <a:solidFill>
                  <a:prstClr val="black"/>
                </a:solidFill>
              </a:rPr>
              <a:t>ことになった。</a:t>
            </a:r>
            <a:endParaRPr lang="en-US" altLang="ja-JP" sz="2800" dirty="0" smtClean="0">
              <a:solidFill>
                <a:prstClr val="black"/>
              </a:solidFill>
            </a:endParaRPr>
          </a:p>
          <a:p>
            <a:r>
              <a:rPr lang="ja-JP" altLang="en-US" sz="2800" dirty="0" smtClean="0">
                <a:solidFill>
                  <a:prstClr val="black"/>
                </a:solidFill>
              </a:rPr>
              <a:t>記録を残した</a:t>
            </a:r>
            <a:endParaRPr lang="ja-JP" altLang="en-US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113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異状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が起きやすい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右矢印 1"/>
          <p:cNvSpPr/>
          <p:nvPr/>
        </p:nvSpPr>
        <p:spPr>
          <a:xfrm>
            <a:off x="6009558" y="2484949"/>
            <a:ext cx="707922" cy="10323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142726" y="2295623"/>
            <a:ext cx="41295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dirty="0" smtClean="0">
                <a:solidFill>
                  <a:prstClr val="black"/>
                </a:solidFill>
              </a:rPr>
              <a:t>①先に食べて、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あとでお金を集める</a:t>
            </a:r>
            <a:r>
              <a:rPr lang="ja-JP" altLang="en-US" sz="2800" dirty="0" smtClean="0">
                <a:solidFill>
                  <a:prstClr val="black"/>
                </a:solidFill>
              </a:rPr>
              <a:t>ことになった。</a:t>
            </a:r>
            <a:endParaRPr lang="en-US" altLang="ja-JP" sz="2800" dirty="0" smtClean="0">
              <a:solidFill>
                <a:prstClr val="black"/>
              </a:solidFill>
            </a:endParaRPr>
          </a:p>
          <a:p>
            <a:r>
              <a:rPr lang="ja-JP" altLang="en-US" sz="2800" dirty="0" smtClean="0">
                <a:solidFill>
                  <a:prstClr val="black"/>
                </a:solidFill>
              </a:rPr>
              <a:t>記録を残した</a:t>
            </a:r>
            <a:endParaRPr lang="ja-JP" altLang="en-US" sz="2800" dirty="0">
              <a:solidFill>
                <a:prstClr val="black"/>
              </a:solidFill>
            </a:endParaRPr>
          </a:p>
        </p:txBody>
      </p:sp>
      <p:sp>
        <p:nvSpPr>
          <p:cNvPr id="8" name="右矢印 7"/>
          <p:cNvSpPr/>
          <p:nvPr/>
        </p:nvSpPr>
        <p:spPr>
          <a:xfrm rot="5400000">
            <a:off x="8637638" y="3908323"/>
            <a:ext cx="707922" cy="10323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7142726" y="5042118"/>
            <a:ext cx="41295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dirty="0" smtClean="0">
                <a:solidFill>
                  <a:prstClr val="black"/>
                </a:solidFill>
              </a:rPr>
              <a:t>②</a:t>
            </a:r>
            <a:r>
              <a:rPr lang="ja-JP" altLang="en-US" sz="2800" b="1" dirty="0" smtClean="0">
                <a:solidFill>
                  <a:prstClr val="black"/>
                </a:solidFill>
              </a:rPr>
              <a:t>カレーライス</a:t>
            </a:r>
            <a:r>
              <a:rPr lang="ja-JP" altLang="en-US" sz="2800" dirty="0" smtClean="0">
                <a:solidFill>
                  <a:prstClr val="black"/>
                </a:solidFill>
              </a:rPr>
              <a:t>は</a:t>
            </a:r>
            <a:r>
              <a:rPr lang="ja-JP" altLang="en-US" sz="2800" b="1" dirty="0" smtClean="0">
                <a:solidFill>
                  <a:prstClr val="black"/>
                </a:solidFill>
              </a:rPr>
              <a:t>４００</a:t>
            </a:r>
            <a:r>
              <a:rPr lang="ja-JP" altLang="en-US" sz="2800" dirty="0" smtClean="0">
                <a:solidFill>
                  <a:prstClr val="black"/>
                </a:solidFill>
              </a:rPr>
              <a:t>円、</a:t>
            </a:r>
            <a:r>
              <a:rPr lang="ja-JP" altLang="en-US" sz="2800" b="1" dirty="0" smtClean="0">
                <a:solidFill>
                  <a:prstClr val="black"/>
                </a:solidFill>
              </a:rPr>
              <a:t>うどん</a:t>
            </a:r>
            <a:r>
              <a:rPr lang="ja-JP" altLang="en-US" sz="2800" dirty="0" smtClean="0">
                <a:solidFill>
                  <a:prstClr val="black"/>
                </a:solidFill>
              </a:rPr>
              <a:t>は</a:t>
            </a:r>
            <a:r>
              <a:rPr lang="ja-JP" altLang="en-US" sz="2800" b="1" dirty="0" smtClean="0">
                <a:solidFill>
                  <a:prstClr val="black"/>
                </a:solidFill>
              </a:rPr>
              <a:t>２５０</a:t>
            </a:r>
            <a:r>
              <a:rPr lang="ja-JP" altLang="en-US" sz="2800" dirty="0" smtClean="0">
                <a:solidFill>
                  <a:prstClr val="black"/>
                </a:solidFill>
              </a:rPr>
              <a:t>円みたいだけど、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正確な値段はあとで確認</a:t>
            </a:r>
            <a:r>
              <a:rPr lang="ja-JP" altLang="en-US" sz="2800" dirty="0" smtClean="0">
                <a:solidFill>
                  <a:prstClr val="black"/>
                </a:solidFill>
              </a:rPr>
              <a:t>する</a:t>
            </a:r>
            <a:endParaRPr lang="ja-JP" altLang="en-US" sz="2800" dirty="0">
              <a:solidFill>
                <a:prstClr val="black"/>
              </a:solidFill>
            </a:endParaRPr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419100" y="1577770"/>
            <a:ext cx="5590458" cy="28467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ja-JP" altLang="en-US" b="1" smtClean="0"/>
              <a:t>カレーライス</a:t>
            </a:r>
            <a:r>
              <a:rPr lang="ja-JP" altLang="en-US" smtClean="0"/>
              <a:t>は仮に、</a:t>
            </a:r>
            <a:r>
              <a:rPr lang="ja-JP" altLang="en-US" b="1" smtClean="0"/>
              <a:t>４００</a:t>
            </a:r>
            <a:r>
              <a:rPr lang="ja-JP" altLang="en-US" smtClean="0"/>
              <a:t>円</a:t>
            </a:r>
            <a:endParaRPr lang="en-US" altLang="ja-JP" smtClean="0"/>
          </a:p>
          <a:p>
            <a:pPr>
              <a:lnSpc>
                <a:spcPct val="100000"/>
              </a:lnSpc>
            </a:pPr>
            <a:r>
              <a:rPr lang="ja-JP" altLang="en-US" b="1" smtClean="0"/>
              <a:t>うどん</a:t>
            </a:r>
            <a:r>
              <a:rPr lang="ja-JP" altLang="en-US" smtClean="0"/>
              <a:t>は仮に、</a:t>
            </a:r>
            <a:r>
              <a:rPr lang="ja-JP" altLang="en-US" b="1" smtClean="0"/>
              <a:t>２５０</a:t>
            </a:r>
            <a:r>
              <a:rPr lang="ja-JP" altLang="en-US" smtClean="0"/>
              <a:t>円</a:t>
            </a:r>
            <a:endParaRPr lang="en-US" altLang="ja-JP" smtClean="0"/>
          </a:p>
          <a:p>
            <a:pPr>
              <a:lnSpc>
                <a:spcPct val="100000"/>
              </a:lnSpc>
            </a:pPr>
            <a:r>
              <a:rPr lang="en-US" altLang="ja-JP" b="1" smtClean="0"/>
              <a:t>A</a:t>
            </a:r>
            <a:r>
              <a:rPr lang="ja-JP" altLang="en-US" smtClean="0"/>
              <a:t>さんは</a:t>
            </a:r>
            <a:r>
              <a:rPr lang="ja-JP" altLang="en-US" b="1" smtClean="0"/>
              <a:t>カレーライス</a:t>
            </a:r>
            <a:r>
              <a:rPr lang="ja-JP" altLang="en-US" smtClean="0"/>
              <a:t>を食べた</a:t>
            </a:r>
            <a:endParaRPr lang="en-US" altLang="ja-JP" smtClean="0"/>
          </a:p>
          <a:p>
            <a:pPr>
              <a:lnSpc>
                <a:spcPct val="100000"/>
              </a:lnSpc>
            </a:pPr>
            <a:r>
              <a:rPr lang="en-US" altLang="ja-JP" b="1" smtClean="0"/>
              <a:t>B</a:t>
            </a:r>
            <a:r>
              <a:rPr lang="ja-JP" altLang="en-US" smtClean="0"/>
              <a:t>さんは</a:t>
            </a:r>
            <a:r>
              <a:rPr lang="ja-JP" altLang="en-US" b="1" smtClean="0"/>
              <a:t>うどん</a:t>
            </a:r>
            <a:r>
              <a:rPr lang="ja-JP" altLang="en-US" smtClean="0"/>
              <a:t>を食べた</a:t>
            </a:r>
            <a:endParaRPr lang="en-US" altLang="ja-JP" smtClean="0"/>
          </a:p>
          <a:p>
            <a:pPr>
              <a:lnSpc>
                <a:spcPct val="100000"/>
              </a:lnSpc>
            </a:pPr>
            <a:r>
              <a:rPr lang="en-US" altLang="ja-JP" b="1" smtClean="0"/>
              <a:t>C</a:t>
            </a:r>
            <a:r>
              <a:rPr lang="ja-JP" altLang="en-US" smtClean="0"/>
              <a:t>さんは</a:t>
            </a:r>
            <a:r>
              <a:rPr lang="ja-JP" altLang="en-US" b="1" smtClean="0"/>
              <a:t>カレーライス</a:t>
            </a:r>
            <a:r>
              <a:rPr lang="ja-JP" altLang="en-US" smtClean="0"/>
              <a:t>を食べた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9816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異状が起きやすいデータベースの例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5122" name="Picture 2" descr="http://4.bp.blogspot.com/-Bu3khFKFeZ4/Uf8zrYCYL4I/AAAAAAAAWvE/_7M-Tv87a_E/s800/mezamashidoke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550" y="1245394"/>
            <a:ext cx="1539052" cy="18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419100" y="3430270"/>
          <a:ext cx="38862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3879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異状が起きやすいデータベースの例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5122" name="Picture 2" descr="http://4.bp.blogspot.com/-Bu3khFKFeZ4/Uf8zrYCYL4I/AAAAAAAAWvE/_7M-Tv87a_E/s800/mezamashidoke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550" y="1245394"/>
            <a:ext cx="1539052" cy="18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419100" y="3430270"/>
          <a:ext cx="38862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右矢印 1"/>
          <p:cNvSpPr/>
          <p:nvPr/>
        </p:nvSpPr>
        <p:spPr>
          <a:xfrm>
            <a:off x="5109445" y="4466375"/>
            <a:ext cx="1047750" cy="800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角丸四角形 7"/>
          <p:cNvSpPr/>
          <p:nvPr/>
        </p:nvSpPr>
        <p:spPr>
          <a:xfrm>
            <a:off x="6362700" y="1533004"/>
            <a:ext cx="5588000" cy="1286396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542347" y="1843146"/>
            <a:ext cx="53303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もし、</a:t>
            </a:r>
            <a:r>
              <a:rPr lang="ja-JP" altLang="en-US" sz="2400" b="1" dirty="0" smtClean="0"/>
              <a:t>カレーライス</a:t>
            </a:r>
            <a:r>
              <a:rPr lang="ja-JP" altLang="en-US" sz="2400" dirty="0" smtClean="0"/>
              <a:t>が</a:t>
            </a:r>
            <a:r>
              <a:rPr lang="en-US" altLang="ja-JP" sz="2400" b="1" dirty="0" smtClean="0"/>
              <a:t>350</a:t>
            </a:r>
            <a:r>
              <a:rPr lang="ja-JP" altLang="en-US" sz="2400" dirty="0" smtClean="0"/>
              <a:t>円に値下げ</a:t>
            </a:r>
            <a:endParaRPr lang="en-US" altLang="ja-JP" sz="2400" dirty="0" smtClean="0"/>
          </a:p>
          <a:p>
            <a:r>
              <a:rPr kumimoji="1" lang="ja-JP" altLang="en-US" sz="2400" dirty="0" smtClean="0"/>
              <a:t>になったら</a:t>
            </a:r>
            <a:endParaRPr kumimoji="1" lang="ja-JP" altLang="en-US" sz="24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515500" y="5742413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の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更新</a:t>
            </a:r>
            <a:r>
              <a:rPr lang="ja-JP" altLang="en-US" sz="2400" dirty="0" smtClean="0"/>
              <a:t>（書き換えること）</a:t>
            </a:r>
            <a:endParaRPr kumimoji="1" lang="ja-JP" altLang="en-US" sz="2400" dirty="0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6961340" y="2984285"/>
          <a:ext cx="38862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893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212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異状が起きやすいデータベースの例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5122" name="Picture 2" descr="http://4.bp.blogspot.com/-Bu3khFKFeZ4/Uf8zrYCYL4I/AAAAAAAAWvE/_7M-Tv87a_E/s800/mezamashidoke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550" y="1245394"/>
            <a:ext cx="1539052" cy="18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表 8"/>
          <p:cNvGraphicFramePr>
            <a:graphicFrameLocks noGrp="1"/>
          </p:cNvGraphicFramePr>
          <p:nvPr/>
        </p:nvGraphicFramePr>
        <p:xfrm>
          <a:off x="419100" y="3430270"/>
          <a:ext cx="38862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右矢印 1"/>
          <p:cNvSpPr/>
          <p:nvPr/>
        </p:nvSpPr>
        <p:spPr>
          <a:xfrm>
            <a:off x="5109445" y="4466375"/>
            <a:ext cx="1047750" cy="800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角丸四角形 7"/>
          <p:cNvSpPr/>
          <p:nvPr/>
        </p:nvSpPr>
        <p:spPr>
          <a:xfrm>
            <a:off x="6362700" y="1533004"/>
            <a:ext cx="5588000" cy="1286396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542347" y="1843146"/>
            <a:ext cx="53303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もし、</a:t>
            </a:r>
            <a:r>
              <a:rPr lang="ja-JP" altLang="en-US" sz="2400" b="1" dirty="0" smtClean="0"/>
              <a:t>カレーライス</a:t>
            </a:r>
            <a:r>
              <a:rPr lang="ja-JP" altLang="en-US" sz="2400" dirty="0" smtClean="0"/>
              <a:t>が</a:t>
            </a:r>
            <a:r>
              <a:rPr lang="en-US" altLang="ja-JP" sz="2400" b="1" dirty="0" smtClean="0"/>
              <a:t>350</a:t>
            </a:r>
            <a:r>
              <a:rPr lang="ja-JP" altLang="en-US" sz="2400" dirty="0" smtClean="0"/>
              <a:t>円に値下げ</a:t>
            </a:r>
            <a:endParaRPr lang="en-US" altLang="ja-JP" sz="2400" dirty="0" smtClean="0"/>
          </a:p>
          <a:p>
            <a:r>
              <a:rPr kumimoji="1" lang="ja-JP" altLang="en-US" sz="2400" dirty="0" smtClean="0"/>
              <a:t>になったら</a:t>
            </a:r>
            <a:endParaRPr kumimoji="1" lang="ja-JP" altLang="en-US" sz="24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515500" y="5742413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の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更新</a:t>
            </a:r>
            <a:r>
              <a:rPr lang="ja-JP" altLang="en-US" sz="2400" dirty="0" smtClean="0"/>
              <a:t>（書き換えること）</a:t>
            </a:r>
            <a:endParaRPr kumimoji="1" lang="ja-JP" altLang="en-US" sz="2400" dirty="0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6961340" y="2984285"/>
          <a:ext cx="38862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893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角丸四角形吹き出し 11"/>
          <p:cNvSpPr/>
          <p:nvPr/>
        </p:nvSpPr>
        <p:spPr>
          <a:xfrm>
            <a:off x="522726" y="2947029"/>
            <a:ext cx="7471311" cy="2963336"/>
          </a:xfrm>
          <a:prstGeom prst="wedgeRoundRectCallout">
            <a:avLst>
              <a:gd name="adj1" fmla="val 72899"/>
              <a:gd name="adj2" fmla="val 30157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26352" y="3369295"/>
            <a:ext cx="747131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/>
              <a:t>データベース</a:t>
            </a:r>
            <a:r>
              <a:rPr lang="ja-JP" altLang="en-US" sz="3200" dirty="0" smtClean="0"/>
              <a:t>の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更新</a:t>
            </a:r>
            <a:r>
              <a:rPr lang="ja-JP" altLang="en-US" sz="3200" dirty="0" smtClean="0"/>
              <a:t>（書き換えること）は、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人間が行う</a:t>
            </a:r>
            <a:r>
              <a:rPr lang="ja-JP" altLang="en-US" sz="3200" dirty="0" smtClean="0"/>
              <a:t>ので、こんな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ミス</a:t>
            </a:r>
            <a:r>
              <a:rPr lang="ja-JP" altLang="en-US" sz="3200" dirty="0" smtClean="0"/>
              <a:t>が起きるかも</a:t>
            </a:r>
            <a:endParaRPr lang="en-US" altLang="ja-JP" sz="3200" dirty="0" smtClean="0"/>
          </a:p>
          <a:p>
            <a:r>
              <a:rPr kumimoji="1" lang="en-US" altLang="ja-JP" sz="3200" dirty="0" smtClean="0"/>
              <a:t>※</a:t>
            </a:r>
            <a:r>
              <a:rPr kumimoji="1" lang="ja-JP" altLang="en-US" sz="3200" dirty="0" smtClean="0"/>
              <a:t>　この場合は、書き換え漏れ</a:t>
            </a:r>
            <a:endParaRPr kumimoji="1" lang="en-US" altLang="ja-JP" sz="3200" dirty="0"/>
          </a:p>
        </p:txBody>
      </p:sp>
    </p:spTree>
    <p:extLst>
      <p:ext uri="{BB962C8B-B14F-4D97-AF65-F5344CB8AC3E}">
        <p14:creationId xmlns:p14="http://schemas.microsoft.com/office/powerpoint/2010/main" val="300466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異状が起きやすいデータベースの例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5122" name="Picture 2" descr="http://4.bp.blogspot.com/-Bu3khFKFeZ4/Uf8zrYCYL4I/AAAAAAAAWvE/_7M-Tv87a_E/s800/mezamashidoke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3550" y="1245394"/>
            <a:ext cx="1539052" cy="18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" name="表 8"/>
          <p:cNvGraphicFramePr>
            <a:graphicFrameLocks noGrp="1"/>
          </p:cNvGraphicFramePr>
          <p:nvPr/>
        </p:nvGraphicFramePr>
        <p:xfrm>
          <a:off x="419100" y="3430270"/>
          <a:ext cx="38862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右矢印 1"/>
          <p:cNvSpPr/>
          <p:nvPr/>
        </p:nvSpPr>
        <p:spPr>
          <a:xfrm>
            <a:off x="5109445" y="4466375"/>
            <a:ext cx="1047750" cy="800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角丸四角形 7"/>
          <p:cNvSpPr/>
          <p:nvPr/>
        </p:nvSpPr>
        <p:spPr>
          <a:xfrm>
            <a:off x="6362700" y="1533004"/>
            <a:ext cx="5588000" cy="1286396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542347" y="1843146"/>
            <a:ext cx="533030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もし、</a:t>
            </a:r>
            <a:r>
              <a:rPr lang="ja-JP" altLang="en-US" sz="2400" b="1" dirty="0" smtClean="0"/>
              <a:t>カレーライス</a:t>
            </a:r>
            <a:r>
              <a:rPr lang="ja-JP" altLang="en-US" sz="2400" dirty="0" smtClean="0"/>
              <a:t>が</a:t>
            </a:r>
            <a:r>
              <a:rPr lang="en-US" altLang="ja-JP" sz="2400" b="1" dirty="0" smtClean="0"/>
              <a:t>350</a:t>
            </a:r>
            <a:r>
              <a:rPr lang="ja-JP" altLang="en-US" sz="2400" dirty="0" smtClean="0"/>
              <a:t>円に値下げ</a:t>
            </a:r>
            <a:endParaRPr lang="en-US" altLang="ja-JP" sz="2400" dirty="0" smtClean="0"/>
          </a:p>
          <a:p>
            <a:r>
              <a:rPr kumimoji="1" lang="ja-JP" altLang="en-US" sz="2400" dirty="0" smtClean="0"/>
              <a:t>になったら</a:t>
            </a:r>
            <a:endParaRPr kumimoji="1" lang="ja-JP" altLang="en-US" sz="24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515500" y="5742413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の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更新</a:t>
            </a:r>
            <a:r>
              <a:rPr lang="ja-JP" altLang="en-US" sz="2400" dirty="0" smtClean="0"/>
              <a:t>（書き換えること）</a:t>
            </a:r>
            <a:endParaRPr kumimoji="1" lang="ja-JP" altLang="en-US" sz="2400" dirty="0"/>
          </a:p>
        </p:txBody>
      </p:sp>
      <p:graphicFrame>
        <p:nvGraphicFramePr>
          <p:cNvPr id="11" name="表 10"/>
          <p:cNvGraphicFramePr>
            <a:graphicFrameLocks noGrp="1"/>
          </p:cNvGraphicFramePr>
          <p:nvPr/>
        </p:nvGraphicFramePr>
        <p:xfrm>
          <a:off x="6961340" y="2984285"/>
          <a:ext cx="38862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893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角丸四角形吹き出し 11"/>
          <p:cNvSpPr/>
          <p:nvPr/>
        </p:nvSpPr>
        <p:spPr>
          <a:xfrm>
            <a:off x="522726" y="2947029"/>
            <a:ext cx="7471311" cy="2963336"/>
          </a:xfrm>
          <a:prstGeom prst="wedgeRoundRectCallout">
            <a:avLst>
              <a:gd name="adj1" fmla="val 72899"/>
              <a:gd name="adj2" fmla="val 30157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4" name="角丸四角形吹き出し 13"/>
          <p:cNvSpPr/>
          <p:nvPr/>
        </p:nvSpPr>
        <p:spPr>
          <a:xfrm>
            <a:off x="522726" y="2949297"/>
            <a:ext cx="7471311" cy="2963336"/>
          </a:xfrm>
          <a:prstGeom prst="wedgeRoundRectCallout">
            <a:avLst>
              <a:gd name="adj1" fmla="val 74478"/>
              <a:gd name="adj2" fmla="val -2558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pic>
        <p:nvPicPr>
          <p:cNvPr id="15" name="Picture 4" descr="ノイローゼの人のイラスト（女性）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021" y="3717043"/>
            <a:ext cx="1900238" cy="1905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テキスト ボックス 15"/>
          <p:cNvSpPr txBox="1"/>
          <p:nvPr/>
        </p:nvSpPr>
        <p:spPr>
          <a:xfrm>
            <a:off x="837189" y="3849770"/>
            <a:ext cx="479490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350</a:t>
            </a:r>
            <a:r>
              <a:rPr kumimoji="1" lang="ja-JP" altLang="en-US" sz="3200" dirty="0" smtClean="0"/>
              <a:t>円と</a:t>
            </a:r>
            <a:r>
              <a:rPr kumimoji="1" lang="en-US" altLang="ja-JP" sz="3200" dirty="0" smtClean="0"/>
              <a:t>400</a:t>
            </a:r>
            <a:r>
              <a:rPr kumimoji="1" lang="ja-JP" altLang="en-US" sz="3200" dirty="0" smtClean="0"/>
              <a:t>円のどちらが</a:t>
            </a:r>
            <a:endParaRPr kumimoji="1" lang="en-US" altLang="ja-JP" sz="3200" dirty="0" smtClean="0"/>
          </a:p>
          <a:p>
            <a:r>
              <a:rPr kumimoji="1" lang="ja-JP" altLang="en-US" sz="3200" dirty="0" smtClean="0"/>
              <a:t>正しいの？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69101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データベースの異状の例と、その説明</a:t>
            </a:r>
          </a:p>
        </p:txBody>
      </p:sp>
      <p:sp>
        <p:nvSpPr>
          <p:cNvPr id="8" name="角丸四角形 7"/>
          <p:cNvSpPr/>
          <p:nvPr/>
        </p:nvSpPr>
        <p:spPr>
          <a:xfrm>
            <a:off x="419100" y="1387747"/>
            <a:ext cx="9934268" cy="1286396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868677" y="1640577"/>
            <a:ext cx="88024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◆朝食の値段が１つのはずなのに、違った値段が記録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されていて</a:t>
            </a:r>
            <a:r>
              <a:rPr lang="ja-JP" altLang="en-US" sz="2800" dirty="0" smtClean="0"/>
              <a:t>つじつまが合わない</a:t>
            </a:r>
            <a:endParaRPr kumimoji="1" lang="ja-JP" altLang="en-US" sz="2800" dirty="0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975750" y="3357006"/>
          <a:ext cx="8015850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1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1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71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893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7" name="グループ化 16"/>
          <p:cNvGrpSpPr/>
          <p:nvPr/>
        </p:nvGrpSpPr>
        <p:grpSpPr>
          <a:xfrm>
            <a:off x="9563437" y="3057002"/>
            <a:ext cx="2031326" cy="1921118"/>
            <a:chOff x="9828551" y="1209670"/>
            <a:chExt cx="2031326" cy="1921118"/>
          </a:xfrm>
        </p:grpSpPr>
        <p:sp>
          <p:nvSpPr>
            <p:cNvPr id="18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9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7969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8-3 </a:t>
            </a:r>
            <a:r>
              <a:rPr lang="ja-JP" altLang="en-US" sz="4000" dirty="0" smtClean="0">
                <a:solidFill>
                  <a:schemeClr val="bg1"/>
                </a:solidFill>
              </a:rPr>
              <a:t>正規化による異状の防止の例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05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異状が起きやすいデータベースの例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310975" y="1356360"/>
          <a:ext cx="38862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36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36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右矢印 1"/>
          <p:cNvSpPr/>
          <p:nvPr/>
        </p:nvSpPr>
        <p:spPr>
          <a:xfrm>
            <a:off x="4880899" y="2550564"/>
            <a:ext cx="1047750" cy="800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197175" y="4275822"/>
            <a:ext cx="29546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３５０円に値下げ！</a:t>
            </a:r>
            <a:endParaRPr kumimoji="1" lang="en-US" altLang="ja-JP" sz="2400" dirty="0" smtClean="0">
              <a:solidFill>
                <a:srgbClr val="FF0000"/>
              </a:solidFill>
            </a:endParaRPr>
          </a:p>
          <a:p>
            <a:r>
              <a:rPr kumimoji="1" lang="ja-JP" altLang="en-US" sz="2400" dirty="0" smtClean="0"/>
              <a:t>データベース</a:t>
            </a:r>
            <a:r>
              <a:rPr lang="ja-JP" altLang="en-US" sz="2400" dirty="0" smtClean="0"/>
              <a:t>の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更新</a:t>
            </a:r>
            <a:endParaRPr kumimoji="1" lang="ja-JP" altLang="en-US" sz="2400" dirty="0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6549923" y="1356360"/>
          <a:ext cx="38862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893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721337" y="5992693"/>
            <a:ext cx="79680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/>
              <a:t>◆　ちょっとしたミスで、異状</a:t>
            </a:r>
            <a:r>
              <a:rPr kumimoji="1" lang="ja-JP" altLang="en-US" sz="2400" dirty="0" smtClean="0"/>
              <a:t>が起きてしまうダメダメなデータベース設計</a:t>
            </a:r>
            <a:endParaRPr kumimoji="1" lang="en-US" altLang="ja-JP" sz="2400" dirty="0" smtClean="0"/>
          </a:p>
        </p:txBody>
      </p:sp>
      <p:sp>
        <p:nvSpPr>
          <p:cNvPr id="3" name="円/楕円 2"/>
          <p:cNvSpPr/>
          <p:nvPr/>
        </p:nvSpPr>
        <p:spPr>
          <a:xfrm>
            <a:off x="9207500" y="3350664"/>
            <a:ext cx="1640040" cy="9317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9112684" y="442776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FF0000"/>
                </a:solidFill>
              </a:rPr>
              <a:t>更新漏れ（ミス）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7626863" y="4813667"/>
            <a:ext cx="480131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カレーライスが３５０円なのか</a:t>
            </a:r>
            <a:r>
              <a:rPr lang="ja-JP" altLang="en-US" sz="2400" dirty="0" smtClean="0"/>
              <a:t>、</a:t>
            </a:r>
            <a:endParaRPr lang="en-US" altLang="ja-JP" sz="2400" dirty="0" smtClean="0"/>
          </a:p>
          <a:p>
            <a:r>
              <a:rPr lang="ja-JP" altLang="en-US" sz="2400" dirty="0" smtClean="0"/>
              <a:t>４００円</a:t>
            </a:r>
            <a:r>
              <a:rPr lang="ja-JP" altLang="en-US" sz="2400" dirty="0"/>
              <a:t>なのか分からなく</a:t>
            </a:r>
            <a:r>
              <a:rPr lang="ja-JP" altLang="en-US" sz="2400" dirty="0" smtClean="0"/>
              <a:t>なって</a:t>
            </a:r>
            <a:endParaRPr lang="en-US" altLang="ja-JP" sz="2400" dirty="0" smtClean="0"/>
          </a:p>
          <a:p>
            <a:r>
              <a:rPr lang="ja-JP" altLang="en-US" sz="2400" dirty="0" smtClean="0"/>
              <a:t>しまう</a:t>
            </a:r>
            <a:r>
              <a:rPr lang="ja-JP" altLang="en-US" sz="2400" dirty="0"/>
              <a:t>という異状</a:t>
            </a:r>
            <a:endParaRPr lang="en-US" altLang="ja-JP" sz="2400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3381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正規化の例</a:t>
            </a:r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135426" y="1148611"/>
          <a:ext cx="456992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右矢印 1"/>
          <p:cNvSpPr/>
          <p:nvPr/>
        </p:nvSpPr>
        <p:spPr>
          <a:xfrm>
            <a:off x="5248221" y="1565389"/>
            <a:ext cx="1047750" cy="800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894057" y="2449059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の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更新</a:t>
            </a:r>
            <a:endParaRPr kumimoji="1" lang="ja-JP" altLang="en-US" sz="2400" dirty="0"/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7114089" y="1175403"/>
          <a:ext cx="456992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8" name="直線コネクタ 7"/>
          <p:cNvCxnSpPr/>
          <p:nvPr/>
        </p:nvCxnSpPr>
        <p:spPr>
          <a:xfrm>
            <a:off x="0" y="3280056"/>
            <a:ext cx="12192000" cy="0"/>
          </a:xfrm>
          <a:prstGeom prst="line">
            <a:avLst/>
          </a:prstGeom>
          <a:ln w="539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135426" y="3308322"/>
          <a:ext cx="346461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右矢印 13"/>
          <p:cNvSpPr/>
          <p:nvPr/>
        </p:nvSpPr>
        <p:spPr>
          <a:xfrm>
            <a:off x="5288082" y="4418152"/>
            <a:ext cx="1047750" cy="800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4941233" y="5356231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の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更新</a:t>
            </a:r>
            <a:endParaRPr kumimoji="1" lang="ja-JP" altLang="en-US" sz="2400" dirty="0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1275656" y="5318063"/>
          <a:ext cx="3524047" cy="155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238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6968036" y="3377163"/>
          <a:ext cx="346461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8108266" y="5386904"/>
          <a:ext cx="3524047" cy="155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238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205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正規化の例</a:t>
            </a:r>
          </a:p>
        </p:txBody>
      </p:sp>
      <p:graphicFrame>
        <p:nvGraphicFramePr>
          <p:cNvPr id="9" name="表 8"/>
          <p:cNvGraphicFramePr>
            <a:graphicFrameLocks noGrp="1"/>
          </p:cNvGraphicFramePr>
          <p:nvPr/>
        </p:nvGraphicFramePr>
        <p:xfrm>
          <a:off x="135426" y="1148611"/>
          <a:ext cx="456992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右矢印 1"/>
          <p:cNvSpPr/>
          <p:nvPr/>
        </p:nvSpPr>
        <p:spPr>
          <a:xfrm>
            <a:off x="5248221" y="1565389"/>
            <a:ext cx="1047750" cy="800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894057" y="2449059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の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更新</a:t>
            </a:r>
            <a:endParaRPr kumimoji="1" lang="ja-JP" altLang="en-US" sz="2400" dirty="0"/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7114089" y="1175403"/>
          <a:ext cx="4569924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8" name="直線コネクタ 7"/>
          <p:cNvCxnSpPr/>
          <p:nvPr/>
        </p:nvCxnSpPr>
        <p:spPr>
          <a:xfrm>
            <a:off x="0" y="3280056"/>
            <a:ext cx="12192000" cy="0"/>
          </a:xfrm>
          <a:prstGeom prst="line">
            <a:avLst/>
          </a:prstGeom>
          <a:ln w="539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" name="表 12"/>
          <p:cNvGraphicFramePr>
            <a:graphicFrameLocks noGrp="1"/>
          </p:cNvGraphicFramePr>
          <p:nvPr/>
        </p:nvGraphicFramePr>
        <p:xfrm>
          <a:off x="135426" y="3308322"/>
          <a:ext cx="346461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右矢印 13"/>
          <p:cNvSpPr/>
          <p:nvPr/>
        </p:nvSpPr>
        <p:spPr>
          <a:xfrm>
            <a:off x="5288082" y="4418152"/>
            <a:ext cx="1047750" cy="800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4941233" y="5356231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の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更新</a:t>
            </a:r>
            <a:endParaRPr kumimoji="1" lang="ja-JP" altLang="en-US" sz="2400" dirty="0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1275656" y="5318063"/>
          <a:ext cx="3524047" cy="155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238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9" name="表 18"/>
          <p:cNvGraphicFramePr>
            <a:graphicFrameLocks noGrp="1"/>
          </p:cNvGraphicFramePr>
          <p:nvPr/>
        </p:nvGraphicFramePr>
        <p:xfrm>
          <a:off x="6968036" y="3377163"/>
          <a:ext cx="346461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/>
        </p:nvGraphicFramePr>
        <p:xfrm>
          <a:off x="8108266" y="5386904"/>
          <a:ext cx="3524047" cy="155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238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350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" name="角丸四角形吹き出し 15"/>
          <p:cNvSpPr/>
          <p:nvPr/>
        </p:nvSpPr>
        <p:spPr>
          <a:xfrm>
            <a:off x="419100" y="1142867"/>
            <a:ext cx="5876871" cy="1999210"/>
          </a:xfrm>
          <a:prstGeom prst="wedgeRoundRectCallout">
            <a:avLst>
              <a:gd name="adj1" fmla="val 60518"/>
              <a:gd name="adj2" fmla="val -5677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1045873" y="1279307"/>
            <a:ext cx="433965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正規化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前</a:t>
            </a:r>
            <a:r>
              <a:rPr lang="ja-JP" altLang="en-US" sz="3600" dirty="0" smtClean="0"/>
              <a:t>は、</a:t>
            </a:r>
            <a:endParaRPr lang="en-US" altLang="ja-JP" sz="3600" dirty="0" smtClean="0"/>
          </a:p>
          <a:p>
            <a:r>
              <a:rPr kumimoji="1" lang="ja-JP" altLang="en-US" sz="3600" dirty="0" smtClean="0"/>
              <a:t>テーブルは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１つ</a:t>
            </a:r>
            <a:r>
              <a:rPr kumimoji="1" lang="ja-JP" altLang="en-US" sz="3600" dirty="0" smtClean="0"/>
              <a:t>で、</a:t>
            </a:r>
            <a:endParaRPr kumimoji="1" lang="en-US" altLang="ja-JP" sz="3600" dirty="0" smtClean="0"/>
          </a:p>
          <a:p>
            <a:r>
              <a:rPr kumimoji="1" lang="ja-JP" altLang="en-US" sz="3600" dirty="0" smtClean="0">
                <a:solidFill>
                  <a:srgbClr val="C00000"/>
                </a:solidFill>
              </a:rPr>
              <a:t>異状</a:t>
            </a:r>
            <a:r>
              <a:rPr kumimoji="1" lang="ja-JP" altLang="en-US" sz="3600" dirty="0" smtClean="0"/>
              <a:t>が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起きやすい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21" name="角丸四角形吹き出し 20"/>
          <p:cNvSpPr/>
          <p:nvPr/>
        </p:nvSpPr>
        <p:spPr>
          <a:xfrm>
            <a:off x="263989" y="4013096"/>
            <a:ext cx="5876871" cy="1999210"/>
          </a:xfrm>
          <a:prstGeom prst="wedgeRoundRectCallout">
            <a:avLst>
              <a:gd name="adj1" fmla="val 62526"/>
              <a:gd name="adj2" fmla="val 1645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867854" y="4135538"/>
            <a:ext cx="433965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正規化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後</a:t>
            </a:r>
            <a:r>
              <a:rPr lang="ja-JP" altLang="en-US" sz="3600" dirty="0" smtClean="0"/>
              <a:t>は、</a:t>
            </a:r>
            <a:endParaRPr lang="en-US" altLang="ja-JP" sz="3600" dirty="0" smtClean="0"/>
          </a:p>
          <a:p>
            <a:r>
              <a:rPr kumimoji="1" lang="ja-JP" altLang="en-US" sz="3600" dirty="0" smtClean="0"/>
              <a:t>テーブルは</a:t>
            </a:r>
            <a:r>
              <a:rPr lang="ja-JP" altLang="en-US" sz="3600" b="1" u="sng" dirty="0">
                <a:solidFill>
                  <a:srgbClr val="FF0000"/>
                </a:solidFill>
              </a:rPr>
              <a:t>複数</a:t>
            </a:r>
            <a:r>
              <a:rPr kumimoji="1" lang="ja-JP" altLang="en-US" sz="3600" dirty="0" smtClean="0"/>
              <a:t>で、</a:t>
            </a:r>
            <a:endParaRPr kumimoji="1" lang="en-US" altLang="ja-JP" sz="3600" dirty="0" smtClean="0"/>
          </a:p>
          <a:p>
            <a:r>
              <a:rPr kumimoji="1" lang="ja-JP" altLang="en-US" sz="3600" dirty="0" smtClean="0">
                <a:solidFill>
                  <a:srgbClr val="C00000"/>
                </a:solidFill>
              </a:rPr>
              <a:t>異状</a:t>
            </a:r>
            <a:r>
              <a:rPr kumimoji="1" lang="ja-JP" altLang="en-US" sz="3600" dirty="0" smtClean="0"/>
              <a:t>が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起きにくい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46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正規化とは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076390" y="1316895"/>
            <a:ext cx="86947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ja-JP" altLang="en-US" sz="3600" b="1" u="sng" dirty="0" smtClean="0">
                <a:solidFill>
                  <a:srgbClr val="FF0000"/>
                </a:solidFill>
              </a:rPr>
              <a:t>１つ</a:t>
            </a:r>
            <a:r>
              <a:rPr lang="ja-JP" altLang="en-US" sz="3600" dirty="0" smtClean="0"/>
              <a:t>のテーブルを、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複数</a:t>
            </a:r>
            <a:r>
              <a:rPr lang="ja-JP" altLang="en-US" sz="3600" dirty="0" smtClean="0"/>
              <a:t>のテーブルに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分解</a:t>
            </a:r>
            <a:r>
              <a:rPr lang="ja-JP" altLang="en-US" sz="3600" b="1" dirty="0" smtClean="0"/>
              <a:t>することで、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異状を起きにくくすることができる</a:t>
            </a:r>
            <a:r>
              <a:rPr kumimoji="1" lang="ja-JP" altLang="en-US" sz="3600" dirty="0" smtClean="0"/>
              <a:t>場合がある．</a:t>
            </a:r>
            <a:r>
              <a:rPr lang="ja-JP" altLang="en-US" sz="3600" dirty="0" smtClean="0"/>
              <a:t>それが</a:t>
            </a:r>
            <a:r>
              <a:rPr lang="ja-JP" altLang="en-US" sz="3600" dirty="0" smtClean="0">
                <a:solidFill>
                  <a:srgbClr val="C00000"/>
                </a:solidFill>
              </a:rPr>
              <a:t>正規化</a:t>
            </a:r>
            <a:r>
              <a:rPr lang="ja-JP" altLang="en-US" sz="3600" dirty="0" smtClean="0"/>
              <a:t>．</a:t>
            </a:r>
            <a:endParaRPr kumimoji="1" lang="ja-JP" altLang="en-US" sz="3600" dirty="0"/>
          </a:p>
        </p:txBody>
      </p:sp>
      <p:grpSp>
        <p:nvGrpSpPr>
          <p:cNvPr id="7" name="グループ化 6"/>
          <p:cNvGrpSpPr/>
          <p:nvPr/>
        </p:nvGrpSpPr>
        <p:grpSpPr>
          <a:xfrm>
            <a:off x="9831877" y="1538198"/>
            <a:ext cx="2031326" cy="1921118"/>
            <a:chOff x="9828551" y="1209670"/>
            <a:chExt cx="2031326" cy="1921118"/>
          </a:xfrm>
        </p:grpSpPr>
        <p:sp>
          <p:nvSpPr>
            <p:cNvPr id="8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9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651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9305544" y="6338062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27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143000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en-US" altLang="ja-JP" sz="4000" dirty="0" smtClean="0">
                <a:solidFill>
                  <a:schemeClr val="bg1"/>
                </a:solidFill>
              </a:rPr>
              <a:t>8-4 </a:t>
            </a:r>
            <a:r>
              <a:rPr lang="ja-JP" altLang="en-US" sz="4000" dirty="0" smtClean="0">
                <a:solidFill>
                  <a:schemeClr val="bg1"/>
                </a:solidFill>
              </a:rPr>
              <a:t>正規化における鉄則</a:t>
            </a:r>
            <a:endParaRPr lang="ja-JP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54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正規化における鉄則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076390" y="1316895"/>
            <a:ext cx="86947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ja-JP" altLang="en-US" sz="3600" b="1" u="sng" dirty="0" smtClean="0">
                <a:solidFill>
                  <a:srgbClr val="FF0000"/>
                </a:solidFill>
              </a:rPr>
              <a:t>１つ</a:t>
            </a:r>
            <a:r>
              <a:rPr lang="ja-JP" altLang="en-US" sz="3600" dirty="0" smtClean="0"/>
              <a:t>のテーブルを、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複数</a:t>
            </a:r>
            <a:r>
              <a:rPr lang="ja-JP" altLang="en-US" sz="3600" dirty="0" smtClean="0"/>
              <a:t>のテーブルに</a:t>
            </a:r>
            <a:r>
              <a:rPr lang="ja-JP" altLang="en-US" sz="3600" b="1" u="sng" dirty="0" smtClean="0">
                <a:solidFill>
                  <a:srgbClr val="FF0000"/>
                </a:solidFill>
              </a:rPr>
              <a:t>分解</a:t>
            </a:r>
            <a:r>
              <a:rPr lang="ja-JP" altLang="en-US" sz="3600" b="1" dirty="0" smtClean="0"/>
              <a:t>することで、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異状を起きにくくすることができる</a:t>
            </a:r>
            <a:r>
              <a:rPr kumimoji="1" lang="ja-JP" altLang="en-US" sz="3600" dirty="0" smtClean="0"/>
              <a:t>場合がある．</a:t>
            </a:r>
            <a:r>
              <a:rPr lang="ja-JP" altLang="en-US" sz="3600" dirty="0" smtClean="0"/>
              <a:t>それが</a:t>
            </a:r>
            <a:r>
              <a:rPr lang="ja-JP" altLang="en-US" sz="3600" dirty="0" smtClean="0">
                <a:solidFill>
                  <a:srgbClr val="C00000"/>
                </a:solidFill>
              </a:rPr>
              <a:t>正規化</a:t>
            </a:r>
            <a:r>
              <a:rPr lang="ja-JP" altLang="en-US" sz="3600" dirty="0" smtClean="0"/>
              <a:t>．</a:t>
            </a:r>
            <a:endParaRPr kumimoji="1" lang="ja-JP" altLang="en-US" sz="3600" dirty="0"/>
          </a:p>
        </p:txBody>
      </p:sp>
      <p:sp>
        <p:nvSpPr>
          <p:cNvPr id="9" name="角丸四角形 8"/>
          <p:cNvSpPr/>
          <p:nvPr/>
        </p:nvSpPr>
        <p:spPr>
          <a:xfrm>
            <a:off x="787810" y="3992626"/>
            <a:ext cx="10059730" cy="2363724"/>
          </a:xfrm>
          <a:prstGeom prst="roundRect">
            <a:avLst/>
          </a:prstGeom>
          <a:noFill/>
          <a:ln w="5715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161137" y="4239316"/>
            <a:ext cx="9417963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dirty="0" smtClean="0"/>
              <a:t>正規化後の</a:t>
            </a:r>
            <a:r>
              <a:rPr kumimoji="1" lang="ja-JP" altLang="en-US" sz="40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4000" dirty="0" smtClean="0"/>
              <a:t>は</a:t>
            </a:r>
            <a:r>
              <a:rPr lang="ja-JP" altLang="en-US" sz="4000" dirty="0"/>
              <a:t>、</a:t>
            </a:r>
            <a:r>
              <a:rPr kumimoji="1" lang="ja-JP" altLang="en-US" sz="4000" dirty="0" smtClean="0">
                <a:solidFill>
                  <a:srgbClr val="C00000"/>
                </a:solidFill>
              </a:rPr>
              <a:t>結合</a:t>
            </a:r>
            <a:r>
              <a:rPr lang="ja-JP" altLang="en-US" sz="4000" dirty="0" smtClean="0"/>
              <a:t>を経て</a:t>
            </a:r>
            <a:r>
              <a:rPr kumimoji="1" lang="ja-JP" altLang="en-US" sz="4000" dirty="0" smtClean="0"/>
              <a:t>、</a:t>
            </a:r>
            <a:endParaRPr kumimoji="1" lang="en-US" altLang="ja-JP" sz="4000" dirty="0" smtClean="0"/>
          </a:p>
          <a:p>
            <a:r>
              <a:rPr lang="ja-JP" altLang="en-US" sz="4000" dirty="0" smtClean="0"/>
              <a:t>正規化前の</a:t>
            </a:r>
            <a:r>
              <a:rPr lang="ja-JP" altLang="en-US" sz="40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4000" dirty="0" smtClean="0"/>
              <a:t>に</a:t>
            </a:r>
            <a:r>
              <a:rPr lang="ja-JP" altLang="en-US" sz="4000" b="1" u="sng" dirty="0" smtClean="0">
                <a:solidFill>
                  <a:srgbClr val="FF0000"/>
                </a:solidFill>
              </a:rPr>
              <a:t>いつでも戻せる</a:t>
            </a:r>
            <a:r>
              <a:rPr lang="ja-JP" altLang="en-US" sz="4000" dirty="0" smtClean="0"/>
              <a:t>．</a:t>
            </a:r>
            <a:endParaRPr lang="en-US" altLang="ja-JP" sz="4000" dirty="0" smtClean="0"/>
          </a:p>
          <a:p>
            <a:r>
              <a:rPr kumimoji="1" lang="ja-JP" altLang="en-US" sz="4000" dirty="0" smtClean="0"/>
              <a:t>そのように</a:t>
            </a:r>
            <a:r>
              <a:rPr kumimoji="1" lang="ja-JP" altLang="en-US" sz="4000" dirty="0" smtClean="0">
                <a:solidFill>
                  <a:srgbClr val="C00000"/>
                </a:solidFill>
              </a:rPr>
              <a:t>分解</a:t>
            </a:r>
            <a:r>
              <a:rPr kumimoji="1" lang="ja-JP" altLang="en-US" sz="4000" dirty="0" smtClean="0"/>
              <a:t>するのが鉄則</a:t>
            </a:r>
            <a:endParaRPr kumimoji="1" lang="en-US" altLang="ja-JP" sz="4000" dirty="0" smtClean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0171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正規化における鉄則</a:t>
            </a:r>
          </a:p>
        </p:txBody>
      </p:sp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151210" y="1533893"/>
          <a:ext cx="346461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754480" y="3797531"/>
          <a:ext cx="3524047" cy="155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238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1171542" y="603318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正規化後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156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正規化における鉄則</a:t>
            </a: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6021451" y="1004888"/>
          <a:ext cx="6170549" cy="3071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34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55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5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59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069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9" name="表 18"/>
          <p:cNvGraphicFramePr>
            <a:graphicFrameLocks noGrp="1"/>
          </p:cNvGraphicFramePr>
          <p:nvPr/>
        </p:nvGraphicFramePr>
        <p:xfrm>
          <a:off x="151210" y="1533893"/>
          <a:ext cx="346461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/>
        </p:nvGraphicFramePr>
        <p:xfrm>
          <a:off x="754480" y="3797531"/>
          <a:ext cx="3524047" cy="155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238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1171542" y="603318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正規化後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2" name="右矢印 1"/>
          <p:cNvSpPr/>
          <p:nvPr/>
        </p:nvSpPr>
        <p:spPr>
          <a:xfrm>
            <a:off x="4716033" y="2065857"/>
            <a:ext cx="735925" cy="103632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369822" y="3283367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u="sng" dirty="0">
                <a:solidFill>
                  <a:srgbClr val="FF0000"/>
                </a:solidFill>
              </a:rPr>
              <a:t>結合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55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正規化における鉄則</a:t>
            </a:r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6021451" y="1004888"/>
          <a:ext cx="6170549" cy="3071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34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55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5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59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069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9" name="表 18"/>
          <p:cNvGraphicFramePr>
            <a:graphicFrameLocks noGrp="1"/>
          </p:cNvGraphicFramePr>
          <p:nvPr/>
        </p:nvGraphicFramePr>
        <p:xfrm>
          <a:off x="151210" y="1533893"/>
          <a:ext cx="346461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/>
        </p:nvGraphicFramePr>
        <p:xfrm>
          <a:off x="754480" y="3797531"/>
          <a:ext cx="3524047" cy="155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238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1171542" y="603318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正規化後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2" name="右矢印 1"/>
          <p:cNvSpPr/>
          <p:nvPr/>
        </p:nvSpPr>
        <p:spPr>
          <a:xfrm>
            <a:off x="4716033" y="2065857"/>
            <a:ext cx="735925" cy="103632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369822" y="3283367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u="sng" dirty="0">
                <a:solidFill>
                  <a:srgbClr val="FF0000"/>
                </a:solidFill>
              </a:rPr>
              <a:t>結合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12" name="右矢印 11"/>
          <p:cNvSpPr/>
          <p:nvPr/>
        </p:nvSpPr>
        <p:spPr>
          <a:xfrm rot="5400000">
            <a:off x="8541889" y="3758909"/>
            <a:ext cx="294902" cy="103632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6170123" y="4576881"/>
          <a:ext cx="5038434" cy="236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3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67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8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069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097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正規化における鉄則</a:t>
            </a:r>
          </a:p>
        </p:txBody>
      </p:sp>
      <p:graphicFrame>
        <p:nvGraphicFramePr>
          <p:cNvPr id="10" name="表 9"/>
          <p:cNvGraphicFramePr>
            <a:graphicFrameLocks noGrp="1"/>
          </p:cNvGraphicFramePr>
          <p:nvPr/>
        </p:nvGraphicFramePr>
        <p:xfrm>
          <a:off x="6021451" y="1004888"/>
          <a:ext cx="6170549" cy="3071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34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55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5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59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069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9" name="表 18"/>
          <p:cNvGraphicFramePr>
            <a:graphicFrameLocks noGrp="1"/>
          </p:cNvGraphicFramePr>
          <p:nvPr/>
        </p:nvGraphicFramePr>
        <p:xfrm>
          <a:off x="151210" y="1533893"/>
          <a:ext cx="3464612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18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0" name="表 19"/>
          <p:cNvGraphicFramePr>
            <a:graphicFrameLocks noGrp="1"/>
          </p:cNvGraphicFramePr>
          <p:nvPr/>
        </p:nvGraphicFramePr>
        <p:xfrm>
          <a:off x="754480" y="3797531"/>
          <a:ext cx="3524047" cy="1558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5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238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1171542" y="603318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正規化後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2" name="右矢印 1"/>
          <p:cNvSpPr/>
          <p:nvPr/>
        </p:nvSpPr>
        <p:spPr>
          <a:xfrm>
            <a:off x="4716033" y="2065857"/>
            <a:ext cx="735925" cy="103632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369822" y="3283367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u="sng" dirty="0">
                <a:solidFill>
                  <a:srgbClr val="FF0000"/>
                </a:solidFill>
              </a:rPr>
              <a:t>結合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  <p:sp>
        <p:nvSpPr>
          <p:cNvPr id="12" name="右矢印 11"/>
          <p:cNvSpPr/>
          <p:nvPr/>
        </p:nvSpPr>
        <p:spPr>
          <a:xfrm rot="5400000">
            <a:off x="8541889" y="3758909"/>
            <a:ext cx="294902" cy="103632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3" name="表 12"/>
          <p:cNvGraphicFramePr>
            <a:graphicFrameLocks noGrp="1"/>
          </p:cNvGraphicFramePr>
          <p:nvPr/>
        </p:nvGraphicFramePr>
        <p:xfrm>
          <a:off x="6170123" y="4576881"/>
          <a:ext cx="5038434" cy="236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3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67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8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069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名前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朝食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値段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うどん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250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069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>
                          <a:solidFill>
                            <a:schemeClr val="tx1"/>
                          </a:solidFill>
                        </a:rPr>
                        <a:t>カレーライス</a:t>
                      </a:r>
                      <a:endParaRPr kumimoji="1" lang="ja-JP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7030A0"/>
                          </a:solidFill>
                        </a:rPr>
                        <a:t>400</a:t>
                      </a:r>
                      <a:endParaRPr kumimoji="1" lang="ja-JP" altLang="en-US" sz="2800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角丸四角形吹き出し 13"/>
          <p:cNvSpPr/>
          <p:nvPr/>
        </p:nvSpPr>
        <p:spPr>
          <a:xfrm>
            <a:off x="419100" y="4356625"/>
            <a:ext cx="4805225" cy="2322889"/>
          </a:xfrm>
          <a:prstGeom prst="wedgeRoundRectCallout">
            <a:avLst>
              <a:gd name="adj1" fmla="val 62526"/>
              <a:gd name="adj2" fmla="val 1645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952526" y="4713442"/>
            <a:ext cx="42717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dirty="0" smtClean="0"/>
              <a:t>確かに、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正規化前のテーブルにいつでも戻せる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55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1647</TotalTime>
  <Words>1243</Words>
  <Application>Microsoft Office PowerPoint</Application>
  <PresentationFormat>ワイド画面</PresentationFormat>
  <Paragraphs>631</Paragraphs>
  <Slides>32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32</vt:i4>
      </vt:variant>
    </vt:vector>
  </HeadingPairs>
  <TitlesOfParts>
    <vt:vector size="39" baseType="lpstr"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データベースシステム入門</vt:lpstr>
      <vt:lpstr>8-1 異状の例</vt:lpstr>
      <vt:lpstr>データベースが壊れる</vt:lpstr>
      <vt:lpstr>異状とは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8-2 異状とは</vt:lpstr>
      <vt:lpstr>異状とは</vt:lpstr>
      <vt:lpstr>異状とは</vt:lpstr>
      <vt:lpstr>そもそも・・・</vt:lpstr>
      <vt:lpstr>異状が起きやすいデータベースの例</vt:lpstr>
      <vt:lpstr>異状が起きやすいデータベースの例</vt:lpstr>
      <vt:lpstr>異状が起きやすいデータベースの例</vt:lpstr>
      <vt:lpstr>異状が起きやすいデータベースの例</vt:lpstr>
      <vt:lpstr>異状が起きやすいデータベースの例</vt:lpstr>
      <vt:lpstr>異状が起きやすいデータベースの例</vt:lpstr>
      <vt:lpstr>データベースの異状の例と、その説明</vt:lpstr>
      <vt:lpstr>8-3 正規化による異状の防止の例</vt:lpstr>
      <vt:lpstr>異状が起きやすいデータベースの例</vt:lpstr>
      <vt:lpstr>正規化の例</vt:lpstr>
      <vt:lpstr>正規化の例</vt:lpstr>
      <vt:lpstr>正規化とは</vt:lpstr>
      <vt:lpstr>8-4 正規化における鉄則</vt:lpstr>
      <vt:lpstr>正規化における鉄則</vt:lpstr>
      <vt:lpstr>正規化における鉄則</vt:lpstr>
      <vt:lpstr>正規化における鉄則</vt:lpstr>
      <vt:lpstr>正規化における鉄則</vt:lpstr>
      <vt:lpstr>正規化における鉄則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222</cp:revision>
  <cp:lastPrinted>2015-04-10T09:37:57Z</cp:lastPrinted>
  <dcterms:created xsi:type="dcterms:W3CDTF">2015-04-02T07:07:27Z</dcterms:created>
  <dcterms:modified xsi:type="dcterms:W3CDTF">2018-02-01T05:02:42Z</dcterms:modified>
</cp:coreProperties>
</file>