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716" r:id="rId2"/>
    <p:sldId id="718" r:id="rId3"/>
    <p:sldId id="719" r:id="rId4"/>
    <p:sldId id="720" r:id="rId5"/>
    <p:sldId id="721" r:id="rId6"/>
    <p:sldId id="722" r:id="rId7"/>
    <p:sldId id="723" r:id="rId8"/>
    <p:sldId id="724" r:id="rId9"/>
    <p:sldId id="725" r:id="rId10"/>
    <p:sldId id="726" r:id="rId11"/>
    <p:sldId id="727" r:id="rId12"/>
    <p:sldId id="728" r:id="rId13"/>
    <p:sldId id="729" r:id="rId14"/>
    <p:sldId id="730" r:id="rId15"/>
    <p:sldId id="731" r:id="rId16"/>
    <p:sldId id="732" r:id="rId17"/>
    <p:sldId id="733" r:id="rId18"/>
    <p:sldId id="734" r:id="rId19"/>
    <p:sldId id="735" r:id="rId20"/>
    <p:sldId id="736" r:id="rId21"/>
    <p:sldId id="737" r:id="rId22"/>
    <p:sldId id="738" r:id="rId23"/>
    <p:sldId id="739" r:id="rId24"/>
    <p:sldId id="740" r:id="rId25"/>
    <p:sldId id="741" r:id="rId26"/>
    <p:sldId id="742" r:id="rId27"/>
    <p:sldId id="743" r:id="rId28"/>
    <p:sldId id="744" r:id="rId29"/>
    <p:sldId id="745" r:id="rId30"/>
    <p:sldId id="746" r:id="rId31"/>
    <p:sldId id="747" r:id="rId32"/>
    <p:sldId id="748" r:id="rId33"/>
    <p:sldId id="749" r:id="rId34"/>
    <p:sldId id="750" r:id="rId35"/>
    <p:sldId id="751" r:id="rId36"/>
    <p:sldId id="752" r:id="rId37"/>
    <p:sldId id="753" r:id="rId38"/>
    <p:sldId id="754" r:id="rId39"/>
    <p:sldId id="755" r:id="rId40"/>
    <p:sldId id="756" r:id="rId41"/>
    <p:sldId id="757" r:id="rId42"/>
    <p:sldId id="758" r:id="rId43"/>
    <p:sldId id="759" r:id="rId44"/>
    <p:sldId id="760" r:id="rId45"/>
    <p:sldId id="761" r:id="rId46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01" autoAdjust="0"/>
    <p:restoredTop sz="94424" autoAdjust="0"/>
  </p:normalViewPr>
  <p:slideViewPr>
    <p:cSldViewPr snapToGrid="0">
      <p:cViewPr varScale="1">
        <p:scale>
          <a:sx n="120" d="100"/>
          <a:sy n="120" d="100"/>
        </p:scale>
        <p:origin x="132" y="414"/>
      </p:cViewPr>
      <p:guideLst/>
    </p:cSldViewPr>
  </p:slideViewPr>
  <p:outlineViewPr>
    <p:cViewPr>
      <p:scale>
        <a:sx n="33" d="100"/>
        <a:sy n="33" d="100"/>
      </p:scale>
      <p:origin x="0" y="-4994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19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66466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8392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72423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05447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2688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85962" y="1122363"/>
            <a:ext cx="10233328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７．集計，集約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2472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42175" y="259522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リレーショナルデータベースシステム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352909" y="3887421"/>
            <a:ext cx="23391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6" name="テキスト ボックス 5"/>
          <p:cNvSpPr txBox="1">
            <a:spLocks noChangeArrowheads="1"/>
          </p:cNvSpPr>
          <p:nvPr/>
        </p:nvSpPr>
        <p:spPr bwMode="auto">
          <a:xfrm>
            <a:off x="2855859" y="3973888"/>
            <a:ext cx="23391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endParaRPr lang="en-US" altLang="ja-JP" sz="2400" dirty="0" smtClean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189061" y="2061371"/>
            <a:ext cx="4902199" cy="29631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381148" y="2153445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9" name="Text Box 32"/>
          <p:cNvSpPr txBox="1">
            <a:spLocks noChangeArrowheads="1"/>
          </p:cNvSpPr>
          <p:nvPr/>
        </p:nvSpPr>
        <p:spPr bwMode="auto">
          <a:xfrm>
            <a:off x="4207267" y="3054563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0" name="テキスト ボックス 5"/>
          <p:cNvSpPr txBox="1">
            <a:spLocks noChangeArrowheads="1"/>
          </p:cNvSpPr>
          <p:nvPr/>
        </p:nvSpPr>
        <p:spPr bwMode="auto">
          <a:xfrm>
            <a:off x="189061" y="5198567"/>
            <a:ext cx="5416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あわせて</a:t>
            </a:r>
            <a:endParaRPr lang="en-US" altLang="ja-JP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リレーショナル</a:t>
            </a: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71" y="2520157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253" y="2578177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円形吹き出し 13"/>
          <p:cNvSpPr/>
          <p:nvPr/>
        </p:nvSpPr>
        <p:spPr>
          <a:xfrm>
            <a:off x="5712643" y="1159497"/>
            <a:ext cx="6238057" cy="4779390"/>
          </a:xfrm>
          <a:prstGeom prst="wedgeEllipseCallout">
            <a:avLst>
              <a:gd name="adj1" fmla="val -63599"/>
              <a:gd name="adj2" fmla="val 167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592925" y="4810600"/>
            <a:ext cx="54205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400" dirty="0"/>
              <a:t>データの種類ごとに分かれた</a:t>
            </a:r>
            <a:r>
              <a:rPr lang="ja-JP" altLang="en-US" sz="2400" dirty="0" smtClean="0"/>
              <a:t>、</a:t>
            </a:r>
            <a:endParaRPr lang="en-US" altLang="ja-JP" sz="2400" dirty="0" smtClean="0"/>
          </a:p>
          <a:p>
            <a:r>
              <a:rPr lang="ja-JP" altLang="en-US" sz="2400" dirty="0" smtClean="0"/>
              <a:t>たくさん</a:t>
            </a:r>
            <a:r>
              <a:rPr lang="ja-JP" altLang="en-US" sz="2400" dirty="0"/>
              <a:t>の</a:t>
            </a:r>
            <a:r>
              <a:rPr lang="ja-JP" altLang="en-US" sz="2400" b="1" dirty="0">
                <a:solidFill>
                  <a:srgbClr val="C00000"/>
                </a:solidFill>
              </a:rPr>
              <a:t>テーブル</a:t>
            </a:r>
            <a:r>
              <a:rPr lang="ja-JP" altLang="en-US" sz="2400" dirty="0"/>
              <a:t>が格納される</a:t>
            </a:r>
          </a:p>
        </p:txBody>
      </p:sp>
      <p:pic>
        <p:nvPicPr>
          <p:cNvPr id="1026" name="Picture 2" descr="https://www.kunihikokaneko.com/free/db/17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316" y="3577850"/>
            <a:ext cx="3939848" cy="896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kunihikokaneko.com/free/db/157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79" y="2146211"/>
            <a:ext cx="4565519" cy="114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35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をマスターするには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42987"/>
            <a:ext cx="7289800" cy="56451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◆ </a:t>
            </a:r>
            <a:r>
              <a:rPr kumimoji="1" lang="en-US" altLang="ja-JP" b="1" dirty="0" smtClean="0"/>
              <a:t>SQL</a:t>
            </a:r>
            <a:r>
              <a:rPr lang="ja-JP" altLang="en-US" b="1" dirty="0"/>
              <a:t> </a:t>
            </a:r>
            <a:r>
              <a:rPr kumimoji="1" lang="ja-JP" altLang="en-US" b="1" dirty="0" smtClean="0"/>
              <a:t>のキーワード</a:t>
            </a:r>
            <a:endParaRPr kumimoji="1" lang="en-US" altLang="ja-JP" b="1" dirty="0" smtClean="0"/>
          </a:p>
          <a:p>
            <a:pPr marL="0" indent="0">
              <a:buNone/>
            </a:pPr>
            <a:r>
              <a:rPr lang="en-US" altLang="ja-JP" dirty="0" smtClean="0"/>
              <a:t>create table </a:t>
            </a:r>
            <a:r>
              <a:rPr lang="ja-JP" altLang="en-US" dirty="0" smtClean="0"/>
              <a:t>テーブル定義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select		</a:t>
            </a:r>
            <a:r>
              <a:rPr lang="ja-JP" altLang="en-US" dirty="0" smtClean="0">
                <a:solidFill>
                  <a:srgbClr val="C00000"/>
                </a:solidFill>
              </a:rPr>
              <a:t>射影</a:t>
            </a:r>
            <a:r>
              <a:rPr lang="ja-JP" altLang="en-US" dirty="0" smtClean="0"/>
              <a:t>など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from		</a:t>
            </a:r>
            <a:r>
              <a:rPr kumimoji="1" lang="ja-JP" altLang="en-US" dirty="0" smtClean="0"/>
              <a:t>扱うテーブルの指定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where	</a:t>
            </a:r>
            <a:r>
              <a:rPr lang="ja-JP" altLang="en-US" dirty="0">
                <a:solidFill>
                  <a:srgbClr val="C00000"/>
                </a:solidFill>
              </a:rPr>
              <a:t>選択</a:t>
            </a:r>
            <a:r>
              <a:rPr lang="ja-JP" altLang="en-US" dirty="0" smtClean="0"/>
              <a:t>，</a:t>
            </a:r>
            <a:r>
              <a:rPr lang="ja-JP" altLang="en-US" dirty="0" smtClean="0">
                <a:solidFill>
                  <a:srgbClr val="C00000"/>
                </a:solidFill>
              </a:rPr>
              <a:t>結合</a:t>
            </a:r>
            <a:r>
              <a:rPr lang="ja-JP" altLang="en-US" dirty="0" smtClean="0"/>
              <a:t>など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b="1" dirty="0" smtClean="0"/>
              <a:t>max</a:t>
            </a:r>
            <a:r>
              <a:rPr kumimoji="1" lang="en-US" altLang="ja-JP" dirty="0" smtClean="0"/>
              <a:t>		</a:t>
            </a:r>
            <a:r>
              <a:rPr kumimoji="1" lang="ja-JP" altLang="en-US" dirty="0" smtClean="0"/>
              <a:t>最大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b="1" dirty="0" smtClean="0"/>
              <a:t>min</a:t>
            </a:r>
            <a:r>
              <a:rPr kumimoji="1" lang="en-US" altLang="ja-JP" dirty="0" smtClean="0"/>
              <a:t>		</a:t>
            </a:r>
            <a:r>
              <a:rPr kumimoji="1" lang="ja-JP" altLang="en-US" dirty="0" smtClean="0"/>
              <a:t>最小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b="1" dirty="0" smtClean="0"/>
              <a:t>count	</a:t>
            </a:r>
            <a:r>
              <a:rPr kumimoji="1" lang="ja-JP" altLang="en-US" dirty="0" smtClean="0"/>
              <a:t>数え上げ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b="1" dirty="0" smtClean="0"/>
              <a:t>group by </a:t>
            </a:r>
            <a:r>
              <a:rPr kumimoji="1" lang="en-US" altLang="ja-JP" dirty="0" smtClean="0"/>
              <a:t>	</a:t>
            </a:r>
            <a:r>
              <a:rPr lang="ja-JP" altLang="en-US" dirty="0" smtClean="0"/>
              <a:t>集約（</a:t>
            </a:r>
            <a:r>
              <a:rPr lang="ja-JP" altLang="en-US" b="1" dirty="0" smtClean="0">
                <a:solidFill>
                  <a:srgbClr val="C00000"/>
                </a:solidFill>
              </a:rPr>
              <a:t>グループ</a:t>
            </a:r>
            <a:r>
              <a:rPr lang="ja-JP" altLang="en-US" dirty="0" smtClean="0"/>
              <a:t>の基準の指定）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en-US" altLang="ja-JP" dirty="0" smtClean="0"/>
              <a:t>order by</a:t>
            </a:r>
            <a:r>
              <a:rPr lang="ja-JP" altLang="en-US" dirty="0" smtClean="0"/>
              <a:t>　</a:t>
            </a:r>
            <a:r>
              <a:rPr lang="en-US" altLang="ja-JP" dirty="0" smtClean="0"/>
              <a:t>	</a:t>
            </a:r>
            <a:r>
              <a:rPr lang="ja-JP" altLang="en-US" dirty="0" smtClean="0"/>
              <a:t>ソート（並べ替え）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distinct	</a:t>
            </a:r>
            <a:r>
              <a:rPr kumimoji="1" lang="ja-JP" altLang="en-US" dirty="0" smtClean="0"/>
              <a:t>重複除去</a:t>
            </a:r>
            <a:r>
              <a:rPr kumimoji="1" lang="en-US" altLang="ja-JP" dirty="0" smtClean="0"/>
              <a:t>			</a:t>
            </a:r>
            <a:r>
              <a:rPr kumimoji="1" lang="ja-JP" altLang="en-US" dirty="0" smtClean="0"/>
              <a:t>など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7165622" y="1042987"/>
            <a:ext cx="5359400" cy="56784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◆ </a:t>
            </a:r>
            <a:r>
              <a:rPr lang="en-US" altLang="ja-JP" b="1" dirty="0" smtClean="0"/>
              <a:t>SQL </a:t>
            </a:r>
            <a:r>
              <a:rPr lang="ja-JP" altLang="en-US" b="1" dirty="0" smtClean="0"/>
              <a:t>のデータ型</a:t>
            </a:r>
            <a:endParaRPr lang="en-US" altLang="ja-JP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短いテキスト</a:t>
            </a:r>
            <a:r>
              <a:rPr lang="en-US" altLang="ja-JP" dirty="0" smtClean="0"/>
              <a:t>	char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長いテキスト</a:t>
            </a:r>
            <a:r>
              <a:rPr lang="en-US" altLang="ja-JP" dirty="0" smtClean="0"/>
              <a:t>	text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数値</a:t>
            </a:r>
            <a:r>
              <a:rPr lang="en-US" altLang="ja-JP" dirty="0" smtClean="0"/>
              <a:t>			integer, real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日付／時刻</a:t>
            </a:r>
            <a:r>
              <a:rPr lang="en-US" altLang="ja-JP" dirty="0" smtClean="0"/>
              <a:t>		</a:t>
            </a:r>
            <a:r>
              <a:rPr lang="en-US" altLang="ja-JP" dirty="0" err="1" smtClean="0"/>
              <a:t>datetime</a:t>
            </a:r>
            <a:endParaRPr lang="en-US" altLang="ja-JP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 smtClean="0"/>
              <a:t>Yes</a:t>
            </a:r>
            <a:r>
              <a:rPr lang="ja-JP" altLang="en-US" dirty="0" smtClean="0"/>
              <a:t>や</a:t>
            </a:r>
            <a:r>
              <a:rPr lang="en-US" altLang="ja-JP" dirty="0" smtClean="0"/>
              <a:t>No		bit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dirty="0" smtClean="0"/>
              <a:t>な</a:t>
            </a:r>
            <a:r>
              <a:rPr lang="ja-JP" altLang="en-US" dirty="0"/>
              <a:t>ど</a:t>
            </a:r>
          </a:p>
        </p:txBody>
      </p:sp>
      <p:sp>
        <p:nvSpPr>
          <p:cNvPr id="7" name="正方形/長方形 6"/>
          <p:cNvSpPr/>
          <p:nvPr/>
        </p:nvSpPr>
        <p:spPr>
          <a:xfrm>
            <a:off x="143228" y="3556000"/>
            <a:ext cx="6886222" cy="2046111"/>
          </a:xfrm>
          <a:prstGeom prst="rect">
            <a:avLst/>
          </a:prstGeom>
          <a:noFill/>
          <a:ln w="76200"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833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solidFill>
                  <a:schemeClr val="bg1"/>
                </a:solidFill>
              </a:rPr>
              <a:t>今日</a:t>
            </a:r>
            <a:r>
              <a:rPr lang="ja-JP" altLang="en-US" dirty="0" smtClean="0">
                <a:solidFill>
                  <a:schemeClr val="bg1"/>
                </a:solidFill>
              </a:rPr>
              <a:t>の授業で学ぶこと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939085" y="1091789"/>
            <a:ext cx="4063454" cy="6053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ja-JP" altLang="en-US" sz="6600" b="1" dirty="0" smtClean="0"/>
              <a:t>集計</a:t>
            </a:r>
            <a:endParaRPr kumimoji="1" lang="ja-JP" altLang="en-US" sz="6600" b="1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512657" y="1091789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400" dirty="0" smtClean="0"/>
              <a:t>元データ</a:t>
            </a:r>
            <a:endParaRPr lang="ja-JP" altLang="en-US" sz="4400" dirty="0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8" y="2177715"/>
            <a:ext cx="4812891" cy="2902620"/>
          </a:xfrm>
          <a:prstGeom prst="rect">
            <a:avLst/>
          </a:prstGeom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6185642" y="221887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6935787" y="3454868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行数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9409603" y="221887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2" name="テキスト ボックス 21"/>
          <p:cNvSpPr txBox="1"/>
          <p:nvPr/>
        </p:nvSpPr>
        <p:spPr>
          <a:xfrm>
            <a:off x="9518852" y="3454867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得点の平均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sp>
        <p:nvSpPr>
          <p:cNvPr id="5" name="右矢印 4"/>
          <p:cNvSpPr/>
          <p:nvPr/>
        </p:nvSpPr>
        <p:spPr>
          <a:xfrm>
            <a:off x="5106838" y="3137319"/>
            <a:ext cx="469273" cy="98341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rgbClr val="FF0000"/>
              </a:solidFill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9435644" y="4211655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テキスト ボックス 23"/>
          <p:cNvSpPr txBox="1"/>
          <p:nvPr/>
        </p:nvSpPr>
        <p:spPr>
          <a:xfrm>
            <a:off x="9518852" y="600120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得点の平均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6185642" y="4211655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テキスト ボックス 25"/>
          <p:cNvSpPr txBox="1"/>
          <p:nvPr/>
        </p:nvSpPr>
        <p:spPr>
          <a:xfrm>
            <a:off x="6935787" y="6037670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>
                <a:solidFill>
                  <a:srgbClr val="FF0000"/>
                </a:solidFill>
              </a:rPr>
              <a:t>行数</a:t>
            </a:r>
            <a:endParaRPr lang="en-US" altLang="ja-JP" sz="3200" dirty="0" smtClean="0">
              <a:solidFill>
                <a:srgbClr val="FF0000"/>
              </a:solidFill>
            </a:endParaRPr>
          </a:p>
        </p:txBody>
      </p:sp>
      <p:sp>
        <p:nvSpPr>
          <p:cNvPr id="16" name="コンテンツ プレースホルダー 2"/>
          <p:cNvSpPr txBox="1">
            <a:spLocks/>
          </p:cNvSpPr>
          <p:nvPr/>
        </p:nvSpPr>
        <p:spPr>
          <a:xfrm>
            <a:off x="4698474" y="4303400"/>
            <a:ext cx="4063454" cy="60533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000" dirty="0" smtClean="0">
                <a:solidFill>
                  <a:srgbClr val="FF0000"/>
                </a:solidFill>
              </a:rPr>
              <a:t>SQL</a:t>
            </a:r>
            <a:r>
              <a:rPr lang="ja-JP" altLang="en-US" sz="4000" dirty="0" smtClean="0">
                <a:solidFill>
                  <a:srgbClr val="FF0000"/>
                </a:solidFill>
              </a:rPr>
              <a:t>で</a:t>
            </a:r>
            <a:endParaRPr lang="ja-JP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59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9073" y="2476499"/>
            <a:ext cx="11333747" cy="1033463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7-1 </a:t>
            </a:r>
            <a:r>
              <a:rPr lang="ja-JP" altLang="en-US" sz="4800" dirty="0" smtClean="0"/>
              <a:t>集計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2131655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集計の例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7136884" y="314028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7451317" y="499569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集計の例</a:t>
            </a:r>
            <a:endParaRPr lang="en-US" altLang="ja-JP" sz="3200" dirty="0" smtClean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751733" y="1425529"/>
            <a:ext cx="50289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b="1" u="sng" dirty="0" smtClean="0">
                <a:solidFill>
                  <a:srgbClr val="FF0000"/>
                </a:solidFill>
              </a:rPr>
              <a:t>A</a:t>
            </a:r>
            <a:r>
              <a:rPr lang="ja-JP" altLang="en-US" sz="3600" dirty="0" smtClean="0"/>
              <a:t>さんは </a:t>
            </a:r>
            <a:r>
              <a:rPr lang="en-US" altLang="ja-JP" sz="3600" b="1" u="sng" dirty="0" smtClean="0">
                <a:solidFill>
                  <a:srgbClr val="FF0000"/>
                </a:solidFill>
              </a:rPr>
              <a:t>3</a:t>
            </a:r>
            <a:r>
              <a:rPr lang="ja-JP" altLang="en-US" sz="3600" dirty="0" smtClean="0"/>
              <a:t>科目</a:t>
            </a:r>
            <a:endParaRPr lang="en-US" altLang="ja-JP" sz="3600" dirty="0" smtClean="0"/>
          </a:p>
          <a:p>
            <a:r>
              <a:rPr kumimoji="1" lang="en-US" altLang="ja-JP" sz="3600" b="1" u="sng" dirty="0" smtClean="0">
                <a:solidFill>
                  <a:srgbClr val="FF0000"/>
                </a:solidFill>
              </a:rPr>
              <a:t>B</a:t>
            </a:r>
            <a:r>
              <a:rPr kumimoji="1" lang="ja-JP" altLang="en-US" sz="3600" dirty="0" smtClean="0"/>
              <a:t>さんは </a:t>
            </a:r>
            <a:r>
              <a:rPr kumimoji="1" lang="en-US" altLang="ja-JP" sz="3600" b="1" u="sng" dirty="0" smtClean="0">
                <a:solidFill>
                  <a:srgbClr val="FF0000"/>
                </a:solidFill>
              </a:rPr>
              <a:t>2</a:t>
            </a:r>
            <a:r>
              <a:rPr kumimoji="1" lang="ja-JP" altLang="en-US" sz="3600" dirty="0" smtClean="0"/>
              <a:t>科目受講した</a:t>
            </a:r>
            <a:endParaRPr kumimoji="1" lang="en-US" altLang="ja-JP" sz="3600" dirty="0" smtClean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07488" y="5604978"/>
            <a:ext cx="510909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lang="en-US" altLang="ja-JP" sz="3200" dirty="0"/>
          </a:p>
          <a:p>
            <a:pPr algn="ctr"/>
            <a:r>
              <a:rPr kumimoji="1" lang="ja-JP" altLang="en-US" sz="3200" dirty="0" smtClean="0"/>
              <a:t>（テーブル名は「成績」）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28346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96177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集計の例</a:t>
            </a:r>
          </a:p>
        </p:txBody>
      </p:sp>
      <p:sp>
        <p:nvSpPr>
          <p:cNvPr id="13" name="角丸四角形 12"/>
          <p:cNvSpPr/>
          <p:nvPr/>
        </p:nvSpPr>
        <p:spPr>
          <a:xfrm>
            <a:off x="5251070" y="4537361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225566" y="4716817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3845555" y="493063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8590170" y="482403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円柱 16"/>
          <p:cNvSpPr/>
          <p:nvPr/>
        </p:nvSpPr>
        <p:spPr>
          <a:xfrm>
            <a:off x="1167907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528353" y="4995432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0025101" y="491569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99557"/>
            <a:ext cx="3920355" cy="2364338"/>
          </a:xfrm>
          <a:prstGeom prst="rect">
            <a:avLst/>
          </a:prstGeom>
        </p:spPr>
      </p:pic>
      <p:graphicFrame>
        <p:nvGraphicFramePr>
          <p:cNvPr id="24" name="表 23"/>
          <p:cNvGraphicFramePr>
            <a:graphicFrameLocks noGrp="1"/>
          </p:cNvGraphicFramePr>
          <p:nvPr>
            <p:extLst/>
          </p:nvPr>
        </p:nvGraphicFramePr>
        <p:xfrm>
          <a:off x="9495692" y="1852854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5412338" y="502444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ＳＱＬで，</a:t>
            </a:r>
            <a:endParaRPr kumimoji="1" lang="en-US" altLang="ja-JP" sz="2800" dirty="0" smtClean="0"/>
          </a:p>
          <a:p>
            <a:r>
              <a:rPr lang="ja-JP" altLang="en-US" sz="2800" b="1" dirty="0"/>
              <a:t>集計</a:t>
            </a:r>
            <a:r>
              <a:rPr lang="ja-JP" altLang="en-US" sz="2800" dirty="0" smtClean="0"/>
              <a:t>も簡単にできます</a:t>
            </a:r>
            <a:endParaRPr kumimoji="1" lang="ja-JP" altLang="en-US" sz="2800" dirty="0"/>
          </a:p>
        </p:txBody>
      </p:sp>
      <p:sp>
        <p:nvSpPr>
          <p:cNvPr id="1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51735" y="1507332"/>
            <a:ext cx="5035996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dirty="0" smtClean="0">
                <a:latin typeface="Inconsolata" panose="020B0609030003000000" pitchFamily="49" charset="0"/>
              </a:rPr>
              <a:t> </a:t>
            </a:r>
            <a:r>
              <a:rPr lang="ja-JP" altLang="en-US" dirty="0" smtClean="0">
                <a:latin typeface="Inconsolata" panose="020B0609030003000000" pitchFamily="49" charset="0"/>
              </a:rPr>
              <a:t>受講者</a:t>
            </a:r>
            <a:r>
              <a:rPr lang="en-US" altLang="ja-JP" dirty="0" smtClean="0">
                <a:latin typeface="Inconsolata" panose="020B0609030003000000" pitchFamily="49" charset="0"/>
              </a:rPr>
              <a:t>,</a:t>
            </a:r>
            <a:r>
              <a:rPr lang="ja-JP" altLang="en-US" dirty="0" smtClean="0">
                <a:latin typeface="Inconsolata" panose="020B0609030003000000" pitchFamily="49" charset="0"/>
              </a:rPr>
              <a:t>　</a:t>
            </a:r>
            <a:r>
              <a:rPr kumimoji="1" lang="en-US" altLang="ja-JP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count(</a:t>
            </a:r>
            <a:r>
              <a:rPr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*</a:t>
            </a:r>
            <a:r>
              <a:rPr lang="en-US" altLang="ja-JP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dirty="0" smtClean="0">
                <a:latin typeface="Inconsolata" panose="020B0609030003000000" pitchFamily="49" charset="0"/>
              </a:rPr>
              <a:t>成績</a:t>
            </a:r>
            <a:endParaRPr lang="en-US" altLang="ja-JP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dirty="0">
                <a:latin typeface="Inconsolata" panose="020B0609030003000000" pitchFamily="49" charset="0"/>
              </a:rPr>
              <a:t> </a:t>
            </a:r>
            <a:r>
              <a:rPr lang="ja-JP" altLang="en-US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616450" y="3390551"/>
            <a:ext cx="386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受講者ごとの</a:t>
            </a:r>
            <a:r>
              <a:rPr lang="ja-JP" altLang="en-US" sz="36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行数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200141" y="3592638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800" dirty="0"/>
              <a:t>テーブル名は「</a:t>
            </a:r>
            <a:r>
              <a:rPr lang="ja-JP" altLang="en-US" sz="2800" b="1" dirty="0"/>
              <a:t>成績</a:t>
            </a:r>
            <a:r>
              <a:rPr lang="ja-JP" altLang="en-US" sz="2800" dirty="0"/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val="13858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>
                <a:solidFill>
                  <a:schemeClr val="bg1"/>
                </a:solidFill>
              </a:rPr>
              <a:t>7-</a:t>
            </a:r>
            <a:r>
              <a:rPr kumimoji="1" lang="en-US" altLang="ja-JP" dirty="0" smtClean="0">
                <a:solidFill>
                  <a:schemeClr val="bg1"/>
                </a:solidFill>
              </a:rPr>
              <a:t>1-1 </a:t>
            </a:r>
            <a:r>
              <a:rPr lang="ja-JP" altLang="en-US" dirty="0" smtClean="0">
                <a:solidFill>
                  <a:schemeClr val="bg1"/>
                </a:solidFill>
              </a:rPr>
              <a:t>集計とは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1671300" cy="4574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dirty="0" smtClean="0"/>
              <a:t>◆</a:t>
            </a:r>
            <a:r>
              <a:rPr kumimoji="1" lang="ja-JP" altLang="en-US" dirty="0" smtClean="0">
                <a:solidFill>
                  <a:srgbClr val="C00000"/>
                </a:solidFill>
              </a:rPr>
              <a:t>集計</a:t>
            </a:r>
            <a:r>
              <a:rPr kumimoji="1" lang="ja-JP" altLang="en-US" dirty="0" smtClean="0"/>
              <a:t>とは、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データの集まり</a:t>
            </a:r>
            <a:r>
              <a:rPr kumimoji="1" lang="ja-JP" altLang="en-US" dirty="0" smtClean="0"/>
              <a:t>に対して、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kumimoji="1" lang="ja-JP" altLang="en-US" dirty="0" smtClean="0"/>
              <a:t>何らかの計算を</a:t>
            </a:r>
            <a:r>
              <a:rPr lang="ja-JP" altLang="en-US" dirty="0" smtClean="0"/>
              <a:t>行うこと</a:t>
            </a:r>
            <a:endParaRPr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5649945" y="3740903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7" name="表 16"/>
          <p:cNvGraphicFramePr>
            <a:graphicFrameLocks noGrp="1"/>
          </p:cNvGraphicFramePr>
          <p:nvPr>
            <p:extLst/>
          </p:nvPr>
        </p:nvGraphicFramePr>
        <p:xfrm>
          <a:off x="6958980" y="3536921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19" y="2664732"/>
            <a:ext cx="4812891" cy="2902620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1907393" y="5721959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grpSp>
        <p:nvGrpSpPr>
          <p:cNvPr id="10" name="グループ化 9"/>
          <p:cNvGrpSpPr/>
          <p:nvPr/>
        </p:nvGrpSpPr>
        <p:grpSpPr>
          <a:xfrm>
            <a:off x="9769746" y="1312423"/>
            <a:ext cx="2031326" cy="1921118"/>
            <a:chOff x="9828551" y="1209670"/>
            <a:chExt cx="2031326" cy="1921118"/>
          </a:xfrm>
        </p:grpSpPr>
        <p:sp>
          <p:nvSpPr>
            <p:cNvPr id="11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1590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正方形/長方形 19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b="1" dirty="0" smtClean="0">
                <a:solidFill>
                  <a:schemeClr val="bg1"/>
                </a:solidFill>
              </a:rPr>
              <a:t>集計の方法</a:t>
            </a:r>
            <a:r>
              <a:rPr lang="ja-JP" altLang="en-US" dirty="0" smtClean="0">
                <a:solidFill>
                  <a:schemeClr val="bg1"/>
                </a:solidFill>
              </a:rPr>
              <a:t>のバリエーション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7136884" y="314028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7451317" y="627322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集計の例</a:t>
            </a:r>
            <a:endParaRPr lang="en-US" altLang="ja-JP" sz="3200" dirty="0" smtClean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10329743" y="3453397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行数</a:t>
            </a:r>
            <a:endParaRPr lang="en-US" altLang="ja-JP" sz="3200" dirty="0" smtClean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7136884" y="1419345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270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186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9714190" y="1728602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得点の合計</a:t>
            </a:r>
            <a:endParaRPr lang="en-US" altLang="ja-JP" sz="3200" dirty="0" smtClean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136884" y="4819660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9714190" y="5138111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279400" y="1091703"/>
            <a:ext cx="60948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000" b="1" dirty="0" smtClean="0"/>
              <a:t>集計の</a:t>
            </a:r>
            <a:r>
              <a:rPr lang="ja-JP" altLang="en-US" sz="3000" b="1" u="sng" dirty="0" smtClean="0">
                <a:solidFill>
                  <a:srgbClr val="FF0000"/>
                </a:solidFill>
              </a:rPr>
              <a:t>方法</a:t>
            </a:r>
            <a:r>
              <a:rPr lang="ja-JP" altLang="en-US" sz="3000" dirty="0" smtClean="0"/>
              <a:t>は</a:t>
            </a:r>
            <a:r>
              <a:rPr lang="ja-JP" altLang="en-US" sz="3000" b="1" dirty="0" smtClean="0"/>
              <a:t>行数</a:t>
            </a:r>
            <a:r>
              <a:rPr lang="ja-JP" altLang="en-US" sz="3000" dirty="0" smtClean="0"/>
              <a:t>、</a:t>
            </a:r>
            <a:r>
              <a:rPr lang="ja-JP" altLang="en-US" sz="3000" b="1" dirty="0" smtClean="0"/>
              <a:t>合計</a:t>
            </a:r>
            <a:r>
              <a:rPr lang="ja-JP" altLang="en-US" sz="3000" dirty="0" smtClean="0"/>
              <a:t>、</a:t>
            </a:r>
            <a:r>
              <a:rPr lang="ja-JP" altLang="en-US" sz="3000" b="1" dirty="0" smtClean="0"/>
              <a:t>平均</a:t>
            </a:r>
            <a:r>
              <a:rPr lang="ja-JP" altLang="en-US" sz="3000" dirty="0" smtClean="0"/>
              <a:t>、</a:t>
            </a:r>
            <a:r>
              <a:rPr kumimoji="1" lang="ja-JP" altLang="en-US" sz="3000" b="1" dirty="0" smtClean="0"/>
              <a:t>最大</a:t>
            </a:r>
            <a:r>
              <a:rPr kumimoji="1" lang="ja-JP" altLang="en-US" sz="3000" dirty="0" smtClean="0"/>
              <a:t>、</a:t>
            </a:r>
            <a:r>
              <a:rPr kumimoji="1" lang="ja-JP" altLang="en-US" sz="3000" b="1" dirty="0" smtClean="0"/>
              <a:t>最小など</a:t>
            </a:r>
            <a:endParaRPr kumimoji="1" lang="ja-JP" altLang="en-US" sz="3000" b="1" dirty="0"/>
          </a:p>
        </p:txBody>
      </p:sp>
      <p:sp>
        <p:nvSpPr>
          <p:cNvPr id="5" name="角丸四角形 4"/>
          <p:cNvSpPr/>
          <p:nvPr/>
        </p:nvSpPr>
        <p:spPr>
          <a:xfrm>
            <a:off x="279400" y="953210"/>
            <a:ext cx="6094867" cy="1219875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406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>
                <a:solidFill>
                  <a:schemeClr val="bg1"/>
                </a:solidFill>
              </a:rPr>
              <a:t>7-</a:t>
            </a:r>
            <a:r>
              <a:rPr kumimoji="1" lang="en-US" altLang="ja-JP" dirty="0" smtClean="0">
                <a:solidFill>
                  <a:schemeClr val="bg1"/>
                </a:solidFill>
              </a:rPr>
              <a:t>1-2 </a:t>
            </a:r>
            <a:r>
              <a:rPr lang="ja-JP" altLang="en-US" dirty="0" smtClean="0">
                <a:solidFill>
                  <a:schemeClr val="bg1"/>
                </a:solidFill>
              </a:rPr>
              <a:t>集計の方法のバリエーション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grpSp>
        <p:nvGrpSpPr>
          <p:cNvPr id="10" name="グループ化 9"/>
          <p:cNvGrpSpPr/>
          <p:nvPr/>
        </p:nvGrpSpPr>
        <p:grpSpPr>
          <a:xfrm>
            <a:off x="9769746" y="1312423"/>
            <a:ext cx="2031326" cy="1921118"/>
            <a:chOff x="9828551" y="1209670"/>
            <a:chExt cx="2031326" cy="1921118"/>
          </a:xfrm>
        </p:grpSpPr>
        <p:sp>
          <p:nvSpPr>
            <p:cNvPr id="11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0439400" cy="52800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</a:t>
            </a:r>
            <a:r>
              <a:rPr lang="ja-JP" altLang="en-US" sz="3200" dirty="0" smtClean="0">
                <a:solidFill>
                  <a:srgbClr val="C00000"/>
                </a:solidFill>
              </a:rPr>
              <a:t>集計</a:t>
            </a:r>
            <a:r>
              <a:rPr lang="ja-JP" altLang="en-US" sz="3200" dirty="0" smtClean="0"/>
              <a:t>の方法は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　</a:t>
            </a:r>
            <a:r>
              <a:rPr lang="en-US" altLang="ja-JP" sz="3200" dirty="0" smtClean="0"/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行数</a:t>
            </a:r>
            <a:r>
              <a:rPr lang="en-US" altLang="ja-JP" sz="3200" dirty="0" smtClean="0">
                <a:solidFill>
                  <a:srgbClr val="C00000"/>
                </a:solidFill>
              </a:rPr>
              <a:t>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count</a:t>
            </a:r>
            <a:endParaRPr lang="en-US" altLang="ja-JP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合計</a:t>
            </a:r>
            <a:r>
              <a:rPr lang="en-US" altLang="ja-JP" sz="3200" dirty="0" smtClean="0">
                <a:solidFill>
                  <a:srgbClr val="C00000"/>
                </a:solidFill>
              </a:rPr>
              <a:t>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sum</a:t>
            </a:r>
            <a:endParaRPr lang="en-US" altLang="ja-JP" sz="32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平均</a:t>
            </a:r>
            <a:r>
              <a:rPr lang="en-US" altLang="ja-JP" sz="3200" dirty="0" smtClean="0">
                <a:solidFill>
                  <a:srgbClr val="C00000"/>
                </a:solidFill>
              </a:rPr>
              <a:t>		</a:t>
            </a:r>
            <a:r>
              <a:rPr lang="en-US" altLang="ja-JP" sz="3200" b="1" dirty="0" err="1" smtClean="0">
                <a:solidFill>
                  <a:schemeClr val="tx1"/>
                </a:solidFill>
              </a:rPr>
              <a:t>avg</a:t>
            </a:r>
            <a:endParaRPr lang="en-US" altLang="ja-JP" sz="32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最大</a:t>
            </a:r>
            <a:r>
              <a:rPr lang="en-US" altLang="ja-JP" sz="3200" dirty="0" smtClean="0">
                <a:solidFill>
                  <a:srgbClr val="C00000"/>
                </a:solidFill>
              </a:rPr>
              <a:t>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max</a:t>
            </a:r>
          </a:p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>
                <a:solidFill>
                  <a:srgbClr val="C00000"/>
                </a:solidFill>
              </a:rPr>
              <a:t>最小</a:t>
            </a:r>
            <a:r>
              <a:rPr lang="en-US" altLang="ja-JP" sz="3200" dirty="0" smtClean="0">
                <a:solidFill>
                  <a:srgbClr val="C00000"/>
                </a:solidFill>
              </a:rPr>
              <a:t>		</a:t>
            </a:r>
            <a:r>
              <a:rPr lang="en-US" altLang="ja-JP" sz="3200" b="1" dirty="0" smtClean="0">
                <a:solidFill>
                  <a:schemeClr val="tx1"/>
                </a:solidFill>
              </a:rPr>
              <a:t>min</a:t>
            </a:r>
          </a:p>
          <a:p>
            <a:pPr marL="0" indent="0">
              <a:buNone/>
            </a:pPr>
            <a:r>
              <a:rPr lang="en-US" altLang="ja-JP" sz="3200" dirty="0">
                <a:solidFill>
                  <a:srgbClr val="C00000"/>
                </a:solidFill>
              </a:rPr>
              <a:t>	</a:t>
            </a:r>
            <a:r>
              <a:rPr lang="ja-JP" altLang="en-US" sz="3200" dirty="0" smtClean="0"/>
              <a:t>など</a:t>
            </a:r>
            <a:endParaRPr lang="en-US" altLang="ja-JP" sz="3200" dirty="0" smtClean="0"/>
          </a:p>
          <a:p>
            <a:pPr marL="0" indent="0">
              <a:buNone/>
            </a:pP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54415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正方形/長方形 23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smtClean="0">
                <a:solidFill>
                  <a:schemeClr val="bg1"/>
                </a:solidFill>
              </a:rPr>
              <a:t>集計で</a:t>
            </a:r>
            <a:r>
              <a:rPr lang="ja-JP" altLang="en-US">
                <a:solidFill>
                  <a:schemeClr val="bg1"/>
                </a:solidFill>
              </a:rPr>
              <a:t>の</a:t>
            </a:r>
            <a:r>
              <a:rPr lang="ja-JP" altLang="en-US" smtClean="0">
                <a:solidFill>
                  <a:schemeClr val="bg1"/>
                </a:solidFill>
              </a:rPr>
              <a:t>グループの基準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435111" y="3349079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630138" y="6429087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集計の例</a:t>
            </a:r>
            <a:endParaRPr lang="en-US" altLang="ja-JP" sz="3200" dirty="0" smtClean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315705" y="2190839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9842241" y="2585531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pic>
        <p:nvPicPr>
          <p:cNvPr id="1026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6779" y="893346"/>
            <a:ext cx="1025090" cy="120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923" y="838980"/>
            <a:ext cx="1071438" cy="125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4.bp.blogspot.com/-gc_pG0Lr7GE/VJ6XKoPXnZI/AAAAAAAAqGo/1Hp3nOZo9CM/s800/test_print_mondaiyoushi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776" y="3590620"/>
            <a:ext cx="1067929" cy="106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7315705" y="4518475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9842241" y="515474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8008095" y="977096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C00000"/>
                </a:solidFill>
              </a:rPr>
              <a:t>グループの基準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r>
              <a:rPr lang="ja-JP" altLang="en-US" sz="3200" b="1" dirty="0"/>
              <a:t>受講者</a:t>
            </a:r>
            <a:endParaRPr lang="en-US" altLang="ja-JP" sz="3200" b="1" dirty="0" smtClean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8008095" y="3478724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C00000"/>
                </a:solidFill>
              </a:rPr>
              <a:t>グループの基準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r>
              <a:rPr lang="ja-JP" altLang="en-US" sz="3200" b="1" dirty="0"/>
              <a:t>科目</a:t>
            </a:r>
            <a:endParaRPr lang="en-US" altLang="ja-JP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55230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正方形/長方形 16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グループの基準が受講者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graphicFrame>
        <p:nvGraphicFramePr>
          <p:cNvPr id="18" name="表 17"/>
          <p:cNvGraphicFramePr>
            <a:graphicFrameLocks noGrp="1"/>
          </p:cNvGraphicFramePr>
          <p:nvPr>
            <p:extLst/>
          </p:nvPr>
        </p:nvGraphicFramePr>
        <p:xfrm>
          <a:off x="7136884" y="3025811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9" name="テキスト ボックス 18"/>
          <p:cNvSpPr txBox="1"/>
          <p:nvPr/>
        </p:nvSpPr>
        <p:spPr>
          <a:xfrm>
            <a:off x="9714190" y="3344262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pic>
        <p:nvPicPr>
          <p:cNvPr id="1026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592" y="1736672"/>
            <a:ext cx="1025090" cy="120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102" y="1673952"/>
            <a:ext cx="1071438" cy="1256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正方形/長方形 5"/>
          <p:cNvSpPr/>
          <p:nvPr/>
        </p:nvSpPr>
        <p:spPr>
          <a:xfrm>
            <a:off x="176214" y="2815771"/>
            <a:ext cx="5005386" cy="52849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138022" y="3716928"/>
            <a:ext cx="5005386" cy="50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128858" y="4618085"/>
            <a:ext cx="5005386" cy="50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矢印コネクタ 7"/>
          <p:cNvCxnSpPr>
            <a:stCxn id="6" idx="3"/>
          </p:cNvCxnSpPr>
          <p:nvPr/>
        </p:nvCxnSpPr>
        <p:spPr>
          <a:xfrm>
            <a:off x="5181600" y="3080017"/>
            <a:ext cx="1877082" cy="2597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 flipV="1">
            <a:off x="5176509" y="3400720"/>
            <a:ext cx="1882173" cy="54753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矢印コネクタ 24"/>
          <p:cNvCxnSpPr/>
          <p:nvPr/>
        </p:nvCxnSpPr>
        <p:spPr>
          <a:xfrm flipV="1">
            <a:off x="5172436" y="3480660"/>
            <a:ext cx="1886246" cy="14111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539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正方形/長方形 14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グループの基準が科目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14" y="2443105"/>
            <a:ext cx="4812891" cy="2902620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694328" y="3344262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105628" y="572288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6" name="正方形/長方形 5"/>
          <p:cNvSpPr/>
          <p:nvPr/>
        </p:nvSpPr>
        <p:spPr>
          <a:xfrm>
            <a:off x="176214" y="2815771"/>
            <a:ext cx="5005386" cy="52849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176214" y="3331591"/>
            <a:ext cx="5005386" cy="50672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矢印コネクタ 7"/>
          <p:cNvCxnSpPr>
            <a:stCxn id="6" idx="3"/>
          </p:cNvCxnSpPr>
          <p:nvPr/>
        </p:nvCxnSpPr>
        <p:spPr>
          <a:xfrm>
            <a:off x="5181600" y="3080017"/>
            <a:ext cx="1877082" cy="25975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22" idx="3"/>
          </p:cNvCxnSpPr>
          <p:nvPr/>
        </p:nvCxnSpPr>
        <p:spPr>
          <a:xfrm flipV="1">
            <a:off x="5181600" y="3400720"/>
            <a:ext cx="1877082" cy="1842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6" descr="http://4.bp.blogspot.com/-gc_pG0Lr7GE/VJ6XKoPXnZI/AAAAAAAAqGo/1Hp3nOZo9CM/s800/test_print_mondaiyoush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988" y="1770094"/>
            <a:ext cx="1067929" cy="106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" name="表 19"/>
          <p:cNvGraphicFramePr>
            <a:graphicFrameLocks noGrp="1"/>
          </p:cNvGraphicFramePr>
          <p:nvPr>
            <p:extLst/>
          </p:nvPr>
        </p:nvGraphicFramePr>
        <p:xfrm>
          <a:off x="7136884" y="3080017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9714190" y="3398468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</p:spTree>
    <p:extLst>
      <p:ext uri="{BB962C8B-B14F-4D97-AF65-F5344CB8AC3E}">
        <p14:creationId xmlns:p14="http://schemas.microsoft.com/office/powerpoint/2010/main" val="144948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>
                <a:solidFill>
                  <a:schemeClr val="bg1"/>
                </a:solidFill>
              </a:rPr>
              <a:t>7-</a:t>
            </a:r>
            <a:r>
              <a:rPr kumimoji="1" lang="en-US" altLang="ja-JP" dirty="0" smtClean="0">
                <a:solidFill>
                  <a:schemeClr val="bg1"/>
                </a:solidFill>
              </a:rPr>
              <a:t>1-3 </a:t>
            </a:r>
            <a:r>
              <a:rPr lang="ja-JP" altLang="en-US" dirty="0" smtClean="0">
                <a:solidFill>
                  <a:schemeClr val="bg1"/>
                </a:solidFill>
              </a:rPr>
              <a:t>集計とグループ化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0250948" cy="48230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　どの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sz="3200" dirty="0" smtClean="0"/>
              <a:t>で</a:t>
            </a:r>
            <a:r>
              <a:rPr lang="ja-JP" altLang="en-US" sz="3200" dirty="0" smtClean="0">
                <a:solidFill>
                  <a:srgbClr val="C00000"/>
                </a:solidFill>
              </a:rPr>
              <a:t>グループ化</a:t>
            </a:r>
            <a:r>
              <a:rPr lang="ja-JP" altLang="en-US" sz="3200" dirty="0" smtClean="0"/>
              <a:t>するのか</a:t>
            </a:r>
            <a:endParaRPr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ja-JP" altLang="en-US" sz="3200" dirty="0" smtClean="0"/>
              <a:t>　</a:t>
            </a:r>
            <a:r>
              <a:rPr lang="en-US" altLang="ja-JP" sz="3200" dirty="0" smtClean="0"/>
              <a:t>= 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グループの基準</a:t>
            </a:r>
            <a:endParaRPr kumimoji="1" lang="en-US" altLang="ja-JP" sz="32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grpSp>
        <p:nvGrpSpPr>
          <p:cNvPr id="13" name="グループ化 12"/>
          <p:cNvGrpSpPr/>
          <p:nvPr/>
        </p:nvGrpSpPr>
        <p:grpSpPr>
          <a:xfrm>
            <a:off x="9769746" y="1312423"/>
            <a:ext cx="2031326" cy="1921118"/>
            <a:chOff x="9828551" y="1209670"/>
            <a:chExt cx="2031326" cy="1921118"/>
          </a:xfrm>
        </p:grpSpPr>
        <p:sp>
          <p:nvSpPr>
            <p:cNvPr id="14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5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9" name="表 8"/>
          <p:cNvGraphicFramePr>
            <a:graphicFrameLocks noGrp="1"/>
          </p:cNvGraphicFramePr>
          <p:nvPr>
            <p:extLst/>
          </p:nvPr>
        </p:nvGraphicFramePr>
        <p:xfrm>
          <a:off x="457705" y="4584789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2984241" y="4979481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6040577" y="4388750"/>
          <a:ext cx="2455008" cy="1737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87.5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算数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理科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95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8567113" y="502501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3200" dirty="0" smtClean="0"/>
              <a:t>得点の平均</a:t>
            </a:r>
            <a:endParaRPr lang="en-US" altLang="ja-JP" sz="3200" dirty="0" smtClean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150095" y="3371046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C00000"/>
                </a:solidFill>
              </a:rPr>
              <a:t>グループの基準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r>
              <a:rPr lang="ja-JP" altLang="en-US" sz="3200" b="1" dirty="0"/>
              <a:t>受講者</a:t>
            </a:r>
            <a:endParaRPr lang="en-US" altLang="ja-JP" sz="3200" b="1" dirty="0" smtClean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6515845" y="3311532"/>
            <a:ext cx="346761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srgbClr val="C00000"/>
                </a:solidFill>
              </a:rPr>
              <a:t>グループの基準</a:t>
            </a:r>
            <a:r>
              <a:rPr lang="ja-JP" altLang="en-US" sz="3200" dirty="0" smtClean="0"/>
              <a:t>が</a:t>
            </a:r>
            <a:endParaRPr lang="en-US" altLang="ja-JP" sz="3200" dirty="0" smtClean="0"/>
          </a:p>
          <a:p>
            <a:r>
              <a:rPr lang="ja-JP" altLang="en-US" sz="3200" b="1" dirty="0"/>
              <a:t>科目</a:t>
            </a:r>
            <a:endParaRPr lang="en-US" altLang="ja-JP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39335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409073" y="2476499"/>
            <a:ext cx="11333747" cy="1033463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7-2 SQL </a:t>
            </a:r>
            <a:r>
              <a:rPr lang="ja-JP" altLang="en-US" sz="4800" dirty="0" smtClean="0"/>
              <a:t>で集計を行う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45206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96177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集計の例</a:t>
            </a:r>
          </a:p>
        </p:txBody>
      </p:sp>
      <p:sp>
        <p:nvSpPr>
          <p:cNvPr id="13" name="角丸四角形 12"/>
          <p:cNvSpPr/>
          <p:nvPr/>
        </p:nvSpPr>
        <p:spPr>
          <a:xfrm>
            <a:off x="5251070" y="4537361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225566" y="4716817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3845555" y="493063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8590170" y="482403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円柱 16"/>
          <p:cNvSpPr/>
          <p:nvPr/>
        </p:nvSpPr>
        <p:spPr>
          <a:xfrm>
            <a:off x="1167907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528353" y="4995432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0025101" y="4915696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99557"/>
            <a:ext cx="3920355" cy="2364338"/>
          </a:xfrm>
          <a:prstGeom prst="rect">
            <a:avLst/>
          </a:prstGeom>
        </p:spPr>
      </p:pic>
      <p:graphicFrame>
        <p:nvGraphicFramePr>
          <p:cNvPr id="24" name="表 23"/>
          <p:cNvGraphicFramePr>
            <a:graphicFrameLocks noGrp="1"/>
          </p:cNvGraphicFramePr>
          <p:nvPr>
            <p:extLst/>
          </p:nvPr>
        </p:nvGraphicFramePr>
        <p:xfrm>
          <a:off x="9495692" y="1852854"/>
          <a:ext cx="2455008" cy="11582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35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02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2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テキスト ボックス 1"/>
          <p:cNvSpPr txBox="1"/>
          <p:nvPr/>
        </p:nvSpPr>
        <p:spPr>
          <a:xfrm>
            <a:off x="5412338" y="502444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ＳＱＬで，</a:t>
            </a:r>
            <a:endParaRPr kumimoji="1" lang="en-US" altLang="ja-JP" sz="2800" dirty="0" smtClean="0"/>
          </a:p>
          <a:p>
            <a:r>
              <a:rPr lang="ja-JP" altLang="en-US" sz="2800" b="1" dirty="0"/>
              <a:t>集計</a:t>
            </a:r>
            <a:r>
              <a:rPr lang="ja-JP" altLang="en-US" sz="2800" dirty="0" smtClean="0"/>
              <a:t>も簡単にできます</a:t>
            </a:r>
            <a:endParaRPr kumimoji="1" lang="ja-JP" altLang="en-US" sz="2800" dirty="0"/>
          </a:p>
        </p:txBody>
      </p:sp>
      <p:sp>
        <p:nvSpPr>
          <p:cNvPr id="18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51735" y="1507332"/>
            <a:ext cx="5035996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dirty="0" smtClean="0">
                <a:latin typeface="Inconsolata" panose="020B0609030003000000" pitchFamily="49" charset="0"/>
              </a:rPr>
              <a:t> </a:t>
            </a:r>
            <a:r>
              <a:rPr lang="ja-JP" altLang="en-US" dirty="0" smtClean="0">
                <a:latin typeface="Inconsolata" panose="020B0609030003000000" pitchFamily="49" charset="0"/>
              </a:rPr>
              <a:t>受講者</a:t>
            </a:r>
            <a:r>
              <a:rPr lang="en-US" altLang="ja-JP" dirty="0" smtClean="0">
                <a:latin typeface="Inconsolata" panose="020B0609030003000000" pitchFamily="49" charset="0"/>
              </a:rPr>
              <a:t>,</a:t>
            </a:r>
            <a:r>
              <a:rPr lang="ja-JP" altLang="en-US" dirty="0" smtClean="0">
                <a:latin typeface="Inconsolata" panose="020B0609030003000000" pitchFamily="49" charset="0"/>
              </a:rPr>
              <a:t>　</a:t>
            </a:r>
            <a:r>
              <a:rPr kumimoji="1" lang="en-US" altLang="ja-JP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count(</a:t>
            </a:r>
            <a:r>
              <a:rPr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*</a:t>
            </a:r>
            <a:r>
              <a:rPr lang="en-US" altLang="ja-JP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dirty="0" smtClean="0">
                <a:latin typeface="Inconsolata" panose="020B0609030003000000" pitchFamily="49" charset="0"/>
              </a:rPr>
              <a:t>成績</a:t>
            </a:r>
            <a:endParaRPr lang="en-US" altLang="ja-JP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dirty="0">
                <a:latin typeface="Inconsolata" panose="020B0609030003000000" pitchFamily="49" charset="0"/>
              </a:rPr>
              <a:t> </a:t>
            </a:r>
            <a:r>
              <a:rPr lang="ja-JP" altLang="en-US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616450" y="3390551"/>
            <a:ext cx="386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受講者ごとの</a:t>
            </a:r>
            <a:r>
              <a:rPr lang="ja-JP" altLang="en-US" sz="36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行数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3" name="正方形/長方形 2"/>
          <p:cNvSpPr/>
          <p:nvPr/>
        </p:nvSpPr>
        <p:spPr>
          <a:xfrm>
            <a:off x="200141" y="3592638"/>
            <a:ext cx="37753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2800" dirty="0"/>
              <a:t>テーブル名は「</a:t>
            </a:r>
            <a:r>
              <a:rPr lang="ja-JP" altLang="en-US" sz="2800" b="1" dirty="0"/>
              <a:t>成績</a:t>
            </a:r>
            <a:r>
              <a:rPr lang="ja-JP" altLang="en-US" sz="2800" dirty="0"/>
              <a:t>」</a:t>
            </a:r>
          </a:p>
        </p:txBody>
      </p:sp>
    </p:spTree>
    <p:extLst>
      <p:ext uri="{BB962C8B-B14F-4D97-AF65-F5344CB8AC3E}">
        <p14:creationId xmlns:p14="http://schemas.microsoft.com/office/powerpoint/2010/main" val="259127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集計を行う 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の例　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066800" y="6204703"/>
            <a:ext cx="9780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集計結果だけでは分かりにくいので一工夫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1114714"/>
            <a:ext cx="12192000" cy="448151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count(*)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  <a:endParaRPr lang="en-US" altLang="ja-JP" sz="32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count(*)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  <a:endParaRPr lang="en-US" altLang="ja-JP" sz="3200" dirty="0" smtClean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2354" y="1831113"/>
            <a:ext cx="4007380" cy="1676847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354" y="4230133"/>
            <a:ext cx="5202087" cy="174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7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集計を行う 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の例　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769910" y="6246524"/>
            <a:ext cx="7077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グループの基準の違い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01600" y="1330037"/>
            <a:ext cx="12090400" cy="448151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count(*)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count(*)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>
              <a:solidFill>
                <a:schemeClr val="tx1"/>
              </a:solidFill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7674" y="4332478"/>
            <a:ext cx="5650993" cy="1914046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7674" y="1824638"/>
            <a:ext cx="5202087" cy="174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8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グループの基準の違い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158" y="2050715"/>
            <a:ext cx="4812891" cy="2902620"/>
          </a:xfrm>
          <a:prstGeom prst="rect">
            <a:avLst/>
          </a:prstGeom>
        </p:spPr>
      </p:pic>
      <p:pic>
        <p:nvPicPr>
          <p:cNvPr id="7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28" y="1166395"/>
            <a:ext cx="1420821" cy="16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78" y="4013979"/>
            <a:ext cx="1255722" cy="14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438150" y="1707333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A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38150" y="4458084"/>
            <a:ext cx="420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smtClean="0"/>
              <a:t>B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921750" y="14149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国語</a:t>
            </a:r>
            <a:endParaRPr kumimoji="1" lang="ja-JP" altLang="en-US" sz="32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921749" y="3209637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算数</a:t>
            </a:r>
            <a:endParaRPr kumimoji="1" lang="ja-JP" altLang="en-US" sz="32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921748" y="5004329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理科</a:t>
            </a:r>
            <a:endParaRPr kumimoji="1" lang="ja-JP" altLang="en-US" sz="3200" dirty="0"/>
          </a:p>
        </p:txBody>
      </p:sp>
      <p:pic>
        <p:nvPicPr>
          <p:cNvPr id="1030" name="Picture 6" descr="作文用紙のテンプレート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750" y="1166395"/>
            <a:ext cx="1841950" cy="129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3.bp.blogspot.com/-tG41X3NCq48/WHxaLFSuqSI/AAAAAAABBIY/XMQiVVQ95zIzU1CCPz7b0g6XjKel09l_QCLcB/s800/scince_kenbikyou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5301" y="4603031"/>
            <a:ext cx="1452533" cy="176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4.bp.blogspot.com/-lZHkuOaTUJ4/U1T35zU1awI/AAAAAAAAfZc/MeHFzsRwOZQ/s800/number_kanji0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792" y="2585034"/>
            <a:ext cx="1903866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89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グループの基準の違い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158" y="2050715"/>
            <a:ext cx="4812891" cy="2902620"/>
          </a:xfrm>
          <a:prstGeom prst="rect">
            <a:avLst/>
          </a:prstGeom>
        </p:spPr>
      </p:pic>
      <p:pic>
        <p:nvPicPr>
          <p:cNvPr id="7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28" y="1166395"/>
            <a:ext cx="1420821" cy="16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78" y="4013979"/>
            <a:ext cx="1255722" cy="14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438150" y="1707333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A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38150" y="4458084"/>
            <a:ext cx="420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smtClean="0"/>
              <a:t>B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921750" y="14149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国語</a:t>
            </a:r>
            <a:endParaRPr kumimoji="1" lang="ja-JP" altLang="en-US" sz="32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921749" y="3209637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算数</a:t>
            </a:r>
            <a:endParaRPr kumimoji="1" lang="ja-JP" altLang="en-US" sz="32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921748" y="5004329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理科</a:t>
            </a:r>
            <a:endParaRPr kumimoji="1" lang="ja-JP" altLang="en-US" sz="3200" dirty="0"/>
          </a:p>
        </p:txBody>
      </p:sp>
      <p:pic>
        <p:nvPicPr>
          <p:cNvPr id="1030" name="Picture 6" descr="作文用紙のテンプレート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750" y="1166395"/>
            <a:ext cx="1841950" cy="129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3.bp.blogspot.com/-tG41X3NCq48/WHxaLFSuqSI/AAAAAAABBIY/XMQiVVQ95zIzU1CCPz7b0g6XjKel09l_QCLcB/s800/scince_kenbikyou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5301" y="4603031"/>
            <a:ext cx="1452533" cy="176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4.bp.blogspot.com/-lZHkuOaTUJ4/U1T35zU1awI/AAAAAAAAfZc/MeHFzsRwOZQ/s800/number_kanji0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792" y="2585034"/>
            <a:ext cx="1903866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3524250" y="5726421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/>
              <a:t>グループ</a:t>
            </a:r>
            <a:r>
              <a:rPr lang="ja-JP" altLang="en-US" sz="3600" dirty="0" smtClean="0"/>
              <a:t>の</a:t>
            </a:r>
            <a:r>
              <a:rPr lang="ja-JP" altLang="en-US" sz="3600" dirty="0"/>
              <a:t>基準</a:t>
            </a:r>
            <a:r>
              <a:rPr lang="ja-JP" altLang="en-US" sz="3600" dirty="0" smtClean="0"/>
              <a:t>が</a:t>
            </a:r>
            <a:r>
              <a:rPr lang="ja-JP" altLang="en-US" sz="3600" b="1" dirty="0">
                <a:solidFill>
                  <a:srgbClr val="FF0000"/>
                </a:solidFill>
              </a:rPr>
              <a:t>科目</a:t>
            </a:r>
            <a:endParaRPr kumimoji="1"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9" name="楕円 8"/>
          <p:cNvSpPr/>
          <p:nvPr/>
        </p:nvSpPr>
        <p:spPr>
          <a:xfrm>
            <a:off x="3054350" y="2356726"/>
            <a:ext cx="5181600" cy="1084974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楕円 16"/>
          <p:cNvSpPr/>
          <p:nvPr/>
        </p:nvSpPr>
        <p:spPr>
          <a:xfrm>
            <a:off x="3022599" y="3251925"/>
            <a:ext cx="5181600" cy="108497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楕円 17"/>
          <p:cNvSpPr/>
          <p:nvPr/>
        </p:nvSpPr>
        <p:spPr>
          <a:xfrm>
            <a:off x="3022599" y="4285696"/>
            <a:ext cx="5181600" cy="545526"/>
          </a:xfrm>
          <a:prstGeom prst="ellipse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889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グループの基準の違い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21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158" y="2050715"/>
            <a:ext cx="4812891" cy="2902620"/>
          </a:xfrm>
          <a:prstGeom prst="rect">
            <a:avLst/>
          </a:prstGeom>
        </p:spPr>
      </p:pic>
      <p:pic>
        <p:nvPicPr>
          <p:cNvPr id="7" name="Picture 2" descr="http://3.bp.blogspot.com/-SHx-5ozaCSE/VD3SCt0eH6I/AAAAAAAAoNE/oTR79TraUl8/s800/handkerchief_bo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28" y="1166395"/>
            <a:ext cx="1420821" cy="1666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4.bp.blogspot.com/-_7p0bBR9MIQ/VD3SC65mlOI/AAAAAAAAoNM/NKqvvyUFugg/s800/handkerchief_girl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1078" y="4013979"/>
            <a:ext cx="1255722" cy="147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テキスト ボックス 3"/>
          <p:cNvSpPr txBox="1"/>
          <p:nvPr/>
        </p:nvSpPr>
        <p:spPr>
          <a:xfrm>
            <a:off x="438150" y="1707333"/>
            <a:ext cx="449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A</a:t>
            </a:r>
            <a:endParaRPr kumimoji="1" lang="ja-JP" altLang="en-US" sz="32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38150" y="4458084"/>
            <a:ext cx="420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smtClean="0"/>
              <a:t>B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921750" y="141494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国語</a:t>
            </a:r>
            <a:endParaRPr kumimoji="1" lang="ja-JP" altLang="en-US" sz="32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8921749" y="3209637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算数</a:t>
            </a:r>
            <a:endParaRPr kumimoji="1" lang="ja-JP" altLang="en-US" sz="32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921748" y="5004329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理科</a:t>
            </a:r>
            <a:endParaRPr kumimoji="1" lang="ja-JP" altLang="en-US" sz="3200" dirty="0"/>
          </a:p>
        </p:txBody>
      </p:sp>
      <p:pic>
        <p:nvPicPr>
          <p:cNvPr id="1030" name="Picture 6" descr="作文用紙のテンプレート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8750" y="1166395"/>
            <a:ext cx="1841950" cy="1298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3.bp.blogspot.com/-tG41X3NCq48/WHxaLFSuqSI/AAAAAAABBIY/XMQiVVQ95zIzU1CCPz7b0g6XjKel09l_QCLcB/s800/scince_kenbikyou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5301" y="4603031"/>
            <a:ext cx="1452533" cy="176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4.bp.blogspot.com/-lZHkuOaTUJ4/U1T35zU1awI/AAAAAAAAfZc/MeHFzsRwOZQ/s800/number_kanji07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792" y="2585034"/>
            <a:ext cx="1903866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3524250" y="5726421"/>
            <a:ext cx="5262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/>
              <a:t>グループ</a:t>
            </a:r>
            <a:r>
              <a:rPr lang="ja-JP" altLang="en-US" sz="3600" dirty="0" smtClean="0"/>
              <a:t>の</a:t>
            </a:r>
            <a:r>
              <a:rPr lang="ja-JP" altLang="en-US" sz="3600" dirty="0"/>
              <a:t>基準</a:t>
            </a:r>
            <a:r>
              <a:rPr lang="ja-JP" altLang="en-US" sz="3600" dirty="0" smtClean="0"/>
              <a:t>が</a:t>
            </a:r>
            <a:r>
              <a:rPr lang="ja-JP" altLang="en-US" sz="3600" b="1" dirty="0" smtClean="0">
                <a:solidFill>
                  <a:srgbClr val="FF0000"/>
                </a:solidFill>
              </a:rPr>
              <a:t>受講者</a:t>
            </a:r>
            <a:endParaRPr kumimoji="1" lang="ja-JP" altLang="en-US" sz="3600" b="1" dirty="0">
              <a:solidFill>
                <a:srgbClr val="FF0000"/>
              </a:solidFill>
            </a:endParaRPr>
          </a:p>
        </p:txBody>
      </p:sp>
      <p:sp>
        <p:nvSpPr>
          <p:cNvPr id="18" name="楕円 17"/>
          <p:cNvSpPr/>
          <p:nvPr/>
        </p:nvSpPr>
        <p:spPr>
          <a:xfrm>
            <a:off x="2987449" y="4240960"/>
            <a:ext cx="5181600" cy="54552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楕円 18"/>
          <p:cNvSpPr/>
          <p:nvPr/>
        </p:nvSpPr>
        <p:spPr>
          <a:xfrm>
            <a:off x="3054710" y="2464970"/>
            <a:ext cx="5181600" cy="54552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楕円 19"/>
          <p:cNvSpPr/>
          <p:nvPr/>
        </p:nvSpPr>
        <p:spPr>
          <a:xfrm>
            <a:off x="2987449" y="3355691"/>
            <a:ext cx="5181600" cy="545526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楕円 20"/>
          <p:cNvSpPr/>
          <p:nvPr/>
        </p:nvSpPr>
        <p:spPr>
          <a:xfrm>
            <a:off x="2987449" y="2903389"/>
            <a:ext cx="5181600" cy="54552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楕円 21"/>
          <p:cNvSpPr/>
          <p:nvPr/>
        </p:nvSpPr>
        <p:spPr>
          <a:xfrm>
            <a:off x="2987449" y="3783582"/>
            <a:ext cx="5181600" cy="54552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896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正方形/長方形 10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集計を行うときの計画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489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85185" y="3623985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5467775" y="987790"/>
            <a:ext cx="4134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集計をどのように行うか</a:t>
            </a:r>
            <a:endParaRPr kumimoji="1" lang="en-US" altLang="ja-JP" sz="2800" b="1" dirty="0" smtClean="0"/>
          </a:p>
          <a:p>
            <a:r>
              <a:rPr lang="ja-JP" altLang="en-US" sz="2800" b="1" dirty="0"/>
              <a:t>計画</a:t>
            </a:r>
            <a:r>
              <a:rPr lang="ja-JP" altLang="en-US" sz="2800" b="1" dirty="0" smtClean="0"/>
              <a:t>を</a:t>
            </a:r>
            <a:r>
              <a:rPr lang="ja-JP" altLang="en-US" sz="2800" b="1" dirty="0"/>
              <a:t>立</a:t>
            </a:r>
            <a:r>
              <a:rPr lang="ja-JP" altLang="en-US" sz="2800" b="1" dirty="0" smtClean="0"/>
              <a:t>てる</a:t>
            </a:r>
            <a:endParaRPr kumimoji="1" lang="ja-JP" altLang="en-US" sz="2800" b="1" dirty="0"/>
          </a:p>
        </p:txBody>
      </p:sp>
      <p:sp>
        <p:nvSpPr>
          <p:cNvPr id="18" name="角丸四角形 17"/>
          <p:cNvSpPr/>
          <p:nvPr/>
        </p:nvSpPr>
        <p:spPr>
          <a:xfrm>
            <a:off x="4760480" y="854908"/>
            <a:ext cx="6626275" cy="1086990"/>
          </a:xfrm>
          <a:prstGeom prst="roundRect">
            <a:avLst/>
          </a:prstGeom>
          <a:noFill/>
          <a:ln w="57150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4571998" y="2116861"/>
          <a:ext cx="7410452" cy="456590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9306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62227">
                <a:tc>
                  <a:txBody>
                    <a:bodyPr/>
                    <a:lstStyle/>
                    <a:p>
                      <a:r>
                        <a:rPr kumimoji="1" lang="ja-JP" altLang="en-US" sz="32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科目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受講者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得点</a:t>
                      </a:r>
                      <a:endParaRPr kumimoji="1" lang="en-US" altLang="ja-JP" sz="32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7274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集計の</a:t>
                      </a:r>
                      <a:r>
                        <a:rPr kumimoji="1" lang="ja-JP" altLang="en-US" sz="32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行数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合計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平均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最大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最小</a:t>
                      </a:r>
                      <a:endParaRPr kumimoji="1" lang="ja-JP" altLang="en-US" sz="3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99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3200" dirty="0" smtClean="0"/>
                        <a:t>集計する</a:t>
                      </a:r>
                      <a:r>
                        <a:rPr kumimoji="1" lang="ja-JP" altLang="en-US" sz="32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科目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受講者</a:t>
                      </a:r>
                      <a:endParaRPr kumimoji="1" lang="en-US" altLang="ja-JP" sz="32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3200" b="0" dirty="0" smtClean="0"/>
                        <a:t>□　得点</a:t>
                      </a:r>
                      <a:endParaRPr kumimoji="1" lang="en-US" altLang="ja-JP" sz="32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角丸四角形吹き出し 2"/>
          <p:cNvSpPr/>
          <p:nvPr/>
        </p:nvSpPr>
        <p:spPr>
          <a:xfrm>
            <a:off x="151140" y="5002749"/>
            <a:ext cx="3902045" cy="1609647"/>
          </a:xfrm>
          <a:prstGeom prst="wedgeRoundRectCallout">
            <a:avLst>
              <a:gd name="adj1" fmla="val 63417"/>
              <a:gd name="adj2" fmla="val 4110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97871" y="5267246"/>
            <a:ext cx="38779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合計、平均、最大、最小を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どのフィールドについて</a:t>
            </a:r>
            <a:endParaRPr lang="en-US" altLang="ja-JP" sz="2400" dirty="0" smtClean="0"/>
          </a:p>
          <a:p>
            <a:r>
              <a:rPr kumimoji="1" lang="ja-JP" altLang="en-US" sz="2400" dirty="0"/>
              <a:t>求</a:t>
            </a:r>
            <a:r>
              <a:rPr kumimoji="1" lang="ja-JP" altLang="en-US" sz="2400" dirty="0" smtClean="0"/>
              <a:t>めるのかの指定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06513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732540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61815" y="3078339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5081460" y="76113"/>
          <a:ext cx="5840363" cy="34930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8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1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280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</a:t>
                      </a:r>
                      <a:r>
                        <a:rPr kumimoji="1" lang="ja-JP" altLang="en-US" sz="2400" dirty="0" smtClean="0">
                          <a:solidFill>
                            <a:schemeClr val="tx1"/>
                          </a:solidFill>
                        </a:rPr>
                        <a:t>科目</a:t>
                      </a:r>
                      <a:endParaRPr kumimoji="1" lang="en-US" altLang="ja-JP" sz="240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受講者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705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行数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合計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0" dirty="0" smtClean="0"/>
                        <a:t>得点</a:t>
                      </a:r>
                      <a:endParaRPr kumimoji="1" lang="en-US" altLang="ja-JP" sz="2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0051" y="4506580"/>
            <a:ext cx="5871104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sz="3600" dirty="0" smtClean="0">
                <a:latin typeface="Inconsolata" panose="020B0609030003000000" pitchFamily="49" charset="0"/>
              </a:rPr>
              <a:t>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受講者</a:t>
            </a:r>
            <a:r>
              <a:rPr lang="en-US" altLang="ja-JP" sz="3600" dirty="0" smtClean="0">
                <a:latin typeface="Inconsolata" panose="020B0609030003000000" pitchFamily="49" charset="0"/>
              </a:rPr>
              <a:t>, </a:t>
            </a:r>
            <a:r>
              <a:rPr kumimoji="1"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count(</a:t>
            </a: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*</a:t>
            </a:r>
            <a:r>
              <a:rPr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成績</a:t>
            </a: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sz="3600" dirty="0">
                <a:latin typeface="Inconsolata" panose="020B0609030003000000" pitchFamily="49" charset="0"/>
              </a:rPr>
              <a:t> </a:t>
            </a:r>
            <a:r>
              <a:rPr lang="ja-JP" altLang="en-US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600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566958" y="62830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実行</a:t>
            </a:r>
            <a:r>
              <a:rPr lang="ja-JP" altLang="en-US" sz="2400" dirty="0"/>
              <a:t>結果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57891" y="6263167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SQL</a:t>
            </a:r>
            <a:endParaRPr kumimoji="1" lang="ja-JP" altLang="en-US" sz="24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362" y="4502824"/>
            <a:ext cx="5202087" cy="1746155"/>
          </a:xfrm>
          <a:prstGeom prst="rect">
            <a:avLst/>
          </a:prstGeom>
        </p:spPr>
      </p:pic>
      <p:sp>
        <p:nvSpPr>
          <p:cNvPr id="15" name="円/楕円 16"/>
          <p:cNvSpPr/>
          <p:nvPr/>
        </p:nvSpPr>
        <p:spPr>
          <a:xfrm>
            <a:off x="2446741" y="5358403"/>
            <a:ext cx="1947333" cy="8905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8098241" y="94120"/>
            <a:ext cx="1947333" cy="8905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673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732540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61815" y="3078339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5081460" y="76113"/>
          <a:ext cx="5840363" cy="34930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8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1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280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科目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受講者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705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行数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合計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/>
                        <a:t>　</a:t>
                      </a:r>
                      <a:r>
                        <a:rPr kumimoji="1" lang="ja-JP" altLang="en-US" sz="2400" b="0" dirty="0" smtClean="0"/>
                        <a:t>得点</a:t>
                      </a:r>
                      <a:endParaRPr kumimoji="1" lang="en-US" altLang="ja-JP" sz="2400" b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28133" y="4506580"/>
            <a:ext cx="5543021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sz="3600" dirty="0" smtClean="0">
                <a:latin typeface="Inconsolata" panose="020B0609030003000000" pitchFamily="49" charset="0"/>
              </a:rPr>
              <a:t> </a:t>
            </a:r>
            <a:r>
              <a:rPr lang="ja-JP" altLang="en-US" sz="3600" dirty="0">
                <a:latin typeface="Inconsolata" panose="020B0609030003000000" pitchFamily="49" charset="0"/>
              </a:rPr>
              <a:t>科目</a:t>
            </a:r>
            <a:r>
              <a:rPr lang="en-US" altLang="ja-JP" sz="3600" dirty="0" smtClean="0">
                <a:latin typeface="Inconsolata" panose="020B0609030003000000" pitchFamily="49" charset="0"/>
              </a:rPr>
              <a:t>, </a:t>
            </a:r>
            <a:r>
              <a:rPr kumimoji="1"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count(</a:t>
            </a: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*</a:t>
            </a:r>
            <a:r>
              <a:rPr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成績</a:t>
            </a: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sz="3600" dirty="0">
                <a:latin typeface="Inconsolata" panose="020B0609030003000000" pitchFamily="49" charset="0"/>
              </a:rPr>
              <a:t> </a:t>
            </a:r>
            <a:r>
              <a:rPr lang="ja-JP" altLang="en-US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600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566958" y="62830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実行</a:t>
            </a:r>
            <a:r>
              <a:rPr lang="ja-JP" altLang="en-US" sz="2400" dirty="0"/>
              <a:t>結果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57891" y="6263167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SQL</a:t>
            </a:r>
            <a:endParaRPr kumimoji="1" lang="ja-JP" altLang="en-US" sz="24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4962" y="3200400"/>
            <a:ext cx="1362075" cy="457200"/>
          </a:xfrm>
          <a:prstGeom prst="rect">
            <a:avLst/>
          </a:prstGeom>
        </p:spPr>
      </p:pic>
      <p:sp>
        <p:nvSpPr>
          <p:cNvPr id="17" name="円/楕円 16"/>
          <p:cNvSpPr/>
          <p:nvPr/>
        </p:nvSpPr>
        <p:spPr>
          <a:xfrm>
            <a:off x="2757891" y="5387026"/>
            <a:ext cx="1947333" cy="8905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8001641" y="-13030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1007" y="4437307"/>
            <a:ext cx="5650993" cy="19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20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732540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61815" y="3078339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5081460" y="76113"/>
          <a:ext cx="5840363" cy="34930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8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1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280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科目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受講者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705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行数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合計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得点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28133" y="4506580"/>
            <a:ext cx="5543021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sz="3600" dirty="0" smtClean="0">
                <a:latin typeface="Inconsolata" panose="020B0609030003000000" pitchFamily="49" charset="0"/>
              </a:rPr>
              <a:t> </a:t>
            </a:r>
            <a:r>
              <a:rPr lang="ja-JP" altLang="en-US" sz="3600" dirty="0">
                <a:latin typeface="Inconsolata" panose="020B0609030003000000" pitchFamily="49" charset="0"/>
              </a:rPr>
              <a:t>科目</a:t>
            </a:r>
            <a:r>
              <a:rPr lang="en-US" altLang="ja-JP" sz="3600" dirty="0" smtClean="0">
                <a:latin typeface="Inconsolata" panose="020B0609030003000000" pitchFamily="49" charset="0"/>
              </a:rPr>
              <a:t>, </a:t>
            </a:r>
            <a:r>
              <a:rPr kumimoji="1"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sum(</a:t>
            </a:r>
            <a:r>
              <a:rPr lang="ja-JP" altLang="en-US" sz="3600" b="1" dirty="0">
                <a:solidFill>
                  <a:srgbClr val="FF0000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成績</a:t>
            </a: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sz="3600" dirty="0">
                <a:latin typeface="Inconsolata" panose="020B0609030003000000" pitchFamily="49" charset="0"/>
              </a:rPr>
              <a:t> </a:t>
            </a:r>
            <a:r>
              <a:rPr lang="ja-JP" altLang="en-US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600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566958" y="62830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実行</a:t>
            </a:r>
            <a:r>
              <a:rPr lang="ja-JP" altLang="en-US" sz="2400" dirty="0"/>
              <a:t>結果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57891" y="6263167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SQL</a:t>
            </a:r>
            <a:endParaRPr kumimoji="1" lang="ja-JP" altLang="en-US" sz="2400" dirty="0"/>
          </a:p>
        </p:txBody>
      </p:sp>
      <p:sp>
        <p:nvSpPr>
          <p:cNvPr id="20" name="円/楕円 19"/>
          <p:cNvSpPr/>
          <p:nvPr/>
        </p:nvSpPr>
        <p:spPr>
          <a:xfrm>
            <a:off x="7919343" y="1254755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3787873" y="4391772"/>
            <a:ext cx="2483281" cy="6383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/楕円 22"/>
          <p:cNvSpPr/>
          <p:nvPr/>
        </p:nvSpPr>
        <p:spPr>
          <a:xfrm>
            <a:off x="8030050" y="3097055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8443" y="4210328"/>
            <a:ext cx="5498113" cy="2107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3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732540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61815" y="3078339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5081460" y="76113"/>
          <a:ext cx="5840363" cy="34930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8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1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280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科目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受講者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705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行数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合計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平均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得点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28133" y="4506580"/>
            <a:ext cx="5543021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sz="3600" dirty="0" smtClean="0">
                <a:latin typeface="Inconsolata" panose="020B0609030003000000" pitchFamily="49" charset="0"/>
              </a:rPr>
              <a:t> </a:t>
            </a:r>
            <a:r>
              <a:rPr lang="ja-JP" altLang="en-US" sz="3600" dirty="0">
                <a:latin typeface="Inconsolata" panose="020B0609030003000000" pitchFamily="49" charset="0"/>
              </a:rPr>
              <a:t>科目</a:t>
            </a:r>
            <a:r>
              <a:rPr lang="en-US" altLang="ja-JP" sz="3600" dirty="0" smtClean="0">
                <a:latin typeface="Inconsolata" panose="020B0609030003000000" pitchFamily="49" charset="0"/>
              </a:rPr>
              <a:t>, </a:t>
            </a:r>
            <a:r>
              <a:rPr kumimoji="1" lang="en-US" altLang="ja-JP" sz="3600" b="1" dirty="0" err="1" smtClean="0">
                <a:solidFill>
                  <a:srgbClr val="FF0000"/>
                </a:solidFill>
                <a:latin typeface="Inconsolata" panose="020B0609030003000000" pitchFamily="49" charset="0"/>
              </a:rPr>
              <a:t>avg</a:t>
            </a:r>
            <a:r>
              <a:rPr kumimoji="1"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(</a:t>
            </a:r>
            <a:r>
              <a:rPr lang="ja-JP" altLang="en-US" sz="3600" b="1" dirty="0">
                <a:solidFill>
                  <a:srgbClr val="FF0000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成績</a:t>
            </a: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sz="3600" dirty="0">
                <a:latin typeface="Inconsolata" panose="020B0609030003000000" pitchFamily="49" charset="0"/>
              </a:rPr>
              <a:t> </a:t>
            </a:r>
            <a:r>
              <a:rPr lang="ja-JP" altLang="en-US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600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566958" y="62830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実行</a:t>
            </a:r>
            <a:r>
              <a:rPr lang="ja-JP" altLang="en-US" sz="2400" dirty="0"/>
              <a:t>結果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57891" y="6263167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SQL</a:t>
            </a:r>
            <a:endParaRPr kumimoji="1" lang="ja-JP" altLang="en-US" sz="2400" dirty="0"/>
          </a:p>
        </p:txBody>
      </p:sp>
      <p:sp>
        <p:nvSpPr>
          <p:cNvPr id="20" name="円/楕円 19"/>
          <p:cNvSpPr/>
          <p:nvPr/>
        </p:nvSpPr>
        <p:spPr>
          <a:xfrm>
            <a:off x="8001641" y="1566360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3578852" y="4436390"/>
            <a:ext cx="2483281" cy="6383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297" y="4436391"/>
            <a:ext cx="5504458" cy="1890420"/>
          </a:xfrm>
          <a:prstGeom prst="rect">
            <a:avLst/>
          </a:prstGeom>
        </p:spPr>
      </p:pic>
      <p:sp>
        <p:nvSpPr>
          <p:cNvPr id="15" name="円/楕円 22"/>
          <p:cNvSpPr/>
          <p:nvPr/>
        </p:nvSpPr>
        <p:spPr>
          <a:xfrm>
            <a:off x="8030050" y="3097055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151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732540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61815" y="3078339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5081460" y="76113"/>
          <a:ext cx="5840363" cy="34930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8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1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280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科目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受講者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705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行数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　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合計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最大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最小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得点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28133" y="4506580"/>
            <a:ext cx="5543021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sz="3600" dirty="0" smtClean="0">
                <a:latin typeface="Inconsolata" panose="020B0609030003000000" pitchFamily="49" charset="0"/>
              </a:rPr>
              <a:t> </a:t>
            </a:r>
            <a:r>
              <a:rPr lang="ja-JP" altLang="en-US" sz="3600" dirty="0">
                <a:latin typeface="Inconsolata" panose="020B0609030003000000" pitchFamily="49" charset="0"/>
              </a:rPr>
              <a:t>科目</a:t>
            </a:r>
            <a:r>
              <a:rPr lang="en-US" altLang="ja-JP" sz="3600" dirty="0" smtClean="0">
                <a:latin typeface="Inconsolata" panose="020B0609030003000000" pitchFamily="49" charset="0"/>
              </a:rPr>
              <a:t>, </a:t>
            </a:r>
            <a:r>
              <a:rPr kumimoji="1"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max(</a:t>
            </a:r>
            <a:r>
              <a:rPr lang="ja-JP" altLang="en-US" sz="3600" b="1" dirty="0">
                <a:solidFill>
                  <a:srgbClr val="FF0000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成績</a:t>
            </a: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sz="3600" dirty="0">
                <a:latin typeface="Inconsolata" panose="020B0609030003000000" pitchFamily="49" charset="0"/>
              </a:rPr>
              <a:t> </a:t>
            </a:r>
            <a:r>
              <a:rPr lang="ja-JP" altLang="en-US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600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566958" y="62830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実行</a:t>
            </a:r>
            <a:r>
              <a:rPr lang="ja-JP" altLang="en-US" sz="2400" dirty="0"/>
              <a:t>結果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57891" y="6263167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SQL</a:t>
            </a:r>
            <a:endParaRPr kumimoji="1" lang="ja-JP" altLang="en-US" sz="2400" dirty="0"/>
          </a:p>
        </p:txBody>
      </p:sp>
      <p:sp>
        <p:nvSpPr>
          <p:cNvPr id="20" name="円/楕円 19"/>
          <p:cNvSpPr/>
          <p:nvPr/>
        </p:nvSpPr>
        <p:spPr>
          <a:xfrm>
            <a:off x="8001641" y="1831761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3578852" y="4436390"/>
            <a:ext cx="2483281" cy="6383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1352" y="4000392"/>
            <a:ext cx="5010248" cy="2226776"/>
          </a:xfrm>
          <a:prstGeom prst="rect">
            <a:avLst/>
          </a:prstGeom>
        </p:spPr>
      </p:pic>
      <p:sp>
        <p:nvSpPr>
          <p:cNvPr id="15" name="円/楕円 22"/>
          <p:cNvSpPr/>
          <p:nvPr/>
        </p:nvSpPr>
        <p:spPr>
          <a:xfrm>
            <a:off x="8030050" y="3097055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76488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01271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集計を行う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732540"/>
            <a:ext cx="4053185" cy="2444447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161815" y="3078339"/>
            <a:ext cx="4288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3200" dirty="0" smtClean="0"/>
              <a:t>元データ</a:t>
            </a:r>
            <a:endParaRPr kumimoji="1" lang="en-US" altLang="ja-JP" sz="3200" dirty="0" smtClean="0"/>
          </a:p>
          <a:p>
            <a:pPr algn="ctr"/>
            <a:r>
              <a:rPr lang="ja-JP" altLang="en-US" sz="3200" dirty="0" smtClean="0"/>
              <a:t>（テーブル名：</a:t>
            </a:r>
            <a:r>
              <a:rPr lang="ja-JP" altLang="en-US" sz="3200" b="1" dirty="0" smtClean="0"/>
              <a:t>成績</a:t>
            </a:r>
            <a:r>
              <a:rPr lang="ja-JP" altLang="en-US" sz="3200" dirty="0" smtClean="0"/>
              <a:t>）</a:t>
            </a:r>
            <a:endParaRPr kumimoji="1" lang="ja-JP" altLang="en-US" sz="3200" dirty="0"/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5081460" y="76113"/>
          <a:ext cx="5840363" cy="349300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1383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19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3280">
                <a:tc>
                  <a:txBody>
                    <a:bodyPr/>
                    <a:lstStyle/>
                    <a:p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グループの基準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科目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受講者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得点</a:t>
                      </a:r>
                      <a:endParaRPr kumimoji="1" lang="en-US" altLang="ja-JP" sz="2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705">
                <a:tc>
                  <a:txBody>
                    <a:bodyPr/>
                    <a:lstStyle/>
                    <a:p>
                      <a:r>
                        <a:rPr kumimoji="1" lang="ja-JP" altLang="en-US" sz="2400" dirty="0" smtClean="0"/>
                        <a:t>集計の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方法</a:t>
                      </a:r>
                      <a:endParaRPr kumimoji="1" lang="ja-JP" altLang="en-US" sz="24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　行数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　</a:t>
                      </a:r>
                      <a:r>
                        <a:rPr kumimoji="1" lang="ja-JP" altLang="en-US" sz="2400" b="0" dirty="0" smtClean="0">
                          <a:solidFill>
                            <a:schemeClr val="tx1"/>
                          </a:solidFill>
                        </a:rPr>
                        <a:t>合計</a:t>
                      </a:r>
                      <a:endParaRPr kumimoji="1" lang="en-US" altLang="ja-JP" sz="24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平均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最大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最小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2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2400" dirty="0" smtClean="0"/>
                        <a:t>集計する</a:t>
                      </a:r>
                      <a:r>
                        <a:rPr kumimoji="1" lang="ja-JP" altLang="en-US" sz="2400" b="1" dirty="0" smtClean="0">
                          <a:solidFill>
                            <a:srgbClr val="C00000"/>
                          </a:solidFill>
                        </a:rPr>
                        <a:t>フィールド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　科目</a:t>
                      </a:r>
                      <a:endParaRPr kumimoji="1" lang="en-US" altLang="ja-JP" sz="240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/>
                        <a:t>□</a:t>
                      </a:r>
                      <a:r>
                        <a:rPr kumimoji="1" lang="ja-JP" altLang="en-US" sz="2400" b="0" dirty="0" smtClean="0"/>
                        <a:t>　受講者</a:t>
                      </a:r>
                      <a:endParaRPr kumimoji="1" lang="en-US" altLang="ja-JP" sz="2400" b="0" dirty="0" smtClean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kumimoji="1" lang="ja-JP" altLang="en-US" sz="2400" b="1" dirty="0" smtClean="0">
                          <a:solidFill>
                            <a:srgbClr val="FF0000"/>
                          </a:solidFill>
                        </a:rPr>
                        <a:t>☑　得点</a:t>
                      </a:r>
                      <a:endParaRPr kumimoji="1" lang="en-US" altLang="ja-JP" sz="2400" b="1" dirty="0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28133" y="4506580"/>
            <a:ext cx="5543021" cy="174239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kumimoji="1" lang="en-US" altLang="ja-JP" sz="3600" dirty="0" smtClean="0">
                <a:latin typeface="Inconsolata" panose="020B0609030003000000" pitchFamily="49" charset="0"/>
              </a:rPr>
              <a:t> </a:t>
            </a:r>
            <a:r>
              <a:rPr lang="ja-JP" altLang="en-US" sz="3600" dirty="0">
                <a:latin typeface="Inconsolata" panose="020B0609030003000000" pitchFamily="49" charset="0"/>
              </a:rPr>
              <a:t>科目</a:t>
            </a:r>
            <a:r>
              <a:rPr lang="en-US" altLang="ja-JP" sz="3600" dirty="0" smtClean="0">
                <a:latin typeface="Inconsolata" panose="020B0609030003000000" pitchFamily="49" charset="0"/>
              </a:rPr>
              <a:t>, </a:t>
            </a:r>
            <a:r>
              <a:rPr kumimoji="1"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min(</a:t>
            </a:r>
            <a:r>
              <a:rPr lang="ja-JP" altLang="en-US" sz="3600" b="1" dirty="0">
                <a:solidFill>
                  <a:srgbClr val="FF0000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)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600" dirty="0" smtClean="0">
                <a:latin typeface="Inconsolata" panose="020B0609030003000000" pitchFamily="49" charset="0"/>
              </a:rPr>
              <a:t>成績</a:t>
            </a:r>
            <a:endParaRPr lang="en-US" altLang="ja-JP" sz="3600" dirty="0" smtClean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by</a:t>
            </a:r>
            <a:r>
              <a:rPr lang="ja-JP" altLang="en-US" sz="3600" dirty="0">
                <a:latin typeface="Inconsolata" panose="020B0609030003000000" pitchFamily="49" charset="0"/>
              </a:rPr>
              <a:t> </a:t>
            </a:r>
            <a:r>
              <a:rPr lang="ja-JP" altLang="en-US" sz="3600" b="1" dirty="0" smtClean="0">
                <a:solidFill>
                  <a:srgbClr val="FF0000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600" b="1" dirty="0" smtClean="0"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80000"/>
              </a:lnSpc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lnSpc>
                <a:spcPct val="80000"/>
              </a:lnSpc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566958" y="62830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実行</a:t>
            </a:r>
            <a:r>
              <a:rPr lang="ja-JP" altLang="en-US" sz="2400" dirty="0"/>
              <a:t>結果</a:t>
            </a:r>
            <a:endParaRPr kumimoji="1" lang="ja-JP" altLang="en-US" sz="24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757891" y="6263167"/>
            <a:ext cx="724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SQL</a:t>
            </a:r>
            <a:endParaRPr kumimoji="1" lang="ja-JP" altLang="en-US" sz="2400" dirty="0"/>
          </a:p>
        </p:txBody>
      </p:sp>
      <p:sp>
        <p:nvSpPr>
          <p:cNvPr id="20" name="円/楕円 19"/>
          <p:cNvSpPr/>
          <p:nvPr/>
        </p:nvSpPr>
        <p:spPr>
          <a:xfrm>
            <a:off x="8001641" y="2186738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円/楕円 21"/>
          <p:cNvSpPr/>
          <p:nvPr/>
        </p:nvSpPr>
        <p:spPr>
          <a:xfrm>
            <a:off x="3578852" y="4436390"/>
            <a:ext cx="2483281" cy="63833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8966" y="4155557"/>
            <a:ext cx="5303115" cy="2200793"/>
          </a:xfrm>
          <a:prstGeom prst="rect">
            <a:avLst/>
          </a:prstGeom>
        </p:spPr>
      </p:pic>
      <p:sp>
        <p:nvSpPr>
          <p:cNvPr id="15" name="円/楕円 22"/>
          <p:cNvSpPr/>
          <p:nvPr/>
        </p:nvSpPr>
        <p:spPr>
          <a:xfrm>
            <a:off x="8030050" y="3097055"/>
            <a:ext cx="1947333" cy="47023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85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29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集計を行う </a:t>
            </a: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 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の例　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3769910" y="5314378"/>
            <a:ext cx="7077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集計の方法の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バリエーション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5250" y="1428222"/>
            <a:ext cx="11855449" cy="409204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b="1" dirty="0">
                <a:solidFill>
                  <a:srgbClr val="C00000"/>
                </a:solidFill>
                <a:latin typeface="Inconsolata" panose="020B0609030003000000" pitchFamily="49" charset="0"/>
              </a:rPr>
              <a:t>count(*)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受講者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b="1" dirty="0">
                <a:solidFill>
                  <a:srgbClr val="C00000"/>
                </a:solidFill>
                <a:latin typeface="Inconsolata" panose="020B0609030003000000" pitchFamily="49" charset="0"/>
              </a:rPr>
              <a:t>count(*)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from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group by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  <a:endParaRPr lang="en-US" altLang="ja-JP" sz="3200" dirty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b="1" dirty="0">
                <a:solidFill>
                  <a:srgbClr val="C00000"/>
                </a:solidFill>
                <a:latin typeface="Inconsolata" panose="020B0609030003000000" pitchFamily="49" charset="0"/>
              </a:rPr>
              <a:t>sum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(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) from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group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b="1" dirty="0" err="1" smtClean="0">
                <a:solidFill>
                  <a:srgbClr val="C00000"/>
                </a:solidFill>
                <a:latin typeface="Inconsolata" panose="020B0609030003000000" pitchFamily="49" charset="0"/>
              </a:rPr>
              <a:t>avg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(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) from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group 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max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(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) from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group by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select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>
                <a:solidFill>
                  <a:schemeClr val="tx1"/>
                </a:solidFill>
                <a:latin typeface="Inconsolata" panose="020B0609030003000000" pitchFamily="49" charset="0"/>
              </a:rPr>
              <a:t>, </a:t>
            </a:r>
            <a:r>
              <a:rPr lang="en-US" altLang="ja-JP" sz="3200" b="1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min</a:t>
            </a:r>
            <a:r>
              <a:rPr lang="en-US" altLang="ja-JP" sz="3200" dirty="0" smtClean="0">
                <a:solidFill>
                  <a:srgbClr val="C00000"/>
                </a:solidFill>
                <a:latin typeface="Inconsolata" panose="020B0609030003000000" pitchFamily="49" charset="0"/>
              </a:rPr>
              <a:t>(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得点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) from </a:t>
            </a:r>
            <a:r>
              <a:rPr lang="ja-JP" altLang="en-US" sz="3200" dirty="0">
                <a:solidFill>
                  <a:schemeClr val="tx1"/>
                </a:solidFill>
                <a:latin typeface="Inconsolata" panose="020B0609030003000000" pitchFamily="49" charset="0"/>
              </a:rPr>
              <a:t>成績 </a:t>
            </a:r>
            <a:r>
              <a:rPr lang="en-US" altLang="ja-JP" sz="3200" dirty="0">
                <a:solidFill>
                  <a:srgbClr val="C00000"/>
                </a:solidFill>
                <a:latin typeface="Inconsolata" panose="020B0609030003000000" pitchFamily="49" charset="0"/>
              </a:rPr>
              <a:t>group by </a:t>
            </a:r>
            <a:r>
              <a:rPr lang="ja-JP" altLang="en-US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科目</a:t>
            </a:r>
            <a:r>
              <a:rPr lang="en-US" altLang="ja-JP" sz="32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;</a:t>
            </a:r>
            <a:endParaRPr lang="en-US" altLang="ja-JP" sz="3200" dirty="0" smtClean="0">
              <a:latin typeface="Inconsolata" panose="020B0609030003000000" pitchFamily="49" charset="0"/>
            </a:endParaRPr>
          </a:p>
        </p:txBody>
      </p:sp>
      <p:sp>
        <p:nvSpPr>
          <p:cNvPr id="2" name="右中かっこ 1"/>
          <p:cNvSpPr/>
          <p:nvPr/>
        </p:nvSpPr>
        <p:spPr>
          <a:xfrm rot="5400000">
            <a:off x="4301066" y="3860804"/>
            <a:ext cx="474134" cy="1930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51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>
                <a:solidFill>
                  <a:schemeClr val="bg1"/>
                </a:solidFill>
              </a:rPr>
              <a:t>7-</a:t>
            </a:r>
            <a:r>
              <a:rPr kumimoji="1" lang="en-US" altLang="ja-JP" dirty="0" smtClean="0">
                <a:solidFill>
                  <a:schemeClr val="bg1"/>
                </a:solidFill>
              </a:rPr>
              <a:t>3 </a:t>
            </a:r>
            <a:r>
              <a:rPr lang="ja-JP" altLang="en-US" dirty="0" smtClean="0">
                <a:solidFill>
                  <a:schemeClr val="bg1"/>
                </a:solidFill>
              </a:rPr>
              <a:t>集計を行う </a:t>
            </a:r>
            <a:r>
              <a:rPr lang="en-US" altLang="ja-JP" dirty="0" smtClean="0">
                <a:solidFill>
                  <a:schemeClr val="bg1"/>
                </a:solidFill>
              </a:rPr>
              <a:t>SQL </a:t>
            </a:r>
            <a:r>
              <a:rPr lang="ja-JP" altLang="en-US" dirty="0" smtClean="0">
                <a:solidFill>
                  <a:schemeClr val="bg1"/>
                </a:solidFill>
              </a:rPr>
              <a:t>の書き方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/>
          </a:p>
        </p:txBody>
      </p:sp>
      <p:grpSp>
        <p:nvGrpSpPr>
          <p:cNvPr id="10" name="グループ化 9"/>
          <p:cNvGrpSpPr/>
          <p:nvPr/>
        </p:nvGrpSpPr>
        <p:grpSpPr>
          <a:xfrm>
            <a:off x="9769746" y="1312423"/>
            <a:ext cx="2031326" cy="1921118"/>
            <a:chOff x="9828551" y="1209670"/>
            <a:chExt cx="2031326" cy="1921118"/>
          </a:xfrm>
        </p:grpSpPr>
        <p:sp>
          <p:nvSpPr>
            <p:cNvPr id="11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ノートページ</a:t>
              </a: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2795000"/>
            <a:ext cx="10855960" cy="3201036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○</a:t>
            </a:r>
            <a:r>
              <a:rPr lang="en-US" altLang="ja-JP" sz="3600" dirty="0" smtClean="0"/>
              <a:t>, </a:t>
            </a:r>
            <a:r>
              <a:rPr lang="ja-JP" altLang="en-US" sz="3600" dirty="0" smtClean="0"/>
              <a:t>○</a:t>
            </a:r>
            <a:r>
              <a:rPr lang="en-US" altLang="ja-JP" sz="3600" dirty="0" smtClean="0"/>
              <a:t>, </a:t>
            </a:r>
            <a:r>
              <a:rPr lang="ja-JP" altLang="en-US" sz="3600" dirty="0" smtClean="0"/>
              <a:t>○</a:t>
            </a:r>
            <a:endParaRPr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＜集計したい</a:t>
            </a:r>
            <a:r>
              <a:rPr lang="ja-JP" altLang="en-US" sz="3600" dirty="0" smtClean="0"/>
              <a:t>テーブル名</a:t>
            </a:r>
            <a:r>
              <a:rPr kumimoji="1" lang="ja-JP" altLang="en-US" sz="3600" dirty="0" smtClean="0"/>
              <a:t>＞</a:t>
            </a:r>
            <a:endParaRPr kumimoji="1" lang="en-US" altLang="ja-JP" sz="3600" dirty="0" smtClean="0"/>
          </a:p>
          <a:p>
            <a:pPr marL="0" indent="0">
              <a:lnSpc>
                <a:spcPct val="150000"/>
              </a:lnSpc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group by </a:t>
            </a:r>
            <a:r>
              <a:rPr lang="ja-JP" altLang="en-US" sz="3600" dirty="0" smtClean="0"/>
              <a:t>＜グループの基準＞</a:t>
            </a:r>
            <a:endParaRPr kumimoji="1" lang="en-US" altLang="ja-JP" sz="3600" dirty="0" smtClean="0"/>
          </a:p>
        </p:txBody>
      </p:sp>
      <p:cxnSp>
        <p:nvCxnSpPr>
          <p:cNvPr id="5" name="直線矢印コネクタ 4"/>
          <p:cNvCxnSpPr/>
          <p:nvPr/>
        </p:nvCxnSpPr>
        <p:spPr>
          <a:xfrm flipH="1">
            <a:off x="3423920" y="2432732"/>
            <a:ext cx="1056640" cy="5181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テキスト ボックス 5"/>
          <p:cNvSpPr txBox="1"/>
          <p:nvPr/>
        </p:nvSpPr>
        <p:spPr>
          <a:xfrm>
            <a:off x="4551680" y="1230115"/>
            <a:ext cx="401744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フィールド名、</a:t>
            </a:r>
            <a:endParaRPr kumimoji="1" lang="en-US" altLang="ja-JP" sz="2400" dirty="0" smtClean="0"/>
          </a:p>
          <a:p>
            <a:r>
              <a:rPr lang="en-US" altLang="ja-JP" sz="2400" dirty="0" smtClean="0"/>
              <a:t>count(*)</a:t>
            </a:r>
          </a:p>
          <a:p>
            <a:r>
              <a:rPr lang="en-US" altLang="ja-JP" sz="2400" dirty="0" smtClean="0"/>
              <a:t>sum(</a:t>
            </a:r>
            <a:r>
              <a:rPr lang="ja-JP" altLang="en-US" sz="2400" dirty="0" smtClean="0"/>
              <a:t>集計するフィールド名</a:t>
            </a:r>
            <a:r>
              <a:rPr lang="en-US" altLang="ja-JP" sz="2400" dirty="0" smtClean="0"/>
              <a:t>)</a:t>
            </a:r>
          </a:p>
          <a:p>
            <a:r>
              <a:rPr kumimoji="1" lang="en-US" altLang="ja-JP" sz="2400" dirty="0" err="1" smtClean="0"/>
              <a:t>avg</a:t>
            </a:r>
            <a:r>
              <a:rPr kumimoji="1" lang="en-US" altLang="ja-JP" sz="2400" dirty="0" smtClean="0"/>
              <a:t>(</a:t>
            </a:r>
            <a:r>
              <a:rPr kumimoji="1" lang="ja-JP" altLang="en-US" sz="2400" dirty="0" smtClean="0"/>
              <a:t>集計するフィールド名</a:t>
            </a:r>
            <a:r>
              <a:rPr kumimoji="1" lang="en-US" altLang="ja-JP" sz="2400" dirty="0" smtClean="0"/>
              <a:t>)</a:t>
            </a:r>
          </a:p>
          <a:p>
            <a:r>
              <a:rPr lang="en-US" altLang="ja-JP" sz="2400" dirty="0" smtClean="0"/>
              <a:t>max(</a:t>
            </a:r>
            <a:r>
              <a:rPr lang="ja-JP" altLang="en-US" sz="2400" dirty="0" smtClean="0"/>
              <a:t>集計するフィールド名</a:t>
            </a:r>
            <a:r>
              <a:rPr lang="en-US" altLang="ja-JP" sz="2400" dirty="0" smtClean="0"/>
              <a:t>)</a:t>
            </a:r>
          </a:p>
          <a:p>
            <a:r>
              <a:rPr kumimoji="1" lang="en-US" altLang="ja-JP" sz="2400" dirty="0" smtClean="0"/>
              <a:t>min(</a:t>
            </a:r>
            <a:r>
              <a:rPr kumimoji="1" lang="ja-JP" altLang="en-US" sz="2400" dirty="0" smtClean="0"/>
              <a:t>集計する</a:t>
            </a:r>
            <a:r>
              <a:rPr lang="ja-JP" altLang="en-US" sz="2400" dirty="0" smtClean="0"/>
              <a:t>フィールド</a:t>
            </a:r>
            <a:r>
              <a:rPr lang="ja-JP" altLang="en-US" sz="2400" dirty="0"/>
              <a:t>名</a:t>
            </a:r>
            <a:r>
              <a:rPr kumimoji="1" lang="en-US" altLang="ja-JP" sz="2400" dirty="0" smtClean="0"/>
              <a:t>)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6698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8266" y="189761"/>
            <a:ext cx="11694090" cy="881213"/>
          </a:xfrm>
        </p:spPr>
        <p:txBody>
          <a:bodyPr>
            <a:normAutofit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kumimoji="1"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対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Excel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（表計算）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94153" y="2649255"/>
            <a:ext cx="6469693" cy="3527708"/>
          </a:xfrm>
        </p:spPr>
        <p:txBody>
          <a:bodyPr/>
          <a:lstStyle/>
          <a:p>
            <a:pPr lvl="1"/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データ検索，データ共有，セキュリティ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</a:t>
            </a:r>
            <a:endParaRPr kumimoji="1"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並べ替え（ソート）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「結合」の機能で，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457200" lvl="1" indent="0">
              <a:buNone/>
            </a:pPr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複数のテーブルを１つにまとめる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他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のプログラムとの連携は簡単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en-US" altLang="ja-JP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コマンド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コンテンツ プレースホルダー 2"/>
          <p:cNvSpPr txBox="1">
            <a:spLocks/>
          </p:cNvSpPr>
          <p:nvPr/>
        </p:nvSpPr>
        <p:spPr>
          <a:xfrm>
            <a:off x="6687855" y="2649255"/>
            <a:ext cx="5274501" cy="36140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表計算，グラフ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集計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並べ替え（ソート）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「参照」の機能で，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457200" lvl="1" indent="0">
              <a:buNone/>
            </a:pPr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複数のワークシート間を参照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他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プログラム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連携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は簡単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ビジュアル</a:t>
            </a:r>
            <a:r>
              <a:rPr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操作</a:t>
            </a:r>
            <a:endParaRPr lang="en-US" altLang="ja-JP" b="1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5"/>
          <p:cNvSpPr txBox="1">
            <a:spLocks noChangeArrowheads="1"/>
          </p:cNvSpPr>
          <p:nvPr/>
        </p:nvSpPr>
        <p:spPr bwMode="auto">
          <a:xfrm>
            <a:off x="1113294" y="1233488"/>
            <a:ext cx="2012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</a:rPr>
              <a:t>データベース</a:t>
            </a:r>
          </a:p>
        </p:txBody>
      </p:sp>
      <p:pic>
        <p:nvPicPr>
          <p:cNvPr id="6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506" y="1709738"/>
            <a:ext cx="23876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テキスト ボックス 5"/>
          <p:cNvSpPr txBox="1">
            <a:spLocks noChangeArrowheads="1"/>
          </p:cNvSpPr>
          <p:nvPr/>
        </p:nvSpPr>
        <p:spPr bwMode="auto">
          <a:xfrm>
            <a:off x="6804990" y="1216323"/>
            <a:ext cx="14157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</a:rPr>
              <a:t>エクセル</a:t>
            </a:r>
            <a:endParaRPr lang="ja-JP" altLang="en-US" sz="2400" dirty="0">
              <a:solidFill>
                <a:srgbClr val="800000"/>
              </a:solidFill>
            </a:endParaRPr>
          </a:p>
        </p:txBody>
      </p:sp>
      <p:pic>
        <p:nvPicPr>
          <p:cNvPr id="8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128" y="1709738"/>
            <a:ext cx="2592387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正方形/長方形 8"/>
          <p:cNvSpPr/>
          <p:nvPr/>
        </p:nvSpPr>
        <p:spPr>
          <a:xfrm>
            <a:off x="5017708" y="5724487"/>
            <a:ext cx="37567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0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両方使うのも良い</a:t>
            </a:r>
            <a:endParaRPr lang="en-US" altLang="ja-JP" sz="20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513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Excel</a:t>
            </a:r>
            <a:r>
              <a:rPr lang="ja-JP" altLang="en-US" dirty="0" smtClean="0"/>
              <a:t> </a:t>
            </a:r>
            <a:r>
              <a:rPr lang="en-US" altLang="ja-JP" dirty="0" smtClean="0"/>
              <a:t>2013 </a:t>
            </a:r>
            <a:r>
              <a:rPr lang="ja-JP" altLang="en-US" dirty="0" smtClean="0"/>
              <a:t>で集計を行う　（１／４）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游ゴシック" panose="020B0400000000000000" pitchFamily="50" charset="-128"/>
              </a:rPr>
              <a:pPr/>
              <a:t>32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1897769" y="4510694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2267" y="1308625"/>
            <a:ext cx="2735108" cy="1664342"/>
          </a:xfrm>
          <a:prstGeom prst="rect">
            <a:avLst/>
          </a:prstGeom>
        </p:spPr>
      </p:pic>
      <p:sp>
        <p:nvSpPr>
          <p:cNvPr id="26" name="コンテンツ プレースホルダー 2"/>
          <p:cNvSpPr txBox="1">
            <a:spLocks/>
          </p:cNvSpPr>
          <p:nvPr/>
        </p:nvSpPr>
        <p:spPr>
          <a:xfrm>
            <a:off x="2754857" y="3083629"/>
            <a:ext cx="1386389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元データ</a:t>
            </a:r>
          </a:p>
        </p:txBody>
      </p:sp>
      <p:sp>
        <p:nvSpPr>
          <p:cNvPr id="27" name="右矢印 26"/>
          <p:cNvSpPr/>
          <p:nvPr/>
        </p:nvSpPr>
        <p:spPr>
          <a:xfrm>
            <a:off x="5101762" y="2054811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8" name="コンテンツ プレースホルダー 2"/>
          <p:cNvSpPr txBox="1">
            <a:spLocks/>
          </p:cNvSpPr>
          <p:nvPr/>
        </p:nvSpPr>
        <p:spPr>
          <a:xfrm>
            <a:off x="5566336" y="3033120"/>
            <a:ext cx="5101664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①　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左上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を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クリック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．全セルが選択される</a:t>
            </a:r>
            <a:endParaRPr lang="en-US" altLang="ja-JP" sz="1875" dirty="0">
              <a:solidFill>
                <a:prstClr val="black"/>
              </a:solidFill>
              <a:latin typeface="Calibri" panose="020F0502020204030204"/>
              <a:ea typeface="游ゴシック" panose="020B0400000000000000" pitchFamily="50" charset="-128"/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　　（これは集計したい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範囲の選択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）</a:t>
            </a:r>
          </a:p>
        </p:txBody>
      </p:sp>
      <p:sp>
        <p:nvSpPr>
          <p:cNvPr id="29" name="正方形/長方形 28"/>
          <p:cNvSpPr/>
          <p:nvPr/>
        </p:nvSpPr>
        <p:spPr>
          <a:xfrm>
            <a:off x="5966041" y="1282165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pic>
        <p:nvPicPr>
          <p:cNvPr id="30" name="図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6" y="1244630"/>
            <a:ext cx="2945444" cy="1792334"/>
          </a:xfrm>
          <a:prstGeom prst="rect">
            <a:avLst/>
          </a:prstGeom>
        </p:spPr>
      </p:pic>
      <p:pic>
        <p:nvPicPr>
          <p:cNvPr id="31" name="図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1785" y="4031327"/>
            <a:ext cx="4769242" cy="1159088"/>
          </a:xfrm>
          <a:prstGeom prst="rect">
            <a:avLst/>
          </a:prstGeom>
        </p:spPr>
      </p:pic>
      <p:sp>
        <p:nvSpPr>
          <p:cNvPr id="32" name="正方形/長方形 31"/>
          <p:cNvSpPr/>
          <p:nvPr/>
        </p:nvSpPr>
        <p:spPr>
          <a:xfrm>
            <a:off x="4966305" y="4214204"/>
            <a:ext cx="522931" cy="24142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33" name="正方形/長方形 32"/>
          <p:cNvSpPr/>
          <p:nvPr/>
        </p:nvSpPr>
        <p:spPr>
          <a:xfrm>
            <a:off x="5770905" y="4431136"/>
            <a:ext cx="476249" cy="5143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08481" y="5590729"/>
            <a:ext cx="440816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②　リボンで「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データ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」→「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並べ替え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</a:t>
            </a:r>
          </a:p>
        </p:txBody>
      </p:sp>
      <p:sp>
        <p:nvSpPr>
          <p:cNvPr id="35" name="角丸四角形 34"/>
          <p:cNvSpPr/>
          <p:nvPr/>
        </p:nvSpPr>
        <p:spPr>
          <a:xfrm>
            <a:off x="2603292" y="5458546"/>
            <a:ext cx="4513356" cy="531854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08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7727" y="1533525"/>
            <a:ext cx="5600700" cy="200025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</a:t>
            </a:r>
            <a:r>
              <a:rPr lang="ja-JP" altLang="en-US" dirty="0" smtClean="0"/>
              <a:t>（２／</a:t>
            </a:r>
            <a:r>
              <a:rPr lang="ja-JP" altLang="en-US" dirty="0"/>
              <a:t>４）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游ゴシック" panose="020B0400000000000000" pitchFamily="50" charset="-128"/>
              </a:rPr>
              <a:pPr/>
              <a:t>33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1585995" y="2092248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2214183" y="2183486"/>
            <a:ext cx="1721179" cy="3315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5822075" y="2183486"/>
            <a:ext cx="1856352" cy="33151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7887722" y="1702609"/>
            <a:ext cx="2651440" cy="197897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③「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最優先されるキー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」には、</a:t>
            </a:r>
            <a:endParaRPr lang="en-US" altLang="ja-JP" sz="1875" dirty="0">
              <a:solidFill>
                <a:prstClr val="black"/>
              </a:solidFill>
              <a:latin typeface="Calibri" panose="020F0502020204030204"/>
              <a:ea typeface="游ゴシック" panose="020B0400000000000000" pitchFamily="50" charset="-128"/>
            </a:endParaRPr>
          </a:p>
          <a:p>
            <a:pPr marL="0" indent="0">
              <a:buNone/>
            </a:pPr>
            <a:r>
              <a:rPr lang="ja-JP" altLang="en-US" sz="1875" b="1" u="sng" dirty="0" smtClean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グループの基準</a:t>
            </a:r>
            <a:r>
              <a:rPr lang="ja-JP" altLang="en-US" sz="1875" dirty="0" smtClean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を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指定．</a:t>
            </a:r>
            <a:endParaRPr lang="en-US" altLang="ja-JP" sz="1875" dirty="0">
              <a:solidFill>
                <a:prstClr val="black"/>
              </a:solidFill>
              <a:latin typeface="Calibri" panose="020F0502020204030204"/>
              <a:ea typeface="游ゴシック" panose="020B0400000000000000" pitchFamily="50" charset="-128"/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「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順序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」には</a:t>
            </a:r>
            <a:r>
              <a:rPr lang="ja-JP" altLang="en-US" sz="1875" b="1" u="sng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昇順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を設定して「</a:t>
            </a:r>
            <a:r>
              <a:rPr lang="en-US" altLang="ja-JP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OK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</a:t>
            </a:r>
            <a:endParaRPr lang="ja-JP" altLang="en-US" sz="1875" b="1" dirty="0">
              <a:solidFill>
                <a:prstClr val="black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0" name="角丸四角形 19"/>
          <p:cNvSpPr/>
          <p:nvPr/>
        </p:nvSpPr>
        <p:spPr>
          <a:xfrm>
            <a:off x="7795473" y="1432586"/>
            <a:ext cx="2835938" cy="228503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1" name="右矢印 20"/>
          <p:cNvSpPr/>
          <p:nvPr/>
        </p:nvSpPr>
        <p:spPr>
          <a:xfrm>
            <a:off x="1981895" y="505840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2" name="コンテンツ プレースホルダー 2"/>
          <p:cNvSpPr txBox="1">
            <a:spLocks/>
          </p:cNvSpPr>
          <p:nvPr/>
        </p:nvSpPr>
        <p:spPr>
          <a:xfrm>
            <a:off x="6525999" y="5111345"/>
            <a:ext cx="3280682" cy="311325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④ 並べ替え結果が得られる</a:t>
            </a:r>
          </a:p>
        </p:txBody>
      </p:sp>
      <p:sp>
        <p:nvSpPr>
          <p:cNvPr id="24" name="正方形/長方形 23"/>
          <p:cNvSpPr/>
          <p:nvPr/>
        </p:nvSpPr>
        <p:spPr>
          <a:xfrm>
            <a:off x="6418546" y="3097061"/>
            <a:ext cx="680344" cy="43671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5" name="角丸四角形 24"/>
          <p:cNvSpPr/>
          <p:nvPr/>
        </p:nvSpPr>
        <p:spPr>
          <a:xfrm>
            <a:off x="6418546" y="4903708"/>
            <a:ext cx="3280682" cy="670767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1103" y="4040982"/>
            <a:ext cx="3538703" cy="217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59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（３／４）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游ゴシック" panose="020B0400000000000000" pitchFamily="50" charset="-128"/>
              </a:rPr>
              <a:pPr/>
              <a:t>34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972" y="3627458"/>
            <a:ext cx="7194520" cy="1420805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664" y="1599259"/>
            <a:ext cx="2752646" cy="1691087"/>
          </a:xfrm>
          <a:prstGeom prst="rect">
            <a:avLst/>
          </a:prstGeom>
        </p:spPr>
      </p:pic>
      <p:sp>
        <p:nvSpPr>
          <p:cNvPr id="7" name="右矢印 6"/>
          <p:cNvSpPr/>
          <p:nvPr/>
        </p:nvSpPr>
        <p:spPr>
          <a:xfrm>
            <a:off x="1733550" y="4135006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617074" y="5350285"/>
            <a:ext cx="4713758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2100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⑥　リボンで「</a:t>
            </a:r>
            <a:r>
              <a:rPr lang="ja-JP" altLang="en-US" sz="2100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データ</a:t>
            </a:r>
            <a:r>
              <a:rPr lang="ja-JP" altLang="en-US" sz="2100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」、「</a:t>
            </a:r>
            <a:r>
              <a:rPr lang="ja-JP" altLang="en-US" sz="2100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小計</a:t>
            </a:r>
            <a:r>
              <a:rPr lang="ja-JP" altLang="en-US" sz="2100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」</a:t>
            </a:r>
          </a:p>
        </p:txBody>
      </p:sp>
      <p:sp>
        <p:nvSpPr>
          <p:cNvPr id="9" name="正方形/長方形 8"/>
          <p:cNvSpPr/>
          <p:nvPr/>
        </p:nvSpPr>
        <p:spPr>
          <a:xfrm>
            <a:off x="5453111" y="3828740"/>
            <a:ext cx="645761" cy="4544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8042578" y="4494526"/>
            <a:ext cx="998132" cy="39349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9862723" y="4283149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6110289" y="1825334"/>
            <a:ext cx="2887229" cy="1327399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⑤　再び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左上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を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クリック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．全セルが選択される</a:t>
            </a:r>
            <a:endParaRPr lang="en-US" altLang="ja-JP" sz="1875" dirty="0">
              <a:solidFill>
                <a:prstClr val="black"/>
              </a:solidFill>
              <a:latin typeface="Calibri" panose="020F0502020204030204"/>
              <a:ea typeface="游ゴシック" panose="020B0400000000000000" pitchFamily="50" charset="-128"/>
            </a:endParaRPr>
          </a:p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　　（これは集計したい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範囲の選択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）</a:t>
            </a:r>
          </a:p>
        </p:txBody>
      </p:sp>
      <p:sp>
        <p:nvSpPr>
          <p:cNvPr id="13" name="正方形/長方形 12"/>
          <p:cNvSpPr/>
          <p:nvPr/>
        </p:nvSpPr>
        <p:spPr>
          <a:xfrm>
            <a:off x="2198705" y="1601683"/>
            <a:ext cx="325222" cy="22365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4" name="角丸四角形 13"/>
          <p:cNvSpPr/>
          <p:nvPr/>
        </p:nvSpPr>
        <p:spPr>
          <a:xfrm>
            <a:off x="5732797" y="1533526"/>
            <a:ext cx="3635040" cy="1619206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395902" y="5184318"/>
            <a:ext cx="4739188" cy="655692"/>
          </a:xfrm>
          <a:prstGeom prst="roundRect">
            <a:avLst/>
          </a:prstGeom>
          <a:noFill/>
          <a:ln w="57150">
            <a:solidFill>
              <a:schemeClr val="tx1">
                <a:alpha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918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756" y="1533525"/>
            <a:ext cx="2936945" cy="3827238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Excel</a:t>
            </a:r>
            <a:r>
              <a:rPr lang="ja-JP" altLang="en-US" dirty="0"/>
              <a:t> </a:t>
            </a:r>
            <a:r>
              <a:rPr lang="en-US" altLang="ja-JP" dirty="0"/>
              <a:t>2013 </a:t>
            </a:r>
            <a:r>
              <a:rPr lang="ja-JP" altLang="en-US" dirty="0" smtClean="0"/>
              <a:t>で集計を</a:t>
            </a:r>
            <a:r>
              <a:rPr lang="ja-JP" altLang="en-US" dirty="0"/>
              <a:t>行う　</a:t>
            </a:r>
            <a:r>
              <a:rPr lang="ja-JP" altLang="en-US" dirty="0" smtClean="0"/>
              <a:t>（４／</a:t>
            </a:r>
            <a:r>
              <a:rPr lang="ja-JP" altLang="en-US" dirty="0"/>
              <a:t>４）</a:t>
            </a:r>
            <a:endParaRPr kumimoji="1" lang="ja-JP" altLang="en-US" dirty="0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733550" y="5425322"/>
            <a:ext cx="3626636" cy="442648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⑦ 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グループの基準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、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集計の方法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、</a:t>
            </a:r>
            <a:r>
              <a:rPr lang="ja-JP" altLang="en-US" sz="1875" b="1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集計するフィールド</a:t>
            </a: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を設定</a:t>
            </a:r>
          </a:p>
        </p:txBody>
      </p:sp>
      <p:sp>
        <p:nvSpPr>
          <p:cNvPr id="13" name="右矢印 12"/>
          <p:cNvSpPr/>
          <p:nvPr/>
        </p:nvSpPr>
        <p:spPr>
          <a:xfrm>
            <a:off x="6395589" y="2991445"/>
            <a:ext cx="464574" cy="4227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7064296" y="4102613"/>
            <a:ext cx="3131757" cy="700502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1875" dirty="0">
                <a:solidFill>
                  <a:prstClr val="black"/>
                </a:solidFill>
                <a:latin typeface="Calibri" panose="020F0502020204030204"/>
                <a:ea typeface="游ゴシック" panose="020B0400000000000000" pitchFamily="50" charset="-128"/>
              </a:rPr>
              <a:t>⑧　集計できた</a:t>
            </a:r>
            <a:endParaRPr lang="en-US" altLang="ja-JP" sz="1875" dirty="0">
              <a:solidFill>
                <a:prstClr val="black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1972950" y="1758605"/>
            <a:ext cx="2708589" cy="4861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5" name="正方形/長方形 14"/>
          <p:cNvSpPr/>
          <p:nvPr/>
        </p:nvSpPr>
        <p:spPr>
          <a:xfrm>
            <a:off x="1972950" y="2314224"/>
            <a:ext cx="2708589" cy="48610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1972950" y="2814266"/>
            <a:ext cx="2708589" cy="6856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2964362" y="4803115"/>
            <a:ext cx="811733" cy="35911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350">
              <a:solidFill>
                <a:prstClr val="white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752732" y="2009091"/>
            <a:ext cx="99257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  <a:latin typeface="Calibri" panose="020F0502020204030204"/>
                <a:ea typeface="游ゴシック" panose="020B0400000000000000" pitchFamily="50" charset="-128"/>
              </a:rPr>
              <a:t>受講者</a:t>
            </a: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786876" y="2545109"/>
            <a:ext cx="72327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 smtClean="0">
                <a:solidFill>
                  <a:srgbClr val="FF0000"/>
                </a:solidFill>
                <a:latin typeface="Calibri" panose="020F0502020204030204"/>
                <a:ea typeface="游ゴシック" panose="020B0400000000000000" pitchFamily="50" charset="-128"/>
              </a:rPr>
              <a:t>行数</a:t>
            </a:r>
            <a:endParaRPr lang="ja-JP" altLang="en-US" sz="2100" b="1" dirty="0">
              <a:solidFill>
                <a:srgbClr val="FF0000"/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4786877" y="3233553"/>
            <a:ext cx="72327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100" b="1" dirty="0">
                <a:solidFill>
                  <a:srgbClr val="FF0000"/>
                </a:solidFill>
                <a:latin typeface="Calibri" panose="020F0502020204030204"/>
                <a:ea typeface="游ゴシック" panose="020B0400000000000000" pitchFamily="50" charset="-128"/>
              </a:rPr>
              <a:t>得点</a:t>
            </a: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942" y="1624851"/>
            <a:ext cx="3765003" cy="2162636"/>
          </a:xfrm>
          <a:prstGeom prst="rect">
            <a:avLst/>
          </a:prstGeom>
        </p:spPr>
      </p:pic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游ゴシック" panose="020B0400000000000000" pitchFamily="50" charset="-128"/>
              </a:rPr>
              <a:pPr/>
              <a:t>35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Calibri" panose="020F0502020204030204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9888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86402" y="2038192"/>
            <a:ext cx="11333747" cy="1600201"/>
          </a:xfrm>
        </p:spPr>
        <p:txBody>
          <a:bodyPr>
            <a:normAutofit/>
          </a:bodyPr>
          <a:lstStyle/>
          <a:p>
            <a:r>
              <a:rPr lang="en-US" altLang="ja-JP" sz="4800" dirty="0" smtClean="0"/>
              <a:t>7-3 </a:t>
            </a:r>
            <a:r>
              <a:rPr lang="ja-JP" altLang="en-US" sz="4800" dirty="0" smtClean="0"/>
              <a:t>基準が複数あるような集計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75474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クロス集計表（ピボットテーブル）の例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0529"/>
            <a:ext cx="5499279" cy="3200400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1356851" y="576696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元データ</a:t>
            </a:r>
            <a:endParaRPr kumimoji="1" lang="ja-JP" altLang="en-US" sz="3600" dirty="0"/>
          </a:p>
        </p:txBody>
      </p:sp>
      <p:sp>
        <p:nvSpPr>
          <p:cNvPr id="8" name="正方形/長方形 7"/>
          <p:cNvSpPr/>
          <p:nvPr/>
        </p:nvSpPr>
        <p:spPr>
          <a:xfrm>
            <a:off x="1531036" y="2020529"/>
            <a:ext cx="1682953" cy="31773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3413720" y="2020529"/>
            <a:ext cx="1682953" cy="317739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/>
          </p:nvPr>
        </p:nvGraphicFramePr>
        <p:xfrm>
          <a:off x="7204074" y="3841225"/>
          <a:ext cx="4006851" cy="1737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5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5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5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9866">
                <a:tc>
                  <a:txBody>
                    <a:bodyPr/>
                    <a:lstStyle/>
                    <a:p>
                      <a:pPr algn="ctr"/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男性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女性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86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済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86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未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右矢印 10"/>
          <p:cNvSpPr/>
          <p:nvPr/>
        </p:nvSpPr>
        <p:spPr>
          <a:xfrm>
            <a:off x="5499279" y="3392129"/>
            <a:ext cx="636050" cy="7669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755977" y="5609400"/>
            <a:ext cx="59298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sz="2800" b="1" dirty="0">
                <a:solidFill>
                  <a:srgbClr val="C00000"/>
                </a:solidFill>
              </a:rPr>
              <a:t>クロス</a:t>
            </a:r>
            <a:r>
              <a:rPr lang="ja-JP" altLang="en-US" sz="2800" b="1" dirty="0" smtClean="0">
                <a:solidFill>
                  <a:srgbClr val="C00000"/>
                </a:solidFill>
              </a:rPr>
              <a:t>集計表</a:t>
            </a:r>
            <a:endParaRPr lang="en-US" altLang="ja-JP" sz="2800" b="1" dirty="0" smtClean="0">
              <a:solidFill>
                <a:srgbClr val="C00000"/>
              </a:solidFill>
            </a:endParaRPr>
          </a:p>
          <a:p>
            <a:pPr algn="ctr"/>
            <a:r>
              <a:rPr lang="ja-JP" altLang="en-US" sz="2800" dirty="0" smtClean="0"/>
              <a:t>（ピボットテーブルともいう）の例</a:t>
            </a:r>
            <a:endParaRPr lang="en-US" altLang="ja-JP" sz="2800" dirty="0"/>
          </a:p>
          <a:p>
            <a:pPr algn="ctr"/>
            <a:r>
              <a:rPr lang="en-US" altLang="ja-JP" sz="2800" dirty="0" smtClean="0"/>
              <a:t>※ </a:t>
            </a:r>
            <a:r>
              <a:rPr lang="ja-JP" altLang="en-US" sz="2800" dirty="0" smtClean="0"/>
              <a:t>形が違う２種類</a:t>
            </a:r>
            <a:endParaRPr kumimoji="1" lang="ja-JP" altLang="en-US" sz="28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6884933" y="1127125"/>
          <a:ext cx="4600344" cy="2572088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1533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3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4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女性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済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女性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未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男性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済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29074"/>
                  </a:ext>
                </a:extLst>
              </a:tr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男性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chemeClr val="tx1"/>
                          </a:solidFill>
                        </a:rPr>
                        <a:t>未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673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936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正方形/長方形 11"/>
          <p:cNvSpPr/>
          <p:nvPr/>
        </p:nvSpPr>
        <p:spPr>
          <a:xfrm>
            <a:off x="0" y="0"/>
            <a:ext cx="10976434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>
                <a:solidFill>
                  <a:schemeClr val="bg1"/>
                </a:solidFill>
              </a:rPr>
              <a:t>SQL </a:t>
            </a:r>
            <a:r>
              <a:rPr lang="ja-JP" altLang="en-US" sz="3600" dirty="0" err="1" smtClean="0">
                <a:solidFill>
                  <a:schemeClr val="bg1"/>
                </a:solidFill>
              </a:rPr>
              <a:t>での</a:t>
            </a:r>
            <a:r>
              <a:rPr lang="ja-JP" altLang="en-US" sz="3600" dirty="0" smtClean="0">
                <a:solidFill>
                  <a:schemeClr val="bg1"/>
                </a:solidFill>
              </a:rPr>
              <a:t>クロス集計表（ピボットテーブル）は</a:t>
            </a:r>
            <a:endParaRPr kumimoji="1" lang="ja-JP" altLang="en-US" sz="3600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202" y="4257105"/>
            <a:ext cx="5699832" cy="1528763"/>
          </a:xfrm>
          <a:prstGeom prst="rect">
            <a:avLst/>
          </a:prstGeom>
        </p:spPr>
      </p:pic>
      <p:graphicFrame>
        <p:nvGraphicFramePr>
          <p:cNvPr id="6" name="表 5"/>
          <p:cNvGraphicFramePr>
            <a:graphicFrameLocks noGrp="1"/>
          </p:cNvGraphicFramePr>
          <p:nvPr>
            <p:extLst/>
          </p:nvPr>
        </p:nvGraphicFramePr>
        <p:xfrm>
          <a:off x="7382106" y="1393996"/>
          <a:ext cx="4600344" cy="280416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1533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3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4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女性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済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女性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未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男性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済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29074"/>
                  </a:ext>
                </a:extLst>
              </a:tr>
              <a:tr h="64302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男性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4000" dirty="0" smtClean="0">
                          <a:solidFill>
                            <a:schemeClr val="tx1"/>
                          </a:solidFill>
                        </a:rPr>
                        <a:t>未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kumimoji="1" lang="ja-JP" altLang="en-US" sz="4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4673554"/>
                  </a:ext>
                </a:extLst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1336744" y="5785868"/>
            <a:ext cx="34307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SQL</a:t>
            </a:r>
            <a:r>
              <a:rPr lang="ja-JP" altLang="en-US" sz="3600" dirty="0"/>
              <a:t> </a:t>
            </a:r>
            <a:r>
              <a:rPr lang="ja-JP" altLang="en-US" sz="3600" dirty="0" smtClean="0"/>
              <a:t>の実行結果</a:t>
            </a:r>
            <a:endParaRPr kumimoji="1" lang="en-US" altLang="ja-JP" sz="3600" dirty="0" smtClean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60219"/>
            <a:ext cx="6536644" cy="154992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" name="テキスト ボックス 9"/>
          <p:cNvSpPr txBox="1"/>
          <p:nvPr/>
        </p:nvSpPr>
        <p:spPr>
          <a:xfrm>
            <a:off x="2681224" y="3032721"/>
            <a:ext cx="995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/>
              <a:t>SQL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842954" y="4257105"/>
            <a:ext cx="541686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SQL</a:t>
            </a:r>
            <a:r>
              <a:rPr lang="ja-JP" altLang="en-US" sz="2400" dirty="0"/>
              <a:t> </a:t>
            </a:r>
            <a:r>
              <a:rPr lang="ja-JP" altLang="en-US" sz="2400" dirty="0" smtClean="0"/>
              <a:t>では、こちらの「形」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の</a:t>
            </a:r>
            <a:r>
              <a:rPr kumimoji="1" lang="ja-JP" altLang="en-US" sz="2400" b="1" dirty="0" smtClean="0">
                <a:solidFill>
                  <a:srgbClr val="C00000"/>
                </a:solidFill>
              </a:rPr>
              <a:t>クロス集計表</a:t>
            </a:r>
            <a:r>
              <a:rPr kumimoji="1" lang="ja-JP" altLang="en-US" sz="2400" dirty="0" smtClean="0"/>
              <a:t>（ピボットテーブル）</a:t>
            </a:r>
            <a:endParaRPr kumimoji="1" lang="en-US" altLang="ja-JP" sz="2400" dirty="0" smtClean="0"/>
          </a:p>
          <a:p>
            <a:r>
              <a:rPr lang="ja-JP" altLang="en-US" sz="2400" dirty="0" err="1" smtClean="0"/>
              <a:t>を簡</a:t>
            </a:r>
            <a:r>
              <a:rPr lang="ja-JP" altLang="en-US" sz="2400" dirty="0" smtClean="0"/>
              <a:t>単に</a:t>
            </a:r>
            <a:r>
              <a:rPr lang="ja-JP" altLang="en-US" sz="2400" b="1" u="sng" dirty="0" smtClean="0"/>
              <a:t>作ることができる</a:t>
            </a:r>
            <a:endParaRPr kumimoji="1" lang="en-US" altLang="ja-JP" sz="2400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391932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86402" y="2038192"/>
            <a:ext cx="11333747" cy="1600201"/>
          </a:xfrm>
        </p:spPr>
        <p:txBody>
          <a:bodyPr>
            <a:normAutofit/>
          </a:bodyPr>
          <a:lstStyle/>
          <a:p>
            <a:r>
              <a:rPr kumimoji="1" lang="en-US" altLang="ja-JP" sz="4800" dirty="0" smtClean="0"/>
              <a:t>7-5 SQL </a:t>
            </a:r>
            <a:r>
              <a:rPr kumimoji="1" lang="ja-JP" altLang="en-US" sz="4800" dirty="0" smtClean="0"/>
              <a:t>の復習と「分解」の紹介</a:t>
            </a:r>
            <a:endParaRPr kumimoji="1" lang="ja-JP" altLang="en-US" sz="4800" dirty="0"/>
          </a:p>
        </p:txBody>
      </p:sp>
    </p:spTree>
    <p:extLst>
      <p:ext uri="{BB962C8B-B14F-4D97-AF65-F5344CB8AC3E}">
        <p14:creationId xmlns:p14="http://schemas.microsoft.com/office/powerpoint/2010/main" val="304455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ＳＱＬの使い方</a:t>
            </a:r>
          </a:p>
        </p:txBody>
      </p:sp>
      <p:sp>
        <p:nvSpPr>
          <p:cNvPr id="28" name="円柱 27"/>
          <p:cNvSpPr/>
          <p:nvPr/>
        </p:nvSpPr>
        <p:spPr>
          <a:xfrm>
            <a:off x="2606839" y="3585513"/>
            <a:ext cx="2070281" cy="22886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2706683" y="4437206"/>
            <a:ext cx="1608570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雲形吹き出し 1"/>
          <p:cNvSpPr/>
          <p:nvPr/>
        </p:nvSpPr>
        <p:spPr>
          <a:xfrm>
            <a:off x="1921699" y="1024241"/>
            <a:ext cx="4787109" cy="2481902"/>
          </a:xfrm>
          <a:prstGeom prst="cloudCallout">
            <a:avLst>
              <a:gd name="adj1" fmla="val -18103"/>
              <a:gd name="adj2" fmla="val 8171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9548568" y="3960153"/>
            <a:ext cx="2339102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データベース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利用者</a:t>
            </a:r>
            <a:endParaRPr kumimoji="1" lang="ja-JP" altLang="en-US" sz="2800" dirty="0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5873014" y="4224594"/>
            <a:ext cx="3118586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>
            <a:off x="5892626" y="4815947"/>
            <a:ext cx="3098974" cy="0"/>
          </a:xfrm>
          <a:prstGeom prst="straightConnector1">
            <a:avLst/>
          </a:prstGeom>
          <a:ln w="508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テキスト ボックス 9"/>
          <p:cNvSpPr txBox="1"/>
          <p:nvPr/>
        </p:nvSpPr>
        <p:spPr>
          <a:xfrm>
            <a:off x="5800960" y="3229172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データベースシステムに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ＳＱＬコマンドを</a:t>
            </a:r>
            <a:r>
              <a:rPr lang="ja-JP" altLang="en-US" sz="2400" b="1" dirty="0" smtClean="0"/>
              <a:t>送る</a:t>
            </a:r>
            <a:endParaRPr kumimoji="1" lang="ja-JP" altLang="en-US" sz="24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262625" y="5176467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結果</a:t>
            </a:r>
            <a:r>
              <a:rPr kumimoji="1" lang="ja-JP" altLang="en-US" sz="2400" dirty="0" smtClean="0"/>
              <a:t>が返ってくる</a:t>
            </a:r>
            <a:endParaRPr kumimoji="1" lang="ja-JP" altLang="en-US" sz="24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/>
          </p:nvPr>
        </p:nvGraphicFramePr>
        <p:xfrm>
          <a:off x="2206105" y="1130487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277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41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で，テーブルをそのまま表示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375398" y="1930249"/>
            <a:ext cx="341632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元のテーブルの</a:t>
            </a:r>
            <a:endParaRPr kumimoji="1"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まま</a:t>
            </a:r>
            <a:r>
              <a:rPr lang="ja-JP" altLang="en-US" sz="3600" b="1" dirty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表示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1543" y="3202922"/>
            <a:ext cx="4730175" cy="1170096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4433" y="2879090"/>
            <a:ext cx="4025038" cy="181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98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42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フィールドの表示／非表示（射影）の例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845096" y="5115469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3850756" y="2251654"/>
            <a:ext cx="57246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フィールドの表示／非表示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」といいます）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19" name="表 18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321" y="3347992"/>
            <a:ext cx="3398697" cy="1543774"/>
          </a:xfrm>
          <a:prstGeom prst="rect">
            <a:avLst/>
          </a:prstGeom>
        </p:spPr>
      </p:pic>
      <p:pic>
        <p:nvPicPr>
          <p:cNvPr id="20" name="図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1023" y="3451983"/>
            <a:ext cx="4150739" cy="115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8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図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7930" y="3808377"/>
            <a:ext cx="4899374" cy="702864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43</a:t>
            </a:fld>
            <a:endParaRPr lang="ja-JP" altLang="en-US" sz="1800" dirty="0"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レコードの絞り込み（選択）の例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9725194" y="5022129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5259374" y="4753403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5259374" y="4938252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3777934" y="498469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右矢印 13"/>
          <p:cNvSpPr/>
          <p:nvPr/>
        </p:nvSpPr>
        <p:spPr>
          <a:xfrm>
            <a:off x="8504321" y="5022129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円柱 14"/>
          <p:cNvSpPr/>
          <p:nvPr/>
        </p:nvSpPr>
        <p:spPr>
          <a:xfrm>
            <a:off x="762811" y="424460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051800" y="503240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7611050" y="2563713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レコードの絞り込み</a:t>
            </a:r>
            <a:endParaRPr lang="en-US" altLang="ja-JP" sz="3600" b="1" dirty="0" smtClean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" name="楕円 1"/>
          <p:cNvSpPr/>
          <p:nvPr/>
        </p:nvSpPr>
        <p:spPr>
          <a:xfrm>
            <a:off x="5161133" y="4023253"/>
            <a:ext cx="1876541" cy="54530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4" name="直線矢印コネクタ 3"/>
          <p:cNvCxnSpPr/>
          <p:nvPr/>
        </p:nvCxnSpPr>
        <p:spPr>
          <a:xfrm flipH="1">
            <a:off x="6790790" y="3295723"/>
            <a:ext cx="975256" cy="81262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テキスト ボックス 19"/>
          <p:cNvSpPr txBox="1"/>
          <p:nvPr/>
        </p:nvSpPr>
        <p:spPr>
          <a:xfrm>
            <a:off x="3939988" y="198820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全体で「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射影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＋</a:t>
            </a:r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sz="3600" b="1" dirty="0" smtClean="0">
                <a:solidFill>
                  <a:srgbClr val="000066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</a:t>
            </a:r>
            <a:endParaRPr kumimoji="1" lang="ja-JP" altLang="en-US" sz="3600" b="1" dirty="0">
              <a:solidFill>
                <a:srgbClr val="000066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89277" y="1077232"/>
          <a:ext cx="3594855" cy="2164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9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1548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1548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8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8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8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2" name="図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1302" y="3593052"/>
            <a:ext cx="3392881" cy="1308683"/>
          </a:xfrm>
          <a:prstGeom prst="rect">
            <a:avLst/>
          </a:prstGeom>
        </p:spPr>
      </p:pic>
      <p:sp>
        <p:nvSpPr>
          <p:cNvPr id="23" name="コンテンツ プレースホルダー 2"/>
          <p:cNvSpPr txBox="1">
            <a:spLocks/>
          </p:cNvSpPr>
          <p:nvPr/>
        </p:nvSpPr>
        <p:spPr>
          <a:xfrm>
            <a:off x="3777934" y="6077208"/>
            <a:ext cx="5047807" cy="87524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※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途中で</a:t>
            </a:r>
            <a:r>
              <a:rPr lang="ja-JP" altLang="en-US" sz="3800" b="1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改行してもいい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し、改行しなくてもよい 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(SQL </a:t>
            </a:r>
            <a:r>
              <a:rPr lang="ja-JP" altLang="en-US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のルール</a:t>
            </a:r>
            <a:r>
              <a:rPr lang="en-US" altLang="ja-JP" sz="3800" dirty="0" smtClean="0">
                <a:solidFill>
                  <a:schemeClr val="tx1"/>
                </a:solidFill>
                <a:latin typeface="Inconsolata" panose="020B0609030003000000" pitchFamily="49" charset="0"/>
              </a:rPr>
              <a:t>)</a:t>
            </a:r>
            <a:endParaRPr lang="ja-JP" altLang="en-US" sz="3800" dirty="0" smtClean="0">
              <a:solidFill>
                <a:schemeClr val="tx1"/>
              </a:solidFill>
              <a:latin typeface="Inconsolata" panose="020B0609030003000000" pitchFamily="49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53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正方形/長方形 25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44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96177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結合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193632" y="5164618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196418" y="5320694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3457060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6688264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円柱 16"/>
          <p:cNvSpPr/>
          <p:nvPr/>
        </p:nvSpPr>
        <p:spPr>
          <a:xfrm>
            <a:off x="1101957" y="463318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390946" y="542098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34622" y="1004888"/>
          <a:ext cx="2826819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7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2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47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ID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商品名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単価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1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みかん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50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2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100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3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りんご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150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4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メロン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500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34622" y="3074369"/>
          <a:ext cx="3231931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40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0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7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820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名前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439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X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3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39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2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Y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1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表 23"/>
          <p:cNvGraphicFramePr>
            <a:graphicFrameLocks noGrp="1"/>
          </p:cNvGraphicFramePr>
          <p:nvPr>
            <p:extLst/>
          </p:nvPr>
        </p:nvGraphicFramePr>
        <p:xfrm>
          <a:off x="6053078" y="502444"/>
          <a:ext cx="583421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4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52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3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3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967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50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634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単価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購入</a:t>
                      </a:r>
                      <a:r>
                        <a:rPr kumimoji="1" lang="en-US" altLang="ja-JP" sz="1800" dirty="0" smtClean="0"/>
                        <a:t>.ID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名前</a:t>
                      </a:r>
                      <a:endParaRPr kumimoji="1" lang="ja-JP" alt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800" dirty="0" smtClean="0"/>
                        <a:t>商品番号</a:t>
                      </a:r>
                      <a:endParaRPr kumimoji="1" lang="ja-JP" alt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みかん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32288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りんご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150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3812242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X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3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021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4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1800" dirty="0" smtClean="0"/>
                        <a:t>メロン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500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2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Y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1800" dirty="0" smtClean="0"/>
                        <a:t>1</a:t>
                      </a:r>
                      <a:endParaRPr kumimoji="1" lang="ja-JP" altLang="en-US" sz="1800" dirty="0"/>
                    </a:p>
                  </a:txBody>
                  <a:tcPr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61678" y="4084008"/>
            <a:ext cx="5158385" cy="1022404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* from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商品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ja-JP" altLang="en-US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購入</a:t>
            </a:r>
            <a:r>
              <a:rPr lang="en-US" altLang="ja-JP" sz="36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515394" y="5458007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008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正方形/長方形 25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45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961779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分解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4000" dirty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例</a:t>
            </a:r>
            <a:endParaRPr lang="ja-JP" altLang="en-US" sz="4000" dirty="0" smtClean="0">
              <a:solidFill>
                <a:schemeClr val="bg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193632" y="5164618"/>
            <a:ext cx="1929022" cy="12331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196418" y="5320694"/>
            <a:ext cx="19800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問い合わせ</a:t>
            </a:r>
            <a:endParaRPr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（クエリ）</a:t>
            </a:r>
            <a:endParaRPr kumimoji="1" lang="ja-JP" altLang="en-US" sz="28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5" name="右矢印 14"/>
          <p:cNvSpPr/>
          <p:nvPr/>
        </p:nvSpPr>
        <p:spPr>
          <a:xfrm>
            <a:off x="3457060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6688264" y="5373274"/>
            <a:ext cx="306180" cy="739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7" name="円柱 16"/>
          <p:cNvSpPr/>
          <p:nvPr/>
        </p:nvSpPr>
        <p:spPr>
          <a:xfrm>
            <a:off x="1101957" y="4633181"/>
            <a:ext cx="1839863" cy="211174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1390946" y="5420987"/>
            <a:ext cx="1261884" cy="95410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</a:t>
            </a:r>
            <a:endParaRPr kumimoji="1" lang="en-US" altLang="ja-JP" sz="2800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sz="28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ベース</a:t>
            </a:r>
            <a:endParaRPr kumimoji="1" lang="en-US" altLang="ja-JP" sz="2800" b="1" dirty="0" smtClean="0">
              <a:solidFill>
                <a:srgbClr val="0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2" name="表 21"/>
          <p:cNvGraphicFramePr>
            <a:graphicFrameLocks noGrp="1"/>
          </p:cNvGraphicFramePr>
          <p:nvPr>
            <p:extLst/>
          </p:nvPr>
        </p:nvGraphicFramePr>
        <p:xfrm>
          <a:off x="111864" y="1624094"/>
          <a:ext cx="3820047" cy="2596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37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347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講義名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担当教員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受講者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CC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BB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DD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221168"/>
                  </a:ext>
                </a:extLst>
              </a:tr>
            </a:tbl>
          </a:graphicData>
        </a:graphic>
      </p:graphicFrame>
      <p:sp>
        <p:nvSpPr>
          <p:cNvPr id="25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61679" y="4084008"/>
            <a:ext cx="5124212" cy="957682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kumimoji="1" lang="en-US" altLang="ja-JP" sz="3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kumimoji="1" lang="en-US" altLang="ja-JP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DISTINCT</a:t>
            </a:r>
            <a:r>
              <a:rPr kumimoji="1" lang="ja-JP" altLang="en-US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 講義名 担当教員 </a:t>
            </a:r>
            <a:r>
              <a:rPr lang="en-US" altLang="ja-JP" sz="3100" dirty="0" smtClean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3100" dirty="0">
                <a:latin typeface="Segoe UI" panose="020B0502040204020203" pitchFamily="34" charset="0"/>
                <a:cs typeface="Segoe UI" panose="020B0502040204020203" pitchFamily="34" charset="0"/>
              </a:rPr>
              <a:t>授業</a:t>
            </a:r>
            <a:r>
              <a:rPr lang="en-US" altLang="ja-JP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lnSpc>
                <a:spcPct val="140000"/>
              </a:lnSpc>
              <a:buNone/>
            </a:pPr>
            <a:r>
              <a:rPr lang="en-US" altLang="ja-JP" sz="31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select</a:t>
            </a:r>
            <a:r>
              <a:rPr lang="en-US" altLang="ja-JP" sz="3100" dirty="0">
                <a:latin typeface="Segoe UI" panose="020B0502040204020203" pitchFamily="34" charset="0"/>
                <a:cs typeface="Segoe UI" panose="020B0502040204020203" pitchFamily="34" charset="0"/>
              </a:rPr>
              <a:t> DISTINCT</a:t>
            </a:r>
            <a:r>
              <a:rPr lang="ja-JP" altLang="en-US" sz="3100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ja-JP" altLang="en-US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講義名 受講者 </a:t>
            </a:r>
            <a:r>
              <a:rPr lang="en-US" altLang="ja-JP" sz="3100" dirty="0">
                <a:solidFill>
                  <a:srgbClr val="C0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from </a:t>
            </a:r>
            <a:r>
              <a:rPr lang="ja-JP" altLang="en-US" sz="3100" dirty="0">
                <a:latin typeface="Segoe UI" panose="020B0502040204020203" pitchFamily="34" charset="0"/>
                <a:cs typeface="Segoe UI" panose="020B0502040204020203" pitchFamily="34" charset="0"/>
              </a:rPr>
              <a:t>授業</a:t>
            </a:r>
            <a:r>
              <a:rPr lang="en-US" altLang="ja-JP" sz="3100" dirty="0" smtClean="0">
                <a:latin typeface="Segoe UI" panose="020B0502040204020203" pitchFamily="34" charset="0"/>
                <a:cs typeface="Segoe UI" panose="020B0502040204020203" pitchFamily="34" charset="0"/>
              </a:rPr>
              <a:t>;</a:t>
            </a:r>
          </a:p>
          <a:p>
            <a:pPr marL="0" indent="0">
              <a:buNone/>
            </a:pPr>
            <a:endParaRPr lang="ja-JP" altLang="en-US" sz="3600" dirty="0">
              <a:latin typeface="Inconsolata" panose="020B0609030003000000" pitchFamily="49" charset="0"/>
            </a:endParaRPr>
          </a:p>
          <a:p>
            <a:pPr marL="0" indent="0">
              <a:buNone/>
            </a:pPr>
            <a:endParaRPr kumimoji="1" lang="ja-JP" altLang="en-US" sz="3600" dirty="0">
              <a:latin typeface="Inconsolata" panose="020B0609030003000000" pitchFamily="49" charset="0"/>
            </a:endParaRPr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7515394" y="5458007"/>
            <a:ext cx="16921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600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</a:t>
            </a:r>
            <a:endParaRPr kumimoji="1" lang="ja-JP" altLang="en-US" sz="3600" b="1" dirty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9285890" y="4118018"/>
            <a:ext cx="2906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結果が２つ欲しいとき、</a:t>
            </a:r>
            <a:r>
              <a:rPr kumimoji="1" lang="en-US" altLang="ja-JP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SQL</a:t>
            </a:r>
            <a:r>
              <a:rPr kumimoji="1" lang="ja-JP" altLang="en-US" sz="2400" b="1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も２つ</a:t>
            </a:r>
            <a:endParaRPr kumimoji="1" lang="ja-JP" altLang="en-US" sz="2400" b="1" dirty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graphicFrame>
        <p:nvGraphicFramePr>
          <p:cNvPr id="21" name="表 20"/>
          <p:cNvGraphicFramePr>
            <a:graphicFrameLocks noGrp="1"/>
          </p:cNvGraphicFramePr>
          <p:nvPr>
            <p:extLst/>
          </p:nvPr>
        </p:nvGraphicFramePr>
        <p:xfrm>
          <a:off x="6905337" y="1213213"/>
          <a:ext cx="2246546" cy="144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1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5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3473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講義名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担当教員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K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7" name="表 26"/>
          <p:cNvGraphicFramePr>
            <a:graphicFrameLocks noGrp="1"/>
          </p:cNvGraphicFramePr>
          <p:nvPr>
            <p:extLst/>
          </p:nvPr>
        </p:nvGraphicFramePr>
        <p:xfrm>
          <a:off x="9340940" y="1125018"/>
          <a:ext cx="2476320" cy="2574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3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417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講義名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受講者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CC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BB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AA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3473"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ja-JP" altLang="en-US" sz="2400" dirty="0" smtClean="0">
                          <a:latin typeface="+mn-lt"/>
                          <a:ea typeface="+mn-ea"/>
                        </a:rPr>
                        <a:t>プロ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80000"/>
                        </a:lnSpc>
                      </a:pPr>
                      <a:r>
                        <a:rPr kumimoji="1" lang="en-US" altLang="ja-JP" sz="2400" dirty="0" smtClean="0">
                          <a:latin typeface="+mn-lt"/>
                          <a:ea typeface="+mn-ea"/>
                        </a:rPr>
                        <a:t>DD</a:t>
                      </a:r>
                      <a:endParaRPr kumimoji="1" lang="ja-JP" altLang="en-US" sz="2400" dirty="0">
                        <a:latin typeface="+mn-lt"/>
                        <a:ea typeface="+mn-ea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221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141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2966</TotalTime>
  <Words>1519</Words>
  <Application>Microsoft Office PowerPoint</Application>
  <PresentationFormat>ワイド画面</PresentationFormat>
  <Paragraphs>758</Paragraphs>
  <Slides>45</Slides>
  <Notes>5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9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45</vt:i4>
      </vt:variant>
    </vt:vector>
  </HeadingPairs>
  <TitlesOfParts>
    <vt:vector size="55" baseType="lpstr">
      <vt:lpstr>Inconsolata</vt:lpstr>
      <vt:lpstr>ＭＳ Ｐゴシック</vt:lpstr>
      <vt:lpstr>メイリオ</vt:lpstr>
      <vt:lpstr>游ゴシック</vt:lpstr>
      <vt:lpstr>Arial</vt:lpstr>
      <vt:lpstr>Calibri</vt:lpstr>
      <vt:lpstr>Calibri Light</vt:lpstr>
      <vt:lpstr>Segoe UI</vt:lpstr>
      <vt:lpstr>Times New Roman</vt:lpstr>
      <vt:lpstr>Office テーマ</vt:lpstr>
      <vt:lpstr>データベースシステム入門</vt:lpstr>
      <vt:lpstr>リレーショナルデータベースシステム</vt:lpstr>
      <vt:lpstr>SQLをマスターするには</vt:lpstr>
      <vt:lpstr>今日の授業で学ぶこと</vt:lpstr>
      <vt:lpstr>7-1 集計</vt:lpstr>
      <vt:lpstr>集計の例</vt:lpstr>
      <vt:lpstr>集計の例</vt:lpstr>
      <vt:lpstr>7-1-1 集計とは</vt:lpstr>
      <vt:lpstr>集計の方法のバリエーション</vt:lpstr>
      <vt:lpstr>7-1-2 集計の方法のバリエーション</vt:lpstr>
      <vt:lpstr>集計でのグループの基準</vt:lpstr>
      <vt:lpstr>グループの基準が受講者</vt:lpstr>
      <vt:lpstr>グループの基準が科目</vt:lpstr>
      <vt:lpstr>7-1-3 集計とグループ化</vt:lpstr>
      <vt:lpstr>7-2 SQL で集計を行う</vt:lpstr>
      <vt:lpstr>集計の例</vt:lpstr>
      <vt:lpstr>集計を行う SQL の例　</vt:lpstr>
      <vt:lpstr>集計を行う SQL の例　</vt:lpstr>
      <vt:lpstr>グループの基準の違い</vt:lpstr>
      <vt:lpstr>グループの基準の違い</vt:lpstr>
      <vt:lpstr>グループの基準の違い</vt:lpstr>
      <vt:lpstr>集計を行うときの計画</vt:lpstr>
      <vt:lpstr>集計を行う</vt:lpstr>
      <vt:lpstr>集計を行う</vt:lpstr>
      <vt:lpstr>集計を行う</vt:lpstr>
      <vt:lpstr>集計を行う</vt:lpstr>
      <vt:lpstr>集計を行う</vt:lpstr>
      <vt:lpstr>集計を行う</vt:lpstr>
      <vt:lpstr>集計を行う SQL の例　</vt:lpstr>
      <vt:lpstr>7-3 集計を行う SQL の書き方</vt:lpstr>
      <vt:lpstr>データベース 対 Excel （表計算）</vt:lpstr>
      <vt:lpstr>Excel 2013 で集計を行う　（１／４）</vt:lpstr>
      <vt:lpstr>Excel 2013 で集計を行う　（２／４）</vt:lpstr>
      <vt:lpstr>Excel 2013 で集計を行う　（３／４）</vt:lpstr>
      <vt:lpstr>Excel 2013 で集計を行う　（４／４）</vt:lpstr>
      <vt:lpstr>7-3 基準が複数あるような集計</vt:lpstr>
      <vt:lpstr>クロス集計表（ピボットテーブル）の例</vt:lpstr>
      <vt:lpstr>SQL でのクロス集計表（ピボットテーブル）は</vt:lpstr>
      <vt:lpstr>7-5 SQL の復習と「分解」の紹介</vt:lpstr>
      <vt:lpstr>ＳＱＬの使い方</vt:lpstr>
      <vt:lpstr>SQLで，テーブルをそのまま表示</vt:lpstr>
      <vt:lpstr>フィールドの表示／非表示（射影）の例</vt:lpstr>
      <vt:lpstr>レコードの絞り込み（選択）の例</vt:lpstr>
      <vt:lpstr>結合の例</vt:lpstr>
      <vt:lpstr>分解の例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327</cp:revision>
  <cp:lastPrinted>2017-06-08T05:04:26Z</cp:lastPrinted>
  <dcterms:created xsi:type="dcterms:W3CDTF">2015-04-02T07:07:27Z</dcterms:created>
  <dcterms:modified xsi:type="dcterms:W3CDTF">2018-02-01T05:02:36Z</dcterms:modified>
</cp:coreProperties>
</file>