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00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25" autoAdjust="0"/>
    <p:restoredTop sz="90000" autoAdjust="0"/>
  </p:normalViewPr>
  <p:slideViewPr>
    <p:cSldViewPr snapToGrid="0">
      <p:cViewPr varScale="1">
        <p:scale>
          <a:sx n="120" d="100"/>
          <a:sy n="120" d="100"/>
        </p:scale>
        <p:origin x="114" y="84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3528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1958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6419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8859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0375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109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4378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4583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4600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3443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5402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2576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85961" y="1122363"/>
            <a:ext cx="10153815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６．</a:t>
            </a:r>
            <a:r>
              <a:rPr kumimoji="1" lang="en-US" altLang="ja-JP" dirty="0" smtClean="0"/>
              <a:t>SQL </a:t>
            </a:r>
            <a:r>
              <a:rPr lang="ja-JP" altLang="en-US" dirty="0" smtClean="0"/>
              <a:t>の </a:t>
            </a:r>
            <a:r>
              <a:rPr lang="en-US" altLang="ja-JP" dirty="0" smtClean="0"/>
              <a:t>select from where, </a:t>
            </a:r>
            <a:r>
              <a:rPr lang="ja-JP" altLang="en-US" dirty="0" smtClean="0"/>
              <a:t>結合</a:t>
            </a:r>
            <a:r>
              <a:rPr lang="en-US" altLang="ja-JP" dirty="0" smtClean="0"/>
              <a:t>, </a:t>
            </a:r>
            <a:r>
              <a:rPr lang="ja-JP" altLang="en-US" dirty="0" smtClean="0"/>
              <a:t>結合条件</a:t>
            </a:r>
            <a:r>
              <a:rPr lang="en-US" altLang="ja-JP" dirty="0" smtClean="0"/>
              <a:t>, </a:t>
            </a:r>
          </a:p>
          <a:p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で結合を行う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今日学習することはなぜ大切なのか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42867" y="5298593"/>
            <a:ext cx="8266104" cy="10599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リレーショナル</a:t>
            </a:r>
            <a:r>
              <a:rPr lang="ja-JP" altLang="en-US" b="1" dirty="0">
                <a:solidFill>
                  <a:srgbClr val="C00000"/>
                </a:solidFill>
              </a:rPr>
              <a:t>データベース</a:t>
            </a:r>
            <a:r>
              <a:rPr lang="ja-JP" altLang="en-US" b="1" dirty="0" smtClean="0"/>
              <a:t>に集めた生データを</a:t>
            </a:r>
            <a:r>
              <a:rPr lang="ja-JP" altLang="en-US" b="1" dirty="0"/>
              <a:t>使</a:t>
            </a:r>
            <a:r>
              <a:rPr lang="ja-JP" altLang="en-US" b="1" dirty="0" smtClean="0"/>
              <a:t>い、</a:t>
            </a:r>
            <a:r>
              <a:rPr kumimoji="1" lang="ja-JP" altLang="en-US" b="1" dirty="0" smtClean="0"/>
              <a:t>いろいろな分析を行ってデータ活用</a:t>
            </a:r>
            <a:endParaRPr kumimoji="1" lang="ja-JP" altLang="en-US" b="1" dirty="0"/>
          </a:p>
        </p:txBody>
      </p:sp>
      <p:sp>
        <p:nvSpPr>
          <p:cNvPr id="9" name="角丸四角形 8"/>
          <p:cNvSpPr/>
          <p:nvPr/>
        </p:nvSpPr>
        <p:spPr>
          <a:xfrm>
            <a:off x="1152749" y="5150528"/>
            <a:ext cx="8856222" cy="156006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http://3.bp.blogspot.com/-olBaPxDoJL0/VahTtOA-sGI/AAAAAAAAv3U/KkyqU0OCERY/s800/money_choub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472" y="2653440"/>
            <a:ext cx="3305942" cy="28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kB4oy9JqOXY/UZM47tryhwI/AAAAAAAASQA/YVqBfu70GZw/s800/computer_m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34" y="1345129"/>
            <a:ext cx="3817672" cy="328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539" y="830975"/>
            <a:ext cx="3727535" cy="34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55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の主要機能の総復習</a:t>
            </a: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en-US" altLang="ja-JP" dirty="0" smtClean="0"/>
              <a:t>		</a:t>
            </a:r>
            <a:r>
              <a:rPr kumimoji="1" lang="en-US" altLang="ja-JP" b="1" dirty="0" smtClean="0">
                <a:solidFill>
                  <a:srgbClr val="C00000"/>
                </a:solidFill>
              </a:rPr>
              <a:t>select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dirty="0" smtClean="0"/>
              <a:t>, </a:t>
            </a:r>
            <a:r>
              <a:rPr kumimoji="1" lang="en-US" altLang="ja-JP" b="1" dirty="0" smtClean="0">
                <a:solidFill>
                  <a:srgbClr val="C00000"/>
                </a:solidFill>
              </a:rPr>
              <a:t>where</a:t>
            </a: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◆　「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結合</a:t>
            </a:r>
            <a:r>
              <a:rPr kumimoji="1" lang="ja-JP" altLang="en-US" dirty="0" smtClean="0"/>
              <a:t>」についてより詳しく説明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341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219200" y="2286000"/>
            <a:ext cx="9814559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6-1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</a:rPr>
              <a:t>の </a:t>
            </a:r>
            <a:r>
              <a:rPr lang="en-US" altLang="ja-JP" sz="4000" dirty="0" smtClean="0">
                <a:solidFill>
                  <a:schemeClr val="bg1"/>
                </a:solidFill>
              </a:rPr>
              <a:t>select, from, where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13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175" y="259522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リレーショナルデータベースシステム（復習）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46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をマスターするには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42987"/>
            <a:ext cx="7787774" cy="6013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 </a:t>
            </a:r>
            <a:r>
              <a:rPr kumimoji="1" lang="en-US" altLang="ja-JP" b="1" dirty="0" smtClean="0"/>
              <a:t>SQL</a:t>
            </a:r>
            <a:r>
              <a:rPr lang="ja-JP" altLang="en-US" b="1" dirty="0"/>
              <a:t> </a:t>
            </a:r>
            <a:r>
              <a:rPr kumimoji="1" lang="ja-JP" altLang="en-US" b="1" dirty="0" smtClean="0"/>
              <a:t>のキーワード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en-US" altLang="ja-JP" dirty="0" smtClean="0"/>
              <a:t>create table </a:t>
            </a:r>
            <a:r>
              <a:rPr lang="ja-JP" altLang="en-US" dirty="0" smtClean="0"/>
              <a:t>テーブル定義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b="1" dirty="0" smtClean="0"/>
              <a:t>select	</a:t>
            </a:r>
            <a:r>
              <a:rPr lang="ja-JP" altLang="en-US" b="1" dirty="0" smtClean="0">
                <a:solidFill>
                  <a:srgbClr val="C00000"/>
                </a:solidFill>
              </a:rPr>
              <a:t>射影</a:t>
            </a:r>
            <a:r>
              <a:rPr lang="ja-JP" altLang="en-US" b="1" dirty="0" smtClean="0"/>
              <a:t>など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en-US" altLang="ja-JP" b="1" dirty="0" smtClean="0"/>
              <a:t>from		</a:t>
            </a:r>
            <a:r>
              <a:rPr kumimoji="1" lang="ja-JP" altLang="en-US" b="1" dirty="0" smtClean="0"/>
              <a:t>扱うテーブルの指定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en-US" altLang="ja-JP" b="1" dirty="0" smtClean="0"/>
              <a:t>where	</a:t>
            </a:r>
            <a:r>
              <a:rPr lang="ja-JP" altLang="en-US" b="1" dirty="0">
                <a:solidFill>
                  <a:srgbClr val="C00000"/>
                </a:solidFill>
              </a:rPr>
              <a:t>選択</a:t>
            </a:r>
            <a:r>
              <a:rPr lang="ja-JP" altLang="en-US" b="1" dirty="0" smtClean="0"/>
              <a:t>，</a:t>
            </a:r>
            <a:r>
              <a:rPr lang="ja-JP" altLang="en-US" b="1" dirty="0" smtClean="0">
                <a:solidFill>
                  <a:srgbClr val="C00000"/>
                </a:solidFill>
              </a:rPr>
              <a:t>結合</a:t>
            </a:r>
            <a:r>
              <a:rPr lang="ja-JP" altLang="en-US" b="1" dirty="0" smtClean="0"/>
              <a:t>など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en-US" altLang="ja-JP" dirty="0" smtClean="0"/>
              <a:t>max		</a:t>
            </a:r>
            <a:r>
              <a:rPr kumimoji="1" lang="ja-JP" altLang="en-US" dirty="0" smtClean="0"/>
              <a:t>最大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min		</a:t>
            </a:r>
            <a:r>
              <a:rPr kumimoji="1" lang="ja-JP" altLang="en-US" dirty="0" smtClean="0"/>
              <a:t>最小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count		</a:t>
            </a:r>
            <a:r>
              <a:rPr kumimoji="1" lang="ja-JP" altLang="en-US" dirty="0" smtClean="0"/>
              <a:t>数え上げ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group by 	</a:t>
            </a:r>
            <a:r>
              <a:rPr kumimoji="1" lang="ja-JP" altLang="en-US" dirty="0" smtClean="0"/>
              <a:t>集約（グループの基準の指定）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order by</a:t>
            </a:r>
            <a:r>
              <a:rPr lang="ja-JP" altLang="en-US" dirty="0" smtClean="0"/>
              <a:t>　</a:t>
            </a:r>
            <a:r>
              <a:rPr lang="en-US" altLang="ja-JP" dirty="0" smtClean="0"/>
              <a:t>	</a:t>
            </a:r>
            <a:r>
              <a:rPr lang="ja-JP" altLang="en-US" dirty="0" smtClean="0"/>
              <a:t>ソート（並べ替え）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distinct 	</a:t>
            </a:r>
            <a:r>
              <a:rPr kumimoji="1" lang="ja-JP" altLang="en-US" dirty="0" smtClean="0"/>
              <a:t>重複除去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など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261100" y="1042987"/>
            <a:ext cx="5359400" cy="5678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◆ </a:t>
            </a:r>
            <a:r>
              <a:rPr lang="en-US" altLang="ja-JP" b="1" dirty="0" smtClean="0"/>
              <a:t>SQL </a:t>
            </a:r>
            <a:r>
              <a:rPr lang="ja-JP" altLang="en-US" b="1" dirty="0" smtClean="0"/>
              <a:t>のデータ型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短いテキスト</a:t>
            </a:r>
            <a:r>
              <a:rPr lang="en-US" altLang="ja-JP" dirty="0" smtClean="0"/>
              <a:t>	char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長いテキスト</a:t>
            </a:r>
            <a:r>
              <a:rPr lang="en-US" altLang="ja-JP" dirty="0" smtClean="0"/>
              <a:t>	text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数値</a:t>
            </a:r>
            <a:r>
              <a:rPr lang="en-US" altLang="ja-JP" dirty="0" smtClean="0"/>
              <a:t>			integer, real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日付／時刻</a:t>
            </a:r>
            <a:r>
              <a:rPr lang="en-US" altLang="ja-JP" dirty="0" smtClean="0"/>
              <a:t>		</a:t>
            </a:r>
            <a:r>
              <a:rPr lang="en-US" altLang="ja-JP" dirty="0" err="1" smtClean="0"/>
              <a:t>datetime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/>
              <a:t>Yes</a:t>
            </a:r>
            <a:r>
              <a:rPr lang="ja-JP" altLang="en-US" dirty="0" smtClean="0"/>
              <a:t>や</a:t>
            </a:r>
            <a:r>
              <a:rPr lang="en-US" altLang="ja-JP" dirty="0" smtClean="0"/>
              <a:t>No		bit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な</a:t>
            </a:r>
            <a:r>
              <a:rPr lang="ja-JP" altLang="en-US" dirty="0"/>
              <a:t>ど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66289" y="1801840"/>
            <a:ext cx="5806722" cy="1580444"/>
          </a:xfrm>
          <a:prstGeom prst="rect">
            <a:avLst/>
          </a:prstGeom>
          <a:noFill/>
          <a:ln w="76200"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7040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3986" y="630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b="1" dirty="0" smtClean="0"/>
              <a:t>欲しいデータを探す</a:t>
            </a:r>
            <a:r>
              <a:rPr lang="ja-JP" altLang="en-US" dirty="0" smtClean="0"/>
              <a:t>，</a:t>
            </a:r>
            <a:r>
              <a:rPr lang="ja-JP" altLang="en-US" b="1" dirty="0" smtClean="0"/>
              <a:t>複数のテーブルを１つに</a:t>
            </a:r>
            <a:r>
              <a:rPr lang="en-US" altLang="ja-JP" b="1" dirty="0" smtClean="0"/>
              <a:t/>
            </a:r>
            <a:br>
              <a:rPr lang="en-US" altLang="ja-JP" b="1" dirty="0" smtClean="0"/>
            </a:br>
            <a:r>
              <a:rPr lang="ja-JP" altLang="en-US" b="1" dirty="0" smtClean="0"/>
              <a:t>結合</a:t>
            </a:r>
            <a:r>
              <a:rPr lang="ja-JP" altLang="en-US" dirty="0" smtClean="0"/>
              <a:t>する　＝　</a:t>
            </a:r>
            <a:r>
              <a:rPr lang="en-US" altLang="ja-JP" dirty="0" smtClean="0"/>
              <a:t>SQL </a:t>
            </a:r>
            <a:r>
              <a:rPr lang="ja-JP" altLang="en-US" dirty="0" err="1" smtClean="0"/>
              <a:t>で</a:t>
            </a:r>
            <a:r>
              <a:rPr lang="ja-JP" altLang="en-US" dirty="0" smtClean="0"/>
              <a:t>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2052" name="Picture 4" descr="https://www.kunihikokaneko.com/free/db/28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775618"/>
            <a:ext cx="5040762" cy="458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kunihikokaneko.com/free/db/4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002631"/>
            <a:ext cx="5880100" cy="31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7073900" y="5499100"/>
            <a:ext cx="3778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SQL</a:t>
            </a:r>
            <a:r>
              <a:rPr kumimoji="1" lang="ja-JP" altLang="en-US" sz="3200" dirty="0" smtClean="0"/>
              <a:t>はコマンド言語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3927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15900"/>
            <a:ext cx="11671300" cy="11802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１つのテーブルを複数のテーブルに</a:t>
            </a:r>
            <a:r>
              <a:rPr kumimoji="1" lang="ja-JP" altLang="en-US" b="1" u="sng" dirty="0" smtClean="0"/>
              <a:t>分解</a:t>
            </a:r>
            <a:r>
              <a:rPr kumimoji="1" lang="ja-JP" altLang="en-US" dirty="0" smtClean="0"/>
              <a:t>したい，ということもある　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pic>
        <p:nvPicPr>
          <p:cNvPr id="3074" name="Picture 2" descr="https://www.kunihikokaneko.com/free/db/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5275"/>
            <a:ext cx="6308673" cy="468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kunihikokaneko.com/free/db/29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7" y="1642399"/>
            <a:ext cx="3484563" cy="247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537" y="4289361"/>
            <a:ext cx="4659848" cy="243211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8674100" y="4635500"/>
            <a:ext cx="1905000" cy="4826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420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ＳＱＬの使い方</a:t>
            </a:r>
          </a:p>
        </p:txBody>
      </p:sp>
      <p:sp>
        <p:nvSpPr>
          <p:cNvPr id="28" name="円柱 27"/>
          <p:cNvSpPr/>
          <p:nvPr/>
        </p:nvSpPr>
        <p:spPr>
          <a:xfrm>
            <a:off x="2606839" y="3585513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706683" y="4437206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雲形吹き出し 1"/>
          <p:cNvSpPr/>
          <p:nvPr/>
        </p:nvSpPr>
        <p:spPr>
          <a:xfrm>
            <a:off x="1921699" y="1024241"/>
            <a:ext cx="4787109" cy="2481902"/>
          </a:xfrm>
          <a:prstGeom prst="cloudCallout">
            <a:avLst>
              <a:gd name="adj1" fmla="val -18103"/>
              <a:gd name="adj2" fmla="val 817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9548568" y="3960153"/>
            <a:ext cx="233910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データベース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利用者</a:t>
            </a:r>
            <a:endParaRPr kumimoji="1" lang="ja-JP" altLang="en-US" sz="2800" dirty="0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5873014" y="4224594"/>
            <a:ext cx="3118586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892626" y="4815947"/>
            <a:ext cx="3098974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800960" y="3229172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データベースシステムに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ＳＱＬコマンドを</a:t>
            </a:r>
            <a:r>
              <a:rPr lang="ja-JP" altLang="en-US" sz="2400" b="1" dirty="0" smtClean="0"/>
              <a:t>送る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62625" y="5176467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結果</a:t>
            </a:r>
            <a:r>
              <a:rPr kumimoji="1" lang="ja-JP" altLang="en-US" sz="2400" dirty="0" smtClean="0"/>
              <a:t>が返ってくる</a:t>
            </a:r>
            <a:endParaRPr kumimoji="1" lang="ja-JP" altLang="en-US" sz="24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2206105" y="1130487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444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で，テーブルをそのまま表示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375398" y="1930249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元のテーブルの</a:t>
            </a:r>
            <a:endParaRPr kumimoji="1"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まま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表示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543" y="3202922"/>
            <a:ext cx="4730175" cy="1170096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433" y="2879090"/>
            <a:ext cx="4025038" cy="18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1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フィールドの表示／非表示（射影）の例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850756" y="2251654"/>
            <a:ext cx="5724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」といいます）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321" y="3347992"/>
            <a:ext cx="3398697" cy="1543774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23" y="3451983"/>
            <a:ext cx="4150739" cy="115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5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930" y="3808377"/>
            <a:ext cx="4899374" cy="702864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レコードの絞り込み（選択）の例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725194" y="5022129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611050" y="2563713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楕円 1"/>
          <p:cNvSpPr/>
          <p:nvPr/>
        </p:nvSpPr>
        <p:spPr>
          <a:xfrm>
            <a:off x="5161133" y="4023253"/>
            <a:ext cx="1876541" cy="5453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" name="直線矢印コネクタ 3"/>
          <p:cNvCxnSpPr/>
          <p:nvPr/>
        </p:nvCxnSpPr>
        <p:spPr>
          <a:xfrm flipH="1">
            <a:off x="6790790" y="3295723"/>
            <a:ext cx="975256" cy="8126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3939988" y="198820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全体で「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＋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" name="図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302" y="3593052"/>
            <a:ext cx="3392881" cy="1308683"/>
          </a:xfrm>
          <a:prstGeom prst="rect">
            <a:avLst/>
          </a:prstGeom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777934" y="6077208"/>
            <a:ext cx="5047807" cy="875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※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途中で</a:t>
            </a:r>
            <a:r>
              <a:rPr lang="ja-JP" altLang="en-US" sz="3800" b="1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改行してもいい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し、改行しなくてもよい 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(SQL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のルール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)</a:t>
            </a:r>
            <a:endParaRPr lang="ja-JP" altLang="en-US" sz="38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30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正方形/長方形 2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193632" y="5164618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196418" y="5320694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457060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6688264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01957" y="463318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390946" y="542098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34622" y="1004888"/>
          <a:ext cx="2826819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7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34622" y="3074369"/>
          <a:ext cx="3231931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0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7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8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39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39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6053078" y="502444"/>
          <a:ext cx="583421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5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3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96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50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61678" y="4084008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515394" y="5458007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93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正方形/長方形 2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分解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193632" y="5164618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196418" y="5320694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457060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6688264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01957" y="463318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390946" y="542098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111864" y="1624094"/>
          <a:ext cx="3820047" cy="2596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3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担当教員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受講者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CC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BB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221168"/>
                  </a:ext>
                </a:extLst>
              </a:tr>
            </a:tbl>
          </a:graphicData>
        </a:graphic>
      </p:graphicFrame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61679" y="4084008"/>
            <a:ext cx="5124212" cy="95768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DISTINCT</a:t>
            </a:r>
            <a:r>
              <a:rPr kumimoji="1" lang="ja-JP" altLang="en-US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講義名 担当教員 </a:t>
            </a:r>
            <a:r>
              <a:rPr lang="en-US" altLang="ja-JP" sz="3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授業</a:t>
            </a:r>
            <a:r>
              <a:rPr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1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100" dirty="0">
                <a:latin typeface="Segoe UI" panose="020B0502040204020203" pitchFamily="34" charset="0"/>
                <a:cs typeface="Segoe UI" panose="020B0502040204020203" pitchFamily="34" charset="0"/>
              </a:rPr>
              <a:t> DISTINCT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講義名 受講者 </a:t>
            </a:r>
            <a:r>
              <a:rPr lang="en-US" altLang="ja-JP" sz="31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授業</a:t>
            </a:r>
            <a:r>
              <a:rPr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515394" y="5458007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9285890" y="4118018"/>
            <a:ext cx="2906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結果が２つ欲しいとき、</a:t>
            </a:r>
            <a:r>
              <a:rPr kumimoji="1" lang="en-US" altLang="ja-JP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kumimoji="1" lang="ja-JP" altLang="en-US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も２つ</a:t>
            </a:r>
            <a:endParaRPr kumimoji="1" lang="ja-JP" altLang="en-US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6905337" y="1213213"/>
          <a:ext cx="2246546" cy="144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5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担当教員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7" name="表 26"/>
          <p:cNvGraphicFramePr>
            <a:graphicFrameLocks noGrp="1"/>
          </p:cNvGraphicFramePr>
          <p:nvPr>
            <p:extLst/>
          </p:nvPr>
        </p:nvGraphicFramePr>
        <p:xfrm>
          <a:off x="9340940" y="1125018"/>
          <a:ext cx="2476320" cy="257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417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受講者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CC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BB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221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170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による問い合わせ（クエリ）</a:t>
            </a:r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7686" y="1208991"/>
            <a:ext cx="9177102" cy="126460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/>
              <a:t>■ </a:t>
            </a:r>
            <a:r>
              <a:rPr lang="en-US" altLang="ja-JP" sz="3200" dirty="0" smtClean="0">
                <a:solidFill>
                  <a:srgbClr val="C00000"/>
                </a:solidFill>
              </a:rPr>
              <a:t>SQL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による</a:t>
            </a:r>
            <a:r>
              <a:rPr lang="ja-JP" altLang="en-US" sz="3200" dirty="0" smtClean="0">
                <a:solidFill>
                  <a:srgbClr val="C00000"/>
                </a:solidFill>
              </a:rPr>
              <a:t>問い合わせ（</a:t>
            </a:r>
            <a:r>
              <a:rPr lang="ja-JP" altLang="en-US" sz="3200" dirty="0">
                <a:solidFill>
                  <a:srgbClr val="C00000"/>
                </a:solidFill>
              </a:rPr>
              <a:t>クエリ</a:t>
            </a:r>
            <a:r>
              <a:rPr lang="ja-JP" altLang="en-US" sz="3200" dirty="0" smtClean="0">
                <a:solidFill>
                  <a:srgbClr val="C00000"/>
                </a:solidFill>
              </a:rPr>
              <a:t>）</a:t>
            </a:r>
            <a:r>
              <a:rPr lang="ja-JP" altLang="en-US" sz="3200" dirty="0" smtClean="0"/>
              <a:t>の結果は、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必ず１つのテーブルになる</a:t>
            </a:r>
            <a:endParaRPr lang="en-US" altLang="ja-JP" sz="3200" b="1" u="sng" dirty="0" smtClean="0">
              <a:solidFill>
                <a:srgbClr val="FF0000"/>
              </a:solidFill>
            </a:endParaRPr>
          </a:p>
        </p:txBody>
      </p:sp>
      <p:sp>
        <p:nvSpPr>
          <p:cNvPr id="2" name="角丸四角形 1"/>
          <p:cNvSpPr/>
          <p:nvPr/>
        </p:nvSpPr>
        <p:spPr>
          <a:xfrm>
            <a:off x="105035" y="1227395"/>
            <a:ext cx="8734165" cy="1280674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109385" y="428484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そのまま表示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7853240" y="428055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273247" y="6271876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射影＋選択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886890" y="637475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407" y="2620973"/>
            <a:ext cx="4169503" cy="1720092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927" y="2529044"/>
            <a:ext cx="4439797" cy="1811556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6231" y="4843589"/>
            <a:ext cx="4380961" cy="1440719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3452" y="4796233"/>
            <a:ext cx="3327571" cy="167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090856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を用いた問い合わせ（クエリ）</a:t>
            </a:r>
          </a:p>
        </p:txBody>
      </p:sp>
      <p:sp>
        <p:nvSpPr>
          <p:cNvPr id="15" name="Rectangle 3"/>
          <p:cNvSpPr txBox="1">
            <a:spLocks/>
          </p:cNvSpPr>
          <p:nvPr/>
        </p:nvSpPr>
        <p:spPr>
          <a:xfrm>
            <a:off x="419100" y="1546152"/>
            <a:ext cx="9410700" cy="50537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■ 「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」とは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、データベースの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検索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（抽出）、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分類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集計・集約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を行う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こと</a:t>
            </a: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</a:t>
            </a:r>
            <a:r>
              <a:rPr lang="ja-JP" altLang="en-US" sz="3200" dirty="0" smtClean="0">
                <a:solidFill>
                  <a:srgbClr val="C00000"/>
                </a:solidFill>
              </a:rPr>
              <a:t> 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b="1" dirty="0">
                <a:solidFill>
                  <a:srgbClr val="C00000"/>
                </a:solidFill>
              </a:rPr>
              <a:t>（クエリ）</a:t>
            </a:r>
            <a:r>
              <a:rPr lang="ja-JP" altLang="en-US" sz="3200" dirty="0">
                <a:solidFill>
                  <a:srgbClr val="000066"/>
                </a:solidFill>
              </a:rPr>
              <a:t>の結果は、</a:t>
            </a:r>
            <a:r>
              <a:rPr lang="ja-JP" altLang="en-US" sz="3200" b="1" u="sng" dirty="0">
                <a:solidFill>
                  <a:srgbClr val="FF0000"/>
                </a:solidFill>
              </a:rPr>
              <a:t>必ず１つ</a:t>
            </a:r>
            <a:r>
              <a:rPr lang="ja-JP" altLang="en-US" sz="3200" dirty="0">
                <a:solidFill>
                  <a:srgbClr val="000066"/>
                </a:solidFill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</a:rPr>
              <a:t>に</a:t>
            </a:r>
            <a:r>
              <a:rPr lang="ja-JP" altLang="en-US" sz="3200" dirty="0" smtClean="0">
                <a:solidFill>
                  <a:srgbClr val="000066"/>
                </a:solidFill>
              </a:rPr>
              <a:t>なる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 キーワード</a:t>
            </a:r>
            <a:r>
              <a:rPr lang="en-US" altLang="ja-JP" sz="3200" dirty="0" smtClean="0">
                <a:solidFill>
                  <a:srgbClr val="000066"/>
                </a:solidFill>
              </a:rPr>
              <a:t>: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where</a:t>
            </a:r>
            <a:endParaRPr lang="en-US" altLang="ja-JP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31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>
          <a:xfrm>
            <a:off x="419100" y="0"/>
            <a:ext cx="9845040" cy="1004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問い合わせの例</a:t>
            </a:r>
          </a:p>
        </p:txBody>
      </p:sp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6200" y="2365528"/>
            <a:ext cx="12077700" cy="4355947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		</a:t>
            </a:r>
            <a:r>
              <a:rPr lang="ja-JP" altLang="en-US" sz="3600" b="1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そのまま表示</a:t>
            </a:r>
            <a:endParaRPr lang="en-US" altLang="ja-JP" sz="3600" b="1" dirty="0" smtClean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射影</a:t>
            </a:r>
            <a:endParaRPr lang="en-US" altLang="ja-JP" sz="36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&gt; 80;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射影</a:t>
            </a:r>
            <a:r>
              <a:rPr lang="ja-JP" altLang="en-US" sz="3600" b="1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＋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選択</a:t>
            </a:r>
            <a:endParaRPr lang="en-US" altLang="ja-JP" sz="36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	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結合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endParaRPr lang="en-US" altLang="ja-JP" sz="36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99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219200" y="2286000"/>
            <a:ext cx="9814559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6-2</a:t>
            </a:r>
            <a:r>
              <a:rPr lang="ja-JP" altLang="en-US" sz="4000" dirty="0" smtClean="0">
                <a:solidFill>
                  <a:schemeClr val="bg1"/>
                </a:solidFill>
              </a:rPr>
              <a:t> 結合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68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884904" y="1614654"/>
            <a:ext cx="103412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２つ</a:t>
            </a:r>
            <a:r>
              <a:rPr kumimoji="1" lang="ja-JP" altLang="en-US" sz="3600" dirty="0" smtClean="0"/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を所定の条件（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結合条件</a:t>
            </a:r>
            <a:r>
              <a:rPr kumimoji="1" lang="ja-JP" altLang="en-US" sz="3600" dirty="0" smtClean="0"/>
              <a:t>という）</a:t>
            </a:r>
            <a:endParaRPr kumimoji="1" lang="en-US" altLang="ja-JP" sz="3600" dirty="0" smtClean="0"/>
          </a:p>
          <a:p>
            <a:r>
              <a:rPr kumimoji="1" lang="ja-JP" altLang="en-US" sz="3600" dirty="0" smtClean="0"/>
              <a:t>で、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１つにまとめる</a:t>
            </a:r>
            <a:r>
              <a:rPr lang="ja-JP" altLang="en-US" sz="3600" dirty="0" smtClean="0"/>
              <a:t>．これが</a:t>
            </a:r>
            <a:r>
              <a:rPr lang="ja-JP" altLang="en-US" sz="3600" dirty="0" smtClean="0">
                <a:solidFill>
                  <a:srgbClr val="C80000"/>
                </a:solidFill>
              </a:rPr>
              <a:t>結合</a:t>
            </a:r>
            <a:endParaRPr kumimoji="1" lang="ja-JP" altLang="en-US" sz="3600" dirty="0">
              <a:solidFill>
                <a:srgbClr val="C80000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2796048" y="3376298"/>
            <a:ext cx="1085235" cy="12093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2518287" y="5408702"/>
            <a:ext cx="1640758" cy="4906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矢印 4"/>
          <p:cNvSpPr/>
          <p:nvPr/>
        </p:nvSpPr>
        <p:spPr>
          <a:xfrm>
            <a:off x="4550927" y="3934815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954340" y="371937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666272" y="540870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9226583" y="4171621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617533" y="539241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34" name="正方形/長方形 33"/>
          <p:cNvSpPr/>
          <p:nvPr/>
        </p:nvSpPr>
        <p:spPr>
          <a:xfrm>
            <a:off x="6211587" y="3626479"/>
            <a:ext cx="2712161" cy="19183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角丸四角形 35"/>
          <p:cNvSpPr/>
          <p:nvPr/>
        </p:nvSpPr>
        <p:spPr>
          <a:xfrm>
            <a:off x="473191" y="1379505"/>
            <a:ext cx="10753006" cy="1561493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820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82599" y="-61912"/>
            <a:ext cx="10199739" cy="127288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複数のテーブルを１つに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まとめる（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）例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73041" y="1957674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4233557" y="4251145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446338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6707182" y="2014727"/>
            <a:ext cx="2103474" cy="803750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13150" y="1250963"/>
            <a:ext cx="6869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/>
              <a:t>SQL </a:t>
            </a:r>
            <a:r>
              <a:rPr kumimoji="1" lang="ja-JP" altLang="en-US" sz="4000" dirty="0" smtClean="0"/>
              <a:t>でテーブル名を</a:t>
            </a:r>
            <a:r>
              <a:rPr kumimoji="1" lang="ja-JP" altLang="en-US" sz="4000" b="1" u="sng" dirty="0" smtClean="0"/>
              <a:t>２つ</a:t>
            </a:r>
            <a:r>
              <a:rPr kumimoji="1" lang="ja-JP" altLang="en-US" sz="4000" dirty="0" smtClean="0"/>
              <a:t>書く</a:t>
            </a:r>
            <a:endParaRPr kumimoji="1" lang="ja-JP" altLang="en-US" sz="40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564" y="2980078"/>
            <a:ext cx="5616877" cy="2822915"/>
          </a:xfrm>
          <a:prstGeom prst="rect">
            <a:avLst/>
          </a:prstGeom>
        </p:spPr>
      </p:pic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12629" y="2056313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テキスト ボックス 15"/>
          <p:cNvSpPr txBox="1"/>
          <p:nvPr/>
        </p:nvSpPr>
        <p:spPr>
          <a:xfrm>
            <a:off x="937908" y="14570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233557" y="5756185"/>
            <a:ext cx="69557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結合結果</a:t>
            </a:r>
            <a:r>
              <a:rPr lang="ja-JP" altLang="en-US" sz="2400" dirty="0" smtClean="0"/>
              <a:t>では、</a:t>
            </a:r>
            <a:endParaRPr lang="en-US" altLang="ja-JP" sz="2400" dirty="0" smtClean="0"/>
          </a:p>
          <a:p>
            <a:r>
              <a:rPr lang="ja-JP" altLang="en-US" sz="2400" dirty="0"/>
              <a:t>右側</a:t>
            </a:r>
            <a:r>
              <a:rPr kumimoji="1" lang="ja-JP" altLang="en-US" sz="2400" dirty="0" smtClean="0"/>
              <a:t>に一方の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400" dirty="0" smtClean="0"/>
              <a:t>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2400" dirty="0" smtClean="0"/>
              <a:t>が、</a:t>
            </a:r>
            <a:endParaRPr kumimoji="1" lang="en-US" altLang="ja-JP" sz="2400" dirty="0" smtClean="0"/>
          </a:p>
          <a:p>
            <a:r>
              <a:rPr lang="ja-JP" altLang="en-US" sz="2400" dirty="0"/>
              <a:t>左側</a:t>
            </a:r>
            <a:r>
              <a:rPr lang="ja-JP" altLang="en-US" sz="2400" dirty="0" smtClean="0"/>
              <a:t>に、もう一方の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2400" dirty="0" smtClean="0"/>
              <a:t>が集まる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2089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8561384" y="299123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864363" y="3723670"/>
          <a:ext cx="4553088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76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4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81" y="1232776"/>
            <a:ext cx="2337996" cy="232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92" y="1587014"/>
            <a:ext cx="2330975" cy="233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55" y="3899981"/>
            <a:ext cx="2412046" cy="251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34" y="3927179"/>
            <a:ext cx="2487053" cy="248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30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購入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5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301057"/>
            <a:ext cx="2171700" cy="23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13" y="3976788"/>
            <a:ext cx="2595774" cy="245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179195" y="3651798"/>
            <a:ext cx="3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4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896100" y="4700903"/>
          <a:ext cx="43561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商品番号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X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Y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963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378200" y="5842337"/>
            <a:ext cx="5613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r>
              <a:rPr lang="ja-JP" altLang="en-US" sz="6000" b="1" u="sng" dirty="0">
                <a:solidFill>
                  <a:srgbClr val="FF0000"/>
                </a:solidFill>
              </a:rPr>
              <a:t>８</a:t>
            </a:r>
            <a:r>
              <a:rPr lang="ja-JP" altLang="en-US" sz="6000" b="1" u="sng" dirty="0" smtClean="0">
                <a:solidFill>
                  <a:srgbClr val="FF0000"/>
                </a:solidFill>
              </a:rPr>
              <a:t>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8595580" y="2646372"/>
          <a:ext cx="359641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44" y="3476542"/>
            <a:ext cx="1186730" cy="118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401" y="1402161"/>
            <a:ext cx="1336579" cy="146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58" y="3785540"/>
            <a:ext cx="1527322" cy="144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89752" y="243545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855" y="969845"/>
            <a:ext cx="1117719" cy="111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898" y="2288576"/>
            <a:ext cx="1195631" cy="11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44" y="4599539"/>
            <a:ext cx="1276691" cy="133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コネクタ 3"/>
          <p:cNvCxnSpPr/>
          <p:nvPr/>
        </p:nvCxnSpPr>
        <p:spPr>
          <a:xfrm>
            <a:off x="5110535" y="1685026"/>
            <a:ext cx="1250008" cy="449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>
            <a:off x="5110535" y="1685026"/>
            <a:ext cx="1491548" cy="2610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5172410" y="2990490"/>
            <a:ext cx="1429673" cy="1305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V="1">
            <a:off x="5200412" y="2159184"/>
            <a:ext cx="1160131" cy="83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V="1">
            <a:off x="5149387" y="2157423"/>
            <a:ext cx="1221774" cy="1883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5172410" y="4041178"/>
            <a:ext cx="1429673" cy="254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15" idx="3"/>
          </p:cNvCxnSpPr>
          <p:nvPr/>
        </p:nvCxnSpPr>
        <p:spPr>
          <a:xfrm flipV="1">
            <a:off x="5110535" y="4295955"/>
            <a:ext cx="1491548" cy="968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15" idx="3"/>
          </p:cNvCxnSpPr>
          <p:nvPr/>
        </p:nvCxnSpPr>
        <p:spPr>
          <a:xfrm flipV="1">
            <a:off x="5110535" y="2134416"/>
            <a:ext cx="1260626" cy="3130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219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54000" y="4762837"/>
            <a:ext cx="561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  <a:p>
            <a:r>
              <a:rPr lang="ja-JP" altLang="en-US" sz="6000" b="1" u="sng" dirty="0">
                <a:solidFill>
                  <a:srgbClr val="FF0000"/>
                </a:solidFill>
              </a:rPr>
              <a:t>８</a:t>
            </a:r>
            <a:r>
              <a:rPr lang="ja-JP" altLang="en-US" sz="6000" b="1" u="sng" dirty="0" smtClean="0">
                <a:solidFill>
                  <a:srgbClr val="FF0000"/>
                </a:solidFill>
              </a:rPr>
              <a:t>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2813392" y="3564849"/>
          <a:ext cx="755488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2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7871680" y="1291403"/>
          <a:ext cx="359641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951" y="1004888"/>
            <a:ext cx="2293809" cy="2611413"/>
          </a:xfrm>
          <a:prstGeom prst="rect">
            <a:avLst/>
          </a:prstGeom>
        </p:spPr>
      </p:pic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318352" y="1228554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318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2295232" y="3359109"/>
          <a:ext cx="755488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2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脱線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19100" y="1004888"/>
            <a:ext cx="117729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「商品</a:t>
            </a:r>
            <a:r>
              <a:rPr kumimoji="1" lang="en-US" altLang="ja-JP" sz="4400" b="1" u="sng" dirty="0" smtClean="0">
                <a:solidFill>
                  <a:srgbClr val="FF0000"/>
                </a:solidFill>
              </a:rPr>
              <a:t>.ID</a:t>
            </a:r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」，「購入</a:t>
            </a:r>
            <a:r>
              <a:rPr kumimoji="1" lang="en-US" altLang="ja-JP" sz="4400" b="1" u="sng" dirty="0" smtClean="0">
                <a:solidFill>
                  <a:srgbClr val="FF0000"/>
                </a:solidFill>
              </a:rPr>
              <a:t>.ID</a:t>
            </a:r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」って，何でしょう？</a:t>
            </a:r>
            <a:endParaRPr kumimoji="1" lang="en-US" altLang="ja-JP" sz="2000" dirty="0" smtClean="0">
              <a:solidFill>
                <a:srgbClr val="FF0000"/>
              </a:solidFill>
            </a:endParaRPr>
          </a:p>
          <a:p>
            <a:r>
              <a:rPr kumimoji="1" lang="ja-JP" altLang="en-US" sz="2800" dirty="0" smtClean="0"/>
              <a:t>「</a:t>
            </a:r>
            <a:r>
              <a:rPr kumimoji="1" lang="ja-JP" altLang="en-US" sz="2800" b="1" dirty="0" smtClean="0"/>
              <a:t>商品</a:t>
            </a:r>
            <a:r>
              <a:rPr kumimoji="1" lang="en-US" altLang="ja-JP" sz="2800" b="1" dirty="0" smtClean="0"/>
              <a:t>.</a:t>
            </a:r>
            <a:r>
              <a:rPr kumimoji="1" lang="ja-JP" altLang="en-US" sz="2800" dirty="0" smtClean="0"/>
              <a:t>」，「</a:t>
            </a:r>
            <a:r>
              <a:rPr kumimoji="1" lang="ja-JP" altLang="en-US" sz="2800" b="1" dirty="0" smtClean="0"/>
              <a:t>購入</a:t>
            </a:r>
            <a:r>
              <a:rPr kumimoji="1" lang="en-US" altLang="ja-JP" sz="2800" b="1" dirty="0" smtClean="0"/>
              <a:t>.</a:t>
            </a:r>
            <a:r>
              <a:rPr kumimoji="1" lang="ja-JP" altLang="en-US" sz="2800" dirty="0" smtClean="0"/>
              <a:t>」　・・・　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テーブル名</a:t>
            </a:r>
            <a:endParaRPr kumimoji="1" lang="en-US" altLang="ja-JP" sz="2800" b="1" dirty="0" smtClean="0">
              <a:solidFill>
                <a:srgbClr val="C00000"/>
              </a:solidFill>
            </a:endParaRPr>
          </a:p>
          <a:p>
            <a:r>
              <a:rPr lang="ja-JP" altLang="en-US" sz="2800" dirty="0"/>
              <a:t>結合</a:t>
            </a:r>
            <a:r>
              <a:rPr lang="ja-JP" altLang="en-US" sz="2800" dirty="0" smtClean="0"/>
              <a:t>するテーブルに「同じ</a:t>
            </a:r>
            <a:r>
              <a:rPr lang="ja-JP" altLang="en-US" sz="2800" dirty="0" smtClean="0">
                <a:solidFill>
                  <a:srgbClr val="C00000"/>
                </a:solidFill>
              </a:rPr>
              <a:t>フィールド名</a:t>
            </a:r>
            <a:r>
              <a:rPr lang="ja-JP" altLang="en-US" sz="2800" dirty="0" smtClean="0"/>
              <a:t>」がある（バッティング）と，</a:t>
            </a:r>
            <a:endParaRPr lang="en-US" altLang="ja-JP" sz="2800" dirty="0" smtClean="0"/>
          </a:p>
          <a:p>
            <a:r>
              <a:rPr kumimoji="1" lang="ja-JP" altLang="en-US" sz="2800" dirty="0"/>
              <a:t>頭</a:t>
            </a:r>
            <a:r>
              <a:rPr kumimoji="1" lang="ja-JP" altLang="en-US" sz="2800" dirty="0" smtClean="0"/>
              <a:t>に，</a:t>
            </a:r>
            <a:r>
              <a:rPr kumimoji="1" lang="ja-JP" altLang="en-US" sz="2800" b="1" dirty="0" smtClean="0"/>
              <a:t>自動</a:t>
            </a:r>
            <a:r>
              <a:rPr kumimoji="1" lang="ja-JP" altLang="en-US" sz="2800" dirty="0" smtClean="0"/>
              <a:t>で，「テーブル名</a:t>
            </a:r>
            <a:r>
              <a:rPr kumimoji="1" lang="en-US" altLang="ja-JP" sz="2800" dirty="0" smtClean="0"/>
              <a:t>.</a:t>
            </a:r>
            <a:r>
              <a:rPr kumimoji="1" lang="ja-JP" altLang="en-US" sz="2800" dirty="0" smtClean="0"/>
              <a:t>」が付く．区別のため</a:t>
            </a:r>
            <a:endParaRPr kumimoji="1" lang="en-US" altLang="ja-JP" sz="2800" dirty="0" smtClean="0"/>
          </a:p>
        </p:txBody>
      </p:sp>
      <p:sp>
        <p:nvSpPr>
          <p:cNvPr id="3" name="楕円 2"/>
          <p:cNvSpPr/>
          <p:nvPr/>
        </p:nvSpPr>
        <p:spPr>
          <a:xfrm>
            <a:off x="2362200" y="3269558"/>
            <a:ext cx="990600" cy="584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楕円 12"/>
          <p:cNvSpPr/>
          <p:nvPr/>
        </p:nvSpPr>
        <p:spPr>
          <a:xfrm>
            <a:off x="6306356" y="3269558"/>
            <a:ext cx="838200" cy="584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121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２つのテーブルの結合のための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コマンド</a:t>
            </a:r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84810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49474" y="138784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399018" y="1170009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3848100" y="4094061"/>
            <a:ext cx="665721" cy="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0" y="201940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4580090" y="2522274"/>
          <a:ext cx="7554888" cy="3322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441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6-3 </a:t>
            </a:r>
            <a:r>
              <a:rPr lang="ja-JP" altLang="en-US" sz="4000" dirty="0" smtClean="0">
                <a:solidFill>
                  <a:schemeClr val="bg1"/>
                </a:solidFill>
              </a:rPr>
              <a:t>結合</a:t>
            </a:r>
            <a:r>
              <a:rPr lang="ja-JP" altLang="en-US" sz="4000" dirty="0">
                <a:solidFill>
                  <a:schemeClr val="bg1"/>
                </a:solidFill>
              </a:rPr>
              <a:t>条件</a:t>
            </a:r>
          </a:p>
        </p:txBody>
      </p:sp>
    </p:spTree>
    <p:extLst>
      <p:ext uri="{BB962C8B-B14F-4D97-AF65-F5344CB8AC3E}">
        <p14:creationId xmlns:p14="http://schemas.microsoft.com/office/powerpoint/2010/main" val="9887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2"/>
            <a:ext cx="9894021" cy="549620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を結合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して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１つの新しい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を作るもの</a:t>
            </a: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例：　</a:t>
            </a:r>
            <a:r>
              <a:rPr lang="en-US" altLang="ja-JP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2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2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 </a:t>
            </a: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を付けることができる</a:t>
            </a:r>
            <a:endParaRPr lang="en-US" altLang="ja-JP" sz="32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1138893" y="2474903"/>
            <a:ext cx="6581490" cy="7610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>
            <a:off x="2533308" y="4884064"/>
            <a:ext cx="6096000" cy="147117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ja-JP" sz="3200" dirty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>
                <a:latin typeface="+mn-ea"/>
              </a:rPr>
              <a:t> </a:t>
            </a:r>
            <a:r>
              <a:rPr lang="en-US" altLang="ja-JP" sz="3200" dirty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>
                <a:latin typeface="+mn-ea"/>
              </a:rPr>
              <a:t>商品</a:t>
            </a:r>
            <a:r>
              <a:rPr lang="en-US" altLang="ja-JP" sz="3200" dirty="0">
                <a:latin typeface="+mn-ea"/>
              </a:rPr>
              <a:t>, </a:t>
            </a:r>
            <a:r>
              <a:rPr lang="ja-JP" altLang="en-US" sz="3200" dirty="0">
                <a:latin typeface="+mn-ea"/>
              </a:rPr>
              <a:t>購入</a:t>
            </a:r>
            <a:endParaRPr lang="en-US" altLang="ja-JP" sz="3200" dirty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en-US" altLang="ja-JP" sz="3200" b="1" dirty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>
                <a:latin typeface="+mn-ea"/>
              </a:rPr>
              <a:t> </a:t>
            </a:r>
            <a:r>
              <a:rPr lang="ja-JP" altLang="en-US" sz="3200" b="1" dirty="0">
                <a:latin typeface="+mn-ea"/>
              </a:rPr>
              <a:t>商品</a:t>
            </a:r>
            <a:r>
              <a:rPr lang="en-US" altLang="ja-JP" sz="3200" b="1" dirty="0">
                <a:latin typeface="+mn-ea"/>
              </a:rPr>
              <a:t>.ID = </a:t>
            </a:r>
            <a:r>
              <a:rPr lang="ja-JP" altLang="en-US" sz="3200" b="1" dirty="0">
                <a:latin typeface="+mn-ea"/>
              </a:rPr>
              <a:t>商品番号</a:t>
            </a:r>
            <a:r>
              <a:rPr lang="en-US" altLang="ja-JP" sz="3200" dirty="0">
                <a:latin typeface="+mn-ea"/>
              </a:rPr>
              <a:t>;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1138892" y="4746302"/>
            <a:ext cx="7134511" cy="17311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正方形/長方形 3"/>
          <p:cNvSpPr/>
          <p:nvPr/>
        </p:nvSpPr>
        <p:spPr>
          <a:xfrm>
            <a:off x="1419851" y="4969100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200" dirty="0">
                <a:solidFill>
                  <a:srgbClr val="0033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例：</a:t>
            </a:r>
            <a:endParaRPr lang="ja-JP" altLang="en-US" sz="32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こんな場合を考えてみます</a:t>
            </a: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386712" y="2766109"/>
            <a:ext cx="40254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/>
              <a:t>実際</a:t>
            </a:r>
            <a:r>
              <a:rPr lang="ja-JP" altLang="en-US" sz="2800" b="1" dirty="0" smtClean="0"/>
              <a:t>には、</a:t>
            </a:r>
            <a:endParaRPr lang="en-US" altLang="ja-JP" sz="2800" b="1" dirty="0" smtClean="0"/>
          </a:p>
          <a:p>
            <a:r>
              <a:rPr kumimoji="1" lang="ja-JP" altLang="en-US" sz="2800" dirty="0"/>
              <a:t>　</a:t>
            </a:r>
            <a:r>
              <a:rPr kumimoji="1" lang="en-US" altLang="ja-JP" sz="2800" b="1" dirty="0" smtClean="0"/>
              <a:t>X</a:t>
            </a:r>
            <a:r>
              <a:rPr kumimoji="1" lang="ja-JP" altLang="en-US" sz="2800" dirty="0" smtClean="0"/>
              <a:t>さんは、</a:t>
            </a:r>
            <a:r>
              <a:rPr lang="ja-JP" altLang="en-US" sz="2800" b="1" dirty="0" smtClean="0"/>
              <a:t>３</a:t>
            </a:r>
            <a:r>
              <a:rPr kumimoji="1" lang="ja-JP" altLang="en-US" sz="2800" dirty="0" smtClean="0"/>
              <a:t>を買った</a:t>
            </a:r>
            <a:endParaRPr kumimoji="1" lang="en-US" altLang="ja-JP" sz="2800" dirty="0" smtClean="0"/>
          </a:p>
          <a:p>
            <a:r>
              <a:rPr lang="en-US" altLang="ja-JP" sz="2800" dirty="0"/>
              <a:t> </a:t>
            </a:r>
            <a:r>
              <a:rPr lang="en-US" altLang="ja-JP" sz="2800" dirty="0" smtClean="0"/>
              <a:t>   </a:t>
            </a:r>
            <a:r>
              <a:rPr lang="en-US" altLang="ja-JP" sz="2800" b="1" dirty="0" smtClean="0"/>
              <a:t>Y</a:t>
            </a:r>
            <a:r>
              <a:rPr lang="ja-JP" altLang="en-US" sz="2800" dirty="0" smtClean="0"/>
              <a:t>さんは、</a:t>
            </a:r>
            <a:r>
              <a:rPr lang="ja-JP" altLang="en-US" sz="2800" b="1" dirty="0" smtClean="0"/>
              <a:t>１</a:t>
            </a:r>
            <a:r>
              <a:rPr lang="ja-JP" altLang="en-US" sz="2800" dirty="0" smtClean="0"/>
              <a:t>を買った</a:t>
            </a:r>
            <a:endParaRPr kumimoji="1" lang="ja-JP" altLang="en-US" sz="2800" dirty="0"/>
          </a:p>
        </p:txBody>
      </p:sp>
      <p:pic>
        <p:nvPicPr>
          <p:cNvPr id="22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04" y="3819442"/>
            <a:ext cx="1186730" cy="118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661" y="1745061"/>
            <a:ext cx="1336579" cy="146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218" y="4128440"/>
            <a:ext cx="1527322" cy="144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115" y="1312745"/>
            <a:ext cx="1117719" cy="111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158" y="2631476"/>
            <a:ext cx="1195631" cy="11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04" y="4942439"/>
            <a:ext cx="1276691" cy="133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直線コネクタ 32"/>
          <p:cNvCxnSpPr/>
          <p:nvPr/>
        </p:nvCxnSpPr>
        <p:spPr>
          <a:xfrm>
            <a:off x="2999795" y="2027926"/>
            <a:ext cx="1250008" cy="449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>
            <a:off x="2999795" y="2027926"/>
            <a:ext cx="1491548" cy="2610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3061670" y="3333390"/>
            <a:ext cx="1429673" cy="1305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V="1">
            <a:off x="3089672" y="2502084"/>
            <a:ext cx="1160131" cy="83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V="1">
            <a:off x="3038647" y="2500323"/>
            <a:ext cx="1221774" cy="188375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コネクタ 37"/>
          <p:cNvCxnSpPr/>
          <p:nvPr/>
        </p:nvCxnSpPr>
        <p:spPr>
          <a:xfrm>
            <a:off x="3061670" y="4384078"/>
            <a:ext cx="1429673" cy="254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>
            <a:stCxn id="30" idx="3"/>
          </p:cNvCxnSpPr>
          <p:nvPr/>
        </p:nvCxnSpPr>
        <p:spPr>
          <a:xfrm flipV="1">
            <a:off x="2999795" y="4638855"/>
            <a:ext cx="1491548" cy="968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>
            <a:stCxn id="30" idx="3"/>
          </p:cNvCxnSpPr>
          <p:nvPr/>
        </p:nvCxnSpPr>
        <p:spPr>
          <a:xfrm flipV="1">
            <a:off x="2999795" y="2477316"/>
            <a:ext cx="1260626" cy="3130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テキスト ボックス 1"/>
          <p:cNvSpPr txBox="1"/>
          <p:nvPr/>
        </p:nvSpPr>
        <p:spPr>
          <a:xfrm>
            <a:off x="5836920" y="1745061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X</a:t>
            </a:r>
            <a:endParaRPr kumimoji="1" lang="ja-JP" altLang="en-US" sz="2800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6035051" y="3991316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Y</a:t>
            </a:r>
            <a:endParaRPr kumimoji="1" lang="ja-JP" altLang="en-US" sz="2800" dirty="0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1235173" y="1254797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1</a:t>
            </a:r>
            <a:endParaRPr kumimoji="1" lang="ja-JP" altLang="en-US" sz="2800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1220688" y="2560261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2</a:t>
            </a:r>
            <a:endParaRPr kumimoji="1" lang="ja-JP" altLang="en-US" sz="2800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1220688" y="3767385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3</a:t>
            </a:r>
            <a:endParaRPr kumimoji="1" lang="ja-JP" altLang="en-US" sz="2800" dirty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1207160" y="4986016"/>
            <a:ext cx="378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4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3910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84810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表 25"/>
          <p:cNvGraphicFramePr>
            <a:graphicFrameLocks noGrp="1"/>
          </p:cNvGraphicFramePr>
          <p:nvPr>
            <p:extLst/>
          </p:nvPr>
        </p:nvGraphicFramePr>
        <p:xfrm>
          <a:off x="0" y="201940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こんな場合を考えてみます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701330" y="4037231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663266" y="1434225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23949" y="2464201"/>
            <a:ext cx="51267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/>
              <a:t>実際</a:t>
            </a:r>
            <a:r>
              <a:rPr lang="ja-JP" altLang="en-US" sz="3600" dirty="0" smtClean="0"/>
              <a:t>には、</a:t>
            </a:r>
            <a:endParaRPr lang="en-US" altLang="ja-JP" sz="3600" dirty="0" smtClean="0"/>
          </a:p>
          <a:p>
            <a:r>
              <a:rPr kumimoji="1" lang="ja-JP" altLang="en-US" sz="3600" dirty="0"/>
              <a:t>　</a:t>
            </a:r>
            <a:r>
              <a:rPr kumimoji="1" lang="en-US" altLang="ja-JP" sz="3600" b="1" dirty="0" smtClean="0"/>
              <a:t>X</a:t>
            </a:r>
            <a:r>
              <a:rPr kumimoji="1" lang="ja-JP" altLang="en-US" sz="3600" dirty="0" smtClean="0"/>
              <a:t>さんは、</a:t>
            </a:r>
            <a:r>
              <a:rPr kumimoji="1" lang="en-US" altLang="ja-JP" sz="3600" b="1" dirty="0" smtClean="0"/>
              <a:t>3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を買った</a:t>
            </a:r>
            <a:endParaRPr kumimoji="1" lang="en-US" altLang="ja-JP" sz="3600" dirty="0" smtClean="0"/>
          </a:p>
          <a:p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en-US" altLang="ja-JP" sz="3600" b="1" dirty="0" smtClean="0"/>
              <a:t>Y</a:t>
            </a:r>
            <a:r>
              <a:rPr lang="ja-JP" altLang="en-US" sz="3600" dirty="0" smtClean="0"/>
              <a:t>さんは、</a:t>
            </a:r>
            <a:r>
              <a:rPr lang="en-US" altLang="ja-JP" sz="3600" b="1" dirty="0" smtClean="0"/>
              <a:t>1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を買った</a:t>
            </a:r>
            <a:endParaRPr kumimoji="1" lang="ja-JP" altLang="en-US" sz="3600" dirty="0"/>
          </a:p>
        </p:txBody>
      </p:sp>
      <p:sp>
        <p:nvSpPr>
          <p:cNvPr id="3" name="右中かっこ 2"/>
          <p:cNvSpPr/>
          <p:nvPr/>
        </p:nvSpPr>
        <p:spPr>
          <a:xfrm rot="5400000">
            <a:off x="5895655" y="3893496"/>
            <a:ext cx="370902" cy="93380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右中かっこ 15"/>
          <p:cNvSpPr/>
          <p:nvPr/>
        </p:nvSpPr>
        <p:spPr>
          <a:xfrm rot="5400000">
            <a:off x="7988273" y="3984483"/>
            <a:ext cx="362360" cy="7603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957683" y="475410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商品</a:t>
            </a:r>
            <a:r>
              <a:rPr kumimoji="1" lang="ja-JP" altLang="en-US" sz="2800" dirty="0" smtClean="0"/>
              <a:t>テーブルの情報</a:t>
            </a:r>
            <a:endParaRPr kumimoji="1" lang="ja-JP" altLang="en-US" sz="28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372946" y="4742163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購入</a:t>
            </a:r>
            <a:r>
              <a:rPr kumimoji="1" lang="ja-JP" altLang="en-US" sz="2800" dirty="0" smtClean="0"/>
              <a:t>テーブルの情報</a:t>
            </a:r>
            <a:endParaRPr kumimoji="1" lang="ja-JP" altLang="en-US" sz="2800" dirty="0"/>
          </a:p>
        </p:txBody>
      </p:sp>
      <p:sp>
        <p:nvSpPr>
          <p:cNvPr id="15" name="円/楕円 14"/>
          <p:cNvSpPr/>
          <p:nvPr/>
        </p:nvSpPr>
        <p:spPr>
          <a:xfrm>
            <a:off x="3364866" y="526482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3403151" y="584126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419100" y="236441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419099" y="3224495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975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表 29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84810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5" name="表 34"/>
          <p:cNvGraphicFramePr>
            <a:graphicFrameLocks noGrp="1"/>
          </p:cNvGraphicFramePr>
          <p:nvPr>
            <p:extLst/>
          </p:nvPr>
        </p:nvGraphicFramePr>
        <p:xfrm>
          <a:off x="0" y="201940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こんな場合を考えてみます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159508" y="4341290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382933" y="134007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円/楕円 20"/>
          <p:cNvSpPr/>
          <p:nvPr/>
        </p:nvSpPr>
        <p:spPr>
          <a:xfrm>
            <a:off x="476923" y="2370648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476923" y="321494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805424" y="6251526"/>
            <a:ext cx="2382304" cy="6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結合前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右矢印 25"/>
          <p:cNvSpPr/>
          <p:nvPr/>
        </p:nvSpPr>
        <p:spPr>
          <a:xfrm>
            <a:off x="4952401" y="3163129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4352095" y="4614588"/>
            <a:ext cx="2649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結合条件付きの結合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055240" y="5437306"/>
            <a:ext cx="50724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実際にはどうだったかを「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選択</a:t>
            </a:r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」している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" name="円/楕円 30"/>
          <p:cNvSpPr/>
          <p:nvPr/>
        </p:nvSpPr>
        <p:spPr>
          <a:xfrm>
            <a:off x="3357580" y="5259539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3306785" y="574617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20"/>
          <p:cNvSpPr/>
          <p:nvPr/>
        </p:nvSpPr>
        <p:spPr>
          <a:xfrm>
            <a:off x="20638" y="1906938"/>
            <a:ext cx="1423442" cy="23263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20"/>
          <p:cNvSpPr/>
          <p:nvPr/>
        </p:nvSpPr>
        <p:spPr>
          <a:xfrm>
            <a:off x="2732745" y="4590848"/>
            <a:ext cx="1454984" cy="19707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009231" y="6094740"/>
            <a:ext cx="24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商品番号</a:t>
            </a:r>
            <a:endParaRPr kumimoji="1" lang="ja-JP" altLang="en-US" sz="28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149020" y="1386133"/>
            <a:ext cx="24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endParaRPr kumimoji="1" lang="ja-JP" altLang="en-US" sz="28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6" name="コンテンツ プレースホルダー 2"/>
          <p:cNvSpPr txBox="1">
            <a:spLocks/>
          </p:cNvSpPr>
          <p:nvPr/>
        </p:nvSpPr>
        <p:spPr>
          <a:xfrm>
            <a:off x="6470650" y="130188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 smtClean="0">
                <a:latin typeface="+mn-ea"/>
              </a:rPr>
              <a:t> </a:t>
            </a:r>
            <a:r>
              <a:rPr lang="ja-JP" altLang="en-US" sz="3200" b="1" dirty="0" smtClean="0">
                <a:latin typeface="+mn-ea"/>
              </a:rPr>
              <a:t>商品</a:t>
            </a:r>
            <a:r>
              <a:rPr lang="en-US" altLang="ja-JP" sz="3200" b="1" dirty="0" smtClean="0">
                <a:latin typeface="+mn-ea"/>
              </a:rPr>
              <a:t>.ID = </a:t>
            </a:r>
            <a:r>
              <a:rPr lang="ja-JP" altLang="en-US" sz="3200" b="1" dirty="0" smtClean="0">
                <a:latin typeface="+mn-ea"/>
              </a:rPr>
              <a:t>商品番号</a:t>
            </a:r>
            <a:r>
              <a:rPr lang="en-US" altLang="ja-JP" sz="3200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graphicFrame>
        <p:nvGraphicFramePr>
          <p:cNvPr id="28" name="表 27"/>
          <p:cNvGraphicFramePr>
            <a:graphicFrameLocks noGrp="1"/>
          </p:cNvGraphicFramePr>
          <p:nvPr>
            <p:extLst/>
          </p:nvPr>
        </p:nvGraphicFramePr>
        <p:xfrm>
          <a:off x="6563360" y="3411282"/>
          <a:ext cx="5288279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4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7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039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結合だけ　ｖｓ　結合　＋　選択　</a:t>
            </a: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413" y="1301881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803400" y="638016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</a:t>
            </a:r>
            <a:r>
              <a:rPr lang="ja-JP" altLang="en-US" sz="3200" b="1" dirty="0" smtClean="0"/>
              <a:t>条件な</a:t>
            </a:r>
            <a:r>
              <a:rPr lang="ja-JP" altLang="en-US" sz="3200" b="1" dirty="0"/>
              <a:t>し</a:t>
            </a:r>
            <a:endParaRPr kumimoji="1" lang="ja-JP" altLang="en-US" sz="3200" b="1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470650" y="130188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 smtClean="0">
                <a:latin typeface="+mn-ea"/>
              </a:rPr>
              <a:t> </a:t>
            </a:r>
            <a:r>
              <a:rPr lang="ja-JP" altLang="en-US" sz="3200" b="1" dirty="0" smtClean="0">
                <a:latin typeface="+mn-ea"/>
              </a:rPr>
              <a:t>商品</a:t>
            </a:r>
            <a:r>
              <a:rPr lang="en-US" altLang="ja-JP" sz="3200" b="1" dirty="0" smtClean="0">
                <a:latin typeface="+mn-ea"/>
              </a:rPr>
              <a:t>.ID = </a:t>
            </a:r>
            <a:r>
              <a:rPr lang="ja-JP" altLang="en-US" sz="3200" b="1" dirty="0" smtClean="0">
                <a:latin typeface="+mn-ea"/>
              </a:rPr>
              <a:t>商品番号</a:t>
            </a:r>
            <a:r>
              <a:rPr lang="en-US" altLang="ja-JP" sz="3200" b="1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04200" y="628522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結合条件付き</a:t>
            </a:r>
            <a:endParaRPr kumimoji="1" lang="ja-JP" altLang="en-US" sz="3200" b="1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2553940"/>
          <a:ext cx="5913119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9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55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5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7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0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6563360" y="3411282"/>
          <a:ext cx="5288279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4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7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921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結合だけ　ｖｓ　結合　＋　選択　</a:t>
            </a: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413" y="1301881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1803400" y="638016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結合</a:t>
            </a:r>
            <a:r>
              <a:rPr lang="ja-JP" altLang="en-US" sz="3200" b="1" dirty="0" smtClean="0"/>
              <a:t>条件な</a:t>
            </a:r>
            <a:r>
              <a:rPr lang="ja-JP" altLang="en-US" sz="3200" b="1" dirty="0"/>
              <a:t>し</a:t>
            </a:r>
            <a:endParaRPr kumimoji="1" lang="ja-JP" altLang="en-US" sz="3200" b="1" dirty="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470650" y="130188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 smtClean="0">
                <a:latin typeface="+mn-ea"/>
              </a:rPr>
              <a:t> </a:t>
            </a:r>
            <a:r>
              <a:rPr lang="ja-JP" altLang="en-US" sz="3200" b="1" dirty="0" smtClean="0">
                <a:latin typeface="+mn-ea"/>
              </a:rPr>
              <a:t>商品</a:t>
            </a:r>
            <a:r>
              <a:rPr lang="en-US" altLang="ja-JP" sz="3200" b="1" dirty="0" smtClean="0">
                <a:latin typeface="+mn-ea"/>
              </a:rPr>
              <a:t>.ID = </a:t>
            </a:r>
            <a:r>
              <a:rPr lang="ja-JP" altLang="en-US" sz="3200" b="1" dirty="0" smtClean="0">
                <a:latin typeface="+mn-ea"/>
              </a:rPr>
              <a:t>商品番号</a:t>
            </a:r>
            <a:r>
              <a:rPr lang="en-US" altLang="ja-JP" sz="3200" b="1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204200" y="628522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smtClean="0"/>
              <a:t>結合条件付き</a:t>
            </a:r>
            <a:endParaRPr kumimoji="1" lang="ja-JP" altLang="en-US" sz="3200" b="1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2553940"/>
          <a:ext cx="5913119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7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9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55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5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7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0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6563360" y="3411282"/>
          <a:ext cx="5288279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4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1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78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1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b="1" dirty="0" smtClean="0"/>
                        <a:t>3</a:t>
                      </a:r>
                      <a:endParaRPr kumimoji="1" lang="ja-JP" altLang="en-US" sz="1800" b="1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</a:tbl>
          </a:graphicData>
        </a:graphic>
      </p:graphicFrame>
      <p:sp>
        <p:nvSpPr>
          <p:cNvPr id="15" name="正方形/長方形 14"/>
          <p:cNvSpPr/>
          <p:nvPr/>
        </p:nvSpPr>
        <p:spPr>
          <a:xfrm>
            <a:off x="30479" y="3411282"/>
            <a:ext cx="6008032" cy="59309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0" y="4871782"/>
            <a:ext cx="6008032" cy="593098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334381" y="5273163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>
                <a:solidFill>
                  <a:srgbClr val="FF0000"/>
                </a:solidFill>
              </a:rPr>
              <a:t>結合してから選択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71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</a:t>
            </a: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8466993" y="3541759"/>
          <a:ext cx="359641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C00000"/>
                          </a:solidFill>
                        </a:rPr>
                        <a:t>3</a:t>
                      </a:r>
                      <a:endParaRPr kumimoji="1" lang="ja-JP" altLang="en-US" sz="28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kumimoji="1" lang="ja-JP" altLang="en-US" sz="28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44" y="4404215"/>
            <a:ext cx="1186730" cy="118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601" y="2329834"/>
            <a:ext cx="1336579" cy="146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158" y="4713213"/>
            <a:ext cx="1527322" cy="144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165952" y="3363132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b="1" dirty="0">
                        <a:solidFill>
                          <a:srgbClr val="C00000"/>
                        </a:solidFill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b="1" dirty="0">
                        <a:solidFill>
                          <a:srgbClr val="C00000"/>
                        </a:solidFill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055" y="1897518"/>
            <a:ext cx="1117719" cy="111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098" y="3216249"/>
            <a:ext cx="1195631" cy="11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44" y="5527212"/>
            <a:ext cx="1276691" cy="133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コネクタ 3"/>
          <p:cNvCxnSpPr/>
          <p:nvPr/>
        </p:nvCxnSpPr>
        <p:spPr>
          <a:xfrm>
            <a:off x="5186735" y="2612699"/>
            <a:ext cx="1250008" cy="449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>
            <a:off x="5186735" y="2612699"/>
            <a:ext cx="1491548" cy="2610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5248610" y="3918163"/>
            <a:ext cx="1429673" cy="1305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V="1">
            <a:off x="5276612" y="3086857"/>
            <a:ext cx="1160131" cy="83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V="1">
            <a:off x="5225587" y="3085096"/>
            <a:ext cx="1221774" cy="188375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5248610" y="4968851"/>
            <a:ext cx="1429673" cy="254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15" idx="3"/>
          </p:cNvCxnSpPr>
          <p:nvPr/>
        </p:nvCxnSpPr>
        <p:spPr>
          <a:xfrm flipV="1">
            <a:off x="5186735" y="5223628"/>
            <a:ext cx="1491548" cy="968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15" idx="3"/>
          </p:cNvCxnSpPr>
          <p:nvPr/>
        </p:nvCxnSpPr>
        <p:spPr>
          <a:xfrm flipV="1">
            <a:off x="5186735" y="3062089"/>
            <a:ext cx="1260626" cy="3130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963446" y="506021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商品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購入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 smtClean="0">
                <a:latin typeface="+mn-ea"/>
              </a:rPr>
              <a:t> </a:t>
            </a:r>
            <a:r>
              <a:rPr lang="ja-JP" altLang="en-US" sz="3200" b="1" dirty="0" smtClean="0">
                <a:latin typeface="+mn-ea"/>
              </a:rPr>
              <a:t>商品</a:t>
            </a:r>
            <a:r>
              <a:rPr lang="en-US" altLang="ja-JP" sz="3200" b="1" dirty="0" smtClean="0">
                <a:latin typeface="+mn-ea"/>
              </a:rPr>
              <a:t>.ID = </a:t>
            </a:r>
            <a:r>
              <a:rPr lang="ja-JP" altLang="en-US" sz="3200" b="1" dirty="0" smtClean="0">
                <a:latin typeface="+mn-ea"/>
              </a:rPr>
              <a:t>商品番号</a:t>
            </a:r>
            <a:r>
              <a:rPr lang="en-US" altLang="ja-JP" sz="3200" b="1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6" name="円/楕円 31"/>
          <p:cNvSpPr/>
          <p:nvPr/>
        </p:nvSpPr>
        <p:spPr>
          <a:xfrm>
            <a:off x="7503819" y="1256534"/>
            <a:ext cx="4271169" cy="8540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円/楕円 31"/>
          <p:cNvSpPr/>
          <p:nvPr/>
        </p:nvSpPr>
        <p:spPr>
          <a:xfrm>
            <a:off x="11520487" y="3977198"/>
            <a:ext cx="613861" cy="59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円/楕円 31"/>
          <p:cNvSpPr/>
          <p:nvPr/>
        </p:nvSpPr>
        <p:spPr>
          <a:xfrm>
            <a:off x="11577637" y="4589388"/>
            <a:ext cx="613861" cy="59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1"/>
          <p:cNvSpPr/>
          <p:nvPr/>
        </p:nvSpPr>
        <p:spPr>
          <a:xfrm>
            <a:off x="614362" y="3682178"/>
            <a:ext cx="613861" cy="59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1"/>
          <p:cNvSpPr/>
          <p:nvPr/>
        </p:nvSpPr>
        <p:spPr>
          <a:xfrm>
            <a:off x="614362" y="4644674"/>
            <a:ext cx="613861" cy="59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017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結合と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419100" y="2107147"/>
            <a:ext cx="111063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結合とは</a:t>
            </a:r>
            <a:endParaRPr kumimoji="1" lang="en-US" altLang="ja-JP" sz="3200" dirty="0" smtClean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１．２つの</a:t>
            </a:r>
            <a:r>
              <a:rPr kumimoji="1"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すべてのペア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を作る</a:t>
            </a:r>
            <a:endParaRPr kumimoji="1"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２．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が指定されているときは、「１」の中から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を満足するものだけを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選ぶ</a:t>
            </a:r>
            <a:endParaRPr kumimoji="1" lang="en-US" altLang="ja-JP" sz="32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33" name="グループ化 32"/>
          <p:cNvGrpSpPr/>
          <p:nvPr/>
        </p:nvGrpSpPr>
        <p:grpSpPr>
          <a:xfrm>
            <a:off x="9919374" y="1126754"/>
            <a:ext cx="2031326" cy="1921118"/>
            <a:chOff x="9828551" y="1209670"/>
            <a:chExt cx="2031326" cy="1921118"/>
          </a:xfrm>
        </p:grpSpPr>
        <p:sp>
          <p:nvSpPr>
            <p:cNvPr id="3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3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4372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表 37"/>
          <p:cNvGraphicFramePr>
            <a:graphicFrameLocks noGrp="1"/>
          </p:cNvGraphicFramePr>
          <p:nvPr>
            <p:extLst/>
          </p:nvPr>
        </p:nvGraphicFramePr>
        <p:xfrm>
          <a:off x="5960006" y="2924471"/>
          <a:ext cx="5734377" cy="153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6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68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68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892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結合条件の例</a:t>
            </a:r>
          </a:p>
        </p:txBody>
      </p:sp>
      <p:sp>
        <p:nvSpPr>
          <p:cNvPr id="21" name="右矢印 20"/>
          <p:cNvSpPr/>
          <p:nvPr/>
        </p:nvSpPr>
        <p:spPr>
          <a:xfrm>
            <a:off x="4327978" y="2967418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191222" y="4498950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8034640" y="4531216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結合後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1" name="円/楕円 30"/>
          <p:cNvSpPr/>
          <p:nvPr/>
        </p:nvSpPr>
        <p:spPr>
          <a:xfrm>
            <a:off x="6334659" y="3464338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6334659" y="3979422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円/楕円 36"/>
          <p:cNvSpPr/>
          <p:nvPr/>
        </p:nvSpPr>
        <p:spPr>
          <a:xfrm>
            <a:off x="11158847" y="3482268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38"/>
          <p:cNvSpPr/>
          <p:nvPr/>
        </p:nvSpPr>
        <p:spPr>
          <a:xfrm>
            <a:off x="11158846" y="3997352"/>
            <a:ext cx="651651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フリーフォーム 10"/>
          <p:cNvSpPr/>
          <p:nvPr/>
        </p:nvSpPr>
        <p:spPr>
          <a:xfrm>
            <a:off x="6560457" y="4692581"/>
            <a:ext cx="4862285" cy="905400"/>
          </a:xfrm>
          <a:custGeom>
            <a:avLst/>
            <a:gdLst>
              <a:gd name="connsiteX0" fmla="*/ 0 w 4862285"/>
              <a:gd name="connsiteY0" fmla="*/ 0 h 905400"/>
              <a:gd name="connsiteX1" fmla="*/ 159657 w 4862285"/>
              <a:gd name="connsiteY1" fmla="*/ 696686 h 905400"/>
              <a:gd name="connsiteX2" fmla="*/ 827314 w 4862285"/>
              <a:gd name="connsiteY2" fmla="*/ 870857 h 905400"/>
              <a:gd name="connsiteX3" fmla="*/ 4165600 w 4862285"/>
              <a:gd name="connsiteY3" fmla="*/ 870857 h 905400"/>
              <a:gd name="connsiteX4" fmla="*/ 4746171 w 4862285"/>
              <a:gd name="connsiteY4" fmla="*/ 508000 h 905400"/>
              <a:gd name="connsiteX5" fmla="*/ 4862285 w 4862285"/>
              <a:gd name="connsiteY5" fmla="*/ 14514 h 90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862285" h="905400">
                <a:moveTo>
                  <a:pt x="0" y="0"/>
                </a:moveTo>
                <a:cubicBezTo>
                  <a:pt x="10885" y="275771"/>
                  <a:pt x="21771" y="551543"/>
                  <a:pt x="159657" y="696686"/>
                </a:cubicBezTo>
                <a:cubicBezTo>
                  <a:pt x="297543" y="841829"/>
                  <a:pt x="159657" y="841829"/>
                  <a:pt x="827314" y="870857"/>
                </a:cubicBezTo>
                <a:cubicBezTo>
                  <a:pt x="1494971" y="899886"/>
                  <a:pt x="3512457" y="931333"/>
                  <a:pt x="4165600" y="870857"/>
                </a:cubicBezTo>
                <a:cubicBezTo>
                  <a:pt x="4818743" y="810381"/>
                  <a:pt x="4630057" y="650724"/>
                  <a:pt x="4746171" y="508000"/>
                </a:cubicBezTo>
                <a:cubicBezTo>
                  <a:pt x="4862285" y="365276"/>
                  <a:pt x="4862285" y="189895"/>
                  <a:pt x="4862285" y="14514"/>
                </a:cubicBezTo>
              </a:path>
            </a:pathLst>
          </a:custGeom>
          <a:noFill/>
          <a:ln w="44450">
            <a:solidFill>
              <a:srgbClr val="FF0000"/>
            </a:solidFill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角丸四角形 40"/>
          <p:cNvSpPr/>
          <p:nvPr/>
        </p:nvSpPr>
        <p:spPr>
          <a:xfrm>
            <a:off x="5364002" y="1616935"/>
            <a:ext cx="6335683" cy="1059542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5479143" y="1922777"/>
            <a:ext cx="6338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：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kumimoji="1" lang="en-US" altLang="ja-JP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.ID = </a:t>
            </a:r>
            <a:r>
              <a:rPr kumimoji="1" lang="ja-JP" altLang="en-US" sz="2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商品番号</a:t>
            </a:r>
            <a:endParaRPr kumimoji="1" lang="ja-JP" altLang="en-US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角丸四角形 26"/>
          <p:cNvSpPr/>
          <p:nvPr/>
        </p:nvSpPr>
        <p:spPr>
          <a:xfrm>
            <a:off x="419100" y="2842583"/>
            <a:ext cx="11485696" cy="3472492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67109" y="3146826"/>
            <a:ext cx="1092727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の書き方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en-US" altLang="ja-JP" sz="24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endParaRPr lang="en-US" altLang="ja-JP" sz="24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他のテーブルに同じフィールド名が</a:t>
            </a:r>
            <a:r>
              <a:rPr lang="ja-JP" altLang="en-US" sz="24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ときは、「テーブル名」を省略可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」のところは：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&lt;&gt;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が可能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7331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結合条件の書き方</a:t>
            </a:r>
          </a:p>
        </p:txBody>
      </p:sp>
      <p:grpSp>
        <p:nvGrpSpPr>
          <p:cNvPr id="33" name="グループ化 32"/>
          <p:cNvGrpSpPr/>
          <p:nvPr/>
        </p:nvGrpSpPr>
        <p:grpSpPr>
          <a:xfrm>
            <a:off x="9919374" y="1126754"/>
            <a:ext cx="2031326" cy="1921118"/>
            <a:chOff x="9828551" y="1209670"/>
            <a:chExt cx="2031326" cy="1921118"/>
          </a:xfrm>
        </p:grpSpPr>
        <p:sp>
          <p:nvSpPr>
            <p:cNvPr id="3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3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テキスト ボックス 8"/>
          <p:cNvSpPr txBox="1"/>
          <p:nvPr/>
        </p:nvSpPr>
        <p:spPr>
          <a:xfrm>
            <a:off x="513109" y="2912982"/>
            <a:ext cx="1092727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結合条件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の書き方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en-US" altLang="ja-JP" sz="24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＜テーブル名＞</a:t>
            </a:r>
            <a:r>
              <a:rPr kumimoji="1" lang="en-US" altLang="ja-JP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＜フィールド名＞</a:t>
            </a:r>
            <a:endParaRPr lang="en-US" altLang="ja-JP" sz="24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他のテーブルに同じフィールド名が</a:t>
            </a:r>
            <a:r>
              <a:rPr lang="ja-JP" altLang="en-US" sz="2400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ときは、「テーブル名」を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省略可</a:t>
            </a:r>
            <a:endParaRPr lang="en-US" altLang="ja-JP" sz="2400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」のところは：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&lt;&gt;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&lt;=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lang="en-US" altLang="ja-JP" sz="24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&gt;=</a:t>
            </a:r>
            <a:r>
              <a:rPr lang="en-US" altLang="ja-JP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が可能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6606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38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5999"/>
            <a:ext cx="9009063" cy="1489587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6-4 SQL </a:t>
            </a:r>
            <a:r>
              <a:rPr lang="ja-JP" altLang="en-US" sz="4000" dirty="0" smtClean="0">
                <a:solidFill>
                  <a:schemeClr val="bg1"/>
                </a:solidFill>
              </a:rPr>
              <a:t>で結合を行う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32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結合を行う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323456"/>
            <a:ext cx="11976100" cy="1638835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 * from </a:t>
            </a:r>
            <a:r>
              <a:rPr lang="ja-JP" altLang="en-US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昼食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価格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 </a:t>
            </a:r>
            <a:r>
              <a:rPr lang="ja-JP" altLang="en-US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昼食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ja-JP" altLang="en-US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注文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= </a:t>
            </a:r>
            <a:r>
              <a:rPr lang="ja-JP" altLang="en-US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価格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  <a:r>
              <a:rPr lang="ja-JP" altLang="en-US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品名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140000"/>
              </a:lnSpc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1674673" y="1449753"/>
            <a:ext cx="438150" cy="542926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682885" y="2131294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* 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または</a:t>
            </a:r>
            <a:endParaRPr kumimoji="1" lang="en-US" altLang="ja-JP" sz="2400" dirty="0" smtClean="0">
              <a:solidFill>
                <a:srgbClr val="FF0000"/>
              </a:solidFill>
              <a:latin typeface="Inconsolata" panose="020B0609030003000000" pitchFamily="49" charset="0"/>
            </a:endParaRPr>
          </a:p>
          <a:p>
            <a:r>
              <a:rPr kumimoji="1" lang="ja-JP" altLang="en-US" sz="2400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フィールド名リスト</a:t>
            </a:r>
            <a:endParaRPr kumimoji="1" lang="ja-JP" altLang="en-US" sz="2400" dirty="0">
              <a:solidFill>
                <a:srgbClr val="FF0000"/>
              </a:solidFill>
              <a:latin typeface="Inconsolata" panose="020B0609030003000000" pitchFamily="49" charset="0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3224176" y="1489200"/>
            <a:ext cx="2108508" cy="54292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677479" y="213129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7030A0"/>
                </a:solidFill>
                <a:latin typeface="Inconsolata" panose="020B0609030003000000" pitchFamily="49" charset="0"/>
              </a:rPr>
              <a:t>テーブル</a:t>
            </a:r>
            <a:r>
              <a:rPr kumimoji="1" lang="ja-JP" altLang="en-US" sz="2400" dirty="0" smtClean="0">
                <a:solidFill>
                  <a:srgbClr val="7030A0"/>
                </a:solidFill>
                <a:latin typeface="Inconsolata" panose="020B0609030003000000" pitchFamily="49" charset="0"/>
              </a:rPr>
              <a:t>名リスト</a:t>
            </a:r>
            <a:endParaRPr kumimoji="1" lang="ja-JP" altLang="en-US" sz="2400" dirty="0">
              <a:solidFill>
                <a:srgbClr val="7030A0"/>
              </a:solidFill>
              <a:latin typeface="Inconsolata" panose="020B0609030003000000" pitchFamily="49" charset="0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7408794" y="2075613"/>
            <a:ext cx="4572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>
                <a:solidFill>
                  <a:schemeClr val="accent6">
                    <a:lumMod val="50000"/>
                  </a:schemeClr>
                </a:solidFill>
                <a:latin typeface="Inconsolata" panose="020B0609030003000000" pitchFamily="49" charset="0"/>
              </a:rPr>
              <a:t>選択条件は </a:t>
            </a:r>
            <a:r>
              <a:rPr lang="en-US" altLang="ja-JP" sz="2800" dirty="0" smtClean="0">
                <a:solidFill>
                  <a:schemeClr val="accent6">
                    <a:lumMod val="50000"/>
                  </a:schemeClr>
                </a:solidFill>
                <a:latin typeface="Inconsolata" panose="020B0609030003000000" pitchFamily="49" charset="0"/>
              </a:rPr>
              <a:t>where </a:t>
            </a:r>
            <a:r>
              <a:rPr lang="ja-JP" altLang="en-US" sz="2800" dirty="0" smtClean="0">
                <a:solidFill>
                  <a:schemeClr val="accent6">
                    <a:lumMod val="50000"/>
                  </a:schemeClr>
                </a:solidFill>
                <a:latin typeface="Inconsolata" panose="020B0609030003000000" pitchFamily="49" charset="0"/>
              </a:rPr>
              <a:t>のあと</a:t>
            </a:r>
            <a:endParaRPr kumimoji="1" lang="ja-JP" altLang="en-US" sz="2800" dirty="0">
              <a:solidFill>
                <a:schemeClr val="accent6">
                  <a:lumMod val="50000"/>
                </a:schemeClr>
              </a:solidFill>
              <a:latin typeface="Inconsolata" panose="020B0609030003000000" pitchFamily="49" charset="0"/>
            </a:endParaRPr>
          </a:p>
        </p:txBody>
      </p:sp>
      <p:sp>
        <p:nvSpPr>
          <p:cNvPr id="43" name="正方形/長方形 42"/>
          <p:cNvSpPr/>
          <p:nvPr/>
        </p:nvSpPr>
        <p:spPr>
          <a:xfrm>
            <a:off x="6692931" y="1472272"/>
            <a:ext cx="4958295" cy="48006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40" name="表 39"/>
          <p:cNvGraphicFramePr>
            <a:graphicFrameLocks noGrp="1"/>
          </p:cNvGraphicFramePr>
          <p:nvPr>
            <p:extLst/>
          </p:nvPr>
        </p:nvGraphicFramePr>
        <p:xfrm>
          <a:off x="1866695" y="2981429"/>
          <a:ext cx="2547904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4" name="表 43"/>
          <p:cNvGraphicFramePr>
            <a:graphicFrameLocks noGrp="1"/>
          </p:cNvGraphicFramePr>
          <p:nvPr>
            <p:extLst/>
          </p:nvPr>
        </p:nvGraphicFramePr>
        <p:xfrm>
          <a:off x="1866695" y="5245329"/>
          <a:ext cx="239147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5" name="テキスト ボックス 44"/>
          <p:cNvSpPr txBox="1"/>
          <p:nvPr/>
        </p:nvSpPr>
        <p:spPr>
          <a:xfrm>
            <a:off x="460486" y="5757996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60486" y="3547233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昼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食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7" name="円/楕円 14"/>
          <p:cNvSpPr/>
          <p:nvPr/>
        </p:nvSpPr>
        <p:spPr>
          <a:xfrm>
            <a:off x="1773107" y="5631475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右矢印 48"/>
          <p:cNvSpPr/>
          <p:nvPr/>
        </p:nvSpPr>
        <p:spPr>
          <a:xfrm>
            <a:off x="4888562" y="4100551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円/楕円 18"/>
          <p:cNvSpPr/>
          <p:nvPr/>
        </p:nvSpPr>
        <p:spPr>
          <a:xfrm>
            <a:off x="1773107" y="6126293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円/楕円 29"/>
          <p:cNvSpPr/>
          <p:nvPr/>
        </p:nvSpPr>
        <p:spPr>
          <a:xfrm>
            <a:off x="3258944" y="3355315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円/楕円 30"/>
          <p:cNvSpPr/>
          <p:nvPr/>
        </p:nvSpPr>
        <p:spPr>
          <a:xfrm>
            <a:off x="3215142" y="3834290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円/楕円 31"/>
          <p:cNvSpPr/>
          <p:nvPr/>
        </p:nvSpPr>
        <p:spPr>
          <a:xfrm>
            <a:off x="3237043" y="4313265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55" name="表 54"/>
          <p:cNvGraphicFramePr>
            <a:graphicFrameLocks noGrp="1"/>
          </p:cNvGraphicFramePr>
          <p:nvPr>
            <p:extLst/>
          </p:nvPr>
        </p:nvGraphicFramePr>
        <p:xfrm>
          <a:off x="5947106" y="3657785"/>
          <a:ext cx="6180283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6" name="円/楕円 31"/>
          <p:cNvSpPr/>
          <p:nvPr/>
        </p:nvSpPr>
        <p:spPr>
          <a:xfrm>
            <a:off x="8048133" y="4517171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円/楕円 31"/>
          <p:cNvSpPr/>
          <p:nvPr/>
        </p:nvSpPr>
        <p:spPr>
          <a:xfrm>
            <a:off x="9520046" y="4517171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円/楕円 31"/>
          <p:cNvSpPr/>
          <p:nvPr/>
        </p:nvSpPr>
        <p:spPr>
          <a:xfrm>
            <a:off x="8050912" y="4997664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円/楕円 31"/>
          <p:cNvSpPr/>
          <p:nvPr/>
        </p:nvSpPr>
        <p:spPr>
          <a:xfrm>
            <a:off x="9545446" y="5013187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31"/>
          <p:cNvSpPr/>
          <p:nvPr/>
        </p:nvSpPr>
        <p:spPr>
          <a:xfrm>
            <a:off x="8048133" y="4058659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円/楕円 31"/>
          <p:cNvSpPr/>
          <p:nvPr/>
        </p:nvSpPr>
        <p:spPr>
          <a:xfrm>
            <a:off x="9501353" y="4024909"/>
            <a:ext cx="1135429" cy="5150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097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</a:t>
            </a:r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47337" y="1755738"/>
          <a:ext cx="2547904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843591" y="4411048"/>
          <a:ext cx="239147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560974" y="3861472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328678" y="1162706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昼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食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750003" y="479719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545556" y="6239651"/>
            <a:ext cx="2382304" cy="663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結合前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右矢印 25"/>
          <p:cNvSpPr/>
          <p:nvPr/>
        </p:nvSpPr>
        <p:spPr>
          <a:xfrm>
            <a:off x="3801962" y="3131555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3811845" y="4727395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909958" y="4968846"/>
            <a:ext cx="32606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結合条件付きの結合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円/楕円 18"/>
          <p:cNvSpPr/>
          <p:nvPr/>
        </p:nvSpPr>
        <p:spPr>
          <a:xfrm>
            <a:off x="750003" y="5292012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円/楕円 29"/>
          <p:cNvSpPr/>
          <p:nvPr/>
        </p:nvSpPr>
        <p:spPr>
          <a:xfrm>
            <a:off x="2139586" y="212962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2095784" y="2608599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2117685" y="3087574"/>
            <a:ext cx="1326447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/>
          </p:nvPr>
        </p:nvGraphicFramePr>
        <p:xfrm>
          <a:off x="5422352" y="2926708"/>
          <a:ext cx="6180283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52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注文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XX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YY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うどん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u="none" dirty="0" smtClean="0">
                          <a:solidFill>
                            <a:schemeClr val="tx1"/>
                          </a:solidFill>
                        </a:rPr>
                        <a:t>ZZ</a:t>
                      </a:r>
                      <a:endParaRPr kumimoji="1" lang="ja-JP" altLang="en-US" sz="24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カレー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500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4536496" y="1114032"/>
            <a:ext cx="5721350" cy="16191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select</a:t>
            </a:r>
            <a:r>
              <a:rPr lang="en-US" altLang="ja-JP" sz="3200" dirty="0" smtClean="0">
                <a:latin typeface="+mn-ea"/>
              </a:rPr>
              <a:t> </a:t>
            </a:r>
            <a:r>
              <a:rPr lang="en-US" altLang="ja-JP" sz="3200" dirty="0" smtClean="0">
                <a:solidFill>
                  <a:srgbClr val="C00000"/>
                </a:solidFill>
                <a:latin typeface="+mn-ea"/>
              </a:rPr>
              <a:t>* from </a:t>
            </a:r>
            <a:r>
              <a:rPr lang="ja-JP" altLang="en-US" sz="3200" dirty="0" smtClean="0">
                <a:latin typeface="+mn-ea"/>
              </a:rPr>
              <a:t>昼食</a:t>
            </a:r>
            <a:r>
              <a:rPr lang="en-US" altLang="ja-JP" sz="3200" dirty="0" smtClean="0">
                <a:latin typeface="+mn-ea"/>
              </a:rPr>
              <a:t>, </a:t>
            </a:r>
            <a:r>
              <a:rPr lang="ja-JP" altLang="en-US" sz="3200" dirty="0" smtClean="0">
                <a:latin typeface="+mn-ea"/>
              </a:rPr>
              <a:t>価格</a:t>
            </a:r>
            <a:endParaRPr lang="en-US" altLang="ja-JP" sz="3200" dirty="0" smtClean="0">
              <a:latin typeface="+mn-ea"/>
            </a:endParaRPr>
          </a:p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b="1" dirty="0" smtClean="0">
                <a:solidFill>
                  <a:srgbClr val="C00000"/>
                </a:solidFill>
                <a:latin typeface="+mn-ea"/>
              </a:rPr>
              <a:t>where</a:t>
            </a:r>
            <a:r>
              <a:rPr lang="en-US" altLang="ja-JP" sz="3200" b="1" dirty="0" smtClean="0">
                <a:latin typeface="+mn-ea"/>
              </a:rPr>
              <a:t> </a:t>
            </a:r>
            <a:r>
              <a:rPr lang="ja-JP" altLang="en-US" sz="3200" b="1" dirty="0">
                <a:latin typeface="+mn-ea"/>
              </a:rPr>
              <a:t>昼食</a:t>
            </a:r>
            <a:r>
              <a:rPr lang="en-US" altLang="ja-JP" sz="3200" b="1" dirty="0" smtClean="0">
                <a:latin typeface="+mn-ea"/>
              </a:rPr>
              <a:t>.</a:t>
            </a:r>
            <a:r>
              <a:rPr lang="ja-JP" altLang="en-US" sz="3200" b="1" dirty="0" smtClean="0">
                <a:latin typeface="+mn-ea"/>
              </a:rPr>
              <a:t>注文</a:t>
            </a:r>
            <a:r>
              <a:rPr lang="en-US" altLang="ja-JP" sz="3200" b="1" dirty="0" smtClean="0">
                <a:latin typeface="+mn-ea"/>
              </a:rPr>
              <a:t> = </a:t>
            </a:r>
            <a:r>
              <a:rPr lang="ja-JP" altLang="en-US" sz="3200" b="1" dirty="0" smtClean="0">
                <a:latin typeface="+mn-ea"/>
              </a:rPr>
              <a:t>価格</a:t>
            </a:r>
            <a:r>
              <a:rPr lang="en-US" altLang="ja-JP" sz="3200" b="1" dirty="0" smtClean="0">
                <a:latin typeface="+mn-ea"/>
              </a:rPr>
              <a:t>.</a:t>
            </a:r>
            <a:r>
              <a:rPr lang="ja-JP" altLang="en-US" sz="3200" b="1" dirty="0" smtClean="0">
                <a:latin typeface="+mn-ea"/>
              </a:rPr>
              <a:t>品名</a:t>
            </a:r>
            <a:r>
              <a:rPr lang="en-US" altLang="ja-JP" sz="3200" b="1" dirty="0" smtClean="0">
                <a:latin typeface="+mn-ea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grpSp>
        <p:nvGrpSpPr>
          <p:cNvPr id="23" name="グループ化 22"/>
          <p:cNvGrpSpPr/>
          <p:nvPr/>
        </p:nvGrpSpPr>
        <p:grpSpPr>
          <a:xfrm>
            <a:off x="10184483" y="1025154"/>
            <a:ext cx="2031326" cy="1921118"/>
            <a:chOff x="9828551" y="1209670"/>
            <a:chExt cx="2031326" cy="1921118"/>
          </a:xfrm>
        </p:grpSpPr>
        <p:sp>
          <p:nvSpPr>
            <p:cNvPr id="2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34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338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こんな書き方もできます</a:t>
            </a:r>
          </a:p>
        </p:txBody>
      </p:sp>
      <p:sp>
        <p:nvSpPr>
          <p:cNvPr id="26" name="右矢印 25"/>
          <p:cNvSpPr/>
          <p:nvPr/>
        </p:nvSpPr>
        <p:spPr>
          <a:xfrm>
            <a:off x="5939388" y="3222857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8" name="表 27"/>
          <p:cNvGraphicFramePr>
            <a:graphicFrameLocks noGrp="1"/>
          </p:cNvGraphicFramePr>
          <p:nvPr>
            <p:extLst/>
          </p:nvPr>
        </p:nvGraphicFramePr>
        <p:xfrm>
          <a:off x="7874757" y="2984364"/>
          <a:ext cx="2233685" cy="1533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6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68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892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りんご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テキスト ボックス 28"/>
          <p:cNvSpPr txBox="1"/>
          <p:nvPr/>
        </p:nvSpPr>
        <p:spPr>
          <a:xfrm>
            <a:off x="8300393" y="4752142"/>
            <a:ext cx="1585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761029" y="1280157"/>
            <a:ext cx="6110885" cy="1438431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5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ja-JP" altLang="en-US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5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51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5100" b="1" dirty="0">
                <a:latin typeface="Segoe UI" panose="020B0502040204020203" pitchFamily="34" charset="0"/>
                <a:cs typeface="Segoe UI" panose="020B0502040204020203" pitchFamily="34" charset="0"/>
              </a:rPr>
              <a:t>名前</a:t>
            </a:r>
            <a:r>
              <a:rPr lang="en-US" altLang="ja-JP" sz="51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5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endParaRPr lang="en-US" altLang="ja-JP" sz="51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51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</a:t>
            </a:r>
            <a:r>
              <a:rPr lang="en-US" altLang="ja-JP" sz="5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here</a:t>
            </a:r>
            <a:r>
              <a:rPr lang="en-US" altLang="ja-JP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.ID = </a:t>
            </a:r>
            <a:r>
              <a:rPr lang="ja-JP" altLang="en-US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商品番号</a:t>
            </a:r>
            <a:r>
              <a:rPr lang="en-US" altLang="ja-JP" sz="5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b="1" dirty="0">
              <a:latin typeface="Inconsolata" panose="020B0609030003000000" pitchFamily="49" charset="0"/>
            </a:endParaRPr>
          </a:p>
        </p:txBody>
      </p:sp>
      <p:graphicFrame>
        <p:nvGraphicFramePr>
          <p:cNvPr id="30" name="表 29"/>
          <p:cNvGraphicFramePr>
            <a:graphicFrameLocks noGrp="1"/>
          </p:cNvGraphicFramePr>
          <p:nvPr>
            <p:extLst/>
          </p:nvPr>
        </p:nvGraphicFramePr>
        <p:xfrm>
          <a:off x="419100" y="4753670"/>
          <a:ext cx="384810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3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/>
                        <a:t>1</a:t>
                      </a:r>
                      <a:endParaRPr kumimoji="1" lang="ja-JP" altLang="en-US" sz="2400" b="1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表 36"/>
          <p:cNvGraphicFramePr>
            <a:graphicFrameLocks noGrp="1"/>
          </p:cNvGraphicFramePr>
          <p:nvPr>
            <p:extLst/>
          </p:nvPr>
        </p:nvGraphicFramePr>
        <p:xfrm>
          <a:off x="419100" y="1913433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b="1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b="1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8" name="円/楕円 20"/>
          <p:cNvSpPr/>
          <p:nvPr/>
        </p:nvSpPr>
        <p:spPr>
          <a:xfrm>
            <a:off x="896023" y="2264672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円/楕円 22"/>
          <p:cNvSpPr/>
          <p:nvPr/>
        </p:nvSpPr>
        <p:spPr>
          <a:xfrm>
            <a:off x="896023" y="3108964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円/楕円 30"/>
          <p:cNvSpPr/>
          <p:nvPr/>
        </p:nvSpPr>
        <p:spPr>
          <a:xfrm>
            <a:off x="3776680" y="5153563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円/楕円 31"/>
          <p:cNvSpPr/>
          <p:nvPr/>
        </p:nvSpPr>
        <p:spPr>
          <a:xfrm>
            <a:off x="3725885" y="5640200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円/楕円 20"/>
          <p:cNvSpPr/>
          <p:nvPr/>
        </p:nvSpPr>
        <p:spPr>
          <a:xfrm>
            <a:off x="439738" y="1800962"/>
            <a:ext cx="1423442" cy="23263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円/楕円 20"/>
          <p:cNvSpPr/>
          <p:nvPr/>
        </p:nvSpPr>
        <p:spPr>
          <a:xfrm>
            <a:off x="3151845" y="4484872"/>
            <a:ext cx="1454984" cy="197077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568120" y="1280157"/>
            <a:ext cx="24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endParaRPr kumimoji="1" lang="ja-JP" altLang="en-US" sz="28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円/楕円 20"/>
          <p:cNvSpPr/>
          <p:nvPr/>
        </p:nvSpPr>
        <p:spPr>
          <a:xfrm>
            <a:off x="6777673" y="1862322"/>
            <a:ext cx="3528377" cy="7157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859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27850" y="570065"/>
            <a:ext cx="6582550" cy="13965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>
                <a:solidFill>
                  <a:srgbClr val="C00000"/>
                </a:solidFill>
              </a:rPr>
              <a:t>リレーショナルデータベース</a:t>
            </a:r>
            <a:r>
              <a:rPr kumimoji="1" lang="ja-JP" altLang="en-US" sz="3200" dirty="0" smtClean="0"/>
              <a:t>では</a:t>
            </a:r>
            <a:endParaRPr kumimoji="1" lang="en-US" altLang="ja-JP" sz="3200" dirty="0" smtClean="0"/>
          </a:p>
          <a:p>
            <a:pPr marL="0" indent="0"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kumimoji="1" lang="ja-JP" altLang="en-US" sz="3200" dirty="0" smtClean="0">
                <a:solidFill>
                  <a:srgbClr val="C00000"/>
                </a:solidFill>
              </a:rPr>
              <a:t>問い合わせ（クエリ）</a:t>
            </a:r>
            <a:r>
              <a:rPr kumimoji="1" lang="ja-JP" altLang="en-US" sz="3200" dirty="0" smtClean="0"/>
              <a:t>のときに、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は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結合</a:t>
            </a:r>
            <a:r>
              <a:rPr lang="ja-JP" altLang="en-US" sz="3200" dirty="0" smtClean="0"/>
              <a:t>で</a:t>
            </a:r>
            <a:r>
              <a:rPr lang="ja-JP" altLang="en-US" sz="3200" dirty="0"/>
              <a:t>き</a:t>
            </a:r>
            <a:r>
              <a:rPr kumimoji="1" lang="ja-JP" altLang="en-US" sz="3200" dirty="0" smtClean="0"/>
              <a:t>る</a:t>
            </a:r>
            <a:endParaRPr kumimoji="1" lang="en-US" altLang="ja-JP" sz="3200" dirty="0" smtClean="0"/>
          </a:p>
          <a:p>
            <a:pPr marL="0" indent="0"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kumimoji="1" lang="ja-JP" altLang="en-US" sz="3200" dirty="0" smtClean="0"/>
              <a:t>そう思って設計すると、</a:t>
            </a:r>
            <a:endParaRPr kumimoji="1" lang="en-US" altLang="ja-JP" sz="3200" dirty="0" smtClean="0"/>
          </a:p>
          <a:p>
            <a:pPr marL="0" indent="0">
              <a:buNone/>
            </a:pPr>
            <a:r>
              <a:rPr lang="ja-JP" altLang="en-US" sz="3200" b="1" dirty="0" smtClean="0">
                <a:solidFill>
                  <a:srgbClr val="FF0000"/>
                </a:solidFill>
              </a:rPr>
              <a:t>良いデータベース</a:t>
            </a:r>
            <a:r>
              <a:rPr lang="ja-JP" altLang="en-US" sz="3200" b="1" dirty="0">
                <a:solidFill>
                  <a:srgbClr val="FF0000"/>
                </a:solidFill>
              </a:rPr>
              <a:t>設計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ができる</a:t>
            </a:r>
            <a:r>
              <a:rPr lang="ja-JP" altLang="en-US" sz="3200" dirty="0" smtClean="0"/>
              <a:t>！</a:t>
            </a:r>
            <a:endParaRPr kumimoji="1" lang="en-US" altLang="ja-JP" sz="3200" dirty="0" smtClean="0"/>
          </a:p>
        </p:txBody>
      </p:sp>
      <p:pic>
        <p:nvPicPr>
          <p:cNvPr id="1026" name="Picture 2" descr="http://3.bp.blogspot.com/-1Sriaf-OlmA/VJ6XfS-a-fI/AAAAAAAAqL0/xHBZTS6r9hM/s800/job_kenchiku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842" y="222360"/>
            <a:ext cx="4804229" cy="48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正方形/長方形 3"/>
          <p:cNvSpPr/>
          <p:nvPr/>
        </p:nvSpPr>
        <p:spPr>
          <a:xfrm>
            <a:off x="175825" y="341465"/>
            <a:ext cx="7086600" cy="25461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4281"/>
            <a:ext cx="8160338" cy="227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9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1915</Words>
  <Application>Microsoft Office PowerPoint</Application>
  <PresentationFormat>ワイド画面</PresentationFormat>
  <Paragraphs>1112</Paragraphs>
  <Slides>42</Slides>
  <Notes>13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42</vt:i4>
      </vt:variant>
    </vt:vector>
  </HeadingPairs>
  <TitlesOfParts>
    <vt:vector size="51" baseType="lpstr">
      <vt:lpstr>Inconsolata</vt:lpstr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今日学習することはなぜ大切なのか</vt:lpstr>
      <vt:lpstr>PowerPoint プレゼンテーション</vt:lpstr>
      <vt:lpstr>6-1 SQL の select, from, where</vt:lpstr>
      <vt:lpstr>リレーショナルデータベースシステム（復習）</vt:lpstr>
      <vt:lpstr>SQLをマスターするには</vt:lpstr>
      <vt:lpstr>欲しいデータを探す，複数のテーブルを１つに 結合する　＝　SQL でできる</vt:lpstr>
      <vt:lpstr>１つのテーブルを複数のテーブルに分解したい，ということもある　＝　SQL　でできる</vt:lpstr>
      <vt:lpstr>ＳＱＬの使い方</vt:lpstr>
      <vt:lpstr>SQLで，テーブルをそのまま表示</vt:lpstr>
      <vt:lpstr>フィールドの表示／非表示（射影）の例</vt:lpstr>
      <vt:lpstr>レコードの絞り込み（選択）の例</vt:lpstr>
      <vt:lpstr>結合の例</vt:lpstr>
      <vt:lpstr>分解の例</vt:lpstr>
      <vt:lpstr>SQL による問い合わせ（クエリ）</vt:lpstr>
      <vt:lpstr>SQL を用いた問い合わせ（クエリ）</vt:lpstr>
      <vt:lpstr>PowerPoint プレゼンテーション</vt:lpstr>
      <vt:lpstr>6-2 結合</vt:lpstr>
      <vt:lpstr>結合</vt:lpstr>
      <vt:lpstr>複数のテーブルを１つにまとめる（結合）例</vt:lpstr>
      <vt:lpstr>商品</vt:lpstr>
      <vt:lpstr>購入</vt:lpstr>
      <vt:lpstr>２つのテーブルの結合</vt:lpstr>
      <vt:lpstr>２つのテーブルの結合</vt:lpstr>
      <vt:lpstr>脱線</vt:lpstr>
      <vt:lpstr>２つのテーブルの結合のための SQL コマンド</vt:lpstr>
      <vt:lpstr>6-3 結合条件</vt:lpstr>
      <vt:lpstr>結合条件</vt:lpstr>
      <vt:lpstr>こんな場合を考えてみます</vt:lpstr>
      <vt:lpstr>こんな場合を考えてみます</vt:lpstr>
      <vt:lpstr>こんな場合を考えてみます</vt:lpstr>
      <vt:lpstr>結合だけ　ｖｓ　結合　＋　選択　</vt:lpstr>
      <vt:lpstr>結合だけ　ｖｓ　結合　＋　選択　</vt:lpstr>
      <vt:lpstr>結合条件</vt:lpstr>
      <vt:lpstr>結合とは</vt:lpstr>
      <vt:lpstr>結合条件の例</vt:lpstr>
      <vt:lpstr>結合条件の書き方</vt:lpstr>
      <vt:lpstr>6-4 SQL で結合を行う</vt:lpstr>
      <vt:lpstr>結合を行う SQL の例</vt:lpstr>
      <vt:lpstr>結合の例</vt:lpstr>
      <vt:lpstr>こんな書き方もできます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178</cp:revision>
  <cp:lastPrinted>2015-04-10T09:37:57Z</cp:lastPrinted>
  <dcterms:created xsi:type="dcterms:W3CDTF">2015-04-02T07:07:27Z</dcterms:created>
  <dcterms:modified xsi:type="dcterms:W3CDTF">2018-02-01T05:02:29Z</dcterms:modified>
</cp:coreProperties>
</file>