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6600"/>
    <a:srgbClr val="0000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115" d="100"/>
          <a:sy n="115" d="100"/>
        </p:scale>
        <p:origin x="102" y="19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2950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0937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1080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59776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38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0731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14153" y="1122363"/>
            <a:ext cx="10166465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５．</a:t>
            </a:r>
            <a:r>
              <a:rPr kumimoji="1" lang="en-US" altLang="ja-JP" dirty="0" smtClean="0"/>
              <a:t>SQL </a:t>
            </a:r>
            <a:r>
              <a:rPr lang="ja-JP" altLang="en-US" dirty="0" smtClean="0"/>
              <a:t>問い合わせ，結合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175" y="259522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リレーショナルデータベースシステム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06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2232025"/>
            <a:ext cx="11671300" cy="2428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sz="3600" dirty="0" smtClean="0"/>
              <a:t>SQL</a:t>
            </a:r>
            <a:r>
              <a:rPr lang="ja-JP" altLang="en-US" sz="3600" dirty="0" smtClean="0"/>
              <a:t> をマスターしてみませんか？</a:t>
            </a:r>
            <a:endParaRPr lang="en-US" altLang="ja-JP" sz="3600" dirty="0" smtClean="0"/>
          </a:p>
          <a:p>
            <a:pPr marL="0" indent="0">
              <a:buNone/>
            </a:pPr>
            <a:endParaRPr lang="en-US" altLang="ja-JP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をマスターするには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42987"/>
            <a:ext cx="7787774" cy="60135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dirty="0" smtClean="0"/>
              <a:t>◆ </a:t>
            </a:r>
            <a:r>
              <a:rPr kumimoji="1" lang="en-US" altLang="ja-JP" b="1" dirty="0" smtClean="0"/>
              <a:t>SQL</a:t>
            </a:r>
            <a:r>
              <a:rPr lang="ja-JP" altLang="en-US" b="1" dirty="0"/>
              <a:t> </a:t>
            </a:r>
            <a:r>
              <a:rPr kumimoji="1" lang="ja-JP" altLang="en-US" b="1" dirty="0" smtClean="0"/>
              <a:t>のキーワード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en-US" altLang="ja-JP" dirty="0" smtClean="0"/>
              <a:t>create table </a:t>
            </a:r>
            <a:r>
              <a:rPr lang="ja-JP" altLang="en-US" dirty="0" smtClean="0"/>
              <a:t>テーブル定義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b="1" dirty="0" smtClean="0"/>
              <a:t>select	</a:t>
            </a:r>
            <a:r>
              <a:rPr lang="ja-JP" altLang="en-US" b="1" dirty="0" smtClean="0">
                <a:solidFill>
                  <a:srgbClr val="C00000"/>
                </a:solidFill>
              </a:rPr>
              <a:t>射影</a:t>
            </a:r>
            <a:r>
              <a:rPr lang="ja-JP" altLang="en-US" b="1" dirty="0" smtClean="0"/>
              <a:t>など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en-US" altLang="ja-JP" b="1" dirty="0" smtClean="0"/>
              <a:t>from		</a:t>
            </a:r>
            <a:r>
              <a:rPr kumimoji="1" lang="ja-JP" altLang="en-US" b="1" dirty="0" smtClean="0"/>
              <a:t>扱うテーブルの指定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en-US" altLang="ja-JP" b="1" dirty="0" smtClean="0"/>
              <a:t>where	</a:t>
            </a:r>
            <a:r>
              <a:rPr lang="ja-JP" altLang="en-US" b="1" dirty="0">
                <a:solidFill>
                  <a:srgbClr val="C00000"/>
                </a:solidFill>
              </a:rPr>
              <a:t>選択</a:t>
            </a:r>
            <a:r>
              <a:rPr lang="ja-JP" altLang="en-US" b="1" dirty="0" smtClean="0"/>
              <a:t>，</a:t>
            </a:r>
            <a:r>
              <a:rPr lang="ja-JP" altLang="en-US" b="1" dirty="0" smtClean="0">
                <a:solidFill>
                  <a:srgbClr val="C00000"/>
                </a:solidFill>
              </a:rPr>
              <a:t>結合</a:t>
            </a:r>
            <a:r>
              <a:rPr lang="ja-JP" altLang="en-US" b="1" dirty="0" smtClean="0"/>
              <a:t>など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en-US" altLang="ja-JP" dirty="0" smtClean="0"/>
              <a:t>max		</a:t>
            </a:r>
            <a:r>
              <a:rPr kumimoji="1" lang="ja-JP" altLang="en-US" dirty="0" smtClean="0"/>
              <a:t>最大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min		</a:t>
            </a:r>
            <a:r>
              <a:rPr kumimoji="1" lang="ja-JP" altLang="en-US" dirty="0" smtClean="0"/>
              <a:t>最小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count		</a:t>
            </a:r>
            <a:r>
              <a:rPr kumimoji="1" lang="ja-JP" altLang="en-US" dirty="0" smtClean="0"/>
              <a:t>数え上げ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group by 	</a:t>
            </a:r>
            <a:r>
              <a:rPr kumimoji="1" lang="ja-JP" altLang="en-US" dirty="0" smtClean="0"/>
              <a:t>集約（グループの基準の指定）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order by</a:t>
            </a:r>
            <a:r>
              <a:rPr lang="ja-JP" altLang="en-US" dirty="0" smtClean="0"/>
              <a:t>　</a:t>
            </a:r>
            <a:r>
              <a:rPr lang="en-US" altLang="ja-JP" dirty="0" smtClean="0"/>
              <a:t>	</a:t>
            </a:r>
            <a:r>
              <a:rPr lang="ja-JP" altLang="en-US" dirty="0" smtClean="0"/>
              <a:t>ソート（並べ替え）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distinct 	</a:t>
            </a:r>
            <a:r>
              <a:rPr kumimoji="1" lang="ja-JP" altLang="en-US" dirty="0" smtClean="0"/>
              <a:t>重複除去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など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261100" y="1042987"/>
            <a:ext cx="5359400" cy="5678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◆ </a:t>
            </a:r>
            <a:r>
              <a:rPr lang="en-US" altLang="ja-JP" b="1" dirty="0" smtClean="0"/>
              <a:t>SQL </a:t>
            </a:r>
            <a:r>
              <a:rPr lang="ja-JP" altLang="en-US" b="1" dirty="0" smtClean="0"/>
              <a:t>のデータ型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短いテキスト</a:t>
            </a:r>
            <a:r>
              <a:rPr lang="en-US" altLang="ja-JP" dirty="0" smtClean="0"/>
              <a:t>	char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長いテキスト</a:t>
            </a:r>
            <a:r>
              <a:rPr lang="en-US" altLang="ja-JP" dirty="0" smtClean="0"/>
              <a:t>	text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数値</a:t>
            </a:r>
            <a:r>
              <a:rPr lang="en-US" altLang="ja-JP" dirty="0" smtClean="0"/>
              <a:t>			integer, real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日付／時刻</a:t>
            </a:r>
            <a:r>
              <a:rPr lang="en-US" altLang="ja-JP" dirty="0" smtClean="0"/>
              <a:t>		</a:t>
            </a:r>
            <a:r>
              <a:rPr lang="en-US" altLang="ja-JP" dirty="0" err="1" smtClean="0"/>
              <a:t>datetime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/>
              <a:t>Yes</a:t>
            </a:r>
            <a:r>
              <a:rPr lang="ja-JP" altLang="en-US" dirty="0" smtClean="0"/>
              <a:t>や</a:t>
            </a:r>
            <a:r>
              <a:rPr lang="en-US" altLang="ja-JP" dirty="0" smtClean="0"/>
              <a:t>No		bit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な</a:t>
            </a:r>
            <a:r>
              <a:rPr lang="ja-JP" altLang="en-US" dirty="0"/>
              <a:t>ど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66289" y="1801840"/>
            <a:ext cx="5806722" cy="1580444"/>
          </a:xfrm>
          <a:prstGeom prst="rect">
            <a:avLst/>
          </a:prstGeom>
          <a:noFill/>
          <a:ln w="76200"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65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219200" y="2286000"/>
            <a:ext cx="9814559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>
                <a:solidFill>
                  <a:schemeClr val="bg1"/>
                </a:solidFill>
              </a:rPr>
              <a:t>5</a:t>
            </a:r>
            <a:r>
              <a:rPr lang="en-US" altLang="ja-JP" sz="4000" dirty="0" smtClean="0">
                <a:solidFill>
                  <a:schemeClr val="bg1"/>
                </a:solidFill>
              </a:rPr>
              <a:t>-1</a:t>
            </a:r>
            <a:r>
              <a:rPr lang="ja-JP" altLang="en-US" sz="4000" dirty="0" smtClean="0">
                <a:solidFill>
                  <a:schemeClr val="bg1"/>
                </a:solidFill>
              </a:rPr>
              <a:t> </a:t>
            </a:r>
            <a:r>
              <a:rPr lang="en-US" altLang="ja-JP" sz="4000" dirty="0" smtClean="0">
                <a:solidFill>
                  <a:schemeClr val="bg1"/>
                </a:solidFill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</a:rPr>
              <a:t>問い合わせの例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56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03986" y="630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b="1" dirty="0" smtClean="0"/>
              <a:t>欲しいデータを探す</a:t>
            </a:r>
            <a:r>
              <a:rPr lang="ja-JP" altLang="en-US" dirty="0" smtClean="0"/>
              <a:t>，</a:t>
            </a:r>
            <a:r>
              <a:rPr lang="ja-JP" altLang="en-US" b="1" dirty="0" smtClean="0"/>
              <a:t>複数のテーブルを１つに</a:t>
            </a:r>
            <a:r>
              <a:rPr lang="en-US" altLang="ja-JP" b="1" dirty="0" smtClean="0"/>
              <a:t/>
            </a:r>
            <a:br>
              <a:rPr lang="en-US" altLang="ja-JP" b="1" dirty="0" smtClean="0"/>
            </a:br>
            <a:r>
              <a:rPr lang="ja-JP" altLang="en-US" b="1" dirty="0" smtClean="0"/>
              <a:t>結合</a:t>
            </a:r>
            <a:r>
              <a:rPr lang="ja-JP" altLang="en-US" dirty="0" smtClean="0"/>
              <a:t>する　＝　</a:t>
            </a:r>
            <a:r>
              <a:rPr lang="en-US" altLang="ja-JP" dirty="0" smtClean="0"/>
              <a:t>SQL </a:t>
            </a:r>
            <a:r>
              <a:rPr lang="ja-JP" altLang="en-US" dirty="0" err="1" smtClean="0"/>
              <a:t>で</a:t>
            </a:r>
            <a:r>
              <a:rPr lang="ja-JP" altLang="en-US" dirty="0" smtClean="0"/>
              <a:t>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2052" name="Picture 4" descr="https://www.kunihikokaneko.com/free/db/28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775618"/>
            <a:ext cx="5040762" cy="458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kunihikokaneko.com/free/db/4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2002631"/>
            <a:ext cx="5880100" cy="311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7073900" y="5499100"/>
            <a:ext cx="3778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SQL</a:t>
            </a:r>
            <a:r>
              <a:rPr kumimoji="1" lang="ja-JP" altLang="en-US" sz="3200" dirty="0" smtClean="0"/>
              <a:t>はコマンド言語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40443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15900"/>
            <a:ext cx="11671300" cy="11802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１つのテーブルを複数のテーブルに</a:t>
            </a:r>
            <a:r>
              <a:rPr kumimoji="1" lang="ja-JP" altLang="en-US" b="1" u="sng" dirty="0" smtClean="0"/>
              <a:t>分解</a:t>
            </a:r>
            <a:r>
              <a:rPr kumimoji="1" lang="ja-JP" altLang="en-US" dirty="0" smtClean="0"/>
              <a:t>したい，ということもある　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pic>
        <p:nvPicPr>
          <p:cNvPr id="3074" name="Picture 2" descr="https://www.kunihikokaneko.com/free/db/9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5275"/>
            <a:ext cx="6308673" cy="468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www.kunihikokaneko.com/free/db/29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7" y="1642399"/>
            <a:ext cx="3484563" cy="247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4537" y="4289361"/>
            <a:ext cx="4659848" cy="243211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8674100" y="4635500"/>
            <a:ext cx="1905000" cy="4826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38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39700"/>
            <a:ext cx="11671300" cy="12564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データを最新のものに</a:t>
            </a:r>
            <a:r>
              <a:rPr kumimoji="1" lang="ja-JP" altLang="en-US" b="1" u="sng" dirty="0" smtClean="0"/>
              <a:t>更新</a:t>
            </a:r>
            <a:r>
              <a:rPr kumimoji="1" lang="ja-JP" altLang="en-US" dirty="0" smtClean="0"/>
              <a:t>したい，こともある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pic>
        <p:nvPicPr>
          <p:cNvPr id="4098" name="Picture 2" descr="https://www.kunihikokaneko.com/free/db/40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2390775"/>
            <a:ext cx="60960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36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139700"/>
            <a:ext cx="11671300" cy="125640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ja-JP" altLang="en-US" b="1" u="sng" dirty="0" smtClean="0"/>
              <a:t>集計，集約</a:t>
            </a:r>
            <a:r>
              <a:rPr kumimoji="1" lang="ja-JP" altLang="en-US" dirty="0" smtClean="0"/>
              <a:t>したい，ソート（並べ替え）したいこともある　＝　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　でできる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588" y="1467578"/>
            <a:ext cx="4367212" cy="4817295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9070" y="1590225"/>
            <a:ext cx="3643029" cy="4709708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2053570" y="6299933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集計，集約の例</a:t>
            </a:r>
            <a:endParaRPr kumimoji="1" lang="ja-JP" altLang="en-US" sz="32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512329" y="627322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ソートの例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1632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ＳＱＬの使い方</a:t>
            </a:r>
          </a:p>
        </p:txBody>
      </p:sp>
      <p:sp>
        <p:nvSpPr>
          <p:cNvPr id="28" name="円柱 27"/>
          <p:cNvSpPr/>
          <p:nvPr/>
        </p:nvSpPr>
        <p:spPr>
          <a:xfrm>
            <a:off x="2606839" y="3585513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706683" y="4437206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雲形吹き出し 1"/>
          <p:cNvSpPr/>
          <p:nvPr/>
        </p:nvSpPr>
        <p:spPr>
          <a:xfrm>
            <a:off x="1921699" y="1024241"/>
            <a:ext cx="4787109" cy="2481902"/>
          </a:xfrm>
          <a:prstGeom prst="cloudCallout">
            <a:avLst>
              <a:gd name="adj1" fmla="val -18103"/>
              <a:gd name="adj2" fmla="val 817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9548568" y="3960153"/>
            <a:ext cx="233910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データベース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利用者</a:t>
            </a:r>
            <a:endParaRPr kumimoji="1" lang="ja-JP" altLang="en-US" sz="2800" dirty="0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5873014" y="4224594"/>
            <a:ext cx="3118586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5892626" y="4815947"/>
            <a:ext cx="3098974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5800960" y="3229172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データベースシステムに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ＳＱＬコマンドを</a:t>
            </a:r>
            <a:r>
              <a:rPr lang="ja-JP" altLang="en-US" sz="2400" b="1" dirty="0" smtClean="0"/>
              <a:t>送る</a:t>
            </a:r>
            <a:endParaRPr kumimoji="1" lang="ja-JP" altLang="en-US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262625" y="5176467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結果</a:t>
            </a:r>
            <a:r>
              <a:rPr kumimoji="1" lang="ja-JP" altLang="en-US" sz="2400" dirty="0" smtClean="0"/>
              <a:t>が返ってくる</a:t>
            </a:r>
            <a:endParaRPr kumimoji="1" lang="ja-JP" altLang="en-US" sz="24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2206105" y="1130487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00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で，テーブルをそのまま表示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375398" y="1930249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元のテーブルの</a:t>
            </a:r>
            <a:endParaRPr kumimoji="1"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まま</a:t>
            </a:r>
            <a:r>
              <a:rPr lang="ja-JP" altLang="en-US" sz="36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表示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543" y="3202922"/>
            <a:ext cx="4730175" cy="1170096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4433" y="2879090"/>
            <a:ext cx="4025038" cy="18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01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フィールドの表示／非表示（射影）の例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3850756" y="2251654"/>
            <a:ext cx="5724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」といいます）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4114" y="3537175"/>
            <a:ext cx="3706148" cy="1034711"/>
          </a:xfrm>
          <a:prstGeom prst="rect">
            <a:avLst/>
          </a:prstGeom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7" name="図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321" y="3347992"/>
            <a:ext cx="3398697" cy="154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0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図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930" y="3808377"/>
            <a:ext cx="4899374" cy="702864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レコードの絞り込み（選択）の例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725194" y="5022129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611050" y="2563713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楕円 1"/>
          <p:cNvSpPr/>
          <p:nvPr/>
        </p:nvSpPr>
        <p:spPr>
          <a:xfrm>
            <a:off x="5161133" y="4023253"/>
            <a:ext cx="1876541" cy="5453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" name="直線矢印コネクタ 3"/>
          <p:cNvCxnSpPr/>
          <p:nvPr/>
        </p:nvCxnSpPr>
        <p:spPr>
          <a:xfrm flipH="1">
            <a:off x="6790790" y="3295723"/>
            <a:ext cx="975256" cy="8126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3939988" y="198820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全体で「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＋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" name="図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1302" y="3593052"/>
            <a:ext cx="3392881" cy="1308683"/>
          </a:xfrm>
          <a:prstGeom prst="rect">
            <a:avLst/>
          </a:prstGeom>
        </p:spPr>
      </p:pic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777934" y="6077208"/>
            <a:ext cx="5047807" cy="875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※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途中で</a:t>
            </a:r>
            <a:r>
              <a:rPr lang="ja-JP" altLang="en-US" sz="3800" b="1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改行してもいい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し、改行しなくてもよい 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(SQL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のルール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)</a:t>
            </a:r>
            <a:endParaRPr lang="ja-JP" altLang="en-US" sz="38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81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82599" y="-61912"/>
            <a:ext cx="10199739" cy="127288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複数のテーブルを１つに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まとめる（</a:t>
            </a:r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）例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73041" y="1957674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4233557" y="4251145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446338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949474" y="43074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6707182" y="2014727"/>
            <a:ext cx="2103474" cy="803750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13150" y="1250963"/>
            <a:ext cx="68691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dirty="0" smtClean="0"/>
              <a:t>SQL </a:t>
            </a:r>
            <a:r>
              <a:rPr kumimoji="1" lang="ja-JP" altLang="en-US" sz="4000" dirty="0" smtClean="0"/>
              <a:t>でテーブル名を</a:t>
            </a:r>
            <a:r>
              <a:rPr kumimoji="1" lang="ja-JP" altLang="en-US" sz="4000" b="1" u="sng" dirty="0" smtClean="0"/>
              <a:t>２つ</a:t>
            </a:r>
            <a:r>
              <a:rPr kumimoji="1" lang="ja-JP" altLang="en-US" sz="4000" dirty="0" smtClean="0"/>
              <a:t>書く</a:t>
            </a:r>
            <a:endParaRPr kumimoji="1" lang="ja-JP" altLang="en-US" sz="4000" dirty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564" y="2980078"/>
            <a:ext cx="5616877" cy="2822915"/>
          </a:xfrm>
          <a:prstGeom prst="rect">
            <a:avLst/>
          </a:prstGeom>
        </p:spPr>
      </p:pic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12629" y="2056313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テキスト ボックス 15"/>
          <p:cNvSpPr txBox="1"/>
          <p:nvPr/>
        </p:nvSpPr>
        <p:spPr>
          <a:xfrm>
            <a:off x="937908" y="14570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233557" y="5756185"/>
            <a:ext cx="69557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結合結果</a:t>
            </a:r>
            <a:r>
              <a:rPr lang="ja-JP" altLang="en-US" sz="2400" dirty="0" smtClean="0"/>
              <a:t>では、</a:t>
            </a:r>
            <a:endParaRPr lang="en-US" altLang="ja-JP" sz="2400" dirty="0" smtClean="0"/>
          </a:p>
          <a:p>
            <a:r>
              <a:rPr lang="ja-JP" altLang="en-US" sz="2400" dirty="0"/>
              <a:t>右側</a:t>
            </a:r>
            <a:r>
              <a:rPr kumimoji="1" lang="ja-JP" altLang="en-US" sz="2400" dirty="0" smtClean="0"/>
              <a:t>に一方の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2400" dirty="0" smtClean="0"/>
              <a:t>の</a:t>
            </a:r>
            <a:r>
              <a:rPr kumimoji="1"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kumimoji="1" lang="ja-JP" altLang="en-US" sz="2400" dirty="0" smtClean="0"/>
              <a:t>が、</a:t>
            </a:r>
            <a:endParaRPr kumimoji="1" lang="en-US" altLang="ja-JP" sz="2400" dirty="0" smtClean="0"/>
          </a:p>
          <a:p>
            <a:r>
              <a:rPr lang="ja-JP" altLang="en-US" sz="2400" dirty="0"/>
              <a:t>左側</a:t>
            </a:r>
            <a:r>
              <a:rPr lang="ja-JP" altLang="en-US" sz="2400" dirty="0" smtClean="0"/>
              <a:t>に、もう一方の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400" dirty="0" smtClean="0"/>
              <a:t>の</a:t>
            </a:r>
            <a:r>
              <a:rPr lang="ja-JP" altLang="en-US" sz="2400" dirty="0" smtClean="0">
                <a:solidFill>
                  <a:srgbClr val="C00000"/>
                </a:solidFill>
              </a:rPr>
              <a:t>レコード</a:t>
            </a:r>
            <a:r>
              <a:rPr lang="ja-JP" altLang="en-US" sz="2400" dirty="0" smtClean="0"/>
              <a:t>が集まる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71994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による問い合わせ（クエリ）</a:t>
            </a:r>
          </a:p>
        </p:txBody>
      </p:sp>
      <p:sp>
        <p:nvSpPr>
          <p:cNvPr id="9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77686" y="1208991"/>
            <a:ext cx="9177102" cy="126460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/>
              <a:t>■ </a:t>
            </a:r>
            <a:r>
              <a:rPr lang="en-US" altLang="ja-JP" sz="3200" dirty="0" smtClean="0">
                <a:solidFill>
                  <a:srgbClr val="C00000"/>
                </a:solidFill>
              </a:rPr>
              <a:t>SQL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による</a:t>
            </a:r>
            <a:r>
              <a:rPr lang="ja-JP" altLang="en-US" sz="3200" dirty="0" smtClean="0">
                <a:solidFill>
                  <a:srgbClr val="C00000"/>
                </a:solidFill>
              </a:rPr>
              <a:t>問い合わせ（</a:t>
            </a:r>
            <a:r>
              <a:rPr lang="ja-JP" altLang="en-US" sz="3200" dirty="0">
                <a:solidFill>
                  <a:srgbClr val="C00000"/>
                </a:solidFill>
              </a:rPr>
              <a:t>クエリ</a:t>
            </a:r>
            <a:r>
              <a:rPr lang="ja-JP" altLang="en-US" sz="3200" dirty="0" smtClean="0">
                <a:solidFill>
                  <a:srgbClr val="C00000"/>
                </a:solidFill>
              </a:rPr>
              <a:t>）</a:t>
            </a:r>
            <a:r>
              <a:rPr lang="ja-JP" altLang="en-US" sz="3200" dirty="0" smtClean="0"/>
              <a:t>の結果は、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必ず１つのテーブルになる</a:t>
            </a:r>
            <a:endParaRPr lang="en-US" altLang="ja-JP" sz="3200" b="1" u="sng" dirty="0" smtClean="0">
              <a:solidFill>
                <a:srgbClr val="FF0000"/>
              </a:solidFill>
            </a:endParaRPr>
          </a:p>
        </p:txBody>
      </p:sp>
      <p:sp>
        <p:nvSpPr>
          <p:cNvPr id="2" name="角丸四角形 1"/>
          <p:cNvSpPr/>
          <p:nvPr/>
        </p:nvSpPr>
        <p:spPr>
          <a:xfrm>
            <a:off x="105035" y="1227395"/>
            <a:ext cx="8734165" cy="1280674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109385" y="428484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そのまま表示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7853240" y="4280551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273247" y="6271876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射影＋選択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886890" y="637475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407" y="2620973"/>
            <a:ext cx="4169503" cy="1720092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927" y="2529044"/>
            <a:ext cx="4439797" cy="1811556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6231" y="4843589"/>
            <a:ext cx="4380961" cy="1440719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3452" y="4796233"/>
            <a:ext cx="3327571" cy="167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9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実際のデータベースシステムの動作画面</a:t>
            </a:r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60" y="1358872"/>
            <a:ext cx="5553123" cy="1373667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25" name="直線矢印コネクタ 24"/>
          <p:cNvCxnSpPr/>
          <p:nvPr/>
        </p:nvCxnSpPr>
        <p:spPr>
          <a:xfrm flipV="1">
            <a:off x="5794851" y="2072352"/>
            <a:ext cx="913138" cy="9409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flipV="1">
            <a:off x="6251420" y="3875434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flipV="1">
            <a:off x="6357356" y="5638439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60" y="3459261"/>
            <a:ext cx="6032675" cy="865447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01636"/>
            <a:ext cx="6089541" cy="873605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1006" y="3158634"/>
            <a:ext cx="4028219" cy="1829719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1005" y="5158001"/>
            <a:ext cx="4053451" cy="1563474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8852" y="1136825"/>
            <a:ext cx="4025038" cy="18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82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090856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5-1-1 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を用いた問い合わせ（クエリ）</a:t>
            </a:r>
          </a:p>
        </p:txBody>
      </p:sp>
      <p:sp>
        <p:nvSpPr>
          <p:cNvPr id="15" name="Rectangle 3"/>
          <p:cNvSpPr txBox="1">
            <a:spLocks/>
          </p:cNvSpPr>
          <p:nvPr/>
        </p:nvSpPr>
        <p:spPr>
          <a:xfrm>
            <a:off x="419100" y="1546152"/>
            <a:ext cx="9410700" cy="50537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■ 「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問い合わせ（クエリ）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」とは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、データベースの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検索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（抽出）、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分類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集計・集約</a:t>
            </a:r>
            <a:r>
              <a:rPr lang="ja-JP" altLang="en-US" sz="3200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を行う</a:t>
            </a:r>
            <a:r>
              <a:rPr lang="ja-JP" altLang="en-US" sz="3200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こと</a:t>
            </a:r>
            <a:endParaRPr lang="en-US" altLang="ja-JP" sz="3200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■</a:t>
            </a:r>
            <a:r>
              <a:rPr lang="ja-JP" altLang="en-US" sz="3200" dirty="0" smtClean="0">
                <a:solidFill>
                  <a:srgbClr val="C00000"/>
                </a:solidFill>
              </a:rPr>
              <a:t> 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問い合わせ</a:t>
            </a:r>
            <a:r>
              <a:rPr lang="ja-JP" altLang="en-US" sz="3200" b="1" dirty="0">
                <a:solidFill>
                  <a:srgbClr val="C00000"/>
                </a:solidFill>
              </a:rPr>
              <a:t>（クエリ）</a:t>
            </a:r>
            <a:r>
              <a:rPr lang="ja-JP" altLang="en-US" sz="3200" dirty="0">
                <a:solidFill>
                  <a:srgbClr val="000066"/>
                </a:solidFill>
              </a:rPr>
              <a:t>の結果は、</a:t>
            </a:r>
            <a:r>
              <a:rPr lang="ja-JP" altLang="en-US" sz="3200" b="1" u="sng" dirty="0">
                <a:solidFill>
                  <a:srgbClr val="FF0000"/>
                </a:solidFill>
              </a:rPr>
              <a:t>必ず１つ</a:t>
            </a:r>
            <a:r>
              <a:rPr lang="ja-JP" altLang="en-US" sz="3200" dirty="0">
                <a:solidFill>
                  <a:srgbClr val="000066"/>
                </a:solidFill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</a:rPr>
              <a:t>に</a:t>
            </a:r>
            <a:r>
              <a:rPr lang="ja-JP" altLang="en-US" sz="3200" dirty="0" smtClean="0">
                <a:solidFill>
                  <a:srgbClr val="000066"/>
                </a:solidFill>
              </a:rPr>
              <a:t>なる</a:t>
            </a:r>
            <a:endParaRPr lang="en-US" altLang="ja-JP" sz="3200" dirty="0" smtClean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ja-JP" sz="3200" dirty="0">
              <a:solidFill>
                <a:srgbClr val="000066"/>
              </a:solidFill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000066"/>
                </a:solidFill>
              </a:rPr>
              <a:t>■ キーワード</a:t>
            </a:r>
            <a:r>
              <a:rPr lang="en-US" altLang="ja-JP" sz="3200" dirty="0" smtClean="0">
                <a:solidFill>
                  <a:srgbClr val="000066"/>
                </a:solidFill>
              </a:rPr>
              <a:t>: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select</a:t>
            </a:r>
            <a:r>
              <a:rPr lang="en-US" altLang="ja-JP" sz="3200" dirty="0" smtClean="0">
                <a:solidFill>
                  <a:srgbClr val="000066"/>
                </a:solidFill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>
                <a:solidFill>
                  <a:srgbClr val="000066"/>
                </a:solidFill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where</a:t>
            </a:r>
            <a:endParaRPr lang="en-US" altLang="ja-JP" sz="3200" b="1" dirty="0">
              <a:solidFill>
                <a:srgbClr val="C00000"/>
              </a:solidFill>
            </a:endParaRPr>
          </a:p>
        </p:txBody>
      </p:sp>
      <p:grpSp>
        <p:nvGrpSpPr>
          <p:cNvPr id="6" name="グループ化 5"/>
          <p:cNvGrpSpPr/>
          <p:nvPr/>
        </p:nvGrpSpPr>
        <p:grpSpPr>
          <a:xfrm>
            <a:off x="10160674" y="1367070"/>
            <a:ext cx="2031326" cy="1921118"/>
            <a:chOff x="9828551" y="1209670"/>
            <a:chExt cx="2031326" cy="1921118"/>
          </a:xfrm>
        </p:grpSpPr>
        <p:sp>
          <p:nvSpPr>
            <p:cNvPr id="7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018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select * from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＜テーブル名＞</a:t>
            </a: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694419" y="3608211"/>
            <a:ext cx="4161370" cy="100404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2212964" y="1260857"/>
            <a:ext cx="9177102" cy="126460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/>
              <a:t>① 元の単一テーブルを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そのまま</a:t>
            </a:r>
            <a:r>
              <a:rPr lang="ja-JP" altLang="en-US" sz="3200" dirty="0" smtClean="0"/>
              <a:t>出力したいとき</a:t>
            </a:r>
            <a:endParaRPr lang="en-US" altLang="ja-JP" sz="3200" dirty="0" smtClean="0"/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    select * 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＜テーブル名＞</a:t>
            </a:r>
            <a:endParaRPr lang="en-US" altLang="ja-JP" sz="32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</p:txBody>
      </p:sp>
      <p:sp>
        <p:nvSpPr>
          <p:cNvPr id="18" name="角丸四角形 17"/>
          <p:cNvSpPr/>
          <p:nvPr/>
        </p:nvSpPr>
        <p:spPr>
          <a:xfrm>
            <a:off x="1874842" y="1292523"/>
            <a:ext cx="8734165" cy="1280674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7955353" y="4130561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0" y="3037373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4" name="表 13"/>
          <p:cNvGraphicFramePr>
            <a:graphicFrameLocks noGrp="1"/>
          </p:cNvGraphicFramePr>
          <p:nvPr>
            <p:extLst/>
          </p:nvPr>
        </p:nvGraphicFramePr>
        <p:xfrm>
          <a:off x="8597145" y="3046783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802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42844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select </a:t>
            </a: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＜フィールド名リスト＞</a:t>
            </a:r>
            <a:r>
              <a:rPr lang="en-US" altLang="ja-JP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 from </a:t>
            </a:r>
            <a:r>
              <a:rPr lang="ja-JP" altLang="en-US" sz="32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＜テーブル名＞</a:t>
            </a: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914400" y="1328354"/>
            <a:ext cx="9664700" cy="126460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 smtClean="0"/>
              <a:t>の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表示／非表示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（</a:t>
            </a:r>
            <a:r>
              <a:rPr lang="ja-JP" altLang="en-US" sz="3200" b="1" u="sng" dirty="0" smtClean="0">
                <a:solidFill>
                  <a:srgbClr val="C00000"/>
                </a:solidFill>
              </a:rPr>
              <a:t>射影</a:t>
            </a:r>
            <a:r>
              <a:rPr lang="ja-JP" altLang="en-US" sz="3200" u="sng" dirty="0" smtClean="0">
                <a:solidFill>
                  <a:srgbClr val="FF0000"/>
                </a:solidFill>
              </a:rPr>
              <a:t>）</a:t>
            </a:r>
            <a:endParaRPr lang="en-US" altLang="ja-JP" sz="3200" dirty="0" smtClean="0"/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    select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＜フィールド名リスト＞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＜テーブル名＞</a:t>
            </a:r>
            <a:endParaRPr lang="en-US" altLang="ja-JP" sz="32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</p:txBody>
      </p:sp>
      <p:sp>
        <p:nvSpPr>
          <p:cNvPr id="18" name="角丸四角形 17"/>
          <p:cNvSpPr/>
          <p:nvPr/>
        </p:nvSpPr>
        <p:spPr>
          <a:xfrm>
            <a:off x="914400" y="1292523"/>
            <a:ext cx="9694607" cy="1280674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13763" y="3174510"/>
            <a:ext cx="5793737" cy="89407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</a:t>
            </a: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elect</a:t>
            </a:r>
            <a:r>
              <a:rPr lang="ja-JP" altLang="en-US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21" name="直線矢印コネクタ 20"/>
          <p:cNvCxnSpPr/>
          <p:nvPr/>
        </p:nvCxnSpPr>
        <p:spPr>
          <a:xfrm flipV="1">
            <a:off x="9136693" y="3671130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413763" y="5268770"/>
            <a:ext cx="5793737" cy="8940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9136693" y="5765390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正方形/長方形 2"/>
          <p:cNvSpPr/>
          <p:nvPr/>
        </p:nvSpPr>
        <p:spPr>
          <a:xfrm>
            <a:off x="4705350" y="2994611"/>
            <a:ext cx="2255889" cy="1073971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4512583" y="5178820"/>
            <a:ext cx="1439643" cy="1073971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0" y="3037373"/>
          <a:ext cx="3218467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9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6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8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779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9716453" y="2351337"/>
          <a:ext cx="2379437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8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779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8" name="表 27"/>
          <p:cNvGraphicFramePr>
            <a:graphicFrameLocks noGrp="1"/>
          </p:cNvGraphicFramePr>
          <p:nvPr>
            <p:extLst/>
          </p:nvPr>
        </p:nvGraphicFramePr>
        <p:xfrm>
          <a:off x="9955699" y="4771282"/>
          <a:ext cx="130661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779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81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select * from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＜テーブル名＞</a:t>
            </a: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470237" y="1493712"/>
            <a:ext cx="11709400" cy="197359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/>
              <a:t>の</a:t>
            </a:r>
            <a:r>
              <a:rPr lang="ja-JP" altLang="en-US" sz="3200" b="1" u="sng" dirty="0">
                <a:solidFill>
                  <a:srgbClr val="FF0000"/>
                </a:solidFill>
              </a:rPr>
              <a:t>表示／非表示</a:t>
            </a:r>
            <a:r>
              <a:rPr lang="ja-JP" altLang="en-US" sz="3200" dirty="0">
                <a:solidFill>
                  <a:srgbClr val="FF0000"/>
                </a:solidFill>
              </a:rPr>
              <a:t>（</a:t>
            </a:r>
            <a:r>
              <a:rPr lang="ja-JP" altLang="en-US" sz="3200" b="1" dirty="0">
                <a:solidFill>
                  <a:srgbClr val="C00000"/>
                </a:solidFill>
              </a:rPr>
              <a:t>射影</a:t>
            </a:r>
            <a:r>
              <a:rPr lang="ja-JP" altLang="en-US" sz="3200" dirty="0" smtClean="0">
                <a:solidFill>
                  <a:srgbClr val="FF0000"/>
                </a:solidFill>
              </a:rPr>
              <a:t>）</a:t>
            </a:r>
            <a:r>
              <a:rPr lang="ja-JP" altLang="en-US" sz="3200" dirty="0" smtClean="0"/>
              <a:t>に加えて，</a:t>
            </a:r>
            <a:endParaRPr lang="en-US" altLang="ja-JP" sz="32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レコード</a:t>
            </a:r>
            <a:r>
              <a:rPr lang="ja-JP" altLang="en-US" sz="3200" dirty="0">
                <a:latin typeface="Segoe UI" panose="020B0502040204020203" pitchFamily="34" charset="0"/>
                <a:cs typeface="Segoe UI" panose="020B0502040204020203" pitchFamily="34" charset="0"/>
              </a:rPr>
              <a:t>の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絞り込み</a:t>
            </a:r>
            <a:r>
              <a:rPr lang="ja-JP" altLang="en-US" sz="3200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（</a:t>
            </a:r>
            <a:r>
              <a:rPr lang="ja-JP" altLang="en-US" sz="32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選択</a:t>
            </a:r>
            <a:r>
              <a:rPr lang="ja-JP" altLang="en-US" sz="3200" dirty="0" smtClean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）</a:t>
            </a:r>
            <a:r>
              <a:rPr lang="en-US" altLang="ja-JP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   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 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＜フィールド名リスト＞</a:t>
            </a:r>
            <a:r>
              <a:rPr lang="en-US" altLang="ja-JP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from 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＜テーブル名＞</a:t>
            </a:r>
            <a:r>
              <a:rPr lang="en-US" altLang="ja-JP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 </a:t>
            </a:r>
            <a:r>
              <a:rPr lang="ja-JP" altLang="en-US" sz="3200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＜選択条件＞</a:t>
            </a:r>
            <a:endParaRPr lang="en-US" altLang="ja-JP" sz="3200" dirty="0" smtClean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角丸四角形 17"/>
          <p:cNvSpPr/>
          <p:nvPr/>
        </p:nvSpPr>
        <p:spPr>
          <a:xfrm>
            <a:off x="241300" y="1292522"/>
            <a:ext cx="11709400" cy="2070109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8347866" y="4850533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正方形/長方形 11"/>
          <p:cNvSpPr/>
          <p:nvPr/>
        </p:nvSpPr>
        <p:spPr>
          <a:xfrm>
            <a:off x="3522610" y="4306030"/>
            <a:ext cx="4721717" cy="1011488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3572096" y="4306030"/>
            <a:ext cx="5047807" cy="115529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endParaRPr lang="en-US" altLang="ja-JP" sz="3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200" b="1" dirty="0" smtClean="0">
                <a:latin typeface="Segoe UI" panose="020B0502040204020203" pitchFamily="34" charset="0"/>
                <a:cs typeface="Segoe UI" panose="020B0502040204020203" pitchFamily="34" charset="0"/>
              </a:rPr>
              <a:t>&gt; 80</a:t>
            </a:r>
            <a:r>
              <a:rPr lang="en-US" altLang="ja-JP" sz="3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 smtClean="0"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801034" y="5670686"/>
            <a:ext cx="5047807" cy="115529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※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途中で</a:t>
            </a:r>
            <a:r>
              <a:rPr lang="ja-JP" altLang="en-US" sz="3800" b="1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改行してもいい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し、改行しなくてもよい 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(SQL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のルール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)</a:t>
            </a:r>
            <a:endParaRPr lang="ja-JP" altLang="en-US" sz="38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19" name="正方形/長方形 18"/>
          <p:cNvSpPr/>
          <p:nvPr/>
        </p:nvSpPr>
        <p:spPr>
          <a:xfrm>
            <a:off x="4613334" y="4147619"/>
            <a:ext cx="1934949" cy="664155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4613334" y="4827928"/>
            <a:ext cx="1842934" cy="664155"/>
          </a:xfrm>
          <a:prstGeom prst="rect">
            <a:avLst/>
          </a:prstGeom>
          <a:noFill/>
          <a:ln w="57150">
            <a:solidFill>
              <a:srgbClr val="FF000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103605" y="3801639"/>
          <a:ext cx="3218467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9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6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8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779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9207500" y="4046198"/>
          <a:ext cx="2379437" cy="1731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66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8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779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790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862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>
          <a:xfrm>
            <a:off x="419100" y="0"/>
            <a:ext cx="9845040" cy="1004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5-1-2 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問い合わせの例</a:t>
            </a:r>
          </a:p>
        </p:txBody>
      </p:sp>
      <p:grpSp>
        <p:nvGrpSpPr>
          <p:cNvPr id="8" name="グループ化 7"/>
          <p:cNvGrpSpPr/>
          <p:nvPr/>
        </p:nvGrpSpPr>
        <p:grpSpPr>
          <a:xfrm>
            <a:off x="10640781" y="1230313"/>
            <a:ext cx="1387859" cy="1101646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6200" y="2365528"/>
            <a:ext cx="12077700" cy="4355947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						</a:t>
            </a:r>
            <a:r>
              <a:rPr lang="ja-JP" altLang="en-US" sz="3600" b="1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そのまま表示</a:t>
            </a:r>
            <a:endParaRPr lang="en-US" altLang="ja-JP" sz="3600" b="1" dirty="0" smtClean="0">
              <a:solidFill>
                <a:schemeClr val="tx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				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射影</a:t>
            </a:r>
            <a:endParaRPr lang="en-US" altLang="ja-JP" sz="36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商品名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where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単価 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&gt; 80;</a:t>
            </a:r>
            <a:r>
              <a:rPr lang="ja-JP" altLang="en-US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射影</a:t>
            </a:r>
            <a:r>
              <a:rPr lang="ja-JP" altLang="en-US" sz="3600" b="1" dirty="0" smtClean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＋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選択</a:t>
            </a:r>
            <a:endParaRPr lang="en-US" altLang="ja-JP" sz="3600" b="1" dirty="0" smtClean="0">
              <a:solidFill>
                <a:srgbClr val="C0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					</a:t>
            </a:r>
            <a:r>
              <a:rPr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結合</a:t>
            </a:r>
            <a:r>
              <a:rPr lang="en-US" altLang="ja-JP" sz="3600" dirty="0">
                <a:latin typeface="Segoe UI" panose="020B0502040204020203" pitchFamily="34" charset="0"/>
                <a:cs typeface="Segoe UI" panose="020B0502040204020203" pitchFamily="34" charset="0"/>
              </a:rPr>
              <a:t>	</a:t>
            </a:r>
            <a:endParaRPr lang="en-US" altLang="ja-JP" sz="36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en-US" altLang="ja-JP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82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132885" y="2286000"/>
            <a:ext cx="10042216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>
                <a:solidFill>
                  <a:schemeClr val="bg1"/>
                </a:solidFill>
              </a:rPr>
              <a:t>5</a:t>
            </a:r>
            <a:r>
              <a:rPr lang="en-US" altLang="ja-JP" sz="4000" dirty="0" smtClean="0">
                <a:solidFill>
                  <a:schemeClr val="bg1"/>
                </a:solidFill>
              </a:rPr>
              <a:t>-2 </a:t>
            </a:r>
            <a:r>
              <a:rPr lang="ja-JP" altLang="en-US" sz="4000" dirty="0" smtClean="0">
                <a:solidFill>
                  <a:schemeClr val="bg1"/>
                </a:solidFill>
              </a:rPr>
              <a:t>結合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16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結合のイメージ</a:t>
            </a:r>
          </a:p>
        </p:txBody>
      </p:sp>
      <p:sp>
        <p:nvSpPr>
          <p:cNvPr id="4" name="正方形/長方形 3"/>
          <p:cNvSpPr/>
          <p:nvPr/>
        </p:nvSpPr>
        <p:spPr>
          <a:xfrm>
            <a:off x="3295700" y="2099212"/>
            <a:ext cx="1085235" cy="12093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3017939" y="4131616"/>
            <a:ext cx="1640758" cy="4906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矢印 4"/>
          <p:cNvSpPr/>
          <p:nvPr/>
        </p:nvSpPr>
        <p:spPr>
          <a:xfrm>
            <a:off x="5050579" y="2657729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453992" y="244228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1165924" y="413161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9726235" y="2894535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</a:t>
            </a:r>
            <a:endParaRPr lang="en-US" altLang="ja-JP" sz="2800" dirty="0" smtClean="0"/>
          </a:p>
          <a:p>
            <a:r>
              <a:rPr lang="ja-JP" altLang="en-US" sz="2800" dirty="0" smtClean="0"/>
              <a:t>テーブル</a:t>
            </a:r>
            <a:endParaRPr kumimoji="1" lang="ja-JP" altLang="en-US" sz="28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5117185" y="411533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結合</a:t>
            </a:r>
            <a:endParaRPr kumimoji="1" lang="ja-JP" altLang="en-US" sz="3600" b="1" dirty="0"/>
          </a:p>
        </p:txBody>
      </p:sp>
      <p:sp>
        <p:nvSpPr>
          <p:cNvPr id="34" name="正方形/長方形 33"/>
          <p:cNvSpPr/>
          <p:nvPr/>
        </p:nvSpPr>
        <p:spPr>
          <a:xfrm>
            <a:off x="6711239" y="2349393"/>
            <a:ext cx="2712161" cy="19183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010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9508671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３つ以上のテーブルを扱う場合のイメージ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1874774" y="1373325"/>
            <a:ext cx="1085235" cy="120936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正方形/長方形 35"/>
          <p:cNvSpPr/>
          <p:nvPr/>
        </p:nvSpPr>
        <p:spPr>
          <a:xfrm>
            <a:off x="1620957" y="3051227"/>
            <a:ext cx="1640758" cy="490653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179296" y="168208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0" y="309795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847084" y="3803490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</a:t>
            </a:r>
            <a:endParaRPr lang="en-US" altLang="ja-JP" sz="2800" dirty="0" smtClean="0"/>
          </a:p>
          <a:p>
            <a:r>
              <a:rPr lang="ja-JP" altLang="en-US" sz="2800" dirty="0" smtClean="0"/>
              <a:t>テーブル</a:t>
            </a:r>
            <a:endParaRPr kumimoji="1" lang="ja-JP" altLang="en-US" sz="2800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3482282" y="354188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結合</a:t>
            </a:r>
            <a:endParaRPr kumimoji="1" lang="ja-JP" altLang="en-US" sz="2800" b="1" dirty="0"/>
          </a:p>
        </p:txBody>
      </p:sp>
      <p:sp>
        <p:nvSpPr>
          <p:cNvPr id="42" name="正方形/長方形 41"/>
          <p:cNvSpPr/>
          <p:nvPr/>
        </p:nvSpPr>
        <p:spPr>
          <a:xfrm>
            <a:off x="4359933" y="1760025"/>
            <a:ext cx="2712161" cy="191837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正方形/長方形 42"/>
          <p:cNvSpPr/>
          <p:nvPr/>
        </p:nvSpPr>
        <p:spPr>
          <a:xfrm>
            <a:off x="1982909" y="5588219"/>
            <a:ext cx="977100" cy="4906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0" y="562685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cxnSp>
        <p:nvCxnSpPr>
          <p:cNvPr id="4" name="直線コネクタ 3"/>
          <p:cNvCxnSpPr/>
          <p:nvPr/>
        </p:nvCxnSpPr>
        <p:spPr>
          <a:xfrm>
            <a:off x="3217700" y="5830334"/>
            <a:ext cx="3697035" cy="11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右矢印 46"/>
          <p:cNvSpPr/>
          <p:nvPr/>
        </p:nvSpPr>
        <p:spPr>
          <a:xfrm>
            <a:off x="7587677" y="3433072"/>
            <a:ext cx="559348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中かっこ 4"/>
          <p:cNvSpPr/>
          <p:nvPr/>
        </p:nvSpPr>
        <p:spPr>
          <a:xfrm>
            <a:off x="3261715" y="1373325"/>
            <a:ext cx="250742" cy="26917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右中かっこ 47"/>
          <p:cNvSpPr/>
          <p:nvPr/>
        </p:nvSpPr>
        <p:spPr>
          <a:xfrm>
            <a:off x="7216441" y="1691441"/>
            <a:ext cx="276285" cy="48980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9575753" y="5368877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</a:t>
            </a:r>
            <a:endParaRPr lang="en-US" altLang="ja-JP" sz="2800" dirty="0" smtClean="0"/>
          </a:p>
          <a:p>
            <a:r>
              <a:rPr lang="ja-JP" altLang="en-US" sz="2800" dirty="0" smtClean="0"/>
              <a:t>テーブル</a:t>
            </a:r>
            <a:endParaRPr kumimoji="1" lang="ja-JP" altLang="en-US" sz="2800" dirty="0"/>
          </a:p>
        </p:txBody>
      </p:sp>
      <p:sp>
        <p:nvSpPr>
          <p:cNvPr id="51" name="正方形/長方形 50"/>
          <p:cNvSpPr/>
          <p:nvPr/>
        </p:nvSpPr>
        <p:spPr>
          <a:xfrm>
            <a:off x="8241126" y="2909403"/>
            <a:ext cx="3950874" cy="240047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右矢印 51"/>
          <p:cNvSpPr/>
          <p:nvPr/>
        </p:nvSpPr>
        <p:spPr>
          <a:xfrm>
            <a:off x="3663310" y="2005352"/>
            <a:ext cx="559348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401026" y="486079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結合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05032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説明に用いるテーブル</a:t>
            </a:r>
          </a:p>
        </p:txBody>
      </p:sp>
      <p:sp>
        <p:nvSpPr>
          <p:cNvPr id="3" name="右中かっこ 2"/>
          <p:cNvSpPr/>
          <p:nvPr/>
        </p:nvSpPr>
        <p:spPr>
          <a:xfrm rot="16200000" flipH="1">
            <a:off x="3600423" y="4381903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右中かっこ 14"/>
          <p:cNvSpPr/>
          <p:nvPr/>
        </p:nvSpPr>
        <p:spPr>
          <a:xfrm rot="16200000" flipH="1">
            <a:off x="5212381" y="4077377"/>
            <a:ext cx="319504" cy="17503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中かっこ 15"/>
          <p:cNvSpPr/>
          <p:nvPr/>
        </p:nvSpPr>
        <p:spPr>
          <a:xfrm rot="16200000" flipH="1">
            <a:off x="6955995" y="4250246"/>
            <a:ext cx="319504" cy="140464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2974735" y="5250848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780019" y="5239874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537621" y="5260929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688481" y="6103417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３つ</a:t>
            </a:r>
            <a:r>
              <a:rPr lang="en-US" altLang="ja-JP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7974235" y="2121303"/>
          <a:ext cx="4217765" cy="1983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4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名前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商品番号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712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4873323" y="126378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991600" y="126346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中かっこ 20"/>
          <p:cNvSpPr/>
          <p:nvPr/>
        </p:nvSpPr>
        <p:spPr>
          <a:xfrm rot="16200000" flipH="1">
            <a:off x="8419315" y="3785034"/>
            <a:ext cx="319504" cy="114133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右中かっこ 21"/>
          <p:cNvSpPr/>
          <p:nvPr/>
        </p:nvSpPr>
        <p:spPr>
          <a:xfrm rot="16200000" flipH="1">
            <a:off x="9570286" y="3799898"/>
            <a:ext cx="346661" cy="104068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3" name="右中かっこ 22"/>
          <p:cNvSpPr/>
          <p:nvPr/>
        </p:nvSpPr>
        <p:spPr>
          <a:xfrm rot="16200000" flipH="1">
            <a:off x="11087141" y="3388711"/>
            <a:ext cx="319504" cy="18902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949793" y="4869822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8910584" y="4504364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0544961" y="4740493"/>
            <a:ext cx="1860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8885279" y="5626109"/>
            <a:ext cx="3630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フィールドが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３つ</a:t>
            </a:r>
            <a:r>
              <a:rPr lang="en-US" altLang="ja-JP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</a:p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円柱 27"/>
          <p:cNvSpPr/>
          <p:nvPr/>
        </p:nvSpPr>
        <p:spPr>
          <a:xfrm>
            <a:off x="419100" y="1263469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627890" y="2084810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9147" y="3571494"/>
            <a:ext cx="29541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kumimoji="1"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endParaRPr kumimoji="1"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中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endParaRPr lang="en-US" altLang="ja-JP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たくさんの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入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る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31" name="表 30"/>
          <p:cNvGraphicFramePr>
            <a:graphicFrameLocks noGrp="1"/>
          </p:cNvGraphicFramePr>
          <p:nvPr>
            <p:extLst/>
          </p:nvPr>
        </p:nvGraphicFramePr>
        <p:xfrm>
          <a:off x="3189510" y="2048646"/>
          <a:ext cx="4553088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8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76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271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26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19973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実際のデータベースシステムでの結果</a:t>
            </a: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614344" y="4954880"/>
            <a:ext cx="532205" cy="941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正方形/長方形 14"/>
          <p:cNvSpPr/>
          <p:nvPr/>
        </p:nvSpPr>
        <p:spPr>
          <a:xfrm>
            <a:off x="4384270" y="1353758"/>
            <a:ext cx="2258069" cy="839696"/>
          </a:xfrm>
          <a:prstGeom prst="rect">
            <a:avLst/>
          </a:prstGeom>
          <a:noFill/>
          <a:ln w="57150">
            <a:solidFill>
              <a:srgbClr val="7030A0">
                <a:alpha val="2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2108" y="2674135"/>
            <a:ext cx="8387281" cy="4215258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1331814" y="1485568"/>
            <a:ext cx="55992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40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40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40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4000" dirty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4000" dirty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4000" dirty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4000" dirty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  <a:endParaRPr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98381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26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389" y="1004888"/>
            <a:ext cx="2600651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429" y="1413693"/>
            <a:ext cx="2592841" cy="259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739" y="3924769"/>
            <a:ext cx="2683019" cy="279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147" y="4006534"/>
            <a:ext cx="2766453" cy="276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86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商品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8561384" y="299123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605187" y="1120899"/>
            <a:ext cx="5204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kumimoji="1"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同じ種類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が集まっている</a:t>
            </a:r>
            <a:endParaRPr kumimoji="1"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6864363" y="3723670"/>
          <a:ext cx="4553088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8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76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32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32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32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4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81" y="1232776"/>
            <a:ext cx="2337996" cy="232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592" y="1587014"/>
            <a:ext cx="2330975" cy="233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55" y="3899981"/>
            <a:ext cx="2412046" cy="251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134" y="3927179"/>
            <a:ext cx="2487053" cy="248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99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購入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05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580" y="1004888"/>
            <a:ext cx="3137770" cy="343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930" y="1722437"/>
            <a:ext cx="4138824" cy="391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35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購入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05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301057"/>
            <a:ext cx="2171700" cy="237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6313" y="3976788"/>
            <a:ext cx="2595774" cy="245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6605187" y="1120899"/>
            <a:ext cx="5204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には、</a:t>
            </a:r>
            <a:r>
              <a:rPr kumimoji="1"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同じ種類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</a:t>
            </a:r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が集まっている</a:t>
            </a:r>
            <a:endParaRPr kumimoji="1"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179195" y="3651798"/>
            <a:ext cx="3630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4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6896100" y="4700903"/>
          <a:ext cx="43561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商品番号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X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Y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757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378200" y="5842337"/>
            <a:ext cx="5613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b="1" u="sng" dirty="0" smtClean="0">
                <a:solidFill>
                  <a:srgbClr val="FF0000"/>
                </a:solidFill>
              </a:rPr>
              <a:t>ペアは</a:t>
            </a:r>
            <a:r>
              <a:rPr lang="ja-JP" altLang="en-US" sz="6000" b="1" u="sng" dirty="0">
                <a:solidFill>
                  <a:srgbClr val="FF0000"/>
                </a:solidFill>
              </a:rPr>
              <a:t>８</a:t>
            </a:r>
            <a:r>
              <a:rPr lang="ja-JP" altLang="en-US" sz="6000" b="1" u="sng" dirty="0" smtClean="0">
                <a:solidFill>
                  <a:srgbClr val="FF0000"/>
                </a:solidFill>
              </a:rPr>
              <a:t>通り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8595580" y="2646372"/>
          <a:ext cx="359641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5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商品番号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44" y="3476542"/>
            <a:ext cx="1186730" cy="118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401" y="1402161"/>
            <a:ext cx="1336579" cy="146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58" y="3785540"/>
            <a:ext cx="1527322" cy="144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89752" y="2435459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855" y="969845"/>
            <a:ext cx="1117719" cy="111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898" y="2288576"/>
            <a:ext cx="1195631" cy="11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44" y="4599539"/>
            <a:ext cx="1276691" cy="133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線コネクタ 3"/>
          <p:cNvCxnSpPr/>
          <p:nvPr/>
        </p:nvCxnSpPr>
        <p:spPr>
          <a:xfrm>
            <a:off x="5110535" y="1685026"/>
            <a:ext cx="1250008" cy="449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/>
          <p:nvPr/>
        </p:nvCxnSpPr>
        <p:spPr>
          <a:xfrm>
            <a:off x="5110535" y="1685026"/>
            <a:ext cx="1491548" cy="2610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5172410" y="2990490"/>
            <a:ext cx="1429673" cy="1305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/>
          <p:nvPr/>
        </p:nvCxnSpPr>
        <p:spPr>
          <a:xfrm flipV="1">
            <a:off x="5200412" y="2159184"/>
            <a:ext cx="1160131" cy="831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 flipV="1">
            <a:off x="5149387" y="2157423"/>
            <a:ext cx="1221774" cy="1883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5172410" y="4041178"/>
            <a:ext cx="1429673" cy="254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15" idx="3"/>
          </p:cNvCxnSpPr>
          <p:nvPr/>
        </p:nvCxnSpPr>
        <p:spPr>
          <a:xfrm flipV="1">
            <a:off x="5110535" y="4295955"/>
            <a:ext cx="1491548" cy="968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15" idx="3"/>
          </p:cNvCxnSpPr>
          <p:nvPr/>
        </p:nvCxnSpPr>
        <p:spPr>
          <a:xfrm flipV="1">
            <a:off x="5110535" y="2134416"/>
            <a:ext cx="1260626" cy="3130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367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54000" y="4762837"/>
            <a:ext cx="5613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6000" b="1" u="sng" dirty="0" smtClean="0">
                <a:solidFill>
                  <a:srgbClr val="FF0000"/>
                </a:solidFill>
              </a:rPr>
              <a:t>ペアは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  <a:p>
            <a:r>
              <a:rPr lang="ja-JP" altLang="en-US" sz="6000" b="1" u="sng" dirty="0">
                <a:solidFill>
                  <a:srgbClr val="FF0000"/>
                </a:solidFill>
              </a:rPr>
              <a:t>８</a:t>
            </a:r>
            <a:r>
              <a:rPr lang="ja-JP" altLang="en-US" sz="6000" b="1" u="sng" dirty="0" smtClean="0">
                <a:solidFill>
                  <a:srgbClr val="FF0000"/>
                </a:solidFill>
              </a:rPr>
              <a:t>通り</a:t>
            </a:r>
            <a:endParaRPr kumimoji="1" lang="en-US" altLang="ja-JP" sz="6000" b="1" u="sng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2813392" y="3564849"/>
          <a:ext cx="755488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927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7871680" y="1291403"/>
          <a:ext cx="359641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2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5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5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800" dirty="0" smtClean="0"/>
                        <a:t>ID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名前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商品番号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X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Y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951" y="1004888"/>
            <a:ext cx="2293809" cy="2611413"/>
          </a:xfrm>
          <a:prstGeom prst="rect">
            <a:avLst/>
          </a:prstGeom>
        </p:spPr>
      </p:pic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318352" y="1228554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372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2295232" y="3359109"/>
          <a:ext cx="755488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927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脱線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19100" y="1004888"/>
            <a:ext cx="117729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 b="1" u="sng" dirty="0" smtClean="0">
                <a:solidFill>
                  <a:srgbClr val="FF0000"/>
                </a:solidFill>
              </a:rPr>
              <a:t>「商品</a:t>
            </a:r>
            <a:r>
              <a:rPr kumimoji="1" lang="en-US" altLang="ja-JP" sz="4400" b="1" u="sng" dirty="0" smtClean="0">
                <a:solidFill>
                  <a:srgbClr val="FF0000"/>
                </a:solidFill>
              </a:rPr>
              <a:t>.ID</a:t>
            </a:r>
            <a:r>
              <a:rPr kumimoji="1" lang="ja-JP" altLang="en-US" sz="4400" b="1" u="sng" dirty="0" smtClean="0">
                <a:solidFill>
                  <a:srgbClr val="FF0000"/>
                </a:solidFill>
              </a:rPr>
              <a:t>」，「購入</a:t>
            </a:r>
            <a:r>
              <a:rPr kumimoji="1" lang="en-US" altLang="ja-JP" sz="4400" b="1" u="sng" dirty="0" smtClean="0">
                <a:solidFill>
                  <a:srgbClr val="FF0000"/>
                </a:solidFill>
              </a:rPr>
              <a:t>.ID</a:t>
            </a:r>
            <a:r>
              <a:rPr kumimoji="1" lang="ja-JP" altLang="en-US" sz="4400" b="1" u="sng" dirty="0" smtClean="0">
                <a:solidFill>
                  <a:srgbClr val="FF0000"/>
                </a:solidFill>
              </a:rPr>
              <a:t>」って，何でしょう？</a:t>
            </a:r>
            <a:endParaRPr kumimoji="1" lang="en-US" altLang="ja-JP" sz="2000" dirty="0" smtClean="0">
              <a:solidFill>
                <a:srgbClr val="FF0000"/>
              </a:solidFill>
            </a:endParaRPr>
          </a:p>
          <a:p>
            <a:r>
              <a:rPr kumimoji="1" lang="ja-JP" altLang="en-US" sz="2800" dirty="0" smtClean="0"/>
              <a:t>「</a:t>
            </a:r>
            <a:r>
              <a:rPr kumimoji="1" lang="ja-JP" altLang="en-US" sz="2800" b="1" dirty="0" smtClean="0"/>
              <a:t>商品</a:t>
            </a:r>
            <a:r>
              <a:rPr kumimoji="1" lang="en-US" altLang="ja-JP" sz="2800" b="1" dirty="0" smtClean="0"/>
              <a:t>.</a:t>
            </a:r>
            <a:r>
              <a:rPr kumimoji="1" lang="ja-JP" altLang="en-US" sz="2800" dirty="0" smtClean="0"/>
              <a:t>」，「</a:t>
            </a:r>
            <a:r>
              <a:rPr kumimoji="1" lang="ja-JP" altLang="en-US" sz="2800" b="1" dirty="0" smtClean="0"/>
              <a:t>購入</a:t>
            </a:r>
            <a:r>
              <a:rPr kumimoji="1" lang="en-US" altLang="ja-JP" sz="2800" b="1" dirty="0" smtClean="0"/>
              <a:t>.</a:t>
            </a:r>
            <a:r>
              <a:rPr kumimoji="1" lang="ja-JP" altLang="en-US" sz="2800" dirty="0" smtClean="0"/>
              <a:t>」　・・・　</a:t>
            </a:r>
            <a:r>
              <a:rPr kumimoji="1" lang="ja-JP" altLang="en-US" sz="2800" b="1" dirty="0" smtClean="0">
                <a:solidFill>
                  <a:srgbClr val="C00000"/>
                </a:solidFill>
              </a:rPr>
              <a:t>テーブル名</a:t>
            </a:r>
            <a:endParaRPr kumimoji="1" lang="en-US" altLang="ja-JP" sz="2800" b="1" dirty="0" smtClean="0">
              <a:solidFill>
                <a:srgbClr val="C00000"/>
              </a:solidFill>
            </a:endParaRPr>
          </a:p>
          <a:p>
            <a:r>
              <a:rPr lang="ja-JP" altLang="en-US" sz="2800" dirty="0"/>
              <a:t>結合</a:t>
            </a:r>
            <a:r>
              <a:rPr lang="ja-JP" altLang="en-US" sz="2800" dirty="0" smtClean="0"/>
              <a:t>するテーブルに「同じ</a:t>
            </a:r>
            <a:r>
              <a:rPr lang="ja-JP" altLang="en-US" sz="2800" dirty="0" smtClean="0">
                <a:solidFill>
                  <a:srgbClr val="C00000"/>
                </a:solidFill>
              </a:rPr>
              <a:t>フィールド名</a:t>
            </a:r>
            <a:r>
              <a:rPr lang="ja-JP" altLang="en-US" sz="2800" dirty="0" smtClean="0"/>
              <a:t>」がある（バッティング）と，</a:t>
            </a:r>
            <a:endParaRPr lang="en-US" altLang="ja-JP" sz="2800" dirty="0" smtClean="0"/>
          </a:p>
          <a:p>
            <a:r>
              <a:rPr kumimoji="1" lang="ja-JP" altLang="en-US" sz="2800" dirty="0"/>
              <a:t>頭</a:t>
            </a:r>
            <a:r>
              <a:rPr kumimoji="1" lang="ja-JP" altLang="en-US" sz="2800" dirty="0" smtClean="0"/>
              <a:t>に，</a:t>
            </a:r>
            <a:r>
              <a:rPr kumimoji="1" lang="ja-JP" altLang="en-US" sz="2800" b="1" dirty="0" smtClean="0"/>
              <a:t>自動</a:t>
            </a:r>
            <a:r>
              <a:rPr kumimoji="1" lang="ja-JP" altLang="en-US" sz="2800" dirty="0" smtClean="0"/>
              <a:t>で，「テーブル名</a:t>
            </a:r>
            <a:r>
              <a:rPr kumimoji="1" lang="en-US" altLang="ja-JP" sz="2800" dirty="0" smtClean="0"/>
              <a:t>.</a:t>
            </a:r>
            <a:r>
              <a:rPr kumimoji="1" lang="ja-JP" altLang="en-US" sz="2800" dirty="0" smtClean="0"/>
              <a:t>」が付く．区別のため</a:t>
            </a:r>
            <a:endParaRPr kumimoji="1" lang="en-US" altLang="ja-JP" sz="2800" dirty="0" smtClean="0"/>
          </a:p>
        </p:txBody>
      </p:sp>
      <p:sp>
        <p:nvSpPr>
          <p:cNvPr id="3" name="楕円 2"/>
          <p:cNvSpPr/>
          <p:nvPr/>
        </p:nvSpPr>
        <p:spPr>
          <a:xfrm>
            <a:off x="2362200" y="3269558"/>
            <a:ext cx="990600" cy="584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楕円 12"/>
          <p:cNvSpPr/>
          <p:nvPr/>
        </p:nvSpPr>
        <p:spPr>
          <a:xfrm>
            <a:off x="6306356" y="3269558"/>
            <a:ext cx="838200" cy="584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165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 txBox="1">
            <a:spLocks/>
          </p:cNvSpPr>
          <p:nvPr/>
        </p:nvSpPr>
        <p:spPr>
          <a:xfrm>
            <a:off x="419100" y="0"/>
            <a:ext cx="9845040" cy="10048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5-2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</a:p>
        </p:txBody>
      </p:sp>
      <p:grpSp>
        <p:nvGrpSpPr>
          <p:cNvPr id="8" name="グループ化 7"/>
          <p:cNvGrpSpPr/>
          <p:nvPr/>
        </p:nvGrpSpPr>
        <p:grpSpPr>
          <a:xfrm>
            <a:off x="10640781" y="1230313"/>
            <a:ext cx="1387859" cy="1101646"/>
            <a:chOff x="9828551" y="1209670"/>
            <a:chExt cx="2031326" cy="1921118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0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テキスト ボックス 12"/>
          <p:cNvSpPr txBox="1"/>
          <p:nvPr/>
        </p:nvSpPr>
        <p:spPr>
          <a:xfrm>
            <a:off x="506247" y="2892348"/>
            <a:ext cx="108029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u="sng" dirty="0" smtClean="0">
                <a:solidFill>
                  <a:srgbClr val="C00000"/>
                </a:solidFill>
              </a:rPr>
              <a:t>結合</a:t>
            </a:r>
            <a:r>
              <a:rPr kumimoji="1" lang="ja-JP" altLang="en-US" sz="3600" b="1" dirty="0" smtClean="0"/>
              <a:t>とは，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２つ</a:t>
            </a:r>
            <a:r>
              <a:rPr kumimoji="1" lang="ja-JP" altLang="en-US" sz="3600" dirty="0" smtClean="0"/>
              <a:t>の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600" dirty="0" smtClean="0"/>
              <a:t>を、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１つにまとめる</a:t>
            </a:r>
            <a:r>
              <a:rPr lang="ja-JP" altLang="en-US" sz="3600" dirty="0" smtClean="0"/>
              <a:t>こと</a:t>
            </a:r>
            <a:endParaRPr kumimoji="1" lang="ja-JP" altLang="en-US" sz="3600" dirty="0">
              <a:solidFill>
                <a:srgbClr val="C8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58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結合のルール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26329" y="1225272"/>
            <a:ext cx="9894021" cy="549620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 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とは、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を結合</a:t>
            </a:r>
            <a:r>
              <a:rPr lang="ja-JP" altLang="en-US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して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１つの新しい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を作るもの</a:t>
            </a:r>
            <a:endParaRPr lang="en-US" altLang="ja-JP" sz="32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◆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では、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結合のため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フィールド名</a:t>
            </a:r>
            <a:r>
              <a:rPr lang="ja-JP" altLang="en-US" sz="32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を指定する必要がある</a:t>
            </a:r>
            <a:r>
              <a:rPr lang="en-US" altLang="ja-JP" sz="32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53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err="1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での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 ①</a:t>
            </a:r>
          </a:p>
        </p:txBody>
      </p:sp>
      <p:sp>
        <p:nvSpPr>
          <p:cNvPr id="4" name="正方形/長方形 3"/>
          <p:cNvSpPr/>
          <p:nvPr/>
        </p:nvSpPr>
        <p:spPr>
          <a:xfrm>
            <a:off x="3295700" y="2099212"/>
            <a:ext cx="1085235" cy="12093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3017939" y="4131616"/>
            <a:ext cx="1640758" cy="49065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矢印 4"/>
          <p:cNvSpPr/>
          <p:nvPr/>
        </p:nvSpPr>
        <p:spPr>
          <a:xfrm>
            <a:off x="5050579" y="2657729"/>
            <a:ext cx="1036024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21182" y="2442286"/>
            <a:ext cx="19094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テーブル </a:t>
            </a:r>
            <a:r>
              <a:rPr lang="en-US" altLang="ja-JP" sz="2800" dirty="0" smtClean="0"/>
              <a:t>S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910844" y="4096647"/>
            <a:ext cx="1906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テーブル </a:t>
            </a:r>
            <a:r>
              <a:rPr lang="en-US" altLang="ja-JP" sz="2800" dirty="0" smtClean="0"/>
              <a:t>T</a:t>
            </a:r>
            <a:endParaRPr kumimoji="1" lang="ja-JP" altLang="en-US" sz="28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9726235" y="2894535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新しい</a:t>
            </a:r>
            <a:endParaRPr lang="en-US" altLang="ja-JP" sz="2800" dirty="0" smtClean="0"/>
          </a:p>
          <a:p>
            <a:r>
              <a:rPr lang="ja-JP" altLang="en-US" sz="2800" dirty="0" smtClean="0"/>
              <a:t>テーブル</a:t>
            </a:r>
            <a:endParaRPr kumimoji="1" lang="ja-JP" altLang="en-US" sz="28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5117185" y="411533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結合</a:t>
            </a:r>
            <a:endParaRPr kumimoji="1" lang="ja-JP" altLang="en-US" sz="3600" b="1" dirty="0"/>
          </a:p>
        </p:txBody>
      </p:sp>
      <p:sp>
        <p:nvSpPr>
          <p:cNvPr id="34" name="正方形/長方形 33"/>
          <p:cNvSpPr/>
          <p:nvPr/>
        </p:nvSpPr>
        <p:spPr>
          <a:xfrm>
            <a:off x="6711239" y="2349393"/>
            <a:ext cx="2712161" cy="19183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636802" y="5677504"/>
            <a:ext cx="76718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dirty="0" smtClean="0"/>
              <a:t>SQL </a:t>
            </a:r>
            <a:r>
              <a:rPr lang="ja-JP" altLang="en-US" sz="4000" dirty="0" smtClean="0"/>
              <a:t>の例：</a:t>
            </a:r>
            <a:r>
              <a:rPr lang="ja-JP" altLang="en-US" sz="4400" dirty="0" smtClean="0"/>
              <a:t> </a:t>
            </a:r>
            <a:r>
              <a:rPr lang="en-US" altLang="ja-JP" sz="4400" b="1" dirty="0" smtClean="0"/>
              <a:t>select * from S, T</a:t>
            </a:r>
            <a:r>
              <a:rPr lang="en-US" altLang="ja-JP" sz="4400" b="1" dirty="0"/>
              <a:t>;</a:t>
            </a:r>
            <a:endParaRPr kumimoji="1" lang="ja-JP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85801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正方形/長方形 19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264650" y="6324737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950867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err="1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結合の例 ②</a:t>
            </a:r>
            <a:endParaRPr lang="ja-JP" altLang="en-US" sz="4000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正方形/長方形 28"/>
          <p:cNvSpPr/>
          <p:nvPr/>
        </p:nvSpPr>
        <p:spPr>
          <a:xfrm>
            <a:off x="1734288" y="1155341"/>
            <a:ext cx="694949" cy="8500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正方形/長方形 35"/>
          <p:cNvSpPr/>
          <p:nvPr/>
        </p:nvSpPr>
        <p:spPr>
          <a:xfrm>
            <a:off x="1680837" y="2650349"/>
            <a:ext cx="964322" cy="397652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9880" y="1258169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/>
              <a:t>テーブル</a:t>
            </a:r>
            <a:endParaRPr lang="en-US" altLang="ja-JP" sz="2800" dirty="0" smtClean="0"/>
          </a:p>
          <a:p>
            <a:pPr algn="ctr"/>
            <a:r>
              <a:rPr kumimoji="1" lang="en-US" altLang="ja-JP" sz="2800" b="1" dirty="0"/>
              <a:t>S</a:t>
            </a:r>
            <a:endParaRPr kumimoji="1" lang="ja-JP" altLang="en-US" sz="2800" b="1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93955" y="2528007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/>
              <a:t>テーブル</a:t>
            </a:r>
            <a:endParaRPr lang="en-US" altLang="ja-JP" sz="2800" dirty="0" smtClean="0"/>
          </a:p>
          <a:p>
            <a:pPr algn="ctr"/>
            <a:r>
              <a:rPr kumimoji="1" lang="en-US" altLang="ja-JP" sz="2800" b="1" dirty="0"/>
              <a:t>T</a:t>
            </a:r>
            <a:endParaRPr kumimoji="1" lang="ja-JP" altLang="en-US" sz="2800" b="1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3349910" y="3079586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結合</a:t>
            </a:r>
            <a:endParaRPr kumimoji="1" lang="ja-JP" altLang="en-US" sz="2800" dirty="0"/>
          </a:p>
        </p:txBody>
      </p:sp>
      <p:sp>
        <p:nvSpPr>
          <p:cNvPr id="42" name="正方形/長方形 41"/>
          <p:cNvSpPr/>
          <p:nvPr/>
        </p:nvSpPr>
        <p:spPr>
          <a:xfrm>
            <a:off x="4135105" y="1643535"/>
            <a:ext cx="1423957" cy="1090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正方形/長方形 42"/>
          <p:cNvSpPr/>
          <p:nvPr/>
        </p:nvSpPr>
        <p:spPr>
          <a:xfrm>
            <a:off x="2437503" y="4065100"/>
            <a:ext cx="977100" cy="4906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402501" y="3958128"/>
            <a:ext cx="1620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dirty="0" smtClean="0"/>
              <a:t>テーブル</a:t>
            </a:r>
            <a:endParaRPr lang="en-US" altLang="ja-JP" sz="2800" dirty="0" smtClean="0"/>
          </a:p>
          <a:p>
            <a:pPr algn="ctr"/>
            <a:r>
              <a:rPr kumimoji="1" lang="en-US" altLang="ja-JP" sz="2800" b="1" dirty="0"/>
              <a:t>U</a:t>
            </a:r>
            <a:endParaRPr kumimoji="1" lang="ja-JP" altLang="en-US" sz="2800" b="1" dirty="0"/>
          </a:p>
        </p:txBody>
      </p:sp>
      <p:sp>
        <p:nvSpPr>
          <p:cNvPr id="47" name="右矢印 46"/>
          <p:cNvSpPr/>
          <p:nvPr/>
        </p:nvSpPr>
        <p:spPr>
          <a:xfrm>
            <a:off x="6813231" y="2360795"/>
            <a:ext cx="559348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右中かっこ 4"/>
          <p:cNvSpPr/>
          <p:nvPr/>
        </p:nvSpPr>
        <p:spPr>
          <a:xfrm>
            <a:off x="2841881" y="1182120"/>
            <a:ext cx="335756" cy="186588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右中かっこ 47"/>
          <p:cNvSpPr/>
          <p:nvPr/>
        </p:nvSpPr>
        <p:spPr>
          <a:xfrm>
            <a:off x="5691260" y="1345256"/>
            <a:ext cx="625300" cy="321049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8127953" y="4668565"/>
            <a:ext cx="3139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↑　これを得る</a:t>
            </a:r>
            <a:r>
              <a:rPr kumimoji="1" lang="en-US" altLang="ja-JP" sz="2800" dirty="0" smtClean="0"/>
              <a:t>SQL</a:t>
            </a:r>
            <a:endParaRPr kumimoji="1" lang="ja-JP" altLang="en-US" sz="2800" dirty="0"/>
          </a:p>
        </p:txBody>
      </p:sp>
      <p:sp>
        <p:nvSpPr>
          <p:cNvPr id="51" name="正方形/長方形 50"/>
          <p:cNvSpPr/>
          <p:nvPr/>
        </p:nvSpPr>
        <p:spPr>
          <a:xfrm>
            <a:off x="7533810" y="2149966"/>
            <a:ext cx="3950874" cy="240047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右矢印 51"/>
          <p:cNvSpPr/>
          <p:nvPr/>
        </p:nvSpPr>
        <p:spPr>
          <a:xfrm>
            <a:off x="3395531" y="1421455"/>
            <a:ext cx="559348" cy="14277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630999" y="3803490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結合</a:t>
            </a:r>
            <a:endParaRPr kumimoji="1" lang="ja-JP" altLang="en-US" sz="28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636802" y="5677504"/>
            <a:ext cx="82328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dirty="0" smtClean="0"/>
              <a:t>SQL </a:t>
            </a:r>
            <a:r>
              <a:rPr lang="ja-JP" altLang="en-US" sz="4000" dirty="0" smtClean="0"/>
              <a:t>の例：</a:t>
            </a:r>
            <a:r>
              <a:rPr lang="ja-JP" altLang="en-US" sz="4400" dirty="0" smtClean="0"/>
              <a:t> </a:t>
            </a:r>
            <a:r>
              <a:rPr lang="en-US" altLang="ja-JP" sz="4400" b="1" dirty="0" smtClean="0"/>
              <a:t>select * from S, T, U;</a:t>
            </a:r>
            <a:endParaRPr kumimoji="1" lang="ja-JP" altLang="en-US" sz="4400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177559" y="4861090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コンピュータの中では</a:t>
            </a:r>
            <a:endParaRPr kumimoji="1" lang="en-US" altLang="ja-JP" sz="2800" dirty="0" smtClean="0"/>
          </a:p>
          <a:p>
            <a:r>
              <a:rPr lang="ja-JP" altLang="en-US" sz="2800" dirty="0"/>
              <a:t>結合</a:t>
            </a:r>
            <a:r>
              <a:rPr lang="ja-JP" altLang="en-US" sz="2800" dirty="0" smtClean="0"/>
              <a:t>を２回</a:t>
            </a:r>
            <a:r>
              <a:rPr lang="ja-JP" altLang="en-US" sz="2800" dirty="0"/>
              <a:t>行</a:t>
            </a:r>
            <a:r>
              <a:rPr lang="ja-JP" altLang="en-US" sz="2800" dirty="0" smtClean="0"/>
              <a:t>ってい</a:t>
            </a:r>
            <a:r>
              <a:rPr lang="ja-JP" altLang="en-US" sz="2800" dirty="0"/>
              <a:t>る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3365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38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743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２つのテーブルの結合のための </a:t>
            </a: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コマンド</a:t>
            </a:r>
          </a:p>
        </p:txBody>
      </p:sp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0" y="4859646"/>
          <a:ext cx="3848100" cy="1375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949474" y="4307449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949474" y="1387847"/>
            <a:ext cx="3630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3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399018" y="1170009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3848100" y="4094061"/>
            <a:ext cx="665721" cy="0"/>
          </a:xfrm>
          <a:prstGeom prst="straightConnector1">
            <a:avLst/>
          </a:prstGeom>
          <a:ln w="825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表 11"/>
          <p:cNvGraphicFramePr>
            <a:graphicFrameLocks noGrp="1"/>
          </p:cNvGraphicFramePr>
          <p:nvPr>
            <p:extLst/>
          </p:nvPr>
        </p:nvGraphicFramePr>
        <p:xfrm>
          <a:off x="0" y="2019409"/>
          <a:ext cx="3659863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5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4580090" y="2522274"/>
          <a:ext cx="7554888" cy="3322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6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1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14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68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883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27850" y="570065"/>
            <a:ext cx="6582550" cy="13965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3200" dirty="0" smtClean="0">
                <a:solidFill>
                  <a:srgbClr val="C00000"/>
                </a:solidFill>
              </a:rPr>
              <a:t>リレーショナルデータベース</a:t>
            </a:r>
            <a:r>
              <a:rPr kumimoji="1" lang="ja-JP" altLang="en-US" sz="3200" dirty="0" smtClean="0"/>
              <a:t>では</a:t>
            </a:r>
            <a:endParaRPr kumimoji="1" lang="en-US" altLang="ja-JP" sz="3200" dirty="0" smtClean="0"/>
          </a:p>
          <a:p>
            <a:pPr marL="0" indent="0">
              <a:buNone/>
            </a:pPr>
            <a:endParaRPr lang="en-US" altLang="ja-JP" sz="3200" dirty="0"/>
          </a:p>
          <a:p>
            <a:pPr marL="0" indent="0">
              <a:buNone/>
            </a:pPr>
            <a:r>
              <a:rPr kumimoji="1" lang="ja-JP" altLang="en-US" sz="3200" dirty="0" smtClean="0">
                <a:solidFill>
                  <a:srgbClr val="C00000"/>
                </a:solidFill>
              </a:rPr>
              <a:t>問い合わせ（クエリ）</a:t>
            </a:r>
            <a:r>
              <a:rPr kumimoji="1" lang="ja-JP" altLang="en-US" sz="3200" dirty="0" smtClean="0"/>
              <a:t>のときに、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は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結合</a:t>
            </a:r>
            <a:r>
              <a:rPr lang="ja-JP" altLang="en-US" sz="3200" dirty="0" smtClean="0"/>
              <a:t>で</a:t>
            </a:r>
            <a:r>
              <a:rPr lang="ja-JP" altLang="en-US" sz="3200" dirty="0"/>
              <a:t>き</a:t>
            </a:r>
            <a:r>
              <a:rPr kumimoji="1" lang="ja-JP" altLang="en-US" sz="3200" dirty="0" smtClean="0"/>
              <a:t>る</a:t>
            </a:r>
            <a:endParaRPr kumimoji="1" lang="en-US" altLang="ja-JP" sz="3200" dirty="0" smtClean="0"/>
          </a:p>
          <a:p>
            <a:pPr marL="0" indent="0">
              <a:buNone/>
            </a:pPr>
            <a:endParaRPr lang="en-US" altLang="ja-JP" sz="3200" dirty="0"/>
          </a:p>
          <a:p>
            <a:pPr marL="0" indent="0">
              <a:buNone/>
            </a:pPr>
            <a:r>
              <a:rPr kumimoji="1" lang="ja-JP" altLang="en-US" sz="3200" dirty="0" smtClean="0"/>
              <a:t>そう思って設計すると、</a:t>
            </a:r>
            <a:endParaRPr kumimoji="1" lang="en-US" altLang="ja-JP" sz="3200" dirty="0" smtClean="0"/>
          </a:p>
          <a:p>
            <a:pPr marL="0" indent="0">
              <a:buNone/>
            </a:pPr>
            <a:r>
              <a:rPr lang="ja-JP" altLang="en-US" sz="3200" b="1" dirty="0" smtClean="0">
                <a:solidFill>
                  <a:srgbClr val="FF0000"/>
                </a:solidFill>
              </a:rPr>
              <a:t>良いデータベース</a:t>
            </a:r>
            <a:r>
              <a:rPr lang="ja-JP" altLang="en-US" sz="3200" b="1" dirty="0">
                <a:solidFill>
                  <a:srgbClr val="FF0000"/>
                </a:solidFill>
              </a:rPr>
              <a:t>設計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ができる</a:t>
            </a:r>
            <a:r>
              <a:rPr lang="ja-JP" altLang="en-US" sz="3200" dirty="0" smtClean="0"/>
              <a:t>！</a:t>
            </a:r>
            <a:endParaRPr kumimoji="1" lang="en-US" altLang="ja-JP" sz="3200" dirty="0" smtClean="0"/>
          </a:p>
        </p:txBody>
      </p:sp>
      <p:pic>
        <p:nvPicPr>
          <p:cNvPr id="1026" name="Picture 2" descr="http://3.bp.blogspot.com/-1Sriaf-OlmA/VJ6XfS-a-fI/AAAAAAAAqL0/xHBZTS6r9hM/s800/job_kenchiku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842" y="222360"/>
            <a:ext cx="4804229" cy="480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正方形/長方形 3"/>
          <p:cNvSpPr/>
          <p:nvPr/>
        </p:nvSpPr>
        <p:spPr>
          <a:xfrm>
            <a:off x="175825" y="341465"/>
            <a:ext cx="7086600" cy="25461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4281"/>
            <a:ext cx="8160338" cy="227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1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40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6647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　＝　全ペアを考えること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342124" y="1492715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800" b="1" u="sng" dirty="0" smtClean="0">
                <a:solidFill>
                  <a:srgbClr val="FF0000"/>
                </a:solidFill>
              </a:rPr>
              <a:t>全ペアを考える</a:t>
            </a:r>
            <a:endParaRPr kumimoji="1" lang="ja-JP" altLang="en-US" sz="4800" b="1" u="sng" dirty="0">
              <a:solidFill>
                <a:srgbClr val="FF0000"/>
              </a:solidFill>
            </a:endParaRPr>
          </a:p>
        </p:txBody>
      </p:sp>
      <p:sp>
        <p:nvSpPr>
          <p:cNvPr id="2" name="下矢印 1"/>
          <p:cNvSpPr/>
          <p:nvPr/>
        </p:nvSpPr>
        <p:spPr>
          <a:xfrm>
            <a:off x="8991600" y="2323712"/>
            <a:ext cx="597293" cy="4153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684952" y="277553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/>
              <a:t>なぜ</a:t>
            </a:r>
            <a:endParaRPr kumimoji="1" lang="ja-JP" altLang="en-US" sz="4000" dirty="0"/>
          </a:p>
        </p:txBody>
      </p:sp>
      <p:sp>
        <p:nvSpPr>
          <p:cNvPr id="20" name="下矢印 19"/>
          <p:cNvSpPr/>
          <p:nvPr/>
        </p:nvSpPr>
        <p:spPr>
          <a:xfrm>
            <a:off x="8991599" y="3462417"/>
            <a:ext cx="597293" cy="4153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251978" y="3988683"/>
            <a:ext cx="469872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C00000"/>
                </a:solidFill>
              </a:rPr>
              <a:t>データ</a:t>
            </a:r>
            <a:r>
              <a:rPr kumimoji="1" lang="ja-JP" altLang="en-US" sz="3200" dirty="0" smtClean="0"/>
              <a:t>は</a:t>
            </a:r>
            <a:r>
              <a:rPr kumimoji="1" lang="ja-JP" altLang="en-US" sz="3200" b="1" u="sng" dirty="0" smtClean="0">
                <a:solidFill>
                  <a:srgbClr val="FF0000"/>
                </a:solidFill>
              </a:rPr>
              <a:t>変化</a:t>
            </a:r>
            <a:r>
              <a:rPr kumimoji="1" lang="ja-JP" altLang="en-US" sz="3200" dirty="0" smtClean="0"/>
              <a:t>する．</a:t>
            </a:r>
            <a:endParaRPr kumimoji="1" lang="en-US" altLang="ja-JP" sz="3200" dirty="0" smtClean="0"/>
          </a:p>
          <a:p>
            <a:r>
              <a:rPr lang="ja-JP" altLang="en-US" sz="3200" dirty="0" smtClean="0"/>
              <a:t>どの「</a:t>
            </a:r>
            <a:r>
              <a:rPr lang="ja-JP" altLang="en-US" sz="3200" b="1" dirty="0" smtClean="0"/>
              <a:t>購入</a:t>
            </a:r>
            <a:r>
              <a:rPr lang="ja-JP" altLang="en-US" sz="3200" dirty="0" smtClean="0"/>
              <a:t>」でも、</a:t>
            </a:r>
            <a:endParaRPr lang="en-US" altLang="ja-JP" sz="3200" dirty="0" smtClean="0"/>
          </a:p>
          <a:p>
            <a:r>
              <a:rPr kumimoji="1" lang="ja-JP" altLang="en-US" sz="3200" b="1" dirty="0" smtClean="0"/>
              <a:t>みかん、りんご、メロン</a:t>
            </a:r>
            <a:endParaRPr kumimoji="1" lang="en-US" altLang="ja-JP" sz="3200" b="1" dirty="0" smtClean="0"/>
          </a:p>
          <a:p>
            <a:r>
              <a:rPr lang="ja-JP" altLang="en-US" sz="3200" dirty="0" smtClean="0"/>
              <a:t>を買う</a:t>
            </a:r>
            <a:r>
              <a:rPr lang="ja-JP" altLang="en-US" sz="3200" b="1" dirty="0" smtClean="0"/>
              <a:t>可能性があった</a:t>
            </a:r>
            <a:endParaRPr lang="en-US" altLang="ja-JP" sz="3200" b="1" dirty="0" smtClean="0"/>
          </a:p>
          <a:p>
            <a:r>
              <a:rPr kumimoji="1" lang="ja-JP" altLang="en-US" sz="3200" dirty="0" smtClean="0"/>
              <a:t>と考える</a:t>
            </a:r>
            <a:endParaRPr kumimoji="1" lang="ja-JP" altLang="en-US" sz="3200" dirty="0"/>
          </a:p>
        </p:txBody>
      </p:sp>
      <p:pic>
        <p:nvPicPr>
          <p:cNvPr id="24" name="Picture 2" descr="http://1.bp.blogspot.com/-edIp6v8PyR4/VD3RhwRZjkI/AAAAAAAAoD8/kD7qazWCXMk/s800/fruit_ao_rin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104" y="3819442"/>
            <a:ext cx="1186730" cy="118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2.bp.blogspot.com/-GpF1uAkBxqg/VUIJ6EacsyI/AAAAAAAAtbE/xtLnedTD2yw/s800/net_shopping_smartpho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661" y="1745061"/>
            <a:ext cx="1336579" cy="146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http://3.bp.blogspot.com/-KUJP0r5OZ_E/VUIJ5c4pikI/AAAAAAAAtbI/2wgXw1jgj2c/s800/net_shopping_pc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218" y="4128440"/>
            <a:ext cx="1527322" cy="144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4.bp.blogspot.com/-PYqNTVOP9hs/UgSMR6zIbdI/AAAAAAAAXAk/tDJMCfemfwk/s800/fruit_orang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115" y="1312745"/>
            <a:ext cx="1117719" cy="1113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http://4.bp.blogspot.com/-uY6ko43-ABE/VD3RiIglszI/AAAAAAAAoEA/kI39usefO44/s800/fruit_ring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158" y="2631476"/>
            <a:ext cx="1195631" cy="119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ttp://2.bp.blogspot.com/-wIs3pMkyXsg/UgSMRuzjm5I/AAAAAAAAXAY/OWFgXcK7cCs/s800/fruit_mel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104" y="4942439"/>
            <a:ext cx="1276691" cy="133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直線コネクタ 29"/>
          <p:cNvCxnSpPr/>
          <p:nvPr/>
        </p:nvCxnSpPr>
        <p:spPr>
          <a:xfrm>
            <a:off x="2999795" y="2027926"/>
            <a:ext cx="1250008" cy="4493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>
            <a:off x="2999795" y="2027926"/>
            <a:ext cx="1491548" cy="2610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>
            <a:off x="3061670" y="3333390"/>
            <a:ext cx="1429673" cy="13054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 flipV="1">
            <a:off x="3089672" y="2502084"/>
            <a:ext cx="1160131" cy="831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/>
          <p:nvPr/>
        </p:nvCxnSpPr>
        <p:spPr>
          <a:xfrm flipV="1">
            <a:off x="3038647" y="2500323"/>
            <a:ext cx="1221774" cy="1883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>
            <a:off x="3061670" y="4384078"/>
            <a:ext cx="1429673" cy="254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>
            <a:stCxn id="29" idx="3"/>
          </p:cNvCxnSpPr>
          <p:nvPr/>
        </p:nvCxnSpPr>
        <p:spPr>
          <a:xfrm flipV="1">
            <a:off x="2999795" y="4638855"/>
            <a:ext cx="1491548" cy="968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>
            <a:stCxn id="29" idx="3"/>
          </p:cNvCxnSpPr>
          <p:nvPr/>
        </p:nvCxnSpPr>
        <p:spPr>
          <a:xfrm flipV="1">
            <a:off x="2999795" y="2477316"/>
            <a:ext cx="1260626" cy="31305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653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</TotalTime>
  <Words>1413</Words>
  <Application>Microsoft Office PowerPoint</Application>
  <PresentationFormat>ワイド画面</PresentationFormat>
  <Paragraphs>716</Paragraphs>
  <Slides>40</Slides>
  <Notes>6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40</vt:i4>
      </vt:variant>
    </vt:vector>
  </HeadingPairs>
  <TitlesOfParts>
    <vt:vector size="49" baseType="lpstr">
      <vt:lpstr>Inconsolata</vt:lpstr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リレーショナルデータベースシステム</vt:lpstr>
      <vt:lpstr>PowerPoint プレゼンテーション</vt:lpstr>
      <vt:lpstr>SQLをマスターするには</vt:lpstr>
      <vt:lpstr>5-1 SQL 問い合わせの例</vt:lpstr>
      <vt:lpstr>欲しいデータを探す，複数のテーブルを１つに 結合する　＝　SQL でできる</vt:lpstr>
      <vt:lpstr>１つのテーブルを複数のテーブルに分解したい，ということもある　＝　SQL　でできる</vt:lpstr>
      <vt:lpstr>データを最新のものに更新したい，こともある ＝　SQL　でできる</vt:lpstr>
      <vt:lpstr>集計，集約したい，ソート（並べ替え）したいこともある　＝　SQL　でできる</vt:lpstr>
      <vt:lpstr>ＳＱＬの使い方</vt:lpstr>
      <vt:lpstr>SQLで，テーブルをそのまま表示</vt:lpstr>
      <vt:lpstr>フィールドの表示／非表示（射影）の例</vt:lpstr>
      <vt:lpstr>レコードの絞り込み（選択）の例</vt:lpstr>
      <vt:lpstr>複数のテーブルを１つにまとめる（結合）例</vt:lpstr>
      <vt:lpstr>SQL による問い合わせ（クエリ）</vt:lpstr>
      <vt:lpstr>実際のデータベースシステムの動作画面</vt:lpstr>
      <vt:lpstr>5-1-1 SQL を用いた問い合わせ（クエリ）</vt:lpstr>
      <vt:lpstr>select * from ＜テーブル名＞</vt:lpstr>
      <vt:lpstr>select ＜フィールド名リスト＞ from ＜テーブル名＞</vt:lpstr>
      <vt:lpstr>select * from ＜テーブル名＞</vt:lpstr>
      <vt:lpstr>PowerPoint プレゼンテーション</vt:lpstr>
      <vt:lpstr>5-2 結合</vt:lpstr>
      <vt:lpstr>結合のイメージ</vt:lpstr>
      <vt:lpstr>３つ以上のテーブルを扱う場合のイメージ</vt:lpstr>
      <vt:lpstr>説明に用いるテーブル</vt:lpstr>
      <vt:lpstr>実際のデータベースシステムでの結果</vt:lpstr>
      <vt:lpstr>商品</vt:lpstr>
      <vt:lpstr>商品</vt:lpstr>
      <vt:lpstr>購入</vt:lpstr>
      <vt:lpstr>購入</vt:lpstr>
      <vt:lpstr>２つのテーブルの結合</vt:lpstr>
      <vt:lpstr>２つのテーブルの結合</vt:lpstr>
      <vt:lpstr>脱線</vt:lpstr>
      <vt:lpstr>PowerPoint プレゼンテーション</vt:lpstr>
      <vt:lpstr>結合のルール</vt:lpstr>
      <vt:lpstr>SQL での結合の例 ①</vt:lpstr>
      <vt:lpstr>SQL での結合の例 ②</vt:lpstr>
      <vt:lpstr>２つのテーブルの結合のための SQL コマンド</vt:lpstr>
      <vt:lpstr>PowerPoint プレゼンテーション</vt:lpstr>
      <vt:lpstr>結合　＝　全ペアを考えること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143</cp:revision>
  <cp:lastPrinted>2016-11-04T01:38:47Z</cp:lastPrinted>
  <dcterms:created xsi:type="dcterms:W3CDTF">2015-04-02T07:07:27Z</dcterms:created>
  <dcterms:modified xsi:type="dcterms:W3CDTF">2018-02-01T05:02:24Z</dcterms:modified>
</cp:coreProperties>
</file>