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319" r:id="rId3"/>
    <p:sldId id="320" r:id="rId4"/>
    <p:sldId id="321" r:id="rId5"/>
    <p:sldId id="322" r:id="rId6"/>
    <p:sldId id="323" r:id="rId7"/>
    <p:sldId id="324" r:id="rId8"/>
    <p:sldId id="325" r:id="rId9"/>
    <p:sldId id="326" r:id="rId10"/>
    <p:sldId id="328" r:id="rId11"/>
    <p:sldId id="329" r:id="rId12"/>
    <p:sldId id="330" r:id="rId13"/>
    <p:sldId id="331" r:id="rId14"/>
    <p:sldId id="332" r:id="rId15"/>
    <p:sldId id="333" r:id="rId16"/>
    <p:sldId id="334" r:id="rId17"/>
    <p:sldId id="335" r:id="rId18"/>
    <p:sldId id="336" r:id="rId19"/>
    <p:sldId id="337" r:id="rId20"/>
    <p:sldId id="338" r:id="rId21"/>
    <p:sldId id="339" r:id="rId22"/>
    <p:sldId id="340" r:id="rId23"/>
    <p:sldId id="341" r:id="rId24"/>
    <p:sldId id="342" r:id="rId25"/>
    <p:sldId id="343" r:id="rId26"/>
    <p:sldId id="344" r:id="rId27"/>
    <p:sldId id="345" r:id="rId28"/>
    <p:sldId id="346" r:id="rId29"/>
    <p:sldId id="347" r:id="rId30"/>
    <p:sldId id="348" r:id="rId31"/>
    <p:sldId id="349" r:id="rId32"/>
    <p:sldId id="350" r:id="rId33"/>
    <p:sldId id="351" r:id="rId34"/>
    <p:sldId id="352" r:id="rId35"/>
    <p:sldId id="353" r:id="rId36"/>
    <p:sldId id="354" r:id="rId37"/>
    <p:sldId id="355" r:id="rId38"/>
    <p:sldId id="356" r:id="rId39"/>
    <p:sldId id="357" r:id="rId40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6600"/>
    <a:srgbClr val="0000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88710" autoAdjust="0"/>
  </p:normalViewPr>
  <p:slideViewPr>
    <p:cSldViewPr snapToGrid="0">
      <p:cViewPr varScale="1">
        <p:scale>
          <a:sx n="115" d="100"/>
          <a:sy n="115" d="100"/>
        </p:scale>
        <p:origin x="102" y="192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D86F11D-5614-4009-8E02-167A7AF084A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4B2D64D-D456-4C35-B5F8-5DC465CCA5D6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5A03F1-4917-43C2-B579-7374DBE5847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2CF641-D776-4B94-9EC5-5ED7FBF9619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026013-8086-4D9C-83AE-C1A9426C9FE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84CAE0A-0E3B-4D99-8672-F7522DB62346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F0C25EC-CE90-4929-934C-E466846F3B0D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BB95E92-9670-4C11-B6F9-A64CB7E0BBB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023F60-6C78-4367-8C81-97538290152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D68310-6C6A-49A5-8479-E89038FF063D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7F01B0-9F9A-4B2A-826B-F55E80F8154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06087" y="1122363"/>
            <a:ext cx="10307782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ja-JP" altLang="en-US" dirty="0" smtClean="0"/>
              <a:t>４</a:t>
            </a:r>
            <a:r>
              <a:rPr kumimoji="1" lang="ja-JP" altLang="en-US" dirty="0" smtClean="0"/>
              <a:t>．リレーショナルデータベースシステムの</a:t>
            </a:r>
            <a:r>
              <a:rPr lang="ja-JP" altLang="en-US" dirty="0"/>
              <a:t>テーブル</a:t>
            </a:r>
            <a:r>
              <a:rPr kumimoji="1" lang="ja-JP" altLang="en-US" dirty="0" smtClean="0"/>
              <a:t>，</a:t>
            </a:r>
            <a:endParaRPr kumimoji="1" lang="en-US" altLang="ja-JP" dirty="0" smtClean="0"/>
          </a:p>
          <a:p>
            <a:r>
              <a:rPr lang="en-US" altLang="ja-JP" dirty="0" smtClean="0"/>
              <a:t>SQL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4-1 SQL </a:t>
            </a:r>
            <a:r>
              <a:rPr lang="ja-JP" altLang="en-US" sz="4000" dirty="0" smtClean="0">
                <a:solidFill>
                  <a:schemeClr val="bg1"/>
                </a:solidFill>
              </a:rPr>
              <a:t>の</a:t>
            </a:r>
            <a:r>
              <a:rPr lang="ja-JP" altLang="en-US" sz="4000" dirty="0">
                <a:solidFill>
                  <a:schemeClr val="bg1"/>
                </a:solidFill>
              </a:rPr>
              <a:t>機能</a:t>
            </a:r>
            <a:r>
              <a:rPr lang="ja-JP" altLang="en-US" sz="4000" dirty="0" smtClean="0">
                <a:solidFill>
                  <a:schemeClr val="bg1"/>
                </a:solidFill>
              </a:rPr>
              <a:t>紹介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48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リレーショナルデータベースシステム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5" name="テキスト ボックス 5"/>
          <p:cNvSpPr txBox="1">
            <a:spLocks noChangeArrowheads="1"/>
          </p:cNvSpPr>
          <p:nvPr/>
        </p:nvSpPr>
        <p:spPr bwMode="auto">
          <a:xfrm>
            <a:off x="352909" y="3887421"/>
            <a:ext cx="23391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6" name="テキスト ボックス 5"/>
          <p:cNvSpPr txBox="1">
            <a:spLocks noChangeArrowheads="1"/>
          </p:cNvSpPr>
          <p:nvPr/>
        </p:nvSpPr>
        <p:spPr bwMode="auto">
          <a:xfrm>
            <a:off x="2855859" y="3973888"/>
            <a:ext cx="23391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189061" y="2061371"/>
            <a:ext cx="4902199" cy="29631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381148" y="2153445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コンピュータ</a:t>
            </a:r>
          </a:p>
        </p:txBody>
      </p:sp>
      <p:sp>
        <p:nvSpPr>
          <p:cNvPr id="9" name="Text Box 32"/>
          <p:cNvSpPr txBox="1">
            <a:spLocks noChangeArrowheads="1"/>
          </p:cNvSpPr>
          <p:nvPr/>
        </p:nvSpPr>
        <p:spPr bwMode="auto">
          <a:xfrm>
            <a:off x="4207267" y="3054563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装置</a:t>
            </a:r>
          </a:p>
        </p:txBody>
      </p:sp>
      <p:sp>
        <p:nvSpPr>
          <p:cNvPr id="10" name="テキスト ボックス 5"/>
          <p:cNvSpPr txBox="1">
            <a:spLocks noChangeArrowheads="1"/>
          </p:cNvSpPr>
          <p:nvPr/>
        </p:nvSpPr>
        <p:spPr bwMode="auto">
          <a:xfrm>
            <a:off x="189061" y="5198567"/>
            <a:ext cx="5416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あわせて</a:t>
            </a:r>
            <a:endParaRPr lang="en-US" altLang="ja-JP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データベースシステム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6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71" y="2520157"/>
            <a:ext cx="1623143" cy="151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3.bp.blogspot.com/-V4IWtEE4mi0/U2sr28tExOI/AAAAAAAAf50/ivdH5uLVwUc/s800/computer_harddi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253" y="2578177"/>
            <a:ext cx="1514947" cy="13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円形吹き出し 13"/>
          <p:cNvSpPr/>
          <p:nvPr/>
        </p:nvSpPr>
        <p:spPr>
          <a:xfrm>
            <a:off x="5712643" y="1159497"/>
            <a:ext cx="6238057" cy="4779390"/>
          </a:xfrm>
          <a:prstGeom prst="wedgeEllipseCallout">
            <a:avLst>
              <a:gd name="adj1" fmla="val -63599"/>
              <a:gd name="adj2" fmla="val 167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592925" y="4810600"/>
            <a:ext cx="54205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400" dirty="0"/>
              <a:t>データの種類ごとに分かれた</a:t>
            </a:r>
            <a:r>
              <a:rPr lang="ja-JP" altLang="en-US" sz="2400" dirty="0" smtClean="0"/>
              <a:t>、</a:t>
            </a:r>
            <a:endParaRPr lang="en-US" altLang="ja-JP" sz="2400" dirty="0" smtClean="0"/>
          </a:p>
          <a:p>
            <a:r>
              <a:rPr lang="ja-JP" altLang="en-US" sz="2400" dirty="0" smtClean="0"/>
              <a:t>たくさん</a:t>
            </a:r>
            <a:r>
              <a:rPr lang="ja-JP" altLang="en-US" sz="2400" dirty="0"/>
              <a:t>の</a:t>
            </a:r>
            <a:r>
              <a:rPr lang="ja-JP" altLang="en-US" sz="2400" b="1" dirty="0">
                <a:solidFill>
                  <a:srgbClr val="C00000"/>
                </a:solidFill>
              </a:rPr>
              <a:t>テーブル</a:t>
            </a:r>
            <a:r>
              <a:rPr lang="ja-JP" altLang="en-US" sz="2400" dirty="0"/>
              <a:t>が格納される</a:t>
            </a:r>
          </a:p>
        </p:txBody>
      </p:sp>
      <p:pic>
        <p:nvPicPr>
          <p:cNvPr id="1026" name="Picture 2" descr="https://www.kunihikokaneko.com/free/db/17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316" y="3577850"/>
            <a:ext cx="3939848" cy="89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kunihikokaneko.com/free/db/157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79" y="2146211"/>
            <a:ext cx="4565519" cy="114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05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03986" y="630238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b="1" dirty="0" smtClean="0"/>
              <a:t>欲しいデータを探す</a:t>
            </a:r>
            <a:r>
              <a:rPr lang="ja-JP" altLang="en-US" dirty="0" smtClean="0"/>
              <a:t>，</a:t>
            </a:r>
            <a:r>
              <a:rPr lang="ja-JP" altLang="en-US" b="1" dirty="0" smtClean="0"/>
              <a:t>複数のテーブルを１つに</a:t>
            </a:r>
            <a:r>
              <a:rPr lang="en-US" altLang="ja-JP" b="1" dirty="0" smtClean="0"/>
              <a:t/>
            </a:r>
            <a:br>
              <a:rPr lang="en-US" altLang="ja-JP" b="1" dirty="0" smtClean="0"/>
            </a:br>
            <a:r>
              <a:rPr lang="ja-JP" altLang="en-US" b="1" dirty="0" smtClean="0"/>
              <a:t>結合</a:t>
            </a:r>
            <a:r>
              <a:rPr lang="ja-JP" altLang="en-US" dirty="0" smtClean="0"/>
              <a:t>する　＝　</a:t>
            </a:r>
            <a:r>
              <a:rPr lang="en-US" altLang="ja-JP" dirty="0" smtClean="0"/>
              <a:t>SQL </a:t>
            </a:r>
            <a:r>
              <a:rPr lang="ja-JP" altLang="en-US" dirty="0" err="1" smtClean="0"/>
              <a:t>で</a:t>
            </a:r>
            <a:r>
              <a:rPr lang="ja-JP" altLang="en-US" dirty="0" smtClean="0"/>
              <a:t>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pic>
        <p:nvPicPr>
          <p:cNvPr id="2052" name="Picture 4" descr="https://www.kunihikokaneko.com/free/db/28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1775618"/>
            <a:ext cx="5040762" cy="458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www.kunihikokaneko.com/free/db/4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600" y="2002631"/>
            <a:ext cx="5880100" cy="311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7073900" y="5499100"/>
            <a:ext cx="37785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SQL</a:t>
            </a:r>
            <a:r>
              <a:rPr kumimoji="1" lang="ja-JP" altLang="en-US" sz="3200" dirty="0" smtClean="0"/>
              <a:t>はコマンド言語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41055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15900"/>
            <a:ext cx="11671300" cy="118020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１つのテーブルを複数のテーブルに</a:t>
            </a:r>
            <a:r>
              <a:rPr kumimoji="1" lang="ja-JP" altLang="en-US" b="1" u="sng" dirty="0" smtClean="0"/>
              <a:t>分解</a:t>
            </a:r>
            <a:r>
              <a:rPr kumimoji="1" lang="ja-JP" altLang="en-US" dirty="0" smtClean="0"/>
              <a:t>したい，ということもある　＝　</a:t>
            </a:r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　でできる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  <p:pic>
        <p:nvPicPr>
          <p:cNvPr id="3074" name="Picture 2" descr="https://www.kunihikokaneko.com/free/db/9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5275"/>
            <a:ext cx="6308673" cy="468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www.kunihikokaneko.com/free/db/29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37" y="1642399"/>
            <a:ext cx="3484563" cy="247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4537" y="4289361"/>
            <a:ext cx="4659848" cy="2432113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8674100" y="4635500"/>
            <a:ext cx="1905000" cy="4826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7705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39700"/>
            <a:ext cx="11671300" cy="125640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データを最新のものに</a:t>
            </a:r>
            <a:r>
              <a:rPr kumimoji="1" lang="ja-JP" altLang="en-US" b="1" u="sng" dirty="0" smtClean="0"/>
              <a:t>更新</a:t>
            </a:r>
            <a:r>
              <a:rPr kumimoji="1" lang="ja-JP" altLang="en-US" dirty="0" smtClean="0"/>
              <a:t>したい，こともある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＝　</a:t>
            </a:r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　でできる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pic>
        <p:nvPicPr>
          <p:cNvPr id="4098" name="Picture 2" descr="https://www.kunihikokaneko.com/free/db/40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81" y="2141393"/>
            <a:ext cx="11455073" cy="366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17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39700"/>
            <a:ext cx="11671300" cy="125640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ja-JP" altLang="en-US" b="1" u="sng" dirty="0" smtClean="0"/>
              <a:t>集計，集約</a:t>
            </a:r>
            <a:r>
              <a:rPr kumimoji="1" lang="ja-JP" altLang="en-US" dirty="0" smtClean="0"/>
              <a:t>したい，ソート（並べ替え）したいこともある　＝　</a:t>
            </a:r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　でできる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588" y="1467578"/>
            <a:ext cx="4367212" cy="4817295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9070" y="1590225"/>
            <a:ext cx="3643029" cy="4709708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2053570" y="6299933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集計，集約の例</a:t>
            </a:r>
            <a:endParaRPr kumimoji="1" lang="ja-JP" altLang="en-US" sz="32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512329" y="6273225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ソートの例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9524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をマスターするには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42987"/>
            <a:ext cx="7787774" cy="60135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1" lang="ja-JP" altLang="en-US" dirty="0" smtClean="0">
                <a:solidFill>
                  <a:srgbClr val="000066"/>
                </a:solidFill>
              </a:rPr>
              <a:t>◆ </a:t>
            </a:r>
            <a:r>
              <a:rPr kumimoji="1" lang="en-US" altLang="ja-JP" b="1" dirty="0" smtClean="0">
                <a:solidFill>
                  <a:srgbClr val="000066"/>
                </a:solidFill>
              </a:rPr>
              <a:t>SQL</a:t>
            </a:r>
            <a:r>
              <a:rPr lang="ja-JP" altLang="en-US" b="1" dirty="0">
                <a:solidFill>
                  <a:srgbClr val="000066"/>
                </a:solidFill>
              </a:rPr>
              <a:t> </a:t>
            </a:r>
            <a:r>
              <a:rPr kumimoji="1" lang="ja-JP" altLang="en-US" b="1" dirty="0" smtClean="0">
                <a:solidFill>
                  <a:srgbClr val="000066"/>
                </a:solidFill>
              </a:rPr>
              <a:t>のキーワード</a:t>
            </a:r>
            <a:endParaRPr kumimoji="1" lang="en-US" altLang="ja-JP" b="1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lang="en-US" altLang="ja-JP" dirty="0" smtClean="0">
                <a:solidFill>
                  <a:srgbClr val="000066"/>
                </a:solidFill>
              </a:rPr>
              <a:t>create table </a:t>
            </a:r>
            <a:r>
              <a:rPr lang="ja-JP" altLang="en-US" dirty="0" smtClean="0">
                <a:solidFill>
                  <a:srgbClr val="000066"/>
                </a:solidFill>
              </a:rPr>
              <a:t>テーブル定義</a:t>
            </a:r>
            <a:endParaRPr lang="en-US" altLang="ja-JP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lang="en-US" altLang="ja-JP" dirty="0" smtClean="0">
                <a:solidFill>
                  <a:srgbClr val="000066"/>
                </a:solidFill>
              </a:rPr>
              <a:t>select		</a:t>
            </a:r>
            <a:r>
              <a:rPr lang="ja-JP" altLang="en-US" dirty="0" smtClean="0">
                <a:solidFill>
                  <a:srgbClr val="000066"/>
                </a:solidFill>
              </a:rPr>
              <a:t>射影など</a:t>
            </a:r>
            <a:endParaRPr lang="en-US" altLang="ja-JP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kumimoji="1" lang="en-US" altLang="ja-JP" dirty="0" smtClean="0">
                <a:solidFill>
                  <a:srgbClr val="000066"/>
                </a:solidFill>
              </a:rPr>
              <a:t>from		</a:t>
            </a:r>
            <a:r>
              <a:rPr kumimoji="1" lang="ja-JP" altLang="en-US" dirty="0" smtClean="0">
                <a:solidFill>
                  <a:srgbClr val="000066"/>
                </a:solidFill>
              </a:rPr>
              <a:t>扱うテーブルの指定</a:t>
            </a:r>
            <a:endParaRPr kumimoji="1" lang="en-US" altLang="ja-JP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lang="en-US" altLang="ja-JP" dirty="0" smtClean="0">
                <a:solidFill>
                  <a:srgbClr val="000066"/>
                </a:solidFill>
              </a:rPr>
              <a:t>where	</a:t>
            </a:r>
            <a:r>
              <a:rPr lang="ja-JP" altLang="en-US" dirty="0">
                <a:solidFill>
                  <a:srgbClr val="000066"/>
                </a:solidFill>
              </a:rPr>
              <a:t>選択</a:t>
            </a:r>
            <a:r>
              <a:rPr lang="ja-JP" altLang="en-US" dirty="0" smtClean="0">
                <a:solidFill>
                  <a:srgbClr val="000066"/>
                </a:solidFill>
              </a:rPr>
              <a:t>，結合など</a:t>
            </a:r>
            <a:endParaRPr lang="en-US" altLang="ja-JP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kumimoji="1" lang="en-US" altLang="ja-JP" dirty="0" smtClean="0">
                <a:solidFill>
                  <a:srgbClr val="000066"/>
                </a:solidFill>
              </a:rPr>
              <a:t>max		</a:t>
            </a:r>
            <a:r>
              <a:rPr kumimoji="1" lang="ja-JP" altLang="en-US" dirty="0" smtClean="0">
                <a:solidFill>
                  <a:srgbClr val="000066"/>
                </a:solidFill>
              </a:rPr>
              <a:t>最大</a:t>
            </a:r>
            <a:endParaRPr kumimoji="1" lang="en-US" altLang="ja-JP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kumimoji="1" lang="en-US" altLang="ja-JP" dirty="0" smtClean="0">
                <a:solidFill>
                  <a:srgbClr val="000066"/>
                </a:solidFill>
              </a:rPr>
              <a:t>min		</a:t>
            </a:r>
            <a:r>
              <a:rPr kumimoji="1" lang="ja-JP" altLang="en-US" dirty="0" smtClean="0">
                <a:solidFill>
                  <a:srgbClr val="000066"/>
                </a:solidFill>
              </a:rPr>
              <a:t>最小</a:t>
            </a:r>
            <a:endParaRPr kumimoji="1" lang="en-US" altLang="ja-JP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kumimoji="1" lang="en-US" altLang="ja-JP" dirty="0" smtClean="0">
                <a:solidFill>
                  <a:srgbClr val="000066"/>
                </a:solidFill>
              </a:rPr>
              <a:t>count		</a:t>
            </a:r>
            <a:r>
              <a:rPr kumimoji="1" lang="ja-JP" altLang="en-US" dirty="0" smtClean="0">
                <a:solidFill>
                  <a:srgbClr val="000066"/>
                </a:solidFill>
              </a:rPr>
              <a:t>数え上げ</a:t>
            </a:r>
            <a:endParaRPr kumimoji="1" lang="en-US" altLang="ja-JP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kumimoji="1" lang="en-US" altLang="ja-JP" dirty="0" smtClean="0">
                <a:solidFill>
                  <a:srgbClr val="000066"/>
                </a:solidFill>
              </a:rPr>
              <a:t>group by 	</a:t>
            </a:r>
            <a:r>
              <a:rPr kumimoji="1" lang="ja-JP" altLang="en-US" dirty="0" smtClean="0">
                <a:solidFill>
                  <a:srgbClr val="000066"/>
                </a:solidFill>
              </a:rPr>
              <a:t>集約（グループの基準の指定）</a:t>
            </a:r>
            <a:endParaRPr kumimoji="1" lang="en-US" altLang="ja-JP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lang="en-US" altLang="ja-JP" dirty="0" smtClean="0">
                <a:solidFill>
                  <a:srgbClr val="000066"/>
                </a:solidFill>
              </a:rPr>
              <a:t>order by</a:t>
            </a:r>
            <a:r>
              <a:rPr lang="ja-JP" altLang="en-US" dirty="0" smtClean="0">
                <a:solidFill>
                  <a:srgbClr val="000066"/>
                </a:solidFill>
              </a:rPr>
              <a:t>　</a:t>
            </a:r>
            <a:r>
              <a:rPr lang="en-US" altLang="ja-JP" dirty="0" smtClean="0">
                <a:solidFill>
                  <a:srgbClr val="000066"/>
                </a:solidFill>
              </a:rPr>
              <a:t>	</a:t>
            </a:r>
            <a:r>
              <a:rPr lang="ja-JP" altLang="en-US" dirty="0" smtClean="0">
                <a:solidFill>
                  <a:srgbClr val="000066"/>
                </a:solidFill>
              </a:rPr>
              <a:t>ソート（並べ替え）</a:t>
            </a:r>
            <a:endParaRPr lang="en-US" altLang="ja-JP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kumimoji="1" lang="en-US" altLang="ja-JP" dirty="0" smtClean="0">
                <a:solidFill>
                  <a:srgbClr val="000066"/>
                </a:solidFill>
              </a:rPr>
              <a:t>distinct 	</a:t>
            </a:r>
            <a:r>
              <a:rPr kumimoji="1" lang="ja-JP" altLang="en-US" dirty="0" smtClean="0">
                <a:solidFill>
                  <a:srgbClr val="000066"/>
                </a:solidFill>
              </a:rPr>
              <a:t>重複除去</a:t>
            </a:r>
            <a:endParaRPr kumimoji="1" lang="en-US" altLang="ja-JP" dirty="0" smtClean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kumimoji="1" lang="ja-JP" altLang="en-US" dirty="0" smtClean="0"/>
              <a:t>など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6261100" y="1042987"/>
            <a:ext cx="5359400" cy="56784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◆ </a:t>
            </a:r>
            <a:r>
              <a:rPr lang="en-US" altLang="ja-JP" b="1" dirty="0" smtClean="0"/>
              <a:t>SQL </a:t>
            </a:r>
            <a:r>
              <a:rPr lang="ja-JP" altLang="en-US" b="1" dirty="0" smtClean="0"/>
              <a:t>のデータ型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短いテキスト</a:t>
            </a:r>
            <a:r>
              <a:rPr lang="en-US" altLang="ja-JP" dirty="0" smtClean="0"/>
              <a:t>	char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長いテキスト</a:t>
            </a:r>
            <a:r>
              <a:rPr lang="en-US" altLang="ja-JP" dirty="0" smtClean="0"/>
              <a:t>	text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数値</a:t>
            </a:r>
            <a:r>
              <a:rPr lang="en-US" altLang="ja-JP" dirty="0" smtClean="0"/>
              <a:t>			integer, real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日付／時刻</a:t>
            </a:r>
            <a:r>
              <a:rPr lang="en-US" altLang="ja-JP" dirty="0" smtClean="0"/>
              <a:t>		</a:t>
            </a:r>
            <a:r>
              <a:rPr lang="en-US" altLang="ja-JP" dirty="0" err="1" smtClean="0"/>
              <a:t>datetime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ja-JP" dirty="0" smtClean="0"/>
              <a:t>Yes</a:t>
            </a:r>
            <a:r>
              <a:rPr lang="ja-JP" altLang="en-US" dirty="0" smtClean="0"/>
              <a:t>や</a:t>
            </a:r>
            <a:r>
              <a:rPr lang="en-US" altLang="ja-JP" dirty="0" smtClean="0"/>
              <a:t>No		bit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な</a:t>
            </a:r>
            <a:r>
              <a:rPr lang="ja-JP" altLang="en-US" dirty="0"/>
              <a:t>ど</a:t>
            </a:r>
          </a:p>
        </p:txBody>
      </p:sp>
    </p:spTree>
    <p:extLst>
      <p:ext uri="{BB962C8B-B14F-4D97-AF65-F5344CB8AC3E}">
        <p14:creationId xmlns:p14="http://schemas.microsoft.com/office/powerpoint/2010/main" val="39876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2232025"/>
            <a:ext cx="11671300" cy="24288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sz="3600" dirty="0" smtClean="0"/>
              <a:t>SQL</a:t>
            </a:r>
            <a:r>
              <a:rPr lang="ja-JP" altLang="en-US" sz="3600" dirty="0" smtClean="0"/>
              <a:t> をマスターしてみませんか？</a:t>
            </a:r>
            <a:endParaRPr lang="en-US" altLang="ja-JP" sz="3600" dirty="0" smtClean="0"/>
          </a:p>
          <a:p>
            <a:pPr marL="0" indent="0">
              <a:buNone/>
            </a:pPr>
            <a:endParaRPr lang="en-US" altLang="ja-JP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3313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リレーショナルデータベースシステム</a:t>
            </a:r>
            <a:endParaRPr kumimoji="1" lang="ja-JP" altLang="en-US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79400" y="1212275"/>
            <a:ext cx="1167038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/>
              <a:t>◆ </a:t>
            </a:r>
            <a:r>
              <a:rPr kumimoji="1" lang="ja-JP" altLang="en-US" sz="3200" b="1" dirty="0" smtClean="0"/>
              <a:t>無料のものも</a:t>
            </a:r>
            <a:endParaRPr kumimoji="1" lang="en-US" altLang="ja-JP" sz="3200" b="1" dirty="0" smtClean="0"/>
          </a:p>
          <a:p>
            <a:r>
              <a:rPr lang="en-US" altLang="ja-JP" sz="3200" dirty="0" smtClean="0"/>
              <a:t>  SQLite3, PostgreSQL, MySQL, Firebird </a:t>
            </a:r>
            <a:r>
              <a:rPr lang="ja-JP" altLang="en-US" sz="3200" dirty="0" smtClean="0"/>
              <a:t>など</a:t>
            </a:r>
            <a:endParaRPr lang="en-US" altLang="ja-JP" sz="3200" dirty="0" smtClean="0"/>
          </a:p>
          <a:p>
            <a:endParaRPr lang="en-US" altLang="ja-JP" sz="3200" dirty="0"/>
          </a:p>
          <a:p>
            <a:r>
              <a:rPr lang="ja-JP" altLang="en-US" sz="3200" dirty="0" smtClean="0"/>
              <a:t>◆ </a:t>
            </a:r>
            <a:r>
              <a:rPr lang="ja-JP" altLang="en-US" sz="3200" b="1" dirty="0" smtClean="0"/>
              <a:t>あらゆる場所で活躍</a:t>
            </a:r>
            <a:endParaRPr lang="en-US" altLang="ja-JP" sz="3200" b="1" dirty="0" smtClean="0"/>
          </a:p>
          <a:p>
            <a:r>
              <a:rPr lang="en-US" altLang="ja-JP" sz="3200" dirty="0"/>
              <a:t> </a:t>
            </a:r>
            <a:r>
              <a:rPr lang="en-US" altLang="ja-JP" sz="3200" dirty="0" smtClean="0"/>
              <a:t> Web </a:t>
            </a:r>
            <a:r>
              <a:rPr lang="ja-JP" altLang="en-US" sz="3200" dirty="0" smtClean="0"/>
              <a:t>システム，専用端末（コンピュータ）との連携システム</a:t>
            </a:r>
            <a:endParaRPr lang="en-US" altLang="ja-JP" sz="3200" dirty="0" smtClean="0"/>
          </a:p>
          <a:p>
            <a:r>
              <a:rPr lang="ja-JP" altLang="en-US" sz="3200" dirty="0" smtClean="0"/>
              <a:t>　オンラインで，データを蓄積，共有</a:t>
            </a:r>
            <a:endParaRPr lang="en-US" altLang="ja-JP" sz="3200" dirty="0" smtClean="0"/>
          </a:p>
          <a:p>
            <a:endParaRPr lang="en-US" altLang="ja-JP" sz="3200" dirty="0"/>
          </a:p>
          <a:p>
            <a:r>
              <a:rPr lang="ja-JP" altLang="en-US" sz="3200" dirty="0" smtClean="0"/>
              <a:t>◆ </a:t>
            </a:r>
            <a:r>
              <a:rPr lang="ja-JP" altLang="en-US" sz="3200" b="1" dirty="0" smtClean="0"/>
              <a:t>スマホにも  </a:t>
            </a:r>
            <a:endParaRPr lang="en-US" altLang="ja-JP" sz="3200" b="1" dirty="0"/>
          </a:p>
          <a:p>
            <a:r>
              <a:rPr lang="en-US" altLang="ja-JP" sz="3200" dirty="0" smtClean="0"/>
              <a:t>  SQlite3 </a:t>
            </a:r>
            <a:r>
              <a:rPr lang="ja-JP" altLang="en-US" sz="3200" dirty="0" smtClean="0"/>
              <a:t>が内蔵されていることがふつう</a:t>
            </a:r>
            <a:endParaRPr lang="en-US" altLang="ja-JP" sz="3200" dirty="0" smtClean="0"/>
          </a:p>
          <a:p>
            <a:r>
              <a:rPr lang="ja-JP" altLang="en-US" sz="3200" dirty="0"/>
              <a:t>　</a:t>
            </a:r>
            <a:r>
              <a:rPr lang="ja-JP" altLang="en-US" sz="3200" dirty="0" smtClean="0"/>
              <a:t>（</a:t>
            </a:r>
            <a:r>
              <a:rPr lang="en-US" altLang="ja-JP" sz="3200" dirty="0" smtClean="0"/>
              <a:t>Web</a:t>
            </a:r>
            <a:r>
              <a:rPr lang="ja-JP" altLang="en-US" sz="3200" dirty="0" smtClean="0"/>
              <a:t>ブラウザの履歴管理などのため）</a:t>
            </a:r>
            <a:endParaRPr lang="en-US" altLang="ja-JP" sz="3200" dirty="0"/>
          </a:p>
          <a:p>
            <a:endParaRPr lang="en-US" altLang="ja-JP" sz="3200" dirty="0" smtClean="0"/>
          </a:p>
        </p:txBody>
      </p:sp>
    </p:spTree>
    <p:extLst>
      <p:ext uri="{BB962C8B-B14F-4D97-AF65-F5344CB8AC3E}">
        <p14:creationId xmlns:p14="http://schemas.microsoft.com/office/powerpoint/2010/main" val="421373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4-2 </a:t>
            </a:r>
            <a:r>
              <a:rPr lang="ja-JP" altLang="en-US" sz="4000" dirty="0" smtClean="0">
                <a:solidFill>
                  <a:schemeClr val="bg1"/>
                </a:solidFill>
              </a:rPr>
              <a:t>テーブル定義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74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データベースの構築</a:t>
            </a:r>
          </a:p>
        </p:txBody>
      </p:sp>
      <p:sp>
        <p:nvSpPr>
          <p:cNvPr id="12" name="Rectangle 3"/>
          <p:cNvSpPr txBox="1">
            <a:spLocks/>
          </p:cNvSpPr>
          <p:nvPr/>
        </p:nvSpPr>
        <p:spPr>
          <a:xfrm>
            <a:off x="50589" y="5120045"/>
            <a:ext cx="4499461" cy="10398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※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sz="24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データベースシステム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には，たくさんの</a:t>
            </a:r>
            <a:r>
              <a:rPr lang="ja-JP" altLang="en-US" sz="24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を作ることができる</a:t>
            </a:r>
            <a:endParaRPr lang="en-US" altLang="ja-JP" sz="24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" name="右矢印 2"/>
          <p:cNvSpPr/>
          <p:nvPr/>
        </p:nvSpPr>
        <p:spPr>
          <a:xfrm>
            <a:off x="4309311" y="2080441"/>
            <a:ext cx="396039" cy="9111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26" name="Picture 2" descr="http://3.bp.blogspot.com/-33bVRe5-DUw/VCOJYSyroRI/AAAAAAAAmwg/citlLw6ke7U/s800/isogashii_ma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499" y="4527180"/>
            <a:ext cx="1327150" cy="1187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白紙のルーズリーフのイラスト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981" y="1273612"/>
            <a:ext cx="1559042" cy="105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/>
          </p:cNvSpPr>
          <p:nvPr/>
        </p:nvSpPr>
        <p:spPr>
          <a:xfrm>
            <a:off x="4762492" y="3596024"/>
            <a:ext cx="4445007" cy="1583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r>
              <a:rPr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定義</a:t>
            </a:r>
            <a:endParaRPr lang="en-US" altLang="ja-JP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ja-JP" altLang="en-US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データ定義</a:t>
            </a: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ともいう）</a:t>
            </a:r>
            <a:endParaRPr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※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最初，テーブルは</a:t>
            </a:r>
            <a:r>
              <a:rPr lang="ja-JP" altLang="en-US" sz="24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空</a:t>
            </a: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右矢印 18"/>
          <p:cNvSpPr/>
          <p:nvPr/>
        </p:nvSpPr>
        <p:spPr>
          <a:xfrm>
            <a:off x="8688671" y="2080441"/>
            <a:ext cx="396039" cy="9111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Rectangle 3"/>
          <p:cNvSpPr txBox="1">
            <a:spLocks/>
          </p:cNvSpPr>
          <p:nvPr/>
        </p:nvSpPr>
        <p:spPr>
          <a:xfrm>
            <a:off x="233914" y="3717873"/>
            <a:ext cx="4445007" cy="1583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データベース生成</a:t>
            </a:r>
            <a:endParaRPr lang="en-US" altLang="ja-JP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※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最初，データベースは</a:t>
            </a:r>
            <a:r>
              <a:rPr lang="ja-JP" altLang="en-US" sz="24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空</a:t>
            </a: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034" name="Picture 10" descr="http://4.bp.blogspot.com/-d_kns0GV1rc/VJvKSmm_yHI/AAAAAAAAp_U/oJhma9jzK2U/s800/cleaning_seir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354" y="5071822"/>
            <a:ext cx="1040362" cy="82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3"/>
          <p:cNvSpPr txBox="1">
            <a:spLocks/>
          </p:cNvSpPr>
          <p:nvPr/>
        </p:nvSpPr>
        <p:spPr>
          <a:xfrm>
            <a:off x="8991600" y="3473473"/>
            <a:ext cx="3077043" cy="106475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データベース操作</a:t>
            </a:r>
            <a:r>
              <a:rPr lang="ja-JP" altLang="en-US" sz="32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ja-JP" altLang="en-US" sz="32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036" name="Picture 12" descr="http://1.bp.blogspot.com/-S6GY-o73FYk/UgsvAaFo8vI/AAAAAAAAXNs/0_jenbN5wYs/s800/cardboard_ope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98" y="1091155"/>
            <a:ext cx="3602945" cy="243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3.bp.blogspot.com/-nYzwhfjYgF0/UOFKLhF54UI/AAAAAAAAKEs/hbFj1OvGjSE/s1600/bunbougu_not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6685" y="1510782"/>
            <a:ext cx="2641339" cy="205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2.bp.blogspot.com/-MpUo_1zq0sM/U-8HBZgY2gI/AAAAAAAAk98/c23p4UXJhZo/s800/book_zabut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687" y="2080441"/>
            <a:ext cx="1563009" cy="139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19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68613" cy="730145"/>
          </a:xfrm>
        </p:spPr>
        <p:txBody>
          <a:bodyPr/>
          <a:lstStyle/>
          <a:p>
            <a:r>
              <a:rPr kumimoji="1" lang="ja-JP" altLang="en-US" dirty="0" smtClean="0"/>
              <a:t>データベースの運用の</a:t>
            </a:r>
            <a:r>
              <a:rPr kumimoji="1" lang="ja-JP" altLang="en-US" b="1" u="sng" dirty="0" smtClean="0"/>
              <a:t>前に</a:t>
            </a:r>
            <a:r>
              <a:rPr kumimoji="1" lang="ja-JP" altLang="en-US" dirty="0" smtClean="0"/>
              <a:t>！</a:t>
            </a:r>
            <a:endParaRPr kumimoji="1" lang="ja-JP" altLang="en-US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2214714" y="6116587"/>
            <a:ext cx="8084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テーブルを</a:t>
            </a:r>
            <a:r>
              <a:rPr lang="ja-JP" altLang="en-US" sz="2800" dirty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格納</a:t>
            </a:r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するには，</a:t>
            </a:r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テーブル定義</a:t>
            </a:r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が必要．</a:t>
            </a:r>
            <a:endParaRPr lang="ja-JP" altLang="en-US" sz="2800" dirty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3" name="テキスト ボックス 5"/>
          <p:cNvSpPr txBox="1">
            <a:spLocks noChangeArrowheads="1"/>
          </p:cNvSpPr>
          <p:nvPr/>
        </p:nvSpPr>
        <p:spPr bwMode="auto">
          <a:xfrm>
            <a:off x="391009" y="3658821"/>
            <a:ext cx="23391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14" name="テキスト ボックス 13"/>
          <p:cNvSpPr txBox="1">
            <a:spLocks noChangeArrowheads="1"/>
          </p:cNvSpPr>
          <p:nvPr/>
        </p:nvSpPr>
        <p:spPr bwMode="auto">
          <a:xfrm>
            <a:off x="2893959" y="3745288"/>
            <a:ext cx="23391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Rectangle 30"/>
          <p:cNvSpPr>
            <a:spLocks noChangeArrowheads="1"/>
          </p:cNvSpPr>
          <p:nvPr/>
        </p:nvSpPr>
        <p:spPr bwMode="auto">
          <a:xfrm>
            <a:off x="227161" y="1832771"/>
            <a:ext cx="4902199" cy="29631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16" name="Text Box 31"/>
          <p:cNvSpPr txBox="1">
            <a:spLocks noChangeArrowheads="1"/>
          </p:cNvSpPr>
          <p:nvPr/>
        </p:nvSpPr>
        <p:spPr bwMode="auto">
          <a:xfrm>
            <a:off x="419248" y="1924845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コンピュータ</a:t>
            </a:r>
          </a:p>
        </p:txBody>
      </p:sp>
      <p:sp>
        <p:nvSpPr>
          <p:cNvPr id="18" name="Text Box 32"/>
          <p:cNvSpPr txBox="1">
            <a:spLocks noChangeArrowheads="1"/>
          </p:cNvSpPr>
          <p:nvPr/>
        </p:nvSpPr>
        <p:spPr bwMode="auto">
          <a:xfrm>
            <a:off x="4245367" y="2825963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装置</a:t>
            </a:r>
          </a:p>
        </p:txBody>
      </p:sp>
      <p:sp>
        <p:nvSpPr>
          <p:cNvPr id="19" name="テキスト ボックス 5"/>
          <p:cNvSpPr txBox="1">
            <a:spLocks noChangeArrowheads="1"/>
          </p:cNvSpPr>
          <p:nvPr/>
        </p:nvSpPr>
        <p:spPr bwMode="auto">
          <a:xfrm>
            <a:off x="227161" y="4969967"/>
            <a:ext cx="5416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あわせて</a:t>
            </a:r>
            <a:endParaRPr lang="en-US" altLang="ja-JP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データベースシステム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pic>
        <p:nvPicPr>
          <p:cNvPr id="20" name="Picture 6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71" y="2291557"/>
            <a:ext cx="1623143" cy="151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http://3.bp.blogspot.com/-V4IWtEE4mi0/U2sr28tExOI/AAAAAAAAf50/ivdH5uLVwUc/s800/computer_harddi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353" y="2349577"/>
            <a:ext cx="1514947" cy="13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円形吹き出し 21"/>
          <p:cNvSpPr/>
          <p:nvPr/>
        </p:nvSpPr>
        <p:spPr>
          <a:xfrm>
            <a:off x="5750743" y="930897"/>
            <a:ext cx="6238057" cy="4779390"/>
          </a:xfrm>
          <a:prstGeom prst="wedgeEllipseCallout">
            <a:avLst>
              <a:gd name="adj1" fmla="val -63599"/>
              <a:gd name="adj2" fmla="val 167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>
            <a:off x="6631025" y="4582000"/>
            <a:ext cx="54205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400" dirty="0"/>
              <a:t>データの種類ごとに分かれた</a:t>
            </a:r>
            <a:r>
              <a:rPr lang="ja-JP" altLang="en-US" sz="2400" dirty="0" smtClean="0"/>
              <a:t>、</a:t>
            </a:r>
            <a:endParaRPr lang="en-US" altLang="ja-JP" sz="2400" dirty="0" smtClean="0"/>
          </a:p>
          <a:p>
            <a:r>
              <a:rPr lang="ja-JP" altLang="en-US" sz="2400" dirty="0" smtClean="0"/>
              <a:t>たくさん</a:t>
            </a:r>
            <a:r>
              <a:rPr lang="ja-JP" altLang="en-US" sz="2400" dirty="0"/>
              <a:t>の</a:t>
            </a:r>
            <a:r>
              <a:rPr lang="ja-JP" altLang="en-US" sz="2400" b="1" dirty="0">
                <a:solidFill>
                  <a:srgbClr val="C00000"/>
                </a:solidFill>
              </a:rPr>
              <a:t>テーブル</a:t>
            </a:r>
            <a:r>
              <a:rPr lang="ja-JP" altLang="en-US" sz="2400" dirty="0"/>
              <a:t>が格納される</a:t>
            </a:r>
          </a:p>
        </p:txBody>
      </p:sp>
      <p:pic>
        <p:nvPicPr>
          <p:cNvPr id="25" name="Picture 2" descr="https://www.kunihikokaneko.com/free/db/17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416" y="3349250"/>
            <a:ext cx="3939848" cy="89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ttps://www.kunihikokaneko.com/free/db/157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979" y="1917611"/>
            <a:ext cx="4565519" cy="114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72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259824" y="6356350"/>
            <a:ext cx="2775796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867436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今日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の授業で学ぶこと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30" y="1225272"/>
            <a:ext cx="11613064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Access 2013 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デザインビュー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Access </a:t>
            </a:r>
            <a:r>
              <a:rPr lang="ja-JP" altLang="en-US" sz="3200" dirty="0" err="1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だけで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動くツール）</a:t>
            </a: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に頼らなくても</a:t>
            </a: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ＳＱＬ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で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テーブル定義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ができるようになる（</a:t>
            </a:r>
            <a:r>
              <a:rPr lang="ja-JP" altLang="en-US" sz="3200" b="1" u="sng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世界標準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）</a:t>
            </a: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4220962" y="4746887"/>
            <a:ext cx="4223800" cy="209288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create table </a:t>
            </a:r>
            <a:r>
              <a:rPr lang="ja-JP" altLang="en-US" sz="26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ja-JP" altLang="en-US" sz="2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(</a:t>
            </a:r>
          </a:p>
          <a:p>
            <a:r>
              <a:rPr lang="en-US" altLang="ja-JP" sz="2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en-US" altLang="ja-JP" sz="26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ID</a:t>
            </a:r>
            <a:r>
              <a:rPr lang="en-US" altLang="ja-JP" sz="2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integer, </a:t>
            </a:r>
          </a:p>
          <a:p>
            <a:r>
              <a:rPr lang="en-US" altLang="ja-JP" sz="2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26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ja-JP" altLang="en-US" sz="26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名</a:t>
            </a:r>
            <a:r>
              <a:rPr lang="ja-JP" altLang="en-US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char, </a:t>
            </a:r>
            <a:endParaRPr lang="en-US" altLang="ja-JP" sz="2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26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単価</a:t>
            </a:r>
            <a:r>
              <a:rPr lang="ja-JP" altLang="en-US" sz="2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integer</a:t>
            </a:r>
            <a:endParaRPr lang="en-US" altLang="ja-JP" sz="2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);</a:t>
            </a:r>
            <a:endParaRPr lang="ja-JP" altLang="en-US" sz="2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0210800" y="2689664"/>
            <a:ext cx="1928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マウスと</a:t>
            </a:r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キーボード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8622650" y="5485550"/>
            <a:ext cx="22585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ＳＱＬは</a:t>
            </a:r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コマンド言語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0962" y="1963654"/>
            <a:ext cx="5866475" cy="170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3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4-2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テーブル定義とは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30" y="1225272"/>
            <a:ext cx="8204716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において、</a:t>
            </a: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テーブル名</a:t>
            </a:r>
            <a:endParaRPr lang="en-US" altLang="ja-JP" sz="3200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・各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フィールド名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属性名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）</a:t>
            </a: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・各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データ型</a:t>
            </a:r>
            <a:endParaRPr lang="en-US" altLang="ja-JP" sz="3200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などを定義すること</a:t>
            </a:r>
            <a:r>
              <a:rPr lang="en-US" altLang="ja-JP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0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1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7673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259824" y="6356350"/>
            <a:ext cx="2775796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867436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確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かに 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は世界標準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221530" y="1004888"/>
            <a:ext cx="11613064" cy="66067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■ </a:t>
            </a:r>
            <a:r>
              <a:rPr lang="en-US" altLang="ja-JP" sz="3200" dirty="0" err="1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SQLite3</a:t>
            </a: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システムの場合</a:t>
            </a:r>
            <a:endParaRPr lang="en-US" altLang="ja-JP" sz="3200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8062" y="1572836"/>
            <a:ext cx="5235755" cy="1894164"/>
          </a:xfrm>
          <a:prstGeom prst="rect">
            <a:avLst/>
          </a:prstGeom>
        </p:spPr>
      </p:pic>
      <p:sp>
        <p:nvSpPr>
          <p:cNvPr id="13" name="テキスト ボックス 12"/>
          <p:cNvSpPr txBox="1"/>
          <p:nvPr/>
        </p:nvSpPr>
        <p:spPr>
          <a:xfrm>
            <a:off x="1402968" y="3467000"/>
            <a:ext cx="4095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によるテーブル定義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510539" y="3477945"/>
            <a:ext cx="4095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テーブルの中身の編集画面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874129" y="6404690"/>
            <a:ext cx="5527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によるテーブル定義（同じ）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6720984" y="6393941"/>
            <a:ext cx="4095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テーブルの中身の編集画面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Rectangle 3"/>
          <p:cNvSpPr txBox="1">
            <a:spLocks/>
          </p:cNvSpPr>
          <p:nvPr/>
        </p:nvSpPr>
        <p:spPr>
          <a:xfrm>
            <a:off x="221530" y="3846880"/>
            <a:ext cx="11613064" cy="66067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■ </a:t>
            </a: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Access 2013 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システムの場合</a:t>
            </a: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923" y="1590675"/>
            <a:ext cx="4701965" cy="1854664"/>
          </a:xfrm>
          <a:prstGeom prst="rect">
            <a:avLst/>
          </a:prstGeom>
        </p:spPr>
      </p:pic>
      <p:pic>
        <p:nvPicPr>
          <p:cNvPr id="2" name="図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8062" y="4507558"/>
            <a:ext cx="5053022" cy="1858208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129" y="4473100"/>
            <a:ext cx="3288797" cy="18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20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4-3</a:t>
            </a:r>
            <a:r>
              <a:rPr lang="ja-JP" altLang="en-US" sz="4000" dirty="0" smtClean="0">
                <a:solidFill>
                  <a:schemeClr val="bg1"/>
                </a:solidFill>
              </a:rPr>
              <a:t> </a:t>
            </a:r>
            <a:r>
              <a:rPr lang="en-US" altLang="ja-JP" sz="4000" dirty="0" smtClean="0">
                <a:solidFill>
                  <a:schemeClr val="bg1"/>
                </a:solidFill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</a:rPr>
              <a:t>によるテーブル定義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28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のデータ型</a:t>
            </a:r>
          </a:p>
        </p:txBody>
      </p:sp>
      <p:sp>
        <p:nvSpPr>
          <p:cNvPr id="3" name="右中かっこ 2"/>
          <p:cNvSpPr/>
          <p:nvPr/>
        </p:nvSpPr>
        <p:spPr>
          <a:xfrm rot="16200000" flipH="1">
            <a:off x="872418" y="4245060"/>
            <a:ext cx="319504" cy="114133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右中かっこ 14"/>
          <p:cNvSpPr/>
          <p:nvPr/>
        </p:nvSpPr>
        <p:spPr>
          <a:xfrm rot="16200000" flipH="1">
            <a:off x="2484376" y="3940534"/>
            <a:ext cx="319504" cy="175038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右中かっこ 15"/>
          <p:cNvSpPr/>
          <p:nvPr/>
        </p:nvSpPr>
        <p:spPr>
          <a:xfrm rot="16200000" flipH="1">
            <a:off x="4227990" y="4113403"/>
            <a:ext cx="319504" cy="140464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46730" y="5114005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052014" y="5103031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3809616" y="5124086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194753" y="5982811"/>
            <a:ext cx="36306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フィールドが３つ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角丸四角形 6"/>
          <p:cNvSpPr/>
          <p:nvPr/>
        </p:nvSpPr>
        <p:spPr>
          <a:xfrm>
            <a:off x="5759116" y="1730113"/>
            <a:ext cx="5887452" cy="3018352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302008" y="2189051"/>
            <a:ext cx="501556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kumimoji="1" lang="ja-JP" altLang="en-US" sz="28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データ型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というときは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各</a:t>
            </a:r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28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データの種類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のこと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461505" y="1380510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454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9314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のデータ型は「英語のキーワード」</a:t>
            </a: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779554" y="4671774"/>
            <a:ext cx="44240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← 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en-US" altLang="ja-JP" sz="24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r>
              <a:rPr lang="en-US" altLang="ja-JP" sz="24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  </a:t>
            </a:r>
            <a:r>
              <a:rPr lang="ja-JP" altLang="en-US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を使うとき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251806" y="4671774"/>
            <a:ext cx="567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数値型　短いテキスト　数値型</a:t>
            </a:r>
            <a:endParaRPr kumimoji="1" lang="ja-JP" altLang="en-US" sz="28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6779554" y="5779770"/>
            <a:ext cx="4424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← </a:t>
            </a:r>
            <a:r>
              <a:rPr lang="en-US" altLang="ja-JP" sz="24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を使うとき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251806" y="5779770"/>
            <a:ext cx="567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integer</a:t>
            </a:r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28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char          integer</a:t>
            </a:r>
            <a:endParaRPr kumimoji="1" lang="ja-JP" altLang="en-US" sz="28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1594846" y="1367632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185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4-3-1 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のデータ型</a:t>
            </a:r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/>
          </p:nvPr>
        </p:nvGraphicFramePr>
        <p:xfrm>
          <a:off x="0" y="2363128"/>
          <a:ext cx="7573464" cy="353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009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72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Access</a:t>
                      </a:r>
                      <a:r>
                        <a:rPr kumimoji="1" lang="en-US" altLang="ja-JP" sz="2800" baseline="0" dirty="0" smtClean="0"/>
                        <a:t> 2013 </a:t>
                      </a:r>
                      <a:r>
                        <a:rPr kumimoji="1" lang="ja-JP" altLang="en-US" sz="2800" baseline="0" dirty="0" smtClean="0"/>
                        <a:t>の主なデータ型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SQL </a:t>
                      </a:r>
                      <a:r>
                        <a:rPr kumimoji="1" lang="ja-JP" altLang="en-US" sz="2800" dirty="0" smtClean="0"/>
                        <a:t>のキーワード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短いテキスト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char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長いテキスト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text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数値型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integer, real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日付／時刻型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err="1" smtClean="0"/>
                        <a:t>datetime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Yes</a:t>
                      </a:r>
                      <a:r>
                        <a:rPr kumimoji="1" lang="ja-JP" altLang="en-US" sz="2800" dirty="0" smtClean="0"/>
                        <a:t>や</a:t>
                      </a:r>
                      <a:r>
                        <a:rPr kumimoji="1" lang="en-US" altLang="ja-JP" sz="2800" dirty="0" smtClean="0"/>
                        <a:t>No 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bit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7385876" y="3306843"/>
            <a:ext cx="49247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短いテキスト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」は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半角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255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文字分までが目安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7504498" y="4379600"/>
            <a:ext cx="41937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整数は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integer, </a:t>
            </a:r>
          </a:p>
          <a:p>
            <a:r>
              <a:rPr kumimoji="1"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浮動小数点数は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real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11" name="グループ化 10"/>
          <p:cNvGrpSpPr/>
          <p:nvPr/>
        </p:nvGrpSpPr>
        <p:grpSpPr>
          <a:xfrm>
            <a:off x="9848249" y="1049940"/>
            <a:ext cx="2031326" cy="1921118"/>
            <a:chOff x="9828551" y="1209670"/>
            <a:chExt cx="2031326" cy="1921118"/>
          </a:xfrm>
        </p:grpSpPr>
        <p:sp>
          <p:nvSpPr>
            <p:cNvPr id="12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3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7869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60212"/>
            <a:ext cx="85725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Access 2013 </a:t>
            </a:r>
            <a:r>
              <a:rPr lang="ja-JP" altLang="en-US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のデザインビューでのテーブル定義例</a:t>
            </a: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5777202" y="1105890"/>
          <a:ext cx="6051004" cy="2804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04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6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464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Access 2013 </a:t>
                      </a:r>
                      <a:r>
                        <a:rPr kumimoji="1" lang="ja-JP" altLang="en-US" sz="3200" dirty="0" smtClean="0"/>
                        <a:t>のデータ型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596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59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59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352761" y="1230753"/>
            <a:ext cx="435258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1219200" y="53887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テーブルの例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520725" y="3929472"/>
            <a:ext cx="5367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のテーブル定義例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4843334" y="6280893"/>
            <a:ext cx="6444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画面例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338714" y="1926784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4" name="図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0725" y="4528149"/>
            <a:ext cx="5866475" cy="170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03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60212"/>
            <a:ext cx="85725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Access 2013 </a:t>
            </a:r>
            <a:r>
              <a:rPr lang="ja-JP" altLang="en-US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のデザインビューでのテーブル定義例</a:t>
            </a: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352761" y="1230753"/>
            <a:ext cx="435258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1219200" y="53887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テーブルの例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338714" y="1926784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" name="テキスト ボックス 15"/>
          <p:cNvSpPr txBox="1"/>
          <p:nvPr/>
        </p:nvSpPr>
        <p:spPr>
          <a:xfrm>
            <a:off x="6017285" y="6365688"/>
            <a:ext cx="5367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の画面例（同じ）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732146" y="3767212"/>
            <a:ext cx="42402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正方形/長方形 18"/>
          <p:cNvSpPr/>
          <p:nvPr/>
        </p:nvSpPr>
        <p:spPr>
          <a:xfrm>
            <a:off x="5724369" y="1433849"/>
            <a:ext cx="4223800" cy="224676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create table </a:t>
            </a:r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(</a:t>
            </a:r>
          </a:p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en-US" altLang="ja-JP" sz="28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ID</a:t>
            </a:r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integer, </a:t>
            </a:r>
          </a:p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商品名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char, </a:t>
            </a:r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単価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integer</a:t>
            </a:r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);</a:t>
            </a:r>
            <a:endParaRPr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0" name="図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014" y="4393010"/>
            <a:ext cx="3388778" cy="192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58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60212"/>
            <a:ext cx="85725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テーブル定義例を比べてみると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19100" y="4938183"/>
            <a:ext cx="42402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2800" b="1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481550" y="2294461"/>
            <a:ext cx="4223800" cy="224676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create table </a:t>
            </a:r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(</a:t>
            </a:r>
          </a:p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en-US" altLang="ja-JP" sz="28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ID</a:t>
            </a:r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integer, </a:t>
            </a:r>
          </a:p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商品名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char, </a:t>
            </a:r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単価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integer</a:t>
            </a:r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);</a:t>
            </a:r>
            <a:endParaRPr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558631" y="4938183"/>
            <a:ext cx="6444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2800" i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画面例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2996" y="2294461"/>
            <a:ext cx="6990480" cy="203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74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24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60212"/>
            <a:ext cx="85725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テーブル定義例を比べてみると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19100" y="4938183"/>
            <a:ext cx="42402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2800" b="1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481550" y="2294461"/>
            <a:ext cx="4223800" cy="224676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create table </a:t>
            </a:r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(</a:t>
            </a:r>
          </a:p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en-US" altLang="ja-JP" sz="28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ID</a:t>
            </a:r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integer, </a:t>
            </a:r>
          </a:p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商品名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char, </a:t>
            </a:r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単価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integer</a:t>
            </a:r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);</a:t>
            </a:r>
            <a:endParaRPr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558631" y="4938183"/>
            <a:ext cx="6444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2800" i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画面例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2996" y="2294461"/>
            <a:ext cx="6990480" cy="2032840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2647950" y="2294461"/>
            <a:ext cx="876300" cy="486839"/>
          </a:xfrm>
          <a:prstGeom prst="rect">
            <a:avLst/>
          </a:prstGeom>
          <a:solidFill>
            <a:srgbClr val="FF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5683918" y="2393602"/>
            <a:ext cx="876300" cy="486839"/>
          </a:xfrm>
          <a:prstGeom prst="rect">
            <a:avLst/>
          </a:prstGeom>
          <a:solidFill>
            <a:srgbClr val="FF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247900" y="168400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endParaRPr kumimoji="1" lang="ja-JP" altLang="en-US" sz="2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100301" y="1866361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endParaRPr kumimoji="1" lang="ja-JP" altLang="en-US" sz="2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952269" y="2709925"/>
            <a:ext cx="2571981" cy="1333311"/>
          </a:xfrm>
          <a:prstGeom prst="rect">
            <a:avLst/>
          </a:prstGeom>
          <a:noFill/>
          <a:ln w="57150">
            <a:solidFill>
              <a:srgbClr val="FF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5683917" y="3127304"/>
            <a:ext cx="5778279" cy="1042710"/>
          </a:xfrm>
          <a:prstGeom prst="rect">
            <a:avLst/>
          </a:prstGeom>
          <a:noFill/>
          <a:ln w="57150">
            <a:solidFill>
              <a:srgbClr val="FF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876501" y="4105251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フィールド名とデータ型</a:t>
            </a:r>
            <a:endParaRPr kumimoji="1" lang="ja-JP" altLang="en-US" sz="2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6601003" y="4451911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フィールド名とデータ型</a:t>
            </a:r>
            <a:endParaRPr kumimoji="1" lang="ja-JP" altLang="en-US" sz="28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2719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4-3-2 SQL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によるテーブル定義の例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30" y="1225272"/>
            <a:ext cx="8204716" cy="82366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テーブル定義の例</a:t>
            </a:r>
            <a:r>
              <a:rPr lang="en-US" altLang="ja-JP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212301" y="2269317"/>
            <a:ext cx="4557407" cy="286232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create table </a:t>
            </a: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(</a:t>
            </a:r>
          </a:p>
          <a:p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en-US" altLang="ja-JP" sz="36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ID</a:t>
            </a:r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integer, </a:t>
            </a:r>
          </a:p>
          <a:p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商品名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char, </a:t>
            </a:r>
            <a:endParaRPr lang="en-US" altLang="ja-JP" sz="3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単価</a:t>
            </a:r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integer</a:t>
            </a:r>
            <a:endParaRPr lang="en-US" altLang="ja-JP" sz="3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);</a:t>
            </a:r>
            <a:endParaRPr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pSp>
        <p:nvGrpSpPr>
          <p:cNvPr id="11" name="グループ化 10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2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3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正方形/長方形 9"/>
          <p:cNvSpPr/>
          <p:nvPr/>
        </p:nvSpPr>
        <p:spPr>
          <a:xfrm>
            <a:off x="5007153" y="2273229"/>
            <a:ext cx="4647593" cy="286232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create table 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購入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(</a:t>
            </a:r>
          </a:p>
          <a:p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en-US" altLang="ja-JP" sz="36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ID</a:t>
            </a:r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integer, </a:t>
            </a:r>
          </a:p>
          <a:p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名前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char, </a:t>
            </a:r>
            <a:endParaRPr lang="en-US" altLang="ja-JP" sz="3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3600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   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番号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integer</a:t>
            </a:r>
            <a:endParaRPr lang="en-US" altLang="ja-JP" sz="3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);</a:t>
            </a:r>
            <a:endParaRPr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50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26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199" y="0"/>
            <a:ext cx="103903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は、リレーショナルデータベース管理システムの</a:t>
            </a:r>
            <a:r>
              <a:rPr lang="en-US" altLang="ja-JP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/>
            </a:r>
            <a:br>
              <a:rPr lang="en-US" altLang="ja-JP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</a:b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ほぼ全機能を扱えるデータベース言語！</a:t>
            </a: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0" y="1047750"/>
          <a:ext cx="11545824" cy="5673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07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051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9086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機能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SQL</a:t>
                      </a:r>
                      <a:r>
                        <a:rPr kumimoji="1" lang="ja-JP" altLang="en-US" sz="3200" dirty="0" smtClean="0"/>
                        <a:t>コマンドの例</a:t>
                      </a:r>
                      <a:endParaRPr kumimoji="1" lang="en-US" altLang="ja-JP" sz="3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12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テーブル定義</a:t>
                      </a:r>
                      <a:endParaRPr lang="en-US" altLang="ja-JP" sz="3200" dirty="0" smtClean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CREATE</a:t>
                      </a:r>
                      <a:r>
                        <a:rPr kumimoji="1" lang="en-US" altLang="ja-JP" sz="3200" baseline="0" dirty="0" smtClean="0"/>
                        <a:t> TABLE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9742">
                <a:tc>
                  <a:txBody>
                    <a:bodyPr/>
                    <a:lstStyle/>
                    <a:p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参照整合性制約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CREATE</a:t>
                      </a:r>
                      <a:r>
                        <a:rPr kumimoji="1" lang="en-US" altLang="ja-JP" sz="3200" baseline="0" dirty="0" smtClean="0"/>
                        <a:t> TABLE </a:t>
                      </a:r>
                      <a:r>
                        <a:rPr kumimoji="1" lang="ja-JP" altLang="en-US" sz="3200" baseline="0" dirty="0" smtClean="0"/>
                        <a:t>文の中の</a:t>
                      </a:r>
                      <a:r>
                        <a:rPr kumimoji="1" lang="en-US" altLang="ja-JP" sz="3200" baseline="0" dirty="0" smtClean="0"/>
                        <a:t>FOREIGN</a:t>
                      </a:r>
                      <a:r>
                        <a:rPr kumimoji="1" lang="ja-JP" altLang="en-US" sz="3200" baseline="0" dirty="0" smtClean="0"/>
                        <a:t> </a:t>
                      </a:r>
                      <a:r>
                        <a:rPr kumimoji="1" lang="en-US" altLang="ja-JP" sz="3200" baseline="0" dirty="0" smtClean="0"/>
                        <a:t>KEY </a:t>
                      </a:r>
                      <a:r>
                        <a:rPr kumimoji="1" lang="ja-JP" altLang="en-US" sz="3200" baseline="0" dirty="0" smtClean="0"/>
                        <a:t>句，</a:t>
                      </a:r>
                      <a:r>
                        <a:rPr kumimoji="1" lang="en-US" altLang="ja-JP" sz="3200" baseline="0" dirty="0" smtClean="0"/>
                        <a:t>REFERENCES </a:t>
                      </a:r>
                      <a:r>
                        <a:rPr kumimoji="1" lang="ja-JP" altLang="en-US" sz="3200" baseline="0" dirty="0" smtClean="0"/>
                        <a:t>句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12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索引</a:t>
                      </a:r>
                      <a:r>
                        <a:rPr lang="ja-JP" altLang="en-US" sz="3200" dirty="0" smtClean="0"/>
                        <a:t>の作成</a:t>
                      </a:r>
                      <a:endParaRPr lang="en-US" altLang="ja-JP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CREATE INDEX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12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u="none" dirty="0" smtClean="0">
                          <a:solidFill>
                            <a:schemeClr val="tx1"/>
                          </a:solidFill>
                        </a:rPr>
                        <a:t>新規データ</a:t>
                      </a:r>
                      <a:r>
                        <a:rPr lang="ja-JP" altLang="en-US" sz="3200" dirty="0" smtClean="0"/>
                        <a:t>の登録</a:t>
                      </a:r>
                      <a:endParaRPr lang="en-US" altLang="ja-JP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INSERT INTO, CREATE TABLE AS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1289">
                <a:tc>
                  <a:txBody>
                    <a:bodyPr/>
                    <a:lstStyle/>
                    <a:p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問い合わせ</a:t>
                      </a:r>
                      <a:r>
                        <a:rPr lang="ja-JP" altLang="en-US" sz="3200" dirty="0" smtClean="0"/>
                        <a:t>（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クエリ</a:t>
                      </a:r>
                      <a:r>
                        <a:rPr lang="ja-JP" altLang="en-US" sz="3200" dirty="0" smtClean="0"/>
                        <a:t>）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SELECT FROM WHERE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997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更新</a:t>
                      </a:r>
                      <a:r>
                        <a:rPr lang="ja-JP" altLang="en-US" sz="3200" dirty="0" smtClean="0"/>
                        <a:t>（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挿入</a:t>
                      </a:r>
                      <a:r>
                        <a:rPr lang="ja-JP" altLang="en-US" sz="3200" dirty="0" smtClean="0"/>
                        <a:t>、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削除</a:t>
                      </a:r>
                      <a:r>
                        <a:rPr lang="ja-JP" altLang="en-US" sz="3200" dirty="0" smtClean="0"/>
                        <a:t>、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変更</a:t>
                      </a:r>
                      <a:r>
                        <a:rPr lang="ja-JP" altLang="en-US" sz="3200" dirty="0" smtClean="0"/>
                        <a:t>）</a:t>
                      </a:r>
                      <a:endParaRPr lang="en-US" altLang="ja-JP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INSERT INTO,</a:t>
                      </a:r>
                      <a:r>
                        <a:rPr kumimoji="1" lang="en-US" altLang="ja-JP" sz="3200" baseline="0" dirty="0" smtClean="0"/>
                        <a:t> DELETE FROM WHERE, UPDATE SET WHERE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正方形/長方形 2"/>
          <p:cNvSpPr/>
          <p:nvPr/>
        </p:nvSpPr>
        <p:spPr>
          <a:xfrm>
            <a:off x="4893101" y="1723927"/>
            <a:ext cx="2658358" cy="622169"/>
          </a:xfrm>
          <a:prstGeom prst="rect">
            <a:avLst/>
          </a:prstGeom>
          <a:noFill/>
          <a:ln w="60325">
            <a:solidFill>
              <a:srgbClr val="FF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696044" y="1800487"/>
            <a:ext cx="28616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>
                <a:solidFill>
                  <a:srgbClr val="FF0000"/>
                </a:solidFill>
              </a:rPr>
              <a:t>今日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はここを説明</a:t>
            </a:r>
            <a:endParaRPr kumimoji="1" lang="ja-JP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40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27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 fontScale="90000"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4-4 </a:t>
            </a:r>
            <a:r>
              <a:rPr lang="ja-JP" altLang="en-US" sz="4000" dirty="0" smtClean="0">
                <a:solidFill>
                  <a:schemeClr val="bg1"/>
                </a:solidFill>
              </a:rPr>
              <a:t>リレーショナルデータベースの</a:t>
            </a:r>
            <a:r>
              <a:rPr lang="en-US" altLang="ja-JP" sz="4000" dirty="0" smtClean="0">
                <a:solidFill>
                  <a:schemeClr val="bg1"/>
                </a:solidFill>
              </a:rPr>
              <a:t/>
            </a:r>
            <a:br>
              <a:rPr lang="en-US" altLang="ja-JP" sz="4000" dirty="0" smtClean="0">
                <a:solidFill>
                  <a:schemeClr val="bg1"/>
                </a:solidFill>
              </a:rPr>
            </a:br>
            <a:r>
              <a:rPr lang="ja-JP" altLang="en-US" sz="4000" dirty="0" smtClean="0">
                <a:solidFill>
                  <a:schemeClr val="bg1"/>
                </a:solidFill>
              </a:rPr>
              <a:t>テーブル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63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28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60212"/>
            <a:ext cx="85725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リレーショナルデータベースのテーブルは</a:t>
            </a: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3718959" y="1632687"/>
            <a:ext cx="435258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4705350" y="583313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テーブルの例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3352370" y="2383782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819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29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60212"/>
            <a:ext cx="85725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リレーショナルデータベースのテーブルは</a:t>
            </a: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7145165" y="2529568"/>
          <a:ext cx="3867577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5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時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分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0,</a:t>
                      </a:r>
                      <a:r>
                        <a:rPr kumimoji="1" lang="en-US" altLang="ja-JP" sz="3600" baseline="0" dirty="0" smtClean="0"/>
                        <a:t> 20, 45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17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20, 40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323403" y="1226873"/>
            <a:ext cx="4352589" cy="696031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名：福山駅行き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6652648" y="5323680"/>
            <a:ext cx="48526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□　１つのセルに複数の値を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入れることはない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35237" y="5770345"/>
            <a:ext cx="659828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☑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では、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１つのセルに１つの値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（鉄則）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837773" y="1626925"/>
          <a:ext cx="3867577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5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時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分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45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30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17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17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40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テキスト ボックス 3"/>
          <p:cNvSpPr txBox="1"/>
          <p:nvPr/>
        </p:nvSpPr>
        <p:spPr>
          <a:xfrm>
            <a:off x="7067166" y="1507405"/>
            <a:ext cx="40142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 smtClean="0">
                <a:solidFill>
                  <a:srgbClr val="FF0000"/>
                </a:solidFill>
              </a:rPr>
              <a:t>リレーショナルデータベースで</a:t>
            </a:r>
            <a:endParaRPr lang="en-US" altLang="ja-JP" sz="2400" dirty="0" smtClean="0">
              <a:solidFill>
                <a:srgbClr val="FF0000"/>
              </a:solidFill>
            </a:endParaRPr>
          </a:p>
          <a:p>
            <a:pPr algn="ctr"/>
            <a:r>
              <a:rPr kumimoji="1" lang="ja-JP" altLang="en-US" sz="2400" dirty="0" smtClean="0">
                <a:solidFill>
                  <a:srgbClr val="FF0000"/>
                </a:solidFill>
              </a:rPr>
              <a:t>扱えないテーブルの例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2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30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60212"/>
            <a:ext cx="10071379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リレーショナルデータベースのテーブルは（念押し）</a:t>
            </a: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323403" y="1226873"/>
            <a:ext cx="4352589" cy="696031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名：福山駅行き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6990608" y="5762810"/>
            <a:ext cx="4852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□　マルチカラムにはしない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35237" y="5770345"/>
            <a:ext cx="70070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☑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では、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（行）を単位とする（鉄則）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837773" y="1626925"/>
          <a:ext cx="3867577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5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時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分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45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30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17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17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40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テキスト ボックス 3"/>
          <p:cNvSpPr txBox="1"/>
          <p:nvPr/>
        </p:nvSpPr>
        <p:spPr>
          <a:xfrm>
            <a:off x="6990608" y="1028165"/>
            <a:ext cx="40142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dirty="0" smtClean="0">
                <a:solidFill>
                  <a:srgbClr val="FF0000"/>
                </a:solidFill>
              </a:rPr>
              <a:t>リレーショナルデータベースで</a:t>
            </a:r>
            <a:endParaRPr lang="en-US" altLang="ja-JP" sz="2400" dirty="0" smtClean="0">
              <a:solidFill>
                <a:srgbClr val="FF0000"/>
              </a:solidFill>
            </a:endParaRPr>
          </a:p>
          <a:p>
            <a:pPr algn="ctr"/>
            <a:r>
              <a:rPr kumimoji="1" lang="ja-JP" altLang="en-US" sz="2400" dirty="0" smtClean="0">
                <a:solidFill>
                  <a:srgbClr val="FF0000"/>
                </a:solidFill>
              </a:rPr>
              <a:t>扱えないテーブルの例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7242283" y="1817198"/>
          <a:ext cx="3867577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5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時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分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rowSpan="3"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45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30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735">
                <a:tc rowSpan="2"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17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735">
                <a:tc vMerge="1"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40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593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31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60212"/>
            <a:ext cx="85725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リレーショナルデータベースのテーブルは</a:t>
            </a: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323403" y="1226873"/>
            <a:ext cx="4352589" cy="696031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名：福山駅行き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5728200" y="1245795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だからこそ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35237" y="5770345"/>
            <a:ext cx="659828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☑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では、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１つのセルに１つの値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（鉄則）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837773" y="1626925"/>
          <a:ext cx="3867577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5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時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分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8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45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30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17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17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600"/>
                        </a:lnSpc>
                      </a:pPr>
                      <a:r>
                        <a:rPr kumimoji="1" lang="en-US" altLang="ja-JP" sz="3600" dirty="0" smtClean="0"/>
                        <a:t>40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テキスト ボックス 3"/>
          <p:cNvSpPr txBox="1"/>
          <p:nvPr/>
        </p:nvSpPr>
        <p:spPr>
          <a:xfrm>
            <a:off x="6424768" y="1922904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◆　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データ型はシンプル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424768" y="3878017"/>
            <a:ext cx="352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◆　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もシンプル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7086402" y="2542545"/>
            <a:ext cx="48526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配列、構造体、共用体、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リスト、ポインタなどが無い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7249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32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92583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テーブル定義に関する研究課題</a:t>
            </a:r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" y="1275831"/>
            <a:ext cx="12192000" cy="54456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ja-JP" alt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◆　ベストなテーブル定義は何か？</a:t>
            </a:r>
            <a:endParaRPr lang="en-US" altLang="ja-JP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ja-JP" alt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　　　→　難問　未解決</a:t>
            </a:r>
            <a:endParaRPr lang="en-US" altLang="ja-JP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US" altLang="ja-JP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ja-JP" alt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◆　</a:t>
            </a:r>
            <a:r>
              <a:rPr lang="ja-JP" altLang="en-US" dirty="0" smtClean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テーブル定義では何に気を付けたらよいか</a:t>
            </a:r>
            <a:r>
              <a:rPr lang="ja-JP" alt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？</a:t>
            </a:r>
            <a:endParaRPr lang="en-US" altLang="ja-JP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ja-JP" altLang="en-US" dirty="0">
                <a:latin typeface="Segoe UI" panose="020B0502040204020203" pitchFamily="34" charset="0"/>
                <a:cs typeface="Segoe UI" panose="020B0502040204020203" pitchFamily="34" charset="0"/>
              </a:rPr>
              <a:t>　</a:t>
            </a:r>
            <a:r>
              <a:rPr lang="ja-JP" alt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　</a:t>
            </a:r>
            <a:r>
              <a:rPr lang="ja-JP" altLang="en-US" u="sng" dirty="0" smtClean="0">
                <a:latin typeface="Segoe UI" panose="020B0502040204020203" pitchFamily="34" charset="0"/>
                <a:cs typeface="Segoe UI" panose="020B0502040204020203" pitchFamily="34" charset="0"/>
              </a:rPr>
              <a:t>今わかっていること</a:t>
            </a:r>
            <a:endParaRPr lang="en-US" altLang="ja-JP" u="sng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ja-JP" alt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　　同じ情報を、複数記録するようなテーブル定義は良くない</a:t>
            </a:r>
            <a:endParaRPr lang="en-US" altLang="ja-JP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ja-JP" altLang="en-US" dirty="0">
                <a:latin typeface="Segoe UI" panose="020B0502040204020203" pitchFamily="34" charset="0"/>
                <a:cs typeface="Segoe UI" panose="020B0502040204020203" pitchFamily="34" charset="0"/>
              </a:rPr>
              <a:t>　</a:t>
            </a:r>
            <a:r>
              <a:rPr lang="ja-JP" alt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　⇒　今の技術で、ある程度解決可能　</a:t>
            </a:r>
            <a:endParaRPr lang="en-US" altLang="ja-JP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US" altLang="ja-JP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ja-JP" alt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◆　データがたくさん集まったとき、区別、分類、選別、整理しないといけない（そうしないと、テーブルが作れない）</a:t>
            </a:r>
            <a:endParaRPr lang="en-US" altLang="ja-JP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ja-JP" altLang="en-US" dirty="0">
                <a:latin typeface="Segoe UI" panose="020B0502040204020203" pitchFamily="34" charset="0"/>
                <a:cs typeface="Segoe UI" panose="020B0502040204020203" pitchFamily="34" charset="0"/>
              </a:rPr>
              <a:t>　</a:t>
            </a:r>
            <a:r>
              <a:rPr lang="ja-JP" alt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　⇒　</a:t>
            </a:r>
            <a:r>
              <a:rPr lang="ja-JP" altLang="en-US" dirty="0">
                <a:latin typeface="Segoe UI" panose="020B0502040204020203" pitchFamily="34" charset="0"/>
                <a:cs typeface="Segoe UI" panose="020B0502040204020203" pitchFamily="34" charset="0"/>
              </a:rPr>
              <a:t>今の技術で、ある程度解決可能　</a:t>
            </a:r>
            <a:endParaRPr lang="en-US" altLang="ja-JP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ja-JP" alt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kumimoji="1" lang="ja-JP" alt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48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33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4-5 </a:t>
            </a:r>
            <a:r>
              <a:rPr lang="ja-JP" altLang="en-US" sz="4000" dirty="0" smtClean="0">
                <a:solidFill>
                  <a:schemeClr val="bg1"/>
                </a:solidFill>
              </a:rPr>
              <a:t>問い合わせ（クエリ）の紹介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460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ＳＱＬの使い方</a:t>
            </a:r>
          </a:p>
        </p:txBody>
      </p:sp>
      <p:sp>
        <p:nvSpPr>
          <p:cNvPr id="28" name="円柱 27"/>
          <p:cNvSpPr/>
          <p:nvPr/>
        </p:nvSpPr>
        <p:spPr>
          <a:xfrm>
            <a:off x="2606839" y="3585513"/>
            <a:ext cx="2070281" cy="228867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2706683" y="4437206"/>
            <a:ext cx="160857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雲形吹き出し 1"/>
          <p:cNvSpPr/>
          <p:nvPr/>
        </p:nvSpPr>
        <p:spPr>
          <a:xfrm>
            <a:off x="1921699" y="1024241"/>
            <a:ext cx="4787109" cy="2481902"/>
          </a:xfrm>
          <a:prstGeom prst="cloudCallout">
            <a:avLst>
              <a:gd name="adj1" fmla="val -18103"/>
              <a:gd name="adj2" fmla="val 8171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9548568" y="3960153"/>
            <a:ext cx="2339102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データベース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利用者</a:t>
            </a:r>
            <a:endParaRPr kumimoji="1" lang="ja-JP" altLang="en-US" sz="2800" dirty="0"/>
          </a:p>
        </p:txBody>
      </p:sp>
      <p:cxnSp>
        <p:nvCxnSpPr>
          <p:cNvPr id="7" name="直線矢印コネクタ 6"/>
          <p:cNvCxnSpPr/>
          <p:nvPr/>
        </p:nvCxnSpPr>
        <p:spPr>
          <a:xfrm flipH="1">
            <a:off x="5873014" y="4224594"/>
            <a:ext cx="3118586" cy="0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>
            <a:off x="5892626" y="4815947"/>
            <a:ext cx="3098974" cy="0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テキスト ボックス 9"/>
          <p:cNvSpPr txBox="1"/>
          <p:nvPr/>
        </p:nvSpPr>
        <p:spPr>
          <a:xfrm>
            <a:off x="5800960" y="3229172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データベースシステムに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ＳＱＬコマンドを</a:t>
            </a:r>
            <a:r>
              <a:rPr lang="ja-JP" altLang="en-US" sz="2400" b="1" dirty="0" smtClean="0"/>
              <a:t>送る</a:t>
            </a:r>
            <a:endParaRPr kumimoji="1" lang="ja-JP" altLang="en-US" sz="2400" b="1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262625" y="5176467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結果</a:t>
            </a:r>
            <a:r>
              <a:rPr kumimoji="1" lang="ja-JP" altLang="en-US" sz="2400" dirty="0" smtClean="0"/>
              <a:t>が返ってくる</a:t>
            </a:r>
            <a:endParaRPr kumimoji="1" lang="ja-JP" altLang="en-US" sz="24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2667770" y="1257008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190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35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で，テーブルをそのまま表示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845096" y="511546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4375398" y="1930249"/>
            <a:ext cx="34163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元のテーブルの</a:t>
            </a:r>
            <a:endParaRPr kumimoji="1"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まま</a:t>
            </a:r>
            <a:r>
              <a:rPr lang="ja-JP" altLang="en-US" sz="36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表示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543" y="3202922"/>
            <a:ext cx="4730175" cy="1170096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" name="図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3958" y="3020754"/>
            <a:ext cx="4068042" cy="14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33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36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フィールドの表示／非表示（射影）の例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845096" y="511546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3850756" y="2251654"/>
            <a:ext cx="57246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フィールドの表示／非表示</a:t>
            </a:r>
            <a:endParaRPr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（「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」といいます）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4113" y="3537175"/>
            <a:ext cx="4019063" cy="1122073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7411" y="3313575"/>
            <a:ext cx="3245938" cy="1630448"/>
          </a:xfrm>
          <a:prstGeom prst="rect">
            <a:avLst/>
          </a:prstGeom>
        </p:spPr>
      </p:pic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922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図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7930" y="3808377"/>
            <a:ext cx="4899374" cy="702864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37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レコードの絞り込み（選択）の例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725194" y="5022129"/>
            <a:ext cx="1692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7611050" y="2563713"/>
            <a:ext cx="43396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レコードの絞り込み</a:t>
            </a:r>
            <a:endParaRPr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選択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）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楕円 1"/>
          <p:cNvSpPr/>
          <p:nvPr/>
        </p:nvSpPr>
        <p:spPr>
          <a:xfrm>
            <a:off x="5161133" y="4023253"/>
            <a:ext cx="1876541" cy="5453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" name="直線矢印コネクタ 3"/>
          <p:cNvCxnSpPr/>
          <p:nvPr/>
        </p:nvCxnSpPr>
        <p:spPr>
          <a:xfrm flipH="1">
            <a:off x="6790790" y="3295723"/>
            <a:ext cx="975256" cy="81262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ボックス 19"/>
          <p:cNvSpPr txBox="1"/>
          <p:nvPr/>
        </p:nvSpPr>
        <p:spPr>
          <a:xfrm>
            <a:off x="3939988" y="198820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全体で「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＋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選択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2" name="図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1302" y="3593052"/>
            <a:ext cx="3392881" cy="1308683"/>
          </a:xfrm>
          <a:prstGeom prst="rect">
            <a:avLst/>
          </a:prstGeom>
        </p:spPr>
      </p:pic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3777934" y="6077208"/>
            <a:ext cx="5047807" cy="87524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※ 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途中で</a:t>
            </a:r>
            <a:r>
              <a:rPr lang="ja-JP" altLang="en-US" sz="3800" b="1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改行してもいい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し、改行しなくてもよい </a:t>
            </a: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(SQL 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のルール</a:t>
            </a: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)</a:t>
            </a:r>
            <a:endParaRPr lang="ja-JP" altLang="en-US" sz="38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80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38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090856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を用いた問い合わせ（クエリ）</a:t>
            </a:r>
          </a:p>
        </p:txBody>
      </p:sp>
      <p:sp>
        <p:nvSpPr>
          <p:cNvPr id="15" name="Rectangle 3"/>
          <p:cNvSpPr txBox="1">
            <a:spLocks/>
          </p:cNvSpPr>
          <p:nvPr/>
        </p:nvSpPr>
        <p:spPr>
          <a:xfrm>
            <a:off x="419100" y="1546152"/>
            <a:ext cx="9410700" cy="50537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■ 「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問い合わせ（クエリ）</a:t>
            </a: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」とは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、データベースの</a:t>
            </a:r>
            <a:r>
              <a:rPr lang="ja-JP" altLang="en-US" sz="32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検索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（抽出）、</a:t>
            </a:r>
            <a:r>
              <a:rPr lang="ja-JP" altLang="en-US" sz="32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分類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</a:t>
            </a:r>
            <a:r>
              <a:rPr lang="ja-JP" altLang="en-US" sz="32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集計・集約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を行う</a:t>
            </a: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こと</a:t>
            </a:r>
            <a:endParaRPr lang="en-US" altLang="ja-JP" sz="3200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000066"/>
                </a:solidFill>
              </a:rPr>
              <a:t>■</a:t>
            </a:r>
            <a:r>
              <a:rPr lang="ja-JP" altLang="en-US" sz="3200" dirty="0" smtClean="0">
                <a:solidFill>
                  <a:srgbClr val="C00000"/>
                </a:solidFill>
              </a:rPr>
              <a:t> </a:t>
            </a:r>
            <a:r>
              <a:rPr lang="ja-JP" altLang="en-US" sz="3200" b="1" dirty="0" smtClean="0">
                <a:solidFill>
                  <a:srgbClr val="C00000"/>
                </a:solidFill>
              </a:rPr>
              <a:t>問い合わせ</a:t>
            </a:r>
            <a:r>
              <a:rPr lang="ja-JP" altLang="en-US" sz="3200" b="1" dirty="0">
                <a:solidFill>
                  <a:srgbClr val="C00000"/>
                </a:solidFill>
              </a:rPr>
              <a:t>（クエリ）</a:t>
            </a:r>
            <a:r>
              <a:rPr lang="ja-JP" altLang="en-US" sz="3200" dirty="0">
                <a:solidFill>
                  <a:srgbClr val="000066"/>
                </a:solidFill>
              </a:rPr>
              <a:t>の結果は、</a:t>
            </a:r>
            <a:r>
              <a:rPr lang="ja-JP" altLang="en-US" sz="3200" b="1" u="sng" dirty="0">
                <a:solidFill>
                  <a:srgbClr val="FF0000"/>
                </a:solidFill>
              </a:rPr>
              <a:t>必ず１つ</a:t>
            </a:r>
            <a:r>
              <a:rPr lang="ja-JP" altLang="en-US" sz="3200" dirty="0">
                <a:solidFill>
                  <a:srgbClr val="000066"/>
                </a:solidFill>
              </a:rPr>
              <a:t>の</a:t>
            </a:r>
            <a:r>
              <a:rPr lang="ja-JP" altLang="en-US" sz="3200" dirty="0">
                <a:solidFill>
                  <a:srgbClr val="C00000"/>
                </a:solidFill>
              </a:rPr>
              <a:t>テーブル</a:t>
            </a:r>
            <a:r>
              <a:rPr lang="ja-JP" altLang="en-US" sz="3200" dirty="0">
                <a:solidFill>
                  <a:srgbClr val="000066"/>
                </a:solidFill>
              </a:rPr>
              <a:t>に</a:t>
            </a:r>
            <a:r>
              <a:rPr lang="ja-JP" altLang="en-US" sz="3200" dirty="0" smtClean="0">
                <a:solidFill>
                  <a:srgbClr val="000066"/>
                </a:solidFill>
              </a:rPr>
              <a:t>なる</a:t>
            </a:r>
            <a:endParaRPr lang="en-US" altLang="ja-JP" sz="3200" dirty="0" smtClean="0">
              <a:solidFill>
                <a:srgbClr val="000066"/>
              </a:solidFill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US" altLang="ja-JP" sz="3200" dirty="0">
              <a:solidFill>
                <a:srgbClr val="000066"/>
              </a:solidFill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000066"/>
                </a:solidFill>
              </a:rPr>
              <a:t>■ キーワード</a:t>
            </a:r>
            <a:r>
              <a:rPr lang="en-US" altLang="ja-JP" sz="3200" dirty="0" smtClean="0">
                <a:solidFill>
                  <a:srgbClr val="000066"/>
                </a:solidFill>
              </a:rPr>
              <a:t>: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select</a:t>
            </a:r>
            <a:r>
              <a:rPr lang="en-US" altLang="ja-JP" sz="3200" dirty="0" smtClean="0">
                <a:solidFill>
                  <a:srgbClr val="000066"/>
                </a:solidFill>
              </a:rPr>
              <a:t>,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>
                <a:solidFill>
                  <a:srgbClr val="000066"/>
                </a:solidFill>
              </a:rPr>
              <a:t>,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where</a:t>
            </a:r>
            <a:endParaRPr lang="en-US" altLang="ja-JP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42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39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82599" y="-61912"/>
            <a:ext cx="10199739" cy="1272886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複数のテーブルを１つに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まとめる（</a:t>
            </a: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）例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35718" y="2648719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5263461" y="4949075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0" y="4859646"/>
          <a:ext cx="3446338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949474" y="430744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6662395" y="2648719"/>
            <a:ext cx="2103474" cy="803750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529563" y="1940833"/>
            <a:ext cx="6869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4000" dirty="0" smtClean="0"/>
              <a:t>SQL </a:t>
            </a:r>
            <a:r>
              <a:rPr kumimoji="1" lang="ja-JP" altLang="en-US" sz="4000" dirty="0" smtClean="0"/>
              <a:t>でテーブル名を</a:t>
            </a:r>
            <a:r>
              <a:rPr kumimoji="1" lang="ja-JP" altLang="en-US" sz="4000" b="1" u="sng" dirty="0" smtClean="0"/>
              <a:t>２つ</a:t>
            </a:r>
            <a:r>
              <a:rPr kumimoji="1" lang="ja-JP" altLang="en-US" sz="4000" dirty="0" smtClean="0"/>
              <a:t>書く</a:t>
            </a:r>
            <a:endParaRPr kumimoji="1" lang="ja-JP" altLang="en-US" sz="4000" dirty="0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5187" y="3783831"/>
            <a:ext cx="5616877" cy="2822915"/>
          </a:xfrm>
          <a:prstGeom prst="rect">
            <a:avLst/>
          </a:prstGeom>
        </p:spPr>
      </p:pic>
      <p:graphicFrame>
        <p:nvGraphicFramePr>
          <p:cNvPr id="14" name="表 13"/>
          <p:cNvGraphicFramePr>
            <a:graphicFrameLocks noGrp="1"/>
          </p:cNvGraphicFramePr>
          <p:nvPr>
            <p:extLst/>
          </p:nvPr>
        </p:nvGraphicFramePr>
        <p:xfrm>
          <a:off x="12629" y="2056313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" name="テキスト ボックス 15"/>
          <p:cNvSpPr txBox="1"/>
          <p:nvPr/>
        </p:nvSpPr>
        <p:spPr>
          <a:xfrm>
            <a:off x="937908" y="145704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4154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1130</TotalTime>
  <Words>1287</Words>
  <Application>Microsoft Office PowerPoint</Application>
  <PresentationFormat>ワイド画面</PresentationFormat>
  <Paragraphs>556</Paragraphs>
  <Slides>39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39</vt:i4>
      </vt:variant>
    </vt:vector>
  </HeadingPairs>
  <TitlesOfParts>
    <vt:vector size="48" baseType="lpstr">
      <vt:lpstr>Inconsolata</vt:lpstr>
      <vt:lpstr>ＭＳ Ｐゴシック</vt:lpstr>
      <vt:lpstr>メイリオ</vt:lpstr>
      <vt:lpstr>Arial</vt:lpstr>
      <vt:lpstr>Calibri</vt:lpstr>
      <vt:lpstr>Calibri Light</vt:lpstr>
      <vt:lpstr>Segoe UI</vt:lpstr>
      <vt:lpstr>Times New Roman</vt:lpstr>
      <vt:lpstr>Office テーマ</vt:lpstr>
      <vt:lpstr>データベースシステム入門</vt:lpstr>
      <vt:lpstr>4-1 SQL の機能紹介</vt:lpstr>
      <vt:lpstr>リレーショナルデータベースシステム</vt:lpstr>
      <vt:lpstr>欲しいデータを探す，複数のテーブルを１つに 結合する　＝　SQL でできる</vt:lpstr>
      <vt:lpstr>１つのテーブルを複数のテーブルに分解したい，ということもある　＝　SQL　でできる</vt:lpstr>
      <vt:lpstr>データを最新のものに更新したい，こともある ＝　SQL　でできる</vt:lpstr>
      <vt:lpstr>集計，集約したい，ソート（並べ替え）したいこともある　＝　SQL　でできる</vt:lpstr>
      <vt:lpstr>SQLをマスターするには</vt:lpstr>
      <vt:lpstr>PowerPoint プレゼンテーション</vt:lpstr>
      <vt:lpstr>リレーショナルデータベースシステム</vt:lpstr>
      <vt:lpstr>4-2 テーブル定義</vt:lpstr>
      <vt:lpstr>データベースの構築</vt:lpstr>
      <vt:lpstr>データベースの運用の前に！</vt:lpstr>
      <vt:lpstr>今日の授業で学ぶこと</vt:lpstr>
      <vt:lpstr>4-2 テーブル定義とは</vt:lpstr>
      <vt:lpstr>確かに SQL は世界標準</vt:lpstr>
      <vt:lpstr>4-3 SQL によるテーブル定義</vt:lpstr>
      <vt:lpstr>SQL のデータ型</vt:lpstr>
      <vt:lpstr>SQL のデータ型は「英語のキーワード」</vt:lpstr>
      <vt:lpstr>4-3-1 SQL のデータ型</vt:lpstr>
      <vt:lpstr>Access 2013 のデザインビューでのテーブル定義例</vt:lpstr>
      <vt:lpstr>Access 2013 のデザインビューでのテーブル定義例</vt:lpstr>
      <vt:lpstr>テーブル定義例を比べてみると</vt:lpstr>
      <vt:lpstr>テーブル定義例を比べてみると</vt:lpstr>
      <vt:lpstr>4-3-2 SQL によるテーブル定義の例</vt:lpstr>
      <vt:lpstr>SQLは、リレーショナルデータベース管理システムの ほぼ全機能を扱えるデータベース言語！</vt:lpstr>
      <vt:lpstr>4-4 リレーショナルデータベースの テーブル</vt:lpstr>
      <vt:lpstr>リレーショナルデータベースのテーブルは</vt:lpstr>
      <vt:lpstr>リレーショナルデータベースのテーブルは</vt:lpstr>
      <vt:lpstr>リレーショナルデータベースのテーブルは（念押し）</vt:lpstr>
      <vt:lpstr>リレーショナルデータベースのテーブルは</vt:lpstr>
      <vt:lpstr>テーブル定義に関する研究課題</vt:lpstr>
      <vt:lpstr>4-5 問い合わせ（クエリ）の紹介</vt:lpstr>
      <vt:lpstr>ＳＱＬの使い方</vt:lpstr>
      <vt:lpstr>SQLで，テーブルをそのまま表示</vt:lpstr>
      <vt:lpstr>フィールドの表示／非表示（射影）の例</vt:lpstr>
      <vt:lpstr>レコードの絞り込み（選択）の例</vt:lpstr>
      <vt:lpstr>SQL を用いた問い合わせ（クエリ）</vt:lpstr>
      <vt:lpstr>複数のテーブルを１つにまとめる（結合）例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148</cp:revision>
  <cp:lastPrinted>2015-04-10T09:37:57Z</cp:lastPrinted>
  <dcterms:created xsi:type="dcterms:W3CDTF">2015-04-02T07:07:27Z</dcterms:created>
  <dcterms:modified xsi:type="dcterms:W3CDTF">2018-02-01T05:02:18Z</dcterms:modified>
</cp:coreProperties>
</file>