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258" r:id="rId3"/>
    <p:sldId id="259" r:id="rId4"/>
    <p:sldId id="288" r:id="rId5"/>
    <p:sldId id="289" r:id="rId6"/>
    <p:sldId id="290" r:id="rId7"/>
    <p:sldId id="291" r:id="rId8"/>
    <p:sldId id="292" r:id="rId9"/>
    <p:sldId id="293" r:id="rId10"/>
    <p:sldId id="294" r:id="rId11"/>
    <p:sldId id="295" r:id="rId12"/>
    <p:sldId id="296" r:id="rId13"/>
    <p:sldId id="297" r:id="rId14"/>
    <p:sldId id="298" r:id="rId15"/>
    <p:sldId id="299" r:id="rId16"/>
    <p:sldId id="300" r:id="rId17"/>
    <p:sldId id="302" r:id="rId18"/>
    <p:sldId id="303" r:id="rId19"/>
    <p:sldId id="304" r:id="rId20"/>
    <p:sldId id="307" r:id="rId21"/>
    <p:sldId id="308" r:id="rId22"/>
    <p:sldId id="309" r:id="rId23"/>
    <p:sldId id="310" r:id="rId24"/>
    <p:sldId id="311" r:id="rId25"/>
    <p:sldId id="312" r:id="rId26"/>
    <p:sldId id="313" r:id="rId27"/>
    <p:sldId id="314" r:id="rId28"/>
    <p:sldId id="315" r:id="rId29"/>
    <p:sldId id="316" r:id="rId30"/>
    <p:sldId id="317" r:id="rId31"/>
    <p:sldId id="318" r:id="rId32"/>
  </p:sldIdLst>
  <p:sldSz cx="12192000" cy="6858000"/>
  <p:notesSz cx="6797675" cy="9926638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000066"/>
    <a:srgbClr val="000000"/>
    <a:srgbClr val="0033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10" autoAdjust="0"/>
    <p:restoredTop sz="88710" autoAdjust="0"/>
  </p:normalViewPr>
  <p:slideViewPr>
    <p:cSldViewPr snapToGrid="0">
      <p:cViewPr varScale="1">
        <p:scale>
          <a:sx n="115" d="100"/>
          <a:sy n="115" d="100"/>
        </p:scale>
        <p:origin x="102" y="192"/>
      </p:cViewPr>
      <p:guideLst/>
    </p:cSldViewPr>
  </p:slideViewPr>
  <p:outlineViewPr>
    <p:cViewPr>
      <p:scale>
        <a:sx n="33" d="100"/>
        <a:sy n="33" d="100"/>
      </p:scale>
      <p:origin x="0" y="-10566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12ED9A-D0CB-46F4-8D4D-65D1D1C804FF}" type="datetimeFigureOut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C5B174-42CB-4E29-BEDB-5B349DA0C65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94889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85108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6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44627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7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786303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D86F11D-5614-4009-8E02-167A7AF084A8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91679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  <a:ea typeface="+mn-ea"/>
              </a:defRPr>
            </a:lvl1pPr>
            <a:lvl2pPr>
              <a:defRPr>
                <a:latin typeface="+mn-lt"/>
                <a:ea typeface="+mn-ea"/>
              </a:defRPr>
            </a:lvl2pPr>
            <a:lvl3pPr>
              <a:defRPr>
                <a:latin typeface="+mn-lt"/>
                <a:ea typeface="+mn-ea"/>
              </a:defRPr>
            </a:lvl3pPr>
            <a:lvl4pPr>
              <a:defRPr>
                <a:latin typeface="+mn-lt"/>
                <a:ea typeface="+mn-ea"/>
              </a:defRPr>
            </a:lvl4pPr>
            <a:lvl5pPr>
              <a:defRPr>
                <a:latin typeface="+mn-lt"/>
                <a:ea typeface="+mn-ea"/>
              </a:defRPr>
            </a:lvl5pPr>
          </a:lstStyle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4B2D64D-D456-4C35-B5F8-5DC465CCA5D6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28191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C5A03F1-4917-43C2-B579-7374DBE5847F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51375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52CF641-D776-4B94-9EC5-5ED7FBF96193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35552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2026013-8086-4D9C-83AE-C1A9426C9FEA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138876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84CAE0A-0E3B-4D99-8672-F7522DB62346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43580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F0C25EC-CE90-4929-934C-E466846F3B0D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980433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BB95E92-9670-4C11-B6F9-A64CB7E0BBB2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50364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023F60-6C78-4367-8C81-975382901523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73625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FD68310-6C6A-49A5-8479-E89038FF063D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28834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17F01B0-9F9A-4B2A-826B-F55E80F81548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08720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279400" y="225425"/>
            <a:ext cx="11671300" cy="6762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279400" y="1076325"/>
            <a:ext cx="11671300" cy="51720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92075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40FB6-D91C-4C45-82A6-6C3F63B50793}" type="slidenum">
              <a:rPr lang="ja-JP" altLang="en-US" smtClean="0"/>
              <a:pPr/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633739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rgbClr val="FF000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rgbClr val="003366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rgbClr val="003366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rgbClr val="003366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3366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3366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7" Type="http://schemas.openxmlformats.org/officeDocument/2006/relationships/image" Target="../media/image6.jpeg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906087" y="1122363"/>
            <a:ext cx="10307782" cy="2387600"/>
          </a:xfrm>
        </p:spPr>
        <p:txBody>
          <a:bodyPr/>
          <a:lstStyle/>
          <a:p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データベースシステム入門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fld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kumimoji="1" lang="ja-JP" altLang="en-US" dirty="0" smtClean="0"/>
              <a:t>３．リレーショナルデータベース，</a:t>
            </a:r>
            <a:r>
              <a:rPr lang="ja-JP" altLang="en-US" dirty="0" smtClean="0"/>
              <a:t>主キー</a:t>
            </a:r>
            <a:r>
              <a:rPr lang="en-US" altLang="ja-JP" dirty="0" smtClean="0"/>
              <a:t>, SQL</a:t>
            </a:r>
            <a:endParaRPr kumimoji="1" lang="ja-JP" altLang="en-US" dirty="0"/>
          </a:p>
        </p:txBody>
      </p:sp>
      <p:sp>
        <p:nvSpPr>
          <p:cNvPr id="6" name="正方形/長方形 5"/>
          <p:cNvSpPr/>
          <p:nvPr/>
        </p:nvSpPr>
        <p:spPr>
          <a:xfrm>
            <a:off x="3052476" y="6278479"/>
            <a:ext cx="60233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dirty="0"/>
              <a:t>https://</a:t>
            </a:r>
            <a:r>
              <a:rPr lang="en-US" altLang="ja-JP" dirty="0" err="1"/>
              <a:t>www.kunihikokaneko.com</a:t>
            </a:r>
            <a:r>
              <a:rPr lang="en-US" altLang="ja-JP" dirty="0"/>
              <a:t>/free/</a:t>
            </a:r>
            <a:r>
              <a:rPr lang="en-US" altLang="ja-JP" dirty="0" err="1"/>
              <a:t>dbintro</a:t>
            </a:r>
            <a:r>
              <a:rPr lang="en-US" altLang="ja-JP" dirty="0"/>
              <a:t>/</a:t>
            </a:r>
            <a:r>
              <a:rPr lang="en-US" altLang="ja-JP" dirty="0" err="1"/>
              <a:t>index.html</a:t>
            </a:r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128567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xfrm>
            <a:off x="9305544" y="6338062"/>
            <a:ext cx="27432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12CAE7E7-E1EC-4CA4-BBC7-394FC41F7D00}" type="slidenum">
              <a:rPr lang="ja-JP" altLang="en-US" sz="2800">
                <a:solidFill>
                  <a:schemeClr val="tx1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</a:t>
            </a:fld>
            <a:endParaRPr lang="ja-JP" altLang="en-US" sz="2800" dirty="0">
              <a:solidFill>
                <a:schemeClr val="tx1"/>
              </a:solidFill>
            </a:endParaRPr>
          </a:p>
        </p:txBody>
      </p:sp>
      <p:sp>
        <p:nvSpPr>
          <p:cNvPr id="15364" name="Rectangle 1026"/>
          <p:cNvSpPr>
            <a:spLocks noGrp="1"/>
          </p:cNvSpPr>
          <p:nvPr>
            <p:ph type="ctrTitle"/>
          </p:nvPr>
        </p:nvSpPr>
        <p:spPr>
          <a:xfrm>
            <a:off x="1555751" y="2286000"/>
            <a:ext cx="9009063" cy="1143000"/>
          </a:xfrm>
          <a:solidFill>
            <a:srgbClr val="3C8C5D"/>
          </a:solidFill>
        </p:spPr>
        <p:txBody>
          <a:bodyPr anchor="ctr">
            <a:normAutofit/>
          </a:bodyPr>
          <a:lstStyle/>
          <a:p>
            <a:r>
              <a:rPr lang="en-US" altLang="ja-JP" sz="4000" dirty="0" smtClean="0">
                <a:solidFill>
                  <a:schemeClr val="bg1"/>
                </a:solidFill>
              </a:rPr>
              <a:t>3-1</a:t>
            </a:r>
            <a:r>
              <a:rPr lang="ja-JP" altLang="en-US" sz="4000" dirty="0" smtClean="0">
                <a:solidFill>
                  <a:schemeClr val="bg1"/>
                </a:solidFill>
              </a:rPr>
              <a:t> リレーショナルデータベース</a:t>
            </a:r>
            <a:endParaRPr lang="ja-JP" alt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6031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正方形/長方形 26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8435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EBC7278C-4E4E-4191-B7D2-4FD9AF8F67F2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</a:t>
            </a:fld>
            <a:endParaRPr lang="en-US" altLang="ja-JP" sz="2800" dirty="0"/>
          </a:p>
        </p:txBody>
      </p:sp>
      <p:sp>
        <p:nvSpPr>
          <p:cNvPr id="18436" name="Rectangle 2"/>
          <p:cNvSpPr>
            <a:spLocks noGrp="1"/>
          </p:cNvSpPr>
          <p:nvPr>
            <p:ph type="title" idx="4294967295"/>
          </p:nvPr>
        </p:nvSpPr>
        <p:spPr>
          <a:xfrm>
            <a:off x="406400" y="-7936"/>
            <a:ext cx="8572500" cy="1004888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データベースシステムとは</a:t>
            </a:r>
            <a:r>
              <a:rPr lang="ja-JP" altLang="en-US" sz="4000" dirty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（再載）</a:t>
            </a:r>
          </a:p>
        </p:txBody>
      </p:sp>
      <p:pic>
        <p:nvPicPr>
          <p:cNvPr id="18437" name="Picture 18" descr="j028575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8830" y="3829411"/>
            <a:ext cx="1870075" cy="1414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8" name="テキスト ボックス 5"/>
          <p:cNvSpPr txBox="1">
            <a:spLocks noChangeArrowheads="1"/>
          </p:cNvSpPr>
          <p:nvPr/>
        </p:nvSpPr>
        <p:spPr bwMode="auto">
          <a:xfrm>
            <a:off x="6101328" y="5226837"/>
            <a:ext cx="20313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rgbClr val="800000"/>
                </a:solidFill>
              </a:rPr>
              <a:t>データベース</a:t>
            </a:r>
            <a:endParaRPr lang="en-US" altLang="ja-JP" sz="2400" dirty="0">
              <a:solidFill>
                <a:srgbClr val="800000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rgbClr val="800000"/>
                </a:solidFill>
              </a:rPr>
              <a:t>管理システム</a:t>
            </a:r>
          </a:p>
        </p:txBody>
      </p:sp>
      <p:pic>
        <p:nvPicPr>
          <p:cNvPr id="18439" name="Picture 4" descr="j019538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606779" y="3157899"/>
            <a:ext cx="973138" cy="1223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0" name="テキスト ボックス 27"/>
          <p:cNvSpPr txBox="1">
            <a:spLocks noChangeArrowheads="1"/>
          </p:cNvSpPr>
          <p:nvPr/>
        </p:nvSpPr>
        <p:spPr bwMode="auto">
          <a:xfrm>
            <a:off x="1633767" y="4364399"/>
            <a:ext cx="110799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>
                <a:solidFill>
                  <a:schemeClr val="tx1"/>
                </a:solidFill>
              </a:rPr>
              <a:t>利用者</a:t>
            </a:r>
            <a:endParaRPr lang="en-US" altLang="ja-JP" sz="2400">
              <a:solidFill>
                <a:schemeClr val="tx1"/>
              </a:solidFill>
            </a:endParaRPr>
          </a:p>
        </p:txBody>
      </p:sp>
      <p:sp>
        <p:nvSpPr>
          <p:cNvPr id="18441" name="Rectangle 3"/>
          <p:cNvSpPr>
            <a:spLocks noGrp="1"/>
          </p:cNvSpPr>
          <p:nvPr>
            <p:ph type="body" idx="4294967295"/>
          </p:nvPr>
        </p:nvSpPr>
        <p:spPr>
          <a:xfrm>
            <a:off x="862989" y="1332169"/>
            <a:ext cx="9047163" cy="1528762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ja-JP" altLang="en-US" dirty="0">
                <a:solidFill>
                  <a:srgbClr val="8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データベースシステム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ja-JP" altLang="en-US" dirty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	＝　</a:t>
            </a:r>
            <a:r>
              <a:rPr lang="ja-JP" altLang="en-US" dirty="0">
                <a:solidFill>
                  <a:srgbClr val="8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</a:t>
            </a:r>
            <a:r>
              <a:rPr lang="ja-JP" altLang="en-US" dirty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（データの集まり）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ja-JP" altLang="en-US" dirty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	　　＋　</a:t>
            </a:r>
            <a:r>
              <a:rPr lang="ja-JP" altLang="en-US" dirty="0">
                <a:solidFill>
                  <a:srgbClr val="8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データベース管理システム</a:t>
            </a:r>
            <a:r>
              <a:rPr lang="ja-JP" altLang="en-US" dirty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（ソフトウエア）</a:t>
            </a:r>
          </a:p>
        </p:txBody>
      </p:sp>
      <p:pic>
        <p:nvPicPr>
          <p:cNvPr id="18442" name="Picture 24" descr="[フリーイラスト素材] クリップアート, PC / パソコン / コンピュータ, サーバ, インターネット, 灰色 / グレー ID:20131005060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9054" y="4005623"/>
            <a:ext cx="1041400" cy="128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3" name="テキスト ボックス 5"/>
          <p:cNvSpPr txBox="1">
            <a:spLocks noChangeArrowheads="1"/>
          </p:cNvSpPr>
          <p:nvPr/>
        </p:nvSpPr>
        <p:spPr bwMode="auto">
          <a:xfrm>
            <a:off x="8202842" y="5383573"/>
            <a:ext cx="20129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>
                <a:solidFill>
                  <a:srgbClr val="800000"/>
                </a:solidFill>
              </a:rPr>
              <a:t>データベース</a:t>
            </a:r>
          </a:p>
        </p:txBody>
      </p:sp>
      <p:pic>
        <p:nvPicPr>
          <p:cNvPr id="18444" name="Picture 29" descr="http://free-illustrations-ls01.gatag.net/images/lgi01a20140118100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8618" y="3110274"/>
            <a:ext cx="1508125" cy="159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5" name="Rectangle 30"/>
          <p:cNvSpPr>
            <a:spLocks noChangeArrowheads="1"/>
          </p:cNvSpPr>
          <p:nvPr/>
        </p:nvSpPr>
        <p:spPr bwMode="auto">
          <a:xfrm>
            <a:off x="5937480" y="3400787"/>
            <a:ext cx="4424363" cy="26495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ja-JP" altLang="en-US" sz="2400">
              <a:solidFill>
                <a:srgbClr val="FF0000"/>
              </a:solidFill>
            </a:endParaRPr>
          </a:p>
        </p:txBody>
      </p:sp>
      <p:sp>
        <p:nvSpPr>
          <p:cNvPr id="18446" name="Text Box 31"/>
          <p:cNvSpPr txBox="1">
            <a:spLocks noChangeArrowheads="1"/>
          </p:cNvSpPr>
          <p:nvPr/>
        </p:nvSpPr>
        <p:spPr bwMode="auto">
          <a:xfrm>
            <a:off x="6129567" y="3492861"/>
            <a:ext cx="2031325" cy="424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chemeClr val="tx1"/>
                </a:solidFill>
              </a:rPr>
              <a:t>コンピュータ</a:t>
            </a:r>
          </a:p>
        </p:txBody>
      </p:sp>
      <p:sp>
        <p:nvSpPr>
          <p:cNvPr id="18447" name="Text Box 32"/>
          <p:cNvSpPr txBox="1">
            <a:spLocks noChangeArrowheads="1"/>
          </p:cNvSpPr>
          <p:nvPr/>
        </p:nvSpPr>
        <p:spPr bwMode="auto">
          <a:xfrm>
            <a:off x="9339492" y="4348523"/>
            <a:ext cx="800219" cy="7571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ja-JP" altLang="en-US" sz="2400">
                <a:solidFill>
                  <a:schemeClr val="tx1"/>
                </a:solidFill>
              </a:rPr>
              <a:t>記憶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ja-JP" altLang="en-US" sz="2400">
                <a:solidFill>
                  <a:schemeClr val="tx1"/>
                </a:solidFill>
              </a:rPr>
              <a:t>装置</a:t>
            </a:r>
          </a:p>
        </p:txBody>
      </p:sp>
      <p:sp>
        <p:nvSpPr>
          <p:cNvPr id="18448" name="テキスト ボックス 27"/>
          <p:cNvSpPr txBox="1">
            <a:spLocks noChangeArrowheads="1"/>
          </p:cNvSpPr>
          <p:nvPr/>
        </p:nvSpPr>
        <p:spPr bwMode="auto">
          <a:xfrm>
            <a:off x="1568679" y="5940787"/>
            <a:ext cx="110799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>
                <a:solidFill>
                  <a:schemeClr val="tx1"/>
                </a:solidFill>
              </a:rPr>
              <a:t>利用者</a:t>
            </a:r>
            <a:endParaRPr lang="en-US" altLang="ja-JP" sz="2400">
              <a:solidFill>
                <a:schemeClr val="tx1"/>
              </a:solidFill>
            </a:endParaRPr>
          </a:p>
        </p:txBody>
      </p:sp>
      <p:sp>
        <p:nvSpPr>
          <p:cNvPr id="18449" name="テキスト ボックス 27"/>
          <p:cNvSpPr txBox="1">
            <a:spLocks noChangeArrowheads="1"/>
          </p:cNvSpPr>
          <p:nvPr/>
        </p:nvSpPr>
        <p:spPr bwMode="auto">
          <a:xfrm>
            <a:off x="3176817" y="6110649"/>
            <a:ext cx="110799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>
                <a:solidFill>
                  <a:schemeClr val="tx1"/>
                </a:solidFill>
              </a:rPr>
              <a:t>利用者</a:t>
            </a:r>
            <a:endParaRPr lang="en-US" altLang="ja-JP" sz="2400">
              <a:solidFill>
                <a:schemeClr val="tx1"/>
              </a:solidFill>
            </a:endParaRPr>
          </a:p>
        </p:txBody>
      </p:sp>
      <p:pic>
        <p:nvPicPr>
          <p:cNvPr id="18450" name="Picture 37" descr="ATMを使う人のイラスト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880" y="4815249"/>
            <a:ext cx="835025" cy="115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51" name="Line 38"/>
          <p:cNvSpPr>
            <a:spLocks noChangeShapeType="1"/>
          </p:cNvSpPr>
          <p:nvPr/>
        </p:nvSpPr>
        <p:spPr bwMode="auto">
          <a:xfrm flipV="1">
            <a:off x="2719617" y="3645261"/>
            <a:ext cx="1154112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ja-JP" altLang="en-US" sz="240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8452" name="Line 39"/>
          <p:cNvSpPr>
            <a:spLocks noChangeShapeType="1"/>
          </p:cNvSpPr>
          <p:nvPr/>
        </p:nvSpPr>
        <p:spPr bwMode="auto">
          <a:xfrm flipV="1">
            <a:off x="2476730" y="4045312"/>
            <a:ext cx="1439863" cy="105568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ja-JP" altLang="en-US" sz="240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8453" name="Line 40"/>
          <p:cNvSpPr>
            <a:spLocks noChangeShapeType="1"/>
          </p:cNvSpPr>
          <p:nvPr/>
        </p:nvSpPr>
        <p:spPr bwMode="auto">
          <a:xfrm flipV="1">
            <a:off x="3873729" y="4319948"/>
            <a:ext cx="280988" cy="81915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ja-JP" altLang="en-US" sz="240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8454" name="Line 42"/>
          <p:cNvSpPr>
            <a:spLocks noChangeShapeType="1"/>
          </p:cNvSpPr>
          <p:nvPr/>
        </p:nvSpPr>
        <p:spPr bwMode="auto">
          <a:xfrm>
            <a:off x="4905605" y="3830999"/>
            <a:ext cx="1044575" cy="21431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ja-JP" altLang="en-US" sz="240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8455" name="テキスト ボックス 5"/>
          <p:cNvSpPr txBox="1">
            <a:spLocks noChangeArrowheads="1"/>
          </p:cNvSpPr>
          <p:nvPr/>
        </p:nvSpPr>
        <p:spPr bwMode="auto">
          <a:xfrm>
            <a:off x="6762979" y="6126523"/>
            <a:ext cx="3232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rgbClr val="800000"/>
                </a:solidFill>
              </a:rPr>
              <a:t>データベースシステム</a:t>
            </a:r>
          </a:p>
        </p:txBody>
      </p:sp>
      <p:pic>
        <p:nvPicPr>
          <p:cNvPr id="18456" name="Picture 45" descr="http://konifree.web.fc2.com/bn1-1143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9992" y="4848586"/>
            <a:ext cx="836612" cy="130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57" name="Text Box 46"/>
          <p:cNvSpPr txBox="1">
            <a:spLocks noChangeArrowheads="1"/>
          </p:cNvSpPr>
          <p:nvPr/>
        </p:nvSpPr>
        <p:spPr bwMode="auto">
          <a:xfrm>
            <a:off x="4054704" y="4512036"/>
            <a:ext cx="2031325" cy="424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ja-JP" altLang="en-US" sz="2400">
                <a:solidFill>
                  <a:schemeClr val="tx1"/>
                </a:solidFill>
              </a:rPr>
              <a:t>ネットワーク</a:t>
            </a:r>
          </a:p>
        </p:txBody>
      </p:sp>
      <p:sp>
        <p:nvSpPr>
          <p:cNvPr id="29" name="角丸四角形 28"/>
          <p:cNvSpPr/>
          <p:nvPr/>
        </p:nvSpPr>
        <p:spPr>
          <a:xfrm>
            <a:off x="559776" y="1224219"/>
            <a:ext cx="9350376" cy="1636712"/>
          </a:xfrm>
          <a:prstGeom prst="roundRect">
            <a:avLst/>
          </a:prstGeom>
          <a:noFill/>
          <a:ln w="381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" name="正方形/長方形 1"/>
          <p:cNvSpPr/>
          <p:nvPr/>
        </p:nvSpPr>
        <p:spPr>
          <a:xfrm>
            <a:off x="1736074" y="1727159"/>
            <a:ext cx="5596128" cy="585216"/>
          </a:xfrm>
          <a:prstGeom prst="rect">
            <a:avLst/>
          </a:prstGeom>
          <a:noFill/>
          <a:ln w="76200">
            <a:solidFill>
              <a:srgbClr val="FF0000">
                <a:alpha val="3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" name="テキスト ボックス 2"/>
          <p:cNvSpPr txBox="1"/>
          <p:nvPr/>
        </p:nvSpPr>
        <p:spPr>
          <a:xfrm>
            <a:off x="7890893" y="1270258"/>
            <a:ext cx="4134465" cy="95410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>
                <a:solidFill>
                  <a:srgbClr val="FF0000"/>
                </a:solidFill>
              </a:rPr>
              <a:t>今日は「</a:t>
            </a:r>
            <a:r>
              <a:rPr kumimoji="1" lang="ja-JP" altLang="en-US" sz="2800" b="1" dirty="0" smtClean="0">
                <a:solidFill>
                  <a:srgbClr val="FF0000"/>
                </a:solidFill>
              </a:rPr>
              <a:t>データベース</a:t>
            </a:r>
            <a:r>
              <a:rPr kumimoji="1" lang="ja-JP" altLang="en-US" sz="2800" dirty="0" smtClean="0">
                <a:solidFill>
                  <a:srgbClr val="FF0000"/>
                </a:solidFill>
              </a:rPr>
              <a:t>」</a:t>
            </a:r>
            <a:endParaRPr kumimoji="1" lang="en-US" altLang="ja-JP" sz="2800" dirty="0" smtClean="0">
              <a:solidFill>
                <a:srgbClr val="FF0000"/>
              </a:solidFill>
            </a:endParaRPr>
          </a:p>
          <a:p>
            <a:r>
              <a:rPr kumimoji="1" lang="ja-JP" altLang="en-US" sz="2800" dirty="0" smtClean="0">
                <a:solidFill>
                  <a:srgbClr val="FF0000"/>
                </a:solidFill>
              </a:rPr>
              <a:t>の話です</a:t>
            </a:r>
            <a:endParaRPr kumimoji="1" lang="ja-JP" altLang="en-US" sz="2800" dirty="0">
              <a:solidFill>
                <a:srgbClr val="FF0000"/>
              </a:solidFill>
            </a:endParaRPr>
          </a:p>
        </p:txBody>
      </p:sp>
      <p:cxnSp>
        <p:nvCxnSpPr>
          <p:cNvPr id="5" name="直線矢印コネクタ 4"/>
          <p:cNvCxnSpPr/>
          <p:nvPr/>
        </p:nvCxnSpPr>
        <p:spPr>
          <a:xfrm flipH="1">
            <a:off x="7332202" y="1747311"/>
            <a:ext cx="558691" cy="17102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1246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正方形/長方形 15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</a:t>
            </a:fld>
            <a:endParaRPr kumimoji="1" lang="ja-JP" altLang="en-US"/>
          </a:p>
        </p:txBody>
      </p:sp>
      <p:sp>
        <p:nvSpPr>
          <p:cNvPr id="5" name="テキスト ボックス 5"/>
          <p:cNvSpPr txBox="1">
            <a:spLocks noChangeArrowheads="1"/>
          </p:cNvSpPr>
          <p:nvPr/>
        </p:nvSpPr>
        <p:spPr bwMode="auto">
          <a:xfrm>
            <a:off x="352909" y="3887421"/>
            <a:ext cx="233910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 smtClean="0">
                <a:solidFill>
                  <a:srgbClr val="800000"/>
                </a:solidFill>
                <a:latin typeface="Calibri" panose="020F0502020204030204" pitchFamily="34" charset="0"/>
              </a:rPr>
              <a:t>リレーショナル</a:t>
            </a:r>
            <a:endParaRPr lang="en-US" altLang="ja-JP" sz="2400" dirty="0" smtClean="0">
              <a:solidFill>
                <a:srgbClr val="800000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 smtClean="0">
                <a:solidFill>
                  <a:srgbClr val="800000"/>
                </a:solidFill>
                <a:latin typeface="Calibri" panose="020F0502020204030204" pitchFamily="34" charset="0"/>
              </a:rPr>
              <a:t>データベース</a:t>
            </a:r>
            <a:endParaRPr lang="en-US" altLang="ja-JP" sz="2400" dirty="0">
              <a:solidFill>
                <a:srgbClr val="800000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rgbClr val="800000"/>
                </a:solidFill>
                <a:latin typeface="Calibri" panose="020F0502020204030204" pitchFamily="34" charset="0"/>
              </a:rPr>
              <a:t>管理システム</a:t>
            </a:r>
          </a:p>
        </p:txBody>
      </p:sp>
      <p:sp>
        <p:nvSpPr>
          <p:cNvPr id="6" name="テキスト ボックス 5"/>
          <p:cNvSpPr txBox="1">
            <a:spLocks noChangeArrowheads="1"/>
          </p:cNvSpPr>
          <p:nvPr/>
        </p:nvSpPr>
        <p:spPr bwMode="auto">
          <a:xfrm>
            <a:off x="2855859" y="3973888"/>
            <a:ext cx="233910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 smtClean="0">
                <a:solidFill>
                  <a:srgbClr val="800000"/>
                </a:solidFill>
                <a:latin typeface="Calibri" panose="020F0502020204030204" pitchFamily="34" charset="0"/>
              </a:rPr>
              <a:t>リレーショナル</a:t>
            </a:r>
            <a:endParaRPr lang="en-US" altLang="ja-JP" sz="2400" dirty="0" smtClean="0">
              <a:solidFill>
                <a:srgbClr val="800000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 smtClean="0">
                <a:solidFill>
                  <a:srgbClr val="800000"/>
                </a:solidFill>
                <a:latin typeface="Calibri" panose="020F0502020204030204" pitchFamily="34" charset="0"/>
              </a:rPr>
              <a:t>データベース</a:t>
            </a:r>
            <a:endParaRPr lang="ja-JP" altLang="en-US" sz="2400" dirty="0">
              <a:solidFill>
                <a:srgbClr val="800000"/>
              </a:solidFill>
              <a:latin typeface="Calibri" panose="020F0502020204030204" pitchFamily="34" charset="0"/>
            </a:endParaRPr>
          </a:p>
        </p:txBody>
      </p:sp>
      <p:sp>
        <p:nvSpPr>
          <p:cNvPr id="7" name="Rectangle 30"/>
          <p:cNvSpPr>
            <a:spLocks noChangeArrowheads="1"/>
          </p:cNvSpPr>
          <p:nvPr/>
        </p:nvSpPr>
        <p:spPr bwMode="auto">
          <a:xfrm>
            <a:off x="189061" y="2061371"/>
            <a:ext cx="4902199" cy="296311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ja-JP" altLang="en-US" sz="2400">
              <a:solidFill>
                <a:srgbClr val="FF0000"/>
              </a:solidFill>
              <a:latin typeface="Calibri Light" panose="020F0302020204030204" pitchFamily="34" charset="0"/>
            </a:endParaRPr>
          </a:p>
        </p:txBody>
      </p:sp>
      <p:sp>
        <p:nvSpPr>
          <p:cNvPr id="8" name="Text Box 31"/>
          <p:cNvSpPr txBox="1">
            <a:spLocks noChangeArrowheads="1"/>
          </p:cNvSpPr>
          <p:nvPr/>
        </p:nvSpPr>
        <p:spPr bwMode="auto">
          <a:xfrm>
            <a:off x="381148" y="2153445"/>
            <a:ext cx="2031325" cy="424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chemeClr val="tx1"/>
                </a:solidFill>
                <a:latin typeface="Calibri Light" panose="020F0302020204030204" pitchFamily="34" charset="0"/>
              </a:rPr>
              <a:t>コンピュータ</a:t>
            </a:r>
          </a:p>
        </p:txBody>
      </p:sp>
      <p:sp>
        <p:nvSpPr>
          <p:cNvPr id="9" name="Text Box 32"/>
          <p:cNvSpPr txBox="1">
            <a:spLocks noChangeArrowheads="1"/>
          </p:cNvSpPr>
          <p:nvPr/>
        </p:nvSpPr>
        <p:spPr bwMode="auto">
          <a:xfrm>
            <a:off x="4207267" y="3054563"/>
            <a:ext cx="800219" cy="7571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chemeClr val="tx1"/>
                </a:solidFill>
                <a:latin typeface="Calibri Light" panose="020F0302020204030204" pitchFamily="34" charset="0"/>
              </a:rPr>
              <a:t>記憶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chemeClr val="tx1"/>
                </a:solidFill>
                <a:latin typeface="Calibri Light" panose="020F0302020204030204" pitchFamily="34" charset="0"/>
              </a:rPr>
              <a:t>装置</a:t>
            </a:r>
          </a:p>
        </p:txBody>
      </p:sp>
      <p:sp>
        <p:nvSpPr>
          <p:cNvPr id="10" name="テキスト ボックス 5"/>
          <p:cNvSpPr txBox="1">
            <a:spLocks noChangeArrowheads="1"/>
          </p:cNvSpPr>
          <p:nvPr/>
        </p:nvSpPr>
        <p:spPr bwMode="auto">
          <a:xfrm>
            <a:off x="189061" y="5198567"/>
            <a:ext cx="541686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あわせて</a:t>
            </a:r>
            <a:endParaRPr lang="en-US" altLang="ja-JP" sz="2400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rgbClr val="800000"/>
                </a:solidFill>
                <a:latin typeface="Calibri" panose="020F0502020204030204" pitchFamily="34" charset="0"/>
              </a:rPr>
              <a:t>リレーショナル</a:t>
            </a:r>
            <a:r>
              <a:rPr lang="ja-JP" altLang="en-US" sz="2400" dirty="0" smtClean="0">
                <a:solidFill>
                  <a:srgbClr val="800000"/>
                </a:solidFill>
                <a:latin typeface="Calibri" panose="020F0502020204030204" pitchFamily="34" charset="0"/>
              </a:rPr>
              <a:t>データベースシステム</a:t>
            </a:r>
            <a:endParaRPr lang="ja-JP" altLang="en-US" sz="2400" dirty="0">
              <a:solidFill>
                <a:srgbClr val="800000"/>
              </a:solidFill>
              <a:latin typeface="Calibri" panose="020F0502020204030204" pitchFamily="34" charset="0"/>
            </a:endParaRPr>
          </a:p>
        </p:txBody>
      </p:sp>
      <p:pic>
        <p:nvPicPr>
          <p:cNvPr id="11" name="Picture 6" descr="http://4.bp.blogspot.com/-ugfDrCNROHw/VbnRccqW8JI/AAAAAAAAwLQ/W3tt2UI4bcA/s800/computer_serve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471" y="2520157"/>
            <a:ext cx="1623143" cy="1515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http://3.bp.blogspot.com/-V4IWtEE4mi0/U2sr28tExOI/AAAAAAAAf50/ivdH5uLVwUc/s800/computer_harddisk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253" y="2578177"/>
            <a:ext cx="1514947" cy="1378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円形吹き出し 13"/>
          <p:cNvSpPr/>
          <p:nvPr/>
        </p:nvSpPr>
        <p:spPr>
          <a:xfrm>
            <a:off x="5712643" y="1159497"/>
            <a:ext cx="6238057" cy="4779390"/>
          </a:xfrm>
          <a:prstGeom prst="wedgeEllipseCallout">
            <a:avLst>
              <a:gd name="adj1" fmla="val -63599"/>
              <a:gd name="adj2" fmla="val 16755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正方形/長方形 14"/>
          <p:cNvSpPr/>
          <p:nvPr/>
        </p:nvSpPr>
        <p:spPr>
          <a:xfrm>
            <a:off x="6592925" y="4810600"/>
            <a:ext cx="542055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ja-JP" altLang="en-US" sz="2400" dirty="0"/>
              <a:t>データの種類ごとに分かれた</a:t>
            </a:r>
            <a:r>
              <a:rPr lang="ja-JP" altLang="en-US" sz="2400" dirty="0" smtClean="0"/>
              <a:t>、</a:t>
            </a:r>
            <a:endParaRPr lang="en-US" altLang="ja-JP" sz="2400" dirty="0" smtClean="0"/>
          </a:p>
          <a:p>
            <a:r>
              <a:rPr lang="ja-JP" altLang="en-US" sz="2400" dirty="0" smtClean="0"/>
              <a:t>たくさん</a:t>
            </a:r>
            <a:r>
              <a:rPr lang="ja-JP" altLang="en-US" sz="2400" dirty="0"/>
              <a:t>の</a:t>
            </a:r>
            <a:r>
              <a:rPr lang="ja-JP" altLang="en-US" sz="2400" b="1" dirty="0">
                <a:solidFill>
                  <a:srgbClr val="C00000"/>
                </a:solidFill>
              </a:rPr>
              <a:t>テーブル</a:t>
            </a:r>
            <a:r>
              <a:rPr lang="ja-JP" altLang="en-US" sz="2400" dirty="0"/>
              <a:t>が格納される</a:t>
            </a:r>
          </a:p>
        </p:txBody>
      </p:sp>
      <p:pic>
        <p:nvPicPr>
          <p:cNvPr id="1026" name="Picture 2" descr="https://www.kunihikokaneko.com/free/db/17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2316" y="3577850"/>
            <a:ext cx="3939848" cy="896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www.kunihikokaneko.com/free/db/1577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5879" y="2146211"/>
            <a:ext cx="4565519" cy="1141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>
                <a:solidFill>
                  <a:schemeClr val="bg1"/>
                </a:solidFill>
              </a:rPr>
              <a:t>リレーショナルデータベース</a:t>
            </a:r>
            <a:endParaRPr kumimoji="1" lang="ja-JP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4729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5</a:t>
            </a:fld>
            <a:endParaRPr lang="ja-JP" altLang="en-US" sz="1800" dirty="0"/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099" y="0"/>
            <a:ext cx="9672351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3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-</a:t>
            </a:r>
            <a:r>
              <a:rPr lang="en-US" altLang="ja-JP" sz="4000" dirty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r>
            <a:r>
              <a:rPr lang="en-US" altLang="ja-JP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-1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リレーショナルデータベース</a:t>
            </a:r>
          </a:p>
        </p:txBody>
      </p:sp>
      <p:sp>
        <p:nvSpPr>
          <p:cNvPr id="9" name="Rectangle 3"/>
          <p:cNvSpPr txBox="1">
            <a:spLocks/>
          </p:cNvSpPr>
          <p:nvPr/>
        </p:nvSpPr>
        <p:spPr>
          <a:xfrm>
            <a:off x="613826" y="2493900"/>
            <a:ext cx="8608243" cy="18948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リレーショナルデータベース</a:t>
            </a:r>
            <a:r>
              <a:rPr lang="ja-JP" altLang="en-US" sz="3200" dirty="0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には、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データの種類ごとに分かれた</a:t>
            </a:r>
            <a:r>
              <a:rPr lang="ja-JP" altLang="en-US" sz="3200" dirty="0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、たくさんの</a:t>
            </a: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200" dirty="0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が格納される</a:t>
            </a:r>
            <a:endParaRPr lang="en-US" altLang="ja-JP" sz="3200" dirty="0" smtClean="0">
              <a:solidFill>
                <a:schemeClr val="accent6">
                  <a:lumMod val="50000"/>
                </a:schemeClr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角丸四角形 9"/>
          <p:cNvSpPr/>
          <p:nvPr/>
        </p:nvSpPr>
        <p:spPr>
          <a:xfrm>
            <a:off x="301819" y="2368175"/>
            <a:ext cx="9110381" cy="2020619"/>
          </a:xfrm>
          <a:prstGeom prst="roundRect">
            <a:avLst/>
          </a:prstGeom>
          <a:noFill/>
          <a:ln w="381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pSp>
        <p:nvGrpSpPr>
          <p:cNvPr id="11" name="グループ化 10"/>
          <p:cNvGrpSpPr/>
          <p:nvPr/>
        </p:nvGrpSpPr>
        <p:grpSpPr>
          <a:xfrm>
            <a:off x="9919374" y="2533622"/>
            <a:ext cx="2031326" cy="1921118"/>
            <a:chOff x="9828551" y="1209670"/>
            <a:chExt cx="2031326" cy="1921118"/>
          </a:xfrm>
        </p:grpSpPr>
        <p:sp>
          <p:nvSpPr>
            <p:cNvPr id="12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ノートページ</a:t>
              </a:r>
            </a:p>
          </p:txBody>
        </p:sp>
        <p:pic>
          <p:nvPicPr>
            <p:cNvPr id="13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557026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正方形/長方形 26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8435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EBC7278C-4E4E-4191-B7D2-4FD9AF8F67F2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6</a:t>
            </a:fld>
            <a:endParaRPr lang="en-US" altLang="ja-JP" sz="2800" dirty="0"/>
          </a:p>
        </p:txBody>
      </p:sp>
      <p:sp>
        <p:nvSpPr>
          <p:cNvPr id="18436" name="Rectangle 2"/>
          <p:cNvSpPr>
            <a:spLocks noGrp="1"/>
          </p:cNvSpPr>
          <p:nvPr>
            <p:ph type="title" idx="4294967295"/>
          </p:nvPr>
        </p:nvSpPr>
        <p:spPr>
          <a:xfrm>
            <a:off x="406399" y="-7936"/>
            <a:ext cx="10147759" cy="1004888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リレーショナルデータベースのテーブルの例</a:t>
            </a:r>
          </a:p>
        </p:txBody>
      </p:sp>
      <p:sp>
        <p:nvSpPr>
          <p:cNvPr id="33" name="Rectangle 3"/>
          <p:cNvSpPr txBox="1">
            <a:spLocks/>
          </p:cNvSpPr>
          <p:nvPr/>
        </p:nvSpPr>
        <p:spPr>
          <a:xfrm>
            <a:off x="9033103" y="2266837"/>
            <a:ext cx="3091993" cy="6962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レコード</a:t>
            </a:r>
            <a:endParaRPr lang="en-US" altLang="ja-JP" sz="3200" dirty="0">
              <a:solidFill>
                <a:srgbClr val="C0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4" name="Rectangle 3"/>
          <p:cNvSpPr txBox="1">
            <a:spLocks/>
          </p:cNvSpPr>
          <p:nvPr/>
        </p:nvSpPr>
        <p:spPr>
          <a:xfrm>
            <a:off x="9033102" y="2879436"/>
            <a:ext cx="3091993" cy="6962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レコード</a:t>
            </a:r>
            <a:endParaRPr lang="en-US" altLang="ja-JP" sz="3200" dirty="0">
              <a:solidFill>
                <a:srgbClr val="C0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5" name="Rectangle 3"/>
          <p:cNvSpPr txBox="1">
            <a:spLocks/>
          </p:cNvSpPr>
          <p:nvPr/>
        </p:nvSpPr>
        <p:spPr>
          <a:xfrm>
            <a:off x="1132237" y="2884234"/>
            <a:ext cx="3091993" cy="6962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</a:t>
            </a:r>
            <a:r>
              <a:rPr lang="ja-JP" altLang="en-US" sz="32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本体</a:t>
            </a:r>
            <a:endParaRPr lang="en-US" altLang="ja-JP" sz="3200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6" name="左中かっこ 35"/>
          <p:cNvSpPr/>
          <p:nvPr/>
        </p:nvSpPr>
        <p:spPr>
          <a:xfrm>
            <a:off x="3395240" y="2379650"/>
            <a:ext cx="226244" cy="2049275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7" name="コンテンツ プレースホルダー 2"/>
          <p:cNvSpPr txBox="1">
            <a:spLocks/>
          </p:cNvSpPr>
          <p:nvPr/>
        </p:nvSpPr>
        <p:spPr>
          <a:xfrm>
            <a:off x="197313" y="1208027"/>
            <a:ext cx="6764867" cy="6960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◇　</a:t>
            </a:r>
            <a:r>
              <a:rPr lang="ja-JP" altLang="en-US" sz="36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名：　</a:t>
            </a:r>
            <a:r>
              <a:rPr lang="ja-JP" altLang="en-US" sz="3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</a:p>
        </p:txBody>
      </p:sp>
      <p:sp>
        <p:nvSpPr>
          <p:cNvPr id="39" name="左中かっこ 38"/>
          <p:cNvSpPr/>
          <p:nvPr/>
        </p:nvSpPr>
        <p:spPr>
          <a:xfrm flipH="1">
            <a:off x="8122595" y="5822722"/>
            <a:ext cx="384926" cy="52569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0" name="左中かっこ 39"/>
          <p:cNvSpPr/>
          <p:nvPr/>
        </p:nvSpPr>
        <p:spPr>
          <a:xfrm flipH="1">
            <a:off x="8122593" y="6356350"/>
            <a:ext cx="384928" cy="499678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1" name="Rectangle 3"/>
          <p:cNvSpPr txBox="1">
            <a:spLocks/>
          </p:cNvSpPr>
          <p:nvPr/>
        </p:nvSpPr>
        <p:spPr>
          <a:xfrm>
            <a:off x="8644787" y="5737456"/>
            <a:ext cx="3091993" cy="6962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レコード</a:t>
            </a:r>
            <a:endParaRPr lang="en-US" altLang="ja-JP" sz="3200" dirty="0">
              <a:solidFill>
                <a:srgbClr val="C0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2" name="Rectangle 3"/>
          <p:cNvSpPr txBox="1">
            <a:spLocks/>
          </p:cNvSpPr>
          <p:nvPr/>
        </p:nvSpPr>
        <p:spPr>
          <a:xfrm>
            <a:off x="8644787" y="6333860"/>
            <a:ext cx="3091993" cy="6962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レコード</a:t>
            </a:r>
            <a:endParaRPr lang="en-US" altLang="ja-JP" sz="3200" dirty="0">
              <a:solidFill>
                <a:srgbClr val="C0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3" name="Rectangle 3"/>
          <p:cNvSpPr txBox="1">
            <a:spLocks/>
          </p:cNvSpPr>
          <p:nvPr/>
        </p:nvSpPr>
        <p:spPr>
          <a:xfrm>
            <a:off x="1005297" y="6025251"/>
            <a:ext cx="3091993" cy="6962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</a:t>
            </a:r>
            <a:r>
              <a:rPr lang="ja-JP" altLang="en-US" sz="32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本体</a:t>
            </a:r>
            <a:endParaRPr lang="en-US" altLang="ja-JP" sz="3200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4" name="左中かっこ 43"/>
          <p:cNvSpPr/>
          <p:nvPr/>
        </p:nvSpPr>
        <p:spPr>
          <a:xfrm>
            <a:off x="3500793" y="5839293"/>
            <a:ext cx="177332" cy="989134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5" name="コンテンツ プレースホルダー 2"/>
          <p:cNvSpPr txBox="1">
            <a:spLocks/>
          </p:cNvSpPr>
          <p:nvPr/>
        </p:nvSpPr>
        <p:spPr>
          <a:xfrm>
            <a:off x="182568" y="4770129"/>
            <a:ext cx="6764867" cy="6960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◇　</a:t>
            </a:r>
            <a:r>
              <a:rPr lang="ja-JP" altLang="en-US" sz="36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名：　</a:t>
            </a:r>
            <a:r>
              <a:rPr lang="ja-JP" altLang="en-US" sz="3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会員</a:t>
            </a:r>
          </a:p>
        </p:txBody>
      </p:sp>
      <p:graphicFrame>
        <p:nvGraphicFramePr>
          <p:cNvPr id="46" name="表 45"/>
          <p:cNvGraphicFramePr>
            <a:graphicFrameLocks noGrp="1"/>
          </p:cNvGraphicFramePr>
          <p:nvPr>
            <p:extLst/>
          </p:nvPr>
        </p:nvGraphicFramePr>
        <p:xfrm>
          <a:off x="4097290" y="5305339"/>
          <a:ext cx="3764547" cy="1591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406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239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0527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3600" dirty="0" smtClean="0"/>
                        <a:t>名前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0527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600" dirty="0" smtClean="0"/>
                        <a:t>A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2221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600" dirty="0" smtClean="0"/>
                        <a:t>B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3" name="Rectangle 3"/>
          <p:cNvSpPr txBox="1">
            <a:spLocks/>
          </p:cNvSpPr>
          <p:nvPr/>
        </p:nvSpPr>
        <p:spPr>
          <a:xfrm>
            <a:off x="9042944" y="4053162"/>
            <a:ext cx="3091993" cy="6962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レコード</a:t>
            </a:r>
            <a:endParaRPr lang="en-US" altLang="ja-JP" sz="3200" dirty="0">
              <a:solidFill>
                <a:srgbClr val="C0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24" name="表 23"/>
          <p:cNvGraphicFramePr>
            <a:graphicFrameLocks noGrp="1"/>
          </p:cNvGraphicFramePr>
          <p:nvPr>
            <p:extLst/>
          </p:nvPr>
        </p:nvGraphicFramePr>
        <p:xfrm>
          <a:off x="3813948" y="1778856"/>
          <a:ext cx="4628559" cy="265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66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90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428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3600" dirty="0" smtClean="0">
                          <a:latin typeface="+mn-lt"/>
                          <a:ea typeface="+mn-ea"/>
                        </a:rPr>
                        <a:t>ID</a:t>
                      </a:r>
                      <a:endParaRPr kumimoji="1" lang="ja-JP" altLang="en-US" sz="36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3600" dirty="0" smtClean="0">
                          <a:latin typeface="+mn-lt"/>
                          <a:ea typeface="+mn-ea"/>
                        </a:rPr>
                        <a:t>商品名</a:t>
                      </a:r>
                      <a:endParaRPr kumimoji="1" lang="ja-JP" altLang="en-US" sz="36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3600" dirty="0" smtClean="0">
                          <a:latin typeface="+mn-lt"/>
                          <a:ea typeface="+mn-ea"/>
                        </a:rPr>
                        <a:t>単価</a:t>
                      </a:r>
                      <a:endParaRPr kumimoji="1" lang="ja-JP" altLang="en-US" sz="36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600" dirty="0" smtClean="0">
                          <a:latin typeface="+mn-lt"/>
                          <a:ea typeface="+mn-ea"/>
                        </a:rPr>
                        <a:t>1</a:t>
                      </a:r>
                      <a:endParaRPr kumimoji="1" lang="ja-JP" altLang="en-US" sz="36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3600" dirty="0" smtClean="0">
                          <a:latin typeface="+mn-lt"/>
                          <a:ea typeface="+mn-ea"/>
                        </a:rPr>
                        <a:t>みかん</a:t>
                      </a:r>
                      <a:endParaRPr kumimoji="1" lang="ja-JP" altLang="en-US" sz="36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600" dirty="0" smtClean="0">
                          <a:latin typeface="+mn-lt"/>
                          <a:ea typeface="+mn-ea"/>
                        </a:rPr>
                        <a:t>50</a:t>
                      </a:r>
                      <a:endParaRPr kumimoji="1" lang="ja-JP" altLang="en-US" sz="36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600" dirty="0" smtClean="0">
                          <a:latin typeface="+mn-lt"/>
                          <a:ea typeface="+mn-ea"/>
                        </a:rPr>
                        <a:t>2</a:t>
                      </a:r>
                      <a:endParaRPr kumimoji="1" lang="ja-JP" altLang="en-US" sz="36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36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36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600" dirty="0" smtClean="0">
                          <a:latin typeface="+mn-lt"/>
                          <a:ea typeface="+mn-ea"/>
                        </a:rPr>
                        <a:t>100</a:t>
                      </a:r>
                      <a:endParaRPr kumimoji="1" lang="ja-JP" altLang="en-US" sz="36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600" dirty="0" smtClean="0">
                          <a:latin typeface="+mn-lt"/>
                          <a:ea typeface="+mn-ea"/>
                        </a:rPr>
                        <a:t>3</a:t>
                      </a:r>
                      <a:endParaRPr kumimoji="1" lang="ja-JP" altLang="en-US" sz="36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36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36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600" dirty="0" smtClean="0">
                          <a:latin typeface="+mn-lt"/>
                          <a:ea typeface="+mn-ea"/>
                        </a:rPr>
                        <a:t>150</a:t>
                      </a:r>
                      <a:endParaRPr kumimoji="1" lang="ja-JP" altLang="en-US" sz="36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600" dirty="0" smtClean="0">
                          <a:latin typeface="+mn-lt"/>
                          <a:ea typeface="+mn-ea"/>
                        </a:rPr>
                        <a:t>4</a:t>
                      </a:r>
                      <a:endParaRPr kumimoji="1" lang="ja-JP" altLang="en-US" sz="36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3600" dirty="0" smtClean="0">
                          <a:latin typeface="+mn-lt"/>
                          <a:ea typeface="+mn-ea"/>
                        </a:rPr>
                        <a:t>メロン</a:t>
                      </a:r>
                      <a:endParaRPr kumimoji="1" lang="ja-JP" altLang="en-US" sz="36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600" dirty="0" smtClean="0">
                          <a:latin typeface="+mn-lt"/>
                          <a:ea typeface="+mn-ea"/>
                        </a:rPr>
                        <a:t>500</a:t>
                      </a:r>
                      <a:endParaRPr kumimoji="1" lang="ja-JP" altLang="en-US" sz="36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5" name="Rectangle 3"/>
          <p:cNvSpPr txBox="1">
            <a:spLocks/>
          </p:cNvSpPr>
          <p:nvPr/>
        </p:nvSpPr>
        <p:spPr>
          <a:xfrm>
            <a:off x="9033102" y="3450691"/>
            <a:ext cx="3091993" cy="6962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レコード</a:t>
            </a:r>
            <a:endParaRPr lang="en-US" altLang="ja-JP" sz="3200" dirty="0">
              <a:solidFill>
                <a:srgbClr val="C0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6" name="左中かっこ 25"/>
          <p:cNvSpPr/>
          <p:nvPr/>
        </p:nvSpPr>
        <p:spPr>
          <a:xfrm flipH="1">
            <a:off x="8545342" y="2296926"/>
            <a:ext cx="384926" cy="52569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8" name="左中かっこ 27"/>
          <p:cNvSpPr/>
          <p:nvPr/>
        </p:nvSpPr>
        <p:spPr>
          <a:xfrm flipH="1">
            <a:off x="8545342" y="2910470"/>
            <a:ext cx="384926" cy="52569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9" name="左中かっこ 28"/>
          <p:cNvSpPr/>
          <p:nvPr/>
        </p:nvSpPr>
        <p:spPr>
          <a:xfrm flipH="1">
            <a:off x="8577029" y="3498256"/>
            <a:ext cx="384926" cy="52569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8" name="左中かっこ 37"/>
          <p:cNvSpPr/>
          <p:nvPr/>
        </p:nvSpPr>
        <p:spPr>
          <a:xfrm flipH="1">
            <a:off x="8545342" y="4111800"/>
            <a:ext cx="384926" cy="52569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155481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表 17"/>
          <p:cNvGraphicFramePr>
            <a:graphicFrameLocks noGrp="1"/>
          </p:cNvGraphicFramePr>
          <p:nvPr>
            <p:extLst/>
          </p:nvPr>
        </p:nvGraphicFramePr>
        <p:xfrm>
          <a:off x="3109788" y="3088255"/>
          <a:ext cx="4628559" cy="265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66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90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428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3600" dirty="0" smtClean="0">
                          <a:latin typeface="+mn-lt"/>
                          <a:ea typeface="+mn-ea"/>
                        </a:rPr>
                        <a:t>ID</a:t>
                      </a:r>
                      <a:endParaRPr kumimoji="1" lang="ja-JP" altLang="en-US" sz="36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3600" dirty="0" smtClean="0">
                          <a:latin typeface="+mn-lt"/>
                          <a:ea typeface="+mn-ea"/>
                        </a:rPr>
                        <a:t>商品名</a:t>
                      </a:r>
                      <a:endParaRPr kumimoji="1" lang="ja-JP" altLang="en-US" sz="36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3600" dirty="0" smtClean="0">
                          <a:latin typeface="+mn-lt"/>
                          <a:ea typeface="+mn-ea"/>
                        </a:rPr>
                        <a:t>単価</a:t>
                      </a:r>
                      <a:endParaRPr kumimoji="1" lang="ja-JP" altLang="en-US" sz="36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600" dirty="0" smtClean="0">
                          <a:latin typeface="+mn-lt"/>
                          <a:ea typeface="+mn-ea"/>
                        </a:rPr>
                        <a:t>1</a:t>
                      </a:r>
                      <a:endParaRPr kumimoji="1" lang="ja-JP" altLang="en-US" sz="36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3600" dirty="0" smtClean="0">
                          <a:latin typeface="+mn-lt"/>
                          <a:ea typeface="+mn-ea"/>
                        </a:rPr>
                        <a:t>みかん</a:t>
                      </a:r>
                      <a:endParaRPr kumimoji="1" lang="ja-JP" altLang="en-US" sz="36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600" dirty="0" smtClean="0">
                          <a:latin typeface="+mn-lt"/>
                          <a:ea typeface="+mn-ea"/>
                        </a:rPr>
                        <a:t>50</a:t>
                      </a:r>
                      <a:endParaRPr kumimoji="1" lang="ja-JP" altLang="en-US" sz="36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600" dirty="0" smtClean="0">
                          <a:latin typeface="+mn-lt"/>
                          <a:ea typeface="+mn-ea"/>
                        </a:rPr>
                        <a:t>2</a:t>
                      </a:r>
                      <a:endParaRPr kumimoji="1" lang="ja-JP" altLang="en-US" sz="36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36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36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600" dirty="0" smtClean="0">
                          <a:latin typeface="+mn-lt"/>
                          <a:ea typeface="+mn-ea"/>
                        </a:rPr>
                        <a:t>100</a:t>
                      </a:r>
                      <a:endParaRPr kumimoji="1" lang="ja-JP" altLang="en-US" sz="36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600" dirty="0" smtClean="0">
                          <a:latin typeface="+mn-lt"/>
                          <a:ea typeface="+mn-ea"/>
                        </a:rPr>
                        <a:t>3</a:t>
                      </a:r>
                      <a:endParaRPr kumimoji="1" lang="ja-JP" altLang="en-US" sz="36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36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36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600" dirty="0" smtClean="0">
                          <a:latin typeface="+mn-lt"/>
                          <a:ea typeface="+mn-ea"/>
                        </a:rPr>
                        <a:t>150</a:t>
                      </a:r>
                      <a:endParaRPr kumimoji="1" lang="ja-JP" altLang="en-US" sz="36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600" dirty="0" smtClean="0">
                          <a:latin typeface="+mn-lt"/>
                          <a:ea typeface="+mn-ea"/>
                        </a:rPr>
                        <a:t>4</a:t>
                      </a:r>
                      <a:endParaRPr kumimoji="1" lang="ja-JP" altLang="en-US" sz="36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3600" dirty="0" smtClean="0">
                          <a:latin typeface="+mn-lt"/>
                          <a:ea typeface="+mn-ea"/>
                        </a:rPr>
                        <a:t>メロン</a:t>
                      </a:r>
                      <a:endParaRPr kumimoji="1" lang="ja-JP" altLang="en-US" sz="36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600" dirty="0" smtClean="0">
                          <a:latin typeface="+mn-lt"/>
                          <a:ea typeface="+mn-ea"/>
                        </a:rPr>
                        <a:t>500</a:t>
                      </a:r>
                      <a:endParaRPr kumimoji="1" lang="ja-JP" altLang="en-US" sz="36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4" name="正方形/長方形 13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7</a:t>
            </a:fld>
            <a:endParaRPr lang="ja-JP" altLang="en-US" sz="1800" dirty="0"/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フィールドとは</a:t>
            </a:r>
          </a:p>
        </p:txBody>
      </p:sp>
      <p:sp>
        <p:nvSpPr>
          <p:cNvPr id="19461" name="Rectangle 3"/>
          <p:cNvSpPr>
            <a:spLocks noGrp="1"/>
          </p:cNvSpPr>
          <p:nvPr>
            <p:ph type="body" idx="4294967295"/>
          </p:nvPr>
        </p:nvSpPr>
        <p:spPr>
          <a:xfrm>
            <a:off x="741187" y="1412214"/>
            <a:ext cx="10523844" cy="773684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フィールド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とは、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１つの列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（各項目）のこと</a:t>
            </a:r>
            <a:endParaRPr lang="en-US" altLang="ja-JP" sz="3200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8" name="角丸四角形 7"/>
          <p:cNvSpPr/>
          <p:nvPr/>
        </p:nvSpPr>
        <p:spPr>
          <a:xfrm>
            <a:off x="197313" y="1115427"/>
            <a:ext cx="11067718" cy="1231847"/>
          </a:xfrm>
          <a:prstGeom prst="roundRect">
            <a:avLst/>
          </a:prstGeom>
          <a:noFill/>
          <a:ln w="381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Rectangle 3"/>
          <p:cNvSpPr txBox="1">
            <a:spLocks/>
          </p:cNvSpPr>
          <p:nvPr/>
        </p:nvSpPr>
        <p:spPr>
          <a:xfrm>
            <a:off x="4185175" y="6114351"/>
            <a:ext cx="3091993" cy="6962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の例</a:t>
            </a:r>
            <a:endParaRPr lang="en-US" altLang="ja-JP" sz="3200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6" name="Rectangle 3"/>
          <p:cNvSpPr txBox="1">
            <a:spLocks/>
          </p:cNvSpPr>
          <p:nvPr/>
        </p:nvSpPr>
        <p:spPr>
          <a:xfrm>
            <a:off x="197313" y="4427159"/>
            <a:ext cx="3091993" cy="9060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</a:t>
            </a:r>
            <a:r>
              <a:rPr lang="ja-JP" altLang="en-US" sz="32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本体</a:t>
            </a:r>
            <a:endParaRPr lang="en-US" altLang="ja-JP" sz="3200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左中かっこ 2"/>
          <p:cNvSpPr/>
          <p:nvPr/>
        </p:nvSpPr>
        <p:spPr>
          <a:xfrm>
            <a:off x="2599007" y="3703625"/>
            <a:ext cx="226243" cy="203639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2" name="Rectangle 3"/>
          <p:cNvSpPr txBox="1">
            <a:spLocks/>
          </p:cNvSpPr>
          <p:nvPr/>
        </p:nvSpPr>
        <p:spPr>
          <a:xfrm>
            <a:off x="8892435" y="3420197"/>
            <a:ext cx="2793059" cy="23198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全体で３つの</a:t>
            </a:r>
            <a:endParaRPr lang="en-US" altLang="ja-JP" sz="3200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フィールド</a:t>
            </a:r>
            <a:endParaRPr lang="en-US" altLang="ja-JP" sz="3200" dirty="0">
              <a:solidFill>
                <a:srgbClr val="C0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7" name="正方形/長方形 16"/>
          <p:cNvSpPr/>
          <p:nvPr/>
        </p:nvSpPr>
        <p:spPr>
          <a:xfrm>
            <a:off x="3122477" y="3069722"/>
            <a:ext cx="1208926" cy="2670293"/>
          </a:xfrm>
          <a:prstGeom prst="rect">
            <a:avLst/>
          </a:prstGeom>
          <a:noFill/>
          <a:ln w="539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4" name="正方形/長方形 23"/>
          <p:cNvSpPr/>
          <p:nvPr/>
        </p:nvSpPr>
        <p:spPr>
          <a:xfrm>
            <a:off x="4331404" y="3088255"/>
            <a:ext cx="1900789" cy="2651760"/>
          </a:xfrm>
          <a:prstGeom prst="rect">
            <a:avLst/>
          </a:prstGeom>
          <a:noFill/>
          <a:ln w="539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6" name="正方形/長方形 25"/>
          <p:cNvSpPr/>
          <p:nvPr/>
        </p:nvSpPr>
        <p:spPr>
          <a:xfrm>
            <a:off x="6232194" y="3114304"/>
            <a:ext cx="1506153" cy="2625711"/>
          </a:xfrm>
          <a:prstGeom prst="rect">
            <a:avLst/>
          </a:prstGeom>
          <a:noFill/>
          <a:ln w="539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196934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8</a:t>
            </a:fld>
            <a:endParaRPr lang="ja-JP" altLang="en-US" sz="1800" dirty="0"/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3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-</a:t>
            </a:r>
            <a:r>
              <a:rPr lang="en-US" altLang="ja-JP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1-2 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フィールドとレコード</a:t>
            </a:r>
          </a:p>
        </p:txBody>
      </p:sp>
      <p:sp>
        <p:nvSpPr>
          <p:cNvPr id="19461" name="Rectangle 3"/>
          <p:cNvSpPr>
            <a:spLocks noGrp="1"/>
          </p:cNvSpPr>
          <p:nvPr>
            <p:ph type="body" idx="4294967295"/>
          </p:nvPr>
        </p:nvSpPr>
        <p:spPr>
          <a:xfrm>
            <a:off x="526329" y="1225272"/>
            <a:ext cx="8608243" cy="5230611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ja-JP" altLang="en-US" sz="3200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レコード</a:t>
            </a:r>
            <a:r>
              <a:rPr lang="ja-JP" altLang="en-US" sz="32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とは、</a:t>
            </a:r>
            <a:r>
              <a:rPr lang="ja-JP" altLang="en-US" sz="3200" b="1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１行分</a:t>
            </a:r>
            <a:r>
              <a:rPr lang="ja-JP" altLang="en-US" sz="32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のデータの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こと</a:t>
            </a:r>
            <a:endParaRPr lang="en-US" altLang="ja-JP" sz="3200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	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>
              <a:lnSpc>
                <a:spcPct val="120000"/>
              </a:lnSpc>
            </a:pP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フィールド</a:t>
            </a:r>
            <a:r>
              <a:rPr lang="ja-JP" altLang="en-US" sz="32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とは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、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１つの列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のこと</a:t>
            </a:r>
            <a:endParaRPr lang="en-US" altLang="ja-JP" sz="3200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	</a:t>
            </a:r>
            <a:endParaRPr lang="en-US" altLang="ja-JP" sz="3200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>
              <a:lnSpc>
                <a:spcPct val="120000"/>
              </a:lnSpc>
            </a:pPr>
            <a:endParaRPr lang="ja-JP" altLang="en-US" sz="3200" dirty="0">
              <a:solidFill>
                <a:schemeClr val="accent6">
                  <a:lumMod val="50000"/>
                </a:schemeClr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pSp>
        <p:nvGrpSpPr>
          <p:cNvPr id="9" name="グループ化 8"/>
          <p:cNvGrpSpPr/>
          <p:nvPr/>
        </p:nvGrpSpPr>
        <p:grpSpPr>
          <a:xfrm>
            <a:off x="9831877" y="1264995"/>
            <a:ext cx="2031326" cy="1921118"/>
            <a:chOff x="9828551" y="1209670"/>
            <a:chExt cx="2031326" cy="1921118"/>
          </a:xfrm>
        </p:grpSpPr>
        <p:sp>
          <p:nvSpPr>
            <p:cNvPr id="10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ノートページ</a:t>
              </a:r>
            </a:p>
          </p:txBody>
        </p:sp>
        <p:pic>
          <p:nvPicPr>
            <p:cNvPr id="11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80005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解答例（正解は１つではない）</a:t>
            </a:r>
            <a:endParaRPr kumimoji="1" lang="ja-JP" altLang="en-US" dirty="0"/>
          </a:p>
        </p:txBody>
      </p:sp>
      <p:graphicFrame>
        <p:nvGraphicFramePr>
          <p:cNvPr id="7" name="表 6"/>
          <p:cNvGraphicFramePr>
            <a:graphicFrameLocks noGrp="1"/>
          </p:cNvGraphicFramePr>
          <p:nvPr>
            <p:extLst/>
          </p:nvPr>
        </p:nvGraphicFramePr>
        <p:xfrm>
          <a:off x="1321435" y="2244752"/>
          <a:ext cx="6641465" cy="14630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671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621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121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kern="100" dirty="0">
                          <a:effectLst/>
                          <a:latin typeface="Segoe UI" panose="020B0502040204020203" pitchFamily="34" charset="0"/>
                          <a:ea typeface="メイリオ" panose="020B0604030504040204" pitchFamily="50" charset="-128"/>
                          <a:cs typeface="Segoe UI" panose="020B0502040204020203" pitchFamily="34" charset="0"/>
                        </a:rPr>
                        <a:t>ID</a:t>
                      </a:r>
                      <a:endParaRPr lang="ja-JP" sz="3200" kern="100" dirty="0">
                        <a:effectLst/>
                        <a:latin typeface="Segoe UI" panose="020B0502040204020203" pitchFamily="34" charset="0"/>
                        <a:ea typeface="メイリオ" panose="020B0604030504040204" pitchFamily="50" charset="-128"/>
                        <a:cs typeface="Segoe UI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3200" kern="100" dirty="0">
                          <a:effectLst/>
                          <a:latin typeface="Segoe UI" panose="020B0502040204020203" pitchFamily="34" charset="0"/>
                          <a:ea typeface="メイリオ" panose="020B0604030504040204" pitchFamily="50" charset="-128"/>
                          <a:cs typeface="Segoe UI" panose="020B0502040204020203" pitchFamily="34" charset="0"/>
                        </a:rPr>
                        <a:t>名前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3200" kern="100" dirty="0">
                          <a:effectLst/>
                          <a:latin typeface="Segoe UI" panose="020B0502040204020203" pitchFamily="34" charset="0"/>
                          <a:ea typeface="メイリオ" panose="020B0604030504040204" pitchFamily="50" charset="-128"/>
                          <a:cs typeface="Segoe UI" panose="020B0502040204020203" pitchFamily="34" charset="0"/>
                        </a:rPr>
                        <a:t>部長名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3200" kern="100" dirty="0">
                          <a:effectLst/>
                          <a:latin typeface="Segoe UI" panose="020B0502040204020203" pitchFamily="34" charset="0"/>
                          <a:ea typeface="メイリオ" panose="020B0604030504040204" pitchFamily="50" charset="-128"/>
                          <a:cs typeface="Segoe UI" panose="020B0502040204020203" pitchFamily="34" charset="0"/>
                        </a:rPr>
                        <a:t> </a:t>
                      </a:r>
                      <a:r>
                        <a:rPr lang="en-US" sz="3200" kern="100" dirty="0" smtClean="0">
                          <a:effectLst/>
                          <a:latin typeface="Segoe UI" panose="020B0502040204020203" pitchFamily="34" charset="0"/>
                          <a:ea typeface="メイリオ" panose="020B0604030504040204" pitchFamily="50" charset="-128"/>
                          <a:cs typeface="Segoe UI" panose="020B0502040204020203" pitchFamily="34" charset="0"/>
                        </a:rPr>
                        <a:t>1</a:t>
                      </a:r>
                      <a:endParaRPr lang="ja-JP" sz="3200" kern="100" dirty="0">
                        <a:effectLst/>
                        <a:latin typeface="Segoe UI" panose="020B0502040204020203" pitchFamily="34" charset="0"/>
                        <a:ea typeface="メイリオ" panose="020B0604030504040204" pitchFamily="50" charset="-128"/>
                        <a:cs typeface="Segoe UI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3200" kern="100" dirty="0">
                          <a:effectLst/>
                          <a:latin typeface="Segoe UI" panose="020B0502040204020203" pitchFamily="34" charset="0"/>
                          <a:ea typeface="メイリオ" panose="020B0604030504040204" pitchFamily="50" charset="-128"/>
                          <a:cs typeface="Segoe UI" panose="020B0502040204020203" pitchFamily="34" charset="0"/>
                        </a:rPr>
                        <a:t> </a:t>
                      </a:r>
                      <a:r>
                        <a:rPr lang="ja-JP" altLang="en-US" sz="3200" kern="100" dirty="0" smtClean="0">
                          <a:effectLst/>
                          <a:latin typeface="Segoe UI" panose="020B0502040204020203" pitchFamily="34" charset="0"/>
                          <a:ea typeface="メイリオ" panose="020B0604030504040204" pitchFamily="50" charset="-128"/>
                          <a:cs typeface="Segoe UI" panose="020B0502040204020203" pitchFamily="34" charset="0"/>
                        </a:rPr>
                        <a:t>営業部</a:t>
                      </a:r>
                      <a:endParaRPr lang="ja-JP" sz="3200" kern="100" dirty="0">
                        <a:effectLst/>
                        <a:latin typeface="Segoe UI" panose="020B0502040204020203" pitchFamily="34" charset="0"/>
                        <a:ea typeface="メイリオ" panose="020B0604030504040204" pitchFamily="50" charset="-128"/>
                        <a:cs typeface="Segoe UI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3200" kern="100" dirty="0" smtClean="0">
                          <a:effectLst/>
                          <a:latin typeface="Segoe UI" panose="020B0502040204020203" pitchFamily="34" charset="0"/>
                          <a:ea typeface="メイリオ" panose="020B0604030504040204" pitchFamily="50" charset="-128"/>
                          <a:cs typeface="Segoe UI" panose="020B0502040204020203" pitchFamily="34" charset="0"/>
                        </a:rPr>
                        <a:t>A   </a:t>
                      </a:r>
                      <a:endParaRPr lang="ja-JP" sz="3200" kern="100" dirty="0">
                        <a:effectLst/>
                        <a:latin typeface="Segoe UI" panose="020B0502040204020203" pitchFamily="34" charset="0"/>
                        <a:ea typeface="メイリオ" panose="020B0604030504040204" pitchFamily="50" charset="-128"/>
                        <a:cs typeface="Segoe UI" panose="020B0502040204020203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3200" kern="100" dirty="0">
                          <a:effectLst/>
                          <a:latin typeface="Segoe UI" panose="020B0502040204020203" pitchFamily="34" charset="0"/>
                          <a:ea typeface="メイリオ" panose="020B0604030504040204" pitchFamily="50" charset="-128"/>
                          <a:cs typeface="Segoe UI" panose="020B0502040204020203" pitchFamily="34" charset="0"/>
                        </a:rPr>
                        <a:t> </a:t>
                      </a:r>
                      <a:r>
                        <a:rPr lang="en-US" sz="3200" kern="100" dirty="0" smtClean="0">
                          <a:effectLst/>
                          <a:latin typeface="Segoe UI" panose="020B0502040204020203" pitchFamily="34" charset="0"/>
                          <a:ea typeface="メイリオ" panose="020B0604030504040204" pitchFamily="50" charset="-128"/>
                          <a:cs typeface="Segoe UI" panose="020B0502040204020203" pitchFamily="34" charset="0"/>
                        </a:rPr>
                        <a:t>2</a:t>
                      </a:r>
                      <a:endParaRPr lang="ja-JP" sz="3200" kern="100" dirty="0">
                        <a:effectLst/>
                        <a:latin typeface="Segoe UI" panose="020B0502040204020203" pitchFamily="34" charset="0"/>
                        <a:ea typeface="メイリオ" panose="020B0604030504040204" pitchFamily="50" charset="-128"/>
                        <a:cs typeface="Segoe UI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3200" kern="100" dirty="0">
                          <a:effectLst/>
                          <a:latin typeface="Segoe UI" panose="020B0502040204020203" pitchFamily="34" charset="0"/>
                          <a:ea typeface="メイリオ" panose="020B0604030504040204" pitchFamily="50" charset="-128"/>
                          <a:cs typeface="Segoe UI" panose="020B0502040204020203" pitchFamily="34" charset="0"/>
                        </a:rPr>
                        <a:t> </a:t>
                      </a:r>
                      <a:r>
                        <a:rPr lang="ja-JP" altLang="en-US" sz="3200" kern="100" dirty="0" smtClean="0">
                          <a:effectLst/>
                          <a:latin typeface="Segoe UI" panose="020B0502040204020203" pitchFamily="34" charset="0"/>
                          <a:ea typeface="メイリオ" panose="020B0604030504040204" pitchFamily="50" charset="-128"/>
                          <a:cs typeface="Segoe UI" panose="020B0502040204020203" pitchFamily="34" charset="0"/>
                        </a:rPr>
                        <a:t>研究部</a:t>
                      </a:r>
                      <a:endParaRPr lang="ja-JP" sz="3200" kern="100" dirty="0">
                        <a:effectLst/>
                        <a:latin typeface="Segoe UI" panose="020B0502040204020203" pitchFamily="34" charset="0"/>
                        <a:ea typeface="メイリオ" panose="020B0604030504040204" pitchFamily="50" charset="-128"/>
                        <a:cs typeface="Segoe UI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altLang="ja-JP" sz="3200" kern="100" dirty="0" smtClean="0">
                          <a:effectLst/>
                          <a:latin typeface="Segoe UI" panose="020B0502040204020203" pitchFamily="34" charset="0"/>
                          <a:ea typeface="メイリオ" panose="020B0604030504040204" pitchFamily="50" charset="-128"/>
                          <a:cs typeface="Segoe UI" panose="020B0502040204020203" pitchFamily="34" charset="0"/>
                        </a:rPr>
                        <a:t>B</a:t>
                      </a:r>
                      <a:r>
                        <a:rPr lang="en-US" altLang="ja-JP" sz="3200" kern="100" baseline="0" dirty="0" smtClean="0">
                          <a:effectLst/>
                          <a:latin typeface="Segoe UI" panose="020B0502040204020203" pitchFamily="34" charset="0"/>
                          <a:ea typeface="メイリオ" panose="020B0604030504040204" pitchFamily="50" charset="-128"/>
                          <a:cs typeface="Segoe UI" panose="020B0502040204020203" pitchFamily="34" charset="0"/>
                        </a:rPr>
                        <a:t>  </a:t>
                      </a:r>
                      <a:endParaRPr lang="ja-JP" sz="3200" kern="100" dirty="0">
                        <a:effectLst/>
                        <a:latin typeface="Segoe UI" panose="020B0502040204020203" pitchFamily="34" charset="0"/>
                        <a:ea typeface="メイリオ" panose="020B0604030504040204" pitchFamily="50" charset="-128"/>
                        <a:cs typeface="Segoe UI" panose="020B0502040204020203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838200" y="1429112"/>
            <a:ext cx="4858766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ja-JP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◆　テーブル名：　部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ja-JP" altLang="ja-JP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838200" y="4246830"/>
            <a:ext cx="4858766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ja-JP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◆　テーブル名：　</a:t>
            </a:r>
            <a:r>
              <a:rPr kumimoji="0" lang="ja-JP" alt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部員</a:t>
            </a:r>
            <a:endParaRPr kumimoji="0" lang="ja-JP" altLang="ja-JP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ja-JP" altLang="ja-JP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graphicFrame>
        <p:nvGraphicFramePr>
          <p:cNvPr id="10" name="表 9"/>
          <p:cNvGraphicFramePr>
            <a:graphicFrameLocks noGrp="1"/>
          </p:cNvGraphicFramePr>
          <p:nvPr>
            <p:extLst/>
          </p:nvPr>
        </p:nvGraphicFramePr>
        <p:xfrm>
          <a:off x="1321435" y="4785438"/>
          <a:ext cx="6311582" cy="19507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122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90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0861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kern="100" dirty="0" smtClean="0">
                          <a:effectLst/>
                        </a:rPr>
                        <a:t>ID</a:t>
                      </a:r>
                      <a:endParaRPr lang="ja-JP" sz="1800" kern="100" dirty="0">
                        <a:effectLst/>
                        <a:latin typeface="Century" panose="02040604050505020304" pitchFamily="18" charset="0"/>
                        <a:ea typeface="ＭＳ 明朝" panose="02020609040205080304" pitchFamily="17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3200" kern="100">
                          <a:effectLst/>
                        </a:rPr>
                        <a:t>名前</a:t>
                      </a:r>
                      <a:endParaRPr lang="ja-JP" sz="1800" kern="100">
                        <a:effectLst/>
                        <a:latin typeface="Century" panose="02040604050505020304" pitchFamily="18" charset="0"/>
                        <a:ea typeface="ＭＳ 明朝" panose="02020609040205080304" pitchFamily="17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3200" kern="100" dirty="0">
                          <a:effectLst/>
                        </a:rPr>
                        <a:t>部</a:t>
                      </a:r>
                      <a:r>
                        <a:rPr lang="en-US" sz="3200" kern="100" dirty="0">
                          <a:effectLst/>
                        </a:rPr>
                        <a:t>ID</a:t>
                      </a:r>
                      <a:endParaRPr lang="ja-JP" sz="1800" kern="100" dirty="0">
                        <a:effectLst/>
                        <a:latin typeface="Century" panose="02040604050505020304" pitchFamily="18" charset="0"/>
                        <a:ea typeface="ＭＳ 明朝" panose="02020609040205080304" pitchFamily="17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3200" kern="100" dirty="0">
                          <a:effectLst/>
                        </a:rPr>
                        <a:t> </a:t>
                      </a:r>
                      <a:r>
                        <a:rPr lang="en-US" sz="3200" kern="100" dirty="0" smtClean="0">
                          <a:effectLst/>
                        </a:rPr>
                        <a:t>1</a:t>
                      </a:r>
                      <a:endParaRPr lang="ja-JP" sz="1800" kern="100" dirty="0">
                        <a:effectLst/>
                        <a:latin typeface="Century" panose="02040604050505020304" pitchFamily="18" charset="0"/>
                        <a:ea typeface="ＭＳ 明朝" panose="02020609040205080304" pitchFamily="17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3200" kern="100" dirty="0">
                          <a:effectLst/>
                        </a:rPr>
                        <a:t> </a:t>
                      </a:r>
                      <a:r>
                        <a:rPr lang="en-US" altLang="ja-JP" sz="3200" kern="100" dirty="0" smtClean="0">
                          <a:effectLst/>
                        </a:rPr>
                        <a:t>C</a:t>
                      </a:r>
                      <a:endParaRPr lang="ja-JP" sz="1800" kern="100" dirty="0">
                        <a:effectLst/>
                        <a:latin typeface="Century" panose="02040604050505020304" pitchFamily="18" charset="0"/>
                        <a:ea typeface="ＭＳ 明朝" panose="02020609040205080304" pitchFamily="17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altLang="ja-JP" sz="3200" kern="1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ja-JP" sz="1800" kern="100" dirty="0">
                        <a:effectLst/>
                        <a:latin typeface="Century" panose="02040604050505020304" pitchFamily="18" charset="0"/>
                        <a:ea typeface="ＭＳ 明朝" panose="02020609040205080304" pitchFamily="17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3200" kern="100" dirty="0">
                          <a:effectLst/>
                        </a:rPr>
                        <a:t> </a:t>
                      </a:r>
                      <a:r>
                        <a:rPr lang="en-US" sz="3200" kern="100" dirty="0" smtClean="0">
                          <a:effectLst/>
                        </a:rPr>
                        <a:t>2</a:t>
                      </a:r>
                      <a:endParaRPr lang="ja-JP" sz="1800" kern="100" dirty="0">
                        <a:effectLst/>
                        <a:latin typeface="Century" panose="02040604050505020304" pitchFamily="18" charset="0"/>
                        <a:ea typeface="ＭＳ 明朝" panose="02020609040205080304" pitchFamily="17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3200" kern="100" dirty="0">
                          <a:effectLst/>
                        </a:rPr>
                        <a:t> </a:t>
                      </a:r>
                      <a:r>
                        <a:rPr lang="en-US" altLang="ja-JP" sz="3200" kern="100" dirty="0" smtClean="0">
                          <a:effectLst/>
                        </a:rPr>
                        <a:t>D</a:t>
                      </a:r>
                      <a:endParaRPr lang="ja-JP" sz="1800" kern="100" dirty="0">
                        <a:effectLst/>
                        <a:latin typeface="Century" panose="02040604050505020304" pitchFamily="18" charset="0"/>
                        <a:ea typeface="ＭＳ 明朝" panose="02020609040205080304" pitchFamily="17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3200" kern="100" dirty="0">
                          <a:effectLst/>
                        </a:rPr>
                        <a:t> </a:t>
                      </a:r>
                      <a:r>
                        <a:rPr lang="en-US" sz="3200" kern="100" dirty="0" smtClean="0">
                          <a:effectLst/>
                        </a:rPr>
                        <a:t>2</a:t>
                      </a:r>
                      <a:endParaRPr lang="ja-JP" sz="1800" kern="100" dirty="0">
                        <a:effectLst/>
                        <a:latin typeface="Century" panose="02040604050505020304" pitchFamily="18" charset="0"/>
                        <a:ea typeface="ＭＳ 明朝" panose="02020609040205080304" pitchFamily="17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3200" kern="100" dirty="0">
                          <a:effectLst/>
                        </a:rPr>
                        <a:t> </a:t>
                      </a:r>
                      <a:r>
                        <a:rPr lang="en-US" sz="3200" kern="100" dirty="0" smtClean="0">
                          <a:effectLst/>
                        </a:rPr>
                        <a:t>3</a:t>
                      </a:r>
                      <a:endParaRPr lang="ja-JP" sz="1800" kern="100" dirty="0">
                        <a:effectLst/>
                        <a:latin typeface="Century" panose="02040604050505020304" pitchFamily="18" charset="0"/>
                        <a:ea typeface="ＭＳ 明朝" panose="02020609040205080304" pitchFamily="17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3200" kern="100" dirty="0">
                          <a:effectLst/>
                        </a:rPr>
                        <a:t> </a:t>
                      </a:r>
                      <a:r>
                        <a:rPr lang="en-US" altLang="ja-JP" sz="3200" kern="100" dirty="0" smtClean="0">
                          <a:effectLst/>
                        </a:rPr>
                        <a:t>E</a:t>
                      </a:r>
                      <a:endParaRPr lang="ja-JP" sz="1800" kern="100" dirty="0">
                        <a:effectLst/>
                        <a:latin typeface="Century" panose="02040604050505020304" pitchFamily="18" charset="0"/>
                        <a:ea typeface="ＭＳ 明朝" panose="02020609040205080304" pitchFamily="17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3200" kern="100" dirty="0">
                          <a:effectLst/>
                        </a:rPr>
                        <a:t> </a:t>
                      </a:r>
                      <a:r>
                        <a:rPr lang="en-US" sz="3200" kern="100" dirty="0" smtClean="0">
                          <a:effectLst/>
                        </a:rPr>
                        <a:t>2</a:t>
                      </a:r>
                      <a:endParaRPr lang="ja-JP" sz="1800" kern="100" dirty="0">
                        <a:effectLst/>
                        <a:latin typeface="Century" panose="02040604050505020304" pitchFamily="18" charset="0"/>
                        <a:ea typeface="ＭＳ 明朝" panose="02020609040205080304" pitchFamily="17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9386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xfrm>
            <a:off x="9305544" y="6338062"/>
            <a:ext cx="27432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12CAE7E7-E1EC-4CA4-BBC7-394FC41F7D00}" type="slidenum">
              <a:rPr lang="ja-JP" altLang="en-US" sz="2800">
                <a:solidFill>
                  <a:schemeClr val="tx1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10</a:t>
            </a:fld>
            <a:endParaRPr lang="ja-JP" altLang="en-US" sz="2800" dirty="0">
              <a:solidFill>
                <a:schemeClr val="tx1"/>
              </a:solidFill>
            </a:endParaRPr>
          </a:p>
        </p:txBody>
      </p:sp>
      <p:sp>
        <p:nvSpPr>
          <p:cNvPr id="15364" name="Rectangle 1026"/>
          <p:cNvSpPr>
            <a:spLocks noGrp="1"/>
          </p:cNvSpPr>
          <p:nvPr>
            <p:ph type="ctrTitle"/>
          </p:nvPr>
        </p:nvSpPr>
        <p:spPr>
          <a:xfrm>
            <a:off x="1555751" y="2286000"/>
            <a:ext cx="9009063" cy="1143000"/>
          </a:xfrm>
          <a:solidFill>
            <a:srgbClr val="3C8C5D"/>
          </a:solidFill>
        </p:spPr>
        <p:txBody>
          <a:bodyPr anchor="ctr">
            <a:normAutofit/>
          </a:bodyPr>
          <a:lstStyle/>
          <a:p>
            <a:r>
              <a:rPr lang="en-US" altLang="ja-JP" sz="4000" dirty="0" smtClean="0">
                <a:solidFill>
                  <a:schemeClr val="bg1"/>
                </a:solidFill>
              </a:rPr>
              <a:t>3-2</a:t>
            </a:r>
            <a:r>
              <a:rPr lang="ja-JP" altLang="en-US" sz="4000" dirty="0" smtClean="0">
                <a:solidFill>
                  <a:schemeClr val="bg1"/>
                </a:solidFill>
              </a:rPr>
              <a:t> 主キー</a:t>
            </a:r>
            <a:endParaRPr lang="ja-JP" alt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5797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表 15"/>
          <p:cNvGraphicFramePr>
            <a:graphicFrameLocks noGrp="1"/>
          </p:cNvGraphicFramePr>
          <p:nvPr>
            <p:extLst/>
          </p:nvPr>
        </p:nvGraphicFramePr>
        <p:xfrm>
          <a:off x="506030" y="2647568"/>
          <a:ext cx="4628559" cy="320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66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90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428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商品名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単価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みかん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りんご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3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りんご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150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4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メロン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9" name="正方形/長方形 18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11</a:t>
            </a:fld>
            <a:endParaRPr lang="ja-JP" altLang="en-US" sz="1800" dirty="0"/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主キー</a:t>
            </a:r>
          </a:p>
        </p:txBody>
      </p:sp>
      <p:sp>
        <p:nvSpPr>
          <p:cNvPr id="19461" name="Rectangle 3"/>
          <p:cNvSpPr>
            <a:spLocks noGrp="1"/>
          </p:cNvSpPr>
          <p:nvPr>
            <p:ph type="body" idx="4294967295"/>
          </p:nvPr>
        </p:nvSpPr>
        <p:spPr>
          <a:xfrm>
            <a:off x="506030" y="920473"/>
            <a:ext cx="8608243" cy="3789788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通し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番号、学生番号のように、</a:t>
            </a:r>
            <a:r>
              <a:rPr lang="ja-JP" altLang="en-US" sz="3200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１つのテーブルの中で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同じ値が２回以上出ない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と前もって分かっている</a:t>
            </a:r>
            <a:r>
              <a:rPr lang="ja-JP" altLang="en-US" sz="3200" b="1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フィールド</a:t>
            </a:r>
            <a:endParaRPr lang="ja-JP" altLang="en-US" sz="3200" b="1" u="sng" dirty="0">
              <a:solidFill>
                <a:srgbClr val="C0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145963" y="5884100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主キー</a:t>
            </a:r>
            <a:endParaRPr kumimoji="1" lang="ja-JP" altLang="en-US" sz="3200" b="1" u="sng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2" name="正方形/長方形 11"/>
          <p:cNvSpPr/>
          <p:nvPr/>
        </p:nvSpPr>
        <p:spPr>
          <a:xfrm>
            <a:off x="506030" y="2683700"/>
            <a:ext cx="1245497" cy="3164268"/>
          </a:xfrm>
          <a:prstGeom prst="rect">
            <a:avLst/>
          </a:prstGeom>
          <a:noFill/>
          <a:ln w="539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1627592" y="5847968"/>
            <a:ext cx="603242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※</a:t>
            </a:r>
            <a:r>
              <a:rPr kumimoji="1"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他のフィールドは、同じ値が２回以上</a:t>
            </a:r>
            <a:endParaRPr kumimoji="1" lang="en-US" altLang="ja-JP" sz="24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出る可能性があるので、</a:t>
            </a:r>
            <a:r>
              <a:rPr kumimoji="1" lang="ja-JP" altLang="en-US" sz="24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主キー</a:t>
            </a:r>
            <a:r>
              <a:rPr kumimoji="1"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と言わない</a:t>
            </a:r>
            <a:endParaRPr kumimoji="1" lang="ja-JP" altLang="en-US" sz="2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14" name="表 13"/>
          <p:cNvGraphicFramePr>
            <a:graphicFrameLocks noGrp="1"/>
          </p:cNvGraphicFramePr>
          <p:nvPr>
            <p:extLst/>
          </p:nvPr>
        </p:nvGraphicFramePr>
        <p:xfrm>
          <a:off x="7192652" y="2447488"/>
          <a:ext cx="4758048" cy="32971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42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47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190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9944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会員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道具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個数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9944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2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3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2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2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3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45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5" name="テキスト ボックス 14"/>
          <p:cNvSpPr txBox="1"/>
          <p:nvPr/>
        </p:nvSpPr>
        <p:spPr>
          <a:xfrm>
            <a:off x="8011458" y="5894685"/>
            <a:ext cx="35702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主キー</a:t>
            </a:r>
            <a:r>
              <a:rPr kumimoji="1"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が</a:t>
            </a:r>
            <a:r>
              <a:rPr kumimoji="1" lang="ja-JP" altLang="en-US" sz="2400" b="1" u="sng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無い</a:t>
            </a:r>
            <a:r>
              <a:rPr kumimoji="1"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場合もある</a:t>
            </a:r>
            <a:endParaRPr kumimoji="1" lang="ja-JP" altLang="en-US" sz="2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93186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表 15"/>
          <p:cNvGraphicFramePr>
            <a:graphicFrameLocks noGrp="1"/>
          </p:cNvGraphicFramePr>
          <p:nvPr>
            <p:extLst/>
          </p:nvPr>
        </p:nvGraphicFramePr>
        <p:xfrm>
          <a:off x="2890416" y="3176461"/>
          <a:ext cx="4628559" cy="320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66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90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428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商品名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単価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みかん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りんご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3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りんご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150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4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メロン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9" name="正方形/長方形 18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12</a:t>
            </a:fld>
            <a:endParaRPr lang="ja-JP" altLang="en-US" sz="1800" dirty="0"/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3-2 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主キー</a:t>
            </a:r>
          </a:p>
        </p:txBody>
      </p:sp>
      <p:sp>
        <p:nvSpPr>
          <p:cNvPr id="19461" name="Rectangle 3"/>
          <p:cNvSpPr>
            <a:spLocks noGrp="1"/>
          </p:cNvSpPr>
          <p:nvPr>
            <p:ph type="body" idx="4294967295"/>
          </p:nvPr>
        </p:nvSpPr>
        <p:spPr>
          <a:xfrm>
            <a:off x="1153702" y="1281567"/>
            <a:ext cx="8608243" cy="3789788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通し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番号、学生番号のように、</a:t>
            </a:r>
            <a:r>
              <a:rPr lang="ja-JP" altLang="en-US" sz="3200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１つのテーブルの中で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同じ値が２回以上出ない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と前もって分かっている</a:t>
            </a:r>
            <a:r>
              <a:rPr lang="ja-JP" altLang="en-US" sz="3200" b="1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フィールド</a:t>
            </a:r>
            <a:endParaRPr lang="ja-JP" altLang="en-US" sz="3200" b="1" u="sng" dirty="0">
              <a:solidFill>
                <a:srgbClr val="C0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2751952" y="6318741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主キー</a:t>
            </a:r>
            <a:endParaRPr kumimoji="1" lang="ja-JP" altLang="en-US" sz="3200" b="1" u="sng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2" name="正方形/長方形 11"/>
          <p:cNvSpPr/>
          <p:nvPr/>
        </p:nvSpPr>
        <p:spPr>
          <a:xfrm>
            <a:off x="2886086" y="3186113"/>
            <a:ext cx="1267541" cy="3082409"/>
          </a:xfrm>
          <a:prstGeom prst="rect">
            <a:avLst/>
          </a:prstGeom>
          <a:noFill/>
          <a:ln w="539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pSp>
        <p:nvGrpSpPr>
          <p:cNvPr id="13" name="グループ化 12"/>
          <p:cNvGrpSpPr/>
          <p:nvPr/>
        </p:nvGrpSpPr>
        <p:grpSpPr>
          <a:xfrm>
            <a:off x="9831877" y="1264995"/>
            <a:ext cx="2031326" cy="1921118"/>
            <a:chOff x="9828551" y="1209670"/>
            <a:chExt cx="2031326" cy="1921118"/>
          </a:xfrm>
        </p:grpSpPr>
        <p:sp>
          <p:nvSpPr>
            <p:cNvPr id="14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ノートページ</a:t>
              </a:r>
            </a:p>
          </p:txBody>
        </p:sp>
        <p:pic>
          <p:nvPicPr>
            <p:cNvPr id="15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760737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正方形/長方形 13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09188" y="179259"/>
            <a:ext cx="10515600" cy="67686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solidFill>
                  <a:schemeClr val="bg1"/>
                </a:solidFill>
              </a:rPr>
              <a:t>例：会員４名、ビデオ３本</a:t>
            </a:r>
            <a:endParaRPr kumimoji="1" lang="ja-JP" altLang="en-US" dirty="0">
              <a:solidFill>
                <a:schemeClr val="bg1"/>
              </a:solidFill>
            </a:endParaRPr>
          </a:p>
        </p:txBody>
      </p:sp>
      <p:sp>
        <p:nvSpPr>
          <p:cNvPr id="9" name="円/楕円 8"/>
          <p:cNvSpPr/>
          <p:nvPr/>
        </p:nvSpPr>
        <p:spPr>
          <a:xfrm>
            <a:off x="8071221" y="2473473"/>
            <a:ext cx="1105786" cy="1041990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円/楕円 12"/>
          <p:cNvSpPr/>
          <p:nvPr/>
        </p:nvSpPr>
        <p:spPr>
          <a:xfrm>
            <a:off x="9584589" y="3944310"/>
            <a:ext cx="1105786" cy="1041990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円/楕円 14"/>
          <p:cNvSpPr/>
          <p:nvPr/>
        </p:nvSpPr>
        <p:spPr>
          <a:xfrm>
            <a:off x="6934618" y="2111142"/>
            <a:ext cx="4250833" cy="3900034"/>
          </a:xfrm>
          <a:prstGeom prst="ellipse">
            <a:avLst/>
          </a:prstGeom>
          <a:noFill/>
          <a:ln>
            <a:solidFill>
              <a:srgbClr val="FFC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円/楕円 15"/>
          <p:cNvSpPr/>
          <p:nvPr/>
        </p:nvSpPr>
        <p:spPr>
          <a:xfrm>
            <a:off x="7697862" y="4322437"/>
            <a:ext cx="1105786" cy="1041990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7227878" y="3250235"/>
            <a:ext cx="337784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ＩＤ：１</a:t>
            </a:r>
            <a:endParaRPr kumimoji="1" lang="en-US" altLang="ja-JP" sz="2800" dirty="0" smtClean="0"/>
          </a:p>
          <a:p>
            <a:r>
              <a:rPr kumimoji="1" lang="ja-JP" altLang="en-US" sz="2800" dirty="0" smtClean="0"/>
              <a:t>名前：ハリーポッター</a:t>
            </a:r>
            <a:endParaRPr kumimoji="1" lang="ja-JP" altLang="en-US" sz="2800" dirty="0"/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9060034" y="4782211"/>
            <a:ext cx="337784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ＩＤ：２</a:t>
            </a:r>
            <a:endParaRPr kumimoji="1" lang="en-US" altLang="ja-JP" sz="2800" dirty="0" smtClean="0"/>
          </a:p>
          <a:p>
            <a:r>
              <a:rPr kumimoji="1" lang="ja-JP" altLang="en-US" sz="2800" dirty="0" smtClean="0"/>
              <a:t>名前：ハリーポッター</a:t>
            </a:r>
            <a:endParaRPr kumimoji="1" lang="ja-JP" altLang="en-US" sz="2800" dirty="0"/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6705947" y="5116116"/>
            <a:ext cx="258275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ＩＤ：３</a:t>
            </a:r>
            <a:endParaRPr kumimoji="1" lang="en-US" altLang="ja-JP" sz="2800" dirty="0" smtClean="0"/>
          </a:p>
          <a:p>
            <a:r>
              <a:rPr kumimoji="1" lang="ja-JP" altLang="en-US" sz="2800" dirty="0" smtClean="0"/>
              <a:t>名前：ドラえもん</a:t>
            </a:r>
            <a:endParaRPr kumimoji="1" lang="ja-JP" altLang="en-US" sz="2800" dirty="0"/>
          </a:p>
        </p:txBody>
      </p:sp>
      <p:sp>
        <p:nvSpPr>
          <p:cNvPr id="27" name="テキスト ボックス 26"/>
          <p:cNvSpPr txBox="1"/>
          <p:nvPr/>
        </p:nvSpPr>
        <p:spPr>
          <a:xfrm>
            <a:off x="8313598" y="1879694"/>
            <a:ext cx="1342034" cy="58477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kumimoji="1" lang="ja-JP" altLang="en-US" sz="3200" b="1" dirty="0" smtClean="0"/>
              <a:t>ビデオ</a:t>
            </a:r>
            <a:endParaRPr kumimoji="1" lang="ja-JP" altLang="en-US" sz="3200" b="1" dirty="0"/>
          </a:p>
        </p:txBody>
      </p:sp>
      <p:sp>
        <p:nvSpPr>
          <p:cNvPr id="6" name="角丸四角形吹き出し 5"/>
          <p:cNvSpPr/>
          <p:nvPr/>
        </p:nvSpPr>
        <p:spPr>
          <a:xfrm>
            <a:off x="351692" y="2111142"/>
            <a:ext cx="5406557" cy="2671069"/>
          </a:xfrm>
          <a:prstGeom prst="wedgeRoundRectCallout">
            <a:avLst>
              <a:gd name="adj1" fmla="val 69792"/>
              <a:gd name="adj2" fmla="val 17267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8" name="テキスト ボックス 27"/>
          <p:cNvSpPr txBox="1"/>
          <p:nvPr/>
        </p:nvSpPr>
        <p:spPr>
          <a:xfrm>
            <a:off x="809188" y="2218536"/>
            <a:ext cx="4852610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データとして、「名前」しか</a:t>
            </a:r>
            <a:endParaRPr kumimoji="1" lang="en-US" altLang="ja-JP" sz="2800" dirty="0" smtClean="0"/>
          </a:p>
          <a:p>
            <a:r>
              <a:rPr kumimoji="1" lang="ja-JP" altLang="en-US" sz="2800" dirty="0" smtClean="0"/>
              <a:t>ないと、</a:t>
            </a:r>
            <a:r>
              <a:rPr kumimoji="1" lang="ja-JP" altLang="en-US" sz="2800" b="1" dirty="0" smtClean="0"/>
              <a:t>同じ名前のビデオが</a:t>
            </a:r>
            <a:endParaRPr kumimoji="1" lang="en-US" altLang="ja-JP" sz="2800" b="1" dirty="0" smtClean="0"/>
          </a:p>
          <a:p>
            <a:r>
              <a:rPr kumimoji="1" lang="ja-JP" altLang="en-US" sz="2800" b="1" dirty="0" smtClean="0"/>
              <a:t>複数ある</a:t>
            </a:r>
            <a:r>
              <a:rPr kumimoji="1" lang="ja-JP" altLang="en-US" sz="2800" dirty="0" smtClean="0"/>
              <a:t>とき</a:t>
            </a:r>
            <a:r>
              <a:rPr lang="ja-JP" altLang="en-US" sz="2800" dirty="0" smtClean="0"/>
              <a:t>使いづらい</a:t>
            </a:r>
            <a:endParaRPr lang="en-US" altLang="ja-JP" sz="2800" dirty="0" smtClean="0"/>
          </a:p>
          <a:p>
            <a:r>
              <a:rPr kumimoji="1" lang="ja-JP" altLang="en-US" sz="2800" dirty="0" smtClean="0"/>
              <a:t>→　主キーとして「ＩＤ」</a:t>
            </a:r>
            <a:endParaRPr kumimoji="1" lang="en-US" altLang="ja-JP" sz="2800" dirty="0" smtClean="0"/>
          </a:p>
          <a:p>
            <a:r>
              <a:rPr lang="ja-JP" altLang="en-US" sz="2800" dirty="0"/>
              <a:t>　</a:t>
            </a:r>
            <a:r>
              <a:rPr lang="ja-JP" altLang="en-US" sz="2800" dirty="0" smtClean="0"/>
              <a:t>　</a:t>
            </a:r>
            <a:r>
              <a:rPr kumimoji="1" lang="ja-JP" altLang="en-US" sz="2800" dirty="0" smtClean="0"/>
              <a:t>を付ける</a:t>
            </a:r>
            <a:endParaRPr kumimoji="1" lang="ja-JP" altLang="en-US" sz="2800" dirty="0"/>
          </a:p>
        </p:txBody>
      </p:sp>
      <p:sp>
        <p:nvSpPr>
          <p:cNvPr id="29" name="テキスト ボックス 28"/>
          <p:cNvSpPr txBox="1"/>
          <p:nvPr/>
        </p:nvSpPr>
        <p:spPr>
          <a:xfrm>
            <a:off x="567746" y="5534122"/>
            <a:ext cx="557075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/>
              <a:t>「</a:t>
            </a:r>
            <a:r>
              <a:rPr kumimoji="1" lang="ja-JP" altLang="en-US" sz="2800" dirty="0" smtClean="0"/>
              <a:t>ハリーポッター」は</a:t>
            </a:r>
            <a:r>
              <a:rPr kumimoji="1" lang="ja-JP" altLang="en-US" sz="2800" b="1" dirty="0" smtClean="0"/>
              <a:t>２つある</a:t>
            </a:r>
            <a:r>
              <a:rPr kumimoji="1" lang="ja-JP" altLang="en-US" sz="2800" dirty="0" smtClean="0"/>
              <a:t>．</a:t>
            </a:r>
            <a:endParaRPr kumimoji="1" lang="en-US" altLang="ja-JP" sz="2800" dirty="0" smtClean="0"/>
          </a:p>
          <a:p>
            <a:r>
              <a:rPr lang="ja-JP" altLang="en-US" sz="2800" dirty="0" smtClean="0"/>
              <a:t>識別のため、ＩＤ＝１、ＩＤ＝２</a:t>
            </a:r>
            <a:endParaRPr kumimoji="1" lang="ja-JP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846142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-16602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テキスト ボックス 4"/>
          <p:cNvSpPr txBox="1"/>
          <p:nvPr/>
        </p:nvSpPr>
        <p:spPr>
          <a:xfrm>
            <a:off x="105586" y="1634945"/>
            <a:ext cx="7007046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１．種類の違うデータは、別の</a:t>
            </a:r>
            <a:r>
              <a:rPr kumimoji="1" lang="ja-JP" altLang="en-US" sz="28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endParaRPr kumimoji="1" lang="en-US" altLang="ja-JP" sz="2800" dirty="0" smtClean="0">
              <a:solidFill>
                <a:srgbClr val="C0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に分ける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kumimoji="1" lang="en-US" altLang="ja-JP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２．</a:t>
            </a:r>
            <a:r>
              <a:rPr lang="ja-JP" altLang="en-US" sz="28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レコード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が、データの基本単位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　会員１人　＝　１レコード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　ビデオ１本　＝　１レコード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kumimoji="1" lang="en-US" altLang="ja-JP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３．データの識別のために</a:t>
            </a:r>
            <a:r>
              <a:rPr lang="ja-JP" altLang="en-US" sz="28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主キー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を使う．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　どの会員がどのビデオを借りて</a:t>
            </a:r>
            <a:endParaRPr kumimoji="1"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　</a:t>
            </a:r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いるか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の記録にも</a:t>
            </a:r>
            <a:r>
              <a:rPr lang="ja-JP" altLang="en-US" sz="28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主キー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を使う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7" name="タイトル 1"/>
          <p:cNvSpPr txBox="1">
            <a:spLocks/>
          </p:cNvSpPr>
          <p:nvPr/>
        </p:nvSpPr>
        <p:spPr>
          <a:xfrm>
            <a:off x="838200" y="252216"/>
            <a:ext cx="10515600" cy="6768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j-cs"/>
              </a:defRPr>
            </a:lvl1pPr>
          </a:lstStyle>
          <a:p>
            <a:r>
              <a:rPr lang="ja-JP" altLang="en-US" dirty="0" smtClean="0">
                <a:solidFill>
                  <a:schemeClr val="bg1"/>
                </a:solidFill>
              </a:rPr>
              <a:t>リレーショナルデータベースの鉄則</a:t>
            </a:r>
            <a:endParaRPr lang="ja-JP" altLang="en-US" dirty="0">
              <a:solidFill>
                <a:schemeClr val="bg1"/>
              </a:solidFill>
            </a:endParaRPr>
          </a:p>
        </p:txBody>
      </p:sp>
      <p:graphicFrame>
        <p:nvGraphicFramePr>
          <p:cNvPr id="2" name="表 1"/>
          <p:cNvGraphicFramePr>
            <a:graphicFrameLocks noGrp="1"/>
          </p:cNvGraphicFramePr>
          <p:nvPr>
            <p:extLst/>
          </p:nvPr>
        </p:nvGraphicFramePr>
        <p:xfrm>
          <a:off x="7030974" y="1748316"/>
          <a:ext cx="4133850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697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641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>
                          <a:solidFill>
                            <a:schemeClr val="tx1"/>
                          </a:solidFill>
                        </a:rPr>
                        <a:t>会員番号</a:t>
                      </a:r>
                      <a:endParaRPr kumimoji="1" lang="ja-JP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>
                          <a:solidFill>
                            <a:schemeClr val="tx1"/>
                          </a:solidFill>
                        </a:rPr>
                        <a:t>氏名</a:t>
                      </a:r>
                      <a:endParaRPr kumimoji="1" lang="ja-JP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AA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CC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3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BB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4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DD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5" name="テキスト ボックス 14"/>
          <p:cNvSpPr txBox="1"/>
          <p:nvPr/>
        </p:nvSpPr>
        <p:spPr>
          <a:xfrm>
            <a:off x="6749931" y="1187750"/>
            <a:ext cx="35381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◆ テーブル名：</a:t>
            </a:r>
            <a:r>
              <a:rPr lang="ja-JP" altLang="en-US" sz="28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会員</a:t>
            </a:r>
            <a:endParaRPr kumimoji="1" lang="ja-JP" altLang="en-US" sz="28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16" name="表 15"/>
          <p:cNvGraphicFramePr>
            <a:graphicFrameLocks noGrp="1"/>
          </p:cNvGraphicFramePr>
          <p:nvPr>
            <p:extLst/>
          </p:nvPr>
        </p:nvGraphicFramePr>
        <p:xfrm>
          <a:off x="7030974" y="5029200"/>
          <a:ext cx="4933950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24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255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85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>
                          <a:solidFill>
                            <a:schemeClr val="tx1"/>
                          </a:solidFill>
                        </a:rPr>
                        <a:t>ＩＤ</a:t>
                      </a:r>
                      <a:endParaRPr kumimoji="1" lang="ja-JP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>
                          <a:solidFill>
                            <a:schemeClr val="tx1"/>
                          </a:solidFill>
                        </a:rPr>
                        <a:t>名前</a:t>
                      </a:r>
                      <a:endParaRPr kumimoji="1" lang="ja-JP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>
                          <a:solidFill>
                            <a:schemeClr val="tx1"/>
                          </a:solidFill>
                        </a:rPr>
                        <a:t>貸出者</a:t>
                      </a:r>
                      <a:endParaRPr kumimoji="1" lang="ja-JP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ハリーポッター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ハリーポッター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3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3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ドラえもん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3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7" name="テキスト ボックス 16"/>
          <p:cNvSpPr txBox="1"/>
          <p:nvPr/>
        </p:nvSpPr>
        <p:spPr>
          <a:xfrm>
            <a:off x="6749931" y="4468634"/>
            <a:ext cx="38972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◆ テーブル名：</a:t>
            </a:r>
            <a:r>
              <a:rPr lang="ja-JP" altLang="en-US" sz="28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ビデオ</a:t>
            </a:r>
            <a:endParaRPr kumimoji="1" lang="ja-JP" altLang="en-US" sz="28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391430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正方形/長方形 18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15</a:t>
            </a:fld>
            <a:endParaRPr lang="ja-JP" altLang="en-US" sz="1800" dirty="0"/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9895332" cy="1004888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3-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２</a:t>
            </a:r>
            <a:r>
              <a:rPr lang="en-US" altLang="ja-JP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-2 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リレーショナルデータベースの鉄則</a:t>
            </a:r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593538" y="2006283"/>
            <a:ext cx="9262148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１．</a:t>
            </a:r>
            <a:r>
              <a:rPr kumimoji="1" lang="ja-JP" altLang="en-US" sz="3200" b="1" u="sng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種類の違うデータ</a:t>
            </a:r>
            <a:r>
              <a:rPr kumimoji="1"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は、</a:t>
            </a:r>
            <a:r>
              <a:rPr kumimoji="1" lang="ja-JP" altLang="en-US" sz="3200" b="1" u="sng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別の</a:t>
            </a:r>
            <a:r>
              <a:rPr kumimoji="1"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endParaRPr kumimoji="1" lang="en-US" altLang="ja-JP" sz="3200" dirty="0" smtClean="0">
              <a:solidFill>
                <a:srgbClr val="C0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に分ける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　</a:t>
            </a:r>
            <a:endParaRPr kumimoji="1"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２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．データの識別のために</a:t>
            </a: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主キー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を使う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．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　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pSp>
        <p:nvGrpSpPr>
          <p:cNvPr id="9" name="グループ化 8"/>
          <p:cNvGrpSpPr/>
          <p:nvPr/>
        </p:nvGrpSpPr>
        <p:grpSpPr>
          <a:xfrm>
            <a:off x="9831877" y="1264995"/>
            <a:ext cx="2031326" cy="1921118"/>
            <a:chOff x="9828551" y="1209670"/>
            <a:chExt cx="2031326" cy="1921118"/>
          </a:xfrm>
        </p:grpSpPr>
        <p:sp>
          <p:nvSpPr>
            <p:cNvPr id="10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ノートページ</a:t>
              </a:r>
            </a:p>
          </p:txBody>
        </p:sp>
        <p:pic>
          <p:nvPicPr>
            <p:cNvPr id="11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82399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xfrm>
            <a:off x="9305544" y="6338062"/>
            <a:ext cx="27432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12CAE7E7-E1EC-4CA4-BBC7-394FC41F7D00}" type="slidenum">
              <a:rPr lang="ja-JP" altLang="en-US" sz="2800">
                <a:solidFill>
                  <a:schemeClr val="tx1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16</a:t>
            </a:fld>
            <a:endParaRPr lang="ja-JP" altLang="en-US" sz="2800" dirty="0">
              <a:solidFill>
                <a:schemeClr val="tx1"/>
              </a:solidFill>
            </a:endParaRPr>
          </a:p>
        </p:txBody>
      </p:sp>
      <p:sp>
        <p:nvSpPr>
          <p:cNvPr id="15364" name="Rectangle 1026"/>
          <p:cNvSpPr>
            <a:spLocks noGrp="1"/>
          </p:cNvSpPr>
          <p:nvPr>
            <p:ph type="ctrTitle"/>
          </p:nvPr>
        </p:nvSpPr>
        <p:spPr>
          <a:xfrm>
            <a:off x="1555751" y="2286000"/>
            <a:ext cx="9009063" cy="1143000"/>
          </a:xfrm>
          <a:solidFill>
            <a:srgbClr val="3C8C5D"/>
          </a:solidFill>
        </p:spPr>
        <p:txBody>
          <a:bodyPr anchor="ctr">
            <a:normAutofit/>
          </a:bodyPr>
          <a:lstStyle/>
          <a:p>
            <a:r>
              <a:rPr lang="en-US" altLang="ja-JP" sz="4000" dirty="0" smtClean="0">
                <a:solidFill>
                  <a:schemeClr val="bg1"/>
                </a:solidFill>
              </a:rPr>
              <a:t>3-3</a:t>
            </a:r>
            <a:r>
              <a:rPr lang="ja-JP" altLang="en-US" sz="4000" dirty="0" smtClean="0">
                <a:solidFill>
                  <a:schemeClr val="bg1"/>
                </a:solidFill>
              </a:rPr>
              <a:t> </a:t>
            </a:r>
            <a:r>
              <a:rPr lang="en-US" altLang="ja-JP" sz="4000" dirty="0" smtClean="0">
                <a:solidFill>
                  <a:schemeClr val="bg1"/>
                </a:solidFill>
              </a:rPr>
              <a:t>SQL</a:t>
            </a:r>
            <a:endParaRPr lang="ja-JP" alt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274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xfrm>
            <a:off x="9259824" y="6356350"/>
            <a:ext cx="2775796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17</a:t>
            </a:fld>
            <a:endParaRPr lang="ja-JP" altLang="en-US" sz="1800" dirty="0"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099" y="0"/>
            <a:ext cx="8674361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今日の授業で学ぶこと</a:t>
            </a:r>
          </a:p>
        </p:txBody>
      </p:sp>
      <p:sp>
        <p:nvSpPr>
          <p:cNvPr id="19461" name="Rectangle 3"/>
          <p:cNvSpPr>
            <a:spLocks noGrp="1"/>
          </p:cNvSpPr>
          <p:nvPr>
            <p:ph type="body" idx="4294967295"/>
          </p:nvPr>
        </p:nvSpPr>
        <p:spPr>
          <a:xfrm>
            <a:off x="95595" y="905354"/>
            <a:ext cx="12038910" cy="5230611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ja-JP" altLang="en-US" sz="3200" b="1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ビジュアル</a:t>
            </a: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なツール</a:t>
            </a:r>
            <a:endParaRPr lang="en-US" altLang="ja-JP" sz="3200" b="1" dirty="0" smtClean="0">
              <a:solidFill>
                <a:srgbClr val="C00000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Access 2013 </a:t>
            </a:r>
            <a:r>
              <a:rPr lang="ja-JP" altLang="en-US" sz="3200" dirty="0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の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クエリのデザインビュー</a:t>
            </a:r>
            <a:r>
              <a:rPr lang="ja-JP" altLang="en-US" sz="3200" dirty="0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（</a:t>
            </a:r>
            <a:r>
              <a:rPr lang="en-US" altLang="ja-JP" sz="3200" dirty="0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Access </a:t>
            </a:r>
            <a:r>
              <a:rPr lang="ja-JP" altLang="en-US" sz="3200" dirty="0" err="1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だけで</a:t>
            </a:r>
            <a:r>
              <a:rPr lang="ja-JP" altLang="en-US" sz="3200" dirty="0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動くツール）など</a:t>
            </a:r>
            <a:endParaRPr lang="en-US" altLang="ja-JP" sz="3200" dirty="0">
              <a:solidFill>
                <a:schemeClr val="accent6">
                  <a:lumMod val="50000"/>
                </a:schemeClr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solidFill>
                <a:schemeClr val="accent6">
                  <a:lumMod val="50000"/>
                </a:schemeClr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solidFill>
                <a:srgbClr val="C00000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ＳＱＬ</a:t>
            </a:r>
            <a:r>
              <a:rPr lang="ja-JP" altLang="en-US" sz="3200" dirty="0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（</a:t>
            </a:r>
            <a:r>
              <a:rPr lang="en-US" altLang="ja-JP" sz="3200" dirty="0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SQL</a:t>
            </a:r>
            <a:r>
              <a:rPr lang="ja-JP" altLang="en-US" sz="3200" dirty="0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は</a:t>
            </a:r>
            <a:r>
              <a:rPr lang="ja-JP" altLang="en-US" sz="3200" b="1" dirty="0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世界標準</a:t>
            </a:r>
            <a:r>
              <a:rPr lang="ja-JP" altLang="en-US" sz="3200" dirty="0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）</a:t>
            </a:r>
            <a:endParaRPr lang="ja-JP" altLang="en-US" sz="3200" dirty="0">
              <a:solidFill>
                <a:schemeClr val="accent6">
                  <a:lumMod val="50000"/>
                </a:schemeClr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" name="正方形/長方形 1"/>
          <p:cNvSpPr/>
          <p:nvPr/>
        </p:nvSpPr>
        <p:spPr>
          <a:xfrm>
            <a:off x="3215131" y="5175361"/>
            <a:ext cx="4223800" cy="89255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n-US" altLang="ja-JP" sz="26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select ID, </a:t>
            </a:r>
            <a:r>
              <a:rPr lang="ja-JP" altLang="en-US" sz="26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商品</a:t>
            </a:r>
            <a:r>
              <a:rPr lang="en-US" altLang="ja-JP" sz="26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, </a:t>
            </a:r>
            <a:r>
              <a:rPr lang="ja-JP" altLang="en-US" sz="26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単価</a:t>
            </a:r>
            <a:endParaRPr lang="en-US" altLang="ja-JP" sz="2600" dirty="0" smtClean="0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lang="en-US" altLang="ja-JP" sz="26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from </a:t>
            </a:r>
            <a:r>
              <a:rPr lang="ja-JP" altLang="en-US" sz="26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商品</a:t>
            </a:r>
            <a:r>
              <a:rPr lang="en-US" altLang="ja-JP" sz="26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;</a:t>
            </a:r>
            <a:endParaRPr lang="ja-JP" altLang="en-US" sz="2600" dirty="0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3" name="テキスト ボックス 2"/>
          <p:cNvSpPr txBox="1"/>
          <p:nvPr/>
        </p:nvSpPr>
        <p:spPr>
          <a:xfrm>
            <a:off x="6732489" y="2839591"/>
            <a:ext cx="23609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8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マウスと</a:t>
            </a:r>
            <a:endParaRPr kumimoji="1" lang="en-US" altLang="ja-JP" sz="2800" b="1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8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キーボード</a:t>
            </a:r>
            <a:endParaRPr kumimoji="1" lang="ja-JP" altLang="en-US" sz="28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7528184" y="5390804"/>
            <a:ext cx="22585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4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コマンド言語</a:t>
            </a:r>
            <a:endParaRPr kumimoji="1" lang="ja-JP" altLang="en-US" sz="24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0" name="図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0188" y="2275473"/>
            <a:ext cx="2839560" cy="2082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459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976434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xfrm>
            <a:off x="9259824" y="6356350"/>
            <a:ext cx="2775796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18</a:t>
            </a:fld>
            <a:endParaRPr lang="ja-JP" altLang="en-US" sz="1800" dirty="0"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099" y="0"/>
            <a:ext cx="8674361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確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かに </a:t>
            </a:r>
            <a:r>
              <a:rPr lang="en-US" altLang="ja-JP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SQL 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は世界標準</a:t>
            </a:r>
          </a:p>
        </p:txBody>
      </p:sp>
      <p:sp>
        <p:nvSpPr>
          <p:cNvPr id="19461" name="Rectangle 3"/>
          <p:cNvSpPr>
            <a:spLocks noGrp="1"/>
          </p:cNvSpPr>
          <p:nvPr>
            <p:ph type="body" idx="4294967295"/>
          </p:nvPr>
        </p:nvSpPr>
        <p:spPr>
          <a:xfrm>
            <a:off x="221530" y="1004888"/>
            <a:ext cx="11613064" cy="660678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■ </a:t>
            </a:r>
            <a:r>
              <a:rPr lang="en-US" altLang="ja-JP" sz="3200" dirty="0" err="1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SQLite3</a:t>
            </a:r>
            <a:r>
              <a:rPr lang="en-US" altLang="ja-JP" sz="3200" dirty="0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 </a:t>
            </a:r>
            <a:r>
              <a:rPr lang="ja-JP" altLang="en-US" sz="3200" dirty="0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システム</a:t>
            </a:r>
            <a:endParaRPr lang="en-US" altLang="ja-JP" sz="3200" dirty="0">
              <a:solidFill>
                <a:schemeClr val="accent6">
                  <a:lumMod val="50000"/>
                </a:schemeClr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solidFill>
                <a:schemeClr val="accent6">
                  <a:lumMod val="50000"/>
                </a:schemeClr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832191" y="3491472"/>
            <a:ext cx="5107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による問い合わせ（クエリ）</a:t>
            </a:r>
            <a:endParaRPr kumimoji="1" lang="ja-JP" altLang="en-US" sz="2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6510539" y="3477945"/>
            <a:ext cx="47532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問い合わせ（クエリ）の結果</a:t>
            </a:r>
            <a:endParaRPr kumimoji="1" lang="ja-JP" altLang="en-US" sz="2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904182" y="6396335"/>
            <a:ext cx="50661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による問い合わせ（クエリ）</a:t>
            </a:r>
            <a:endParaRPr kumimoji="1" lang="ja-JP" altLang="en-US" sz="2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6720984" y="6393941"/>
            <a:ext cx="4733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問い合わせ（クエリ）の結果</a:t>
            </a:r>
            <a:endParaRPr kumimoji="1" lang="ja-JP" altLang="en-US" sz="2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9" name="Rectangle 3"/>
          <p:cNvSpPr txBox="1">
            <a:spLocks/>
          </p:cNvSpPr>
          <p:nvPr/>
        </p:nvSpPr>
        <p:spPr>
          <a:xfrm>
            <a:off x="221530" y="3846880"/>
            <a:ext cx="11613064" cy="66067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ja-JP" altLang="en-US" sz="3200" dirty="0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■ </a:t>
            </a:r>
            <a:r>
              <a:rPr lang="en-US" altLang="ja-JP" sz="3200" dirty="0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Access 2013 </a:t>
            </a:r>
            <a:r>
              <a:rPr lang="ja-JP" altLang="en-US" sz="3200" dirty="0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システム</a:t>
            </a:r>
            <a:endParaRPr lang="en-US" altLang="ja-JP" sz="3200" dirty="0" smtClean="0">
              <a:solidFill>
                <a:schemeClr val="accent6">
                  <a:lumMod val="50000"/>
                </a:schemeClr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5737" y="1586159"/>
            <a:ext cx="5490663" cy="1859180"/>
          </a:xfrm>
          <a:prstGeom prst="rect">
            <a:avLst/>
          </a:prstGeom>
        </p:spPr>
      </p:pic>
      <p:pic>
        <p:nvPicPr>
          <p:cNvPr id="3" name="図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437" y="1734964"/>
            <a:ext cx="5235757" cy="1202087"/>
          </a:xfrm>
          <a:prstGeom prst="rect">
            <a:avLst/>
          </a:prstGeom>
        </p:spPr>
      </p:pic>
      <p:pic>
        <p:nvPicPr>
          <p:cNvPr id="5" name="図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6095" y="4470219"/>
            <a:ext cx="4845759" cy="1938304"/>
          </a:xfrm>
          <a:prstGeom prst="rect">
            <a:avLst/>
          </a:prstGeom>
        </p:spPr>
      </p:pic>
      <p:pic>
        <p:nvPicPr>
          <p:cNvPr id="9" name="図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95713" y="4177219"/>
            <a:ext cx="4303599" cy="2254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619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正方形/長方形 17"/>
          <p:cNvSpPr/>
          <p:nvPr/>
        </p:nvSpPr>
        <p:spPr>
          <a:xfrm>
            <a:off x="-1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8675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C99E4981-9B35-4C3E-A038-2E029418EA30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19</a:t>
            </a:fld>
            <a:endParaRPr lang="ja-JP" altLang="en-US" sz="2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8676" name="Rectangle 2"/>
          <p:cNvSpPr>
            <a:spLocks noGrp="1"/>
          </p:cNvSpPr>
          <p:nvPr>
            <p:ph type="title" idx="4294967295"/>
          </p:nvPr>
        </p:nvSpPr>
        <p:spPr>
          <a:xfrm>
            <a:off x="457199" y="0"/>
            <a:ext cx="10390341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SQL </a:t>
            </a: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の良いところ</a:t>
            </a:r>
          </a:p>
        </p:txBody>
      </p:sp>
      <p:sp>
        <p:nvSpPr>
          <p:cNvPr id="5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199" y="1350350"/>
            <a:ext cx="10583672" cy="460799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ja-JP" altLang="en-US" sz="3200" dirty="0"/>
              <a:t>　</a:t>
            </a:r>
            <a:endParaRPr lang="en-US" altLang="ja-JP" sz="3200" dirty="0" smtClean="0"/>
          </a:p>
          <a:p>
            <a:pPr marL="0" indent="0">
              <a:buNone/>
            </a:pPr>
            <a:endParaRPr lang="en-US" altLang="ja-JP" sz="3200" dirty="0"/>
          </a:p>
          <a:p>
            <a:pPr marL="0" indent="0">
              <a:buNone/>
            </a:pPr>
            <a:r>
              <a:rPr lang="ja-JP" altLang="en-US" sz="3200" dirty="0"/>
              <a:t>　シンプル</a:t>
            </a:r>
            <a:endParaRPr lang="en-US" altLang="ja-JP" sz="3200" dirty="0"/>
          </a:p>
          <a:p>
            <a:pPr marL="0" indent="0">
              <a:buNone/>
            </a:pPr>
            <a:r>
              <a:rPr lang="ja-JP" altLang="en-US" sz="3200" dirty="0"/>
              <a:t>　高機能</a:t>
            </a:r>
            <a:endParaRPr lang="en-US" altLang="ja-JP" sz="3200" dirty="0"/>
          </a:p>
          <a:p>
            <a:pPr marL="0" indent="0">
              <a:buNone/>
            </a:pPr>
            <a:r>
              <a:rPr lang="ja-JP" altLang="en-US" sz="3200" dirty="0"/>
              <a:t>　数学的</a:t>
            </a:r>
            <a:r>
              <a:rPr lang="ja-JP" altLang="en-US" sz="3200" dirty="0" smtClean="0"/>
              <a:t>な</a:t>
            </a:r>
            <a:r>
              <a:rPr lang="ja-JP" altLang="en-US" sz="3200" b="1" dirty="0"/>
              <a:t>体系</a:t>
            </a:r>
            <a:r>
              <a:rPr lang="ja-JP" altLang="en-US" sz="3200" dirty="0" smtClean="0"/>
              <a:t>に</a:t>
            </a:r>
            <a:r>
              <a:rPr lang="ja-JP" altLang="en-US" sz="3200" dirty="0"/>
              <a:t>裏付けされて</a:t>
            </a:r>
            <a:r>
              <a:rPr lang="ja-JP" altLang="en-US" sz="3200" dirty="0" smtClean="0"/>
              <a:t>いる</a:t>
            </a:r>
            <a:endParaRPr lang="en-US" altLang="ja-JP" sz="3200" dirty="0"/>
          </a:p>
          <a:p>
            <a:pPr marL="0" indent="0">
              <a:buNone/>
            </a:pPr>
            <a:r>
              <a:rPr lang="ja-JP" altLang="en-US" sz="3200" dirty="0"/>
              <a:t>　分かりやすい</a:t>
            </a:r>
            <a:endParaRPr lang="en-US" altLang="ja-JP" sz="3200" dirty="0"/>
          </a:p>
          <a:p>
            <a:pPr marL="0" indent="0">
              <a:buNone/>
            </a:pPr>
            <a:r>
              <a:rPr lang="ja-JP" altLang="en-US" sz="3200" dirty="0"/>
              <a:t>　</a:t>
            </a:r>
            <a:r>
              <a:rPr lang="ja-JP" altLang="en-US" sz="3200" dirty="0" smtClean="0"/>
              <a:t>簡単に使える</a:t>
            </a:r>
            <a:endParaRPr lang="en-US" altLang="ja-JP" sz="3200" dirty="0" smtClean="0"/>
          </a:p>
          <a:p>
            <a:pPr marL="0" indent="0">
              <a:buNone/>
            </a:pPr>
            <a:r>
              <a:rPr lang="ja-JP" altLang="en-US" sz="3200" dirty="0"/>
              <a:t>　</a:t>
            </a:r>
            <a:r>
              <a:rPr lang="ja-JP" altLang="en-US" sz="3200" b="1" dirty="0" smtClean="0"/>
              <a:t>作業記録</a:t>
            </a:r>
            <a:r>
              <a:rPr lang="ja-JP" altLang="en-US" sz="3200" dirty="0" smtClean="0"/>
              <a:t>に残すことも簡単</a:t>
            </a:r>
            <a:endParaRPr lang="en-US" altLang="ja-JP" sz="3200" dirty="0"/>
          </a:p>
          <a:p>
            <a:pPr marL="0" indent="0">
              <a:buNone/>
            </a:pPr>
            <a:endParaRPr lang="en-US" altLang="ja-JP" sz="3200" dirty="0" smtClean="0"/>
          </a:p>
        </p:txBody>
      </p:sp>
      <p:sp>
        <p:nvSpPr>
          <p:cNvPr id="6" name="正方形/長方形 5"/>
          <p:cNvSpPr/>
          <p:nvPr/>
        </p:nvSpPr>
        <p:spPr>
          <a:xfrm>
            <a:off x="3841206" y="1402890"/>
            <a:ext cx="4223800" cy="89255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n-US" altLang="ja-JP" sz="26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select </a:t>
            </a:r>
            <a:r>
              <a:rPr lang="ja-JP" altLang="en-US" sz="26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商品名</a:t>
            </a:r>
            <a:r>
              <a:rPr lang="en-US" altLang="ja-JP" sz="26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, </a:t>
            </a:r>
            <a:r>
              <a:rPr lang="ja-JP" altLang="en-US" sz="26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単価</a:t>
            </a:r>
            <a:endParaRPr lang="en-US" altLang="ja-JP" sz="2600" dirty="0" smtClean="0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lang="en-US" altLang="ja-JP" sz="26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from </a:t>
            </a:r>
            <a:r>
              <a:rPr lang="ja-JP" altLang="en-US" sz="26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商品</a:t>
            </a:r>
            <a:r>
              <a:rPr lang="en-US" altLang="ja-JP" sz="26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;</a:t>
            </a:r>
            <a:endParaRPr lang="ja-JP" altLang="en-US" sz="2600" dirty="0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8154259" y="1618333"/>
            <a:ext cx="22585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4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コマンド言語</a:t>
            </a:r>
            <a:endParaRPr kumimoji="1" lang="ja-JP" altLang="en-US" sz="24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955623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正方形/長方形 1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8675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C99E4981-9B35-4C3E-A038-2E029418EA30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20</a:t>
            </a:fld>
            <a:endParaRPr lang="ja-JP" altLang="en-US" sz="2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8676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0"/>
            <a:ext cx="92583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なぜコマンド？</a:t>
            </a:r>
          </a:p>
        </p:txBody>
      </p:sp>
      <p:sp>
        <p:nvSpPr>
          <p:cNvPr id="5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34264" y="1615820"/>
            <a:ext cx="10583672" cy="4740529"/>
          </a:xfrm>
        </p:spPr>
        <p:txBody>
          <a:bodyPr>
            <a:normAutofit/>
          </a:bodyPr>
          <a:lstStyle/>
          <a:p>
            <a:r>
              <a:rPr lang="ja-JP" altLang="en-US" b="1" u="sng" dirty="0" smtClean="0">
                <a:solidFill>
                  <a:srgbClr val="FF0000"/>
                </a:solidFill>
              </a:rPr>
              <a:t>コマンド</a:t>
            </a:r>
            <a:r>
              <a:rPr lang="ja-JP" altLang="en-US" dirty="0"/>
              <a:t>　＝　コピペできる（コピペで済む）</a:t>
            </a:r>
            <a:endParaRPr lang="en-US" altLang="ja-JP" dirty="0"/>
          </a:p>
          <a:p>
            <a:endParaRPr lang="en-US" altLang="ja-JP" dirty="0"/>
          </a:p>
          <a:p>
            <a:r>
              <a:rPr lang="ja-JP" altLang="en-US" b="1" u="sng" dirty="0">
                <a:solidFill>
                  <a:srgbClr val="FF0000"/>
                </a:solidFill>
              </a:rPr>
              <a:t>同じ作業を繰り返したい</a:t>
            </a:r>
            <a:r>
              <a:rPr lang="ja-JP" altLang="en-US" dirty="0"/>
              <a:t>とき、コマンドのコピペで</a:t>
            </a:r>
            <a:r>
              <a:rPr lang="ja-JP" altLang="en-US" dirty="0" smtClean="0"/>
              <a:t>済む</a:t>
            </a:r>
            <a:endParaRPr lang="en-US" altLang="ja-JP" dirty="0" smtClean="0"/>
          </a:p>
          <a:p>
            <a:endParaRPr lang="en-US" altLang="ja-JP" dirty="0"/>
          </a:p>
          <a:p>
            <a:r>
              <a:rPr lang="ja-JP" altLang="en-US" b="1" u="sng" dirty="0" smtClean="0">
                <a:solidFill>
                  <a:srgbClr val="FF0000"/>
                </a:solidFill>
              </a:rPr>
              <a:t>作業記録</a:t>
            </a:r>
            <a:r>
              <a:rPr lang="ja-JP" altLang="en-US" dirty="0" smtClean="0"/>
              <a:t>を残し、</a:t>
            </a:r>
            <a:r>
              <a:rPr lang="ja-JP" altLang="en-US" b="1" u="sng" dirty="0" smtClean="0">
                <a:solidFill>
                  <a:srgbClr val="FF0000"/>
                </a:solidFill>
              </a:rPr>
              <a:t>あとで確認</a:t>
            </a:r>
            <a:r>
              <a:rPr lang="ja-JP" altLang="en-US" dirty="0" smtClean="0"/>
              <a:t>するのも簡単！</a:t>
            </a:r>
            <a:endParaRPr lang="en-US" altLang="ja-JP" dirty="0"/>
          </a:p>
          <a:p>
            <a:endParaRPr lang="en-US" altLang="ja-JP" dirty="0"/>
          </a:p>
          <a:p>
            <a:r>
              <a:rPr lang="ja-JP" altLang="en-US" dirty="0"/>
              <a:t>他の人に教えたいとき、他の人から教わりたいときも、</a:t>
            </a:r>
            <a:r>
              <a:rPr lang="ja-JP" altLang="en-US" dirty="0" smtClean="0"/>
              <a:t>コマンドの方が再現や真似が簡単に済む場合が多い</a:t>
            </a:r>
            <a:endParaRPr lang="ja-JP" altLang="en-US" dirty="0"/>
          </a:p>
          <a:p>
            <a:pPr marL="0" indent="0">
              <a:buNone/>
            </a:pPr>
            <a:endParaRPr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1880740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21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3-3 SQL</a:t>
            </a:r>
            <a:endParaRPr lang="ja-JP" altLang="en-US" sz="4000" dirty="0" smtClean="0">
              <a:solidFill>
                <a:schemeClr val="bg1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61" name="Rectangle 3"/>
          <p:cNvSpPr>
            <a:spLocks noGrp="1"/>
          </p:cNvSpPr>
          <p:nvPr>
            <p:ph type="body" idx="4294967295"/>
          </p:nvPr>
        </p:nvSpPr>
        <p:spPr>
          <a:xfrm>
            <a:off x="526330" y="1225272"/>
            <a:ext cx="8204716" cy="5230611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ja-JP" sz="32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SQL</a:t>
            </a:r>
            <a:r>
              <a:rPr lang="ja-JP" altLang="en-US" sz="3200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は</a:t>
            </a: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、</a:t>
            </a:r>
            <a:r>
              <a:rPr lang="ja-JP" altLang="en-US" sz="32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リレーショナルデータベース</a:t>
            </a: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において、データの操作等を行うための</a:t>
            </a:r>
            <a:r>
              <a:rPr lang="ja-JP" altLang="en-US" sz="32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データベース言語</a:t>
            </a:r>
            <a:r>
              <a:rPr lang="en-US" altLang="ja-JP" sz="3200" dirty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	</a:t>
            </a:r>
            <a:endParaRPr lang="en-US" altLang="ja-JP" sz="3200" dirty="0">
              <a:solidFill>
                <a:schemeClr val="tx1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>
              <a:lnSpc>
                <a:spcPct val="120000"/>
              </a:lnSpc>
            </a:pPr>
            <a:endParaRPr lang="ja-JP" altLang="en-US" sz="3200" dirty="0">
              <a:solidFill>
                <a:schemeClr val="accent6">
                  <a:lumMod val="50000"/>
                </a:schemeClr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grpSp>
        <p:nvGrpSpPr>
          <p:cNvPr id="9" name="グループ化 8"/>
          <p:cNvGrpSpPr/>
          <p:nvPr/>
        </p:nvGrpSpPr>
        <p:grpSpPr>
          <a:xfrm>
            <a:off x="9831877" y="1264995"/>
            <a:ext cx="2031326" cy="1921118"/>
            <a:chOff x="9828551" y="1209670"/>
            <a:chExt cx="2031326" cy="1921118"/>
          </a:xfrm>
        </p:grpSpPr>
        <p:sp>
          <p:nvSpPr>
            <p:cNvPr id="10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ノートページ</a:t>
              </a:r>
            </a:p>
          </p:txBody>
        </p:sp>
        <p:pic>
          <p:nvPicPr>
            <p:cNvPr id="11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374814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xfrm>
            <a:off x="9305544" y="6338062"/>
            <a:ext cx="27432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12CAE7E7-E1EC-4CA4-BBC7-394FC41F7D00}" type="slidenum">
              <a:rPr lang="ja-JP" altLang="en-US" sz="280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22</a:t>
            </a:fld>
            <a:endParaRPr lang="ja-JP" altLang="en-US" sz="2800" dirty="0">
              <a:solidFill>
                <a:schemeClr val="tx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5364" name="Rectangle 1026"/>
          <p:cNvSpPr>
            <a:spLocks noGrp="1"/>
          </p:cNvSpPr>
          <p:nvPr>
            <p:ph type="ctrTitle"/>
          </p:nvPr>
        </p:nvSpPr>
        <p:spPr>
          <a:xfrm>
            <a:off x="1555751" y="2286000"/>
            <a:ext cx="9009063" cy="1143000"/>
          </a:xfrm>
          <a:solidFill>
            <a:srgbClr val="3C8C5D"/>
          </a:solidFill>
        </p:spPr>
        <p:txBody>
          <a:bodyPr anchor="ctr">
            <a:normAutofit/>
          </a:bodyPr>
          <a:lstStyle/>
          <a:p>
            <a:r>
              <a:rPr lang="en-US" altLang="ja-JP" sz="4000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3-4</a:t>
            </a: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ja-JP" sz="4000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SQL</a:t>
            </a: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の機能の例</a:t>
            </a:r>
            <a:endParaRPr lang="ja-JP" altLang="en-US" sz="40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5017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正方形/長方形 1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8675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C99E4981-9B35-4C3E-A038-2E029418EA30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23</a:t>
            </a:fld>
            <a:endParaRPr lang="ja-JP" altLang="en-US" sz="2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8676" name="Rectangle 2"/>
          <p:cNvSpPr>
            <a:spLocks noGrp="1"/>
          </p:cNvSpPr>
          <p:nvPr>
            <p:ph type="title" idx="4294967295"/>
          </p:nvPr>
        </p:nvSpPr>
        <p:spPr>
          <a:xfrm>
            <a:off x="457199" y="0"/>
            <a:ext cx="10390341" cy="100488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32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今から説明することは何が大事なのか</a:t>
            </a:r>
          </a:p>
        </p:txBody>
      </p:sp>
      <p:sp>
        <p:nvSpPr>
          <p:cNvPr id="7" name="Rectangle 3"/>
          <p:cNvSpPr txBox="1">
            <a:spLocks/>
          </p:cNvSpPr>
          <p:nvPr/>
        </p:nvSpPr>
        <p:spPr>
          <a:xfrm>
            <a:off x="526330" y="1225272"/>
            <a:ext cx="11476694" cy="52306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ja-JP" altLang="en-US" sz="3200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問い合わせ（クエリ）</a:t>
            </a: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では、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一度に２つ以上</a:t>
            </a: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の</a:t>
            </a:r>
            <a:r>
              <a:rPr lang="ja-JP" altLang="en-US" sz="3200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テーブル</a:t>
            </a: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を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同時に扱う</a:t>
            </a: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ことがある</a:t>
            </a:r>
            <a:endParaRPr lang="en-US" altLang="ja-JP" sz="3200" dirty="0" smtClean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◆ ２つ以上のテーブルを扱う</a:t>
            </a:r>
            <a:r>
              <a:rPr lang="ja-JP" altLang="en-US" sz="3200" dirty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方法</a:t>
            </a: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は</a:t>
            </a:r>
            <a:r>
              <a:rPr lang="ja-JP" altLang="en-US" sz="3200" dirty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簡単</a:t>
            </a:r>
            <a:endParaRPr lang="en-US" altLang="ja-JP" sz="3200" dirty="0" smtClean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ja-JP" altLang="en-US" sz="3200" dirty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　</a:t>
            </a: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（いまから</a:t>
            </a:r>
            <a:r>
              <a:rPr lang="ja-JP" altLang="en-US" sz="3200" b="1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例</a:t>
            </a:r>
            <a:r>
              <a:rPr lang="ja-JP" altLang="en-US" sz="3200" dirty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で</a:t>
            </a: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説明します）</a:t>
            </a:r>
            <a:r>
              <a:rPr lang="ja-JP" altLang="en-US" sz="3200" dirty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　</a:t>
            </a:r>
            <a:r>
              <a:rPr lang="en-US" altLang="ja-JP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	</a:t>
            </a:r>
          </a:p>
          <a:p>
            <a:pPr>
              <a:lnSpc>
                <a:spcPct val="120000"/>
              </a:lnSpc>
            </a:pPr>
            <a:endParaRPr lang="ja-JP" altLang="en-US" sz="3200" dirty="0">
              <a:solidFill>
                <a:schemeClr val="accent6">
                  <a:lumMod val="50000"/>
                </a:schemeClr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0956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24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結合</a:t>
            </a:r>
          </a:p>
        </p:txBody>
      </p:sp>
      <p:sp>
        <p:nvSpPr>
          <p:cNvPr id="2" name="テキスト ボックス 1"/>
          <p:cNvSpPr txBox="1"/>
          <p:nvPr/>
        </p:nvSpPr>
        <p:spPr>
          <a:xfrm>
            <a:off x="419100" y="1599134"/>
            <a:ext cx="921277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b="1" u="sng" dirty="0" smtClean="0">
                <a:solidFill>
                  <a:srgbClr val="FF0000"/>
                </a:solidFill>
              </a:rPr>
              <a:t>２つ</a:t>
            </a:r>
            <a:r>
              <a:rPr kumimoji="1" lang="ja-JP" altLang="en-US" sz="3200" dirty="0" smtClean="0"/>
              <a:t>の</a:t>
            </a:r>
            <a:r>
              <a:rPr kumimoji="1" lang="ja-JP" altLang="en-US" sz="3200" dirty="0" smtClean="0">
                <a:solidFill>
                  <a:srgbClr val="C00000"/>
                </a:solidFill>
              </a:rPr>
              <a:t>テーブル</a:t>
            </a:r>
            <a:r>
              <a:rPr kumimoji="1" lang="ja-JP" altLang="en-US" sz="3200" dirty="0" smtClean="0"/>
              <a:t>を所定の条件（</a:t>
            </a:r>
            <a:r>
              <a:rPr kumimoji="1" lang="ja-JP" altLang="en-US" sz="3200" dirty="0" smtClean="0">
                <a:solidFill>
                  <a:srgbClr val="C00000"/>
                </a:solidFill>
              </a:rPr>
              <a:t>結合条件</a:t>
            </a:r>
            <a:r>
              <a:rPr kumimoji="1" lang="ja-JP" altLang="en-US" sz="3200" dirty="0" smtClean="0"/>
              <a:t>という）</a:t>
            </a:r>
            <a:endParaRPr kumimoji="1" lang="en-US" altLang="ja-JP" sz="3200" dirty="0" smtClean="0"/>
          </a:p>
          <a:p>
            <a:r>
              <a:rPr kumimoji="1" lang="ja-JP" altLang="en-US" sz="3200" dirty="0" smtClean="0"/>
              <a:t>で、</a:t>
            </a:r>
            <a:r>
              <a:rPr lang="ja-JP" altLang="en-US" sz="3200" b="1" u="sng" dirty="0" smtClean="0">
                <a:solidFill>
                  <a:srgbClr val="FF0000"/>
                </a:solidFill>
              </a:rPr>
              <a:t>１つにまとめる</a:t>
            </a:r>
            <a:r>
              <a:rPr lang="ja-JP" altLang="en-US" sz="3200" dirty="0" smtClean="0"/>
              <a:t>．これが</a:t>
            </a:r>
            <a:r>
              <a:rPr lang="ja-JP" altLang="en-US" sz="3200" dirty="0" smtClean="0">
                <a:solidFill>
                  <a:srgbClr val="C80000"/>
                </a:solidFill>
              </a:rPr>
              <a:t>結合</a:t>
            </a:r>
            <a:endParaRPr kumimoji="1" lang="ja-JP" altLang="en-US" sz="3200" dirty="0">
              <a:solidFill>
                <a:srgbClr val="C80000"/>
              </a:solidFill>
            </a:endParaRPr>
          </a:p>
        </p:txBody>
      </p:sp>
      <p:sp>
        <p:nvSpPr>
          <p:cNvPr id="4" name="正方形/長方形 3"/>
          <p:cNvSpPr/>
          <p:nvPr/>
        </p:nvSpPr>
        <p:spPr>
          <a:xfrm>
            <a:off x="2796048" y="3376298"/>
            <a:ext cx="1085235" cy="120936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4" name="正方形/長方形 23"/>
          <p:cNvSpPr/>
          <p:nvPr/>
        </p:nvSpPr>
        <p:spPr>
          <a:xfrm>
            <a:off x="2518287" y="5408702"/>
            <a:ext cx="1640758" cy="49065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右矢印 4"/>
          <p:cNvSpPr/>
          <p:nvPr/>
        </p:nvSpPr>
        <p:spPr>
          <a:xfrm>
            <a:off x="4550927" y="3934815"/>
            <a:ext cx="1036024" cy="14277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テキスト ボックス 5"/>
          <p:cNvSpPr txBox="1"/>
          <p:nvPr/>
        </p:nvSpPr>
        <p:spPr>
          <a:xfrm>
            <a:off x="954340" y="3719372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/>
              <a:t>テーブル</a:t>
            </a:r>
            <a:endParaRPr kumimoji="1" lang="ja-JP" altLang="en-US" sz="2800" dirty="0"/>
          </a:p>
        </p:txBody>
      </p:sp>
      <p:sp>
        <p:nvSpPr>
          <p:cNvPr id="27" name="テキスト ボックス 26"/>
          <p:cNvSpPr txBox="1"/>
          <p:nvPr/>
        </p:nvSpPr>
        <p:spPr>
          <a:xfrm>
            <a:off x="666272" y="5408702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/>
              <a:t>テーブル</a:t>
            </a:r>
            <a:endParaRPr kumimoji="1" lang="ja-JP" altLang="en-US" sz="2800" dirty="0"/>
          </a:p>
        </p:txBody>
      </p:sp>
      <p:sp>
        <p:nvSpPr>
          <p:cNvPr id="30" name="テキスト ボックス 29"/>
          <p:cNvSpPr txBox="1"/>
          <p:nvPr/>
        </p:nvSpPr>
        <p:spPr>
          <a:xfrm>
            <a:off x="9226583" y="4171621"/>
            <a:ext cx="162095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新しい</a:t>
            </a:r>
            <a:endParaRPr lang="en-US" altLang="ja-JP" sz="2800" dirty="0" smtClean="0"/>
          </a:p>
          <a:p>
            <a:r>
              <a:rPr lang="ja-JP" altLang="en-US" sz="2800" dirty="0" smtClean="0"/>
              <a:t>テーブル</a:t>
            </a:r>
            <a:endParaRPr kumimoji="1" lang="ja-JP" altLang="en-US" sz="2800" dirty="0"/>
          </a:p>
        </p:txBody>
      </p:sp>
      <p:sp>
        <p:nvSpPr>
          <p:cNvPr id="33" name="テキスト ボックス 32"/>
          <p:cNvSpPr txBox="1"/>
          <p:nvPr/>
        </p:nvSpPr>
        <p:spPr>
          <a:xfrm>
            <a:off x="4617533" y="5392418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結合</a:t>
            </a:r>
            <a:endParaRPr kumimoji="1" lang="ja-JP" altLang="en-US" sz="2800" dirty="0"/>
          </a:p>
        </p:txBody>
      </p:sp>
      <p:sp>
        <p:nvSpPr>
          <p:cNvPr id="34" name="正方形/長方形 33"/>
          <p:cNvSpPr/>
          <p:nvPr/>
        </p:nvSpPr>
        <p:spPr>
          <a:xfrm>
            <a:off x="6211587" y="3626479"/>
            <a:ext cx="2712161" cy="191837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6" name="角丸四角形 35"/>
          <p:cNvSpPr/>
          <p:nvPr/>
        </p:nvSpPr>
        <p:spPr>
          <a:xfrm>
            <a:off x="106438" y="1322051"/>
            <a:ext cx="9676561" cy="1561493"/>
          </a:xfrm>
          <a:prstGeom prst="roundRect">
            <a:avLst/>
          </a:prstGeom>
          <a:noFill/>
          <a:ln w="76200">
            <a:solidFill>
              <a:schemeClr val="tx1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pSp>
        <p:nvGrpSpPr>
          <p:cNvPr id="15" name="グループ化 14"/>
          <p:cNvGrpSpPr/>
          <p:nvPr/>
        </p:nvGrpSpPr>
        <p:grpSpPr>
          <a:xfrm>
            <a:off x="9831877" y="1264995"/>
            <a:ext cx="2031326" cy="1921118"/>
            <a:chOff x="9828551" y="1209670"/>
            <a:chExt cx="2031326" cy="1921118"/>
          </a:xfrm>
        </p:grpSpPr>
        <p:sp>
          <p:nvSpPr>
            <p:cNvPr id="16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ノートページ</a:t>
              </a:r>
            </a:p>
          </p:txBody>
        </p:sp>
        <p:pic>
          <p:nvPicPr>
            <p:cNvPr id="17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65786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正方形/長方形 1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8675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C99E4981-9B35-4C3E-A038-2E029418EA30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25</a:t>
            </a:fld>
            <a:endParaRPr lang="ja-JP" altLang="en-US" sz="2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8676" name="Rectangle 2"/>
          <p:cNvSpPr>
            <a:spLocks noGrp="1"/>
          </p:cNvSpPr>
          <p:nvPr>
            <p:ph type="title" idx="4294967295"/>
          </p:nvPr>
        </p:nvSpPr>
        <p:spPr>
          <a:xfrm>
            <a:off x="457199" y="0"/>
            <a:ext cx="10390341" cy="100488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32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結合の例　（１）説明用の２つのテーブル</a:t>
            </a:r>
          </a:p>
        </p:txBody>
      </p:sp>
      <p:graphicFrame>
        <p:nvGraphicFramePr>
          <p:cNvPr id="7" name="表 6"/>
          <p:cNvGraphicFramePr>
            <a:graphicFrameLocks noGrp="1"/>
          </p:cNvGraphicFramePr>
          <p:nvPr>
            <p:extLst/>
          </p:nvPr>
        </p:nvGraphicFramePr>
        <p:xfrm>
          <a:off x="6893220" y="3202907"/>
          <a:ext cx="4628559" cy="320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66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90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428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03239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商品名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単価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みかん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りんご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3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りんご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150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4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メロン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8" name="表 7"/>
          <p:cNvGraphicFramePr>
            <a:graphicFrameLocks noGrp="1"/>
          </p:cNvGraphicFramePr>
          <p:nvPr>
            <p:extLst/>
          </p:nvPr>
        </p:nvGraphicFramePr>
        <p:xfrm>
          <a:off x="161340" y="1867869"/>
          <a:ext cx="6255936" cy="32971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53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407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486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89199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名前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商品番号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数量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9944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X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/>
                        <a:t>1</a:t>
                      </a:r>
                      <a:endParaRPr kumimoji="1" lang="ja-JP" altLang="en-US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/>
                        <a:t>2</a:t>
                      </a:r>
                      <a:endParaRPr kumimoji="1" lang="ja-JP" altLang="en-US" sz="3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2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Y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/>
                        <a:t>1</a:t>
                      </a:r>
                      <a:endParaRPr kumimoji="1" lang="ja-JP" altLang="en-US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/>
                        <a:t>3</a:t>
                      </a:r>
                      <a:endParaRPr kumimoji="1" lang="ja-JP" altLang="en-US" sz="3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2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3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X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/>
                        <a:t>3</a:t>
                      </a:r>
                      <a:endParaRPr kumimoji="1" lang="ja-JP" altLang="en-US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/>
                        <a:t>1</a:t>
                      </a:r>
                      <a:endParaRPr kumimoji="1" lang="ja-JP" altLang="en-US" sz="3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2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4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Y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/>
                        <a:t>2</a:t>
                      </a:r>
                      <a:endParaRPr kumimoji="1" lang="ja-JP" altLang="en-US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/>
                        <a:t>4</a:t>
                      </a:r>
                      <a:endParaRPr kumimoji="1" lang="ja-JP" altLang="en-US" sz="3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9" name="コンテンツ プレースホルダー 2"/>
          <p:cNvSpPr txBox="1">
            <a:spLocks/>
          </p:cNvSpPr>
          <p:nvPr/>
        </p:nvSpPr>
        <p:spPr>
          <a:xfrm>
            <a:off x="0" y="1307766"/>
            <a:ext cx="5675635" cy="6960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◇　</a:t>
            </a:r>
            <a:r>
              <a:rPr lang="ja-JP" altLang="en-US" sz="36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名：</a:t>
            </a:r>
            <a:r>
              <a:rPr lang="ja-JP" altLang="en-US" sz="3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</a:p>
        </p:txBody>
      </p:sp>
      <p:sp>
        <p:nvSpPr>
          <p:cNvPr id="10" name="正方形/長方形 9"/>
          <p:cNvSpPr/>
          <p:nvPr/>
        </p:nvSpPr>
        <p:spPr>
          <a:xfrm>
            <a:off x="6893220" y="3242645"/>
            <a:ext cx="1243941" cy="3113705"/>
          </a:xfrm>
          <a:prstGeom prst="rect">
            <a:avLst/>
          </a:prstGeom>
          <a:noFill/>
          <a:ln w="539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正方形/長方形 10"/>
          <p:cNvSpPr/>
          <p:nvPr/>
        </p:nvSpPr>
        <p:spPr>
          <a:xfrm>
            <a:off x="2594919" y="1887839"/>
            <a:ext cx="2075935" cy="3284861"/>
          </a:xfrm>
          <a:prstGeom prst="rect">
            <a:avLst/>
          </a:prstGeom>
          <a:noFill/>
          <a:ln w="539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コンテンツ プレースホルダー 2"/>
          <p:cNvSpPr txBox="1">
            <a:spLocks/>
          </p:cNvSpPr>
          <p:nvPr/>
        </p:nvSpPr>
        <p:spPr>
          <a:xfrm>
            <a:off x="6516365" y="2705756"/>
            <a:ext cx="5675635" cy="6960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◇　</a:t>
            </a:r>
            <a:r>
              <a:rPr lang="ja-JP" altLang="en-US" sz="36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名：</a:t>
            </a:r>
            <a:r>
              <a:rPr lang="ja-JP" altLang="en-US" sz="36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endParaRPr lang="ja-JP" altLang="en-US" sz="3600" b="1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45533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26</a:t>
            </a:fld>
            <a:endParaRPr kumimoji="1" lang="ja-JP" altLang="en-US"/>
          </a:p>
        </p:txBody>
      </p:sp>
      <p:pic>
        <p:nvPicPr>
          <p:cNvPr id="1026" name="Picture 2" descr="美味しそうにご飯を食べる女性のイラスト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764" y="868864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美味しそうにご飯を食べる男性のイラスト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9160" y="901700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686764" y="2744583"/>
            <a:ext cx="1756229" cy="6960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36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X </a:t>
            </a:r>
            <a:r>
              <a:rPr lang="ja-JP" altLang="en-US" sz="36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さん</a:t>
            </a:r>
            <a:endParaRPr lang="ja-JP" altLang="en-US" sz="3600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9" name="コンテンツ プレースホルダー 2"/>
          <p:cNvSpPr txBox="1">
            <a:spLocks/>
          </p:cNvSpPr>
          <p:nvPr/>
        </p:nvSpPr>
        <p:spPr>
          <a:xfrm>
            <a:off x="5809160" y="2777418"/>
            <a:ext cx="1756229" cy="6960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36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Y </a:t>
            </a:r>
            <a:r>
              <a:rPr lang="ja-JP" altLang="en-US" sz="36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さん</a:t>
            </a:r>
            <a:endParaRPr lang="ja-JP" altLang="en-US" sz="3600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1" name="コンテンツ プレースホルダー 2"/>
          <p:cNvSpPr txBox="1">
            <a:spLocks/>
          </p:cNvSpPr>
          <p:nvPr/>
        </p:nvSpPr>
        <p:spPr>
          <a:xfrm>
            <a:off x="2597749" y="3853280"/>
            <a:ext cx="2548295" cy="1045917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36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X </a:t>
            </a:r>
            <a:r>
              <a:rPr lang="ja-JP" altLang="en-US" sz="3600" dirty="0" err="1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さん</a:t>
            </a:r>
            <a:r>
              <a:rPr lang="ja-JP" altLang="en-US" sz="36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が</a:t>
            </a:r>
            <a:endParaRPr lang="en-US" altLang="ja-JP" sz="3600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6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r>
              <a:rPr lang="ja-JP" altLang="en-US" sz="36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した</a:t>
            </a:r>
            <a:r>
              <a:rPr lang="ja-JP" altLang="en-US" sz="36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endParaRPr lang="en-US" altLang="ja-JP" sz="3600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2" name="コンテンツ プレースホルダー 2"/>
          <p:cNvSpPr txBox="1">
            <a:spLocks/>
          </p:cNvSpPr>
          <p:nvPr/>
        </p:nvSpPr>
        <p:spPr>
          <a:xfrm>
            <a:off x="8452581" y="4417383"/>
            <a:ext cx="2548295" cy="1045917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36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Y</a:t>
            </a:r>
            <a:r>
              <a:rPr lang="en-US" altLang="ja-JP" sz="36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lang="ja-JP" altLang="en-US" sz="3600" dirty="0" err="1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さん</a:t>
            </a:r>
            <a:r>
              <a:rPr lang="ja-JP" altLang="en-US" sz="36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が</a:t>
            </a:r>
            <a:endParaRPr lang="en-US" altLang="ja-JP" sz="3600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6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r>
              <a:rPr lang="ja-JP" altLang="en-US" sz="36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した</a:t>
            </a:r>
            <a:r>
              <a:rPr lang="ja-JP" altLang="en-US" sz="36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endParaRPr lang="en-US" altLang="ja-JP" sz="3600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3" name="コンテンツ プレースホルダー 2"/>
          <p:cNvSpPr txBox="1">
            <a:spLocks/>
          </p:cNvSpPr>
          <p:nvPr/>
        </p:nvSpPr>
        <p:spPr>
          <a:xfrm>
            <a:off x="4002432" y="6088149"/>
            <a:ext cx="5208221" cy="6093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6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多対多の関係の例</a:t>
            </a:r>
            <a:endParaRPr lang="en-US" altLang="ja-JP" sz="3600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030" name="Picture 6" descr="みかん・オレンジのイラスト（フルーツ）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8639" y="1090152"/>
            <a:ext cx="936625" cy="931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みかん・オレンジのイラスト（フルーツ）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8139" y="1090152"/>
            <a:ext cx="936625" cy="931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みかん・オレンジのイラスト（フルーツ）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87639" y="1090152"/>
            <a:ext cx="936625" cy="931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みかん・オレンジのイラスト（フルーツ）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7930" y="1057316"/>
            <a:ext cx="936625" cy="931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みかん・オレンジのイラスト（フルーツ）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7430" y="1057316"/>
            <a:ext cx="936625" cy="931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メロンのイラスト（フルーツ）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1397" y="2284687"/>
            <a:ext cx="1220500" cy="1271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リンゴのイラスト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635" y="2105350"/>
            <a:ext cx="1052148" cy="1052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0" descr="リンゴのイラスト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3525" y="2130999"/>
            <a:ext cx="1052148" cy="1052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0" descr="リンゴのイラスト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0415" y="2156648"/>
            <a:ext cx="1052148" cy="1052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0" descr="リンゴのイラスト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635" y="3124211"/>
            <a:ext cx="1052148" cy="1052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9889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正方形/長方形 17"/>
          <p:cNvSpPr/>
          <p:nvPr/>
        </p:nvSpPr>
        <p:spPr>
          <a:xfrm>
            <a:off x="0" y="0"/>
            <a:ext cx="10847540" cy="666750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8675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C99E4981-9B35-4C3E-A038-2E029418EA30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27</a:t>
            </a:fld>
            <a:endParaRPr lang="ja-JP" altLang="en-US" sz="2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8676" name="Rectangle 2"/>
          <p:cNvSpPr>
            <a:spLocks noGrp="1"/>
          </p:cNvSpPr>
          <p:nvPr>
            <p:ph type="title" idx="4294967295"/>
          </p:nvPr>
        </p:nvSpPr>
        <p:spPr>
          <a:xfrm>
            <a:off x="457199" y="-126456"/>
            <a:ext cx="10390341" cy="100488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32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結合の例　（２）結合結果</a:t>
            </a:r>
          </a:p>
        </p:txBody>
      </p:sp>
      <p:graphicFrame>
        <p:nvGraphicFramePr>
          <p:cNvPr id="7" name="表 6"/>
          <p:cNvGraphicFramePr>
            <a:graphicFrameLocks noGrp="1"/>
          </p:cNvGraphicFramePr>
          <p:nvPr>
            <p:extLst/>
          </p:nvPr>
        </p:nvGraphicFramePr>
        <p:xfrm>
          <a:off x="6698025" y="561796"/>
          <a:ext cx="4628559" cy="265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66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90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428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03239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3600" dirty="0" smtClean="0"/>
                        <a:t>商品名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3600" dirty="0" smtClean="0"/>
                        <a:t>単価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6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1</a:t>
                      </a:r>
                      <a:endParaRPr kumimoji="1" lang="ja-JP" altLang="en-US" sz="360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36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みかん</a:t>
                      </a:r>
                      <a:endParaRPr kumimoji="1" lang="ja-JP" altLang="en-US" sz="360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6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50</a:t>
                      </a:r>
                      <a:endParaRPr kumimoji="1" lang="ja-JP" altLang="en-US" sz="360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6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2</a:t>
                      </a:r>
                      <a:endParaRPr kumimoji="1" lang="ja-JP" altLang="en-US" sz="360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36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りんご</a:t>
                      </a:r>
                      <a:endParaRPr kumimoji="1" lang="ja-JP" altLang="en-US" sz="360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6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100</a:t>
                      </a:r>
                      <a:endParaRPr kumimoji="1" lang="ja-JP" altLang="en-US" sz="360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6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3</a:t>
                      </a:r>
                      <a:endParaRPr kumimoji="1" lang="ja-JP" altLang="en-US" sz="360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36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りんご</a:t>
                      </a:r>
                      <a:endParaRPr kumimoji="1" lang="ja-JP" altLang="en-US" sz="360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6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150</a:t>
                      </a:r>
                      <a:endParaRPr kumimoji="1" lang="ja-JP" altLang="en-US" sz="360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6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4</a:t>
                      </a:r>
                      <a:endParaRPr kumimoji="1" lang="ja-JP" altLang="en-US" sz="360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36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メロン</a:t>
                      </a:r>
                      <a:endParaRPr kumimoji="1" lang="ja-JP" altLang="en-US" sz="360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6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500</a:t>
                      </a:r>
                      <a:endParaRPr kumimoji="1" lang="ja-JP" altLang="en-US" sz="360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8" name="表 7"/>
          <p:cNvGraphicFramePr>
            <a:graphicFrameLocks noGrp="1"/>
          </p:cNvGraphicFramePr>
          <p:nvPr>
            <p:extLst/>
          </p:nvPr>
        </p:nvGraphicFramePr>
        <p:xfrm>
          <a:off x="249397" y="719152"/>
          <a:ext cx="5788707" cy="27194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42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568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603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672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81555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3600" dirty="0" smtClean="0"/>
                        <a:t>名前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3600" dirty="0" smtClean="0"/>
                        <a:t>商品番号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3600" dirty="0" smtClean="0"/>
                        <a:t>数量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1555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600" dirty="0" smtClean="0">
                          <a:solidFill>
                            <a:srgbClr val="7030A0"/>
                          </a:solidFill>
                        </a:rPr>
                        <a:t>1</a:t>
                      </a:r>
                      <a:endParaRPr kumimoji="1" lang="ja-JP" altLang="en-US" sz="3600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600" dirty="0" smtClean="0">
                          <a:solidFill>
                            <a:srgbClr val="7030A0"/>
                          </a:solidFill>
                        </a:rPr>
                        <a:t>X</a:t>
                      </a:r>
                      <a:endParaRPr kumimoji="1" lang="ja-JP" altLang="en-US" sz="3600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600" b="1" dirty="0" smtClean="0">
                          <a:solidFill>
                            <a:srgbClr val="7030A0"/>
                          </a:solidFill>
                        </a:rPr>
                        <a:t>1</a:t>
                      </a:r>
                      <a:endParaRPr kumimoji="1" lang="ja-JP" altLang="en-US" sz="36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600" b="1" dirty="0" smtClean="0">
                          <a:solidFill>
                            <a:srgbClr val="7030A0"/>
                          </a:solidFill>
                        </a:rPr>
                        <a:t>2</a:t>
                      </a:r>
                      <a:endParaRPr kumimoji="1" lang="ja-JP" altLang="en-US" sz="36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1555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600" dirty="0" smtClean="0">
                          <a:solidFill>
                            <a:srgbClr val="7030A0"/>
                          </a:solidFill>
                        </a:rPr>
                        <a:t>2</a:t>
                      </a:r>
                      <a:endParaRPr kumimoji="1" lang="ja-JP" altLang="en-US" sz="3600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600" dirty="0" smtClean="0">
                          <a:solidFill>
                            <a:srgbClr val="7030A0"/>
                          </a:solidFill>
                        </a:rPr>
                        <a:t>Y</a:t>
                      </a:r>
                      <a:endParaRPr kumimoji="1" lang="ja-JP" altLang="en-US" sz="3600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600" b="1" dirty="0" smtClean="0">
                          <a:solidFill>
                            <a:srgbClr val="7030A0"/>
                          </a:solidFill>
                        </a:rPr>
                        <a:t>1</a:t>
                      </a:r>
                      <a:endParaRPr kumimoji="1" lang="ja-JP" altLang="en-US" sz="36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600" b="1" dirty="0" smtClean="0">
                          <a:solidFill>
                            <a:srgbClr val="7030A0"/>
                          </a:solidFill>
                        </a:rPr>
                        <a:t>3</a:t>
                      </a:r>
                      <a:endParaRPr kumimoji="1" lang="ja-JP" altLang="en-US" sz="36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1555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600" dirty="0" smtClean="0">
                          <a:solidFill>
                            <a:srgbClr val="7030A0"/>
                          </a:solidFill>
                        </a:rPr>
                        <a:t>3</a:t>
                      </a:r>
                      <a:endParaRPr kumimoji="1" lang="ja-JP" altLang="en-US" sz="3600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600" dirty="0" smtClean="0">
                          <a:solidFill>
                            <a:srgbClr val="7030A0"/>
                          </a:solidFill>
                        </a:rPr>
                        <a:t>X</a:t>
                      </a:r>
                      <a:endParaRPr kumimoji="1" lang="ja-JP" altLang="en-US" sz="3600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600" b="1" dirty="0" smtClean="0">
                          <a:solidFill>
                            <a:srgbClr val="7030A0"/>
                          </a:solidFill>
                        </a:rPr>
                        <a:t>4</a:t>
                      </a:r>
                      <a:endParaRPr kumimoji="1" lang="ja-JP" altLang="en-US" sz="36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600" b="1" dirty="0" smtClean="0">
                          <a:solidFill>
                            <a:srgbClr val="7030A0"/>
                          </a:solidFill>
                        </a:rPr>
                        <a:t>1</a:t>
                      </a:r>
                      <a:endParaRPr kumimoji="1" lang="ja-JP" altLang="en-US" sz="36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98084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600" dirty="0" smtClean="0">
                          <a:solidFill>
                            <a:srgbClr val="7030A0"/>
                          </a:solidFill>
                        </a:rPr>
                        <a:t>4</a:t>
                      </a:r>
                      <a:endParaRPr kumimoji="1" lang="ja-JP" altLang="en-US" sz="3600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600" dirty="0" smtClean="0">
                          <a:solidFill>
                            <a:srgbClr val="7030A0"/>
                          </a:solidFill>
                        </a:rPr>
                        <a:t>Y</a:t>
                      </a:r>
                      <a:endParaRPr kumimoji="1" lang="ja-JP" altLang="en-US" sz="3600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600" b="1" dirty="0" smtClean="0">
                          <a:solidFill>
                            <a:srgbClr val="7030A0"/>
                          </a:solidFill>
                        </a:rPr>
                        <a:t>2</a:t>
                      </a:r>
                      <a:endParaRPr kumimoji="1" lang="ja-JP" altLang="en-US" sz="36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600" b="1" dirty="0" smtClean="0">
                          <a:solidFill>
                            <a:srgbClr val="7030A0"/>
                          </a:solidFill>
                        </a:rPr>
                        <a:t>4</a:t>
                      </a:r>
                      <a:endParaRPr kumimoji="1" lang="ja-JP" altLang="en-US" sz="36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0" name="正方形/長方形 9"/>
          <p:cNvSpPr/>
          <p:nvPr/>
        </p:nvSpPr>
        <p:spPr>
          <a:xfrm>
            <a:off x="6698025" y="601535"/>
            <a:ext cx="1243941" cy="2602674"/>
          </a:xfrm>
          <a:prstGeom prst="rect">
            <a:avLst/>
          </a:prstGeom>
          <a:noFill/>
          <a:ln w="539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400"/>
          </a:p>
        </p:txBody>
      </p:sp>
      <p:sp>
        <p:nvSpPr>
          <p:cNvPr id="11" name="正方形/長方形 10"/>
          <p:cNvSpPr/>
          <p:nvPr/>
        </p:nvSpPr>
        <p:spPr>
          <a:xfrm>
            <a:off x="2521405" y="704183"/>
            <a:ext cx="2116498" cy="2734462"/>
          </a:xfrm>
          <a:prstGeom prst="rect">
            <a:avLst/>
          </a:prstGeom>
          <a:noFill/>
          <a:ln w="539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400"/>
          </a:p>
        </p:txBody>
      </p:sp>
      <p:sp>
        <p:nvSpPr>
          <p:cNvPr id="2" name="テキスト ボックス 1"/>
          <p:cNvSpPr txBox="1"/>
          <p:nvPr/>
        </p:nvSpPr>
        <p:spPr>
          <a:xfrm>
            <a:off x="2262254" y="3397109"/>
            <a:ext cx="3262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>
                <a:solidFill>
                  <a:srgbClr val="FF0000"/>
                </a:solidFill>
              </a:rPr>
              <a:t>結合で使うフィールド</a:t>
            </a:r>
            <a:endParaRPr kumimoji="1" lang="ja-JP" altLang="en-US" sz="2400" dirty="0">
              <a:solidFill>
                <a:srgbClr val="FF0000"/>
              </a:solidFill>
            </a:endParaRPr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6310750" y="3415891"/>
            <a:ext cx="3262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>
                <a:solidFill>
                  <a:srgbClr val="FF0000"/>
                </a:solidFill>
              </a:rPr>
              <a:t>結合で使うフィールド</a:t>
            </a:r>
            <a:endParaRPr kumimoji="1" lang="ja-JP" altLang="en-US" sz="2400" dirty="0">
              <a:solidFill>
                <a:srgbClr val="FF0000"/>
              </a:solidFill>
            </a:endParaRPr>
          </a:p>
        </p:txBody>
      </p:sp>
      <p:graphicFrame>
        <p:nvGraphicFramePr>
          <p:cNvPr id="14" name="表 13"/>
          <p:cNvGraphicFramePr>
            <a:graphicFrameLocks noGrp="1"/>
          </p:cNvGraphicFramePr>
          <p:nvPr>
            <p:extLst/>
          </p:nvPr>
        </p:nvGraphicFramePr>
        <p:xfrm>
          <a:off x="1385568" y="3974475"/>
          <a:ext cx="10806432" cy="2650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58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653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151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5254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5254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5254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55254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625723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000" dirty="0" smtClean="0"/>
                        <a:t>購入</a:t>
                      </a:r>
                      <a:r>
                        <a:rPr kumimoji="1" lang="en-US" altLang="ja-JP" sz="2000" dirty="0" smtClean="0"/>
                        <a:t>.ID</a:t>
                      </a:r>
                      <a:endParaRPr kumimoji="1" lang="ja-JP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000" dirty="0" smtClean="0"/>
                        <a:t>名前</a:t>
                      </a:r>
                      <a:endParaRPr kumimoji="1" lang="ja-JP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000" dirty="0" smtClean="0"/>
                        <a:t>商品番号</a:t>
                      </a:r>
                      <a:endParaRPr kumimoji="1" lang="ja-JP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000" dirty="0" smtClean="0"/>
                        <a:t>数量</a:t>
                      </a:r>
                      <a:endParaRPr kumimoji="1" lang="ja-JP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000" dirty="0" smtClean="0"/>
                        <a:t>商品</a:t>
                      </a:r>
                      <a:r>
                        <a:rPr kumimoji="1" lang="en-US" altLang="ja-JP" sz="2000" dirty="0" smtClean="0"/>
                        <a:t>.ID</a:t>
                      </a:r>
                      <a:endParaRPr kumimoji="1" lang="ja-JP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000" dirty="0" smtClean="0"/>
                        <a:t>商品名</a:t>
                      </a:r>
                      <a:endParaRPr kumimoji="1" lang="ja-JP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000" dirty="0" smtClean="0"/>
                        <a:t>単価</a:t>
                      </a:r>
                      <a:endParaRPr kumimoji="1" lang="ja-JP" altLang="en-US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0431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>
                          <a:solidFill>
                            <a:srgbClr val="7030A0"/>
                          </a:solidFill>
                        </a:rPr>
                        <a:t>1</a:t>
                      </a:r>
                      <a:endParaRPr kumimoji="1" lang="ja-JP" altLang="en-US" sz="3200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>
                          <a:solidFill>
                            <a:srgbClr val="7030A0"/>
                          </a:solidFill>
                        </a:rPr>
                        <a:t>X</a:t>
                      </a:r>
                      <a:endParaRPr kumimoji="1" lang="ja-JP" altLang="en-US" sz="3200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200" b="1" dirty="0" smtClean="0">
                          <a:solidFill>
                            <a:srgbClr val="7030A0"/>
                          </a:solidFill>
                        </a:rPr>
                        <a:t>1</a:t>
                      </a:r>
                      <a:endParaRPr kumimoji="1" lang="ja-JP" altLang="en-US" sz="32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200" b="1" dirty="0" smtClean="0">
                          <a:solidFill>
                            <a:srgbClr val="7030A0"/>
                          </a:solidFill>
                        </a:rPr>
                        <a:t>2</a:t>
                      </a:r>
                      <a:endParaRPr kumimoji="1" lang="ja-JP" altLang="en-US" sz="32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2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1</a:t>
                      </a:r>
                      <a:endParaRPr kumimoji="1" lang="ja-JP" altLang="en-US" sz="32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32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みかん</a:t>
                      </a:r>
                      <a:endParaRPr kumimoji="1" lang="ja-JP" altLang="en-US" sz="32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2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50</a:t>
                      </a:r>
                      <a:endParaRPr kumimoji="1" lang="ja-JP" altLang="en-US" sz="32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0431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>
                          <a:solidFill>
                            <a:srgbClr val="7030A0"/>
                          </a:solidFill>
                        </a:rPr>
                        <a:t>2</a:t>
                      </a:r>
                      <a:endParaRPr kumimoji="1" lang="ja-JP" altLang="en-US" sz="3200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>
                          <a:solidFill>
                            <a:srgbClr val="7030A0"/>
                          </a:solidFill>
                        </a:rPr>
                        <a:t>Y</a:t>
                      </a:r>
                      <a:endParaRPr kumimoji="1" lang="ja-JP" altLang="en-US" sz="3200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200" b="1" dirty="0" smtClean="0">
                          <a:solidFill>
                            <a:srgbClr val="7030A0"/>
                          </a:solidFill>
                        </a:rPr>
                        <a:t>1</a:t>
                      </a:r>
                      <a:endParaRPr kumimoji="1" lang="ja-JP" altLang="en-US" sz="32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200" b="1" dirty="0" smtClean="0">
                          <a:solidFill>
                            <a:srgbClr val="7030A0"/>
                          </a:solidFill>
                        </a:rPr>
                        <a:t>3</a:t>
                      </a:r>
                      <a:endParaRPr kumimoji="1" lang="ja-JP" altLang="en-US" sz="32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2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1</a:t>
                      </a:r>
                      <a:endParaRPr kumimoji="1" lang="ja-JP" altLang="en-US" sz="32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32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みかん</a:t>
                      </a:r>
                      <a:endParaRPr kumimoji="1" lang="ja-JP" altLang="en-US" sz="32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2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50</a:t>
                      </a:r>
                      <a:endParaRPr kumimoji="1" lang="ja-JP" altLang="en-US" sz="32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0431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>
                          <a:solidFill>
                            <a:srgbClr val="7030A0"/>
                          </a:solidFill>
                        </a:rPr>
                        <a:t>3</a:t>
                      </a:r>
                      <a:endParaRPr kumimoji="1" lang="ja-JP" altLang="en-US" sz="3200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>
                          <a:solidFill>
                            <a:srgbClr val="7030A0"/>
                          </a:solidFill>
                        </a:rPr>
                        <a:t>X</a:t>
                      </a:r>
                      <a:endParaRPr kumimoji="1" lang="ja-JP" altLang="en-US" sz="3200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200" b="1" dirty="0" smtClean="0">
                          <a:solidFill>
                            <a:srgbClr val="7030A0"/>
                          </a:solidFill>
                        </a:rPr>
                        <a:t>3</a:t>
                      </a:r>
                      <a:endParaRPr kumimoji="1" lang="ja-JP" altLang="en-US" sz="32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200" b="1" dirty="0" smtClean="0">
                          <a:solidFill>
                            <a:srgbClr val="7030A0"/>
                          </a:solidFill>
                        </a:rPr>
                        <a:t>1</a:t>
                      </a:r>
                      <a:endParaRPr kumimoji="1" lang="ja-JP" altLang="en-US" sz="32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2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4</a:t>
                      </a:r>
                      <a:endParaRPr kumimoji="1" lang="ja-JP" altLang="en-US" sz="32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32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メロン</a:t>
                      </a:r>
                      <a:endParaRPr kumimoji="1" lang="ja-JP" altLang="en-US" sz="32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2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500</a:t>
                      </a:r>
                      <a:endParaRPr kumimoji="1" lang="ja-JP" altLang="en-US" sz="32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3065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>
                          <a:solidFill>
                            <a:srgbClr val="7030A0"/>
                          </a:solidFill>
                        </a:rPr>
                        <a:t>4</a:t>
                      </a:r>
                      <a:endParaRPr kumimoji="1" lang="ja-JP" altLang="en-US" sz="3200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>
                          <a:solidFill>
                            <a:srgbClr val="7030A0"/>
                          </a:solidFill>
                        </a:rPr>
                        <a:t>Y</a:t>
                      </a:r>
                      <a:endParaRPr kumimoji="1" lang="ja-JP" altLang="en-US" sz="3200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200" b="1" dirty="0" smtClean="0">
                          <a:solidFill>
                            <a:srgbClr val="7030A0"/>
                          </a:solidFill>
                        </a:rPr>
                        <a:t>2</a:t>
                      </a:r>
                      <a:endParaRPr kumimoji="1" lang="ja-JP" altLang="en-US" sz="32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200" b="1" dirty="0" smtClean="0">
                          <a:solidFill>
                            <a:srgbClr val="7030A0"/>
                          </a:solidFill>
                        </a:rPr>
                        <a:t>4</a:t>
                      </a:r>
                      <a:endParaRPr kumimoji="1" lang="ja-JP" altLang="en-US" sz="32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2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2</a:t>
                      </a:r>
                      <a:endParaRPr kumimoji="1" lang="ja-JP" altLang="en-US" sz="32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32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りんご</a:t>
                      </a:r>
                      <a:endParaRPr kumimoji="1" lang="ja-JP" altLang="en-US" sz="32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2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100</a:t>
                      </a:r>
                      <a:endParaRPr kumimoji="1" lang="ja-JP" altLang="en-US" sz="32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右矢印 2"/>
          <p:cNvSpPr/>
          <p:nvPr/>
        </p:nvSpPr>
        <p:spPr>
          <a:xfrm>
            <a:off x="249397" y="5159351"/>
            <a:ext cx="950753" cy="68693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249397" y="5894685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結合</a:t>
            </a:r>
            <a:endParaRPr kumimoji="1" lang="en-US" altLang="ja-JP" sz="2400" dirty="0" smtClean="0"/>
          </a:p>
        </p:txBody>
      </p:sp>
    </p:spTree>
    <p:extLst>
      <p:ext uri="{BB962C8B-B14F-4D97-AF65-F5344CB8AC3E}">
        <p14:creationId xmlns:p14="http://schemas.microsoft.com/office/powerpoint/2010/main" val="3324937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xfrm>
            <a:off x="9305544" y="6338062"/>
            <a:ext cx="27432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12CAE7E7-E1EC-4CA4-BBC7-394FC41F7D00}" type="slidenum">
              <a:rPr lang="ja-JP" altLang="en-US" sz="2800">
                <a:solidFill>
                  <a:schemeClr val="tx1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28</a:t>
            </a:fld>
            <a:endParaRPr lang="ja-JP" altLang="en-US" sz="2800" dirty="0">
              <a:solidFill>
                <a:schemeClr val="tx1"/>
              </a:solidFill>
            </a:endParaRPr>
          </a:p>
        </p:txBody>
      </p:sp>
      <p:sp>
        <p:nvSpPr>
          <p:cNvPr id="15364" name="Rectangle 1026"/>
          <p:cNvSpPr>
            <a:spLocks noGrp="1"/>
          </p:cNvSpPr>
          <p:nvPr>
            <p:ph type="ctrTitle"/>
          </p:nvPr>
        </p:nvSpPr>
        <p:spPr>
          <a:xfrm>
            <a:off x="1555751" y="2286000"/>
            <a:ext cx="9009063" cy="1143000"/>
          </a:xfrm>
          <a:solidFill>
            <a:srgbClr val="3C8C5D"/>
          </a:solidFill>
        </p:spPr>
        <p:txBody>
          <a:bodyPr anchor="ctr">
            <a:normAutofit/>
          </a:bodyPr>
          <a:lstStyle/>
          <a:p>
            <a:r>
              <a:rPr lang="en-US" altLang="ja-JP" sz="4000" dirty="0" smtClean="0">
                <a:solidFill>
                  <a:schemeClr val="bg1"/>
                </a:solidFill>
              </a:rPr>
              <a:t>3-5</a:t>
            </a:r>
            <a:r>
              <a:rPr lang="ja-JP" altLang="en-US" sz="4000" dirty="0" smtClean="0">
                <a:solidFill>
                  <a:schemeClr val="bg1"/>
                </a:solidFill>
              </a:rPr>
              <a:t> </a:t>
            </a:r>
            <a:r>
              <a:rPr lang="en-US" altLang="ja-JP" sz="4000" dirty="0" smtClean="0">
                <a:solidFill>
                  <a:schemeClr val="bg1"/>
                </a:solidFill>
              </a:rPr>
              <a:t>SQL </a:t>
            </a:r>
            <a:r>
              <a:rPr lang="ja-JP" altLang="en-US" sz="4000" dirty="0" smtClean="0">
                <a:solidFill>
                  <a:schemeClr val="bg1"/>
                </a:solidFill>
              </a:rPr>
              <a:t>コマンド</a:t>
            </a:r>
            <a:endParaRPr lang="ja-JP" alt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39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正方形/長方形 1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8675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C99E4981-9B35-4C3E-A038-2E029418EA30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29</a:t>
            </a:fld>
            <a:endParaRPr lang="ja-JP" altLang="en-US" sz="2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8676" name="Rectangle 2"/>
          <p:cNvSpPr>
            <a:spLocks noGrp="1"/>
          </p:cNvSpPr>
          <p:nvPr>
            <p:ph type="title" idx="4294967295"/>
          </p:nvPr>
        </p:nvSpPr>
        <p:spPr>
          <a:xfrm>
            <a:off x="457199" y="0"/>
            <a:ext cx="10390341" cy="1004888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リレーショナルデータベース管理システムの機能</a:t>
            </a:r>
          </a:p>
        </p:txBody>
      </p:sp>
      <p:sp>
        <p:nvSpPr>
          <p:cNvPr id="5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076325"/>
            <a:ext cx="11723624" cy="5781675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ja-JP" altLang="en-US" b="1" dirty="0" smtClean="0"/>
              <a:t>◆データベースの作成</a:t>
            </a:r>
            <a:endParaRPr lang="en-US" altLang="ja-JP" b="1" dirty="0" smtClean="0"/>
          </a:p>
          <a:p>
            <a:pPr>
              <a:lnSpc>
                <a:spcPct val="110000"/>
              </a:lnSpc>
            </a:pPr>
            <a:r>
              <a:rPr lang="ja-JP" altLang="en-US" b="1" dirty="0" smtClean="0">
                <a:solidFill>
                  <a:srgbClr val="C00000"/>
                </a:solidFill>
              </a:rPr>
              <a:t>テーブル定義</a:t>
            </a:r>
            <a:endParaRPr lang="en-US" altLang="ja-JP" b="1" dirty="0" smtClean="0">
              <a:solidFill>
                <a:srgbClr val="C00000"/>
              </a:solidFill>
            </a:endParaRPr>
          </a:p>
          <a:p>
            <a:pPr>
              <a:lnSpc>
                <a:spcPct val="110000"/>
              </a:lnSpc>
            </a:pPr>
            <a:r>
              <a:rPr lang="ja-JP" altLang="en-US" b="1" dirty="0">
                <a:solidFill>
                  <a:srgbClr val="C00000"/>
                </a:solidFill>
              </a:rPr>
              <a:t>参照</a:t>
            </a:r>
            <a:r>
              <a:rPr lang="ja-JP" altLang="en-US" b="1" dirty="0" smtClean="0">
                <a:solidFill>
                  <a:srgbClr val="C00000"/>
                </a:solidFill>
              </a:rPr>
              <a:t>整合性制約</a:t>
            </a:r>
            <a:r>
              <a:rPr lang="ja-JP" altLang="en-US" dirty="0" smtClean="0"/>
              <a:t>（</a:t>
            </a:r>
            <a:r>
              <a:rPr lang="en-US" altLang="ja-JP" dirty="0" smtClean="0"/>
              <a:t>Access </a:t>
            </a:r>
            <a:r>
              <a:rPr lang="ja-JP" altLang="en-US" dirty="0" smtClean="0"/>
              <a:t>では「</a:t>
            </a:r>
            <a:r>
              <a:rPr lang="ja-JP" altLang="en-US" b="1" dirty="0" smtClean="0">
                <a:solidFill>
                  <a:srgbClr val="C00000"/>
                </a:solidFill>
              </a:rPr>
              <a:t>リレーションシップ</a:t>
            </a:r>
            <a:r>
              <a:rPr lang="ja-JP" altLang="en-US" dirty="0" smtClean="0"/>
              <a:t>」）</a:t>
            </a:r>
            <a:endParaRPr lang="en-US" altLang="ja-JP" dirty="0" smtClean="0"/>
          </a:p>
          <a:p>
            <a:pPr>
              <a:lnSpc>
                <a:spcPct val="110000"/>
              </a:lnSpc>
            </a:pPr>
            <a:r>
              <a:rPr lang="ja-JP" altLang="en-US" b="1" dirty="0" smtClean="0">
                <a:solidFill>
                  <a:srgbClr val="C00000"/>
                </a:solidFill>
              </a:rPr>
              <a:t>索引</a:t>
            </a:r>
            <a:r>
              <a:rPr lang="ja-JP" altLang="en-US" dirty="0"/>
              <a:t>（大量のデータを効率よく扱う仕掛け</a:t>
            </a:r>
            <a:r>
              <a:rPr lang="ja-JP" altLang="en-US" dirty="0" smtClean="0"/>
              <a:t>）の作成</a:t>
            </a: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dirty="0" smtClean="0"/>
              <a:t>など</a:t>
            </a: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b="1" dirty="0" smtClean="0"/>
              <a:t>◆データベースの運用</a:t>
            </a:r>
            <a:endParaRPr lang="en-US" altLang="ja-JP" b="1" dirty="0" smtClean="0"/>
          </a:p>
          <a:p>
            <a:pPr>
              <a:lnSpc>
                <a:spcPct val="110000"/>
              </a:lnSpc>
            </a:pPr>
            <a:r>
              <a:rPr lang="ja-JP" altLang="en-US" dirty="0" smtClean="0"/>
              <a:t>データベースへの</a:t>
            </a:r>
            <a:r>
              <a:rPr lang="ja-JP" altLang="en-US" b="1" u="sng" dirty="0" smtClean="0">
                <a:solidFill>
                  <a:srgbClr val="FF0000"/>
                </a:solidFill>
              </a:rPr>
              <a:t>新規データ</a:t>
            </a:r>
            <a:r>
              <a:rPr lang="ja-JP" altLang="en-US" b="1" dirty="0" smtClean="0"/>
              <a:t>の登録</a:t>
            </a:r>
            <a:endParaRPr lang="en-US" altLang="ja-JP" b="1" dirty="0" smtClean="0"/>
          </a:p>
          <a:p>
            <a:pPr>
              <a:lnSpc>
                <a:spcPct val="110000"/>
              </a:lnSpc>
            </a:pPr>
            <a:r>
              <a:rPr lang="ja-JP" altLang="en-US" b="1" dirty="0" smtClean="0">
                <a:solidFill>
                  <a:srgbClr val="C00000"/>
                </a:solidFill>
              </a:rPr>
              <a:t>問い合わせ</a:t>
            </a:r>
            <a:r>
              <a:rPr lang="ja-JP" altLang="en-US" dirty="0" smtClean="0"/>
              <a:t>（「</a:t>
            </a:r>
            <a:r>
              <a:rPr lang="ja-JP" altLang="en-US" b="1" dirty="0" smtClean="0">
                <a:solidFill>
                  <a:srgbClr val="C00000"/>
                </a:solidFill>
              </a:rPr>
              <a:t>クエリ</a:t>
            </a:r>
            <a:r>
              <a:rPr lang="ja-JP" altLang="en-US" dirty="0" smtClean="0"/>
              <a:t>」ともいう）　</a:t>
            </a: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　</a:t>
            </a:r>
            <a:r>
              <a:rPr lang="en-US" altLang="ja-JP" dirty="0" smtClean="0"/>
              <a:t>※</a:t>
            </a:r>
            <a:r>
              <a:rPr lang="ja-JP" altLang="en-US" dirty="0" smtClean="0"/>
              <a:t>　検索（抽出）、分類、集計・集約</a:t>
            </a:r>
            <a:endParaRPr lang="en-US" altLang="ja-JP" dirty="0" smtClean="0"/>
          </a:p>
          <a:p>
            <a:pPr>
              <a:lnSpc>
                <a:spcPct val="110000"/>
              </a:lnSpc>
            </a:pPr>
            <a:r>
              <a:rPr lang="ja-JP" altLang="en-US" dirty="0" smtClean="0"/>
              <a:t>データの</a:t>
            </a:r>
            <a:r>
              <a:rPr lang="ja-JP" altLang="en-US" b="1" dirty="0" smtClean="0">
                <a:solidFill>
                  <a:srgbClr val="C00000"/>
                </a:solidFill>
              </a:rPr>
              <a:t>更新</a:t>
            </a:r>
            <a:r>
              <a:rPr lang="ja-JP" altLang="en-US" dirty="0" smtClean="0"/>
              <a:t>（</a:t>
            </a:r>
            <a:r>
              <a:rPr lang="ja-JP" altLang="en-US" b="1" dirty="0" smtClean="0">
                <a:solidFill>
                  <a:srgbClr val="C00000"/>
                </a:solidFill>
              </a:rPr>
              <a:t>挿入</a:t>
            </a:r>
            <a:r>
              <a:rPr lang="ja-JP" altLang="en-US" dirty="0" smtClean="0"/>
              <a:t>、</a:t>
            </a:r>
            <a:r>
              <a:rPr lang="ja-JP" altLang="en-US" b="1" dirty="0" smtClean="0">
                <a:solidFill>
                  <a:srgbClr val="C00000"/>
                </a:solidFill>
              </a:rPr>
              <a:t>削除</a:t>
            </a:r>
            <a:r>
              <a:rPr lang="ja-JP" altLang="en-US" dirty="0" smtClean="0"/>
              <a:t>、</a:t>
            </a:r>
            <a:r>
              <a:rPr lang="ja-JP" altLang="en-US" b="1" dirty="0" smtClean="0">
                <a:solidFill>
                  <a:srgbClr val="C00000"/>
                </a:solidFill>
              </a:rPr>
              <a:t>変更</a:t>
            </a:r>
            <a:r>
              <a:rPr lang="ja-JP" altLang="en-US" dirty="0" smtClean="0"/>
              <a:t>）</a:t>
            </a: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dirty="0" smtClean="0"/>
              <a:t>など</a:t>
            </a:r>
            <a:endParaRPr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1913935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正方形/長方形 1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8675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C99E4981-9B35-4C3E-A038-2E029418EA30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30</a:t>
            </a:fld>
            <a:endParaRPr lang="ja-JP" altLang="en-US" sz="2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8676" name="Rectangle 2"/>
          <p:cNvSpPr>
            <a:spLocks noGrp="1"/>
          </p:cNvSpPr>
          <p:nvPr>
            <p:ph type="title" idx="4294967295"/>
          </p:nvPr>
        </p:nvSpPr>
        <p:spPr>
          <a:xfrm>
            <a:off x="457199" y="0"/>
            <a:ext cx="10390341" cy="100488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32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SQL</a:t>
            </a:r>
            <a:r>
              <a:rPr lang="ja-JP" altLang="en-US" sz="32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は、リレーショナルデータベース管理システムの</a:t>
            </a:r>
            <a:r>
              <a:rPr lang="en-US" altLang="ja-JP" sz="32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/>
            </a:r>
            <a:br>
              <a:rPr lang="en-US" altLang="ja-JP" sz="32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</a:br>
            <a:r>
              <a:rPr lang="ja-JP" altLang="en-US" sz="32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ほぼ全機能を扱えるデータベース言語！</a:t>
            </a:r>
          </a:p>
        </p:txBody>
      </p:sp>
      <p:graphicFrame>
        <p:nvGraphicFramePr>
          <p:cNvPr id="2" name="表 1"/>
          <p:cNvGraphicFramePr>
            <a:graphicFrameLocks noGrp="1"/>
          </p:cNvGraphicFramePr>
          <p:nvPr>
            <p:extLst/>
          </p:nvPr>
        </p:nvGraphicFramePr>
        <p:xfrm>
          <a:off x="65903" y="1077891"/>
          <a:ext cx="11545824" cy="5718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407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051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21064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機能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800" dirty="0" smtClean="0"/>
                        <a:t>SQL</a:t>
                      </a:r>
                      <a:r>
                        <a:rPr kumimoji="1" lang="ja-JP" altLang="en-US" sz="2800" dirty="0" smtClean="0"/>
                        <a:t>コマンドの例</a:t>
                      </a:r>
                      <a:endParaRPr kumimoji="1" lang="en-US" altLang="ja-JP" sz="28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10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ja-JP" altLang="en-US" sz="2800" dirty="0" smtClean="0">
                          <a:solidFill>
                            <a:srgbClr val="C00000"/>
                          </a:solidFill>
                        </a:rPr>
                        <a:t>テーブル定義</a:t>
                      </a:r>
                      <a:endParaRPr lang="en-US" altLang="ja-JP" sz="2800" dirty="0" smtClean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800" dirty="0" smtClean="0"/>
                        <a:t>CREATE</a:t>
                      </a:r>
                      <a:r>
                        <a:rPr kumimoji="1" lang="en-US" altLang="ja-JP" sz="2800" baseline="0" dirty="0" smtClean="0"/>
                        <a:t> TABLE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1064">
                <a:tc>
                  <a:txBody>
                    <a:bodyPr/>
                    <a:lstStyle/>
                    <a:p>
                      <a:r>
                        <a:rPr lang="ja-JP" altLang="en-US" sz="2800" dirty="0" smtClean="0">
                          <a:solidFill>
                            <a:srgbClr val="C00000"/>
                          </a:solidFill>
                        </a:rPr>
                        <a:t>参照整合性制約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800" dirty="0" smtClean="0"/>
                        <a:t>CREATE</a:t>
                      </a:r>
                      <a:r>
                        <a:rPr kumimoji="1" lang="en-US" altLang="ja-JP" sz="2800" baseline="0" dirty="0" smtClean="0"/>
                        <a:t> TABLE </a:t>
                      </a:r>
                      <a:r>
                        <a:rPr kumimoji="1" lang="ja-JP" altLang="en-US" sz="2800" baseline="0" dirty="0" smtClean="0"/>
                        <a:t>文の中の</a:t>
                      </a:r>
                      <a:r>
                        <a:rPr kumimoji="1" lang="en-US" altLang="ja-JP" sz="2800" baseline="0" dirty="0" smtClean="0"/>
                        <a:t>FOREIGN</a:t>
                      </a:r>
                      <a:r>
                        <a:rPr kumimoji="1" lang="ja-JP" altLang="en-US" sz="2800" baseline="0" dirty="0" smtClean="0"/>
                        <a:t> </a:t>
                      </a:r>
                      <a:r>
                        <a:rPr kumimoji="1" lang="en-US" altLang="ja-JP" sz="2800" baseline="0" dirty="0" smtClean="0"/>
                        <a:t>KEY </a:t>
                      </a:r>
                      <a:r>
                        <a:rPr kumimoji="1" lang="ja-JP" altLang="en-US" sz="2800" baseline="0" dirty="0" smtClean="0"/>
                        <a:t>句，</a:t>
                      </a:r>
                      <a:r>
                        <a:rPr kumimoji="1" lang="en-US" altLang="ja-JP" sz="2800" baseline="0" dirty="0" smtClean="0"/>
                        <a:t>REFERENCES </a:t>
                      </a:r>
                      <a:r>
                        <a:rPr kumimoji="1" lang="ja-JP" altLang="en-US" sz="2800" baseline="0" dirty="0" smtClean="0"/>
                        <a:t>句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210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ja-JP" altLang="en-US" sz="2800" dirty="0" smtClean="0">
                          <a:solidFill>
                            <a:srgbClr val="C00000"/>
                          </a:solidFill>
                        </a:rPr>
                        <a:t>索引</a:t>
                      </a:r>
                      <a:r>
                        <a:rPr lang="ja-JP" altLang="en-US" sz="2800" dirty="0" smtClean="0"/>
                        <a:t>の作成</a:t>
                      </a:r>
                      <a:endParaRPr lang="en-US" altLang="ja-JP" sz="28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800" dirty="0" smtClean="0"/>
                        <a:t>CREATE INDEX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210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ja-JP" altLang="en-US" sz="2800" u="none" dirty="0" smtClean="0">
                          <a:solidFill>
                            <a:schemeClr val="tx1"/>
                          </a:solidFill>
                        </a:rPr>
                        <a:t>新規データ</a:t>
                      </a:r>
                      <a:r>
                        <a:rPr lang="ja-JP" altLang="en-US" sz="2800" dirty="0" smtClean="0"/>
                        <a:t>の登録</a:t>
                      </a:r>
                      <a:endParaRPr lang="en-US" altLang="ja-JP" sz="28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800" dirty="0" smtClean="0"/>
                        <a:t>INSERT INTO, CREATE TABLE AS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21064">
                <a:tc>
                  <a:txBody>
                    <a:bodyPr/>
                    <a:lstStyle/>
                    <a:p>
                      <a:r>
                        <a:rPr lang="ja-JP" altLang="en-US" sz="2800" dirty="0" smtClean="0">
                          <a:solidFill>
                            <a:srgbClr val="C00000"/>
                          </a:solidFill>
                        </a:rPr>
                        <a:t>問い合わせ</a:t>
                      </a:r>
                      <a:r>
                        <a:rPr lang="ja-JP" altLang="en-US" sz="2800" dirty="0" smtClean="0"/>
                        <a:t>（</a:t>
                      </a:r>
                      <a:r>
                        <a:rPr lang="ja-JP" altLang="en-US" sz="2800" dirty="0" smtClean="0">
                          <a:solidFill>
                            <a:srgbClr val="C00000"/>
                          </a:solidFill>
                        </a:rPr>
                        <a:t>クエリ</a:t>
                      </a:r>
                      <a:r>
                        <a:rPr lang="ja-JP" altLang="en-US" sz="2800" dirty="0" smtClean="0"/>
                        <a:t>）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800" dirty="0" smtClean="0"/>
                        <a:t>SELECT FROM WHERE,</a:t>
                      </a:r>
                      <a:r>
                        <a:rPr kumimoji="1" lang="en-US" altLang="ja-JP" sz="2800" baseline="0" dirty="0" smtClean="0"/>
                        <a:t> NATURAL JOIN, INTERSECT, UNION, MINUS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210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ja-JP" altLang="en-US" sz="2800" dirty="0" smtClean="0">
                          <a:solidFill>
                            <a:srgbClr val="C00000"/>
                          </a:solidFill>
                        </a:rPr>
                        <a:t>更新</a:t>
                      </a:r>
                      <a:r>
                        <a:rPr lang="ja-JP" altLang="en-US" sz="2800" dirty="0" smtClean="0"/>
                        <a:t>（</a:t>
                      </a:r>
                      <a:r>
                        <a:rPr lang="ja-JP" altLang="en-US" sz="2800" dirty="0" smtClean="0">
                          <a:solidFill>
                            <a:srgbClr val="C00000"/>
                          </a:solidFill>
                        </a:rPr>
                        <a:t>挿入</a:t>
                      </a:r>
                      <a:r>
                        <a:rPr lang="ja-JP" altLang="en-US" sz="2800" dirty="0" smtClean="0"/>
                        <a:t>、</a:t>
                      </a:r>
                      <a:r>
                        <a:rPr lang="ja-JP" altLang="en-US" sz="2800" dirty="0" smtClean="0">
                          <a:solidFill>
                            <a:srgbClr val="C00000"/>
                          </a:solidFill>
                        </a:rPr>
                        <a:t>削除</a:t>
                      </a:r>
                      <a:r>
                        <a:rPr lang="ja-JP" altLang="en-US" sz="2800" dirty="0" smtClean="0"/>
                        <a:t>、</a:t>
                      </a:r>
                      <a:r>
                        <a:rPr lang="ja-JP" altLang="en-US" sz="2800" dirty="0" smtClean="0">
                          <a:solidFill>
                            <a:srgbClr val="C00000"/>
                          </a:solidFill>
                        </a:rPr>
                        <a:t>変更</a:t>
                      </a:r>
                      <a:r>
                        <a:rPr lang="ja-JP" altLang="en-US" sz="2800" dirty="0" smtClean="0"/>
                        <a:t>）</a:t>
                      </a:r>
                      <a:endParaRPr lang="en-US" altLang="ja-JP" sz="28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800" dirty="0" smtClean="0"/>
                        <a:t>INSERT INTO,</a:t>
                      </a:r>
                      <a:r>
                        <a:rPr kumimoji="1" lang="en-US" altLang="ja-JP" sz="2800" baseline="0" dirty="0" smtClean="0"/>
                        <a:t> DELETE FROM WHERE, UPDATE SET WHERE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0405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正方形/長方形 1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8675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C99E4981-9B35-4C3E-A038-2E029418EA30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31</a:t>
            </a:fld>
            <a:endParaRPr lang="ja-JP" altLang="en-US" sz="2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8676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0"/>
            <a:ext cx="92583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まとめ</a:t>
            </a:r>
          </a:p>
        </p:txBody>
      </p:sp>
      <p:sp>
        <p:nvSpPr>
          <p:cNvPr id="5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076325"/>
            <a:ext cx="11205464" cy="544998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altLang="ja-JP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ja-JP" altLang="en-US" dirty="0" smtClean="0">
                <a:solidFill>
                  <a:srgbClr val="C00000"/>
                </a:solidFill>
              </a:rPr>
              <a:t>◆　リレーショナルデータベース管理システム</a:t>
            </a:r>
            <a:r>
              <a:rPr lang="ja-JP" altLang="en-US" dirty="0" smtClean="0"/>
              <a:t>のほぼ全機能は、</a:t>
            </a:r>
            <a:endParaRPr lang="en-US" altLang="ja-JP" dirty="0" smtClean="0"/>
          </a:p>
          <a:p>
            <a:pPr marL="0" indent="0">
              <a:buNone/>
            </a:pPr>
            <a:r>
              <a:rPr lang="ja-JP" altLang="en-US" dirty="0">
                <a:solidFill>
                  <a:srgbClr val="C00000"/>
                </a:solidFill>
              </a:rPr>
              <a:t>　</a:t>
            </a:r>
            <a:r>
              <a:rPr lang="ja-JP" altLang="en-US" dirty="0" smtClean="0">
                <a:solidFill>
                  <a:srgbClr val="C00000"/>
                </a:solidFill>
              </a:rPr>
              <a:t>　</a:t>
            </a:r>
            <a:r>
              <a:rPr lang="en-US" altLang="ja-JP" dirty="0">
                <a:solidFill>
                  <a:srgbClr val="C00000"/>
                </a:solidFill>
              </a:rPr>
              <a:t>SQL</a:t>
            </a:r>
            <a:r>
              <a:rPr lang="ja-JP" altLang="en-US" dirty="0" smtClean="0"/>
              <a:t>で操作可能</a:t>
            </a:r>
            <a:endParaRPr lang="en-US" altLang="ja-JP" dirty="0" smtClean="0"/>
          </a:p>
          <a:p>
            <a:pPr marL="0" indent="0">
              <a:buNone/>
            </a:pPr>
            <a:endParaRPr lang="en-US" altLang="ja-JP" dirty="0"/>
          </a:p>
          <a:p>
            <a:pPr marL="0" indent="0">
              <a:buNone/>
            </a:pPr>
            <a:r>
              <a:rPr lang="ja-JP" altLang="en-US" dirty="0" smtClean="0"/>
              <a:t>◆　</a:t>
            </a:r>
            <a:r>
              <a:rPr lang="en-US" altLang="ja-JP" dirty="0" smtClean="0">
                <a:solidFill>
                  <a:srgbClr val="C00000"/>
                </a:solidFill>
              </a:rPr>
              <a:t>SQL</a:t>
            </a:r>
            <a:r>
              <a:rPr lang="ja-JP" altLang="en-US" dirty="0" smtClean="0"/>
              <a:t>は</a:t>
            </a:r>
            <a:r>
              <a:rPr lang="ja-JP" altLang="en-US" b="1" u="sng" dirty="0" smtClean="0">
                <a:solidFill>
                  <a:srgbClr val="FF0000"/>
                </a:solidFill>
              </a:rPr>
              <a:t>世界標準</a:t>
            </a:r>
            <a:r>
              <a:rPr lang="ja-JP" altLang="en-US" dirty="0" smtClean="0"/>
              <a:t>！</a:t>
            </a:r>
            <a:endParaRPr lang="en-US" altLang="ja-JP" dirty="0" smtClean="0"/>
          </a:p>
          <a:p>
            <a:pPr marL="0" indent="0">
              <a:buNone/>
            </a:pPr>
            <a:r>
              <a:rPr lang="ja-JP" altLang="en-US" dirty="0"/>
              <a:t>　</a:t>
            </a:r>
            <a:r>
              <a:rPr lang="en-US" altLang="ja-JP" dirty="0" smtClean="0"/>
              <a:t>※</a:t>
            </a:r>
            <a:r>
              <a:rPr lang="ja-JP" altLang="en-US" dirty="0" smtClean="0"/>
              <a:t>　「車の運転法は、どの車でも同じ」</a:t>
            </a:r>
            <a:r>
              <a:rPr lang="ja-JP" altLang="en-US" dirty="0" err="1" smtClean="0"/>
              <a:t>ような</a:t>
            </a:r>
            <a:r>
              <a:rPr lang="ja-JP" altLang="en-US" dirty="0" smtClean="0"/>
              <a:t>もの</a:t>
            </a:r>
            <a:endParaRPr lang="en-US" altLang="ja-JP" dirty="0" smtClean="0"/>
          </a:p>
          <a:p>
            <a:pPr marL="0" indent="0">
              <a:buNone/>
            </a:pPr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3047170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ユーザー定義 1">
      <a:majorFont>
        <a:latin typeface="Segoe UI"/>
        <a:ea typeface="メイリオ"/>
        <a:cs typeface=""/>
      </a:majorFont>
      <a:minorFont>
        <a:latin typeface="Segoe UI"/>
        <a:ea typeface="メイリオ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1125</TotalTime>
  <Words>974</Words>
  <Application>Microsoft Office PowerPoint</Application>
  <PresentationFormat>ワイド画面</PresentationFormat>
  <Paragraphs>474</Paragraphs>
  <Slides>31</Slides>
  <Notes>3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9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31</vt:i4>
      </vt:variant>
    </vt:vector>
  </HeadingPairs>
  <TitlesOfParts>
    <vt:vector size="41" baseType="lpstr">
      <vt:lpstr>ＭＳ Ｐゴシック</vt:lpstr>
      <vt:lpstr>ＭＳ 明朝</vt:lpstr>
      <vt:lpstr>メイリオ</vt:lpstr>
      <vt:lpstr>Arial</vt:lpstr>
      <vt:lpstr>Calibri</vt:lpstr>
      <vt:lpstr>Calibri Light</vt:lpstr>
      <vt:lpstr>Century</vt:lpstr>
      <vt:lpstr>Segoe UI</vt:lpstr>
      <vt:lpstr>Times New Roman</vt:lpstr>
      <vt:lpstr>Office テーマ</vt:lpstr>
      <vt:lpstr>データベースシステム入門</vt:lpstr>
      <vt:lpstr>3-1 リレーショナルデータベース</vt:lpstr>
      <vt:lpstr>データベースシステムとは　（再載）</vt:lpstr>
      <vt:lpstr>リレーショナルデータベース</vt:lpstr>
      <vt:lpstr>3-1-1 リレーショナルデータベース</vt:lpstr>
      <vt:lpstr>リレーショナルデータベースのテーブルの例</vt:lpstr>
      <vt:lpstr>フィールドとは</vt:lpstr>
      <vt:lpstr>3-1-2 フィールドとレコード</vt:lpstr>
      <vt:lpstr>解答例（正解は１つではない）</vt:lpstr>
      <vt:lpstr>3-2 主キー</vt:lpstr>
      <vt:lpstr>主キー</vt:lpstr>
      <vt:lpstr>3-2 主キー</vt:lpstr>
      <vt:lpstr>例：会員４名、ビデオ３本</vt:lpstr>
      <vt:lpstr>PowerPoint プレゼンテーション</vt:lpstr>
      <vt:lpstr>3-２-2 リレーショナルデータベースの鉄則</vt:lpstr>
      <vt:lpstr>3-3 SQL</vt:lpstr>
      <vt:lpstr>今日の授業で学ぶこと</vt:lpstr>
      <vt:lpstr>確かに SQL は世界標準</vt:lpstr>
      <vt:lpstr>SQL の良いところ</vt:lpstr>
      <vt:lpstr>なぜコマンド？</vt:lpstr>
      <vt:lpstr>3-3 SQL</vt:lpstr>
      <vt:lpstr>3-4 SQLの機能の例</vt:lpstr>
      <vt:lpstr>今から説明することは何が大事なのか</vt:lpstr>
      <vt:lpstr>結合</vt:lpstr>
      <vt:lpstr>結合の例　（１）説明用の２つのテーブル</vt:lpstr>
      <vt:lpstr>PowerPoint プレゼンテーション</vt:lpstr>
      <vt:lpstr>結合の例　（２）結合結果</vt:lpstr>
      <vt:lpstr>3-5 SQL コマンド</vt:lpstr>
      <vt:lpstr>リレーショナルデータベース管理システムの機能</vt:lpstr>
      <vt:lpstr>SQLは、リレーショナルデータベース管理システムの ほぼ全機能を扱えるデータベース言語！</vt:lpstr>
      <vt:lpstr>まとめ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user</dc:creator>
  <cp:lastModifiedBy>金子　邦彦</cp:lastModifiedBy>
  <cp:revision>146</cp:revision>
  <cp:lastPrinted>2015-04-10T09:37:57Z</cp:lastPrinted>
  <dcterms:created xsi:type="dcterms:W3CDTF">2015-04-02T07:07:27Z</dcterms:created>
  <dcterms:modified xsi:type="dcterms:W3CDTF">2018-02-01T05:02:11Z</dcterms:modified>
</cp:coreProperties>
</file>