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83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66"/>
    <a:srgbClr val="0000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88710" autoAdjust="0"/>
  </p:normalViewPr>
  <p:slideViewPr>
    <p:cSldViewPr snapToGrid="0">
      <p:cViewPr varScale="1">
        <p:scale>
          <a:sx n="115" d="100"/>
          <a:sy n="115" d="100"/>
        </p:scale>
        <p:origin x="102" y="192"/>
      </p:cViewPr>
      <p:guideLst/>
    </p:cSldViewPr>
  </p:slideViewPr>
  <p:outlineViewPr>
    <p:cViewPr>
      <p:scale>
        <a:sx n="33" d="100"/>
        <a:sy n="33" d="100"/>
      </p:scale>
      <p:origin x="0" y="-1056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4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478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5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3212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6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5905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7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65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8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590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9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5264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10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9236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dirty="0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11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772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12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3769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23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4957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24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5106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25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8634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26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920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95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881149" y="1122363"/>
            <a:ext cx="10365971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２．</a:t>
            </a:r>
            <a:r>
              <a:rPr kumimoji="1" lang="en-US" altLang="ja-JP" dirty="0" smtClean="0"/>
              <a:t>ER</a:t>
            </a:r>
            <a:r>
              <a:rPr kumimoji="1" lang="ja-JP" altLang="en-US" dirty="0" smtClean="0"/>
              <a:t>モデルと</a:t>
            </a:r>
            <a:r>
              <a:rPr kumimoji="1" lang="en-US" altLang="ja-JP" dirty="0" smtClean="0"/>
              <a:t>ER</a:t>
            </a:r>
            <a:r>
              <a:rPr kumimoji="1" lang="ja-JP" altLang="en-US" smtClean="0"/>
              <a:t>図，データモデル，データモデリング</a:t>
            </a:r>
            <a:endParaRPr kumimoji="1" lang="ja-JP" altLang="en-US" dirty="0"/>
          </a:p>
        </p:txBody>
      </p:sp>
      <p:sp>
        <p:nvSpPr>
          <p:cNvPr id="3" name="正方形/長方形 2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2-1</a:t>
            </a:r>
            <a:r>
              <a:rPr lang="ja-JP" altLang="en-US" sz="4000" dirty="0" smtClean="0">
                <a:solidFill>
                  <a:schemeClr val="bg1"/>
                </a:solidFill>
              </a:rPr>
              <a:t> </a:t>
            </a:r>
            <a:r>
              <a:rPr lang="en-US" altLang="ja-JP" sz="4000" dirty="0" smtClean="0">
                <a:solidFill>
                  <a:schemeClr val="bg1"/>
                </a:solidFill>
              </a:rPr>
              <a:t>ER </a:t>
            </a:r>
            <a:r>
              <a:rPr lang="ja-JP" altLang="en-US" sz="4000" dirty="0" smtClean="0">
                <a:solidFill>
                  <a:schemeClr val="bg1"/>
                </a:solidFill>
              </a:rPr>
              <a:t>モデルと </a:t>
            </a:r>
            <a:r>
              <a:rPr lang="en-US" altLang="ja-JP" sz="4000" dirty="0" smtClean="0">
                <a:solidFill>
                  <a:schemeClr val="bg1"/>
                </a:solidFill>
              </a:rPr>
              <a:t>ER </a:t>
            </a:r>
            <a:r>
              <a:rPr lang="ja-JP" altLang="en-US" sz="4000" dirty="0" smtClean="0">
                <a:solidFill>
                  <a:schemeClr val="bg1"/>
                </a:solidFill>
              </a:rPr>
              <a:t>図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53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998281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データベースの設計図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pic>
        <p:nvPicPr>
          <p:cNvPr id="1026" name="Picture 2" descr="http://1.bp.blogspot.com/-t6dkKoVG6IM/VYJrfpVB8HI/AAAAAAAAueg/0MuUEfaptzg/s800/job_kenchikuka_wom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763" y="901700"/>
            <a:ext cx="6258379" cy="5961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90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今日の授業で学んでもらうこと</a:t>
            </a:r>
          </a:p>
        </p:txBody>
      </p:sp>
      <p:sp>
        <p:nvSpPr>
          <p:cNvPr id="31749" name="Rectangle 3"/>
          <p:cNvSpPr>
            <a:spLocks noGrp="1"/>
          </p:cNvSpPr>
          <p:nvPr>
            <p:ph type="body" idx="4294967295"/>
          </p:nvPr>
        </p:nvSpPr>
        <p:spPr>
          <a:xfrm>
            <a:off x="571500" y="1239839"/>
            <a:ext cx="11620500" cy="469626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の全体像を、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分かりやすい図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で書きたい！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正方形/長方形 10"/>
          <p:cNvSpPr>
            <a:spLocks noChangeArrowheads="1"/>
          </p:cNvSpPr>
          <p:nvPr/>
        </p:nvSpPr>
        <p:spPr bwMode="auto">
          <a:xfrm>
            <a:off x="1240583" y="2890880"/>
            <a:ext cx="9689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データベース設計図の書き方の世界標準　＝　</a:t>
            </a:r>
            <a:r>
              <a:rPr lang="en-US" altLang="ja-JP" dirty="0" smtClean="0">
                <a:solidFill>
                  <a:srgbClr val="C00000"/>
                </a:solidFill>
              </a:rPr>
              <a:t>ER</a:t>
            </a:r>
            <a:r>
              <a:rPr lang="ja-JP" altLang="en-US" dirty="0" smtClean="0">
                <a:solidFill>
                  <a:srgbClr val="C00000"/>
                </a:solidFill>
              </a:rPr>
              <a:t>図</a:t>
            </a:r>
            <a:endParaRPr lang="ja-JP" altLang="en-US" dirty="0">
              <a:solidFill>
                <a:srgbClr val="C00000"/>
              </a:solidFill>
            </a:endParaRPr>
          </a:p>
        </p:txBody>
      </p:sp>
      <p:sp>
        <p:nvSpPr>
          <p:cNvPr id="7" name="角丸四角形 6"/>
          <p:cNvSpPr/>
          <p:nvPr/>
        </p:nvSpPr>
        <p:spPr>
          <a:xfrm>
            <a:off x="1076353" y="2557839"/>
            <a:ext cx="10017760" cy="1250858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0270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今日の授業で学んでもらうこと</a:t>
            </a:r>
          </a:p>
        </p:txBody>
      </p:sp>
      <p:sp>
        <p:nvSpPr>
          <p:cNvPr id="31749" name="Rectangle 3"/>
          <p:cNvSpPr>
            <a:spLocks noGrp="1"/>
          </p:cNvSpPr>
          <p:nvPr>
            <p:ph type="body" idx="4294967295"/>
          </p:nvPr>
        </p:nvSpPr>
        <p:spPr>
          <a:xfrm>
            <a:off x="571500" y="1239839"/>
            <a:ext cx="11620500" cy="469626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◆ </a:t>
            </a:r>
            <a:r>
              <a:rPr lang="en-US" altLang="ja-JP" sz="36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36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という </a:t>
            </a:r>
            <a:r>
              <a:rPr lang="en-US" altLang="ja-JP" sz="36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36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の書き方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ja-JP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◆ </a:t>
            </a:r>
            <a:r>
              <a:rPr lang="en-US" altLang="ja-JP" sz="36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36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の書き方は </a:t>
            </a:r>
            <a:r>
              <a:rPr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種類以上あるが，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記法はメジャーで役立つし，シンプル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2916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図の例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4811283" y="2156714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743704" y="2128828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1401" y="222341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76040" y="222341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8961117" y="2219673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365426" y="237106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6229719" y="6015692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データベースの設計図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4" name="直線コネクタ 3"/>
          <p:cNvCxnSpPr>
            <a:stCxn id="9" idx="3"/>
            <a:endCxn id="8" idx="1"/>
          </p:cNvCxnSpPr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>
            <a:stCxn id="8" idx="3"/>
          </p:cNvCxnSpPr>
          <p:nvPr/>
        </p:nvCxnSpPr>
        <p:spPr>
          <a:xfrm>
            <a:off x="6403051" y="2894289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8514766" y="2758435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8548776" y="2948914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H="1" flipV="1">
            <a:off x="6390848" y="2752906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H="1">
            <a:off x="6425474" y="2918666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>
            <a:off x="4656105" y="2752532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コネクタ 40"/>
          <p:cNvCxnSpPr/>
          <p:nvPr/>
        </p:nvCxnSpPr>
        <p:spPr>
          <a:xfrm flipH="1" flipV="1">
            <a:off x="2488765" y="275843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コネクタ 41"/>
          <p:cNvCxnSpPr/>
          <p:nvPr/>
        </p:nvCxnSpPr>
        <p:spPr>
          <a:xfrm flipH="1">
            <a:off x="2523391" y="292419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396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楕円 22"/>
          <p:cNvSpPr/>
          <p:nvPr/>
        </p:nvSpPr>
        <p:spPr>
          <a:xfrm>
            <a:off x="4324391" y="1755262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楕円 1"/>
          <p:cNvSpPr/>
          <p:nvPr/>
        </p:nvSpPr>
        <p:spPr>
          <a:xfrm>
            <a:off x="369116" y="1690382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図の例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4811283" y="2156714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743704" y="2128828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1401" y="222341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76040" y="222341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8961117" y="2219673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365426" y="237106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4" name="直線コネクタ 3"/>
          <p:cNvCxnSpPr>
            <a:stCxn id="9" idx="3"/>
            <a:endCxn id="8" idx="1"/>
          </p:cNvCxnSpPr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>
            <a:stCxn id="8" idx="3"/>
          </p:cNvCxnSpPr>
          <p:nvPr/>
        </p:nvCxnSpPr>
        <p:spPr>
          <a:xfrm>
            <a:off x="6403051" y="2894289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8514766" y="2758435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8548776" y="2948914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H="1" flipV="1">
            <a:off x="6390848" y="2752906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H="1">
            <a:off x="6425474" y="2918666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楕円 24"/>
          <p:cNvSpPr/>
          <p:nvPr/>
        </p:nvSpPr>
        <p:spPr>
          <a:xfrm>
            <a:off x="8548776" y="1723578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3055245" y="4783466"/>
            <a:ext cx="52629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4400" dirty="0"/>
              <a:t>四角</a:t>
            </a:r>
            <a:r>
              <a:rPr lang="ja-JP" altLang="en-US" sz="4400" dirty="0" smtClean="0"/>
              <a:t>は「</a:t>
            </a:r>
            <a:r>
              <a:rPr lang="ja-JP" altLang="en-US" sz="4400" b="1" dirty="0" smtClean="0">
                <a:solidFill>
                  <a:srgbClr val="C00000"/>
                </a:solidFill>
              </a:rPr>
              <a:t>実体</a:t>
            </a:r>
            <a:r>
              <a:rPr lang="ja-JP" altLang="en-US" sz="4400" dirty="0" smtClean="0"/>
              <a:t>」です</a:t>
            </a:r>
            <a:endParaRPr kumimoji="1" lang="ja-JP" altLang="en-US" sz="4400" dirty="0"/>
          </a:p>
        </p:txBody>
      </p:sp>
      <p:cxnSp>
        <p:nvCxnSpPr>
          <p:cNvPr id="26" name="直線コネクタ 25"/>
          <p:cNvCxnSpPr/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4656105" y="2752532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flipH="1" flipV="1">
            <a:off x="2488765" y="275843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 flipH="1">
            <a:off x="2523391" y="292419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519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楕円 29"/>
          <p:cNvSpPr/>
          <p:nvPr/>
        </p:nvSpPr>
        <p:spPr>
          <a:xfrm>
            <a:off x="4324391" y="1755262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楕円 27"/>
          <p:cNvSpPr/>
          <p:nvPr/>
        </p:nvSpPr>
        <p:spPr>
          <a:xfrm>
            <a:off x="369116" y="1690382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図の例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4811283" y="2156714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743704" y="2128828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1401" y="222341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76040" y="222341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8961117" y="2219673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365426" y="237106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4" name="直線コネクタ 3"/>
          <p:cNvCxnSpPr>
            <a:stCxn id="9" idx="3"/>
            <a:endCxn id="8" idx="1"/>
          </p:cNvCxnSpPr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>
            <a:stCxn id="8" idx="3"/>
          </p:cNvCxnSpPr>
          <p:nvPr/>
        </p:nvCxnSpPr>
        <p:spPr>
          <a:xfrm>
            <a:off x="6403051" y="2894289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8514766" y="2758435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8548776" y="2948914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H="1" flipV="1">
            <a:off x="6390848" y="2752906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H="1">
            <a:off x="6425474" y="2918666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ボックス 19"/>
          <p:cNvSpPr txBox="1"/>
          <p:nvPr/>
        </p:nvSpPr>
        <p:spPr>
          <a:xfrm>
            <a:off x="5149887" y="4071640"/>
            <a:ext cx="12618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広島部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東京部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大阪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9185889" y="4059672"/>
            <a:ext cx="126188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りんご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みかん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メロン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バナナ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996503" y="4199810"/>
            <a:ext cx="11721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B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C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D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" name="楕円 30"/>
          <p:cNvSpPr/>
          <p:nvPr/>
        </p:nvSpPr>
        <p:spPr>
          <a:xfrm>
            <a:off x="8548776" y="1723578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3" name="直線コネクタ 32"/>
          <p:cNvCxnSpPr/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/>
          <p:nvPr/>
        </p:nvCxnSpPr>
        <p:spPr>
          <a:xfrm>
            <a:off x="4656105" y="2752532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コネクタ 38"/>
          <p:cNvCxnSpPr/>
          <p:nvPr/>
        </p:nvCxnSpPr>
        <p:spPr>
          <a:xfrm flipH="1" flipV="1">
            <a:off x="2488765" y="275843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 flipH="1">
            <a:off x="2523391" y="292419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010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楕円 20"/>
          <p:cNvSpPr/>
          <p:nvPr/>
        </p:nvSpPr>
        <p:spPr>
          <a:xfrm>
            <a:off x="2385014" y="2593982"/>
            <a:ext cx="2684239" cy="637563"/>
          </a:xfrm>
          <a:prstGeom prst="ellipse">
            <a:avLst/>
          </a:prstGeom>
          <a:solidFill>
            <a:srgbClr val="C0000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図の例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4811283" y="2156714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743704" y="2128828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1401" y="222341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76040" y="222341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8961117" y="2219673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365426" y="237106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4" name="直線コネクタ 3"/>
          <p:cNvCxnSpPr>
            <a:stCxn id="9" idx="3"/>
            <a:endCxn id="8" idx="1"/>
          </p:cNvCxnSpPr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>
            <a:stCxn id="8" idx="3"/>
          </p:cNvCxnSpPr>
          <p:nvPr/>
        </p:nvCxnSpPr>
        <p:spPr>
          <a:xfrm>
            <a:off x="6403051" y="2894289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8514766" y="2758435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8548776" y="2948914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H="1" flipV="1">
            <a:off x="6390848" y="2752906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H="1">
            <a:off x="6425474" y="2918666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楕円 22"/>
          <p:cNvSpPr/>
          <p:nvPr/>
        </p:nvSpPr>
        <p:spPr>
          <a:xfrm>
            <a:off x="6285199" y="2581793"/>
            <a:ext cx="2684239" cy="637563"/>
          </a:xfrm>
          <a:prstGeom prst="ellipse">
            <a:avLst/>
          </a:prstGeom>
          <a:solidFill>
            <a:srgbClr val="C0000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2973933" y="4422331"/>
            <a:ext cx="639149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4400" dirty="0" smtClean="0"/>
              <a:t>線は，</a:t>
            </a:r>
            <a:r>
              <a:rPr lang="ja-JP" altLang="en-US" sz="4400" b="1" dirty="0" smtClean="0">
                <a:solidFill>
                  <a:srgbClr val="C00000"/>
                </a:solidFill>
              </a:rPr>
              <a:t>実体</a:t>
            </a:r>
            <a:r>
              <a:rPr lang="ja-JP" altLang="en-US" sz="4400" dirty="0" smtClean="0"/>
              <a:t>と</a:t>
            </a:r>
            <a:r>
              <a:rPr lang="ja-JP" altLang="en-US" sz="4400" b="1" dirty="0" smtClean="0">
                <a:solidFill>
                  <a:srgbClr val="C00000"/>
                </a:solidFill>
              </a:rPr>
              <a:t>実体</a:t>
            </a:r>
            <a:r>
              <a:rPr lang="ja-JP" altLang="en-US" sz="4400" dirty="0" smtClean="0"/>
              <a:t>の間の</a:t>
            </a:r>
            <a:endParaRPr lang="en-US" altLang="ja-JP" sz="4400" dirty="0" smtClean="0"/>
          </a:p>
          <a:p>
            <a:r>
              <a:rPr lang="ja-JP" altLang="en-US" sz="4400" dirty="0" smtClean="0"/>
              <a:t>「</a:t>
            </a:r>
            <a:r>
              <a:rPr lang="ja-JP" altLang="en-US" sz="4400" b="1" dirty="0">
                <a:solidFill>
                  <a:srgbClr val="C00000"/>
                </a:solidFill>
              </a:rPr>
              <a:t>関連</a:t>
            </a:r>
            <a:r>
              <a:rPr lang="ja-JP" altLang="en-US" sz="4400" dirty="0" smtClean="0"/>
              <a:t>」です</a:t>
            </a:r>
            <a:endParaRPr kumimoji="1" lang="ja-JP" altLang="en-US" sz="4400" dirty="0"/>
          </a:p>
        </p:txBody>
      </p:sp>
      <p:cxnSp>
        <p:nvCxnSpPr>
          <p:cNvPr id="26" name="直線コネクタ 25"/>
          <p:cNvCxnSpPr/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4656105" y="2752532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flipH="1" flipV="1">
            <a:off x="2488765" y="275843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 flipH="1">
            <a:off x="2523391" y="292419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798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楕円 20"/>
          <p:cNvSpPr/>
          <p:nvPr/>
        </p:nvSpPr>
        <p:spPr>
          <a:xfrm>
            <a:off x="2385014" y="2593982"/>
            <a:ext cx="2684239" cy="637563"/>
          </a:xfrm>
          <a:prstGeom prst="ellipse">
            <a:avLst/>
          </a:prstGeom>
          <a:solidFill>
            <a:srgbClr val="C0000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図の例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4811283" y="2156714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743704" y="2128828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1401" y="222341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76040" y="222341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8961117" y="2219673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365426" y="237106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4" name="直線コネクタ 3"/>
          <p:cNvCxnSpPr>
            <a:stCxn id="9" idx="3"/>
            <a:endCxn id="8" idx="1"/>
          </p:cNvCxnSpPr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>
            <a:stCxn id="8" idx="3"/>
          </p:cNvCxnSpPr>
          <p:nvPr/>
        </p:nvCxnSpPr>
        <p:spPr>
          <a:xfrm>
            <a:off x="6403051" y="2894289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8514766" y="2758435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8548776" y="2948914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H="1" flipV="1">
            <a:off x="6390848" y="2752906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H="1">
            <a:off x="6425474" y="2918666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楕円 22"/>
          <p:cNvSpPr/>
          <p:nvPr/>
        </p:nvSpPr>
        <p:spPr>
          <a:xfrm>
            <a:off x="6285199" y="2581793"/>
            <a:ext cx="2684239" cy="637563"/>
          </a:xfrm>
          <a:prstGeom prst="ellipse">
            <a:avLst/>
          </a:prstGeom>
          <a:solidFill>
            <a:srgbClr val="C0000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5149887" y="4071640"/>
            <a:ext cx="12618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広島部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東京部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大阪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9185889" y="4059672"/>
            <a:ext cx="126188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りんご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みかん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メロン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バナナ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996503" y="4199810"/>
            <a:ext cx="11721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B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C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D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2168619" y="6044366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１つの部に所属している</a:t>
            </a:r>
            <a:endParaRPr kumimoji="1" lang="ja-JP" altLang="en-US" sz="2400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6757091" y="5859699"/>
            <a:ext cx="23391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いろんな商品を</a:t>
            </a:r>
            <a:endParaRPr kumimoji="1" lang="en-US" altLang="ja-JP" sz="2400" dirty="0" smtClean="0"/>
          </a:p>
          <a:p>
            <a:r>
              <a:rPr lang="ja-JP" altLang="en-US" sz="2400" dirty="0"/>
              <a:t>扱</a:t>
            </a:r>
            <a:r>
              <a:rPr lang="ja-JP" altLang="en-US" sz="2400" dirty="0" smtClean="0"/>
              <a:t>ってい</a:t>
            </a:r>
            <a:r>
              <a:rPr lang="ja-JP" altLang="en-US" sz="2400" dirty="0"/>
              <a:t>る</a:t>
            </a:r>
            <a:endParaRPr kumimoji="1" lang="ja-JP" altLang="en-US" sz="2400" dirty="0"/>
          </a:p>
        </p:txBody>
      </p:sp>
      <p:cxnSp>
        <p:nvCxnSpPr>
          <p:cNvPr id="5" name="直線コネクタ 4"/>
          <p:cNvCxnSpPr/>
          <p:nvPr/>
        </p:nvCxnSpPr>
        <p:spPr>
          <a:xfrm flipV="1">
            <a:off x="2385014" y="4318071"/>
            <a:ext cx="2719687" cy="693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 flipV="1">
            <a:off x="2273161" y="4318071"/>
            <a:ext cx="2831540" cy="9511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/>
          <p:nvPr/>
        </p:nvCxnSpPr>
        <p:spPr>
          <a:xfrm>
            <a:off x="2329087" y="4863013"/>
            <a:ext cx="2775614" cy="2447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endCxn id="26" idx="1"/>
          </p:cNvCxnSpPr>
          <p:nvPr/>
        </p:nvCxnSpPr>
        <p:spPr>
          <a:xfrm flipV="1">
            <a:off x="2357050" y="4764138"/>
            <a:ext cx="2792837" cy="9276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コネクタ 38"/>
          <p:cNvCxnSpPr/>
          <p:nvPr/>
        </p:nvCxnSpPr>
        <p:spPr>
          <a:xfrm>
            <a:off x="6567086" y="4265073"/>
            <a:ext cx="2618803" cy="529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コネクタ 40"/>
          <p:cNvCxnSpPr/>
          <p:nvPr/>
        </p:nvCxnSpPr>
        <p:spPr>
          <a:xfrm>
            <a:off x="6591282" y="4260618"/>
            <a:ext cx="2613326" cy="4510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コネクタ 41"/>
          <p:cNvCxnSpPr/>
          <p:nvPr/>
        </p:nvCxnSpPr>
        <p:spPr>
          <a:xfrm>
            <a:off x="6615478" y="4256163"/>
            <a:ext cx="2613326" cy="9363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コネクタ 42"/>
          <p:cNvCxnSpPr/>
          <p:nvPr/>
        </p:nvCxnSpPr>
        <p:spPr>
          <a:xfrm>
            <a:off x="6639674" y="4251708"/>
            <a:ext cx="2589130" cy="13286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コネクタ 44"/>
          <p:cNvCxnSpPr/>
          <p:nvPr/>
        </p:nvCxnSpPr>
        <p:spPr>
          <a:xfrm>
            <a:off x="6619787" y="4717318"/>
            <a:ext cx="2633213" cy="5106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コネクタ 46"/>
          <p:cNvCxnSpPr/>
          <p:nvPr/>
        </p:nvCxnSpPr>
        <p:spPr>
          <a:xfrm>
            <a:off x="6596542" y="4733751"/>
            <a:ext cx="2589347" cy="8466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コネクタ 49"/>
          <p:cNvCxnSpPr/>
          <p:nvPr/>
        </p:nvCxnSpPr>
        <p:spPr>
          <a:xfrm flipV="1">
            <a:off x="6596542" y="4751366"/>
            <a:ext cx="2632262" cy="4056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コネクタ 51"/>
          <p:cNvCxnSpPr/>
          <p:nvPr/>
        </p:nvCxnSpPr>
        <p:spPr>
          <a:xfrm flipV="1">
            <a:off x="6596542" y="4308119"/>
            <a:ext cx="2608066" cy="866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コネクタ 53"/>
          <p:cNvCxnSpPr/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コネクタ 54"/>
          <p:cNvCxnSpPr/>
          <p:nvPr/>
        </p:nvCxnSpPr>
        <p:spPr>
          <a:xfrm>
            <a:off x="4656105" y="2752532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コネクタ 55"/>
          <p:cNvCxnSpPr/>
          <p:nvPr/>
        </p:nvCxnSpPr>
        <p:spPr>
          <a:xfrm flipH="1" flipV="1">
            <a:off x="2488765" y="275843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コネクタ 56"/>
          <p:cNvCxnSpPr/>
          <p:nvPr/>
        </p:nvCxnSpPr>
        <p:spPr>
          <a:xfrm flipH="1">
            <a:off x="2523391" y="292419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928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データベースの設計は</a:t>
            </a:r>
          </a:p>
        </p:txBody>
      </p:sp>
      <p:sp>
        <p:nvSpPr>
          <p:cNvPr id="29" name="正方形/長方形 28"/>
          <p:cNvSpPr/>
          <p:nvPr/>
        </p:nvSpPr>
        <p:spPr>
          <a:xfrm>
            <a:off x="4811283" y="2156714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743704" y="2128828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5321401" y="222341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1176040" y="222341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正方形/長方形 32"/>
          <p:cNvSpPr/>
          <p:nvPr/>
        </p:nvSpPr>
        <p:spPr>
          <a:xfrm>
            <a:off x="8961117" y="2219673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9365426" y="237106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35" name="直線コネクタ 34"/>
          <p:cNvCxnSpPr>
            <a:stCxn id="30" idx="3"/>
            <a:endCxn id="29" idx="1"/>
          </p:cNvCxnSpPr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>
            <a:stCxn id="29" idx="3"/>
          </p:cNvCxnSpPr>
          <p:nvPr/>
        </p:nvCxnSpPr>
        <p:spPr>
          <a:xfrm>
            <a:off x="6403051" y="2894289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コネクタ 38"/>
          <p:cNvCxnSpPr/>
          <p:nvPr/>
        </p:nvCxnSpPr>
        <p:spPr>
          <a:xfrm flipV="1">
            <a:off x="8514766" y="2758435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>
            <a:off x="8548776" y="2948914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コネクタ 40"/>
          <p:cNvCxnSpPr/>
          <p:nvPr/>
        </p:nvCxnSpPr>
        <p:spPr>
          <a:xfrm flipH="1" flipV="1">
            <a:off x="6390848" y="2752906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コネクタ 41"/>
          <p:cNvCxnSpPr/>
          <p:nvPr/>
        </p:nvCxnSpPr>
        <p:spPr>
          <a:xfrm flipH="1">
            <a:off x="6425474" y="2918666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テキスト ボックス 2"/>
          <p:cNvSpPr txBox="1"/>
          <p:nvPr/>
        </p:nvSpPr>
        <p:spPr>
          <a:xfrm>
            <a:off x="800100" y="4692650"/>
            <a:ext cx="808426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◆　たくさんの実体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◆　たくさんの関連　（関連には種類がある！）</a:t>
            </a:r>
            <a:endParaRPr kumimoji="1" lang="ja-JP" altLang="en-US" sz="2800" dirty="0"/>
          </a:p>
        </p:txBody>
      </p:sp>
      <p:cxnSp>
        <p:nvCxnSpPr>
          <p:cNvPr id="44" name="直線コネクタ 43"/>
          <p:cNvCxnSpPr/>
          <p:nvPr/>
        </p:nvCxnSpPr>
        <p:spPr>
          <a:xfrm>
            <a:off x="4656105" y="2752532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コネクタ 44"/>
          <p:cNvCxnSpPr/>
          <p:nvPr/>
        </p:nvCxnSpPr>
        <p:spPr>
          <a:xfrm flipH="1" flipV="1">
            <a:off x="2488765" y="275843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コネクタ 45"/>
          <p:cNvCxnSpPr/>
          <p:nvPr/>
        </p:nvCxnSpPr>
        <p:spPr>
          <a:xfrm flipH="1">
            <a:off x="2523391" y="292419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785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2-1. IE</a:t>
            </a: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</a:t>
            </a:r>
            <a:endParaRPr lang="ja-JP" altLang="en-US" sz="4000" dirty="0" smtClean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9" name="Rectangle 3"/>
          <p:cNvSpPr>
            <a:spLocks noGrp="1"/>
          </p:cNvSpPr>
          <p:nvPr>
            <p:ph type="body" idx="4294967295"/>
          </p:nvPr>
        </p:nvSpPr>
        <p:spPr>
          <a:xfrm>
            <a:off x="325326" y="1181147"/>
            <a:ext cx="9579237" cy="332100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ＥＲモデルでは、情報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は次の２種類</a:t>
            </a:r>
            <a:r>
              <a:rPr lang="ja-JP" altLang="en-US" sz="36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しかない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と考える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457200" lvl="1" indent="0">
              <a:lnSpc>
                <a:spcPct val="11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１．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実体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</a:t>
            </a:r>
            <a:r>
              <a:rPr lang="en-US" altLang="ja-JP" sz="3200" dirty="0" smtClean="0">
                <a:solidFill>
                  <a:schemeClr val="accent6">
                    <a:lumMod val="7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3200" dirty="0" smtClean="0">
                <a:solidFill>
                  <a:schemeClr val="accent6">
                    <a:lumMod val="7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もの、出来事など</a:t>
            </a:r>
            <a:endParaRPr lang="en-US" altLang="ja-JP" sz="3200" dirty="0" smtClean="0">
              <a:solidFill>
                <a:schemeClr val="accent6">
                  <a:lumMod val="7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457200" lvl="1" indent="0">
              <a:lnSpc>
                <a:spcPct val="11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２．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関連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＝　実体間の関連</a:t>
            </a: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9" name="グループ化 8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0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2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正方形/長方形 12"/>
          <p:cNvSpPr/>
          <p:nvPr/>
        </p:nvSpPr>
        <p:spPr>
          <a:xfrm>
            <a:off x="4639833" y="4774261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572254" y="4746375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149951" y="4840957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04590" y="484095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8789667" y="4837220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9193976" y="4988615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9" name="直線コネクタ 18"/>
          <p:cNvCxnSpPr>
            <a:stCxn id="14" idx="3"/>
            <a:endCxn id="13" idx="1"/>
          </p:cNvCxnSpPr>
          <p:nvPr/>
        </p:nvCxnSpPr>
        <p:spPr>
          <a:xfrm flipV="1">
            <a:off x="2339738" y="5511836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>
            <a:stCxn id="13" idx="3"/>
          </p:cNvCxnSpPr>
          <p:nvPr/>
        </p:nvCxnSpPr>
        <p:spPr>
          <a:xfrm>
            <a:off x="6231601" y="5511836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/>
          <p:nvPr/>
        </p:nvCxnSpPr>
        <p:spPr>
          <a:xfrm flipV="1">
            <a:off x="8343316" y="5375982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/>
        </p:nvCxnSpPr>
        <p:spPr>
          <a:xfrm>
            <a:off x="8377326" y="5566461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/>
        </p:nvCxnSpPr>
        <p:spPr>
          <a:xfrm flipH="1" flipV="1">
            <a:off x="6219398" y="5370453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/>
        </p:nvCxnSpPr>
        <p:spPr>
          <a:xfrm flipH="1">
            <a:off x="6254024" y="5536213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4484655" y="5352746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 flipH="1" flipV="1">
            <a:off x="2317315" y="5358649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flipH="1">
            <a:off x="2351941" y="5524409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029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2-2</a:t>
            </a:r>
            <a:r>
              <a:rPr lang="ja-JP" altLang="en-US" sz="4000" dirty="0" smtClean="0">
                <a:solidFill>
                  <a:schemeClr val="bg1"/>
                </a:solidFill>
              </a:rPr>
              <a:t> 一対多，多対多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90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１対多の対応のイメージ</a:t>
            </a:r>
          </a:p>
        </p:txBody>
      </p:sp>
      <p:sp>
        <p:nvSpPr>
          <p:cNvPr id="2" name="円/楕円 1"/>
          <p:cNvSpPr/>
          <p:nvPr/>
        </p:nvSpPr>
        <p:spPr>
          <a:xfrm>
            <a:off x="430856" y="1669143"/>
            <a:ext cx="4992914" cy="40494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5511201" y="2550307"/>
            <a:ext cx="4992914" cy="40494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022929" y="1407533"/>
            <a:ext cx="1492716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A</a:t>
            </a:r>
            <a:r>
              <a:rPr kumimoji="1" lang="ja-JP" altLang="en-US" sz="2800" dirty="0" smtClean="0"/>
              <a:t>小学校</a:t>
            </a:r>
            <a:endParaRPr kumimoji="1" lang="ja-JP" altLang="en-US" sz="28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261300" y="2288697"/>
            <a:ext cx="146706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B</a:t>
            </a:r>
            <a:r>
              <a:rPr kumimoji="1" lang="ja-JP" altLang="en-US" sz="2800" dirty="0" smtClean="0"/>
              <a:t>小学校</a:t>
            </a:r>
            <a:endParaRPr kumimoji="1" lang="ja-JP" altLang="en-US" sz="2800" dirty="0"/>
          </a:p>
        </p:txBody>
      </p:sp>
      <p:sp>
        <p:nvSpPr>
          <p:cNvPr id="5" name="円/楕円 4"/>
          <p:cNvSpPr/>
          <p:nvPr/>
        </p:nvSpPr>
        <p:spPr>
          <a:xfrm>
            <a:off x="1538514" y="3033486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2968569" y="4136572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3447539" y="2550307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6593643" y="3424465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8728368" y="4197679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6653263" y="5056641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8394539" y="5478388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989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１対多の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対応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3"/>
            <a:ext cx="9916119" cy="202999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それぞれの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生徒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は、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１つ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小学校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に所属する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小学校には、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複数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生徒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が所属する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2416810" y="3520354"/>
            <a:ext cx="2084832" cy="22631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6731000" y="3475650"/>
            <a:ext cx="2084832" cy="23078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直線コネクタ 8"/>
          <p:cNvCxnSpPr/>
          <p:nvPr/>
        </p:nvCxnSpPr>
        <p:spPr>
          <a:xfrm flipV="1">
            <a:off x="4501642" y="4627794"/>
            <a:ext cx="2229358" cy="83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ボックス 10"/>
          <p:cNvSpPr txBox="1"/>
          <p:nvPr/>
        </p:nvSpPr>
        <p:spPr>
          <a:xfrm>
            <a:off x="7121883" y="364041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/>
              <a:t>小学校</a:t>
            </a:r>
            <a:endParaRPr kumimoji="1" lang="ja-JP" altLang="en-US" sz="3200" b="1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915485" y="381759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/>
              <a:t>生徒</a:t>
            </a:r>
            <a:endParaRPr kumimoji="1" lang="ja-JP" altLang="en-US" sz="3200" b="1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9426785" y="1862933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>
                <a:solidFill>
                  <a:srgbClr val="C00000"/>
                </a:solidFill>
              </a:rPr>
              <a:t>１対多の対応</a:t>
            </a:r>
            <a:endParaRPr kumimoji="1" lang="ja-JP" altLang="en-US" sz="2400" b="1" dirty="0">
              <a:solidFill>
                <a:srgbClr val="C00000"/>
              </a:solidFill>
            </a:endParaRPr>
          </a:p>
        </p:txBody>
      </p:sp>
      <p:cxnSp>
        <p:nvCxnSpPr>
          <p:cNvPr id="6" name="直線コネクタ 5"/>
          <p:cNvCxnSpPr/>
          <p:nvPr/>
        </p:nvCxnSpPr>
        <p:spPr>
          <a:xfrm>
            <a:off x="6515100" y="4420276"/>
            <a:ext cx="0" cy="431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4477893" y="4479309"/>
            <a:ext cx="336550" cy="1484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V="1">
            <a:off x="4524500" y="4636176"/>
            <a:ext cx="289943" cy="1326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テキスト ボックス 23"/>
          <p:cNvSpPr txBox="1"/>
          <p:nvPr/>
        </p:nvSpPr>
        <p:spPr>
          <a:xfrm>
            <a:off x="5869225" y="4898235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>
                <a:solidFill>
                  <a:srgbClr val="C00000"/>
                </a:solidFill>
              </a:rPr>
              <a:t>縦線</a:t>
            </a:r>
            <a:r>
              <a:rPr lang="ja-JP" altLang="en-US" sz="2400" b="1" dirty="0" smtClean="0">
                <a:solidFill>
                  <a:srgbClr val="C00000"/>
                </a:solidFill>
              </a:rPr>
              <a:t>は</a:t>
            </a:r>
            <a:endParaRPr lang="en-US" altLang="ja-JP" sz="2400" b="1" dirty="0" smtClean="0">
              <a:solidFill>
                <a:srgbClr val="C00000"/>
              </a:solidFill>
            </a:endParaRPr>
          </a:p>
          <a:p>
            <a:r>
              <a:rPr kumimoji="1" lang="ja-JP" altLang="en-US" sz="2400" b="1" dirty="0" smtClean="0">
                <a:solidFill>
                  <a:srgbClr val="C00000"/>
                </a:solidFill>
              </a:rPr>
              <a:t>「１」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の印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3784393" y="4954349"/>
            <a:ext cx="17235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>
                <a:solidFill>
                  <a:srgbClr val="C00000"/>
                </a:solidFill>
              </a:rPr>
              <a:t>２つの斜め</a:t>
            </a:r>
            <a:endParaRPr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線は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「</a:t>
            </a:r>
            <a:r>
              <a:rPr lang="ja-JP" altLang="en-US" sz="2400" b="1" dirty="0">
                <a:solidFill>
                  <a:srgbClr val="C00000"/>
                </a:solidFill>
              </a:rPr>
              <a:t>多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」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の印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12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多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対多の対応のイメージ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045029" y="1959429"/>
            <a:ext cx="14061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/>
              <a:t>A</a:t>
            </a:r>
            <a:r>
              <a:rPr kumimoji="1" lang="ja-JP" altLang="en-US" sz="3600" dirty="0" smtClean="0"/>
              <a:t>さん</a:t>
            </a:r>
            <a:endParaRPr kumimoji="1" lang="ja-JP" altLang="en-US" sz="3600" dirty="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045029" y="4129314"/>
            <a:ext cx="13724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/>
              <a:t>B</a:t>
            </a:r>
            <a:r>
              <a:rPr kumimoji="1" lang="ja-JP" altLang="en-US" sz="3600" dirty="0" smtClean="0"/>
              <a:t>さん</a:t>
            </a:r>
            <a:endParaRPr kumimoji="1" lang="ja-JP" altLang="en-US" sz="3600" dirty="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7460343" y="1597604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りんご</a:t>
            </a:r>
            <a:endParaRPr kumimoji="1" lang="ja-JP" altLang="en-US" sz="3600" dirty="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7460343" y="3241654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みかん</a:t>
            </a:r>
            <a:endParaRPr kumimoji="1" lang="ja-JP" altLang="en-US" sz="36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7421940" y="5258825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メロン</a:t>
            </a:r>
            <a:endParaRPr kumimoji="1" lang="ja-JP" altLang="en-US" sz="3600" dirty="0"/>
          </a:p>
        </p:txBody>
      </p:sp>
      <p:cxnSp>
        <p:nvCxnSpPr>
          <p:cNvPr id="9" name="直線矢印コネクタ 8"/>
          <p:cNvCxnSpPr/>
          <p:nvPr/>
        </p:nvCxnSpPr>
        <p:spPr>
          <a:xfrm flipV="1">
            <a:off x="2844800" y="1959429"/>
            <a:ext cx="4368800" cy="174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>
            <a:off x="2844800" y="2409371"/>
            <a:ext cx="4577140" cy="28494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 flipV="1">
            <a:off x="2664264" y="3564819"/>
            <a:ext cx="4549336" cy="887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 flipV="1">
            <a:off x="2625861" y="2133600"/>
            <a:ext cx="4587739" cy="21443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348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多対多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対応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3"/>
            <a:ext cx="9916119" cy="202999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それぞれのひとは、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複数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食べ物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を選ぶ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それぞれの食べ物は、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複数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のひとから選ばれる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2416810" y="3520354"/>
            <a:ext cx="2084832" cy="22631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6731000" y="3475650"/>
            <a:ext cx="2084832" cy="23078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直線コネクタ 8"/>
          <p:cNvCxnSpPr/>
          <p:nvPr/>
        </p:nvCxnSpPr>
        <p:spPr>
          <a:xfrm flipV="1">
            <a:off x="4501642" y="4627794"/>
            <a:ext cx="2229358" cy="83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ボックス 10"/>
          <p:cNvSpPr txBox="1"/>
          <p:nvPr/>
        </p:nvSpPr>
        <p:spPr>
          <a:xfrm>
            <a:off x="7065530" y="3649142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食べ物</a:t>
            </a:r>
            <a:endParaRPr kumimoji="1" lang="ja-JP" altLang="en-US" sz="3200" b="1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915485" y="381759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ひと</a:t>
            </a:r>
            <a:endParaRPr kumimoji="1" lang="ja-JP" altLang="en-US" sz="3200" b="1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9426785" y="1862933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C00000"/>
                </a:solidFill>
              </a:rPr>
              <a:t>多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対多の対応</a:t>
            </a:r>
            <a:endParaRPr kumimoji="1" lang="ja-JP" altLang="en-US" sz="2400" b="1" dirty="0">
              <a:solidFill>
                <a:srgbClr val="C00000"/>
              </a:solidFill>
            </a:endParaRPr>
          </a:p>
        </p:txBody>
      </p:sp>
      <p:cxnSp>
        <p:nvCxnSpPr>
          <p:cNvPr id="20" name="直線コネクタ 19"/>
          <p:cNvCxnSpPr/>
          <p:nvPr/>
        </p:nvCxnSpPr>
        <p:spPr>
          <a:xfrm flipH="1">
            <a:off x="6369050" y="4451350"/>
            <a:ext cx="361950" cy="2056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H="1" flipV="1">
            <a:off x="6369050" y="4636176"/>
            <a:ext cx="361950" cy="138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テキスト ボックス 24"/>
          <p:cNvSpPr txBox="1"/>
          <p:nvPr/>
        </p:nvSpPr>
        <p:spPr>
          <a:xfrm>
            <a:off x="4754546" y="5029645"/>
            <a:ext cx="17235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>
                <a:solidFill>
                  <a:srgbClr val="C00000"/>
                </a:solidFill>
              </a:rPr>
              <a:t>２つの斜め</a:t>
            </a:r>
            <a:endParaRPr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線は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「</a:t>
            </a:r>
            <a:r>
              <a:rPr lang="ja-JP" altLang="en-US" sz="2400" b="1" dirty="0">
                <a:solidFill>
                  <a:srgbClr val="C00000"/>
                </a:solidFill>
              </a:rPr>
              <a:t>多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」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の印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</p:txBody>
      </p:sp>
      <p:cxnSp>
        <p:nvCxnSpPr>
          <p:cNvPr id="17" name="直線コネクタ 16"/>
          <p:cNvCxnSpPr/>
          <p:nvPr/>
        </p:nvCxnSpPr>
        <p:spPr>
          <a:xfrm flipH="1" flipV="1">
            <a:off x="4469378" y="4493179"/>
            <a:ext cx="353580" cy="1414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/>
          <p:cNvCxnSpPr/>
          <p:nvPr/>
        </p:nvCxnSpPr>
        <p:spPr>
          <a:xfrm flipH="1">
            <a:off x="4485510" y="4651924"/>
            <a:ext cx="337448" cy="1496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634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4582683" y="3565483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515104" y="3537597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092801" y="3632179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947440" y="3632179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8732517" y="3628442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9136826" y="377983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1" name="直線コネクタ 10"/>
          <p:cNvCxnSpPr>
            <a:stCxn id="6" idx="3"/>
            <a:endCxn id="5" idx="1"/>
          </p:cNvCxnSpPr>
          <p:nvPr/>
        </p:nvCxnSpPr>
        <p:spPr>
          <a:xfrm flipV="1">
            <a:off x="2282588" y="4303058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/>
          <p:cNvCxnSpPr>
            <a:stCxn id="5" idx="3"/>
          </p:cNvCxnSpPr>
          <p:nvPr/>
        </p:nvCxnSpPr>
        <p:spPr>
          <a:xfrm>
            <a:off x="6174451" y="4303058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 flipV="1">
            <a:off x="8286166" y="4167204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/>
          <p:nvPr/>
        </p:nvCxnSpPr>
        <p:spPr>
          <a:xfrm>
            <a:off x="8320176" y="4357683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 flipH="1" flipV="1">
            <a:off x="6162248" y="416167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/>
          <p:nvPr/>
        </p:nvCxnSpPr>
        <p:spPr>
          <a:xfrm flipH="1">
            <a:off x="6196874" y="432743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/>
          <p:cNvCxnSpPr/>
          <p:nvPr/>
        </p:nvCxnSpPr>
        <p:spPr>
          <a:xfrm>
            <a:off x="4242409" y="4077185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ボックス 19"/>
          <p:cNvSpPr txBox="1"/>
          <p:nvPr/>
        </p:nvSpPr>
        <p:spPr>
          <a:xfrm>
            <a:off x="2801452" y="4666118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>
                <a:solidFill>
                  <a:srgbClr val="C00000"/>
                </a:solidFill>
              </a:rPr>
              <a:t>１対多</a:t>
            </a:r>
            <a:endParaRPr kumimoji="1" lang="ja-JP" altLang="en-US" sz="2400" b="1" dirty="0">
              <a:solidFill>
                <a:srgbClr val="C00000"/>
              </a:solidFill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837704" y="463199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>
                <a:solidFill>
                  <a:srgbClr val="C00000"/>
                </a:solidFill>
              </a:rPr>
              <a:t>多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対多</a:t>
            </a:r>
            <a:endParaRPr kumimoji="1" lang="ja-JP" altLang="en-US" sz="2400" b="1" dirty="0">
              <a:solidFill>
                <a:srgbClr val="C00000"/>
              </a:solidFill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3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2-2.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一対多と多対多</a:t>
            </a:r>
          </a:p>
        </p:txBody>
      </p:sp>
      <p:grpSp>
        <p:nvGrpSpPr>
          <p:cNvPr id="24" name="グループ化 23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25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26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28" name="直線コネクタ 27"/>
          <p:cNvCxnSpPr/>
          <p:nvPr/>
        </p:nvCxnSpPr>
        <p:spPr>
          <a:xfrm flipH="1" flipV="1">
            <a:off x="2240169" y="4155399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 flipH="1">
            <a:off x="2274795" y="4321159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04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2-3</a:t>
            </a:r>
            <a:r>
              <a:rPr lang="ja-JP" altLang="en-US" sz="4000" dirty="0" smtClean="0">
                <a:solidFill>
                  <a:schemeClr val="bg1"/>
                </a:solidFill>
              </a:rPr>
              <a:t> データモデル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25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943600" y="2968625"/>
            <a:ext cx="3594100" cy="9429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sz="4800" b="1" dirty="0" smtClean="0"/>
              <a:t>モデル</a:t>
            </a:r>
            <a:endParaRPr kumimoji="1" lang="ja-JP" altLang="en-US" sz="4800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  <p:pic>
        <p:nvPicPr>
          <p:cNvPr id="1026" name="Picture 2" descr="http://3.bp.blogspot.com/-hHl3RTTvT5U/Us_NZxVRCaI/AAAAAAAAdIo/iJ2t9tM5Ilo/s800/fashion_mode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444500"/>
            <a:ext cx="4305300" cy="621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86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99200" y="1482725"/>
            <a:ext cx="3594100" cy="94297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kumimoji="1" lang="ja-JP" altLang="en-US" sz="4800" b="1" dirty="0" smtClean="0"/>
              <a:t>データモデル</a:t>
            </a:r>
            <a:endParaRPr kumimoji="1" lang="ja-JP" altLang="en-US" sz="4800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21</a:t>
            </a:fld>
            <a:endParaRPr kumimoji="1" lang="ja-JP" altLang="en-US"/>
          </a:p>
        </p:txBody>
      </p:sp>
      <p:pic>
        <p:nvPicPr>
          <p:cNvPr id="2050" name="Picture 2" descr="http://3.bp.blogspot.com/-YtrWSqttYsQ/WM9XglY6dtI/AAAAAAABCrE/FKxvLU_Dllkg7PN1RV8xSys-7M86MS1vwCLcB/s800/bg_digital_pattern_gre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6" y="1112837"/>
            <a:ext cx="3595794" cy="2022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3346608"/>
            <a:ext cx="4035425" cy="3768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5245100" y="3334543"/>
            <a:ext cx="6705600" cy="31297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/>
              <a:t>　　　　　　なぜ？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/>
              <a:t>データを共有などするときは，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u="sng" dirty="0" smtClean="0"/>
              <a:t>データの形をあわせる</a:t>
            </a:r>
            <a:r>
              <a:rPr lang="ja-JP" altLang="en-US" b="1" dirty="0" smtClean="0"/>
              <a:t>など約束が必要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/>
              <a:t>　</a:t>
            </a:r>
            <a:r>
              <a:rPr lang="ja-JP" altLang="en-US" b="1" dirty="0" smtClean="0"/>
              <a:t>　　　　　　↓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/>
              <a:t>約束のことをデータモデルといいます</a:t>
            </a:r>
            <a:endParaRPr lang="ja-JP" altLang="en-US" b="1" dirty="0"/>
          </a:p>
        </p:txBody>
      </p:sp>
    </p:spTree>
    <p:extLst>
      <p:ext uri="{BB962C8B-B14F-4D97-AF65-F5344CB8AC3E}">
        <p14:creationId xmlns:p14="http://schemas.microsoft.com/office/powerpoint/2010/main" val="369905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リレーショナル・データベース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3"/>
            <a:ext cx="8608243" cy="3789788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リレーショナル・データベース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は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lang="ja-JP" altLang="en-US" sz="32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データの種類ごとに分かれた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、たくさんの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が格納される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本体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には、数値、文字列、日付などのデータが格納される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708" y="4060166"/>
            <a:ext cx="4777637" cy="249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16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データモデルと</a:t>
            </a: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は</a:t>
            </a:r>
            <a:endParaRPr lang="ja-JP" altLang="en-US" sz="4000" dirty="0" smtClean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Rectangle 3"/>
          <p:cNvSpPr txBox="1">
            <a:spLocks/>
          </p:cNvSpPr>
          <p:nvPr/>
        </p:nvSpPr>
        <p:spPr>
          <a:xfrm>
            <a:off x="571500" y="1239839"/>
            <a:ext cx="11127441" cy="4696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を、共有できるようにするための原則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１．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データベースの形の記述法</a:t>
            </a:r>
            <a:endParaRPr lang="en-US" altLang="ja-JP" sz="36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２．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データベースができる演算</a:t>
            </a:r>
            <a:endParaRPr lang="en-US" altLang="ja-JP" sz="36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３．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データベースの制約の書き方</a:t>
            </a:r>
            <a:endParaRPr lang="en-US" altLang="ja-JP" sz="36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右中かっこ 1"/>
          <p:cNvSpPr/>
          <p:nvPr/>
        </p:nvSpPr>
        <p:spPr>
          <a:xfrm>
            <a:off x="8014447" y="2017058"/>
            <a:ext cx="349624" cy="391904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8364071" y="3561081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これらを</a:t>
            </a:r>
            <a:r>
              <a:rPr kumimoji="1" lang="ja-JP" altLang="en-US" sz="24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統一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しましょう！</a:t>
            </a:r>
            <a:endParaRPr kumimoji="1"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という</a:t>
            </a:r>
            <a:r>
              <a:rPr lang="ja-JP" altLang="en-US" sz="24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約束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のことを、</a:t>
            </a:r>
            <a:endParaRPr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kumimoji="1"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モデル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とい</a:t>
            </a:r>
            <a:r>
              <a:rPr kumimoji="1"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う</a:t>
            </a:r>
          </a:p>
        </p:txBody>
      </p:sp>
    </p:spTree>
    <p:extLst>
      <p:ext uri="{BB962C8B-B14F-4D97-AF65-F5344CB8AC3E}">
        <p14:creationId xmlns:p14="http://schemas.microsoft.com/office/powerpoint/2010/main" val="351977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24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10415740" cy="1004888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リレーショナルデータベースのデータモデルは</a:t>
            </a:r>
          </a:p>
        </p:txBody>
      </p:sp>
      <p:sp>
        <p:nvSpPr>
          <p:cNvPr id="27" name="Rectangle 3"/>
          <p:cNvSpPr txBox="1">
            <a:spLocks/>
          </p:cNvSpPr>
          <p:nvPr/>
        </p:nvSpPr>
        <p:spPr>
          <a:xfrm>
            <a:off x="571500" y="1239839"/>
            <a:ext cx="11431524" cy="548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１．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データベースの形の記述法</a:t>
            </a:r>
            <a:endParaRPr lang="en-US" altLang="ja-JP" sz="36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テーブル名、フィールド名をテーブルごとに指定　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２．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データベースができる演算</a:t>
            </a:r>
            <a:endParaRPr lang="en-US" altLang="ja-JP" sz="36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データベース言語ＳＱＬの演算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３．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データベースの制約の書き方</a:t>
            </a:r>
            <a:endParaRPr lang="en-US" altLang="ja-JP" sz="36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6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（例）学生番号は学生固有の番号である！</a:t>
            </a:r>
            <a:endParaRPr lang="en-US" altLang="ja-JP" sz="36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2792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2-3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データモデルと</a:t>
            </a: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は</a:t>
            </a:r>
            <a:endParaRPr lang="ja-JP" altLang="en-US" sz="4000" dirty="0" smtClean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Rectangle 3"/>
          <p:cNvSpPr txBox="1">
            <a:spLocks/>
          </p:cNvSpPr>
          <p:nvPr/>
        </p:nvSpPr>
        <p:spPr>
          <a:xfrm>
            <a:off x="571500" y="1239839"/>
            <a:ext cx="11127441" cy="4696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を、共有できるようにするための原則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１．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データベースの形の記述法</a:t>
            </a:r>
            <a:endParaRPr lang="en-US" altLang="ja-JP" sz="36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２．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データベースができる演算</a:t>
            </a:r>
            <a:endParaRPr lang="en-US" altLang="ja-JP" sz="36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３．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データベースの制約の書き方</a:t>
            </a:r>
            <a:endParaRPr lang="en-US" altLang="ja-JP" sz="36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右中かっこ 1"/>
          <p:cNvSpPr/>
          <p:nvPr/>
        </p:nvSpPr>
        <p:spPr>
          <a:xfrm>
            <a:off x="8014447" y="2017058"/>
            <a:ext cx="349624" cy="391904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8364071" y="3561081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これらを</a:t>
            </a:r>
            <a:r>
              <a:rPr kumimoji="1" lang="ja-JP" altLang="en-US" sz="24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統一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しましょう！</a:t>
            </a:r>
            <a:endParaRPr kumimoji="1"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という</a:t>
            </a:r>
            <a:r>
              <a:rPr lang="ja-JP" altLang="en-US" sz="24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約束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のことを、</a:t>
            </a:r>
            <a:endParaRPr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kumimoji="1"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モデル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とい</a:t>
            </a:r>
            <a:r>
              <a:rPr kumimoji="1"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う</a:t>
            </a:r>
          </a:p>
        </p:txBody>
      </p:sp>
      <p:grpSp>
        <p:nvGrpSpPr>
          <p:cNvPr id="13" name="グループ化 12"/>
          <p:cNvGrpSpPr/>
          <p:nvPr/>
        </p:nvGrpSpPr>
        <p:grpSpPr>
          <a:xfrm>
            <a:off x="10496887" y="1952228"/>
            <a:ext cx="1404753" cy="1487805"/>
            <a:chOff x="9828551" y="1209670"/>
            <a:chExt cx="2031326" cy="1921118"/>
          </a:xfrm>
        </p:grpSpPr>
        <p:sp>
          <p:nvSpPr>
            <p:cNvPr id="14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5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9150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26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1041574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まとめると・・・</a:t>
            </a: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165968" y="1134931"/>
          <a:ext cx="11837056" cy="55865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3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9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248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1733">
                <a:tc>
                  <a:txBody>
                    <a:bodyPr/>
                    <a:lstStyle/>
                    <a:p>
                      <a:endParaRPr kumimoji="1" lang="ja-JP" altLang="en-US" sz="3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b="1" dirty="0" smtClean="0"/>
                        <a:t>約束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b="1" dirty="0" smtClean="0"/>
                        <a:t>特徴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57405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ER</a:t>
                      </a:r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モデル</a:t>
                      </a:r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、</a:t>
                      </a:r>
                      <a:endParaRPr kumimoji="1" lang="en-US" altLang="ja-JP" sz="3200" dirty="0" smtClean="0">
                        <a:solidFill>
                          <a:schemeClr val="tx1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r>
                        <a:rPr kumimoji="1" lang="en-US" altLang="ja-JP" sz="32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ER</a:t>
                      </a:r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図</a:t>
                      </a:r>
                      <a:endParaRPr kumimoji="1" lang="ja-JP" altLang="en-US" sz="3200" dirty="0">
                        <a:solidFill>
                          <a:srgbClr val="C0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情報</a:t>
                      </a:r>
                      <a:r>
                        <a:rPr kumimoji="1" lang="ja-JP" altLang="en-US" sz="32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は、</a:t>
                      </a:r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実体</a:t>
                      </a:r>
                      <a:r>
                        <a:rPr kumimoji="1" lang="ja-JP" altLang="en-US" sz="32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と</a:t>
                      </a:r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関連</a:t>
                      </a:r>
                      <a:r>
                        <a:rPr kumimoji="1" lang="ja-JP" altLang="en-US" sz="32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の</a:t>
                      </a:r>
                      <a:r>
                        <a:rPr kumimoji="1" lang="ja-JP" altLang="en-US" sz="3200" u="sng" dirty="0" smtClean="0">
                          <a:solidFill>
                            <a:srgbClr val="FF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２種類</a:t>
                      </a:r>
                      <a:r>
                        <a:rPr kumimoji="1" lang="ja-JP" altLang="en-US" sz="32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しかない</a:t>
                      </a:r>
                      <a:endParaRPr kumimoji="1" lang="ja-JP" altLang="en-US" sz="32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ja-JP" altLang="en-US" sz="32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いろいろな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データベースシステム</a:t>
                      </a:r>
                      <a:r>
                        <a:rPr lang="ja-JP" altLang="en-US" sz="32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の</a:t>
                      </a:r>
                      <a:r>
                        <a:rPr lang="ja-JP" altLang="en-US" sz="3200" u="sng" dirty="0" smtClean="0">
                          <a:solidFill>
                            <a:srgbClr val="FF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種類によらず</a:t>
                      </a:r>
                      <a:r>
                        <a:rPr lang="ja-JP" altLang="en-US" sz="32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、</a:t>
                      </a:r>
                      <a:r>
                        <a:rPr lang="ja-JP" altLang="en-US" sz="3200" u="sng" dirty="0" smtClean="0">
                          <a:solidFill>
                            <a:srgbClr val="FF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同じ</a:t>
                      </a:r>
                      <a:endParaRPr kumimoji="1" lang="ja-JP" altLang="en-US" sz="3200" u="sng" dirty="0">
                        <a:solidFill>
                          <a:srgbClr val="FF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57405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リレーショナルデータベース</a:t>
                      </a:r>
                      <a:r>
                        <a:rPr kumimoji="1" lang="ja-JP" altLang="en-US" sz="32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の</a:t>
                      </a:r>
                      <a:r>
                        <a:rPr kumimoji="1" lang="ja-JP" altLang="en-US" sz="32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データモデル</a:t>
                      </a:r>
                      <a:endParaRPr kumimoji="1" lang="ja-JP" altLang="en-US" sz="3200" dirty="0">
                        <a:solidFill>
                          <a:srgbClr val="C0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１．</a:t>
                      </a: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テーブル名</a:t>
                      </a:r>
                      <a:r>
                        <a:rPr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、</a:t>
                      </a: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フィールド名</a:t>
                      </a:r>
                      <a:r>
                        <a:rPr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を</a:t>
                      </a:r>
                      <a:r>
                        <a:rPr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テーブル</a:t>
                      </a:r>
                      <a:r>
                        <a:rPr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ごとに指定</a:t>
                      </a:r>
                      <a:endParaRPr kumimoji="1" lang="en-US" altLang="ja-JP" sz="2800" dirty="0" smtClean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２．データベース言語</a:t>
                      </a:r>
                      <a:r>
                        <a:rPr kumimoji="1"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ＳＱＬ</a:t>
                      </a:r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の演算を使う</a:t>
                      </a:r>
                      <a:endParaRPr kumimoji="1" lang="en-US" altLang="ja-JP" sz="2800" dirty="0" smtClean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３．</a:t>
                      </a:r>
                      <a:r>
                        <a:rPr kumimoji="1" lang="ja-JP" altLang="en-US" sz="2800" dirty="0" smtClean="0">
                          <a:solidFill>
                            <a:srgbClr val="C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制約</a:t>
                      </a:r>
                      <a:r>
                        <a:rPr kumimoji="1" lang="ja-JP" altLang="en-US" sz="28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の書き方を統一する</a:t>
                      </a:r>
                      <a:endParaRPr kumimoji="1" lang="ja-JP" altLang="en-US" sz="28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リレーショナルデータベース</a:t>
                      </a:r>
                      <a:r>
                        <a:rPr kumimoji="1" lang="ja-JP" altLang="en-US" sz="3200" u="sng" dirty="0" smtClean="0">
                          <a:solidFill>
                            <a:srgbClr val="FF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だけに使える</a:t>
                      </a:r>
                      <a:r>
                        <a:rPr kumimoji="1" lang="ja-JP" altLang="en-US" sz="3200" dirty="0" smtClean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やり方</a:t>
                      </a:r>
                      <a:endParaRPr kumimoji="1" lang="ja-JP" altLang="en-US" sz="32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447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1108</TotalTime>
  <Words>623</Words>
  <Application>Microsoft Office PowerPoint</Application>
  <PresentationFormat>ワイド画面</PresentationFormat>
  <Paragraphs>206</Paragraphs>
  <Slides>26</Slides>
  <Notes>14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26</vt:i4>
      </vt:variant>
    </vt:vector>
  </HeadingPairs>
  <TitlesOfParts>
    <vt:vector size="33" baseType="lpstr"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データベースシステム入門</vt:lpstr>
      <vt:lpstr>2-1 ER モデルと ER 図</vt:lpstr>
      <vt:lpstr>PowerPoint プレゼンテーション</vt:lpstr>
      <vt:lpstr>今日の授業で学んでもらうこと</vt:lpstr>
      <vt:lpstr>今日の授業で学んでもらうこと</vt:lpstr>
      <vt:lpstr>IE記法のER図の例</vt:lpstr>
      <vt:lpstr>IE記法のER図の例</vt:lpstr>
      <vt:lpstr>IE記法のER図の例</vt:lpstr>
      <vt:lpstr>IE記法のER図の例</vt:lpstr>
      <vt:lpstr>IE記法のER図の例</vt:lpstr>
      <vt:lpstr>データベースの設計は</vt:lpstr>
      <vt:lpstr>2-1. IE記法のER図</vt:lpstr>
      <vt:lpstr>2-2 一対多，多対多</vt:lpstr>
      <vt:lpstr>１対多の対応のイメージ</vt:lpstr>
      <vt:lpstr>１対多の対応</vt:lpstr>
      <vt:lpstr>多対多の対応のイメージ</vt:lpstr>
      <vt:lpstr>多対多の対応</vt:lpstr>
      <vt:lpstr>2-2. 一対多と多対多</vt:lpstr>
      <vt:lpstr>2-3 データモデル</vt:lpstr>
      <vt:lpstr>PowerPoint プレゼンテーション</vt:lpstr>
      <vt:lpstr>PowerPoint プレゼンテーション</vt:lpstr>
      <vt:lpstr>リレーショナル・データベース</vt:lpstr>
      <vt:lpstr>データモデルとは</vt:lpstr>
      <vt:lpstr>リレーショナルデータベースのデータモデルは</vt:lpstr>
      <vt:lpstr>2-3 データモデルとは</vt:lpstr>
      <vt:lpstr>まとめると・・・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143</cp:revision>
  <cp:lastPrinted>2017-06-08T02:23:30Z</cp:lastPrinted>
  <dcterms:created xsi:type="dcterms:W3CDTF">2015-04-02T07:07:27Z</dcterms:created>
  <dcterms:modified xsi:type="dcterms:W3CDTF">2018-02-01T05:02:01Z</dcterms:modified>
</cp:coreProperties>
</file>