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9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2" r:id="rId34"/>
    <p:sldId id="303" r:id="rId35"/>
    <p:sldId id="304" r:id="rId36"/>
    <p:sldId id="307" r:id="rId37"/>
    <p:sldId id="306" r:id="rId38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3366"/>
    <a:srgbClr val="00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115" d="100"/>
          <a:sy n="115" d="100"/>
        </p:scale>
        <p:origin x="102" y="19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13905" y="1122363"/>
            <a:ext cx="9784080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１５．</a:t>
            </a:r>
            <a:r>
              <a:rPr lang="ja-JP" altLang="en-US" dirty="0" smtClean="0"/>
              <a:t>同時実行制御</a:t>
            </a:r>
            <a:r>
              <a:rPr kumimoji="1" lang="ja-JP" altLang="en-US" dirty="0" smtClean="0"/>
              <a:t>，トランザクション，</a:t>
            </a:r>
            <a:endParaRPr kumimoji="1" lang="en-US" altLang="ja-JP" dirty="0" smtClean="0"/>
          </a:p>
          <a:p>
            <a:r>
              <a:rPr lang="ja-JP" altLang="en-US" dirty="0"/>
              <a:t>データベース</a:t>
            </a:r>
            <a:r>
              <a:rPr lang="ja-JP" altLang="en-US" dirty="0" smtClean="0"/>
              <a:t>の</a:t>
            </a:r>
            <a:r>
              <a:rPr lang="ja-JP" altLang="en-US" dirty="0"/>
              <a:t>回復</a:t>
            </a:r>
            <a:endParaRPr kumimoji="1" lang="en-US" altLang="ja-JP" dirty="0" smtClean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データベースが壊れる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64515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データが壊れる、消える　　→　バックアップ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不正アクセス　　　　　　　→　パスワードなど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同時に複数の人が「書き込もう」としておかしくなる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　　　　　　　　　　　　　→　同時実行制御</a:t>
            </a:r>
            <a:endParaRPr lang="en-US" altLang="ja-JP" dirty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ja-JP" altLang="en-US" dirty="0" smtClean="0"/>
              <a:t>うっかり</a:t>
            </a:r>
            <a:r>
              <a:rPr lang="ja-JP" altLang="en-US" dirty="0"/>
              <a:t>ミスで、データベース内のデータが、おかしくなって、直しようがない</a:t>
            </a:r>
            <a:r>
              <a:rPr lang="ja-JP" altLang="en-US" dirty="0" smtClean="0"/>
              <a:t>こと（</a:t>
            </a:r>
            <a:r>
              <a:rPr lang="ja-JP" altLang="en-US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/>
              <a:t>）　</a:t>
            </a:r>
            <a:r>
              <a:rPr kumimoji="1" lang="ja-JP" altLang="en-US" dirty="0" smtClean="0"/>
              <a:t>　→　データベース設計の工夫で防ぐ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130926" y="901699"/>
            <a:ext cx="9661467" cy="33377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740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15-1 </a:t>
            </a:r>
            <a:r>
              <a:rPr lang="ja-JP" altLang="en-US" sz="4000" dirty="0" smtClean="0">
                <a:solidFill>
                  <a:schemeClr val="bg1"/>
                </a:solidFill>
              </a:rPr>
              <a:t>同時実行制御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18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データベースが壊れる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64515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データが壊れる、消える　　→　バックアップ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不正アクセス　　　　　　　→　パスワードなど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b="1" dirty="0" smtClean="0"/>
              <a:t>同時に複数の人が「書き込もう」としておかしくなる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ja-JP" altLang="en-US" b="1" dirty="0" smtClean="0"/>
              <a:t>　　　　　　　　　　　　　　→　同時実行制御</a:t>
            </a:r>
            <a:endParaRPr lang="en-US" altLang="ja-JP" b="1" dirty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ja-JP" altLang="en-US" dirty="0" smtClean="0"/>
              <a:t>うっかり</a:t>
            </a:r>
            <a:r>
              <a:rPr lang="ja-JP" altLang="en-US" dirty="0"/>
              <a:t>ミスで、</a:t>
            </a:r>
            <a:r>
              <a:rPr lang="ja-JP" altLang="en-US" b="1" dirty="0"/>
              <a:t>データベース内のデータが、おかしくなって、直しようがない</a:t>
            </a:r>
            <a:r>
              <a:rPr lang="ja-JP" altLang="en-US" dirty="0" smtClean="0"/>
              <a:t>こと（</a:t>
            </a:r>
            <a:r>
              <a:rPr lang="ja-JP" altLang="en-US" b="1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/>
              <a:t>）　</a:t>
            </a:r>
            <a:r>
              <a:rPr kumimoji="1" lang="ja-JP" altLang="en-US" dirty="0" smtClean="0"/>
              <a:t>　→　</a:t>
            </a:r>
            <a:r>
              <a:rPr kumimoji="1" lang="ja-JP" altLang="en-US" b="1" dirty="0" smtClean="0"/>
              <a:t>データベース設計の工夫で防ぐ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175260" y="2860583"/>
            <a:ext cx="11664950" cy="13271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31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同時</a:t>
            </a:r>
            <a:r>
              <a:rPr lang="ja-JP" altLang="en-US" dirty="0"/>
              <a:t>実行</a:t>
            </a:r>
            <a:r>
              <a:rPr kumimoji="1" lang="ja-JP" altLang="en-US" dirty="0" smtClean="0"/>
              <a:t>制御のイメージ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2050" name="Picture 2" descr="http://3.bp.blogspot.com/-xqKcgHkcdTw/VdL1V5LsTBI/AAAAAAAAw-M/WfL5l9wa5KA/s800/shingou_mac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1924050"/>
            <a:ext cx="3347871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zDYbcZferzU/UV1JK75oUpI/AAAAAAAAPUo/P_ZSK0X2WeA/s1600/koutsu_oudan_bo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1924050"/>
            <a:ext cx="3368675" cy="318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テキスト ボックス 6"/>
          <p:cNvSpPr txBox="1"/>
          <p:nvPr/>
        </p:nvSpPr>
        <p:spPr>
          <a:xfrm>
            <a:off x="1215286" y="552833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赤信号で止まる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243924" y="5312886"/>
            <a:ext cx="4134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信号が青になったら，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車によく気を付けて渡る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358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zh-TW" altLang="en-US" dirty="0" smtClean="0"/>
              <a:t>同時実行制御</a:t>
            </a:r>
            <a:r>
              <a:rPr kumimoji="1" lang="ja-JP" altLang="en-US" dirty="0" smtClean="0"/>
              <a:t>のイメージ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2050" name="Picture 2" descr="http://3.bp.blogspot.com/-xqKcgHkcdTw/VdL1V5LsTBI/AAAAAAAAw-M/WfL5l9wa5KA/s800/shingou_mac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1924050"/>
            <a:ext cx="3347871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テキスト ボックス 6"/>
          <p:cNvSpPr txBox="1"/>
          <p:nvPr/>
        </p:nvSpPr>
        <p:spPr>
          <a:xfrm>
            <a:off x="1215286" y="552833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赤信号で止まる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5110509" y="1046887"/>
            <a:ext cx="618630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道路は，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◆あるときは，</a:t>
            </a:r>
            <a:r>
              <a:rPr kumimoji="1" lang="ja-JP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歩行者</a:t>
            </a: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が渡り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◆あるときは，</a:t>
            </a:r>
            <a:r>
              <a:rPr kumimoji="1" lang="ja-JP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車両</a:t>
            </a: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が走る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5" name="下矢印 4"/>
          <p:cNvSpPr/>
          <p:nvPr/>
        </p:nvSpPr>
        <p:spPr>
          <a:xfrm>
            <a:off x="7398454" y="3657600"/>
            <a:ext cx="933450" cy="4000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238750" y="4393267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歩行者と車両が衝突することはない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470009" y="5466775"/>
            <a:ext cx="5929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これが</a:t>
            </a:r>
            <a:r>
              <a:rPr kumimoji="1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同時実行制御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のイメージ</a:t>
            </a:r>
            <a:endParaRPr kumimoji="1" lang="ja-JP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238750" y="2993584"/>
            <a:ext cx="6647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同時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に、</a:t>
            </a: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歩行者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と</a:t>
            </a: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車両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がいるのに・・・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350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データベースシステムでの</a:t>
            </a:r>
            <a:r>
              <a:rPr kumimoji="1" lang="zh-TW" altLang="en-US" dirty="0" smtClean="0"/>
              <a:t>同時実行制御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84420" y="1876425"/>
            <a:ext cx="7066280" cy="2720975"/>
          </a:xfrm>
        </p:spPr>
        <p:txBody>
          <a:bodyPr/>
          <a:lstStyle/>
          <a:p>
            <a:r>
              <a:rPr kumimoji="1" lang="ja-JP" altLang="en-US" dirty="0" smtClean="0"/>
              <a:t>データベースシステムの</a:t>
            </a:r>
            <a:r>
              <a:rPr kumimoji="1" lang="zh-TW" altLang="en-US" dirty="0" smtClean="0">
                <a:solidFill>
                  <a:srgbClr val="C00000"/>
                </a:solidFill>
              </a:rPr>
              <a:t>同時実行制御</a:t>
            </a:r>
            <a:r>
              <a:rPr kumimoji="1" lang="ja-JP" altLang="en-US" dirty="0" smtClean="0"/>
              <a:t>機能を使うとき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/>
              <a:t>全</a:t>
            </a:r>
            <a:r>
              <a:rPr lang="ja-JP" altLang="en-US" dirty="0" smtClean="0"/>
              <a:t>てのユーザは，それを無視／無効化できない</a:t>
            </a:r>
            <a:r>
              <a:rPr lang="ja-JP" altLang="en-US" dirty="0"/>
              <a:t>　</a:t>
            </a:r>
            <a:r>
              <a:rPr kumimoji="1" lang="ja-JP" altLang="en-US" dirty="0" smtClean="0"/>
              <a:t>（だから安全）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026" name="Picture 2" descr="http://3.bp.blogspot.com/-I37-dap0niE/U-8FhCjHy0I/AAAAAAAAktE/Sc2pH-GmEsE/s800/shingou_mus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1697554"/>
            <a:ext cx="3796993" cy="392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891540" y="580179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信号無視は危ない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19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zh-TW" altLang="en-US" dirty="0" smtClean="0"/>
              <a:t>同時実行制御</a:t>
            </a:r>
            <a:r>
              <a:rPr kumimoji="1" lang="ja-JP" altLang="en-US" dirty="0" smtClean="0"/>
              <a:t>と鍵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8194" name="Picture 2" descr="http://2.bp.blogspot.com/-_LqAwlldqfk/UOKDIBaDdmI/AAAAAAAAKLw/uSpLmXpw-ow/s1600/building_mans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4" y="1135061"/>
            <a:ext cx="3768725" cy="471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1177606" y="6015692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部屋の数だけ鍵がある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8196" name="Picture 4" descr="家の鍵のイラスト（ディスクシリンダー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901700"/>
            <a:ext cx="2930525" cy="293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正方形/長方形 6"/>
          <p:cNvSpPr/>
          <p:nvPr/>
        </p:nvSpPr>
        <p:spPr>
          <a:xfrm>
            <a:off x="5492750" y="4115484"/>
            <a:ext cx="662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◆鍵がかかっていなければ使える．</a:t>
            </a:r>
            <a:endParaRPr kumimoji="1" lang="en-US" altLang="ja-JP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◆</a:t>
            </a: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使用中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は鍵がかかる．他の人は使えない（</a:t>
            </a: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＝排他）</a:t>
            </a:r>
          </a:p>
        </p:txBody>
      </p:sp>
    </p:spTree>
    <p:extLst>
      <p:ext uri="{BB962C8B-B14F-4D97-AF65-F5344CB8AC3E}">
        <p14:creationId xmlns:p14="http://schemas.microsoft.com/office/powerpoint/2010/main" val="86002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ロック（鍵）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0517" y="3340412"/>
            <a:ext cx="3243960" cy="1128557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データベースを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使</a:t>
            </a:r>
            <a:r>
              <a:rPr lang="ja-JP" altLang="en-US" dirty="0" smtClean="0"/>
              <a:t>うと</a:t>
            </a:r>
            <a:r>
              <a:rPr lang="ja-JP" altLang="en-US" dirty="0"/>
              <a:t>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3076" name="Picture 4" descr="http://4.bp.blogspot.com/-SEHtAjahfDE/UZM47eEhirI/AAAAAAAASP4/HzlQA7II4yE/s800/computer_gir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901700"/>
            <a:ext cx="282486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サーバーのイラス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44623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下矢印 6"/>
          <p:cNvSpPr/>
          <p:nvPr/>
        </p:nvSpPr>
        <p:spPr>
          <a:xfrm>
            <a:off x="3190177" y="3478369"/>
            <a:ext cx="876300" cy="7697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663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ロック（鍵）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0517" y="3340412"/>
            <a:ext cx="3243960" cy="1128557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データベースを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使</a:t>
            </a:r>
            <a:r>
              <a:rPr lang="ja-JP" altLang="en-US" dirty="0" smtClean="0"/>
              <a:t>うと</a:t>
            </a:r>
            <a:r>
              <a:rPr lang="ja-JP" altLang="en-US" dirty="0"/>
              <a:t>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3074" name="Picture 2" descr="鍵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41" y="2286000"/>
            <a:ext cx="22574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-SEHtAjahfDE/UZM47eEhirI/AAAAAAAASP4/HzlQA7II4yE/s800/computer_gir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901700"/>
            <a:ext cx="282486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サーバーのイラスト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44623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下矢印 6"/>
          <p:cNvSpPr/>
          <p:nvPr/>
        </p:nvSpPr>
        <p:spPr>
          <a:xfrm>
            <a:off x="3190177" y="3478369"/>
            <a:ext cx="876300" cy="7697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7437437" y="1721721"/>
            <a:ext cx="4754563" cy="11285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データベースシステム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では，</a:t>
            </a:r>
            <a:r>
              <a:rPr kumimoji="1" lang="ja-JP" alt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自動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で鍵がかかる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（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ロック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）</a:t>
            </a:r>
            <a:endParaRPr kumimoji="1" lang="ja-JP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6242586" y="4670841"/>
            <a:ext cx="592982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※</a:t>
            </a:r>
            <a:r>
              <a:rPr kumimoji="1" lang="ja-JP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　データベースを使い終わると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，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自動</a:t>
            </a:r>
            <a:r>
              <a:rPr kumimoji="1" lang="ja-JP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で鍵が外れる</a:t>
            </a:r>
          </a:p>
        </p:txBody>
      </p:sp>
    </p:spTree>
    <p:extLst>
      <p:ext uri="{BB962C8B-B14F-4D97-AF65-F5344CB8AC3E}">
        <p14:creationId xmlns:p14="http://schemas.microsoft.com/office/powerpoint/2010/main" val="21278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ロック（鍵）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0517" y="3340412"/>
            <a:ext cx="3243960" cy="1128557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データベースを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使</a:t>
            </a:r>
            <a:r>
              <a:rPr lang="ja-JP" altLang="en-US" dirty="0" smtClean="0"/>
              <a:t>うと</a:t>
            </a:r>
            <a:r>
              <a:rPr lang="ja-JP" altLang="en-US" dirty="0"/>
              <a:t>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3074" name="Picture 2" descr="鍵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41" y="2286000"/>
            <a:ext cx="22574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-SEHtAjahfDE/UZM47eEhirI/AAAAAAAASP4/HzlQA7II4yE/s800/computer_gir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901700"/>
            <a:ext cx="282486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サーバーのイラスト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44623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下矢印 6"/>
          <p:cNvSpPr/>
          <p:nvPr/>
        </p:nvSpPr>
        <p:spPr>
          <a:xfrm>
            <a:off x="3190177" y="3478369"/>
            <a:ext cx="876300" cy="7697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7679683" y="3064746"/>
            <a:ext cx="4039493" cy="11285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自動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で鍵がかかる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（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ロック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）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5122" name="Picture 2" descr="http://3.bp.blogspot.com/-2LCN4R5CgEk/Uab3uveQ_TI/AAAAAAAAUTY/naUxtQPhKhk/s800/neet_ma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1" y="126129"/>
            <a:ext cx="1820416" cy="200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7911207" y="1415769"/>
            <a:ext cx="4039493" cy="11285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他の人は使えない</a:t>
            </a:r>
            <a:endParaRPr kumimoji="1" lang="ja-JP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270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ロック（鍵）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0517" y="3340412"/>
            <a:ext cx="3243960" cy="1128557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データベースを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使</a:t>
            </a:r>
            <a:r>
              <a:rPr lang="ja-JP" altLang="en-US" dirty="0" smtClean="0"/>
              <a:t>うと</a:t>
            </a:r>
            <a:r>
              <a:rPr lang="ja-JP" altLang="en-US" dirty="0"/>
              <a:t>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3076" name="Picture 4" descr="http://4.bp.blogspot.com/-SEHtAjahfDE/UZM47eEhirI/AAAAAAAASP4/HzlQA7II4yE/s800/computer_gir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901700"/>
            <a:ext cx="282486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サーバーのイラス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40" y="44623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下矢印 6"/>
          <p:cNvSpPr/>
          <p:nvPr/>
        </p:nvSpPr>
        <p:spPr>
          <a:xfrm>
            <a:off x="3190177" y="3478369"/>
            <a:ext cx="876300" cy="7697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7679683" y="3064746"/>
            <a:ext cx="3921767" cy="11285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データの数だけ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鍵がある．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（</a:t>
            </a:r>
            <a:r>
              <a:rPr kumimoji="1" lang="ja-JP" alt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使用中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のデータにだけ鍵がかかる）</a:t>
            </a:r>
            <a:endParaRPr kumimoji="1" lang="ja-JP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7911207" y="1095608"/>
            <a:ext cx="4039493" cy="11285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鍵のかかっていない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データは使える</a:t>
            </a:r>
            <a:endParaRPr kumimoji="1" lang="ja-JP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7170" name="Picture 2" descr="http://4.bp.blogspot.com/-kB4oy9JqOXY/UZM47tryhwI/AAAAAAAASQA/YVqBfu70GZw/s800/computer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282" y="205107"/>
            <a:ext cx="2320925" cy="199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束になっている鍵のイラスト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433" y="2772490"/>
            <a:ext cx="2157563" cy="202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19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15-1 </a:t>
            </a:r>
            <a:r>
              <a:rPr kumimoji="1" lang="ja-JP" altLang="en-US" dirty="0" smtClean="0"/>
              <a:t>データベースシステムの</a:t>
            </a:r>
            <a:r>
              <a:rPr kumimoji="1" lang="zh-TW" altLang="en-US" dirty="0" smtClean="0"/>
              <a:t>同時実行制御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8928100" cy="5172076"/>
          </a:xfrm>
        </p:spPr>
        <p:txBody>
          <a:bodyPr/>
          <a:lstStyle/>
          <a:p>
            <a:r>
              <a:rPr kumimoji="1" lang="ja-JP" altLang="en-US" dirty="0" smtClean="0"/>
              <a:t>データベース内のデータを使うとき，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自動</a:t>
            </a:r>
            <a:r>
              <a:rPr kumimoji="1" lang="ja-JP" altLang="en-US" dirty="0" smtClean="0"/>
              <a:t>で鍵がかかる（ロック）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データに鍵がかかっていると，他の人の使用に制限がかかる（</a:t>
            </a:r>
            <a:r>
              <a:rPr kumimoji="1" lang="zh-TW" altLang="en-US" dirty="0" smtClean="0"/>
              <a:t>同時実行制御</a:t>
            </a:r>
            <a:r>
              <a:rPr kumimoji="1" lang="ja-JP" altLang="en-US" dirty="0" smtClean="0"/>
              <a:t>）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鍵は，データの数だけある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grpSp>
        <p:nvGrpSpPr>
          <p:cNvPr id="5" name="グループ化 4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1" lang="ja-JP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メイリオ" panose="020B0604030504040204" pitchFamily="50" charset="-128"/>
                  <a:cs typeface="+mn-cs"/>
                </a:rPr>
                <a:t>ノートページ</a:t>
              </a: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216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ロックが無いと、何が起こるのか？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1136523"/>
          </a:xfrm>
        </p:spPr>
        <p:txBody>
          <a:bodyPr/>
          <a:lstStyle/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か</a:t>
            </a:r>
            <a:r>
              <a:rPr lang="ja-JP" altLang="en-US" dirty="0"/>
              <a:t>ら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1000</a:t>
            </a:r>
            <a:r>
              <a:rPr kumimoji="1" lang="ja-JP" altLang="en-US" dirty="0" smtClean="0"/>
              <a:t>円を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引き出し</a:t>
            </a:r>
            <a:r>
              <a:rPr kumimoji="1" lang="ja-JP" altLang="en-US" dirty="0" smtClean="0"/>
              <a:t>たい。</a:t>
            </a:r>
            <a:endParaRPr kumimoji="1" lang="en-US" altLang="ja-JP" dirty="0" smtClean="0"/>
          </a:p>
          <a:p>
            <a:r>
              <a:rPr lang="en-US" altLang="ja-JP" dirty="0" smtClean="0"/>
              <a:t>B</a:t>
            </a:r>
            <a:r>
              <a:rPr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に </a:t>
            </a:r>
            <a:r>
              <a:rPr lang="en-US" altLang="ja-JP" dirty="0" smtClean="0"/>
              <a:t>2000</a:t>
            </a:r>
            <a:r>
              <a:rPr lang="ja-JP" altLang="en-US" dirty="0" smtClean="0"/>
              <a:t>円を</a:t>
            </a:r>
            <a:r>
              <a:rPr lang="ja-JP" altLang="en-US" u="sng" dirty="0" smtClean="0">
                <a:solidFill>
                  <a:srgbClr val="FF0000"/>
                </a:solidFill>
              </a:rPr>
              <a:t>預けたい</a:t>
            </a:r>
            <a:r>
              <a:rPr lang="ja-JP" altLang="en-US" dirty="0" smtClean="0"/>
              <a:t>。これが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ほぼ同時</a:t>
            </a:r>
            <a:r>
              <a:rPr lang="ja-JP" altLang="en-US" dirty="0" smtClean="0"/>
              <a:t>に起きたとする。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017520" y="2387473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もともと </a:t>
            </a: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10000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円だったとすると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143629" y="6277302"/>
            <a:ext cx="3308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11000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円になるはず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5798089" y="3085318"/>
            <a:ext cx="0" cy="2913146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2.bp.blogspot.com/-Gs4MgMoRfwI/Ur1HRZ-odII/AAAAAAAAcdc/-ROKSGsN61Y/s800/atm_wo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553" y="2927450"/>
            <a:ext cx="2405547" cy="271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JiEaod_8tN0/URec9dXK-NI/AAAAAAAAMV0/KJkrK5iSCGs/s1600/at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97" y="3274542"/>
            <a:ext cx="2097204" cy="224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2.bp.blogspot.com/-RbbGOXpWLgc/Us_MJrSkBsI/AAAAAAAAdBk/wSqULzpIv6E/s800/daigakusei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085318"/>
            <a:ext cx="133140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1201344" y="5882919"/>
            <a:ext cx="113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A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88114" y="5882919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635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ロックが無いと、何が起こるのか？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1136523"/>
          </a:xfrm>
        </p:spPr>
        <p:txBody>
          <a:bodyPr/>
          <a:lstStyle/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か</a:t>
            </a:r>
            <a:r>
              <a:rPr lang="ja-JP" altLang="en-US" dirty="0"/>
              <a:t>ら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1000</a:t>
            </a:r>
            <a:r>
              <a:rPr kumimoji="1" lang="ja-JP" altLang="en-US" dirty="0" smtClean="0"/>
              <a:t>円を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引き出し</a:t>
            </a:r>
            <a:r>
              <a:rPr kumimoji="1" lang="ja-JP" altLang="en-US" dirty="0" smtClean="0"/>
              <a:t>たい。</a:t>
            </a:r>
            <a:endParaRPr kumimoji="1" lang="en-US" altLang="ja-JP" dirty="0" smtClean="0"/>
          </a:p>
          <a:p>
            <a:r>
              <a:rPr lang="en-US" altLang="ja-JP" dirty="0" smtClean="0"/>
              <a:t>B</a:t>
            </a:r>
            <a:r>
              <a:rPr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に </a:t>
            </a:r>
            <a:r>
              <a:rPr lang="en-US" altLang="ja-JP" dirty="0" smtClean="0"/>
              <a:t>2000</a:t>
            </a:r>
            <a:r>
              <a:rPr lang="ja-JP" altLang="en-US" dirty="0" smtClean="0"/>
              <a:t>円を</a:t>
            </a:r>
            <a:r>
              <a:rPr lang="ja-JP" altLang="en-US" u="sng" dirty="0" smtClean="0">
                <a:solidFill>
                  <a:srgbClr val="FF0000"/>
                </a:solidFill>
              </a:rPr>
              <a:t>預けたい</a:t>
            </a:r>
            <a:r>
              <a:rPr lang="ja-JP" altLang="en-US" dirty="0" smtClean="0"/>
              <a:t>。これが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ほぼ同時</a:t>
            </a:r>
            <a:r>
              <a:rPr lang="ja-JP" altLang="en-US" dirty="0" smtClean="0"/>
              <a:t>に起きたとする。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017520" y="2387473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もともと </a:t>
            </a: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10000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円だったとすると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143629" y="6277302"/>
            <a:ext cx="3308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11000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円になるはず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5798089" y="3085318"/>
            <a:ext cx="0" cy="2913146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2.bp.blogspot.com/-Gs4MgMoRfwI/Ur1HRZ-odII/AAAAAAAAcdc/-ROKSGsN61Y/s800/atm_wo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553" y="2927450"/>
            <a:ext cx="2405547" cy="271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JiEaod_8tN0/URec9dXK-NI/AAAAAAAAMV0/KJkrK5iSCGs/s1600/at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97" y="3274542"/>
            <a:ext cx="2097204" cy="224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2.bp.blogspot.com/-RbbGOXpWLgc/Us_MJrSkBsI/AAAAAAAAdBk/wSqULzpIv6E/s800/daigakusei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085318"/>
            <a:ext cx="133140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1201344" y="5882919"/>
            <a:ext cx="113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A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88114" y="5882919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128674" y="3526820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244090" y="5311748"/>
            <a:ext cx="110799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９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11" name="直線矢印コネクタ 10"/>
          <p:cNvCxnSpPr>
            <a:stCxn id="8" idx="1"/>
          </p:cNvCxnSpPr>
          <p:nvPr/>
        </p:nvCxnSpPr>
        <p:spPr>
          <a:xfrm flipH="1">
            <a:off x="3695701" y="3711486"/>
            <a:ext cx="1432973" cy="3738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3695701" y="5044403"/>
            <a:ext cx="1432973" cy="35437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3775436" y="4233220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引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く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989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ロックが無いと、何が起こるのか？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1136523"/>
          </a:xfrm>
        </p:spPr>
        <p:txBody>
          <a:bodyPr/>
          <a:lstStyle/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か</a:t>
            </a:r>
            <a:r>
              <a:rPr lang="ja-JP" altLang="en-US" dirty="0"/>
              <a:t>ら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1000</a:t>
            </a:r>
            <a:r>
              <a:rPr kumimoji="1" lang="ja-JP" altLang="en-US" dirty="0" smtClean="0"/>
              <a:t>円を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引き出し</a:t>
            </a:r>
            <a:r>
              <a:rPr kumimoji="1" lang="ja-JP" altLang="en-US" dirty="0" smtClean="0"/>
              <a:t>たい。</a:t>
            </a:r>
            <a:endParaRPr kumimoji="1" lang="en-US" altLang="ja-JP" dirty="0" smtClean="0"/>
          </a:p>
          <a:p>
            <a:r>
              <a:rPr lang="en-US" altLang="ja-JP" dirty="0" smtClean="0"/>
              <a:t>B</a:t>
            </a:r>
            <a:r>
              <a:rPr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に </a:t>
            </a:r>
            <a:r>
              <a:rPr lang="en-US" altLang="ja-JP" dirty="0" smtClean="0"/>
              <a:t>2000</a:t>
            </a:r>
            <a:r>
              <a:rPr lang="ja-JP" altLang="en-US" dirty="0" smtClean="0"/>
              <a:t>円を</a:t>
            </a:r>
            <a:r>
              <a:rPr lang="ja-JP" altLang="en-US" u="sng" dirty="0" smtClean="0">
                <a:solidFill>
                  <a:srgbClr val="FF0000"/>
                </a:solidFill>
              </a:rPr>
              <a:t>預けたい</a:t>
            </a:r>
            <a:r>
              <a:rPr lang="ja-JP" altLang="en-US" dirty="0" smtClean="0"/>
              <a:t>。これが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ほぼ同時</a:t>
            </a:r>
            <a:r>
              <a:rPr lang="ja-JP" altLang="en-US" dirty="0" smtClean="0"/>
              <a:t>に起きたとする。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017520" y="2387473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もともと </a:t>
            </a: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10000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円だったとすると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143629" y="6277302"/>
            <a:ext cx="3308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11000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円になるはず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5798089" y="3085318"/>
            <a:ext cx="0" cy="2913146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2.bp.blogspot.com/-Gs4MgMoRfwI/Ur1HRZ-odII/AAAAAAAAcdc/-ROKSGsN61Y/s800/atm_wo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553" y="2927450"/>
            <a:ext cx="2405547" cy="271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JiEaod_8tN0/URec9dXK-NI/AAAAAAAAMV0/KJkrK5iSCGs/s1600/at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97" y="3274542"/>
            <a:ext cx="2097204" cy="224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2.bp.blogspot.com/-RbbGOXpWLgc/Us_MJrSkBsI/AAAAAAAAdBk/wSqULzpIv6E/s800/daigakusei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085318"/>
            <a:ext cx="133140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1201344" y="5882919"/>
            <a:ext cx="113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A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88114" y="5882919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128674" y="3526820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244090" y="5311748"/>
            <a:ext cx="110799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９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11" name="直線矢印コネクタ 10"/>
          <p:cNvCxnSpPr>
            <a:stCxn id="8" idx="1"/>
          </p:cNvCxnSpPr>
          <p:nvPr/>
        </p:nvCxnSpPr>
        <p:spPr>
          <a:xfrm flipH="1">
            <a:off x="3695701" y="3711486"/>
            <a:ext cx="1432973" cy="3738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3695701" y="5044403"/>
            <a:ext cx="1432973" cy="35437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3775436" y="4233220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引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く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128674" y="4080818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>
            <a:off x="6467502" y="4211075"/>
            <a:ext cx="1879031" cy="36690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7328987" y="4717395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２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足す</a:t>
            </a:r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6426594" y="5456504"/>
            <a:ext cx="1919939" cy="3815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/>
          <p:cNvSpPr txBox="1"/>
          <p:nvPr/>
        </p:nvSpPr>
        <p:spPr>
          <a:xfrm>
            <a:off x="6730851" y="3561695"/>
            <a:ext cx="1800493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使用中のデータ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読み出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し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5087766" y="5828021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１２０００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764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ロックがあれば大丈夫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1136523"/>
          </a:xfrm>
        </p:spPr>
        <p:txBody>
          <a:bodyPr/>
          <a:lstStyle/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か</a:t>
            </a:r>
            <a:r>
              <a:rPr lang="ja-JP" altLang="en-US" dirty="0"/>
              <a:t>ら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1000</a:t>
            </a:r>
            <a:r>
              <a:rPr kumimoji="1" lang="ja-JP" altLang="en-US" dirty="0" smtClean="0"/>
              <a:t>円を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引き出し</a:t>
            </a:r>
            <a:r>
              <a:rPr kumimoji="1" lang="ja-JP" altLang="en-US" dirty="0" smtClean="0"/>
              <a:t>たい。</a:t>
            </a:r>
            <a:endParaRPr kumimoji="1" lang="en-US" altLang="ja-JP" dirty="0" smtClean="0"/>
          </a:p>
          <a:p>
            <a:r>
              <a:rPr lang="en-US" altLang="ja-JP" dirty="0" smtClean="0"/>
              <a:t>B</a:t>
            </a:r>
            <a:r>
              <a:rPr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に </a:t>
            </a:r>
            <a:r>
              <a:rPr lang="en-US" altLang="ja-JP" dirty="0" smtClean="0"/>
              <a:t>2000</a:t>
            </a:r>
            <a:r>
              <a:rPr lang="ja-JP" altLang="en-US" dirty="0" smtClean="0"/>
              <a:t>円を</a:t>
            </a:r>
            <a:r>
              <a:rPr lang="ja-JP" altLang="en-US" u="sng" dirty="0" smtClean="0">
                <a:solidFill>
                  <a:srgbClr val="FF0000"/>
                </a:solidFill>
              </a:rPr>
              <a:t>預けたい</a:t>
            </a:r>
            <a:r>
              <a:rPr lang="ja-JP" altLang="en-US" dirty="0" smtClean="0"/>
              <a:t>。これが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ほぼ同時</a:t>
            </a:r>
            <a:r>
              <a:rPr lang="ja-JP" altLang="en-US" dirty="0" smtClean="0"/>
              <a:t>に起きたとする。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017520" y="2387473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もともと </a:t>
            </a: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10000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円だったとすると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143628" y="6370080"/>
            <a:ext cx="3308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11000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円になるはず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9" name="直線矢印コネクタ 8"/>
          <p:cNvCxnSpPr>
            <a:endCxn id="7" idx="0"/>
          </p:cNvCxnSpPr>
          <p:nvPr/>
        </p:nvCxnSpPr>
        <p:spPr>
          <a:xfrm flipH="1">
            <a:off x="5798088" y="3085318"/>
            <a:ext cx="1" cy="3284762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2.bp.blogspot.com/-Gs4MgMoRfwI/Ur1HRZ-odII/AAAAAAAAcdc/-ROKSGsN61Y/s800/atm_wo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553" y="2927450"/>
            <a:ext cx="2405547" cy="271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JiEaod_8tN0/URec9dXK-NI/AAAAAAAAMV0/KJkrK5iSCGs/s1600/at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97" y="3274542"/>
            <a:ext cx="2097204" cy="224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2.bp.blogspot.com/-RbbGOXpWLgc/Us_MJrSkBsI/AAAAAAAAdBk/wSqULzpIv6E/s800/daigakusei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085318"/>
            <a:ext cx="133140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1201344" y="5882919"/>
            <a:ext cx="113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A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88114" y="5882919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128674" y="3526820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238907" y="5149738"/>
            <a:ext cx="110799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９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11" name="直線矢印コネクタ 10"/>
          <p:cNvCxnSpPr>
            <a:stCxn id="8" idx="1"/>
          </p:cNvCxnSpPr>
          <p:nvPr/>
        </p:nvCxnSpPr>
        <p:spPr>
          <a:xfrm flipH="1">
            <a:off x="3695701" y="3711486"/>
            <a:ext cx="1432973" cy="3738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3695701" y="5044403"/>
            <a:ext cx="1432973" cy="18852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3775436" y="4233220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引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く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148819" y="5979853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１１０００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>
            <a:off x="6447047" y="5363726"/>
            <a:ext cx="1726506" cy="2151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6832563" y="5586716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２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足す</a:t>
            </a:r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6426592" y="6083250"/>
            <a:ext cx="1746961" cy="12169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鍵のイラスト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340" y="3642178"/>
            <a:ext cx="1327255" cy="132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0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ロックがあれば大丈夫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1136523"/>
          </a:xfrm>
        </p:spPr>
        <p:txBody>
          <a:bodyPr/>
          <a:lstStyle/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か</a:t>
            </a:r>
            <a:r>
              <a:rPr lang="ja-JP" altLang="en-US" dirty="0"/>
              <a:t>ら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1000</a:t>
            </a:r>
            <a:r>
              <a:rPr kumimoji="1" lang="ja-JP" altLang="en-US" dirty="0" smtClean="0"/>
              <a:t>円を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引き出し</a:t>
            </a:r>
            <a:r>
              <a:rPr kumimoji="1" lang="ja-JP" altLang="en-US" dirty="0" smtClean="0"/>
              <a:t>たい。</a:t>
            </a:r>
            <a:endParaRPr kumimoji="1" lang="en-US" altLang="ja-JP" dirty="0" smtClean="0"/>
          </a:p>
          <a:p>
            <a:r>
              <a:rPr lang="en-US" altLang="ja-JP" dirty="0" smtClean="0"/>
              <a:t>B</a:t>
            </a:r>
            <a:r>
              <a:rPr lang="ja-JP" altLang="en-US" dirty="0" smtClean="0"/>
              <a:t>さんは、口座</a:t>
            </a:r>
            <a:r>
              <a:rPr lang="en-US" altLang="ja-JP" dirty="0" smtClean="0"/>
              <a:t>X</a:t>
            </a:r>
            <a:r>
              <a:rPr lang="ja-JP" altLang="en-US" dirty="0" smtClean="0"/>
              <a:t>に </a:t>
            </a:r>
            <a:r>
              <a:rPr lang="en-US" altLang="ja-JP" dirty="0" smtClean="0"/>
              <a:t>2000</a:t>
            </a:r>
            <a:r>
              <a:rPr lang="ja-JP" altLang="en-US" dirty="0" smtClean="0"/>
              <a:t>円を</a:t>
            </a:r>
            <a:r>
              <a:rPr lang="ja-JP" altLang="en-US" u="sng" dirty="0" smtClean="0">
                <a:solidFill>
                  <a:srgbClr val="FF0000"/>
                </a:solidFill>
              </a:rPr>
              <a:t>預けたい</a:t>
            </a:r>
            <a:r>
              <a:rPr lang="ja-JP" altLang="en-US" dirty="0" smtClean="0"/>
              <a:t>。これが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ほぼ同時</a:t>
            </a:r>
            <a:r>
              <a:rPr lang="ja-JP" altLang="en-US" dirty="0" smtClean="0"/>
              <a:t>に起きたとする。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017520" y="2387473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もともと </a:t>
            </a: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10000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円だったとすると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143628" y="6370080"/>
            <a:ext cx="3308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11000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円になるはず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9" name="直線矢印コネクタ 8"/>
          <p:cNvCxnSpPr>
            <a:endCxn id="7" idx="0"/>
          </p:cNvCxnSpPr>
          <p:nvPr/>
        </p:nvCxnSpPr>
        <p:spPr>
          <a:xfrm flipH="1">
            <a:off x="5798088" y="3085318"/>
            <a:ext cx="1" cy="3284762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2.bp.blogspot.com/-Gs4MgMoRfwI/Ur1HRZ-odII/AAAAAAAAcdc/-ROKSGsN61Y/s800/atm_wo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553" y="2927450"/>
            <a:ext cx="2405547" cy="271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JiEaod_8tN0/URec9dXK-NI/AAAAAAAAMV0/KJkrK5iSCGs/s1600/at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97" y="3274542"/>
            <a:ext cx="2097204" cy="224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2.bp.blogspot.com/-RbbGOXpWLgc/Us_MJrSkBsI/AAAAAAAAdBk/wSqULzpIv6E/s800/daigakusei_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085318"/>
            <a:ext cx="133140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1201344" y="5882919"/>
            <a:ext cx="113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A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88114" y="5882919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</a:t>
            </a:r>
            <a:r>
              <a:rPr kumimoji="1" lang="ja-JP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128674" y="3526820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238907" y="5149738"/>
            <a:ext cx="110799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９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11" name="直線矢印コネクタ 10"/>
          <p:cNvCxnSpPr>
            <a:stCxn id="8" idx="1"/>
          </p:cNvCxnSpPr>
          <p:nvPr/>
        </p:nvCxnSpPr>
        <p:spPr>
          <a:xfrm flipH="1">
            <a:off x="3695701" y="3711486"/>
            <a:ext cx="1432973" cy="3738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3695701" y="5044403"/>
            <a:ext cx="1432973" cy="18852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3775436" y="4233220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引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く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148819" y="5979853"/>
            <a:ext cx="1338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１１０００</a:t>
            </a:r>
            <a:endParaRPr kumimoji="1" lang="ja-JP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>
            <a:off x="6447047" y="5363726"/>
            <a:ext cx="1726506" cy="2151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6832563" y="5586716"/>
            <a:ext cx="110799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２</a:t>
            </a:r>
            <a:r>
              <a:rPr kumimoji="1" lang="ja-JP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０００</a:t>
            </a:r>
            <a:endParaRPr kumimoji="1" lang="en-US" altLang="ja-JP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足す</a:t>
            </a:r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6426592" y="6083250"/>
            <a:ext cx="1746961" cy="12169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鍵のイラスト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340" y="3642178"/>
            <a:ext cx="1327255" cy="132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角丸四角形吹き出し 4"/>
          <p:cNvSpPr/>
          <p:nvPr/>
        </p:nvSpPr>
        <p:spPr>
          <a:xfrm>
            <a:off x="6171631" y="984447"/>
            <a:ext cx="3924479" cy="1585702"/>
          </a:xfrm>
          <a:prstGeom prst="wedgeRoundRectCallout">
            <a:avLst>
              <a:gd name="adj1" fmla="val -48327"/>
              <a:gd name="adj2" fmla="val 20435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6395024" y="1100984"/>
            <a:ext cx="34163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さんは、ロックが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外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れるまで、強制的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に待たされる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476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データベースシステムの鍵（ロック）は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データベースシステムのロックは２種類ある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rgbClr val="C00000"/>
                </a:solidFill>
              </a:rPr>
              <a:t>　共有ロック</a:t>
            </a:r>
            <a:r>
              <a:rPr kumimoji="1" lang="ja-JP" altLang="en-US" dirty="0" smtClean="0"/>
              <a:t>　・・・　データ１つに対して，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何本</a:t>
            </a:r>
            <a:r>
              <a:rPr kumimoji="1" lang="ja-JP" altLang="en-US" dirty="0" smtClean="0"/>
              <a:t>でも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rgbClr val="C00000"/>
                </a:solidFill>
              </a:rPr>
              <a:t>　排他ロック</a:t>
            </a:r>
            <a:r>
              <a:rPr kumimoji="1" lang="ja-JP" altLang="en-US" dirty="0" smtClean="0"/>
              <a:t>　・・・　データ１つに対して，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１本</a:t>
            </a:r>
            <a:r>
              <a:rPr kumimoji="1" lang="ja-JP" altLang="en-US" dirty="0" smtClean="0"/>
              <a:t>だけ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5" name="Picture 2" descr="鍵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942" y="2762251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鍵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84" y="2762251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鍵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026" y="2762251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鍵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568" y="2762251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鍵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110" y="2762251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鍵のイラス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942" y="4781551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テキスト ボックス 10"/>
          <p:cNvSpPr txBox="1"/>
          <p:nvPr/>
        </p:nvSpPr>
        <p:spPr>
          <a:xfrm>
            <a:off x="233704" y="5940851"/>
            <a:ext cx="104438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共有ロックがかかっているときは，重ねて排他ロックできない．</a:t>
            </a:r>
            <a:endParaRPr kumimoji="1" lang="en-US" altLang="ja-JP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排他ロック</a:t>
            </a:r>
            <a:r>
              <a:rPr kumimoji="1" lang="ja-JP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がかかっているときは，重ねて共有ロックできないし，排他ロックもできない</a:t>
            </a:r>
            <a:endParaRPr kumimoji="1" lang="ja-JP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867110" y="1854606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データの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共有用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9867110" y="3968013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データの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独占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用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97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15-2 </a:t>
            </a:r>
            <a:r>
              <a:rPr kumimoji="1" lang="ja-JP" altLang="en-US" dirty="0" smtClean="0"/>
              <a:t>トランザクション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120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間違ってしまったときは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05" y="2009774"/>
            <a:ext cx="4391025" cy="3238500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1184095" y="130442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ワープロの場合は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8248650" y="614586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元に戻す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548409" y="2674917"/>
            <a:ext cx="4493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新規作成する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（データをすべて捨てる）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062" y="3887787"/>
            <a:ext cx="2996229" cy="2209800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7984699" y="3756982"/>
            <a:ext cx="263951" cy="3959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3742" y="486702"/>
            <a:ext cx="3615358" cy="211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8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 smtClean="0"/>
              <a:t>データベースの操作を間違ってしまったときは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570" y="1125054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172076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◆　まさか、データベースを新規作成しなおす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わけにはいかない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データベース操作を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間違ってしまったとき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は、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元に戻す</a:t>
            </a:r>
            <a:endParaRPr kumimoji="1"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/>
              <a:t>　　　元に戻すこと　＝　</a:t>
            </a:r>
            <a:r>
              <a:rPr lang="ja-JP" altLang="en-US" dirty="0" smtClean="0">
                <a:solidFill>
                  <a:srgbClr val="C00000"/>
                </a:solidFill>
              </a:rPr>
              <a:t>ロールバック</a:t>
            </a:r>
            <a:r>
              <a:rPr lang="en-US" altLang="ja-JP" dirty="0" smtClean="0">
                <a:solidFill>
                  <a:srgbClr val="C00000"/>
                </a:solidFill>
              </a:rPr>
              <a:t> </a:t>
            </a:r>
            <a:r>
              <a:rPr lang="en-US" altLang="ja-JP" dirty="0" smtClean="0"/>
              <a:t>(rollback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pic>
        <p:nvPicPr>
          <p:cNvPr id="8194" name="Picture 2" descr="巻物のイラス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071" y="4594839"/>
            <a:ext cx="2263161" cy="226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79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 smtClean="0"/>
              <a:t>作業開始　・・・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012" y="26335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xkCf3U6tykY/UZM47IK-HjI/AAAAAAAASP0/_6_p6PfSld8/s800/computer_business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" y="2265895"/>
            <a:ext cx="3038065" cy="261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矢印コネクタ 5"/>
          <p:cNvCxnSpPr/>
          <p:nvPr/>
        </p:nvCxnSpPr>
        <p:spPr>
          <a:xfrm>
            <a:off x="6371303" y="2633506"/>
            <a:ext cx="1150374" cy="345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3008671" y="1767602"/>
            <a:ext cx="3687097" cy="45887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128830" y="2123384"/>
            <a:ext cx="3446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begin 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 </a:t>
            </a: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transaction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776735" y="997536"/>
            <a:ext cx="541526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「</a:t>
            </a:r>
            <a:r>
              <a:rPr kumimoji="1" lang="en-US" altLang="ja-JP" dirty="0" smtClean="0"/>
              <a:t>begin transaction</a:t>
            </a:r>
            <a:r>
              <a:rPr kumimoji="1" lang="ja-JP" altLang="en-US" dirty="0" smtClean="0"/>
              <a:t>」は、</a:t>
            </a:r>
            <a:endParaRPr kumimoji="1" lang="en-US" altLang="ja-JP" dirty="0" smtClean="0"/>
          </a:p>
          <a:p>
            <a:r>
              <a:rPr kumimoji="1" lang="ja-JP" altLang="en-US" b="1" u="sng" dirty="0" smtClean="0">
                <a:solidFill>
                  <a:srgbClr val="FF0000"/>
                </a:solidFill>
              </a:rPr>
              <a:t>データベースの変更の作業開始</a:t>
            </a:r>
            <a:r>
              <a:rPr kumimoji="1" lang="ja-JP" altLang="en-US" dirty="0" smtClean="0"/>
              <a:t>を、</a:t>
            </a:r>
            <a:endParaRPr kumimoji="1" lang="en-US" altLang="ja-JP" dirty="0" smtClean="0"/>
          </a:p>
          <a:p>
            <a:r>
              <a:rPr lang="ja-JP" altLang="en-US" dirty="0" smtClean="0"/>
              <a:t>データベース</a:t>
            </a:r>
            <a:r>
              <a:rPr lang="ja-JP" altLang="en-US" dirty="0"/>
              <a:t>システム</a:t>
            </a:r>
            <a:r>
              <a:rPr lang="ja-JP" altLang="en-US" dirty="0" smtClean="0"/>
              <a:t>に伝える</a:t>
            </a:r>
            <a:r>
              <a:rPr lang="ja-JP" altLang="en-US" dirty="0"/>
              <a:t>コマンド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en-US" altLang="ja-JP" dirty="0" smtClean="0"/>
              <a:t>※ </a:t>
            </a:r>
            <a:r>
              <a:rPr lang="ja-JP" altLang="en-US" dirty="0" smtClean="0"/>
              <a:t>いままでの授業の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は、データベース</a:t>
            </a:r>
            <a:endParaRPr lang="en-US" altLang="ja-JP" dirty="0" smtClean="0"/>
          </a:p>
          <a:p>
            <a:r>
              <a:rPr kumimoji="1" lang="ja-JP" altLang="en-US" dirty="0"/>
              <a:t>　</a:t>
            </a:r>
            <a:r>
              <a:rPr kumimoji="1" lang="ja-JP" altLang="en-US" dirty="0" smtClean="0"/>
              <a:t>　の</a:t>
            </a:r>
            <a:r>
              <a:rPr kumimoji="1" lang="ja-JP" altLang="en-US" b="1" dirty="0" smtClean="0"/>
              <a:t>変更をしない</a:t>
            </a:r>
            <a:r>
              <a:rPr kumimoji="1" lang="ja-JP" altLang="en-US" dirty="0" smtClean="0"/>
              <a:t>ので「</a:t>
            </a:r>
            <a:r>
              <a:rPr kumimoji="1" lang="en-US" altLang="ja-JP" dirty="0" smtClean="0"/>
              <a:t>begin transaction</a:t>
            </a:r>
            <a:r>
              <a:rPr kumimoji="1" lang="ja-JP" altLang="en-US" dirty="0" smtClean="0"/>
              <a:t>」</a:t>
            </a:r>
            <a:r>
              <a:rPr kumimoji="1" lang="ja-JP" altLang="en-US" b="1" dirty="0" smtClean="0"/>
              <a:t>なし</a:t>
            </a:r>
            <a:endParaRPr kumimoji="1"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181960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 smtClean="0"/>
              <a:t>作業中　・・・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012" y="26335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xkCf3U6tykY/UZM47IK-HjI/AAAAAAAASP0/_6_p6PfSld8/s800/computer_business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" y="2265895"/>
            <a:ext cx="3038065" cy="261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矢印コネクタ 5"/>
          <p:cNvCxnSpPr/>
          <p:nvPr/>
        </p:nvCxnSpPr>
        <p:spPr>
          <a:xfrm>
            <a:off x="6371303" y="2633506"/>
            <a:ext cx="1150374" cy="345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5767713" y="3167531"/>
            <a:ext cx="1753964" cy="288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20" idx="3"/>
          </p:cNvCxnSpPr>
          <p:nvPr/>
        </p:nvCxnSpPr>
        <p:spPr>
          <a:xfrm flipV="1">
            <a:off x="5662566" y="3902160"/>
            <a:ext cx="1859111" cy="64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3008671" y="1767602"/>
            <a:ext cx="3687097" cy="45887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128830" y="2123384"/>
            <a:ext cx="3446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begin 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 </a:t>
            </a: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transaction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238815" y="295276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操作１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246794" y="367377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操作２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227654" y="443594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操作３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5751327" y="4258549"/>
            <a:ext cx="1770350" cy="367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98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4000" dirty="0"/>
              <a:t>作業</a:t>
            </a:r>
            <a:r>
              <a:rPr kumimoji="1" lang="ja-JP" altLang="en-US" sz="4000" dirty="0" smtClean="0"/>
              <a:t>中　・・・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012" y="26335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xkCf3U6tykY/UZM47IK-HjI/AAAAAAAASP0/_6_p6PfSld8/s800/computer_business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" y="2265895"/>
            <a:ext cx="3038065" cy="261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矢印コネクタ 5"/>
          <p:cNvCxnSpPr/>
          <p:nvPr/>
        </p:nvCxnSpPr>
        <p:spPr>
          <a:xfrm>
            <a:off x="6371303" y="2633506"/>
            <a:ext cx="1150374" cy="345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5767713" y="3167531"/>
            <a:ext cx="1753964" cy="288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20" idx="3"/>
          </p:cNvCxnSpPr>
          <p:nvPr/>
        </p:nvCxnSpPr>
        <p:spPr>
          <a:xfrm flipV="1">
            <a:off x="5662566" y="3902160"/>
            <a:ext cx="1859111" cy="64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3008671" y="1767602"/>
            <a:ext cx="3687097" cy="45887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128830" y="2123384"/>
            <a:ext cx="3446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begin 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 </a:t>
            </a: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transaction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238815" y="295276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操作１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246794" y="367377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操作２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227654" y="443594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操作３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5751327" y="4258549"/>
            <a:ext cx="1770350" cy="367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6815927" y="2083842"/>
            <a:ext cx="42755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←　作業のスタート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275132" y="4918294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作業のやりかけ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463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4000" dirty="0" smtClean="0"/>
              <a:t>ロールバック </a:t>
            </a:r>
            <a:r>
              <a:rPr lang="en-US" altLang="ja-JP" sz="4000" dirty="0" smtClean="0"/>
              <a:t>(rollback) </a:t>
            </a:r>
            <a:r>
              <a:rPr lang="ja-JP" altLang="en-US" sz="4000" dirty="0" smtClean="0"/>
              <a:t>のイメージ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012" y="26335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xkCf3U6tykY/UZM47IK-HjI/AAAAAAAASP0/_6_p6PfSld8/s800/computer_business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" y="2265895"/>
            <a:ext cx="3038065" cy="261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正方形/長方形 15"/>
          <p:cNvSpPr/>
          <p:nvPr/>
        </p:nvSpPr>
        <p:spPr>
          <a:xfrm>
            <a:off x="3008671" y="1767602"/>
            <a:ext cx="3687097" cy="45887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128830" y="2123384"/>
            <a:ext cx="3446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begin 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 </a:t>
            </a: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transaction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098090" y="1091833"/>
            <a:ext cx="52116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操作１、操作２、操作３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と操作していて、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2800" b="1" u="sng" dirty="0">
                <a:solidFill>
                  <a:srgbClr val="FF0000"/>
                </a:solidFill>
                <a:latin typeface="Segoe UI"/>
                <a:ea typeface="メイリオ"/>
              </a:rPr>
              <a:t>最初</a:t>
            </a:r>
            <a:r>
              <a:rPr kumimoji="1" lang="ja-JP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</a:rPr>
              <a:t>に戻したくなっ</a:t>
            </a:r>
            <a:r>
              <a:rPr kumimoji="1" lang="ja-JP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た</a:t>
            </a: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ら・・・</a:t>
            </a:r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1" name="直線矢印コネクタ 20"/>
          <p:cNvCxnSpPr/>
          <p:nvPr/>
        </p:nvCxnSpPr>
        <p:spPr>
          <a:xfrm>
            <a:off x="5767713" y="3167531"/>
            <a:ext cx="1753964" cy="288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24" idx="3"/>
          </p:cNvCxnSpPr>
          <p:nvPr/>
        </p:nvCxnSpPr>
        <p:spPr>
          <a:xfrm flipV="1">
            <a:off x="5662566" y="3902160"/>
            <a:ext cx="1859111" cy="64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4238815" y="295276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操作１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4246794" y="367377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操作２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4227654" y="443594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操作３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 flipV="1">
            <a:off x="5751327" y="4258549"/>
            <a:ext cx="1770350" cy="367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3990623" y="5170815"/>
            <a:ext cx="17770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rollback</a:t>
            </a: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829716" y="5440417"/>
            <a:ext cx="3750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rollback </a:t>
            </a: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コマンド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9" name="直線矢印コネクタ 28"/>
          <p:cNvCxnSpPr>
            <a:stCxn id="27" idx="3"/>
          </p:cNvCxnSpPr>
          <p:nvPr/>
        </p:nvCxnSpPr>
        <p:spPr>
          <a:xfrm flipV="1">
            <a:off x="5767713" y="4648385"/>
            <a:ext cx="1770350" cy="845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975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ロールバック </a:t>
            </a:r>
            <a:r>
              <a:rPr kumimoji="1" lang="en-US" altLang="ja-JP" dirty="0" smtClean="0"/>
              <a:t>(rollback)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8928100" cy="5172076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ja-JP" altLang="en-US" sz="3200" dirty="0" smtClean="0">
                <a:solidFill>
                  <a:srgbClr val="C00000"/>
                </a:solidFill>
              </a:rPr>
              <a:t>ロールバック</a:t>
            </a:r>
            <a:r>
              <a:rPr lang="ja-JP" altLang="en-US" sz="3200" dirty="0" smtClean="0"/>
              <a:t> </a:t>
            </a:r>
            <a:r>
              <a:rPr lang="en-US" altLang="ja-JP" sz="3200" dirty="0" smtClean="0"/>
              <a:t>(rollback) </a:t>
            </a:r>
            <a:r>
              <a:rPr lang="ja-JP" altLang="en-US" sz="3200" dirty="0" smtClean="0"/>
              <a:t>は、</a:t>
            </a:r>
            <a:r>
              <a:rPr kumimoji="1" lang="en-US" altLang="ja-JP" sz="3200" dirty="0" smtClean="0">
                <a:solidFill>
                  <a:srgbClr val="FF0000"/>
                </a:solidFill>
              </a:rPr>
              <a:t>begin transaction </a:t>
            </a:r>
            <a:r>
              <a:rPr kumimoji="1" lang="ja-JP" altLang="en-US" sz="3200" dirty="0" smtClean="0">
                <a:solidFill>
                  <a:srgbClr val="FF0000"/>
                </a:solidFill>
              </a:rPr>
              <a:t>コマンド以降</a:t>
            </a:r>
            <a:r>
              <a:rPr kumimoji="1" lang="ja-JP" altLang="en-US" sz="3200" dirty="0" smtClean="0"/>
              <a:t>、自分が行った</a:t>
            </a:r>
            <a:r>
              <a:rPr kumimoji="1" lang="ja-JP" altLang="en-US" sz="3200" dirty="0" smtClean="0">
                <a:solidFill>
                  <a:srgbClr val="FF0000"/>
                </a:solidFill>
              </a:rPr>
              <a:t>データベース操作をなかったこ</a:t>
            </a:r>
            <a:r>
              <a:rPr lang="ja-JP" altLang="en-US" sz="3200" dirty="0" smtClean="0">
                <a:solidFill>
                  <a:srgbClr val="FF0000"/>
                </a:solidFill>
              </a:rPr>
              <a:t>とにする</a:t>
            </a:r>
            <a:endParaRPr lang="en-US" altLang="ja-JP" sz="3200" dirty="0" smtClean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</a:pPr>
            <a:endParaRPr kumimoji="1" lang="en-US" altLang="ja-JP" sz="3200" dirty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grpSp>
        <p:nvGrpSpPr>
          <p:cNvPr id="5" name="グループ化 4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1" lang="ja-JP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メイリオ" panose="020B0604030504040204" pitchFamily="50" charset="-128"/>
                  <a:cs typeface="+mn-cs"/>
                </a:rPr>
                <a:t>ノートページ</a:t>
              </a: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3636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システムのダウン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コンピュータそのものの停止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停電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/>
              <a:t>	</a:t>
            </a:r>
            <a:r>
              <a:rPr kumimoji="1" lang="ja-JP" altLang="en-US" dirty="0" smtClean="0"/>
              <a:t>オペレーティングシステムの異状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/>
              <a:t>	</a:t>
            </a:r>
            <a:r>
              <a:rPr lang="ja-JP" altLang="en-US" dirty="0" smtClean="0"/>
              <a:t>機器（コンピュータ本体など）の故障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データベース管理システム（ソフトウエア）の予期せぬ停止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17220" y="4780280"/>
            <a:ext cx="112005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こういうことが起こるのを防げない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3600" dirty="0" smtClean="0">
                <a:solidFill>
                  <a:prstClr val="black"/>
                </a:solidFill>
                <a:latin typeface="Segoe UI"/>
                <a:ea typeface="メイリオ"/>
              </a:rPr>
              <a:t>→　データベースを守るのは、トランザクション機能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026" name="Picture 2" descr="http://1.bp.blogspot.com/-gtqgam8v6t8/WCqd8cOZQJI/AAAAAAAA_qs/CyZEzQXnP8MTdKcmvSHOS_Oz8fHaqoteACLcB/s800/teiden_of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175" y="430530"/>
            <a:ext cx="2892425" cy="289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37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 smtClean="0"/>
              <a:t>トランザクション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012" y="2633506"/>
            <a:ext cx="2720975" cy="253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xkCf3U6tykY/UZM47IK-HjI/AAAAAAAASP0/_6_p6PfSld8/s800/computer_business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" y="2265895"/>
            <a:ext cx="3038065" cy="261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矢印コネクタ 5"/>
          <p:cNvCxnSpPr/>
          <p:nvPr/>
        </p:nvCxnSpPr>
        <p:spPr>
          <a:xfrm>
            <a:off x="6371303" y="2633506"/>
            <a:ext cx="1150374" cy="345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5767713" y="3167531"/>
            <a:ext cx="1753964" cy="288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20" idx="3"/>
          </p:cNvCxnSpPr>
          <p:nvPr/>
        </p:nvCxnSpPr>
        <p:spPr>
          <a:xfrm flipV="1">
            <a:off x="5662566" y="3902160"/>
            <a:ext cx="1859111" cy="64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3008671" y="1767602"/>
            <a:ext cx="3687097" cy="45887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128830" y="2123384"/>
            <a:ext cx="3446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begin 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 </a:t>
            </a: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transaction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238815" y="295276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操作１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246794" y="367377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操作２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227654" y="443594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操作３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5751327" y="4258549"/>
            <a:ext cx="1770350" cy="367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6815927" y="2083842"/>
            <a:ext cx="42755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←　作業のスタート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275132" y="4918294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作業のやりかけ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3" name="星 5 2"/>
          <p:cNvSpPr/>
          <p:nvPr/>
        </p:nvSpPr>
        <p:spPr>
          <a:xfrm>
            <a:off x="6783509" y="4776081"/>
            <a:ext cx="1026160" cy="790796"/>
          </a:xfrm>
          <a:prstGeom prst="star5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371303" y="5638828"/>
            <a:ext cx="52629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もしここで，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システム</a:t>
            </a: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が</a:t>
            </a:r>
            <a:r>
              <a:rPr kumimoji="1" lang="ja-JP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ダウン</a:t>
            </a: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したら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245762" y="2600833"/>
            <a:ext cx="10086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8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×</a:t>
            </a:r>
            <a:endParaRPr kumimoji="1" lang="ja-JP" altLang="en-US" sz="8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4306554" y="3271684"/>
            <a:ext cx="10086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8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×</a:t>
            </a:r>
            <a:endParaRPr kumimoji="1" lang="ja-JP" altLang="en-US" sz="8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4306553" y="3964187"/>
            <a:ext cx="10086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8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×</a:t>
            </a:r>
            <a:endParaRPr kumimoji="1" lang="ja-JP" altLang="en-US" sz="8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3254906" y="791812"/>
            <a:ext cx="80329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データベース管理システムの責任で，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すべての操作を取り消す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300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トランザクション機能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sz="3600" dirty="0" smtClean="0"/>
              <a:t>（資格試験を狙っている人は、特に要チェック）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dirty="0" smtClean="0"/>
              <a:t>Ａ：　</a:t>
            </a:r>
            <a:r>
              <a:rPr kumimoji="1" lang="ja-JP" altLang="en-US" b="1" dirty="0" smtClean="0"/>
              <a:t>作業途中の結果をそのまま残さない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　</a:t>
            </a:r>
            <a:r>
              <a:rPr lang="en-US" altLang="ja-JP" dirty="0" smtClean="0"/>
              <a:t>※</a:t>
            </a:r>
            <a:r>
              <a:rPr lang="ja-JP" altLang="en-US" dirty="0" smtClean="0"/>
              <a:t>　システムのダウン時には</a:t>
            </a:r>
            <a:r>
              <a:rPr lang="ja-JP" altLang="en-US" b="1" u="sng" dirty="0" smtClean="0">
                <a:solidFill>
                  <a:srgbClr val="FF0000"/>
                </a:solidFill>
              </a:rPr>
              <a:t>自動</a:t>
            </a:r>
            <a:r>
              <a:rPr lang="ja-JP" altLang="en-US" dirty="0" smtClean="0"/>
              <a:t>でもと </a:t>
            </a:r>
            <a:r>
              <a:rPr lang="en-US" altLang="ja-JP" dirty="0" smtClean="0"/>
              <a:t>(transaction start </a:t>
            </a:r>
            <a:r>
              <a:rPr lang="ja-JP" altLang="en-US" dirty="0" smtClean="0"/>
              <a:t>時点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　　　のデータベース）に戻す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Ｃ：　</a:t>
            </a:r>
            <a:r>
              <a:rPr lang="ja-JP" altLang="en-US" b="1" dirty="0" smtClean="0"/>
              <a:t>データベースの異状を防ぐ仕組みがある</a:t>
            </a:r>
            <a:endParaRPr lang="en-US" altLang="ja-JP" b="1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Ｉ：　</a:t>
            </a:r>
            <a:r>
              <a:rPr lang="ja-JP" altLang="en-US" b="1" dirty="0" smtClean="0"/>
              <a:t>データベースを複数人が同時使用でき，データベースシステムの</a:t>
            </a:r>
            <a:endParaRPr lang="en-US" altLang="ja-JP" b="1" dirty="0" smtClean="0"/>
          </a:p>
          <a:p>
            <a:pPr marL="0" indent="0">
              <a:buNone/>
            </a:pPr>
            <a:r>
              <a:rPr lang="ja-JP" altLang="en-US" b="1" dirty="0"/>
              <a:t>　</a:t>
            </a:r>
            <a:r>
              <a:rPr lang="ja-JP" altLang="en-US" b="1" dirty="0" smtClean="0"/>
              <a:t>　　側で適切に</a:t>
            </a:r>
            <a:r>
              <a:rPr lang="zh-TW" altLang="en-US" b="1" dirty="0" smtClean="0"/>
              <a:t>同時実行制御</a:t>
            </a:r>
            <a:r>
              <a:rPr lang="ja-JP" altLang="en-US" b="1" dirty="0" smtClean="0"/>
              <a:t>などを行う</a:t>
            </a:r>
            <a:endParaRPr lang="en-US" altLang="ja-JP" b="1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Ｄ：　</a:t>
            </a:r>
            <a:r>
              <a:rPr lang="ja-JP" altLang="en-US" b="1" dirty="0" smtClean="0"/>
              <a:t>作業が完了したら，そのデータは残る</a:t>
            </a:r>
            <a:endParaRPr lang="en-US" altLang="ja-JP" b="1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　（データベース管理システムが勝手に消すことはない）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54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15-3 </a:t>
            </a:r>
            <a:r>
              <a:rPr lang="ja-JP" altLang="en-US" sz="4000" dirty="0" smtClean="0">
                <a:solidFill>
                  <a:schemeClr val="bg1"/>
                </a:solidFill>
              </a:rPr>
              <a:t>データベースの回復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76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データベースが壊れる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645150"/>
          </a:xfrm>
        </p:spPr>
        <p:txBody>
          <a:bodyPr>
            <a:normAutofit/>
          </a:bodyPr>
          <a:lstStyle/>
          <a:p>
            <a:r>
              <a:rPr kumimoji="1" lang="ja-JP" altLang="en-US" b="1" dirty="0" smtClean="0"/>
              <a:t>データが壊れる、消える　　→　バックアップ</a:t>
            </a:r>
            <a:endParaRPr kumimoji="1" lang="en-US" altLang="ja-JP" b="1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不正アクセス　　　　　　　→　パスワードなど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b="1" dirty="0" smtClean="0"/>
              <a:t>同時に複数の人が「書き込もう」としておかしくなる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ja-JP" altLang="en-US" b="1" dirty="0" smtClean="0"/>
              <a:t>　　　　　　　　　　　　　　→　同時実行制御</a:t>
            </a:r>
            <a:endParaRPr lang="en-US" altLang="ja-JP" b="1" dirty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ja-JP" altLang="en-US" dirty="0" smtClean="0"/>
              <a:t>うっかり</a:t>
            </a:r>
            <a:r>
              <a:rPr lang="ja-JP" altLang="en-US" dirty="0"/>
              <a:t>ミスで、</a:t>
            </a:r>
            <a:r>
              <a:rPr lang="ja-JP" altLang="en-US" b="1" dirty="0"/>
              <a:t>データベース内のデータが、おかしくなって、直しようがない</a:t>
            </a:r>
            <a:r>
              <a:rPr lang="ja-JP" altLang="en-US" dirty="0" smtClean="0"/>
              <a:t>こと（</a:t>
            </a:r>
            <a:r>
              <a:rPr lang="ja-JP" altLang="en-US" b="1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/>
              <a:t>）　</a:t>
            </a:r>
            <a:r>
              <a:rPr kumimoji="1" lang="ja-JP" altLang="en-US" dirty="0" smtClean="0"/>
              <a:t>　→　</a:t>
            </a:r>
            <a:r>
              <a:rPr kumimoji="1" lang="ja-JP" altLang="en-US" b="1" dirty="0" smtClean="0"/>
              <a:t>データベース設計の工夫で防ぐ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167734" y="851161"/>
            <a:ext cx="11664950" cy="92119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354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399" y="4839288"/>
            <a:ext cx="10125193" cy="1911468"/>
          </a:xfrm>
        </p:spPr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いえいえ、それではうまく行きません</a:t>
            </a:r>
            <a:endParaRPr kumimoji="1" lang="en-US" altLang="ja-JP" dirty="0" smtClean="0"/>
          </a:p>
          <a:p>
            <a:r>
              <a:rPr lang="ja-JP" altLang="en-US" dirty="0" smtClean="0"/>
              <a:t>データベースシステムは、</a:t>
            </a:r>
            <a:r>
              <a:rPr lang="ja-JP" altLang="en-US" b="1" dirty="0" smtClean="0"/>
              <a:t>他の人が使用中かも</a:t>
            </a:r>
            <a:r>
              <a:rPr lang="ja-JP" altLang="en-US" dirty="0" smtClean="0"/>
              <a:t>しれません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データベースシステムを止めずにバックアップ</a:t>
            </a:r>
            <a:r>
              <a:rPr kumimoji="1" lang="ja-JP" altLang="en-US" dirty="0" smtClean="0"/>
              <a:t>したい！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という問題があります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02" y="602961"/>
            <a:ext cx="6315956" cy="3639058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765521" y="2501513"/>
            <a:ext cx="578461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190118" y="3044249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</a:rPr>
              <a:t>データベース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</a:rPr>
              <a:t>ファイル</a:t>
            </a:r>
            <a:endParaRPr lang="ja-JP" altLang="en-US" sz="3200" dirty="0">
              <a:solidFill>
                <a:srgbClr val="FF0000"/>
              </a:solidFill>
              <a:latin typeface="メイリオ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8003181" y="2940524"/>
            <a:ext cx="1830476" cy="1279157"/>
          </a:xfrm>
          <a:prstGeom prst="rect">
            <a:avLst/>
          </a:prstGeom>
          <a:noFill/>
          <a:ln w="571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6647767" y="3008916"/>
            <a:ext cx="1756681" cy="63957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7290484" y="1525734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</a:rPr>
              <a:t>コピー＆ペーストで</a:t>
            </a:r>
            <a:endParaRPr lang="en-US" altLang="ja-JP" sz="3200" dirty="0" smtClean="0">
              <a:solidFill>
                <a:srgbClr val="FF0000"/>
              </a:solidFill>
              <a:latin typeface="メイリオ" panose="020B0604030504040204" pitchFamily="50" charset="-128"/>
            </a:endParaRPr>
          </a:p>
          <a:p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</a:rPr>
              <a:t>バックアップ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</a:rPr>
              <a:t>！？</a:t>
            </a:r>
            <a:endParaRPr lang="ja-JP" altLang="en-US" sz="3200" dirty="0">
              <a:solidFill>
                <a:srgbClr val="FF0000"/>
              </a:solidFill>
              <a:latin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3846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4000" dirty="0"/>
              <a:t>作業</a:t>
            </a:r>
            <a:r>
              <a:rPr kumimoji="1" lang="ja-JP" altLang="en-US" sz="4000" dirty="0" smtClean="0"/>
              <a:t>中　・・・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26110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40FB6-D91C-4C45-82A6-6C3F63B50793}" type="slidenum">
              <a:rPr kumimoji="1" lang="ja-JP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1" lang="ja-JP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11" name="Picture 6" descr="サーバー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462" y="2072915"/>
            <a:ext cx="2007313" cy="187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xkCf3U6tykY/UZM47IK-HjI/AAAAAAAASP0/_6_p6PfSld8/s800/computer_business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7" y="2265895"/>
            <a:ext cx="1748764" cy="150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線矢印コネクタ 5"/>
          <p:cNvCxnSpPr/>
          <p:nvPr/>
        </p:nvCxnSpPr>
        <p:spPr>
          <a:xfrm>
            <a:off x="5160903" y="1900081"/>
            <a:ext cx="1150374" cy="345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4557313" y="2434106"/>
            <a:ext cx="1753964" cy="288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20" idx="3"/>
          </p:cNvCxnSpPr>
          <p:nvPr/>
        </p:nvCxnSpPr>
        <p:spPr>
          <a:xfrm flipV="1">
            <a:off x="4452166" y="3168735"/>
            <a:ext cx="1859111" cy="64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1798271" y="1034177"/>
            <a:ext cx="3687097" cy="45887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918430" y="1389959"/>
            <a:ext cx="3446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begin </a:t>
            </a: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 </a:t>
            </a:r>
            <a:r>
              <a:rPr kumimoji="1" lang="en-US" altLang="ja-JP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transaction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028415" y="221934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操作１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036394" y="294034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操作２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017254" y="370252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操作３</a:t>
            </a:r>
            <a:endParaRPr kumimoji="1" lang="en-US" altLang="ja-JP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4540927" y="3525124"/>
            <a:ext cx="1770350" cy="367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5605527" y="1350417"/>
            <a:ext cx="42755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←　作業のスタート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064732" y="4184869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作業のやりかけ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3" name="右矢印 2"/>
          <p:cNvSpPr/>
          <p:nvPr/>
        </p:nvSpPr>
        <p:spPr>
          <a:xfrm>
            <a:off x="8775269" y="2754239"/>
            <a:ext cx="905600" cy="4779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8149401" y="4179388"/>
            <a:ext cx="387798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作業中のものが</a:t>
            </a:r>
            <a:endParaRPr kumimoji="1" lang="en-US" altLang="ja-JP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3600" dirty="0" smtClean="0">
                <a:solidFill>
                  <a:srgbClr val="FF0000"/>
                </a:solidFill>
                <a:latin typeface="Segoe UI"/>
                <a:ea typeface="メイリオ"/>
              </a:rPr>
              <a:t>ファイルに混ざる</a:t>
            </a:r>
            <a:endParaRPr lang="en-US" altLang="ja-JP" sz="3600" dirty="0" smtClean="0">
              <a:solidFill>
                <a:srgbClr val="FF0000"/>
              </a:solidFill>
              <a:latin typeface="Segoe UI"/>
              <a:ea typeface="メイリオ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3600" dirty="0" smtClean="0">
                <a:solidFill>
                  <a:srgbClr val="FF0000"/>
                </a:solidFill>
                <a:latin typeface="Segoe UI"/>
                <a:ea typeface="メイリオ"/>
              </a:rPr>
              <a:t>可能性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pic>
        <p:nvPicPr>
          <p:cNvPr id="2050" name="Picture 2" descr="ハードディスクのイラスト（コンピューター）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394" y="1955062"/>
            <a:ext cx="2315959" cy="210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75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データベースのバックアップは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単なる「データベースファイルのコピー＆ペースト」ではうまくいきません．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「作業のやりかけ」を除いてバックアップする必要があります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データベース管理システムが備えるバックアップコマンドで、バックアップしてください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マイクロソフト </a:t>
            </a:r>
            <a:r>
              <a:rPr lang="en-US" altLang="ja-JP" dirty="0" smtClean="0">
                <a:solidFill>
                  <a:schemeClr val="tx1"/>
                </a:solidFill>
              </a:rPr>
              <a:t>Access </a:t>
            </a:r>
            <a:r>
              <a:rPr lang="ja-JP" altLang="en-US" dirty="0" smtClean="0">
                <a:solidFill>
                  <a:schemeClr val="tx1"/>
                </a:solidFill>
              </a:rPr>
              <a:t>の場合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dirty="0">
                <a:solidFill>
                  <a:schemeClr val="tx1"/>
                </a:solidFill>
              </a:rPr>
              <a:t>[</a:t>
            </a:r>
            <a:r>
              <a:rPr lang="ja-JP" altLang="en-US" b="1" dirty="0">
                <a:solidFill>
                  <a:schemeClr val="tx1"/>
                </a:solidFill>
              </a:rPr>
              <a:t>管理</a:t>
            </a:r>
            <a:r>
              <a:rPr lang="en-US" altLang="ja-JP" dirty="0">
                <a:solidFill>
                  <a:schemeClr val="tx1"/>
                </a:solidFill>
              </a:rPr>
              <a:t>] </a:t>
            </a:r>
            <a:r>
              <a:rPr lang="ja-JP" altLang="en-US" dirty="0" smtClean="0">
                <a:solidFill>
                  <a:schemeClr val="tx1"/>
                </a:solidFill>
              </a:rPr>
              <a:t>をクリック，</a:t>
            </a:r>
            <a:r>
              <a:rPr lang="en-US" altLang="ja-JP" dirty="0" smtClean="0">
                <a:solidFill>
                  <a:schemeClr val="tx1"/>
                </a:solidFill>
              </a:rPr>
              <a:t>[</a:t>
            </a:r>
            <a:r>
              <a:rPr lang="ja-JP" altLang="en-US" b="1" dirty="0">
                <a:solidFill>
                  <a:schemeClr val="tx1"/>
                </a:solidFill>
              </a:rPr>
              <a:t>このデータベースの管理</a:t>
            </a:r>
            <a:r>
              <a:rPr lang="en-US" altLang="ja-JP" dirty="0">
                <a:solidFill>
                  <a:schemeClr val="tx1"/>
                </a:solidFill>
              </a:rPr>
              <a:t>] </a:t>
            </a:r>
            <a:r>
              <a:rPr lang="ja-JP" altLang="en-US" dirty="0">
                <a:solidFill>
                  <a:schemeClr val="tx1"/>
                </a:solidFill>
              </a:rPr>
              <a:t>の </a:t>
            </a:r>
            <a:r>
              <a:rPr lang="en-US" altLang="ja-JP" dirty="0">
                <a:solidFill>
                  <a:schemeClr val="tx1"/>
                </a:solidFill>
              </a:rPr>
              <a:t>[</a:t>
            </a:r>
            <a:r>
              <a:rPr lang="ja-JP" altLang="en-US" b="1" dirty="0">
                <a:solidFill>
                  <a:schemeClr val="tx1"/>
                </a:solidFill>
              </a:rPr>
              <a:t>データベースのバックアップ</a:t>
            </a:r>
            <a:r>
              <a:rPr lang="en-US" altLang="ja-JP" dirty="0">
                <a:solidFill>
                  <a:schemeClr val="tx1"/>
                </a:solidFill>
              </a:rPr>
              <a:t>] 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45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36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15-4 </a:t>
            </a:r>
            <a:r>
              <a:rPr lang="ja-JP" altLang="en-US" sz="4000" dirty="0" smtClean="0">
                <a:solidFill>
                  <a:schemeClr val="bg1"/>
                </a:solidFill>
              </a:rPr>
              <a:t>データベースとセキュリティ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89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データベースとセキュリティ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◆　</a:t>
            </a:r>
            <a:r>
              <a:rPr kumimoji="1" lang="ja-JP" altLang="en-US" b="1" dirty="0" smtClean="0"/>
              <a:t>情報漏えいを防ぐ機能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権限の無い人は，データベースを扱えない機能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情報の消失／破損を防ぐ機能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システムがダウン（停電，予期せぬ停止）したときも，データが破損しない機能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391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1608</TotalTime>
  <Words>1061</Words>
  <Application>Microsoft Office PowerPoint</Application>
  <PresentationFormat>ワイド画面</PresentationFormat>
  <Paragraphs>317</Paragraphs>
  <Slides>37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37</vt:i4>
      </vt:variant>
    </vt:vector>
  </HeadingPairs>
  <TitlesOfParts>
    <vt:vector size="44" baseType="lpstr"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データベースシステム入門</vt:lpstr>
      <vt:lpstr>データベースが壊れる</vt:lpstr>
      <vt:lpstr>15-1 同時実行制御</vt:lpstr>
      <vt:lpstr>データベースが壊れる</vt:lpstr>
      <vt:lpstr>同時実行制御のイメージ</vt:lpstr>
      <vt:lpstr>同時実行制御のイメージ</vt:lpstr>
      <vt:lpstr>データベースシステムでの同時実行制御</vt:lpstr>
      <vt:lpstr>同時実行制御と鍵</vt:lpstr>
      <vt:lpstr>ロック（鍵）</vt:lpstr>
      <vt:lpstr>ロック（鍵）</vt:lpstr>
      <vt:lpstr>ロック（鍵）</vt:lpstr>
      <vt:lpstr>ロック（鍵）</vt:lpstr>
      <vt:lpstr>15-1 データベースシステムの同時実行制御</vt:lpstr>
      <vt:lpstr>ロックが無いと、何が起こるのか？</vt:lpstr>
      <vt:lpstr>ロックが無いと、何が起こるのか？</vt:lpstr>
      <vt:lpstr>ロックが無いと、何が起こるのか？</vt:lpstr>
      <vt:lpstr>ロックがあれば大丈夫</vt:lpstr>
      <vt:lpstr>ロックがあれば大丈夫</vt:lpstr>
      <vt:lpstr>データベースシステムの鍵（ロック）は</vt:lpstr>
      <vt:lpstr>15-2 トランザクション</vt:lpstr>
      <vt:lpstr>間違ってしまったときは</vt:lpstr>
      <vt:lpstr>データベースの操作を間違ってしまったときは</vt:lpstr>
      <vt:lpstr>作業開始　・・・</vt:lpstr>
      <vt:lpstr>作業中　・・・</vt:lpstr>
      <vt:lpstr>作業中　・・・</vt:lpstr>
      <vt:lpstr>ロールバック (rollback) のイメージ</vt:lpstr>
      <vt:lpstr>ロールバック (rollback)</vt:lpstr>
      <vt:lpstr>システムのダウン</vt:lpstr>
      <vt:lpstr>トランザクション</vt:lpstr>
      <vt:lpstr>トランザクション機能 （資格試験を狙っている人は、特に要チェック）</vt:lpstr>
      <vt:lpstr>15-3 データベースの回復</vt:lpstr>
      <vt:lpstr>データベースが壊れる</vt:lpstr>
      <vt:lpstr>PowerPoint プレゼンテーション</vt:lpstr>
      <vt:lpstr>作業中　・・・</vt:lpstr>
      <vt:lpstr>データベースのバックアップは</vt:lpstr>
      <vt:lpstr>15-4 データベースとセキュリティ</vt:lpstr>
      <vt:lpstr>データベースとセキュリティ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188</cp:revision>
  <cp:lastPrinted>2015-04-10T09:37:57Z</cp:lastPrinted>
  <dcterms:created xsi:type="dcterms:W3CDTF">2015-04-02T07:07:27Z</dcterms:created>
  <dcterms:modified xsi:type="dcterms:W3CDTF">2018-02-01T05:04:27Z</dcterms:modified>
</cp:coreProperties>
</file>