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66"/>
    <a:srgbClr val="0066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10" autoAdjust="0"/>
    <p:restoredTop sz="88710" autoAdjust="0"/>
  </p:normalViewPr>
  <p:slideViewPr>
    <p:cSldViewPr snapToGrid="0">
      <p:cViewPr varScale="1">
        <p:scale>
          <a:sx n="115" d="100"/>
          <a:sy n="115" d="100"/>
        </p:scale>
        <p:origin x="102" y="192"/>
      </p:cViewPr>
      <p:guideLst/>
    </p:cSldViewPr>
  </p:slideViewPr>
  <p:outlineViewPr>
    <p:cViewPr>
      <p:scale>
        <a:sx n="33" d="100"/>
        <a:sy n="33" d="100"/>
      </p:scale>
      <p:origin x="0" y="-1056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510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4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0179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5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292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6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172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7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9861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8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685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ノート プレースホルダー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ja-JP" altLang="en-US" smtClean="0"/>
          </a:p>
        </p:txBody>
      </p:sp>
      <p:sp>
        <p:nvSpPr>
          <p:cNvPr id="32772" name="スライド番号プレースホルダー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0000"/>
                </a:solidFill>
                <a:latin typeface="Calibri Light" panose="020F0302020204030204" pitchFamily="34" charset="0"/>
                <a:ea typeface="ＭＳ Ｐゴシック" panose="020B0600070205080204" pitchFamily="50" charset="-128"/>
              </a:defRPr>
            </a:lvl9pPr>
          </a:lstStyle>
          <a:p>
            <a:fld id="{739C9D0E-3241-4003-832E-5DA831C6CCB4}" type="slidenum">
              <a:rPr lang="ja-JP" altLang="en-US" sz="1200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9</a:t>
            </a:fld>
            <a:endParaRPr lang="ja-JP" altLang="en-US" sz="120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9058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/>
              <a:t>　ｔ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043615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/>
              <a:t>　ｔ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840941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ea typeface="+mn-ea"/>
              </a:defRPr>
            </a:lvl1pPr>
            <a:lvl2pPr>
              <a:defRPr>
                <a:latin typeface="+mn-lt"/>
                <a:ea typeface="+mn-ea"/>
              </a:defRPr>
            </a:lvl2pPr>
            <a:lvl3pPr>
              <a:defRPr>
                <a:latin typeface="+mn-lt"/>
                <a:ea typeface="+mn-ea"/>
              </a:defRPr>
            </a:lvl3pPr>
            <a:lvl4pPr>
              <a:defRPr>
                <a:latin typeface="+mn-lt"/>
                <a:ea typeface="+mn-ea"/>
              </a:defRPr>
            </a:lvl4pPr>
            <a:lvl5pPr>
              <a:defRPr>
                <a:latin typeface="+mn-lt"/>
                <a:ea typeface="+mn-ea"/>
              </a:defRPr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072341" y="1122363"/>
            <a:ext cx="9892145" cy="2387600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データベースシステム入門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１４．</a:t>
            </a:r>
            <a:r>
              <a:rPr lang="ja-JP" altLang="en-US" dirty="0" smtClean="0"/>
              <a:t>外部キー，データ分析，データベース設計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3052476" y="6278479"/>
            <a:ext cx="6023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https://</a:t>
            </a:r>
            <a:r>
              <a:rPr lang="en-US" altLang="ja-JP" dirty="0" err="1"/>
              <a:t>www.kunihikokaneko.com</a:t>
            </a:r>
            <a:r>
              <a:rPr lang="en-US" altLang="ja-JP" dirty="0"/>
              <a:t>/free/</a:t>
            </a:r>
            <a:r>
              <a:rPr lang="en-US" altLang="ja-JP" dirty="0" err="1"/>
              <a:t>dbintro</a:t>
            </a:r>
            <a:r>
              <a:rPr lang="en-US" altLang="ja-JP" dirty="0"/>
              <a:t>/</a:t>
            </a:r>
            <a:r>
              <a:rPr lang="en-US" altLang="ja-JP" dirty="0" err="1"/>
              <a:t>index.html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2856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259824" y="6356350"/>
            <a:ext cx="2775796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8674361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データベースシステムが運用できるまで</a:t>
            </a:r>
          </a:p>
        </p:txBody>
      </p:sp>
      <p:sp>
        <p:nvSpPr>
          <p:cNvPr id="16" name="右矢印 15"/>
          <p:cNvSpPr/>
          <p:nvPr/>
        </p:nvSpPr>
        <p:spPr>
          <a:xfrm>
            <a:off x="7397531" y="209944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7681976" y="3241173"/>
            <a:ext cx="377539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問い合わせ（クエリ）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フォーム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lang="ja-JP" altLang="en-US" sz="2800" b="1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レポート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3" name="右矢印 22"/>
          <p:cNvSpPr/>
          <p:nvPr/>
        </p:nvSpPr>
        <p:spPr>
          <a:xfrm>
            <a:off x="3727073" y="2099445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1300645" y="219278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36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設計</a:t>
            </a:r>
            <a:endParaRPr kumimoji="1" lang="ja-JP" altLang="en-US" sz="3600" dirty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8236713" y="5075401"/>
            <a:ext cx="22509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dirty="0" smtClean="0">
                <a:solidFill>
                  <a:schemeClr val="accent6">
                    <a:lumMod val="75000"/>
                  </a:schemeClr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ツール、</a:t>
            </a:r>
            <a:r>
              <a:rPr kumimoji="1" lang="en-US" altLang="ja-JP" sz="2800" dirty="0" smtClean="0">
                <a:solidFill>
                  <a:schemeClr val="accent6">
                    <a:lumMod val="75000"/>
                  </a:schemeClr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</a:t>
            </a:r>
            <a:endParaRPr kumimoji="1" lang="ja-JP" altLang="en-US" sz="2800" dirty="0">
              <a:solidFill>
                <a:schemeClr val="accent6">
                  <a:lumMod val="75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5063323" y="2192785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36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構築</a:t>
            </a:r>
            <a:endParaRPr kumimoji="1" lang="ja-JP" altLang="en-US" sz="3600" dirty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8808184" y="2192785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36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運用</a:t>
            </a:r>
            <a:endParaRPr kumimoji="1" lang="ja-JP" altLang="en-US" sz="3600" dirty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4638124" y="4206067"/>
            <a:ext cx="22509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dirty="0" smtClean="0">
                <a:solidFill>
                  <a:schemeClr val="accent6">
                    <a:lumMod val="75000"/>
                  </a:schemeClr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ツール、</a:t>
            </a:r>
            <a:r>
              <a:rPr kumimoji="1" lang="en-US" altLang="ja-JP" sz="2800" dirty="0" smtClean="0">
                <a:solidFill>
                  <a:schemeClr val="accent6">
                    <a:lumMod val="75000"/>
                  </a:schemeClr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</a:t>
            </a:r>
            <a:endParaRPr kumimoji="1" lang="ja-JP" altLang="en-US" sz="2800" dirty="0">
              <a:solidFill>
                <a:schemeClr val="accent6">
                  <a:lumMod val="75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6" name="テキスト ボックス 35"/>
          <p:cNvSpPr txBox="1"/>
          <p:nvPr/>
        </p:nvSpPr>
        <p:spPr>
          <a:xfrm>
            <a:off x="419099" y="3718227"/>
            <a:ext cx="269817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現実のデータを</a:t>
            </a:r>
            <a:endParaRPr kumimoji="1" lang="en-US" altLang="ja-JP" sz="28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lang="ja-JP" altLang="en-US" sz="28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見極め、</a:t>
            </a:r>
            <a:endParaRPr lang="en-US" altLang="ja-JP" sz="28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lang="ja-JP" altLang="en-US" sz="28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</a:t>
            </a:r>
            <a:r>
              <a:rPr lang="ja-JP" altLang="en-US" sz="2800" b="1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endParaRPr lang="en-US" altLang="ja-JP" sz="2800" b="1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設計</a:t>
            </a:r>
            <a:r>
              <a:rPr kumimoji="1" lang="ja-JP" altLang="en-US" sz="28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を考える</a:t>
            </a:r>
            <a:endParaRPr kumimoji="1" lang="ja-JP" altLang="en-US" sz="2800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735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11-1</a:t>
            </a:r>
            <a:r>
              <a:rPr lang="ja-JP" altLang="en-US" sz="4000" dirty="0" smtClean="0">
                <a:solidFill>
                  <a:schemeClr val="bg1"/>
                </a:solidFill>
              </a:rPr>
              <a:t> </a:t>
            </a:r>
            <a:r>
              <a:rPr lang="en-US" altLang="ja-JP" sz="4000" dirty="0" smtClean="0">
                <a:solidFill>
                  <a:schemeClr val="bg1"/>
                </a:solidFill>
              </a:rPr>
              <a:t>ER</a:t>
            </a:r>
            <a:r>
              <a:rPr lang="ja-JP" altLang="en-US" sz="4000" dirty="0" smtClean="0">
                <a:solidFill>
                  <a:schemeClr val="bg1"/>
                </a:solidFill>
              </a:rPr>
              <a:t>図のダイジェスト復習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88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IE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記法の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ER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図の例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4811283" y="2156714"/>
            <a:ext cx="1591768" cy="14751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743704" y="2128828"/>
            <a:ext cx="1767484" cy="15560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21401" y="222341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176040" y="222341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社員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8961117" y="2219673"/>
            <a:ext cx="1711429" cy="14993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9365426" y="237106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6229719" y="6015692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データベースの設計図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4" name="直線コネクタ 3"/>
          <p:cNvCxnSpPr>
            <a:stCxn id="9" idx="3"/>
            <a:endCxn id="8" idx="1"/>
          </p:cNvCxnSpPr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>
            <a:stCxn id="8" idx="3"/>
          </p:cNvCxnSpPr>
          <p:nvPr/>
        </p:nvCxnSpPr>
        <p:spPr>
          <a:xfrm>
            <a:off x="6403051" y="2894289"/>
            <a:ext cx="2558066" cy="48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 flipV="1">
            <a:off x="8514766" y="2758435"/>
            <a:ext cx="432337" cy="1602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>
            <a:off x="8548776" y="2948914"/>
            <a:ext cx="376504" cy="1299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/>
          <p:nvPr/>
        </p:nvCxnSpPr>
        <p:spPr>
          <a:xfrm flipH="1" flipV="1">
            <a:off x="6390848" y="2752906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 flipH="1">
            <a:off x="6425474" y="2918666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コネクタ 39"/>
          <p:cNvCxnSpPr/>
          <p:nvPr/>
        </p:nvCxnSpPr>
        <p:spPr>
          <a:xfrm>
            <a:off x="4656105" y="2752532"/>
            <a:ext cx="0" cy="332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コネクタ 40"/>
          <p:cNvCxnSpPr/>
          <p:nvPr/>
        </p:nvCxnSpPr>
        <p:spPr>
          <a:xfrm flipH="1" flipV="1">
            <a:off x="2488765" y="2758435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コネクタ 41"/>
          <p:cNvCxnSpPr/>
          <p:nvPr/>
        </p:nvCxnSpPr>
        <p:spPr>
          <a:xfrm flipH="1">
            <a:off x="2523391" y="2924195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0580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楕円 22"/>
          <p:cNvSpPr/>
          <p:nvPr/>
        </p:nvSpPr>
        <p:spPr>
          <a:xfrm>
            <a:off x="4324391" y="1755262"/>
            <a:ext cx="2478946" cy="2491530"/>
          </a:xfrm>
          <a:prstGeom prst="ellipse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楕円 1"/>
          <p:cNvSpPr/>
          <p:nvPr/>
        </p:nvSpPr>
        <p:spPr>
          <a:xfrm>
            <a:off x="369116" y="1690382"/>
            <a:ext cx="2478946" cy="2491530"/>
          </a:xfrm>
          <a:prstGeom prst="ellipse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IE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記法の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ER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図の例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4811283" y="2156714"/>
            <a:ext cx="1591768" cy="14751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743704" y="2128828"/>
            <a:ext cx="1767484" cy="15560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21401" y="222341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176040" y="222341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社員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8961117" y="2219673"/>
            <a:ext cx="1711429" cy="14993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9365426" y="237106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4" name="直線コネクタ 3"/>
          <p:cNvCxnSpPr>
            <a:stCxn id="9" idx="3"/>
            <a:endCxn id="8" idx="1"/>
          </p:cNvCxnSpPr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>
            <a:stCxn id="8" idx="3"/>
          </p:cNvCxnSpPr>
          <p:nvPr/>
        </p:nvCxnSpPr>
        <p:spPr>
          <a:xfrm>
            <a:off x="6403051" y="2894289"/>
            <a:ext cx="2558066" cy="48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 flipV="1">
            <a:off x="8514766" y="2758435"/>
            <a:ext cx="432337" cy="1602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>
            <a:off x="8548776" y="2948914"/>
            <a:ext cx="376504" cy="1299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/>
          <p:nvPr/>
        </p:nvCxnSpPr>
        <p:spPr>
          <a:xfrm flipH="1" flipV="1">
            <a:off x="6390848" y="2752906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 flipH="1">
            <a:off x="6425474" y="2918666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楕円 24"/>
          <p:cNvSpPr/>
          <p:nvPr/>
        </p:nvSpPr>
        <p:spPr>
          <a:xfrm>
            <a:off x="8548776" y="1723578"/>
            <a:ext cx="2478946" cy="2491530"/>
          </a:xfrm>
          <a:prstGeom prst="ellipse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3055245" y="4783466"/>
            <a:ext cx="52629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4400" dirty="0"/>
              <a:t>四角</a:t>
            </a:r>
            <a:r>
              <a:rPr lang="ja-JP" altLang="en-US" sz="4400" dirty="0" smtClean="0"/>
              <a:t>は「</a:t>
            </a:r>
            <a:r>
              <a:rPr lang="ja-JP" altLang="en-US" sz="4400" b="1" dirty="0" smtClean="0">
                <a:solidFill>
                  <a:srgbClr val="C00000"/>
                </a:solidFill>
              </a:rPr>
              <a:t>実体</a:t>
            </a:r>
            <a:r>
              <a:rPr lang="ja-JP" altLang="en-US" sz="4400" dirty="0" smtClean="0"/>
              <a:t>」です</a:t>
            </a:r>
            <a:endParaRPr kumimoji="1" lang="ja-JP" altLang="en-US" sz="4400" dirty="0"/>
          </a:p>
        </p:txBody>
      </p:sp>
      <p:cxnSp>
        <p:nvCxnSpPr>
          <p:cNvPr id="26" name="直線コネクタ 25"/>
          <p:cNvCxnSpPr/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>
            <a:off x="4656105" y="2752532"/>
            <a:ext cx="0" cy="332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/>
          <p:nvPr/>
        </p:nvCxnSpPr>
        <p:spPr>
          <a:xfrm flipH="1" flipV="1">
            <a:off x="2488765" y="2758435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コネクタ 30"/>
          <p:cNvCxnSpPr/>
          <p:nvPr/>
        </p:nvCxnSpPr>
        <p:spPr>
          <a:xfrm flipH="1">
            <a:off x="2523391" y="2924195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858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楕円 29"/>
          <p:cNvSpPr/>
          <p:nvPr/>
        </p:nvSpPr>
        <p:spPr>
          <a:xfrm>
            <a:off x="4324391" y="1755262"/>
            <a:ext cx="2478946" cy="2491530"/>
          </a:xfrm>
          <a:prstGeom prst="ellipse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楕円 27"/>
          <p:cNvSpPr/>
          <p:nvPr/>
        </p:nvSpPr>
        <p:spPr>
          <a:xfrm>
            <a:off x="369116" y="1690382"/>
            <a:ext cx="2478946" cy="2491530"/>
          </a:xfrm>
          <a:prstGeom prst="ellipse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IE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記法の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ER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図の例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4811283" y="2156714"/>
            <a:ext cx="1591768" cy="14751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743704" y="2128828"/>
            <a:ext cx="1767484" cy="15560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21401" y="222341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176040" y="222341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社員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8961117" y="2219673"/>
            <a:ext cx="1711429" cy="14993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9365426" y="237106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4" name="直線コネクタ 3"/>
          <p:cNvCxnSpPr>
            <a:stCxn id="9" idx="3"/>
            <a:endCxn id="8" idx="1"/>
          </p:cNvCxnSpPr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>
            <a:stCxn id="8" idx="3"/>
          </p:cNvCxnSpPr>
          <p:nvPr/>
        </p:nvCxnSpPr>
        <p:spPr>
          <a:xfrm>
            <a:off x="6403051" y="2894289"/>
            <a:ext cx="2558066" cy="48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 flipV="1">
            <a:off x="8514766" y="2758435"/>
            <a:ext cx="432337" cy="1602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>
            <a:off x="8548776" y="2948914"/>
            <a:ext cx="376504" cy="1299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/>
          <p:nvPr/>
        </p:nvCxnSpPr>
        <p:spPr>
          <a:xfrm flipH="1" flipV="1">
            <a:off x="6390848" y="2752906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 flipH="1">
            <a:off x="6425474" y="2918666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テキスト ボックス 19"/>
          <p:cNvSpPr txBox="1"/>
          <p:nvPr/>
        </p:nvSpPr>
        <p:spPr>
          <a:xfrm>
            <a:off x="5149887" y="4071640"/>
            <a:ext cx="126188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広島部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東京部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大阪</a:t>
            </a:r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9185889" y="4059672"/>
            <a:ext cx="126188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りんご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みかん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メロン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バナナ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996503" y="4199810"/>
            <a:ext cx="117211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</a:t>
            </a:r>
            <a:r>
              <a:rPr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B</a:t>
            </a:r>
            <a:r>
              <a:rPr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C</a:t>
            </a:r>
            <a:r>
              <a:rPr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D</a:t>
            </a:r>
            <a:r>
              <a:rPr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" name="楕円 30"/>
          <p:cNvSpPr/>
          <p:nvPr/>
        </p:nvSpPr>
        <p:spPr>
          <a:xfrm>
            <a:off x="8548776" y="1723578"/>
            <a:ext cx="2478946" cy="2491530"/>
          </a:xfrm>
          <a:prstGeom prst="ellipse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3" name="直線コネクタ 32"/>
          <p:cNvCxnSpPr/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コネクタ 36"/>
          <p:cNvCxnSpPr/>
          <p:nvPr/>
        </p:nvCxnSpPr>
        <p:spPr>
          <a:xfrm>
            <a:off x="4656105" y="2752532"/>
            <a:ext cx="0" cy="332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コネクタ 38"/>
          <p:cNvCxnSpPr/>
          <p:nvPr/>
        </p:nvCxnSpPr>
        <p:spPr>
          <a:xfrm flipH="1" flipV="1">
            <a:off x="2488765" y="2758435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コネクタ 39"/>
          <p:cNvCxnSpPr/>
          <p:nvPr/>
        </p:nvCxnSpPr>
        <p:spPr>
          <a:xfrm flipH="1">
            <a:off x="2523391" y="2924195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5061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楕円 20"/>
          <p:cNvSpPr/>
          <p:nvPr/>
        </p:nvSpPr>
        <p:spPr>
          <a:xfrm>
            <a:off x="2385014" y="2593982"/>
            <a:ext cx="2684239" cy="637563"/>
          </a:xfrm>
          <a:prstGeom prst="ellipse">
            <a:avLst/>
          </a:prstGeom>
          <a:solidFill>
            <a:srgbClr val="C0000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IE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記法の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ER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図の例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4811283" y="2156714"/>
            <a:ext cx="1591768" cy="14751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743704" y="2128828"/>
            <a:ext cx="1767484" cy="15560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21401" y="222341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176040" y="222341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社員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8961117" y="2219673"/>
            <a:ext cx="1711429" cy="14993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9365426" y="237106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4" name="直線コネクタ 3"/>
          <p:cNvCxnSpPr>
            <a:stCxn id="9" idx="3"/>
            <a:endCxn id="8" idx="1"/>
          </p:cNvCxnSpPr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>
            <a:stCxn id="8" idx="3"/>
          </p:cNvCxnSpPr>
          <p:nvPr/>
        </p:nvCxnSpPr>
        <p:spPr>
          <a:xfrm>
            <a:off x="6403051" y="2894289"/>
            <a:ext cx="2558066" cy="48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 flipV="1">
            <a:off x="8514766" y="2758435"/>
            <a:ext cx="432337" cy="1602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>
            <a:off x="8548776" y="2948914"/>
            <a:ext cx="376504" cy="1299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/>
          <p:nvPr/>
        </p:nvCxnSpPr>
        <p:spPr>
          <a:xfrm flipH="1" flipV="1">
            <a:off x="6390848" y="2752906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 flipH="1">
            <a:off x="6425474" y="2918666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楕円 22"/>
          <p:cNvSpPr/>
          <p:nvPr/>
        </p:nvSpPr>
        <p:spPr>
          <a:xfrm>
            <a:off x="6285199" y="2581793"/>
            <a:ext cx="2684239" cy="637563"/>
          </a:xfrm>
          <a:prstGeom prst="ellipse">
            <a:avLst/>
          </a:prstGeom>
          <a:solidFill>
            <a:srgbClr val="C0000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2973933" y="4422331"/>
            <a:ext cx="639149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4400" dirty="0" smtClean="0"/>
              <a:t>線は，</a:t>
            </a:r>
            <a:r>
              <a:rPr lang="ja-JP" altLang="en-US" sz="4400" b="1" dirty="0" smtClean="0">
                <a:solidFill>
                  <a:srgbClr val="C00000"/>
                </a:solidFill>
              </a:rPr>
              <a:t>実体</a:t>
            </a:r>
            <a:r>
              <a:rPr lang="ja-JP" altLang="en-US" sz="4400" dirty="0" smtClean="0"/>
              <a:t>と</a:t>
            </a:r>
            <a:r>
              <a:rPr lang="ja-JP" altLang="en-US" sz="4400" b="1" dirty="0" smtClean="0">
                <a:solidFill>
                  <a:srgbClr val="C00000"/>
                </a:solidFill>
              </a:rPr>
              <a:t>実体</a:t>
            </a:r>
            <a:r>
              <a:rPr lang="ja-JP" altLang="en-US" sz="4400" dirty="0" smtClean="0"/>
              <a:t>の間の</a:t>
            </a:r>
            <a:endParaRPr lang="en-US" altLang="ja-JP" sz="4400" dirty="0" smtClean="0"/>
          </a:p>
          <a:p>
            <a:r>
              <a:rPr lang="ja-JP" altLang="en-US" sz="4400" dirty="0" smtClean="0"/>
              <a:t>「</a:t>
            </a:r>
            <a:r>
              <a:rPr lang="ja-JP" altLang="en-US" sz="4400" b="1" dirty="0">
                <a:solidFill>
                  <a:srgbClr val="C00000"/>
                </a:solidFill>
              </a:rPr>
              <a:t>関連</a:t>
            </a:r>
            <a:r>
              <a:rPr lang="ja-JP" altLang="en-US" sz="4400" dirty="0" smtClean="0"/>
              <a:t>」です</a:t>
            </a:r>
            <a:endParaRPr kumimoji="1" lang="ja-JP" altLang="en-US" sz="4400" dirty="0"/>
          </a:p>
        </p:txBody>
      </p:sp>
      <p:cxnSp>
        <p:nvCxnSpPr>
          <p:cNvPr id="26" name="直線コネクタ 25"/>
          <p:cNvCxnSpPr/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>
            <a:off x="4656105" y="2752532"/>
            <a:ext cx="0" cy="332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/>
          <p:nvPr/>
        </p:nvCxnSpPr>
        <p:spPr>
          <a:xfrm flipH="1" flipV="1">
            <a:off x="2488765" y="2758435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コネクタ 30"/>
          <p:cNvCxnSpPr/>
          <p:nvPr/>
        </p:nvCxnSpPr>
        <p:spPr>
          <a:xfrm flipH="1">
            <a:off x="2523391" y="2924195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899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楕円 20"/>
          <p:cNvSpPr/>
          <p:nvPr/>
        </p:nvSpPr>
        <p:spPr>
          <a:xfrm>
            <a:off x="2385014" y="2593982"/>
            <a:ext cx="2684239" cy="637563"/>
          </a:xfrm>
          <a:prstGeom prst="ellipse">
            <a:avLst/>
          </a:prstGeom>
          <a:solidFill>
            <a:srgbClr val="C0000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IE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記法の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ER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図の例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4811283" y="2156714"/>
            <a:ext cx="1591768" cy="14751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743704" y="2128828"/>
            <a:ext cx="1767484" cy="15560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21401" y="222341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176040" y="222341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社員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8961117" y="2219673"/>
            <a:ext cx="1711429" cy="14993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9365426" y="237106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4" name="直線コネクタ 3"/>
          <p:cNvCxnSpPr>
            <a:stCxn id="9" idx="3"/>
            <a:endCxn id="8" idx="1"/>
          </p:cNvCxnSpPr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>
            <a:stCxn id="8" idx="3"/>
          </p:cNvCxnSpPr>
          <p:nvPr/>
        </p:nvCxnSpPr>
        <p:spPr>
          <a:xfrm>
            <a:off x="6403051" y="2894289"/>
            <a:ext cx="2558066" cy="48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 flipV="1">
            <a:off x="8514766" y="2758435"/>
            <a:ext cx="432337" cy="1602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>
            <a:off x="8548776" y="2948914"/>
            <a:ext cx="376504" cy="1299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/>
          <p:nvPr/>
        </p:nvCxnSpPr>
        <p:spPr>
          <a:xfrm flipH="1" flipV="1">
            <a:off x="6390848" y="2752906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 flipH="1">
            <a:off x="6425474" y="2918666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楕円 22"/>
          <p:cNvSpPr/>
          <p:nvPr/>
        </p:nvSpPr>
        <p:spPr>
          <a:xfrm>
            <a:off x="6285199" y="2581793"/>
            <a:ext cx="2684239" cy="637563"/>
          </a:xfrm>
          <a:prstGeom prst="ellipse">
            <a:avLst/>
          </a:prstGeom>
          <a:solidFill>
            <a:srgbClr val="C0000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5149887" y="4071640"/>
            <a:ext cx="126188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広島部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東京部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大阪</a:t>
            </a:r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9185889" y="4059672"/>
            <a:ext cx="126188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りんご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みかん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メロン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バナナ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996503" y="4199810"/>
            <a:ext cx="117211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</a:t>
            </a:r>
            <a:r>
              <a:rPr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B</a:t>
            </a:r>
            <a:r>
              <a:rPr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C</a:t>
            </a:r>
            <a:r>
              <a:rPr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D</a:t>
            </a:r>
            <a:r>
              <a:rPr lang="ja-JP" altLang="en-US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さん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2168619" y="6044366"/>
            <a:ext cx="357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１つの部に所属している</a:t>
            </a:r>
            <a:endParaRPr kumimoji="1" lang="ja-JP" altLang="en-US" sz="2400" dirty="0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6757091" y="5859699"/>
            <a:ext cx="23391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いろんな商品を</a:t>
            </a:r>
            <a:endParaRPr kumimoji="1" lang="en-US" altLang="ja-JP" sz="2400" dirty="0" smtClean="0"/>
          </a:p>
          <a:p>
            <a:r>
              <a:rPr lang="ja-JP" altLang="en-US" sz="2400" dirty="0"/>
              <a:t>扱</a:t>
            </a:r>
            <a:r>
              <a:rPr lang="ja-JP" altLang="en-US" sz="2400" dirty="0" smtClean="0"/>
              <a:t>ってい</a:t>
            </a:r>
            <a:r>
              <a:rPr lang="ja-JP" altLang="en-US" sz="2400" dirty="0"/>
              <a:t>る</a:t>
            </a:r>
            <a:endParaRPr kumimoji="1" lang="ja-JP" altLang="en-US" sz="2400" dirty="0"/>
          </a:p>
        </p:txBody>
      </p:sp>
      <p:cxnSp>
        <p:nvCxnSpPr>
          <p:cNvPr id="5" name="直線コネクタ 4"/>
          <p:cNvCxnSpPr/>
          <p:nvPr/>
        </p:nvCxnSpPr>
        <p:spPr>
          <a:xfrm flipV="1">
            <a:off x="2385014" y="4318071"/>
            <a:ext cx="2719687" cy="693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コネクタ 30"/>
          <p:cNvCxnSpPr/>
          <p:nvPr/>
        </p:nvCxnSpPr>
        <p:spPr>
          <a:xfrm flipV="1">
            <a:off x="2273161" y="4318071"/>
            <a:ext cx="2831540" cy="9511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コネクタ 32"/>
          <p:cNvCxnSpPr/>
          <p:nvPr/>
        </p:nvCxnSpPr>
        <p:spPr>
          <a:xfrm>
            <a:off x="2329087" y="4863013"/>
            <a:ext cx="2775614" cy="2447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コネクタ 36"/>
          <p:cNvCxnSpPr>
            <a:endCxn id="26" idx="1"/>
          </p:cNvCxnSpPr>
          <p:nvPr/>
        </p:nvCxnSpPr>
        <p:spPr>
          <a:xfrm flipV="1">
            <a:off x="2357050" y="4764138"/>
            <a:ext cx="2792837" cy="9276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コネクタ 38"/>
          <p:cNvCxnSpPr/>
          <p:nvPr/>
        </p:nvCxnSpPr>
        <p:spPr>
          <a:xfrm>
            <a:off x="6567086" y="4265073"/>
            <a:ext cx="2618803" cy="529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コネクタ 40"/>
          <p:cNvCxnSpPr/>
          <p:nvPr/>
        </p:nvCxnSpPr>
        <p:spPr>
          <a:xfrm>
            <a:off x="6591282" y="4260618"/>
            <a:ext cx="2613326" cy="4510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コネクタ 41"/>
          <p:cNvCxnSpPr/>
          <p:nvPr/>
        </p:nvCxnSpPr>
        <p:spPr>
          <a:xfrm>
            <a:off x="6615478" y="4256163"/>
            <a:ext cx="2613326" cy="9363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コネクタ 42"/>
          <p:cNvCxnSpPr/>
          <p:nvPr/>
        </p:nvCxnSpPr>
        <p:spPr>
          <a:xfrm>
            <a:off x="6639674" y="4251708"/>
            <a:ext cx="2589130" cy="13286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コネクタ 44"/>
          <p:cNvCxnSpPr/>
          <p:nvPr/>
        </p:nvCxnSpPr>
        <p:spPr>
          <a:xfrm>
            <a:off x="6619787" y="4717318"/>
            <a:ext cx="2633213" cy="5106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コネクタ 46"/>
          <p:cNvCxnSpPr/>
          <p:nvPr/>
        </p:nvCxnSpPr>
        <p:spPr>
          <a:xfrm>
            <a:off x="6596542" y="4733751"/>
            <a:ext cx="2589347" cy="8466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線コネクタ 49"/>
          <p:cNvCxnSpPr/>
          <p:nvPr/>
        </p:nvCxnSpPr>
        <p:spPr>
          <a:xfrm flipV="1">
            <a:off x="6596542" y="4751366"/>
            <a:ext cx="2632262" cy="4056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線コネクタ 51"/>
          <p:cNvCxnSpPr/>
          <p:nvPr/>
        </p:nvCxnSpPr>
        <p:spPr>
          <a:xfrm flipV="1">
            <a:off x="6596542" y="4308119"/>
            <a:ext cx="2608066" cy="8665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コネクタ 53"/>
          <p:cNvCxnSpPr/>
          <p:nvPr/>
        </p:nvCxnSpPr>
        <p:spPr>
          <a:xfrm flipV="1">
            <a:off x="2511188" y="2894289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コネクタ 54"/>
          <p:cNvCxnSpPr/>
          <p:nvPr/>
        </p:nvCxnSpPr>
        <p:spPr>
          <a:xfrm>
            <a:off x="4656105" y="2752532"/>
            <a:ext cx="0" cy="332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線コネクタ 55"/>
          <p:cNvCxnSpPr/>
          <p:nvPr/>
        </p:nvCxnSpPr>
        <p:spPr>
          <a:xfrm flipH="1" flipV="1">
            <a:off x="2488765" y="2758435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コネクタ 56"/>
          <p:cNvCxnSpPr/>
          <p:nvPr/>
        </p:nvCxnSpPr>
        <p:spPr>
          <a:xfrm flipH="1">
            <a:off x="2523391" y="2924195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691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7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CF92145-3AB9-489B-9EAD-90244EB490CC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ja-JP" altLang="en-US" sz="2800" dirty="0"/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0"/>
            <a:ext cx="92837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IE</a:t>
            </a:r>
            <a:r>
              <a:rPr lang="ja-JP" altLang="en-US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記法の</a:t>
            </a:r>
            <a:r>
              <a:rPr lang="en-US" altLang="ja-JP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ER</a:t>
            </a:r>
            <a:r>
              <a:rPr lang="ja-JP" altLang="en-US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図</a:t>
            </a:r>
            <a:endParaRPr lang="ja-JP" altLang="en-US" sz="4000" dirty="0" smtClean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749" name="Rectangle 3"/>
          <p:cNvSpPr>
            <a:spLocks noGrp="1"/>
          </p:cNvSpPr>
          <p:nvPr>
            <p:ph type="body" idx="4294967295"/>
          </p:nvPr>
        </p:nvSpPr>
        <p:spPr>
          <a:xfrm>
            <a:off x="325326" y="1181147"/>
            <a:ext cx="9579237" cy="332100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ＥＲモデルでは、情報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は次の２種類</a:t>
            </a:r>
            <a:r>
              <a:rPr lang="ja-JP" altLang="en-US" sz="36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しかない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と考える</a:t>
            </a: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457200" lvl="1" indent="0">
              <a:lnSpc>
                <a:spcPct val="110000"/>
              </a:lnSpc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１．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実体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　</a:t>
            </a:r>
            <a:r>
              <a:rPr lang="en-US" altLang="ja-JP" sz="3200" dirty="0" smtClean="0">
                <a:solidFill>
                  <a:schemeClr val="accent6">
                    <a:lumMod val="7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3200" dirty="0" smtClean="0">
                <a:solidFill>
                  <a:schemeClr val="accent6">
                    <a:lumMod val="7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もの、出来事など</a:t>
            </a:r>
            <a:endParaRPr lang="en-US" altLang="ja-JP" sz="3200" dirty="0" smtClean="0">
              <a:solidFill>
                <a:schemeClr val="accent6">
                  <a:lumMod val="7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457200" lvl="1" indent="0">
              <a:lnSpc>
                <a:spcPct val="110000"/>
              </a:lnSpc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２．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関連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＝　実体間の関連</a:t>
            </a: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pSp>
        <p:nvGrpSpPr>
          <p:cNvPr id="9" name="グループ化 8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10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2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正方形/長方形 12"/>
          <p:cNvSpPr/>
          <p:nvPr/>
        </p:nvSpPr>
        <p:spPr>
          <a:xfrm>
            <a:off x="4639833" y="4774261"/>
            <a:ext cx="1591768" cy="14751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572254" y="4746375"/>
            <a:ext cx="1767484" cy="15560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5149951" y="4840957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004590" y="4840957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社員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8789667" y="4837220"/>
            <a:ext cx="1711429" cy="14993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9193976" y="4988615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19" name="直線コネクタ 18"/>
          <p:cNvCxnSpPr>
            <a:stCxn id="14" idx="3"/>
            <a:endCxn id="13" idx="1"/>
          </p:cNvCxnSpPr>
          <p:nvPr/>
        </p:nvCxnSpPr>
        <p:spPr>
          <a:xfrm flipV="1">
            <a:off x="2339738" y="5511836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>
            <a:stCxn id="13" idx="3"/>
          </p:cNvCxnSpPr>
          <p:nvPr/>
        </p:nvCxnSpPr>
        <p:spPr>
          <a:xfrm>
            <a:off x="6231601" y="5511836"/>
            <a:ext cx="2558066" cy="48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コネクタ 22"/>
          <p:cNvCxnSpPr/>
          <p:nvPr/>
        </p:nvCxnSpPr>
        <p:spPr>
          <a:xfrm flipV="1">
            <a:off x="8343316" y="5375982"/>
            <a:ext cx="432337" cy="1602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/>
          <p:nvPr/>
        </p:nvCxnSpPr>
        <p:spPr>
          <a:xfrm>
            <a:off x="8377326" y="5566461"/>
            <a:ext cx="376504" cy="1299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/>
          <p:cNvCxnSpPr/>
          <p:nvPr/>
        </p:nvCxnSpPr>
        <p:spPr>
          <a:xfrm flipH="1" flipV="1">
            <a:off x="6219398" y="5370453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コネクタ 25"/>
          <p:cNvCxnSpPr/>
          <p:nvPr/>
        </p:nvCxnSpPr>
        <p:spPr>
          <a:xfrm flipH="1">
            <a:off x="6254024" y="5536213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>
            <a:off x="4484655" y="5352746"/>
            <a:ext cx="0" cy="332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/>
          <p:nvPr/>
        </p:nvCxnSpPr>
        <p:spPr>
          <a:xfrm flipH="1" flipV="1">
            <a:off x="2317315" y="5358649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/>
          <p:nvPr/>
        </p:nvCxnSpPr>
        <p:spPr>
          <a:xfrm flipH="1">
            <a:off x="2351941" y="5524409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802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 fontScale="90000"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11-2</a:t>
            </a:r>
            <a:r>
              <a:rPr lang="ja-JP" altLang="en-US" sz="4000" dirty="0" smtClean="0">
                <a:solidFill>
                  <a:schemeClr val="bg1"/>
                </a:solidFill>
              </a:rPr>
              <a:t> 一対多、多対多について</a:t>
            </a:r>
            <a:r>
              <a:rPr lang="en-US" altLang="ja-JP" sz="4000" dirty="0" smtClean="0">
                <a:solidFill>
                  <a:schemeClr val="bg1"/>
                </a:solidFill>
              </a:rPr>
              <a:t/>
            </a:r>
            <a:br>
              <a:rPr lang="en-US" altLang="ja-JP" sz="4000" dirty="0" smtClean="0">
                <a:solidFill>
                  <a:schemeClr val="bg1"/>
                </a:solidFill>
              </a:rPr>
            </a:br>
            <a:r>
              <a:rPr lang="ja-JP" altLang="en-US" sz="4000" dirty="0" smtClean="0">
                <a:solidFill>
                  <a:schemeClr val="bg1"/>
                </a:solidFill>
              </a:rPr>
              <a:t>（前の授業よりも少し詳しく）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64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正方形/長方形 1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19912" y="178261"/>
            <a:ext cx="10515600" cy="676866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solidFill>
                  <a:schemeClr val="bg1"/>
                </a:solidFill>
              </a:rPr>
              <a:t>情報</a:t>
            </a:r>
            <a:r>
              <a:rPr lang="ja-JP" altLang="en-US" dirty="0" smtClean="0">
                <a:solidFill>
                  <a:schemeClr val="bg1"/>
                </a:solidFill>
              </a:rPr>
              <a:t>が複数種類ある</a:t>
            </a:r>
            <a:r>
              <a:rPr lang="ja-JP" altLang="en-US" dirty="0">
                <a:solidFill>
                  <a:schemeClr val="bg1"/>
                </a:solidFill>
              </a:rPr>
              <a:t>場合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5476654" y="6148426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イメージ図</a:t>
            </a:r>
            <a:endParaRPr kumimoji="1" lang="ja-JP" altLang="en-US" sz="2800" dirty="0"/>
          </a:p>
        </p:txBody>
      </p:sp>
      <p:sp>
        <p:nvSpPr>
          <p:cNvPr id="5" name="円/楕円 4"/>
          <p:cNvSpPr/>
          <p:nvPr/>
        </p:nvSpPr>
        <p:spPr>
          <a:xfrm>
            <a:off x="3374066" y="2437663"/>
            <a:ext cx="1105786" cy="104199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8071221" y="2473473"/>
            <a:ext cx="1105786" cy="10419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1488005" y="3086248"/>
            <a:ext cx="1105786" cy="104199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3374066" y="4750246"/>
            <a:ext cx="1105786" cy="104199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4869380" y="3765329"/>
            <a:ext cx="1105786" cy="104199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9584589" y="3944310"/>
            <a:ext cx="1105786" cy="10419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7697862" y="4322437"/>
            <a:ext cx="1105786" cy="10419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985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正方形/長方形 16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8200" y="179259"/>
            <a:ext cx="10515600" cy="676866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solidFill>
                  <a:schemeClr val="bg1"/>
                </a:solidFill>
              </a:rPr>
              <a:t>情報</a:t>
            </a:r>
            <a:r>
              <a:rPr lang="ja-JP" altLang="en-US" dirty="0" smtClean="0">
                <a:solidFill>
                  <a:schemeClr val="bg1"/>
                </a:solidFill>
              </a:rPr>
              <a:t>が複数種類ある</a:t>
            </a:r>
            <a:r>
              <a:rPr lang="ja-JP" altLang="en-US" dirty="0">
                <a:solidFill>
                  <a:schemeClr val="bg1"/>
                </a:solidFill>
              </a:rPr>
              <a:t>場合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5476654" y="6148426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イメージ図</a:t>
            </a:r>
            <a:endParaRPr kumimoji="1" lang="ja-JP" altLang="en-US" sz="2800" dirty="0"/>
          </a:p>
        </p:txBody>
      </p:sp>
      <p:sp>
        <p:nvSpPr>
          <p:cNvPr id="5" name="円/楕円 4"/>
          <p:cNvSpPr/>
          <p:nvPr/>
        </p:nvSpPr>
        <p:spPr>
          <a:xfrm>
            <a:off x="3374066" y="2437663"/>
            <a:ext cx="1105786" cy="104199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8071221" y="2473473"/>
            <a:ext cx="1105786" cy="10419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1488005" y="3086248"/>
            <a:ext cx="1105786" cy="104199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3374066" y="4750246"/>
            <a:ext cx="1105786" cy="104199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4869380" y="3765329"/>
            <a:ext cx="1105786" cy="104199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9584589" y="3944310"/>
            <a:ext cx="1105786" cy="10419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2937184" y="1314957"/>
            <a:ext cx="56653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同じ種類のものをまとめる　＝　鉄則</a:t>
            </a:r>
            <a:endParaRPr kumimoji="1" lang="ja-JP" altLang="en-US" sz="2800" dirty="0"/>
          </a:p>
        </p:txBody>
      </p:sp>
      <p:sp>
        <p:nvSpPr>
          <p:cNvPr id="3" name="円/楕円 2"/>
          <p:cNvSpPr/>
          <p:nvPr/>
        </p:nvSpPr>
        <p:spPr>
          <a:xfrm>
            <a:off x="838200" y="2111143"/>
            <a:ext cx="5881577" cy="4037284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6934618" y="2111142"/>
            <a:ext cx="4250833" cy="3900034"/>
          </a:xfrm>
          <a:prstGeom prst="ellipse">
            <a:avLst/>
          </a:prstGeom>
          <a:noFill/>
          <a:ln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7697862" y="4322437"/>
            <a:ext cx="1105786" cy="10419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4463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正方形/長方形 22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8200" y="164011"/>
            <a:ext cx="10515600" cy="67686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solidFill>
                  <a:schemeClr val="bg1"/>
                </a:solidFill>
              </a:rPr>
              <a:t>実体は「属性」を持つ！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1213395" y="4128238"/>
            <a:ext cx="204575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会員番号：２</a:t>
            </a:r>
            <a:endParaRPr kumimoji="1" lang="en-US" altLang="ja-JP" sz="2800" dirty="0" smtClean="0"/>
          </a:p>
          <a:p>
            <a:r>
              <a:rPr lang="ja-JP" altLang="en-US" sz="2800" dirty="0"/>
              <a:t>氏名</a:t>
            </a:r>
            <a:r>
              <a:rPr kumimoji="1" lang="ja-JP" altLang="en-US" sz="2800" dirty="0" smtClean="0"/>
              <a:t>：ＣＣ</a:t>
            </a:r>
            <a:endParaRPr kumimoji="1" lang="ja-JP" altLang="en-US" sz="2800" dirty="0"/>
          </a:p>
        </p:txBody>
      </p:sp>
      <p:sp>
        <p:nvSpPr>
          <p:cNvPr id="5" name="円/楕円 4"/>
          <p:cNvSpPr/>
          <p:nvPr/>
        </p:nvSpPr>
        <p:spPr>
          <a:xfrm>
            <a:off x="3374066" y="2437663"/>
            <a:ext cx="1105786" cy="104199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8071221" y="2473473"/>
            <a:ext cx="1105786" cy="10419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1488005" y="3086248"/>
            <a:ext cx="1105786" cy="104199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3374066" y="4750246"/>
            <a:ext cx="1105786" cy="104199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4869380" y="3765329"/>
            <a:ext cx="1105786" cy="104199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9584589" y="3944310"/>
            <a:ext cx="1105786" cy="10419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2937184" y="1314957"/>
            <a:ext cx="56653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同じ種類のものをまとめる　＝　鉄則</a:t>
            </a:r>
            <a:endParaRPr kumimoji="1" lang="ja-JP" altLang="en-US" sz="2800" dirty="0"/>
          </a:p>
        </p:txBody>
      </p:sp>
      <p:sp>
        <p:nvSpPr>
          <p:cNvPr id="3" name="円/楕円 2"/>
          <p:cNvSpPr/>
          <p:nvPr/>
        </p:nvSpPr>
        <p:spPr>
          <a:xfrm>
            <a:off x="838200" y="2111143"/>
            <a:ext cx="5881577" cy="4037284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6934618" y="2111142"/>
            <a:ext cx="4250833" cy="3900034"/>
          </a:xfrm>
          <a:prstGeom prst="ellipse">
            <a:avLst/>
          </a:prstGeom>
          <a:noFill/>
          <a:ln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7697862" y="4322437"/>
            <a:ext cx="1105786" cy="10419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3101892" y="3492363"/>
            <a:ext cx="204575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会員番号：１</a:t>
            </a:r>
            <a:endParaRPr kumimoji="1" lang="en-US" altLang="ja-JP" sz="2800" dirty="0" smtClean="0"/>
          </a:p>
          <a:p>
            <a:r>
              <a:rPr lang="ja-JP" altLang="en-US" sz="2800" dirty="0"/>
              <a:t>氏名</a:t>
            </a:r>
            <a:r>
              <a:rPr kumimoji="1" lang="ja-JP" altLang="en-US" sz="2800" dirty="0" smtClean="0"/>
              <a:t>：ＡＡ</a:t>
            </a:r>
            <a:endParaRPr kumimoji="1" lang="ja-JP" altLang="en-US" sz="2800" dirty="0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4841274" y="4794187"/>
            <a:ext cx="204575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会員番号：３</a:t>
            </a:r>
            <a:endParaRPr kumimoji="1" lang="en-US" altLang="ja-JP" sz="2800" dirty="0" smtClean="0"/>
          </a:p>
          <a:p>
            <a:r>
              <a:rPr lang="ja-JP" altLang="en-US" sz="2800" dirty="0"/>
              <a:t>氏名</a:t>
            </a:r>
            <a:r>
              <a:rPr kumimoji="1" lang="ja-JP" altLang="en-US" sz="2800" dirty="0" smtClean="0"/>
              <a:t>：ＢＢ</a:t>
            </a:r>
            <a:endParaRPr kumimoji="1" lang="ja-JP" altLang="en-US" sz="2800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2937184" y="5748294"/>
            <a:ext cx="204575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会員番号：４</a:t>
            </a:r>
            <a:endParaRPr kumimoji="1" lang="en-US" altLang="ja-JP" sz="2800" dirty="0" smtClean="0"/>
          </a:p>
          <a:p>
            <a:r>
              <a:rPr lang="ja-JP" altLang="en-US" sz="2800" dirty="0"/>
              <a:t>氏名</a:t>
            </a:r>
            <a:r>
              <a:rPr kumimoji="1" lang="ja-JP" altLang="en-US" sz="2800" dirty="0" smtClean="0"/>
              <a:t>：ＸＸ</a:t>
            </a:r>
            <a:endParaRPr kumimoji="1" lang="ja-JP" altLang="en-US" sz="2800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7227878" y="3250235"/>
            <a:ext cx="33778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ＩＤ：１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名前：ハリーポッター</a:t>
            </a:r>
            <a:endParaRPr kumimoji="1" lang="ja-JP" altLang="en-US" sz="2800" dirty="0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9060034" y="4782211"/>
            <a:ext cx="33778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ＩＤ：２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名前：ハリーポッター</a:t>
            </a:r>
            <a:endParaRPr kumimoji="1" lang="ja-JP" altLang="en-US" sz="2800" dirty="0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6705947" y="5116116"/>
            <a:ext cx="25827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ＩＤ：３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名前：ドラえもん</a:t>
            </a:r>
            <a:endParaRPr kumimoji="1" lang="ja-JP" altLang="en-US" sz="2800" dirty="0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3094805" y="1786442"/>
            <a:ext cx="1008609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会員</a:t>
            </a:r>
            <a:endParaRPr kumimoji="1" lang="ja-JP" altLang="en-US" sz="3200" b="1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8313598" y="1879694"/>
            <a:ext cx="1342034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ビデオ</a:t>
            </a:r>
            <a:endParaRPr kumimoji="1" lang="ja-JP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85129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正方形/長方形 29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06400" y="173838"/>
            <a:ext cx="10515600" cy="67686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solidFill>
                  <a:schemeClr val="bg1"/>
                </a:solidFill>
              </a:rPr>
              <a:t>実体と実体は「関連」していることがある！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1213395" y="4128238"/>
            <a:ext cx="204575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会員番号：２</a:t>
            </a:r>
            <a:endParaRPr kumimoji="1" lang="en-US" altLang="ja-JP" sz="2800" dirty="0" smtClean="0"/>
          </a:p>
          <a:p>
            <a:r>
              <a:rPr lang="ja-JP" altLang="en-US" sz="2800" dirty="0"/>
              <a:t>氏名</a:t>
            </a:r>
            <a:r>
              <a:rPr kumimoji="1" lang="ja-JP" altLang="en-US" sz="2800" dirty="0" smtClean="0"/>
              <a:t>：ＣＣ</a:t>
            </a:r>
            <a:endParaRPr kumimoji="1" lang="ja-JP" altLang="en-US" sz="2800" dirty="0"/>
          </a:p>
        </p:txBody>
      </p:sp>
      <p:sp>
        <p:nvSpPr>
          <p:cNvPr id="5" name="円/楕円 4"/>
          <p:cNvSpPr/>
          <p:nvPr/>
        </p:nvSpPr>
        <p:spPr>
          <a:xfrm>
            <a:off x="3374066" y="2437663"/>
            <a:ext cx="1105786" cy="104199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8071221" y="2473473"/>
            <a:ext cx="1105786" cy="10419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1488005" y="3086248"/>
            <a:ext cx="1105786" cy="104199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3374066" y="4750246"/>
            <a:ext cx="1105786" cy="104199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4869380" y="3765329"/>
            <a:ext cx="1105786" cy="104199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9584589" y="3944310"/>
            <a:ext cx="1105786" cy="10419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2937184" y="1206895"/>
            <a:ext cx="6474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「貸出中」　＝　「会員」と「ビデオ」の関係　</a:t>
            </a:r>
            <a:endParaRPr kumimoji="1" lang="ja-JP" altLang="en-US" sz="2800" dirty="0"/>
          </a:p>
        </p:txBody>
      </p:sp>
      <p:sp>
        <p:nvSpPr>
          <p:cNvPr id="3" name="円/楕円 2"/>
          <p:cNvSpPr/>
          <p:nvPr/>
        </p:nvSpPr>
        <p:spPr>
          <a:xfrm>
            <a:off x="838200" y="2111143"/>
            <a:ext cx="5881577" cy="4037284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6934618" y="2111142"/>
            <a:ext cx="4250833" cy="3900034"/>
          </a:xfrm>
          <a:prstGeom prst="ellipse">
            <a:avLst/>
          </a:prstGeom>
          <a:noFill/>
          <a:ln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7697862" y="4322437"/>
            <a:ext cx="1105786" cy="10419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3101892" y="3492363"/>
            <a:ext cx="204575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会員番号：１</a:t>
            </a:r>
            <a:endParaRPr kumimoji="1" lang="en-US" altLang="ja-JP" sz="2800" dirty="0" smtClean="0"/>
          </a:p>
          <a:p>
            <a:r>
              <a:rPr lang="ja-JP" altLang="en-US" sz="2800" dirty="0"/>
              <a:t>氏名</a:t>
            </a:r>
            <a:r>
              <a:rPr kumimoji="1" lang="ja-JP" altLang="en-US" sz="2800" dirty="0" smtClean="0"/>
              <a:t>：ＡＡ</a:t>
            </a:r>
            <a:endParaRPr kumimoji="1" lang="ja-JP" altLang="en-US" sz="2800" dirty="0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4841274" y="4794187"/>
            <a:ext cx="204575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会員番号：３</a:t>
            </a:r>
            <a:endParaRPr kumimoji="1" lang="en-US" altLang="ja-JP" sz="2800" dirty="0" smtClean="0"/>
          </a:p>
          <a:p>
            <a:r>
              <a:rPr lang="ja-JP" altLang="en-US" sz="2800" dirty="0"/>
              <a:t>氏名</a:t>
            </a:r>
            <a:r>
              <a:rPr kumimoji="1" lang="ja-JP" altLang="en-US" sz="2800" dirty="0" smtClean="0"/>
              <a:t>：ＢＢ</a:t>
            </a:r>
            <a:endParaRPr kumimoji="1" lang="ja-JP" altLang="en-US" sz="2800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2937184" y="5748294"/>
            <a:ext cx="204575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会員番号：４</a:t>
            </a:r>
            <a:endParaRPr kumimoji="1" lang="en-US" altLang="ja-JP" sz="2800" dirty="0" smtClean="0"/>
          </a:p>
          <a:p>
            <a:r>
              <a:rPr lang="ja-JP" altLang="en-US" sz="2800" dirty="0"/>
              <a:t>氏名</a:t>
            </a:r>
            <a:r>
              <a:rPr kumimoji="1" lang="ja-JP" altLang="en-US" sz="2800" dirty="0" smtClean="0"/>
              <a:t>：ＸＸ</a:t>
            </a:r>
            <a:endParaRPr kumimoji="1" lang="ja-JP" altLang="en-US" sz="2800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7227878" y="3250235"/>
            <a:ext cx="33778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ＩＤ：１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名前：ハリーポッター</a:t>
            </a:r>
            <a:endParaRPr kumimoji="1" lang="ja-JP" altLang="en-US" sz="2800" dirty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6515201" y="5948361"/>
            <a:ext cx="45768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「</a:t>
            </a:r>
            <a:r>
              <a:rPr kumimoji="1" lang="ja-JP" altLang="en-US" sz="2800" dirty="0" smtClean="0"/>
              <a:t>ハリーポッター」は２つある．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識別のため、ＩＤ＝１、ＩＤ＝２</a:t>
            </a:r>
            <a:endParaRPr kumimoji="1" lang="ja-JP" altLang="en-US" sz="2800" dirty="0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8516079" y="4740694"/>
            <a:ext cx="33778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ＩＤ：２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名前：ハリーポッター</a:t>
            </a:r>
            <a:endParaRPr kumimoji="1" lang="ja-JP" altLang="en-US" sz="2800" dirty="0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6705947" y="5116116"/>
            <a:ext cx="25827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ＩＤ：３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名前：ドラえもん</a:t>
            </a:r>
            <a:endParaRPr kumimoji="1" lang="ja-JP" altLang="en-US" sz="2800" dirty="0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3094805" y="1786442"/>
            <a:ext cx="1008609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会員</a:t>
            </a:r>
            <a:endParaRPr kumimoji="1" lang="ja-JP" altLang="en-US" sz="3200" b="1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8313598" y="1879694"/>
            <a:ext cx="1342034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ビデオ</a:t>
            </a:r>
            <a:endParaRPr kumimoji="1" lang="ja-JP" altLang="en-US" sz="3200" b="1" dirty="0"/>
          </a:p>
        </p:txBody>
      </p:sp>
      <p:cxnSp>
        <p:nvCxnSpPr>
          <p:cNvPr id="7" name="直線コネクタ 6"/>
          <p:cNvCxnSpPr>
            <a:stCxn id="5" idx="6"/>
            <a:endCxn id="9" idx="2"/>
          </p:cNvCxnSpPr>
          <p:nvPr/>
        </p:nvCxnSpPr>
        <p:spPr>
          <a:xfrm>
            <a:off x="4479852" y="2958658"/>
            <a:ext cx="3591369" cy="3581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>
            <a:off x="5909119" y="4168049"/>
            <a:ext cx="3675470" cy="61682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>
            <a:endCxn id="16" idx="2"/>
          </p:cNvCxnSpPr>
          <p:nvPr/>
        </p:nvCxnSpPr>
        <p:spPr>
          <a:xfrm>
            <a:off x="5965862" y="4378876"/>
            <a:ext cx="1732000" cy="464556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941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１対多のイメージ</a:t>
            </a:r>
          </a:p>
        </p:txBody>
      </p:sp>
      <p:sp>
        <p:nvSpPr>
          <p:cNvPr id="2" name="円/楕円 1"/>
          <p:cNvSpPr/>
          <p:nvPr/>
        </p:nvSpPr>
        <p:spPr>
          <a:xfrm>
            <a:off x="430856" y="1669143"/>
            <a:ext cx="4992914" cy="404948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7" name="円/楕円 6"/>
          <p:cNvSpPr/>
          <p:nvPr/>
        </p:nvSpPr>
        <p:spPr>
          <a:xfrm>
            <a:off x="5511201" y="2550307"/>
            <a:ext cx="4992914" cy="404948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2022929" y="1407533"/>
            <a:ext cx="1492716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/>
              <a:t>A</a:t>
            </a:r>
            <a:r>
              <a:rPr kumimoji="1" lang="ja-JP" altLang="en-US" sz="2800" dirty="0" smtClean="0"/>
              <a:t>小学校</a:t>
            </a:r>
            <a:endParaRPr kumimoji="1" lang="ja-JP" altLang="en-US" sz="2800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7261300" y="2288697"/>
            <a:ext cx="1467068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ja-JP" sz="2800" dirty="0"/>
              <a:t>B</a:t>
            </a:r>
            <a:r>
              <a:rPr kumimoji="1" lang="ja-JP" altLang="en-US" sz="2800" dirty="0" smtClean="0"/>
              <a:t>小学校</a:t>
            </a:r>
            <a:endParaRPr kumimoji="1" lang="ja-JP" altLang="en-US" sz="2800" dirty="0"/>
          </a:p>
        </p:txBody>
      </p:sp>
      <p:sp>
        <p:nvSpPr>
          <p:cNvPr id="5" name="円/楕円 4"/>
          <p:cNvSpPr/>
          <p:nvPr/>
        </p:nvSpPr>
        <p:spPr>
          <a:xfrm>
            <a:off x="1538514" y="3033486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2968569" y="4136572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3447539" y="2550307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6593643" y="3424465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8728368" y="4197679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6653263" y="5056641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/>
        </p:nvSpPr>
        <p:spPr>
          <a:xfrm>
            <a:off x="8394539" y="5478388"/>
            <a:ext cx="667657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0224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１対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多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29" y="1225273"/>
            <a:ext cx="9916119" cy="202999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 それぞれの</a:t>
            </a:r>
            <a:r>
              <a:rPr lang="ja-JP" altLang="en-US" sz="3200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生徒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は、</a:t>
            </a:r>
            <a:r>
              <a:rPr lang="ja-JP" altLang="en-US" sz="3200" b="1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１つ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小学校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に所属する</a:t>
            </a: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 小学校には、</a:t>
            </a:r>
            <a:r>
              <a:rPr lang="ja-JP" altLang="en-US" sz="3200" b="1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複数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生徒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が所属する</a:t>
            </a: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2416810" y="3520354"/>
            <a:ext cx="2084832" cy="22631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6731000" y="3475650"/>
            <a:ext cx="2084832" cy="23078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9" name="直線コネクタ 8"/>
          <p:cNvCxnSpPr/>
          <p:nvPr/>
        </p:nvCxnSpPr>
        <p:spPr>
          <a:xfrm flipV="1">
            <a:off x="4501642" y="4627794"/>
            <a:ext cx="2229358" cy="83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テキスト ボックス 10"/>
          <p:cNvSpPr txBox="1"/>
          <p:nvPr/>
        </p:nvSpPr>
        <p:spPr>
          <a:xfrm>
            <a:off x="7121883" y="3640410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b="1" dirty="0"/>
              <a:t>小学校</a:t>
            </a:r>
            <a:endParaRPr kumimoji="1" lang="ja-JP" altLang="en-US" sz="3200" b="1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915485" y="3817595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b="1" dirty="0"/>
              <a:t>生徒</a:t>
            </a:r>
            <a:endParaRPr kumimoji="1" lang="ja-JP" altLang="en-US" sz="3200" b="1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9426785" y="1862933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>
                <a:solidFill>
                  <a:srgbClr val="C00000"/>
                </a:solidFill>
              </a:rPr>
              <a:t>１対多の対応</a:t>
            </a:r>
            <a:endParaRPr kumimoji="1" lang="ja-JP" altLang="en-US" sz="2400" b="1" dirty="0">
              <a:solidFill>
                <a:srgbClr val="C00000"/>
              </a:solidFill>
            </a:endParaRPr>
          </a:p>
        </p:txBody>
      </p:sp>
      <p:cxnSp>
        <p:nvCxnSpPr>
          <p:cNvPr id="6" name="直線コネクタ 5"/>
          <p:cNvCxnSpPr/>
          <p:nvPr/>
        </p:nvCxnSpPr>
        <p:spPr>
          <a:xfrm>
            <a:off x="6515100" y="4420276"/>
            <a:ext cx="0" cy="431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/>
          <p:nvPr/>
        </p:nvCxnSpPr>
        <p:spPr>
          <a:xfrm>
            <a:off x="4477893" y="4479309"/>
            <a:ext cx="336550" cy="1484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/>
          <p:cNvCxnSpPr/>
          <p:nvPr/>
        </p:nvCxnSpPr>
        <p:spPr>
          <a:xfrm flipV="1">
            <a:off x="4524500" y="4636176"/>
            <a:ext cx="289943" cy="1326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テキスト ボックス 23"/>
          <p:cNvSpPr txBox="1"/>
          <p:nvPr/>
        </p:nvSpPr>
        <p:spPr>
          <a:xfrm>
            <a:off x="5869225" y="4898235"/>
            <a:ext cx="11079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>
                <a:solidFill>
                  <a:srgbClr val="C00000"/>
                </a:solidFill>
              </a:rPr>
              <a:t>縦線</a:t>
            </a:r>
            <a:r>
              <a:rPr lang="ja-JP" altLang="en-US" sz="2400" b="1" dirty="0" smtClean="0">
                <a:solidFill>
                  <a:srgbClr val="C00000"/>
                </a:solidFill>
              </a:rPr>
              <a:t>は</a:t>
            </a:r>
            <a:endParaRPr lang="en-US" altLang="ja-JP" sz="2400" b="1" dirty="0" smtClean="0">
              <a:solidFill>
                <a:srgbClr val="C00000"/>
              </a:solidFill>
            </a:endParaRPr>
          </a:p>
          <a:p>
            <a:r>
              <a:rPr kumimoji="1" lang="ja-JP" altLang="en-US" sz="2400" b="1" dirty="0" smtClean="0">
                <a:solidFill>
                  <a:srgbClr val="C00000"/>
                </a:solidFill>
              </a:rPr>
              <a:t>「１」</a:t>
            </a:r>
            <a:endParaRPr kumimoji="1" lang="en-US" altLang="ja-JP" sz="2400" b="1" dirty="0" smtClean="0">
              <a:solidFill>
                <a:srgbClr val="C00000"/>
              </a:solidFill>
            </a:endParaRPr>
          </a:p>
          <a:p>
            <a:r>
              <a:rPr lang="ja-JP" altLang="en-US" sz="2400" b="1" dirty="0" smtClean="0">
                <a:solidFill>
                  <a:srgbClr val="C00000"/>
                </a:solidFill>
              </a:rPr>
              <a:t>の印</a:t>
            </a:r>
            <a:endParaRPr kumimoji="1" lang="en-US" altLang="ja-JP" sz="2400" b="1" dirty="0" smtClean="0">
              <a:solidFill>
                <a:srgbClr val="C00000"/>
              </a:solidFill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3784393" y="4954349"/>
            <a:ext cx="17235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 smtClean="0">
                <a:solidFill>
                  <a:srgbClr val="C00000"/>
                </a:solidFill>
              </a:rPr>
              <a:t>２つの斜め</a:t>
            </a:r>
            <a:endParaRPr lang="en-US" altLang="ja-JP" sz="2400" b="1" dirty="0" smtClean="0">
              <a:solidFill>
                <a:srgbClr val="C00000"/>
              </a:solidFill>
            </a:endParaRPr>
          </a:p>
          <a:p>
            <a:r>
              <a:rPr lang="ja-JP" altLang="en-US" sz="2400" b="1" dirty="0" smtClean="0">
                <a:solidFill>
                  <a:srgbClr val="C00000"/>
                </a:solidFill>
              </a:rPr>
              <a:t>線は</a:t>
            </a:r>
            <a:r>
              <a:rPr kumimoji="1" lang="ja-JP" altLang="en-US" sz="2400" b="1" dirty="0" smtClean="0">
                <a:solidFill>
                  <a:srgbClr val="C00000"/>
                </a:solidFill>
              </a:rPr>
              <a:t>「</a:t>
            </a:r>
            <a:r>
              <a:rPr lang="ja-JP" altLang="en-US" sz="2400" b="1" dirty="0">
                <a:solidFill>
                  <a:srgbClr val="C00000"/>
                </a:solidFill>
              </a:rPr>
              <a:t>多</a:t>
            </a:r>
            <a:r>
              <a:rPr kumimoji="1" lang="ja-JP" altLang="en-US" sz="2400" b="1" dirty="0" smtClean="0">
                <a:solidFill>
                  <a:srgbClr val="C00000"/>
                </a:solidFill>
              </a:rPr>
              <a:t>」</a:t>
            </a:r>
            <a:endParaRPr kumimoji="1" lang="en-US" altLang="ja-JP" sz="2400" b="1" dirty="0" smtClean="0">
              <a:solidFill>
                <a:srgbClr val="C00000"/>
              </a:solidFill>
            </a:endParaRPr>
          </a:p>
          <a:p>
            <a:r>
              <a:rPr lang="ja-JP" altLang="en-US" sz="2400" b="1" dirty="0" smtClean="0">
                <a:solidFill>
                  <a:srgbClr val="C00000"/>
                </a:solidFill>
              </a:rPr>
              <a:t>の印</a:t>
            </a:r>
            <a:endParaRPr kumimoji="1" lang="en-US" altLang="ja-JP" sz="2400" b="1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21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17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多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対多の対応のイメージ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1045029" y="1959429"/>
            <a:ext cx="14061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dirty="0" smtClean="0"/>
              <a:t>A</a:t>
            </a:r>
            <a:r>
              <a:rPr kumimoji="1" lang="ja-JP" altLang="en-US" sz="3600" dirty="0" smtClean="0"/>
              <a:t>さん</a:t>
            </a:r>
            <a:endParaRPr kumimoji="1" lang="ja-JP" altLang="en-US" sz="3600" dirty="0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1045029" y="4129314"/>
            <a:ext cx="13724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/>
              <a:t>B</a:t>
            </a:r>
            <a:r>
              <a:rPr kumimoji="1" lang="ja-JP" altLang="en-US" sz="3600" dirty="0" smtClean="0"/>
              <a:t>さん</a:t>
            </a:r>
            <a:endParaRPr kumimoji="1" lang="ja-JP" altLang="en-US" sz="3600" dirty="0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7460343" y="1597604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dirty="0" smtClean="0"/>
              <a:t>りんご</a:t>
            </a:r>
            <a:endParaRPr kumimoji="1" lang="ja-JP" altLang="en-US" sz="3600" dirty="0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7460343" y="3241654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dirty="0" smtClean="0"/>
              <a:t>みかん</a:t>
            </a:r>
            <a:endParaRPr kumimoji="1" lang="ja-JP" altLang="en-US" sz="3600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7421940" y="5258825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dirty="0" smtClean="0"/>
              <a:t>メロン</a:t>
            </a:r>
            <a:endParaRPr kumimoji="1" lang="ja-JP" altLang="en-US" sz="3600" dirty="0"/>
          </a:p>
        </p:txBody>
      </p:sp>
      <p:cxnSp>
        <p:nvCxnSpPr>
          <p:cNvPr id="9" name="直線矢印コネクタ 8"/>
          <p:cNvCxnSpPr/>
          <p:nvPr/>
        </p:nvCxnSpPr>
        <p:spPr>
          <a:xfrm flipV="1">
            <a:off x="2844800" y="1959429"/>
            <a:ext cx="4368800" cy="1741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/>
          <p:nvPr/>
        </p:nvCxnSpPr>
        <p:spPr>
          <a:xfrm>
            <a:off x="2844800" y="2409371"/>
            <a:ext cx="4577140" cy="28494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/>
          <p:nvPr/>
        </p:nvCxnSpPr>
        <p:spPr>
          <a:xfrm flipV="1">
            <a:off x="2664264" y="3564819"/>
            <a:ext cx="4549336" cy="8876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/>
          <p:nvPr/>
        </p:nvCxnSpPr>
        <p:spPr>
          <a:xfrm flipV="1">
            <a:off x="2625861" y="2133600"/>
            <a:ext cx="4587739" cy="21443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787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多対多</a:t>
            </a: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対応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29" y="1225273"/>
            <a:ext cx="9916119" cy="202999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 それぞれのひとは、</a:t>
            </a:r>
            <a:r>
              <a:rPr lang="ja-JP" altLang="en-US" sz="3200" b="1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複数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食べ物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を選ぶ</a:t>
            </a: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 それぞれの食べ物は、</a:t>
            </a:r>
            <a:r>
              <a:rPr lang="ja-JP" altLang="en-US" sz="3200" b="1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複数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のひとから選ばれる</a:t>
            </a: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2416810" y="3520354"/>
            <a:ext cx="2084832" cy="22631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6731000" y="3475650"/>
            <a:ext cx="2084832" cy="23078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9" name="直線コネクタ 8"/>
          <p:cNvCxnSpPr/>
          <p:nvPr/>
        </p:nvCxnSpPr>
        <p:spPr>
          <a:xfrm flipV="1">
            <a:off x="4501642" y="4627794"/>
            <a:ext cx="2229358" cy="83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テキスト ボックス 10"/>
          <p:cNvSpPr txBox="1"/>
          <p:nvPr/>
        </p:nvSpPr>
        <p:spPr>
          <a:xfrm>
            <a:off x="7065530" y="3649142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食べ物</a:t>
            </a:r>
            <a:endParaRPr kumimoji="1" lang="ja-JP" altLang="en-US" sz="3200" b="1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915485" y="3817595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ひと</a:t>
            </a:r>
            <a:endParaRPr kumimoji="1" lang="ja-JP" altLang="en-US" sz="3200" b="1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9426785" y="1862933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>
                <a:solidFill>
                  <a:srgbClr val="C00000"/>
                </a:solidFill>
              </a:rPr>
              <a:t>多</a:t>
            </a:r>
            <a:r>
              <a:rPr kumimoji="1" lang="ja-JP" altLang="en-US" sz="2400" b="1" dirty="0" smtClean="0">
                <a:solidFill>
                  <a:srgbClr val="C00000"/>
                </a:solidFill>
              </a:rPr>
              <a:t>対多の対応</a:t>
            </a:r>
            <a:endParaRPr kumimoji="1" lang="ja-JP" altLang="en-US" sz="2400" b="1" dirty="0">
              <a:solidFill>
                <a:srgbClr val="C00000"/>
              </a:solidFill>
            </a:endParaRPr>
          </a:p>
        </p:txBody>
      </p:sp>
      <p:cxnSp>
        <p:nvCxnSpPr>
          <p:cNvPr id="20" name="直線コネクタ 19"/>
          <p:cNvCxnSpPr/>
          <p:nvPr/>
        </p:nvCxnSpPr>
        <p:spPr>
          <a:xfrm flipH="1">
            <a:off x="6369050" y="4451350"/>
            <a:ext cx="361950" cy="2056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/>
          <p:cNvCxnSpPr/>
          <p:nvPr/>
        </p:nvCxnSpPr>
        <p:spPr>
          <a:xfrm flipH="1" flipV="1">
            <a:off x="6369050" y="4636176"/>
            <a:ext cx="361950" cy="1383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テキスト ボックス 24"/>
          <p:cNvSpPr txBox="1"/>
          <p:nvPr/>
        </p:nvSpPr>
        <p:spPr>
          <a:xfrm>
            <a:off x="4754546" y="5029645"/>
            <a:ext cx="17235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 smtClean="0">
                <a:solidFill>
                  <a:srgbClr val="C00000"/>
                </a:solidFill>
              </a:rPr>
              <a:t>２つの斜め</a:t>
            </a:r>
            <a:endParaRPr lang="en-US" altLang="ja-JP" sz="2400" b="1" dirty="0" smtClean="0">
              <a:solidFill>
                <a:srgbClr val="C00000"/>
              </a:solidFill>
            </a:endParaRPr>
          </a:p>
          <a:p>
            <a:r>
              <a:rPr lang="ja-JP" altLang="en-US" sz="2400" b="1" dirty="0" smtClean="0">
                <a:solidFill>
                  <a:srgbClr val="C00000"/>
                </a:solidFill>
              </a:rPr>
              <a:t>線は</a:t>
            </a:r>
            <a:r>
              <a:rPr kumimoji="1" lang="ja-JP" altLang="en-US" sz="2400" b="1" dirty="0" smtClean="0">
                <a:solidFill>
                  <a:srgbClr val="C00000"/>
                </a:solidFill>
              </a:rPr>
              <a:t>「</a:t>
            </a:r>
            <a:r>
              <a:rPr lang="ja-JP" altLang="en-US" sz="2400" b="1" dirty="0">
                <a:solidFill>
                  <a:srgbClr val="C00000"/>
                </a:solidFill>
              </a:rPr>
              <a:t>多</a:t>
            </a:r>
            <a:r>
              <a:rPr kumimoji="1" lang="ja-JP" altLang="en-US" sz="2400" b="1" dirty="0" smtClean="0">
                <a:solidFill>
                  <a:srgbClr val="C00000"/>
                </a:solidFill>
              </a:rPr>
              <a:t>」</a:t>
            </a:r>
            <a:endParaRPr kumimoji="1" lang="en-US" altLang="ja-JP" sz="2400" b="1" dirty="0" smtClean="0">
              <a:solidFill>
                <a:srgbClr val="C00000"/>
              </a:solidFill>
            </a:endParaRPr>
          </a:p>
          <a:p>
            <a:r>
              <a:rPr lang="ja-JP" altLang="en-US" sz="2400" b="1" dirty="0" smtClean="0">
                <a:solidFill>
                  <a:srgbClr val="C00000"/>
                </a:solidFill>
              </a:rPr>
              <a:t>の印</a:t>
            </a:r>
            <a:endParaRPr kumimoji="1" lang="en-US" altLang="ja-JP" sz="2400" b="1" dirty="0" smtClean="0">
              <a:solidFill>
                <a:srgbClr val="C00000"/>
              </a:solidFill>
            </a:endParaRPr>
          </a:p>
        </p:txBody>
      </p:sp>
      <p:cxnSp>
        <p:nvCxnSpPr>
          <p:cNvPr id="17" name="直線コネクタ 16"/>
          <p:cNvCxnSpPr/>
          <p:nvPr/>
        </p:nvCxnSpPr>
        <p:spPr>
          <a:xfrm flipH="1" flipV="1">
            <a:off x="4469378" y="4493179"/>
            <a:ext cx="353580" cy="1414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コネクタ 18"/>
          <p:cNvCxnSpPr/>
          <p:nvPr/>
        </p:nvCxnSpPr>
        <p:spPr>
          <a:xfrm flipH="1">
            <a:off x="4485510" y="4651924"/>
            <a:ext cx="337448" cy="1496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691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19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4582683" y="3565483"/>
            <a:ext cx="1591768" cy="14751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515104" y="3537597"/>
            <a:ext cx="1767484" cy="15560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5092801" y="3632179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947440" y="3632179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社員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8732517" y="3628442"/>
            <a:ext cx="1711429" cy="14993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9136826" y="3779837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11" name="直線コネクタ 10"/>
          <p:cNvCxnSpPr>
            <a:stCxn id="6" idx="3"/>
            <a:endCxn id="5" idx="1"/>
          </p:cNvCxnSpPr>
          <p:nvPr/>
        </p:nvCxnSpPr>
        <p:spPr>
          <a:xfrm flipV="1">
            <a:off x="2282588" y="4303058"/>
            <a:ext cx="2300095" cy="125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コネクタ 11"/>
          <p:cNvCxnSpPr>
            <a:stCxn id="5" idx="3"/>
          </p:cNvCxnSpPr>
          <p:nvPr/>
        </p:nvCxnSpPr>
        <p:spPr>
          <a:xfrm>
            <a:off x="6174451" y="4303058"/>
            <a:ext cx="2558066" cy="48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コネクタ 14"/>
          <p:cNvCxnSpPr/>
          <p:nvPr/>
        </p:nvCxnSpPr>
        <p:spPr>
          <a:xfrm flipV="1">
            <a:off x="8286166" y="4167204"/>
            <a:ext cx="432337" cy="1602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/>
          <p:nvPr/>
        </p:nvCxnSpPr>
        <p:spPr>
          <a:xfrm>
            <a:off x="8320176" y="4357683"/>
            <a:ext cx="376504" cy="1299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コネクタ 16"/>
          <p:cNvCxnSpPr/>
          <p:nvPr/>
        </p:nvCxnSpPr>
        <p:spPr>
          <a:xfrm flipH="1" flipV="1">
            <a:off x="6162248" y="4161675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コネクタ 17"/>
          <p:cNvCxnSpPr/>
          <p:nvPr/>
        </p:nvCxnSpPr>
        <p:spPr>
          <a:xfrm flipH="1">
            <a:off x="6196874" y="4327435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コネクタ 18"/>
          <p:cNvCxnSpPr/>
          <p:nvPr/>
        </p:nvCxnSpPr>
        <p:spPr>
          <a:xfrm>
            <a:off x="4242409" y="4077185"/>
            <a:ext cx="0" cy="332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テキスト ボックス 19"/>
          <p:cNvSpPr txBox="1"/>
          <p:nvPr/>
        </p:nvSpPr>
        <p:spPr>
          <a:xfrm>
            <a:off x="2801452" y="4666118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>
                <a:solidFill>
                  <a:srgbClr val="C00000"/>
                </a:solidFill>
              </a:rPr>
              <a:t>１対多</a:t>
            </a:r>
            <a:endParaRPr kumimoji="1" lang="ja-JP" altLang="en-US" sz="2400" b="1" dirty="0">
              <a:solidFill>
                <a:srgbClr val="C00000"/>
              </a:solidFill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6837704" y="463199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 smtClean="0">
                <a:solidFill>
                  <a:srgbClr val="C00000"/>
                </a:solidFill>
              </a:rPr>
              <a:t>多</a:t>
            </a:r>
            <a:r>
              <a:rPr kumimoji="1" lang="ja-JP" altLang="en-US" sz="2400" b="1" dirty="0" smtClean="0">
                <a:solidFill>
                  <a:srgbClr val="C00000"/>
                </a:solidFill>
              </a:rPr>
              <a:t>対多</a:t>
            </a:r>
            <a:endParaRPr kumimoji="1" lang="ja-JP" altLang="en-US" sz="2400" b="1" dirty="0">
              <a:solidFill>
                <a:srgbClr val="C00000"/>
              </a:solidFill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3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一対多と多対多</a:t>
            </a:r>
          </a:p>
        </p:txBody>
      </p:sp>
      <p:grpSp>
        <p:nvGrpSpPr>
          <p:cNvPr id="24" name="グループ化 23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25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26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28" name="直線コネクタ 27"/>
          <p:cNvCxnSpPr/>
          <p:nvPr/>
        </p:nvCxnSpPr>
        <p:spPr>
          <a:xfrm flipH="1" flipV="1">
            <a:off x="2240169" y="4155399"/>
            <a:ext cx="352477" cy="141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/>
          <p:nvPr/>
        </p:nvCxnSpPr>
        <p:spPr>
          <a:xfrm flipH="1">
            <a:off x="2274795" y="4321159"/>
            <a:ext cx="331617" cy="164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0424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11-3</a:t>
            </a:r>
            <a:r>
              <a:rPr lang="ja-JP" altLang="en-US" sz="4000" dirty="0" smtClean="0">
                <a:solidFill>
                  <a:schemeClr val="bg1"/>
                </a:solidFill>
              </a:rPr>
              <a:t> 外部キー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08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6495184" y="1659736"/>
          <a:ext cx="5264913" cy="2505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5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4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49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4585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学生番号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氏名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所属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585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XX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585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err="1" smtClean="0"/>
                        <a:t>YY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495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3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AA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495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4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BB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21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（参考）外部キーの</a:t>
            </a: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例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1230271" y="1004888"/>
            <a:ext cx="4612599" cy="202999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ja-JP" altLang="en-US" sz="3200" b="1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学科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</a:t>
            </a: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aphicFrame>
        <p:nvGraphicFramePr>
          <p:cNvPr id="3" name="表 2"/>
          <p:cNvGraphicFramePr>
            <a:graphicFrameLocks noGrp="1"/>
          </p:cNvGraphicFramePr>
          <p:nvPr/>
        </p:nvGraphicFramePr>
        <p:xfrm>
          <a:off x="158857" y="1707305"/>
          <a:ext cx="5264913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01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98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49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4585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学科名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学部名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585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情報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工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495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スマート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工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テキスト ボックス 3"/>
          <p:cNvSpPr txBox="1"/>
          <p:nvPr/>
        </p:nvSpPr>
        <p:spPr>
          <a:xfrm>
            <a:off x="984322" y="3444909"/>
            <a:ext cx="2858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※ </a:t>
            </a:r>
            <a:r>
              <a:rPr kumimoji="1" lang="ja-JP" altLang="en-US" sz="3200" dirty="0" smtClean="0"/>
              <a:t>主キーは </a:t>
            </a:r>
            <a:r>
              <a:rPr kumimoji="1" lang="en-US" altLang="ja-JP" sz="3200" dirty="0" smtClean="0"/>
              <a:t>ID</a:t>
            </a:r>
            <a:endParaRPr kumimoji="1" lang="ja-JP" altLang="en-US" sz="3200" dirty="0"/>
          </a:p>
        </p:txBody>
      </p:sp>
      <p:sp>
        <p:nvSpPr>
          <p:cNvPr id="9" name="Rectangle 3"/>
          <p:cNvSpPr txBox="1">
            <a:spLocks/>
          </p:cNvSpPr>
          <p:nvPr/>
        </p:nvSpPr>
        <p:spPr>
          <a:xfrm>
            <a:off x="7465212" y="927392"/>
            <a:ext cx="4612599" cy="2029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ja-JP" altLang="en-US" sz="3200" b="1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学生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</a:t>
            </a: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7212402" y="4191532"/>
            <a:ext cx="39901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※ </a:t>
            </a:r>
            <a:r>
              <a:rPr kumimoji="1" lang="ja-JP" altLang="en-US" sz="3200" dirty="0" smtClean="0"/>
              <a:t>主キーは学生番号</a:t>
            </a:r>
            <a:endParaRPr kumimoji="1" lang="ja-JP" altLang="en-US" sz="3200" dirty="0"/>
          </a:p>
        </p:txBody>
      </p:sp>
      <p:sp>
        <p:nvSpPr>
          <p:cNvPr id="5" name="正方形/長方形 4"/>
          <p:cNvSpPr/>
          <p:nvPr/>
        </p:nvSpPr>
        <p:spPr>
          <a:xfrm>
            <a:off x="10000343" y="1659736"/>
            <a:ext cx="1759754" cy="250545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5661799" y="4715119"/>
            <a:ext cx="628890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</a:rPr>
              <a:t>外部キー</a:t>
            </a:r>
            <a:r>
              <a:rPr kumimoji="1" lang="ja-JP" altLang="en-US" sz="2800" dirty="0" smtClean="0"/>
              <a:t>とは、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他の</a:t>
            </a:r>
            <a:r>
              <a:rPr kumimoji="1" lang="ja-JP" altLang="en-US" sz="28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2800" dirty="0" smtClean="0"/>
              <a:t>の</a:t>
            </a:r>
            <a:r>
              <a:rPr kumimoji="1" lang="ja-JP" altLang="en-US" sz="2800" dirty="0" smtClean="0">
                <a:solidFill>
                  <a:srgbClr val="C00000"/>
                </a:solidFill>
              </a:rPr>
              <a:t>主キー</a:t>
            </a:r>
            <a:r>
              <a:rPr kumimoji="1" lang="ja-JP" altLang="en-US" sz="2800" dirty="0" smtClean="0"/>
              <a:t>を参照している</a:t>
            </a:r>
            <a:endParaRPr kumimoji="1" lang="en-US" altLang="ja-JP" sz="2800" dirty="0" smtClean="0"/>
          </a:p>
          <a:p>
            <a:r>
              <a:rPr lang="ja-JP" altLang="en-US" sz="2800" dirty="0" smtClean="0">
                <a:solidFill>
                  <a:srgbClr val="C00000"/>
                </a:solidFill>
              </a:rPr>
              <a:t>フィールド</a:t>
            </a:r>
            <a:r>
              <a:rPr lang="ja-JP" altLang="en-US" sz="2800" dirty="0" smtClean="0"/>
              <a:t>のこ</a:t>
            </a:r>
            <a:r>
              <a:rPr lang="ja-JP" altLang="en-US" sz="2800" dirty="0"/>
              <a:t>と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87957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22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（参考）外部キーの存在をコンピュータに教えたいときは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1230271" y="1004888"/>
            <a:ext cx="4612599" cy="202999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ja-JP" altLang="en-US" sz="3200" b="1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学科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</a:t>
            </a: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aphicFrame>
        <p:nvGraphicFramePr>
          <p:cNvPr id="3" name="表 2"/>
          <p:cNvGraphicFramePr>
            <a:graphicFrameLocks noGrp="1"/>
          </p:cNvGraphicFramePr>
          <p:nvPr/>
        </p:nvGraphicFramePr>
        <p:xfrm>
          <a:off x="158857" y="1707305"/>
          <a:ext cx="5264913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01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98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49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4585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学科名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学部名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585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情報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工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495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スマート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工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テキスト ボックス 3"/>
          <p:cNvSpPr txBox="1"/>
          <p:nvPr/>
        </p:nvSpPr>
        <p:spPr>
          <a:xfrm>
            <a:off x="984322" y="3444909"/>
            <a:ext cx="2858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※ </a:t>
            </a:r>
            <a:r>
              <a:rPr kumimoji="1" lang="ja-JP" altLang="en-US" sz="3200" dirty="0" smtClean="0"/>
              <a:t>主キーは </a:t>
            </a:r>
            <a:r>
              <a:rPr kumimoji="1" lang="en-US" altLang="ja-JP" sz="3200" dirty="0" smtClean="0"/>
              <a:t>ID</a:t>
            </a:r>
            <a:endParaRPr kumimoji="1" lang="ja-JP" altLang="en-US" sz="3200" dirty="0"/>
          </a:p>
        </p:txBody>
      </p:sp>
      <p:sp>
        <p:nvSpPr>
          <p:cNvPr id="9" name="Rectangle 3"/>
          <p:cNvSpPr txBox="1">
            <a:spLocks/>
          </p:cNvSpPr>
          <p:nvPr/>
        </p:nvSpPr>
        <p:spPr>
          <a:xfrm>
            <a:off x="7465212" y="927392"/>
            <a:ext cx="4612599" cy="2029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ja-JP" altLang="en-US" sz="3200" b="1" dirty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学生</a:t>
            </a:r>
            <a:r>
              <a:rPr lang="ja-JP" altLang="en-US" sz="3200" dirty="0" smtClean="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</a:t>
            </a:r>
            <a:endParaRPr lang="en-US" altLang="ja-JP" sz="3200" dirty="0" smtClean="0">
              <a:solidFill>
                <a:srgbClr val="00206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7132542" y="4227838"/>
            <a:ext cx="39901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※ </a:t>
            </a:r>
            <a:r>
              <a:rPr kumimoji="1" lang="ja-JP" altLang="en-US" sz="3200" dirty="0" smtClean="0"/>
              <a:t>主キーは学生番号</a:t>
            </a:r>
            <a:endParaRPr kumimoji="1" lang="ja-JP" altLang="en-US" sz="3200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5661799" y="4715119"/>
            <a:ext cx="628890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</a:rPr>
              <a:t>外部キー</a:t>
            </a:r>
            <a:r>
              <a:rPr kumimoji="1" lang="ja-JP" altLang="en-US" sz="2800" dirty="0" smtClean="0"/>
              <a:t>とは、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他の</a:t>
            </a:r>
            <a:r>
              <a:rPr kumimoji="1" lang="ja-JP" altLang="en-US" sz="28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2800" dirty="0" smtClean="0"/>
              <a:t>の</a:t>
            </a:r>
            <a:r>
              <a:rPr kumimoji="1" lang="ja-JP" altLang="en-US" sz="2800" dirty="0" smtClean="0">
                <a:solidFill>
                  <a:srgbClr val="C00000"/>
                </a:solidFill>
              </a:rPr>
              <a:t>主キー</a:t>
            </a:r>
            <a:r>
              <a:rPr kumimoji="1" lang="ja-JP" altLang="en-US" sz="2800" dirty="0" smtClean="0"/>
              <a:t>を参照している</a:t>
            </a:r>
            <a:endParaRPr kumimoji="1" lang="en-US" altLang="ja-JP" sz="2800" dirty="0" smtClean="0"/>
          </a:p>
          <a:p>
            <a:r>
              <a:rPr lang="ja-JP" altLang="en-US" sz="2800" dirty="0" smtClean="0">
                <a:solidFill>
                  <a:srgbClr val="C00000"/>
                </a:solidFill>
              </a:rPr>
              <a:t>フィールド</a:t>
            </a:r>
            <a:r>
              <a:rPr lang="ja-JP" altLang="en-US" sz="2800" dirty="0" smtClean="0"/>
              <a:t>のこ</a:t>
            </a:r>
            <a:r>
              <a:rPr lang="ja-JP" altLang="en-US" sz="2800" dirty="0"/>
              <a:t>と</a:t>
            </a:r>
            <a:endParaRPr kumimoji="1" lang="ja-JP" altLang="en-US" sz="2800" dirty="0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184" y="4388441"/>
            <a:ext cx="5123953" cy="233303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graphicFrame>
        <p:nvGraphicFramePr>
          <p:cNvPr id="14" name="表 13"/>
          <p:cNvGraphicFramePr>
            <a:graphicFrameLocks noGrp="1"/>
          </p:cNvGraphicFramePr>
          <p:nvPr>
            <p:extLst/>
          </p:nvPr>
        </p:nvGraphicFramePr>
        <p:xfrm>
          <a:off x="6495184" y="1659736"/>
          <a:ext cx="5264913" cy="2505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5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4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49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4585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学生番号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氏名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所属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585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XX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585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err="1" smtClean="0"/>
                        <a:t>YY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495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3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AA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495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4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BB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" name="正方形/長方形 14"/>
          <p:cNvSpPr/>
          <p:nvPr/>
        </p:nvSpPr>
        <p:spPr>
          <a:xfrm>
            <a:off x="10000343" y="1659736"/>
            <a:ext cx="1759754" cy="250545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8696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8675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99E4981-9B35-4C3E-A038-2E029418EA30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23</a:t>
            </a:fld>
            <a:endParaRPr lang="ja-JP" altLang="en-US" sz="2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8676" name="Rectangle 2"/>
          <p:cNvSpPr>
            <a:spLocks noGrp="1"/>
          </p:cNvSpPr>
          <p:nvPr>
            <p:ph type="title" idx="4294967295"/>
          </p:nvPr>
        </p:nvSpPr>
        <p:spPr>
          <a:xfrm>
            <a:off x="457199" y="0"/>
            <a:ext cx="103903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結合の例　（１）説明用の２つのテーブル</a:t>
            </a: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/>
          </p:nvPr>
        </p:nvGraphicFramePr>
        <p:xfrm>
          <a:off x="6893220" y="2936207"/>
          <a:ext cx="4628559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表 7"/>
          <p:cNvGraphicFramePr>
            <a:graphicFrameLocks noGrp="1"/>
          </p:cNvGraphicFramePr>
          <p:nvPr>
            <p:extLst/>
          </p:nvPr>
        </p:nvGraphicFramePr>
        <p:xfrm>
          <a:off x="161340" y="1601169"/>
          <a:ext cx="5788707" cy="3297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42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97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66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180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919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購入者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数量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2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3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3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1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2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4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0" y="1041066"/>
            <a:ext cx="5675635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◇　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</a:p>
        </p:txBody>
      </p:sp>
      <p:sp>
        <p:nvSpPr>
          <p:cNvPr id="10" name="正方形/長方形 9"/>
          <p:cNvSpPr/>
          <p:nvPr/>
        </p:nvSpPr>
        <p:spPr>
          <a:xfrm>
            <a:off x="6893220" y="2975945"/>
            <a:ext cx="1243941" cy="2495501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2799292" y="1621139"/>
            <a:ext cx="1584004" cy="3284861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7165485" y="5578423"/>
            <a:ext cx="1756229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</a:t>
            </a:r>
            <a:r>
              <a:rPr lang="ja-JP" altLang="en-US" sz="36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ー</a:t>
            </a:r>
            <a:endParaRPr lang="ja-JP" altLang="en-US" sz="3600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屈折矢印 12"/>
          <p:cNvSpPr/>
          <p:nvPr/>
        </p:nvSpPr>
        <p:spPr>
          <a:xfrm flipH="1">
            <a:off x="4440779" y="5205191"/>
            <a:ext cx="2687662" cy="650449"/>
          </a:xfrm>
          <a:prstGeom prst="bent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2546045" y="5057081"/>
            <a:ext cx="2309220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外部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キー</a:t>
            </a:r>
            <a:endParaRPr lang="ja-JP" altLang="en-US" sz="3600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Rectangle 3"/>
          <p:cNvSpPr txBox="1">
            <a:spLocks/>
          </p:cNvSpPr>
          <p:nvPr/>
        </p:nvSpPr>
        <p:spPr>
          <a:xfrm>
            <a:off x="235825" y="5855640"/>
            <a:ext cx="7952295" cy="7736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テーブル「</a:t>
            </a:r>
            <a:r>
              <a:rPr lang="ja-JP" altLang="en-US" b="1" dirty="0" smtClean="0">
                <a:solidFill>
                  <a:schemeClr val="tx1"/>
                </a:solidFill>
              </a:rPr>
              <a:t>購入</a:t>
            </a:r>
            <a:r>
              <a:rPr lang="ja-JP" altLang="en-US" dirty="0" smtClean="0">
                <a:solidFill>
                  <a:schemeClr val="tx1"/>
                </a:solidFill>
              </a:rPr>
              <a:t>」の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の値は、</a:t>
            </a:r>
            <a:r>
              <a:rPr lang="ja-JP" altLang="en-US" dirty="0" smtClean="0">
                <a:solidFill>
                  <a:srgbClr val="FF0000"/>
                </a:solidFill>
              </a:rPr>
              <a:t>必ず</a:t>
            </a:r>
            <a:r>
              <a:rPr lang="ja-JP" altLang="en-US" dirty="0" smtClean="0">
                <a:solidFill>
                  <a:schemeClr val="tx1"/>
                </a:solidFill>
              </a:rPr>
              <a:t>、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テーブル「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ja-JP" altLang="en-US" dirty="0" smtClean="0">
                <a:solidFill>
                  <a:schemeClr val="tx1"/>
                </a:solidFill>
              </a:rPr>
              <a:t>」の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の中から</a:t>
            </a:r>
            <a:r>
              <a:rPr lang="ja-JP" altLang="en-US" b="1" u="sng" dirty="0" smtClean="0">
                <a:solidFill>
                  <a:srgbClr val="FF0000"/>
                </a:solidFill>
              </a:rPr>
              <a:t>選ぶ</a:t>
            </a:r>
            <a:endParaRPr lang="en-US" altLang="ja-JP" b="1" u="sng" dirty="0">
              <a:solidFill>
                <a:srgbClr val="FF0000"/>
              </a:solidFill>
            </a:endParaRPr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6516365" y="2439056"/>
            <a:ext cx="5675635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◇　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lang="ja-JP" altLang="en-US" sz="3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4960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24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 fontScale="90000"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11-4</a:t>
            </a:r>
            <a:r>
              <a:rPr lang="ja-JP" altLang="en-US" sz="4000" dirty="0" smtClean="0">
                <a:solidFill>
                  <a:schemeClr val="bg1"/>
                </a:solidFill>
              </a:rPr>
              <a:t> 一対多、多対多を考慮した</a:t>
            </a:r>
            <a:r>
              <a:rPr lang="en-US" altLang="ja-JP" sz="4000" dirty="0" smtClean="0">
                <a:solidFill>
                  <a:schemeClr val="bg1"/>
                </a:solidFill>
              </a:rPr>
              <a:t/>
            </a:r>
            <a:br>
              <a:rPr lang="en-US" altLang="ja-JP" sz="4000" dirty="0" smtClean="0">
                <a:solidFill>
                  <a:schemeClr val="bg1"/>
                </a:solidFill>
              </a:rPr>
            </a:br>
            <a:r>
              <a:rPr lang="ja-JP" altLang="en-US" sz="4000" dirty="0" smtClean="0">
                <a:solidFill>
                  <a:schemeClr val="bg1"/>
                </a:solidFill>
              </a:rPr>
              <a:t>データベース</a:t>
            </a:r>
            <a:r>
              <a:rPr lang="ja-JP" altLang="en-US" sz="4000" dirty="0">
                <a:solidFill>
                  <a:schemeClr val="bg1"/>
                </a:solidFill>
              </a:rPr>
              <a:t>設計</a:t>
            </a:r>
          </a:p>
        </p:txBody>
      </p:sp>
    </p:spTree>
    <p:extLst>
      <p:ext uri="{BB962C8B-B14F-4D97-AF65-F5344CB8AC3E}">
        <p14:creationId xmlns:p14="http://schemas.microsoft.com/office/powerpoint/2010/main" val="86358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2212914" y="4792902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情報の例</a:t>
            </a:r>
            <a:endParaRPr kumimoji="1" lang="ja-JP" altLang="en-US" sz="2800" dirty="0"/>
          </a:p>
        </p:txBody>
      </p:sp>
      <p:sp>
        <p:nvSpPr>
          <p:cNvPr id="7" name="タイトル 1"/>
          <p:cNvSpPr txBox="1">
            <a:spLocks/>
          </p:cNvSpPr>
          <p:nvPr/>
        </p:nvSpPr>
        <p:spPr>
          <a:xfrm>
            <a:off x="920496" y="164011"/>
            <a:ext cx="10515600" cy="6768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r>
              <a:rPr lang="ja-JP" altLang="en-US" sz="3600" dirty="0" smtClean="0">
                <a:solidFill>
                  <a:schemeClr val="bg1"/>
                </a:solidFill>
              </a:rPr>
              <a:t>リレーショナルデータベースのテーブルの例</a:t>
            </a:r>
            <a:endParaRPr lang="ja-JP" altLang="en-US" sz="3600" dirty="0">
              <a:solidFill>
                <a:schemeClr val="bg1"/>
              </a:solidFill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/>
          </p:nvPr>
        </p:nvGraphicFramePr>
        <p:xfrm>
          <a:off x="6838950" y="1602558"/>
          <a:ext cx="413385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97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41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会員番号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氏名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4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6557907" y="1041992"/>
            <a:ext cx="3222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◆ テーブル名：</a:t>
            </a:r>
            <a:r>
              <a:rPr lang="ja-JP" altLang="en-US" sz="2800" b="1" dirty="0" smtClean="0"/>
              <a:t>会員</a:t>
            </a:r>
            <a:endParaRPr kumimoji="1" lang="ja-JP" altLang="en-US" sz="2800" b="1" dirty="0"/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/>
          </p:nvPr>
        </p:nvGraphicFramePr>
        <p:xfrm>
          <a:off x="6838950" y="4883442"/>
          <a:ext cx="493395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24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5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5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ＩＤ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貸出者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ハリーポッター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ハリーポッター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ドラえもん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テキスト ボックス 16"/>
          <p:cNvSpPr txBox="1"/>
          <p:nvPr/>
        </p:nvSpPr>
        <p:spPr>
          <a:xfrm>
            <a:off x="6557907" y="4322876"/>
            <a:ext cx="35173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◆ テーブル名：</a:t>
            </a:r>
            <a:r>
              <a:rPr lang="ja-JP" altLang="en-US" sz="2800" b="1" dirty="0"/>
              <a:t>ビデオ</a:t>
            </a:r>
            <a:endParaRPr kumimoji="1" lang="ja-JP" altLang="en-US" sz="2800" b="1" dirty="0"/>
          </a:p>
        </p:txBody>
      </p:sp>
      <p:pic>
        <p:nvPicPr>
          <p:cNvPr id="18" name="図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06" y="1644117"/>
            <a:ext cx="6334217" cy="2819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52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正方形/長方形 20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タイトル 1"/>
          <p:cNvSpPr txBox="1">
            <a:spLocks/>
          </p:cNvSpPr>
          <p:nvPr/>
        </p:nvSpPr>
        <p:spPr>
          <a:xfrm>
            <a:off x="838200" y="282938"/>
            <a:ext cx="10515600" cy="6768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r>
              <a:rPr lang="en-US" altLang="ja-JP" dirty="0">
                <a:solidFill>
                  <a:schemeClr val="bg1"/>
                </a:solidFill>
              </a:rPr>
              <a:t>	</a:t>
            </a:r>
            <a:r>
              <a:rPr lang="en-US" altLang="ja-JP" dirty="0" smtClean="0">
                <a:solidFill>
                  <a:schemeClr val="bg1"/>
                </a:solidFill>
              </a:rPr>
              <a:t>ER</a:t>
            </a:r>
            <a:r>
              <a:rPr lang="ja-JP" altLang="en-US" dirty="0" smtClean="0">
                <a:solidFill>
                  <a:schemeClr val="bg1"/>
                </a:solidFill>
              </a:rPr>
              <a:t>図とテーブルの関係</a:t>
            </a:r>
            <a:endParaRPr lang="ja-JP" altLang="en-US" dirty="0">
              <a:solidFill>
                <a:schemeClr val="bg1"/>
              </a:solidFill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/>
        </p:nvGraphicFramePr>
        <p:xfrm>
          <a:off x="6838950" y="1602558"/>
          <a:ext cx="413385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97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41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会員番号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氏名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4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6557907" y="1041992"/>
            <a:ext cx="3222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◆ テーブル名：</a:t>
            </a:r>
            <a:r>
              <a:rPr lang="ja-JP" altLang="en-US" sz="2800" b="1" dirty="0" smtClean="0"/>
              <a:t>会員</a:t>
            </a:r>
            <a:endParaRPr kumimoji="1" lang="ja-JP" altLang="en-US" sz="2800" b="1" dirty="0"/>
          </a:p>
        </p:txBody>
      </p:sp>
      <p:graphicFrame>
        <p:nvGraphicFramePr>
          <p:cNvPr id="16" name="表 15"/>
          <p:cNvGraphicFramePr>
            <a:graphicFrameLocks noGrp="1"/>
          </p:cNvGraphicFramePr>
          <p:nvPr/>
        </p:nvGraphicFramePr>
        <p:xfrm>
          <a:off x="6838950" y="4883442"/>
          <a:ext cx="493395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24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5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5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ＩＤ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貸出者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ハリーポッター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ハリーポッター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ドラえもん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テキスト ボックス 16"/>
          <p:cNvSpPr txBox="1"/>
          <p:nvPr/>
        </p:nvSpPr>
        <p:spPr>
          <a:xfrm>
            <a:off x="6557907" y="4322876"/>
            <a:ext cx="35173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◆ テーブル名：</a:t>
            </a:r>
            <a:r>
              <a:rPr lang="ja-JP" altLang="en-US" sz="2800" b="1" dirty="0"/>
              <a:t>ビデオ</a:t>
            </a:r>
            <a:endParaRPr kumimoji="1" lang="ja-JP" altLang="en-US" sz="2800" b="1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705663" y="5910727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ＥＲ図の例</a:t>
            </a:r>
            <a:endParaRPr kumimoji="1" lang="ja-JP" altLang="en-US" sz="28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928481" y="1911245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会員</a:t>
            </a:r>
            <a:endParaRPr kumimoji="1" lang="ja-JP" altLang="en-US" sz="3200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276743" y="2615188"/>
            <a:ext cx="223651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/>
              <a:t>貸出中</a:t>
            </a:r>
            <a:endParaRPr lang="en-US" altLang="ja-JP" sz="3200" dirty="0" smtClean="0"/>
          </a:p>
          <a:p>
            <a:r>
              <a:rPr kumimoji="1" lang="ja-JP" altLang="en-US" sz="3200" dirty="0" smtClean="0"/>
              <a:t>の記録</a:t>
            </a:r>
            <a:endParaRPr kumimoji="1" lang="en-US" altLang="ja-JP" sz="3200" dirty="0" smtClean="0"/>
          </a:p>
          <a:p>
            <a:r>
              <a:rPr lang="ja-JP" altLang="en-US" sz="3200" dirty="0" smtClean="0"/>
              <a:t>（一対多</a:t>
            </a:r>
            <a:r>
              <a:rPr lang="ja-JP" altLang="en-US" sz="3200" dirty="0"/>
              <a:t>）</a:t>
            </a:r>
            <a:endParaRPr kumimoji="1"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705663" y="4464711"/>
            <a:ext cx="13372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ビデオ</a:t>
            </a:r>
            <a:endParaRPr kumimoji="1" lang="ja-JP" altLang="en-US" sz="3200" dirty="0"/>
          </a:p>
        </p:txBody>
      </p:sp>
      <p:sp>
        <p:nvSpPr>
          <p:cNvPr id="12" name="正方形/長方形 11"/>
          <p:cNvSpPr/>
          <p:nvPr/>
        </p:nvSpPr>
        <p:spPr>
          <a:xfrm>
            <a:off x="1684783" y="1810728"/>
            <a:ext cx="1433405" cy="75718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1684784" y="4360660"/>
            <a:ext cx="1433405" cy="75718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9" name="直線コネクタ 18"/>
          <p:cNvCxnSpPr>
            <a:stCxn id="13" idx="0"/>
            <a:endCxn id="12" idx="2"/>
          </p:cNvCxnSpPr>
          <p:nvPr/>
        </p:nvCxnSpPr>
        <p:spPr>
          <a:xfrm flipH="1" flipV="1">
            <a:off x="2401486" y="2567917"/>
            <a:ext cx="1" cy="17927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線コネクタ 3"/>
          <p:cNvCxnSpPr/>
          <p:nvPr/>
        </p:nvCxnSpPr>
        <p:spPr>
          <a:xfrm>
            <a:off x="3348631" y="2203632"/>
            <a:ext cx="3306015" cy="541926"/>
          </a:xfrm>
          <a:prstGeom prst="line">
            <a:avLst/>
          </a:prstGeom>
          <a:ln w="76200"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/>
          <p:nvPr/>
        </p:nvCxnSpPr>
        <p:spPr>
          <a:xfrm>
            <a:off x="3942050" y="4135823"/>
            <a:ext cx="2691724" cy="1530459"/>
          </a:xfrm>
          <a:prstGeom prst="line">
            <a:avLst/>
          </a:prstGeom>
          <a:ln w="76200"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右中かっこ 21"/>
          <p:cNvSpPr/>
          <p:nvPr/>
        </p:nvSpPr>
        <p:spPr>
          <a:xfrm>
            <a:off x="3513783" y="3153797"/>
            <a:ext cx="255763" cy="1964052"/>
          </a:xfrm>
          <a:prstGeom prst="rightBrace">
            <a:avLst/>
          </a:prstGeom>
          <a:ln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6" name="直線コネクタ 5"/>
          <p:cNvCxnSpPr/>
          <p:nvPr/>
        </p:nvCxnSpPr>
        <p:spPr>
          <a:xfrm flipH="1">
            <a:off x="2197731" y="2736756"/>
            <a:ext cx="3993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コネクタ 22"/>
          <p:cNvCxnSpPr/>
          <p:nvPr/>
        </p:nvCxnSpPr>
        <p:spPr>
          <a:xfrm flipH="1" flipV="1">
            <a:off x="2397412" y="4074489"/>
            <a:ext cx="159521" cy="2861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/>
          <p:cNvCxnSpPr/>
          <p:nvPr/>
        </p:nvCxnSpPr>
        <p:spPr>
          <a:xfrm flipV="1">
            <a:off x="2279377" y="4106320"/>
            <a:ext cx="118035" cy="2688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259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正方形/長方形 23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タイトル 1"/>
          <p:cNvSpPr txBox="1">
            <a:spLocks/>
          </p:cNvSpPr>
          <p:nvPr/>
        </p:nvSpPr>
        <p:spPr>
          <a:xfrm>
            <a:off x="883920" y="255242"/>
            <a:ext cx="10515600" cy="6768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r>
              <a:rPr lang="en-US" altLang="ja-JP" dirty="0">
                <a:solidFill>
                  <a:schemeClr val="bg1"/>
                </a:solidFill>
              </a:rPr>
              <a:t>	</a:t>
            </a:r>
            <a:r>
              <a:rPr lang="en-US" altLang="ja-JP" dirty="0" smtClean="0">
                <a:solidFill>
                  <a:schemeClr val="bg1"/>
                </a:solidFill>
              </a:rPr>
              <a:t>ER</a:t>
            </a:r>
            <a:r>
              <a:rPr lang="ja-JP" altLang="en-US" dirty="0" smtClean="0">
                <a:solidFill>
                  <a:schemeClr val="bg1"/>
                </a:solidFill>
              </a:rPr>
              <a:t>図とテーブルの関係</a:t>
            </a:r>
            <a:endParaRPr lang="ja-JP" altLang="en-US" dirty="0">
              <a:solidFill>
                <a:schemeClr val="bg1"/>
              </a:solidFill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/>
        </p:nvGraphicFramePr>
        <p:xfrm>
          <a:off x="6838950" y="1602558"/>
          <a:ext cx="413385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97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41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会員番号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氏名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4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6557907" y="1041992"/>
            <a:ext cx="3222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◆ テーブル名：</a:t>
            </a:r>
            <a:r>
              <a:rPr lang="ja-JP" altLang="en-US" sz="2800" b="1" dirty="0" smtClean="0"/>
              <a:t>会員</a:t>
            </a:r>
            <a:endParaRPr kumimoji="1" lang="ja-JP" altLang="en-US" sz="2800" b="1" dirty="0"/>
          </a:p>
        </p:txBody>
      </p:sp>
      <p:graphicFrame>
        <p:nvGraphicFramePr>
          <p:cNvPr id="16" name="表 15"/>
          <p:cNvGraphicFramePr>
            <a:graphicFrameLocks noGrp="1"/>
          </p:cNvGraphicFramePr>
          <p:nvPr/>
        </p:nvGraphicFramePr>
        <p:xfrm>
          <a:off x="6838950" y="4883442"/>
          <a:ext cx="493395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24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5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5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ＩＤ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貸出者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ハリーポッター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ハリーポッター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ドラえもん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テキスト ボックス 16"/>
          <p:cNvSpPr txBox="1"/>
          <p:nvPr/>
        </p:nvSpPr>
        <p:spPr>
          <a:xfrm>
            <a:off x="6557907" y="4322876"/>
            <a:ext cx="35173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◆ テーブル名：</a:t>
            </a:r>
            <a:r>
              <a:rPr lang="ja-JP" altLang="en-US" sz="2800" b="1" dirty="0"/>
              <a:t>ビデオ</a:t>
            </a:r>
            <a:endParaRPr kumimoji="1" lang="ja-JP" altLang="en-US" sz="2800" b="1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705663" y="5910727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ＥＲ図の例</a:t>
            </a:r>
            <a:endParaRPr kumimoji="1" lang="ja-JP" altLang="en-US" sz="2800" dirty="0"/>
          </a:p>
        </p:txBody>
      </p:sp>
      <p:cxnSp>
        <p:nvCxnSpPr>
          <p:cNvPr id="4" name="直線コネクタ 3"/>
          <p:cNvCxnSpPr/>
          <p:nvPr/>
        </p:nvCxnSpPr>
        <p:spPr>
          <a:xfrm>
            <a:off x="3348631" y="2203632"/>
            <a:ext cx="3306015" cy="541926"/>
          </a:xfrm>
          <a:prstGeom prst="line">
            <a:avLst/>
          </a:prstGeom>
          <a:ln w="76200"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/>
          <p:nvPr/>
        </p:nvCxnSpPr>
        <p:spPr>
          <a:xfrm>
            <a:off x="3942050" y="4135823"/>
            <a:ext cx="2691724" cy="1530459"/>
          </a:xfrm>
          <a:prstGeom prst="line">
            <a:avLst/>
          </a:prstGeom>
          <a:ln w="76200"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角丸四角形吹き出し 2"/>
          <p:cNvSpPr/>
          <p:nvPr/>
        </p:nvSpPr>
        <p:spPr>
          <a:xfrm>
            <a:off x="3591465" y="968056"/>
            <a:ext cx="4445004" cy="893835"/>
          </a:xfrm>
          <a:prstGeom prst="wedgeRoundRectCallout">
            <a:avLst>
              <a:gd name="adj1" fmla="val -19565"/>
              <a:gd name="adj2" fmla="val 105400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3706437" y="959360"/>
            <a:ext cx="433003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ＥＲ図の</a:t>
            </a:r>
            <a:r>
              <a:rPr kumimoji="1" lang="en-US" altLang="ja-JP" sz="2800" dirty="0" smtClean="0"/>
              <a:t>1</a:t>
            </a:r>
            <a:r>
              <a:rPr kumimoji="1" lang="ja-JP" altLang="en-US" sz="2800" dirty="0" err="1" smtClean="0"/>
              <a:t>つの</a:t>
            </a:r>
            <a:r>
              <a:rPr kumimoji="1" lang="ja-JP" altLang="en-US" sz="2800" dirty="0" smtClean="0">
                <a:solidFill>
                  <a:srgbClr val="C00000"/>
                </a:solidFill>
              </a:rPr>
              <a:t>実体</a:t>
            </a:r>
            <a:r>
              <a:rPr kumimoji="1" lang="ja-JP" altLang="en-US" sz="2800" dirty="0" smtClean="0"/>
              <a:t>に対して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１つの</a:t>
            </a:r>
            <a:r>
              <a:rPr lang="ja-JP" altLang="en-US" sz="2800" dirty="0" smtClean="0">
                <a:solidFill>
                  <a:srgbClr val="C00000"/>
                </a:solidFill>
              </a:rPr>
              <a:t>テーブル</a:t>
            </a:r>
            <a:endParaRPr kumimoji="1" lang="ja-JP" altLang="en-US" sz="2800" dirty="0">
              <a:solidFill>
                <a:srgbClr val="C00000"/>
              </a:solidFill>
            </a:endParaRPr>
          </a:p>
        </p:txBody>
      </p:sp>
      <p:sp>
        <p:nvSpPr>
          <p:cNvPr id="23" name="角丸四角形吹き出し 22"/>
          <p:cNvSpPr/>
          <p:nvPr/>
        </p:nvSpPr>
        <p:spPr>
          <a:xfrm>
            <a:off x="4637327" y="3425803"/>
            <a:ext cx="5311005" cy="893835"/>
          </a:xfrm>
          <a:prstGeom prst="wedgeRoundRectCallout">
            <a:avLst>
              <a:gd name="adj1" fmla="val -28855"/>
              <a:gd name="adj2" fmla="val 125200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4659582" y="3395666"/>
            <a:ext cx="57967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dirty="0" smtClean="0"/>
              <a:t>ＥＲ図の</a:t>
            </a:r>
            <a:r>
              <a:rPr kumimoji="1" lang="ja-JP" altLang="en-US" sz="2800" dirty="0" smtClean="0">
                <a:solidFill>
                  <a:srgbClr val="C00000"/>
                </a:solidFill>
              </a:rPr>
              <a:t>実体</a:t>
            </a:r>
            <a:r>
              <a:rPr lang="ja-JP" altLang="en-US" sz="2800" dirty="0" smtClean="0"/>
              <a:t>と関連をあわせて</a:t>
            </a:r>
            <a:endParaRPr lang="en-US" altLang="ja-JP" sz="2800" dirty="0" smtClean="0"/>
          </a:p>
          <a:p>
            <a:r>
              <a:rPr lang="ja-JP" altLang="en-US" sz="2800" dirty="0" smtClean="0"/>
              <a:t>１つの</a:t>
            </a:r>
            <a:r>
              <a:rPr lang="ja-JP" altLang="en-US" sz="2800" dirty="0" smtClean="0">
                <a:solidFill>
                  <a:srgbClr val="C00000"/>
                </a:solidFill>
              </a:rPr>
              <a:t>テーブル</a:t>
            </a:r>
            <a:endParaRPr kumimoji="1" lang="ja-JP" altLang="en-US" sz="2800" dirty="0">
              <a:solidFill>
                <a:srgbClr val="C00000"/>
              </a:solidFill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1928481" y="1911245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会員</a:t>
            </a:r>
            <a:endParaRPr kumimoji="1" lang="ja-JP" altLang="en-US" sz="3200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276743" y="2615188"/>
            <a:ext cx="223651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/>
              <a:t>貸出中</a:t>
            </a:r>
            <a:endParaRPr lang="en-US" altLang="ja-JP" sz="3200" dirty="0" smtClean="0"/>
          </a:p>
          <a:p>
            <a:r>
              <a:rPr kumimoji="1" lang="ja-JP" altLang="en-US" sz="3200" dirty="0" smtClean="0"/>
              <a:t>の記録</a:t>
            </a:r>
            <a:endParaRPr kumimoji="1" lang="en-US" altLang="ja-JP" sz="3200" dirty="0" smtClean="0"/>
          </a:p>
          <a:p>
            <a:r>
              <a:rPr lang="ja-JP" altLang="en-US" sz="3200" dirty="0" smtClean="0"/>
              <a:t>（一対多</a:t>
            </a:r>
            <a:r>
              <a:rPr lang="ja-JP" altLang="en-US" sz="3200" dirty="0"/>
              <a:t>）</a:t>
            </a:r>
            <a:endParaRPr kumimoji="1" lang="ja-JP" altLang="en-US" sz="3200" dirty="0"/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1705663" y="4464711"/>
            <a:ext cx="13372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ビデオ</a:t>
            </a:r>
            <a:endParaRPr kumimoji="1" lang="ja-JP" altLang="en-US" sz="3200" dirty="0"/>
          </a:p>
        </p:txBody>
      </p:sp>
      <p:sp>
        <p:nvSpPr>
          <p:cNvPr id="29" name="正方形/長方形 28"/>
          <p:cNvSpPr/>
          <p:nvPr/>
        </p:nvSpPr>
        <p:spPr>
          <a:xfrm>
            <a:off x="1684783" y="1810728"/>
            <a:ext cx="1433405" cy="75718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正方形/長方形 29"/>
          <p:cNvSpPr/>
          <p:nvPr/>
        </p:nvSpPr>
        <p:spPr>
          <a:xfrm>
            <a:off x="1684784" y="4360660"/>
            <a:ext cx="1433405" cy="75718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1" name="直線コネクタ 30"/>
          <p:cNvCxnSpPr>
            <a:stCxn id="30" idx="0"/>
            <a:endCxn id="29" idx="2"/>
          </p:cNvCxnSpPr>
          <p:nvPr/>
        </p:nvCxnSpPr>
        <p:spPr>
          <a:xfrm flipH="1" flipV="1">
            <a:off x="2401486" y="2567917"/>
            <a:ext cx="1" cy="17927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右中かっこ 31"/>
          <p:cNvSpPr/>
          <p:nvPr/>
        </p:nvSpPr>
        <p:spPr>
          <a:xfrm>
            <a:off x="3513783" y="3153797"/>
            <a:ext cx="255763" cy="1964052"/>
          </a:xfrm>
          <a:prstGeom prst="rightBrace">
            <a:avLst/>
          </a:prstGeom>
          <a:ln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3" name="直線コネクタ 32"/>
          <p:cNvCxnSpPr/>
          <p:nvPr/>
        </p:nvCxnSpPr>
        <p:spPr>
          <a:xfrm flipH="1">
            <a:off x="2197731" y="2736756"/>
            <a:ext cx="3993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 flipH="1" flipV="1">
            <a:off x="2397412" y="4074489"/>
            <a:ext cx="159521" cy="2861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 flipV="1">
            <a:off x="2279377" y="4106320"/>
            <a:ext cx="118035" cy="2688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44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正方形/長方形 21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タイトル 1"/>
          <p:cNvSpPr txBox="1">
            <a:spLocks/>
          </p:cNvSpPr>
          <p:nvPr/>
        </p:nvSpPr>
        <p:spPr>
          <a:xfrm>
            <a:off x="165970" y="269501"/>
            <a:ext cx="10515600" cy="6768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r>
              <a:rPr lang="en-US" altLang="ja-JP" dirty="0"/>
              <a:t>	</a:t>
            </a:r>
            <a:r>
              <a:rPr lang="en-US" altLang="ja-JP" dirty="0" smtClean="0">
                <a:solidFill>
                  <a:schemeClr val="bg1"/>
                </a:solidFill>
              </a:rPr>
              <a:t>ER</a:t>
            </a:r>
            <a:r>
              <a:rPr lang="ja-JP" altLang="en-US" dirty="0" smtClean="0">
                <a:solidFill>
                  <a:schemeClr val="bg1"/>
                </a:solidFill>
              </a:rPr>
              <a:t>図とテーブルの関係（こんな場合もある）</a:t>
            </a:r>
            <a:endParaRPr lang="ja-JP" altLang="en-US" dirty="0">
              <a:solidFill>
                <a:schemeClr val="bg1"/>
              </a:solidFill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/>
          </p:nvPr>
        </p:nvGraphicFramePr>
        <p:xfrm>
          <a:off x="6770970" y="1320011"/>
          <a:ext cx="4133850" cy="1536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97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41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科目番号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smtClean="0">
                          <a:solidFill>
                            <a:schemeClr val="tx1"/>
                          </a:solidFill>
                        </a:rPr>
                        <a:t>科目名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6557907" y="928865"/>
            <a:ext cx="2791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◆ テーブル名：</a:t>
            </a:r>
            <a:r>
              <a:rPr lang="ja-JP" altLang="en-US" sz="2400" b="1" dirty="0"/>
              <a:t>科目</a:t>
            </a:r>
            <a:endParaRPr kumimoji="1" lang="ja-JP" altLang="en-US" sz="2400" b="1" dirty="0"/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/>
          </p:nvPr>
        </p:nvGraphicFramePr>
        <p:xfrm>
          <a:off x="6806278" y="5730622"/>
          <a:ext cx="344805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00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学生番号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氏名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/>
                        <a:t>ＡＡ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/>
                        <a:t>ＸＸ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テキスト ボックス 16"/>
          <p:cNvSpPr txBox="1"/>
          <p:nvPr/>
        </p:nvSpPr>
        <p:spPr>
          <a:xfrm>
            <a:off x="6557907" y="2920722"/>
            <a:ext cx="2791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◆ テーブル名：</a:t>
            </a:r>
            <a:r>
              <a:rPr lang="ja-JP" altLang="en-US" sz="2400" b="1" dirty="0"/>
              <a:t>履修</a:t>
            </a:r>
            <a:endParaRPr kumimoji="1" lang="ja-JP" altLang="en-US" sz="2400" b="1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705663" y="5910727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ＥＲ図の例</a:t>
            </a:r>
            <a:endParaRPr kumimoji="1" lang="ja-JP" altLang="en-US" sz="28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928481" y="1911245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科目</a:t>
            </a:r>
            <a:endParaRPr kumimoji="1" lang="ja-JP" altLang="en-US" sz="3200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153643" y="2945288"/>
            <a:ext cx="2236510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/>
              <a:t>履修中</a:t>
            </a:r>
            <a:endParaRPr lang="en-US" altLang="ja-JP" sz="3200" dirty="0" smtClean="0"/>
          </a:p>
          <a:p>
            <a:r>
              <a:rPr lang="ja-JP" altLang="en-US" sz="2000" dirty="0" smtClean="0"/>
              <a:t>（多対多の関係）</a:t>
            </a:r>
            <a:endParaRPr kumimoji="1" lang="ja-JP" altLang="en-US" sz="20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856830" y="4475255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学生</a:t>
            </a:r>
            <a:endParaRPr kumimoji="1" lang="ja-JP" altLang="en-US" sz="3200" dirty="0"/>
          </a:p>
        </p:txBody>
      </p:sp>
      <p:sp>
        <p:nvSpPr>
          <p:cNvPr id="12" name="正方形/長方形 11"/>
          <p:cNvSpPr/>
          <p:nvPr/>
        </p:nvSpPr>
        <p:spPr>
          <a:xfrm>
            <a:off x="1684783" y="1810728"/>
            <a:ext cx="1433405" cy="75718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1684784" y="4360660"/>
            <a:ext cx="1433405" cy="75718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9" name="直線コネクタ 18"/>
          <p:cNvCxnSpPr>
            <a:stCxn id="13" idx="0"/>
            <a:endCxn id="12" idx="2"/>
          </p:cNvCxnSpPr>
          <p:nvPr/>
        </p:nvCxnSpPr>
        <p:spPr>
          <a:xfrm flipH="1" flipV="1">
            <a:off x="2401486" y="2567917"/>
            <a:ext cx="1" cy="17927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線コネクタ 3"/>
          <p:cNvCxnSpPr/>
          <p:nvPr/>
        </p:nvCxnSpPr>
        <p:spPr>
          <a:xfrm>
            <a:off x="3348631" y="2203632"/>
            <a:ext cx="3209276" cy="2792"/>
          </a:xfrm>
          <a:prstGeom prst="line">
            <a:avLst/>
          </a:prstGeom>
          <a:ln w="76200"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/>
          <p:nvPr/>
        </p:nvCxnSpPr>
        <p:spPr>
          <a:xfrm>
            <a:off x="3290235" y="4903488"/>
            <a:ext cx="3267672" cy="1383394"/>
          </a:xfrm>
          <a:prstGeom prst="line">
            <a:avLst/>
          </a:prstGeom>
          <a:ln w="76200"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テキスト ボックス 20"/>
          <p:cNvSpPr txBox="1"/>
          <p:nvPr/>
        </p:nvSpPr>
        <p:spPr>
          <a:xfrm>
            <a:off x="6531300" y="5207402"/>
            <a:ext cx="2787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◆ テーブル名：学生</a:t>
            </a:r>
            <a:endParaRPr kumimoji="1" lang="ja-JP" altLang="en-US" sz="2400" b="1" dirty="0"/>
          </a:p>
        </p:txBody>
      </p:sp>
      <p:graphicFrame>
        <p:nvGraphicFramePr>
          <p:cNvPr id="23" name="表 22"/>
          <p:cNvGraphicFramePr>
            <a:graphicFrameLocks noGrp="1"/>
          </p:cNvGraphicFramePr>
          <p:nvPr>
            <p:extLst/>
          </p:nvPr>
        </p:nvGraphicFramePr>
        <p:xfrm>
          <a:off x="6806278" y="3393912"/>
          <a:ext cx="344805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00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学生番号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科目番号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24" name="直線コネクタ 23"/>
          <p:cNvCxnSpPr/>
          <p:nvPr/>
        </p:nvCxnSpPr>
        <p:spPr>
          <a:xfrm>
            <a:off x="2649856" y="3405168"/>
            <a:ext cx="3908051" cy="775846"/>
          </a:xfrm>
          <a:prstGeom prst="line">
            <a:avLst/>
          </a:prstGeom>
          <a:ln w="76200"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線コネクタ 5"/>
          <p:cNvCxnSpPr/>
          <p:nvPr/>
        </p:nvCxnSpPr>
        <p:spPr>
          <a:xfrm flipH="1">
            <a:off x="2205567" y="4030133"/>
            <a:ext cx="195918" cy="3305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/>
          <p:cNvCxnSpPr/>
          <p:nvPr/>
        </p:nvCxnSpPr>
        <p:spPr>
          <a:xfrm>
            <a:off x="2401485" y="4048582"/>
            <a:ext cx="172046" cy="2991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>
            <a:off x="2239119" y="2581042"/>
            <a:ext cx="172046" cy="2991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/>
          <p:nvPr/>
        </p:nvCxnSpPr>
        <p:spPr>
          <a:xfrm flipH="1">
            <a:off x="2401486" y="2567917"/>
            <a:ext cx="162368" cy="2882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676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正方形/長方形 29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タイトル 1"/>
          <p:cNvSpPr txBox="1">
            <a:spLocks/>
          </p:cNvSpPr>
          <p:nvPr/>
        </p:nvSpPr>
        <p:spPr>
          <a:xfrm>
            <a:off x="165970" y="218007"/>
            <a:ext cx="10515600" cy="6768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r>
              <a:rPr lang="en-US" altLang="ja-JP" dirty="0"/>
              <a:t>	</a:t>
            </a:r>
            <a:r>
              <a:rPr lang="en-US" altLang="ja-JP" dirty="0" smtClean="0">
                <a:solidFill>
                  <a:schemeClr val="bg1"/>
                </a:solidFill>
              </a:rPr>
              <a:t>ER</a:t>
            </a:r>
            <a:r>
              <a:rPr lang="ja-JP" altLang="en-US" dirty="0" smtClean="0">
                <a:solidFill>
                  <a:schemeClr val="bg1"/>
                </a:solidFill>
              </a:rPr>
              <a:t>図とテーブルの関係（こんな場合もある）</a:t>
            </a:r>
            <a:endParaRPr lang="ja-JP" altLang="en-US" dirty="0">
              <a:solidFill>
                <a:schemeClr val="bg1"/>
              </a:solidFill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/>
        </p:nvGraphicFramePr>
        <p:xfrm>
          <a:off x="6770970" y="1320011"/>
          <a:ext cx="4133850" cy="1536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97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41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科目番号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氏名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6557907" y="928865"/>
            <a:ext cx="2791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◆ テーブル名：</a:t>
            </a:r>
            <a:r>
              <a:rPr lang="ja-JP" altLang="en-US" sz="2400" b="1" dirty="0"/>
              <a:t>科目</a:t>
            </a:r>
            <a:endParaRPr kumimoji="1" lang="ja-JP" altLang="en-US" sz="2400" b="1" dirty="0"/>
          </a:p>
        </p:txBody>
      </p:sp>
      <p:graphicFrame>
        <p:nvGraphicFramePr>
          <p:cNvPr id="16" name="表 15"/>
          <p:cNvGraphicFramePr>
            <a:graphicFrameLocks noGrp="1"/>
          </p:cNvGraphicFramePr>
          <p:nvPr/>
        </p:nvGraphicFramePr>
        <p:xfrm>
          <a:off x="6806278" y="5730622"/>
          <a:ext cx="344805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00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学生番号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氏名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/>
                        <a:t>ＡＡ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/>
                        <a:t>ＸＸ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テキスト ボックス 16"/>
          <p:cNvSpPr txBox="1"/>
          <p:nvPr/>
        </p:nvSpPr>
        <p:spPr>
          <a:xfrm>
            <a:off x="6557907" y="2920722"/>
            <a:ext cx="2791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◆ テーブル名：</a:t>
            </a:r>
            <a:r>
              <a:rPr lang="ja-JP" altLang="en-US" sz="2400" b="1" dirty="0"/>
              <a:t>履修</a:t>
            </a:r>
            <a:endParaRPr kumimoji="1" lang="ja-JP" altLang="en-US" sz="2400" b="1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705663" y="5910727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ＥＲ図の例</a:t>
            </a:r>
            <a:endParaRPr kumimoji="1" lang="ja-JP" altLang="en-US" sz="2800" dirty="0"/>
          </a:p>
        </p:txBody>
      </p:sp>
      <p:cxnSp>
        <p:nvCxnSpPr>
          <p:cNvPr id="4" name="直線コネクタ 3"/>
          <p:cNvCxnSpPr/>
          <p:nvPr/>
        </p:nvCxnSpPr>
        <p:spPr>
          <a:xfrm>
            <a:off x="3348631" y="2203632"/>
            <a:ext cx="3209276" cy="2792"/>
          </a:xfrm>
          <a:prstGeom prst="line">
            <a:avLst/>
          </a:prstGeom>
          <a:ln w="76200"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/>
          <p:nvPr/>
        </p:nvCxnSpPr>
        <p:spPr>
          <a:xfrm>
            <a:off x="3290235" y="4903488"/>
            <a:ext cx="3267672" cy="1383394"/>
          </a:xfrm>
          <a:prstGeom prst="line">
            <a:avLst/>
          </a:prstGeom>
          <a:ln w="76200"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テキスト ボックス 20"/>
          <p:cNvSpPr txBox="1"/>
          <p:nvPr/>
        </p:nvSpPr>
        <p:spPr>
          <a:xfrm>
            <a:off x="6531300" y="5207402"/>
            <a:ext cx="2787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◆ テーブル名：学生</a:t>
            </a:r>
            <a:endParaRPr kumimoji="1" lang="ja-JP" altLang="en-US" sz="2400" b="1" dirty="0"/>
          </a:p>
        </p:txBody>
      </p:sp>
      <p:graphicFrame>
        <p:nvGraphicFramePr>
          <p:cNvPr id="23" name="表 22"/>
          <p:cNvGraphicFramePr>
            <a:graphicFrameLocks noGrp="1"/>
          </p:cNvGraphicFramePr>
          <p:nvPr/>
        </p:nvGraphicFramePr>
        <p:xfrm>
          <a:off x="6806278" y="3393912"/>
          <a:ext cx="344805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00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学生番号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科目番号</a:t>
                      </a:r>
                      <a:endParaRPr kumimoji="1" lang="ja-JP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70000"/>
                        </a:lnSpc>
                      </a:pPr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24" name="直線コネクタ 23"/>
          <p:cNvCxnSpPr/>
          <p:nvPr/>
        </p:nvCxnSpPr>
        <p:spPr>
          <a:xfrm>
            <a:off x="2563854" y="3357752"/>
            <a:ext cx="3994053" cy="823262"/>
          </a:xfrm>
          <a:prstGeom prst="line">
            <a:avLst/>
          </a:prstGeom>
          <a:ln w="76200">
            <a:solidFill>
              <a:srgbClr val="FF0000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角丸四角形吹き出し 24"/>
          <p:cNvSpPr/>
          <p:nvPr/>
        </p:nvSpPr>
        <p:spPr>
          <a:xfrm>
            <a:off x="3591465" y="968056"/>
            <a:ext cx="4445004" cy="893835"/>
          </a:xfrm>
          <a:prstGeom prst="wedgeRoundRectCallout">
            <a:avLst>
              <a:gd name="adj1" fmla="val -20229"/>
              <a:gd name="adj2" fmla="val 85600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3706437" y="959360"/>
            <a:ext cx="40446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ＥＲ図の</a:t>
            </a:r>
            <a:r>
              <a:rPr kumimoji="1" lang="en-US" altLang="ja-JP" sz="2400" dirty="0" smtClean="0"/>
              <a:t>1</a:t>
            </a:r>
            <a:r>
              <a:rPr kumimoji="1" lang="ja-JP" altLang="en-US" sz="2400" dirty="0" err="1" smtClean="0"/>
              <a:t>つの</a:t>
            </a:r>
            <a:r>
              <a:rPr kumimoji="1" lang="ja-JP" altLang="en-US" sz="2400" dirty="0" smtClean="0">
                <a:solidFill>
                  <a:srgbClr val="C00000"/>
                </a:solidFill>
              </a:rPr>
              <a:t>実体</a:t>
            </a:r>
            <a:r>
              <a:rPr kumimoji="1" lang="ja-JP" altLang="en-US" sz="2400" dirty="0" smtClean="0"/>
              <a:t>に対して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１つの</a:t>
            </a:r>
            <a:r>
              <a:rPr lang="ja-JP" altLang="en-US" sz="2400" dirty="0" smtClean="0">
                <a:solidFill>
                  <a:srgbClr val="C00000"/>
                </a:solidFill>
              </a:rPr>
              <a:t>テーブル</a:t>
            </a:r>
            <a:endParaRPr kumimoji="1" lang="ja-JP" altLang="en-US" sz="2400" dirty="0">
              <a:solidFill>
                <a:srgbClr val="C00000"/>
              </a:solidFill>
            </a:endParaRPr>
          </a:p>
        </p:txBody>
      </p:sp>
      <p:sp>
        <p:nvSpPr>
          <p:cNvPr id="26" name="角丸四角形吹き出し 25"/>
          <p:cNvSpPr/>
          <p:nvPr/>
        </p:nvSpPr>
        <p:spPr>
          <a:xfrm>
            <a:off x="3923613" y="2535451"/>
            <a:ext cx="4445004" cy="893835"/>
          </a:xfrm>
          <a:prstGeom prst="wedgeRoundRectCallout">
            <a:avLst>
              <a:gd name="adj1" fmla="val -20229"/>
              <a:gd name="adj2" fmla="val 85600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4038585" y="2526755"/>
            <a:ext cx="40446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ＥＲ図の</a:t>
            </a:r>
            <a:r>
              <a:rPr kumimoji="1" lang="en-US" altLang="ja-JP" sz="2400" dirty="0" smtClean="0"/>
              <a:t>1</a:t>
            </a:r>
            <a:r>
              <a:rPr kumimoji="1" lang="ja-JP" altLang="en-US" sz="2400" dirty="0" err="1" smtClean="0"/>
              <a:t>つの</a:t>
            </a:r>
            <a:r>
              <a:rPr lang="ja-JP" altLang="en-US" sz="2400" dirty="0">
                <a:solidFill>
                  <a:srgbClr val="C00000"/>
                </a:solidFill>
              </a:rPr>
              <a:t>関連</a:t>
            </a:r>
            <a:r>
              <a:rPr kumimoji="1" lang="ja-JP" altLang="en-US" sz="2400" dirty="0" smtClean="0"/>
              <a:t>に対して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１つの</a:t>
            </a:r>
            <a:r>
              <a:rPr lang="ja-JP" altLang="en-US" sz="2400" dirty="0" smtClean="0">
                <a:solidFill>
                  <a:srgbClr val="C00000"/>
                </a:solidFill>
              </a:rPr>
              <a:t>テーブル</a:t>
            </a:r>
            <a:endParaRPr kumimoji="1" lang="ja-JP" altLang="en-US" sz="2400" dirty="0">
              <a:solidFill>
                <a:srgbClr val="C00000"/>
              </a:solidFill>
            </a:endParaRPr>
          </a:p>
        </p:txBody>
      </p:sp>
      <p:sp>
        <p:nvSpPr>
          <p:cNvPr id="28" name="角丸四角形吹き出し 27"/>
          <p:cNvSpPr/>
          <p:nvPr/>
        </p:nvSpPr>
        <p:spPr>
          <a:xfrm>
            <a:off x="4038585" y="4341783"/>
            <a:ext cx="4445004" cy="893835"/>
          </a:xfrm>
          <a:prstGeom prst="wedgeRoundRectCallout">
            <a:avLst>
              <a:gd name="adj1" fmla="val -20229"/>
              <a:gd name="adj2" fmla="val 85600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4153557" y="4333087"/>
            <a:ext cx="40446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ＥＲ図の</a:t>
            </a:r>
            <a:r>
              <a:rPr kumimoji="1" lang="en-US" altLang="ja-JP" sz="2400" dirty="0" smtClean="0"/>
              <a:t>1</a:t>
            </a:r>
            <a:r>
              <a:rPr kumimoji="1" lang="ja-JP" altLang="en-US" sz="2400" dirty="0" err="1" smtClean="0"/>
              <a:t>つの</a:t>
            </a:r>
            <a:r>
              <a:rPr kumimoji="1" lang="ja-JP" altLang="en-US" sz="2400" dirty="0" smtClean="0">
                <a:solidFill>
                  <a:srgbClr val="C00000"/>
                </a:solidFill>
              </a:rPr>
              <a:t>実体</a:t>
            </a:r>
            <a:r>
              <a:rPr kumimoji="1" lang="ja-JP" altLang="en-US" sz="2400" dirty="0" smtClean="0"/>
              <a:t>に対して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１つの</a:t>
            </a:r>
            <a:r>
              <a:rPr lang="ja-JP" altLang="en-US" sz="2400" dirty="0" smtClean="0">
                <a:solidFill>
                  <a:srgbClr val="C00000"/>
                </a:solidFill>
              </a:rPr>
              <a:t>テーブル</a:t>
            </a:r>
            <a:endParaRPr kumimoji="1" lang="ja-JP" altLang="en-US" sz="2400" dirty="0">
              <a:solidFill>
                <a:srgbClr val="C00000"/>
              </a:solidFill>
            </a:endParaRPr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1928481" y="1911245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科目</a:t>
            </a:r>
            <a:endParaRPr kumimoji="1" lang="ja-JP" altLang="en-US" sz="3200" dirty="0"/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153643" y="2945288"/>
            <a:ext cx="2236510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/>
              <a:t>履修中</a:t>
            </a:r>
            <a:endParaRPr lang="en-US" altLang="ja-JP" sz="3200" dirty="0" smtClean="0"/>
          </a:p>
          <a:p>
            <a:r>
              <a:rPr lang="ja-JP" altLang="en-US" sz="2000" dirty="0" smtClean="0"/>
              <a:t>（多対多の関係）</a:t>
            </a:r>
            <a:endParaRPr kumimoji="1" lang="ja-JP" altLang="en-US" sz="2000" dirty="0"/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1856830" y="4475255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学生</a:t>
            </a:r>
            <a:endParaRPr kumimoji="1" lang="ja-JP" altLang="en-US" sz="3200" dirty="0"/>
          </a:p>
        </p:txBody>
      </p:sp>
      <p:sp>
        <p:nvSpPr>
          <p:cNvPr id="34" name="正方形/長方形 33"/>
          <p:cNvSpPr/>
          <p:nvPr/>
        </p:nvSpPr>
        <p:spPr>
          <a:xfrm>
            <a:off x="1684783" y="1810728"/>
            <a:ext cx="1433405" cy="75718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正方形/長方形 34"/>
          <p:cNvSpPr/>
          <p:nvPr/>
        </p:nvSpPr>
        <p:spPr>
          <a:xfrm>
            <a:off x="1684784" y="4360660"/>
            <a:ext cx="1433405" cy="75718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6" name="直線コネクタ 35"/>
          <p:cNvCxnSpPr>
            <a:stCxn id="35" idx="0"/>
            <a:endCxn id="34" idx="2"/>
          </p:cNvCxnSpPr>
          <p:nvPr/>
        </p:nvCxnSpPr>
        <p:spPr>
          <a:xfrm flipH="1" flipV="1">
            <a:off x="2401486" y="2567917"/>
            <a:ext cx="1" cy="17927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コネクタ 36"/>
          <p:cNvCxnSpPr/>
          <p:nvPr/>
        </p:nvCxnSpPr>
        <p:spPr>
          <a:xfrm flipH="1">
            <a:off x="2205567" y="4030133"/>
            <a:ext cx="195918" cy="3305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>
            <a:off x="2401485" y="4048582"/>
            <a:ext cx="172046" cy="2991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コネクタ 38"/>
          <p:cNvCxnSpPr/>
          <p:nvPr/>
        </p:nvCxnSpPr>
        <p:spPr>
          <a:xfrm>
            <a:off x="2239119" y="2581042"/>
            <a:ext cx="172046" cy="2991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コネクタ 39"/>
          <p:cNvCxnSpPr/>
          <p:nvPr/>
        </p:nvCxnSpPr>
        <p:spPr>
          <a:xfrm flipH="1">
            <a:off x="2401486" y="2567917"/>
            <a:ext cx="162368" cy="2882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4878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82752" y="0"/>
            <a:ext cx="10515600" cy="1325563"/>
          </a:xfrm>
        </p:spPr>
        <p:txBody>
          <a:bodyPr/>
          <a:lstStyle/>
          <a:p>
            <a:r>
              <a:rPr kumimoji="1" lang="ja-JP" altLang="en-US" dirty="0" smtClean="0">
                <a:solidFill>
                  <a:schemeClr val="bg1"/>
                </a:solidFill>
              </a:rPr>
              <a:t>ＥＲ図とテーブルの関係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dirty="0" smtClean="0">
                <a:solidFill>
                  <a:srgbClr val="C00000"/>
                </a:solidFill>
              </a:rPr>
              <a:t>ＥＲ図</a:t>
            </a:r>
            <a:r>
              <a:rPr kumimoji="1" lang="ja-JP" altLang="en-US" dirty="0" smtClean="0"/>
              <a:t>の</a:t>
            </a:r>
            <a:r>
              <a:rPr kumimoji="1" lang="ja-JP" altLang="en-US" dirty="0" smtClean="0">
                <a:solidFill>
                  <a:srgbClr val="C00000"/>
                </a:solidFill>
              </a:rPr>
              <a:t>実体</a:t>
            </a:r>
            <a:r>
              <a:rPr kumimoji="1" lang="ja-JP" altLang="en-US" dirty="0" smtClean="0"/>
              <a:t>と</a:t>
            </a:r>
            <a:r>
              <a:rPr kumimoji="1" lang="ja-JP" altLang="en-US" dirty="0" smtClean="0">
                <a:solidFill>
                  <a:srgbClr val="C00000"/>
                </a:solidFill>
              </a:rPr>
              <a:t>関連</a:t>
            </a:r>
            <a:r>
              <a:rPr kumimoji="1" lang="ja-JP" altLang="en-US" dirty="0" smtClean="0"/>
              <a:t>は、</a:t>
            </a:r>
            <a:r>
              <a:rPr kumimoji="1" lang="ja-JP" altLang="en-US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dirty="0" smtClean="0"/>
              <a:t>と対応がとれる</a:t>
            </a:r>
            <a:endParaRPr kumimoji="1" lang="en-US" altLang="ja-JP" dirty="0" smtClean="0"/>
          </a:p>
          <a:p>
            <a:r>
              <a:rPr kumimoji="1" lang="ja-JP" altLang="en-US" dirty="0" smtClean="0">
                <a:solidFill>
                  <a:srgbClr val="C00000"/>
                </a:solidFill>
              </a:rPr>
              <a:t>ＥＲ図</a:t>
            </a:r>
            <a:r>
              <a:rPr kumimoji="1" lang="ja-JP" altLang="en-US" dirty="0" smtClean="0"/>
              <a:t>の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１つの実体</a:t>
            </a:r>
            <a:r>
              <a:rPr kumimoji="1" lang="ja-JP" altLang="en-US" dirty="0" smtClean="0"/>
              <a:t>が</a:t>
            </a:r>
            <a:r>
              <a:rPr kumimoji="1" lang="ja-JP" altLang="en-US" u="sng" dirty="0" smtClean="0">
                <a:solidFill>
                  <a:srgbClr val="FF0000"/>
                </a:solidFill>
              </a:rPr>
              <a:t>１つのテーブル</a:t>
            </a:r>
            <a:r>
              <a:rPr kumimoji="1" lang="ja-JP" altLang="en-US" dirty="0" smtClean="0"/>
              <a:t>になる場合</a:t>
            </a:r>
            <a:endParaRPr kumimoji="1" lang="en-US" altLang="ja-JP" dirty="0" smtClean="0"/>
          </a:p>
          <a:p>
            <a:r>
              <a:rPr lang="ja-JP" altLang="en-US" dirty="0" smtClean="0">
                <a:solidFill>
                  <a:srgbClr val="C00000"/>
                </a:solidFill>
              </a:rPr>
              <a:t>ＥＲ</a:t>
            </a:r>
            <a:r>
              <a:rPr lang="ja-JP" altLang="en-US" dirty="0">
                <a:solidFill>
                  <a:srgbClr val="C00000"/>
                </a:solidFill>
              </a:rPr>
              <a:t>図</a:t>
            </a:r>
            <a:r>
              <a:rPr lang="ja-JP" altLang="en-US" dirty="0" smtClean="0"/>
              <a:t>の</a:t>
            </a:r>
            <a:r>
              <a:rPr lang="ja-JP" altLang="en-US" b="1" u="sng" dirty="0" smtClean="0">
                <a:solidFill>
                  <a:srgbClr val="FF0000"/>
                </a:solidFill>
              </a:rPr>
              <a:t>１つの関連</a:t>
            </a:r>
            <a:r>
              <a:rPr lang="ja-JP" altLang="en-US" dirty="0" smtClean="0"/>
              <a:t>が</a:t>
            </a:r>
            <a:r>
              <a:rPr lang="ja-JP" altLang="en-US" u="sng" dirty="0" smtClean="0">
                <a:solidFill>
                  <a:srgbClr val="FF0000"/>
                </a:solidFill>
              </a:rPr>
              <a:t>１つのテーブル</a:t>
            </a:r>
            <a:r>
              <a:rPr lang="ja-JP" altLang="en-US" dirty="0" smtClean="0"/>
              <a:t>になる場合</a:t>
            </a:r>
            <a:endParaRPr lang="en-US" altLang="ja-JP" dirty="0" smtClean="0"/>
          </a:p>
          <a:p>
            <a:r>
              <a:rPr kumimoji="1" lang="ja-JP" altLang="en-US" dirty="0" smtClean="0">
                <a:solidFill>
                  <a:srgbClr val="C00000"/>
                </a:solidFill>
              </a:rPr>
              <a:t>ＥＲ図</a:t>
            </a:r>
            <a:r>
              <a:rPr kumimoji="1" lang="ja-JP" altLang="en-US" dirty="0" smtClean="0"/>
              <a:t>の</a:t>
            </a:r>
            <a:r>
              <a:rPr kumimoji="1" lang="ja-JP" altLang="en-US" b="1" i="1" u="sng" dirty="0" smtClean="0">
                <a:solidFill>
                  <a:srgbClr val="FF0000"/>
                </a:solidFill>
              </a:rPr>
              <a:t>実体を関連をあわせて</a:t>
            </a:r>
            <a:r>
              <a:rPr kumimoji="1" lang="ja-JP" altLang="en-US" u="sng" dirty="0" smtClean="0">
                <a:solidFill>
                  <a:srgbClr val="FF0000"/>
                </a:solidFill>
              </a:rPr>
              <a:t>１つにテーブル</a:t>
            </a:r>
            <a:r>
              <a:rPr kumimoji="1" lang="ja-JP" altLang="en-US" dirty="0" smtClean="0"/>
              <a:t>になる場合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47485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31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 fontScale="90000"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11-5 </a:t>
            </a:r>
            <a:r>
              <a:rPr lang="ja-JP" altLang="en-US" sz="4000" dirty="0" smtClean="0">
                <a:solidFill>
                  <a:schemeClr val="bg1"/>
                </a:solidFill>
              </a:rPr>
              <a:t>データベース設計で</a:t>
            </a:r>
            <a:r>
              <a:rPr lang="en-US" altLang="ja-JP" sz="4000" dirty="0" smtClean="0">
                <a:solidFill>
                  <a:schemeClr val="bg1"/>
                </a:solidFill>
              </a:rPr>
              <a:t/>
            </a:r>
            <a:br>
              <a:rPr lang="en-US" altLang="ja-JP" sz="4000" dirty="0" smtClean="0">
                <a:solidFill>
                  <a:schemeClr val="bg1"/>
                </a:solidFill>
              </a:rPr>
            </a:br>
            <a:r>
              <a:rPr lang="ja-JP" altLang="en-US" sz="4000" dirty="0" smtClean="0">
                <a:solidFill>
                  <a:schemeClr val="bg1"/>
                </a:solidFill>
              </a:rPr>
              <a:t>ＥＲ図と正規化は役立つ！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18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32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334500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なぜ、ＥＲ図や</a:t>
            </a:r>
            <a:r>
              <a:rPr lang="en-US" altLang="ja-JP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/>
            </a:r>
            <a:br>
              <a:rPr lang="en-US" altLang="ja-JP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</a:br>
            <a:r>
              <a:rPr lang="ja-JP" altLang="en-US" sz="32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正規化が大事なのか</a:t>
            </a:r>
          </a:p>
        </p:txBody>
      </p:sp>
      <p:pic>
        <p:nvPicPr>
          <p:cNvPr id="7" name="Picture 2" descr="http://3.bp.blogspot.com/-1Sriaf-OlmA/VJ6XfS-a-fI/AAAAAAAAqL0/xHBZTS6r9hM/s800/job_kenchikuk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571" y="1372734"/>
            <a:ext cx="4804229" cy="4804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テキスト ボックス 1"/>
          <p:cNvSpPr txBox="1"/>
          <p:nvPr/>
        </p:nvSpPr>
        <p:spPr>
          <a:xfrm>
            <a:off x="260670" y="1809750"/>
            <a:ext cx="6647974" cy="37548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2800" dirty="0" smtClean="0"/>
              <a:t>設計図なしでも、家は建つ。しかし、</a:t>
            </a:r>
            <a:endParaRPr lang="en-US" altLang="ja-JP" sz="2800" dirty="0"/>
          </a:p>
          <a:p>
            <a:pPr>
              <a:lnSpc>
                <a:spcPct val="150000"/>
              </a:lnSpc>
            </a:pPr>
            <a:r>
              <a:rPr kumimoji="1" lang="ja-JP" altLang="en-US" sz="2800" dirty="0" smtClean="0"/>
              <a:t>・</a:t>
            </a:r>
            <a:r>
              <a:rPr kumimoji="1" lang="ja-JP" altLang="en-US" sz="2800" b="1" dirty="0" smtClean="0"/>
              <a:t>より良い家を考える</a:t>
            </a:r>
            <a:r>
              <a:rPr kumimoji="1" lang="ja-JP" altLang="en-US" sz="2800" dirty="0" smtClean="0"/>
              <a:t>ための手立て</a:t>
            </a:r>
            <a:endParaRPr kumimoji="1" lang="en-US" altLang="ja-JP" sz="2800" dirty="0" smtClean="0"/>
          </a:p>
          <a:p>
            <a:pPr>
              <a:lnSpc>
                <a:spcPct val="150000"/>
              </a:lnSpc>
            </a:pPr>
            <a:r>
              <a:rPr lang="ja-JP" altLang="en-US" sz="2800" dirty="0" smtClean="0"/>
              <a:t>・不具合があったときの</a:t>
            </a:r>
            <a:r>
              <a:rPr lang="ja-JP" altLang="en-US" sz="2800" b="1" dirty="0" smtClean="0"/>
              <a:t>修理</a:t>
            </a:r>
            <a:r>
              <a:rPr lang="ja-JP" altLang="en-US" sz="2800" dirty="0" smtClean="0"/>
              <a:t>の手がかり</a:t>
            </a:r>
            <a:endParaRPr kumimoji="1" lang="en-US" altLang="ja-JP" sz="2800" dirty="0" smtClean="0"/>
          </a:p>
          <a:p>
            <a:pPr>
              <a:lnSpc>
                <a:spcPct val="150000"/>
              </a:lnSpc>
            </a:pPr>
            <a:r>
              <a:rPr lang="ja-JP" altLang="en-US" sz="2800" dirty="0" smtClean="0"/>
              <a:t>・</a:t>
            </a:r>
            <a:r>
              <a:rPr lang="ja-JP" altLang="en-US" sz="2800" b="1" dirty="0" smtClean="0"/>
              <a:t>家の改装、改築</a:t>
            </a:r>
            <a:r>
              <a:rPr lang="ja-JP" altLang="en-US" sz="2800" dirty="0" smtClean="0"/>
              <a:t>のときの手がかり</a:t>
            </a:r>
            <a:endParaRPr lang="en-US" altLang="ja-JP" sz="2800" dirty="0" smtClean="0"/>
          </a:p>
          <a:p>
            <a:pPr>
              <a:lnSpc>
                <a:spcPct val="150000"/>
              </a:lnSpc>
            </a:pPr>
            <a:r>
              <a:rPr kumimoji="1" lang="ja-JP" altLang="en-US" sz="2800" dirty="0" smtClean="0"/>
              <a:t>・</a:t>
            </a:r>
            <a:r>
              <a:rPr kumimoji="1" lang="ja-JP" altLang="en-US" sz="2800" b="1" dirty="0" smtClean="0"/>
              <a:t>共同制作</a:t>
            </a:r>
            <a:r>
              <a:rPr kumimoji="1" lang="ja-JP" altLang="en-US" sz="2800" dirty="0" smtClean="0"/>
              <a:t>、</a:t>
            </a:r>
            <a:r>
              <a:rPr kumimoji="1" lang="ja-JP" altLang="en-US" sz="2800" b="1" dirty="0" smtClean="0"/>
              <a:t>分業</a:t>
            </a:r>
            <a:r>
              <a:rPr kumimoji="1" lang="ja-JP" altLang="en-US" sz="2800" dirty="0" smtClean="0"/>
              <a:t>には設計図が必要</a:t>
            </a:r>
            <a:endParaRPr kumimoji="1" lang="en-US" altLang="ja-JP" sz="2800" dirty="0" smtClean="0"/>
          </a:p>
          <a:p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10026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120775" y="4519143"/>
            <a:ext cx="9988550" cy="1699403"/>
          </a:xfrm>
        </p:spPr>
        <p:txBody>
          <a:bodyPr>
            <a:normAutofit fontScale="92500" lnSpcReduction="20000"/>
          </a:bodyPr>
          <a:lstStyle/>
          <a:p>
            <a:r>
              <a:rPr kumimoji="1" lang="ja-JP" altLang="en-US" dirty="0" smtClean="0"/>
              <a:t>同時に行うもの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正規化すれば</a:t>
            </a:r>
            <a:r>
              <a:rPr lang="en-US" altLang="ja-JP" dirty="0" smtClean="0"/>
              <a:t>ER</a:t>
            </a:r>
            <a:r>
              <a:rPr lang="ja-JP" altLang="en-US" dirty="0" smtClean="0"/>
              <a:t>図は変わり、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dirty="0"/>
              <a:t>　</a:t>
            </a:r>
            <a:r>
              <a:rPr kumimoji="1" lang="ja-JP" altLang="en-US" dirty="0" smtClean="0"/>
              <a:t>　</a:t>
            </a:r>
            <a:r>
              <a:rPr kumimoji="1" lang="en-US" altLang="ja-JP" dirty="0" smtClean="0"/>
              <a:t>ER</a:t>
            </a:r>
            <a:r>
              <a:rPr kumimoji="1" lang="ja-JP" altLang="en-US" dirty="0" smtClean="0"/>
              <a:t>図を変更すれば正規化はやりなおし</a:t>
            </a:r>
            <a:endParaRPr kumimoji="1" lang="en-US" altLang="ja-JP" dirty="0" smtClean="0"/>
          </a:p>
          <a:p>
            <a:r>
              <a:rPr kumimoji="1" lang="ja-JP" altLang="en-US" dirty="0" smtClean="0"/>
              <a:t>（</a:t>
            </a:r>
            <a:r>
              <a:rPr lang="ja-JP" altLang="en-US" dirty="0" smtClean="0"/>
              <a:t>とはい</a:t>
            </a:r>
            <a:r>
              <a:rPr lang="ja-JP" altLang="en-US" dirty="0"/>
              <a:t>え</a:t>
            </a:r>
            <a:r>
              <a:rPr kumimoji="1" lang="ja-JP" altLang="en-US" dirty="0" smtClean="0"/>
              <a:t>）どちらかを先に開始する必要あり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33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848850" cy="11426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ＥＲ図が先か？　</a:t>
            </a:r>
            <a:r>
              <a:rPr lang="en-US" altLang="ja-JP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/>
            </a:r>
            <a:br>
              <a:rPr lang="en-US" altLang="ja-JP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</a:br>
            <a:r>
              <a:rPr lang="ja-JP" altLang="en-US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正規化が先か？</a:t>
            </a:r>
          </a:p>
        </p:txBody>
      </p:sp>
      <p:pic>
        <p:nvPicPr>
          <p:cNvPr id="1026" name="Picture 2" descr="http://2.bp.blogspot.com/-PPmkW5ZqzfE/UZRBdx3VjmI/AAAAAAAASmw/SyMqgqFh7Ak/s800/eto_tor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050" y="1326147"/>
            <a:ext cx="2211868" cy="2222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3.bp.blogspot.com/-cN77T2K4eKE/UgsxbAazl6I/AAAAAAAAXW8/TlbeavXU8CU/s800/egg_whit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061" y="1389165"/>
            <a:ext cx="2234481" cy="2096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テキスト ボックス 1"/>
          <p:cNvSpPr txBox="1"/>
          <p:nvPr/>
        </p:nvSpPr>
        <p:spPr>
          <a:xfrm>
            <a:off x="1376403" y="3510737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>
                <a:solidFill>
                  <a:srgbClr val="C00000"/>
                </a:solidFill>
              </a:rPr>
              <a:t>ＥＲ図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590042" y="3540295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>
                <a:solidFill>
                  <a:srgbClr val="C00000"/>
                </a:solidFill>
              </a:rPr>
              <a:t>正規化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18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395254"/>
            <a:ext cx="11912600" cy="53262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3200" dirty="0" smtClean="0"/>
              <a:t>◆　</a:t>
            </a:r>
            <a:r>
              <a:rPr lang="ja-JP" altLang="en-US" sz="3200" b="1" dirty="0" smtClean="0"/>
              <a:t>トップダウン</a:t>
            </a:r>
            <a:endParaRPr lang="en-US" altLang="ja-JP" sz="3200" b="1" dirty="0" smtClean="0"/>
          </a:p>
          <a:p>
            <a:pPr marL="0" indent="0">
              <a:buNone/>
            </a:pPr>
            <a:r>
              <a:rPr lang="ja-JP" altLang="en-US" dirty="0" smtClean="0"/>
              <a:t>（１）まずは、</a:t>
            </a:r>
            <a:r>
              <a:rPr lang="ja-JP" altLang="en-US" dirty="0" smtClean="0">
                <a:solidFill>
                  <a:srgbClr val="C00000"/>
                </a:solidFill>
              </a:rPr>
              <a:t>ＥＲ図</a:t>
            </a:r>
            <a:r>
              <a:rPr lang="ja-JP" altLang="en-US" dirty="0" smtClean="0"/>
              <a:t>の</a:t>
            </a:r>
            <a:r>
              <a:rPr lang="ja-JP" altLang="en-US" b="1" u="sng" dirty="0" smtClean="0"/>
              <a:t>仮の案</a:t>
            </a:r>
            <a:r>
              <a:rPr lang="ja-JP" altLang="en-US" dirty="0" smtClean="0"/>
              <a:t>を作り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dirty="0" smtClean="0"/>
              <a:t>（２）それをベースに、</a:t>
            </a:r>
            <a:r>
              <a:rPr kumimoji="1" lang="ja-JP" altLang="en-US" dirty="0" smtClean="0">
                <a:solidFill>
                  <a:srgbClr val="C00000"/>
                </a:solidFill>
              </a:rPr>
              <a:t>テーブル定義</a:t>
            </a:r>
            <a:r>
              <a:rPr kumimoji="1" lang="ja-JP" altLang="en-US" dirty="0" smtClean="0"/>
              <a:t>を定めて、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</a:t>
            </a:r>
            <a:r>
              <a:rPr lang="ja-JP" altLang="en-US" dirty="0" smtClean="0">
                <a:solidFill>
                  <a:srgbClr val="C00000"/>
                </a:solidFill>
              </a:rPr>
              <a:t>テーブル定義</a:t>
            </a:r>
            <a:r>
              <a:rPr lang="ja-JP" altLang="en-US" dirty="0" smtClean="0"/>
              <a:t>の</a:t>
            </a:r>
            <a:r>
              <a:rPr lang="ja-JP" altLang="en-US" dirty="0" smtClean="0">
                <a:solidFill>
                  <a:srgbClr val="C00000"/>
                </a:solidFill>
              </a:rPr>
              <a:t>正規化</a:t>
            </a:r>
            <a:r>
              <a:rPr lang="ja-JP" altLang="en-US" dirty="0" smtClean="0"/>
              <a:t>に進む</a:t>
            </a:r>
            <a:endParaRPr lang="en-US" altLang="ja-JP" dirty="0" smtClean="0"/>
          </a:p>
          <a:p>
            <a:pPr marL="0" indent="0">
              <a:buNone/>
            </a:pPr>
            <a:r>
              <a:rPr lang="en-US" altLang="ja-JP" dirty="0" smtClean="0"/>
              <a:t>※</a:t>
            </a:r>
            <a:r>
              <a:rPr lang="ja-JP" altLang="en-US" dirty="0" smtClean="0"/>
              <a:t>　正規化の結果、ＥＲ図の書き直しに戻ることがある</a:t>
            </a:r>
            <a:endParaRPr lang="en-US" altLang="ja-JP" dirty="0"/>
          </a:p>
          <a:p>
            <a:pPr marL="0" indent="0">
              <a:buNone/>
            </a:pPr>
            <a:r>
              <a:rPr lang="ja-JP" altLang="en-US" dirty="0"/>
              <a:t>◆　</a:t>
            </a:r>
            <a:r>
              <a:rPr lang="ja-JP" altLang="en-US" sz="3200" b="1" dirty="0" smtClean="0"/>
              <a:t>ボトムアップ</a:t>
            </a:r>
            <a:endParaRPr lang="en-US" altLang="ja-JP" sz="3200" b="1" dirty="0"/>
          </a:p>
          <a:p>
            <a:pPr marL="0" indent="0">
              <a:buNone/>
            </a:pPr>
            <a:r>
              <a:rPr lang="ja-JP" altLang="en-US" dirty="0"/>
              <a:t>（１</a:t>
            </a:r>
            <a:r>
              <a:rPr lang="ja-JP" altLang="en-US" dirty="0" smtClean="0"/>
              <a:t>）</a:t>
            </a:r>
            <a:r>
              <a:rPr lang="ja-JP" altLang="en-US" dirty="0"/>
              <a:t>先</a:t>
            </a:r>
            <a:r>
              <a:rPr lang="ja-JP" altLang="en-US" dirty="0" smtClean="0"/>
              <a:t>に、</a:t>
            </a:r>
            <a:r>
              <a:rPr lang="ja-JP" altLang="en-US" dirty="0">
                <a:solidFill>
                  <a:srgbClr val="C00000"/>
                </a:solidFill>
              </a:rPr>
              <a:t>テーブル定義</a:t>
            </a:r>
            <a:r>
              <a:rPr lang="ja-JP" altLang="en-US" dirty="0" smtClean="0"/>
              <a:t>を</a:t>
            </a:r>
            <a:r>
              <a:rPr lang="ja-JP" altLang="en-US" b="1" u="sng" dirty="0" smtClean="0"/>
              <a:t>仮に定めて</a:t>
            </a:r>
            <a:r>
              <a:rPr lang="ja-JP" altLang="en-US" dirty="0" smtClean="0"/>
              <a:t>、</a:t>
            </a:r>
            <a:r>
              <a:rPr lang="ja-JP" altLang="en-US" dirty="0" smtClean="0">
                <a:solidFill>
                  <a:srgbClr val="C00000"/>
                </a:solidFill>
              </a:rPr>
              <a:t>テーブル</a:t>
            </a:r>
            <a:r>
              <a:rPr lang="ja-JP" altLang="en-US" dirty="0">
                <a:solidFill>
                  <a:srgbClr val="C00000"/>
                </a:solidFill>
              </a:rPr>
              <a:t>定義</a:t>
            </a:r>
            <a:r>
              <a:rPr lang="ja-JP" altLang="en-US" dirty="0"/>
              <a:t>の</a:t>
            </a:r>
            <a:r>
              <a:rPr lang="ja-JP" altLang="en-US" dirty="0" smtClean="0">
                <a:solidFill>
                  <a:srgbClr val="C00000"/>
                </a:solidFill>
              </a:rPr>
              <a:t>正規化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を行う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（２）その後、全体像の確認のため、</a:t>
            </a:r>
            <a:r>
              <a:rPr lang="ja-JP" altLang="en-US" dirty="0" smtClean="0">
                <a:solidFill>
                  <a:srgbClr val="C00000"/>
                </a:solidFill>
              </a:rPr>
              <a:t>ＥＲ図</a:t>
            </a:r>
            <a:r>
              <a:rPr lang="ja-JP" altLang="en-US" dirty="0" smtClean="0"/>
              <a:t>を作成する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/>
              <a:t>※</a:t>
            </a:r>
            <a:r>
              <a:rPr lang="ja-JP" altLang="en-US" dirty="0"/>
              <a:t>　</a:t>
            </a:r>
            <a:r>
              <a:rPr lang="ja-JP" altLang="en-US" dirty="0" smtClean="0"/>
              <a:t>ＥＲ図を描きながら、テーブル定義の見直しに戻ることがある</a:t>
            </a:r>
            <a:endParaRPr lang="en-US" altLang="ja-JP" dirty="0" smtClean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34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84885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ＥＲ図が先か？　正規化が先か？</a:t>
            </a:r>
          </a:p>
        </p:txBody>
      </p:sp>
      <p:pic>
        <p:nvPicPr>
          <p:cNvPr id="1026" name="Picture 2" descr="http://2.bp.blogspot.com/-PPmkW5ZqzfE/UZRBdx3VjmI/AAAAAAAASmw/SyMqgqFh7Ak/s800/eto_tor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7950" y="3177561"/>
            <a:ext cx="1653912" cy="166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3.bp.blogspot.com/-cN77T2K4eKE/UgsxbAazl6I/AAAAAAAAXW8/TlbeavXU8CU/s800/egg_whit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9784" y="1395253"/>
            <a:ext cx="1535511" cy="144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609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395254"/>
            <a:ext cx="11912600" cy="53262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3200" dirty="0" smtClean="0"/>
              <a:t>◆　</a:t>
            </a:r>
            <a:r>
              <a:rPr lang="ja-JP" altLang="en-US" sz="3200" b="1" dirty="0" smtClean="0"/>
              <a:t>トップダウン</a:t>
            </a:r>
            <a:endParaRPr lang="en-US" altLang="ja-JP" sz="3200" b="1" dirty="0" smtClean="0"/>
          </a:p>
          <a:p>
            <a:pPr marL="0" indent="0">
              <a:buNone/>
            </a:pPr>
            <a:r>
              <a:rPr lang="ja-JP" altLang="en-US" dirty="0" smtClean="0"/>
              <a:t>（１）まずは、</a:t>
            </a:r>
            <a:r>
              <a:rPr lang="ja-JP" altLang="en-US" dirty="0" smtClean="0">
                <a:solidFill>
                  <a:srgbClr val="C00000"/>
                </a:solidFill>
              </a:rPr>
              <a:t>ＥＲ図</a:t>
            </a:r>
            <a:r>
              <a:rPr lang="ja-JP" altLang="en-US" dirty="0" smtClean="0"/>
              <a:t>の</a:t>
            </a:r>
            <a:r>
              <a:rPr lang="ja-JP" altLang="en-US" b="1" u="sng" dirty="0" smtClean="0"/>
              <a:t>仮の案</a:t>
            </a:r>
            <a:r>
              <a:rPr lang="ja-JP" altLang="en-US" dirty="0" smtClean="0"/>
              <a:t>を作り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dirty="0" smtClean="0"/>
              <a:t>（２）それをベースに、</a:t>
            </a:r>
            <a:r>
              <a:rPr kumimoji="1" lang="ja-JP" altLang="en-US" dirty="0" smtClean="0">
                <a:solidFill>
                  <a:srgbClr val="C00000"/>
                </a:solidFill>
              </a:rPr>
              <a:t>テーブル定義</a:t>
            </a:r>
            <a:r>
              <a:rPr kumimoji="1" lang="ja-JP" altLang="en-US" dirty="0" smtClean="0"/>
              <a:t>を定めて、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</a:t>
            </a:r>
            <a:r>
              <a:rPr lang="ja-JP" altLang="en-US" dirty="0" smtClean="0">
                <a:solidFill>
                  <a:srgbClr val="C00000"/>
                </a:solidFill>
              </a:rPr>
              <a:t>テーブル定義</a:t>
            </a:r>
            <a:r>
              <a:rPr lang="ja-JP" altLang="en-US" dirty="0" smtClean="0"/>
              <a:t>の</a:t>
            </a:r>
            <a:r>
              <a:rPr lang="ja-JP" altLang="en-US" dirty="0" smtClean="0">
                <a:solidFill>
                  <a:srgbClr val="C00000"/>
                </a:solidFill>
              </a:rPr>
              <a:t>正規化</a:t>
            </a:r>
            <a:r>
              <a:rPr lang="ja-JP" altLang="en-US" dirty="0" smtClean="0"/>
              <a:t>に進む</a:t>
            </a:r>
            <a:endParaRPr lang="en-US" altLang="ja-JP" dirty="0" smtClean="0"/>
          </a:p>
          <a:p>
            <a:pPr marL="0" indent="0">
              <a:buNone/>
            </a:pPr>
            <a:r>
              <a:rPr lang="en-US" altLang="ja-JP" dirty="0" smtClean="0"/>
              <a:t>※</a:t>
            </a:r>
            <a:r>
              <a:rPr lang="ja-JP" altLang="en-US" dirty="0" smtClean="0"/>
              <a:t>　正規化の結果、ＥＲ図の書き直しに戻ることがある</a:t>
            </a:r>
            <a:endParaRPr lang="en-US" altLang="ja-JP" dirty="0"/>
          </a:p>
          <a:p>
            <a:pPr marL="0" indent="0">
              <a:buNone/>
            </a:pPr>
            <a:r>
              <a:rPr lang="ja-JP" altLang="en-US" dirty="0"/>
              <a:t>◆　</a:t>
            </a:r>
            <a:r>
              <a:rPr lang="ja-JP" altLang="en-US" sz="3200" b="1" dirty="0" smtClean="0"/>
              <a:t>ボトムアップ</a:t>
            </a:r>
            <a:endParaRPr lang="en-US" altLang="ja-JP" sz="3200" b="1" dirty="0"/>
          </a:p>
          <a:p>
            <a:pPr marL="0" indent="0">
              <a:buNone/>
            </a:pPr>
            <a:r>
              <a:rPr lang="ja-JP" altLang="en-US" dirty="0"/>
              <a:t>（１</a:t>
            </a:r>
            <a:r>
              <a:rPr lang="ja-JP" altLang="en-US" dirty="0" smtClean="0"/>
              <a:t>）</a:t>
            </a:r>
            <a:r>
              <a:rPr lang="ja-JP" altLang="en-US" dirty="0"/>
              <a:t>先</a:t>
            </a:r>
            <a:r>
              <a:rPr lang="ja-JP" altLang="en-US" dirty="0" smtClean="0"/>
              <a:t>に、</a:t>
            </a:r>
            <a:r>
              <a:rPr lang="ja-JP" altLang="en-US" dirty="0">
                <a:solidFill>
                  <a:srgbClr val="C00000"/>
                </a:solidFill>
              </a:rPr>
              <a:t>テーブル定義</a:t>
            </a:r>
            <a:r>
              <a:rPr lang="ja-JP" altLang="en-US" dirty="0" smtClean="0"/>
              <a:t>を</a:t>
            </a:r>
            <a:r>
              <a:rPr lang="ja-JP" altLang="en-US" b="1" u="sng" dirty="0" smtClean="0"/>
              <a:t>仮に定めて</a:t>
            </a:r>
            <a:r>
              <a:rPr lang="ja-JP" altLang="en-US" dirty="0" smtClean="0"/>
              <a:t>、</a:t>
            </a:r>
            <a:r>
              <a:rPr lang="ja-JP" altLang="en-US" dirty="0" smtClean="0">
                <a:solidFill>
                  <a:srgbClr val="C00000"/>
                </a:solidFill>
              </a:rPr>
              <a:t>テーブル</a:t>
            </a:r>
            <a:r>
              <a:rPr lang="ja-JP" altLang="en-US" dirty="0">
                <a:solidFill>
                  <a:srgbClr val="C00000"/>
                </a:solidFill>
              </a:rPr>
              <a:t>定義</a:t>
            </a:r>
            <a:r>
              <a:rPr lang="ja-JP" altLang="en-US" dirty="0"/>
              <a:t>の</a:t>
            </a:r>
            <a:r>
              <a:rPr lang="ja-JP" altLang="en-US" dirty="0" smtClean="0">
                <a:solidFill>
                  <a:srgbClr val="C00000"/>
                </a:solidFill>
              </a:rPr>
              <a:t>正規化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を行う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（２）その後、全体像の確認のため、</a:t>
            </a:r>
            <a:r>
              <a:rPr lang="ja-JP" altLang="en-US" dirty="0" smtClean="0">
                <a:solidFill>
                  <a:srgbClr val="C00000"/>
                </a:solidFill>
              </a:rPr>
              <a:t>ＥＲ図</a:t>
            </a:r>
            <a:r>
              <a:rPr lang="ja-JP" altLang="en-US" dirty="0" smtClean="0"/>
              <a:t>を作成する</a:t>
            </a:r>
            <a:endParaRPr lang="en-US" altLang="ja-JP" dirty="0"/>
          </a:p>
          <a:p>
            <a:pPr marL="0" indent="0">
              <a:buNone/>
            </a:pPr>
            <a:r>
              <a:rPr lang="en-US" altLang="ja-JP" dirty="0"/>
              <a:t>※</a:t>
            </a:r>
            <a:r>
              <a:rPr lang="ja-JP" altLang="en-US" dirty="0"/>
              <a:t>　</a:t>
            </a:r>
            <a:r>
              <a:rPr lang="ja-JP" altLang="en-US" dirty="0" smtClean="0"/>
              <a:t>ＥＲ図を描きながら、テーブル定義の見直しに戻ることがある</a:t>
            </a:r>
            <a:endParaRPr lang="en-US" altLang="ja-JP" dirty="0" smtClean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35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84885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ＥＲ図が先か？　正規化が先か？</a:t>
            </a:r>
          </a:p>
        </p:txBody>
      </p:sp>
      <p:pic>
        <p:nvPicPr>
          <p:cNvPr id="1026" name="Picture 2" descr="http://2.bp.blogspot.com/-PPmkW5ZqzfE/UZRBdx3VjmI/AAAAAAAASmw/SyMqgqFh7Ak/s800/eto_tor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7950" y="3177561"/>
            <a:ext cx="1653912" cy="166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3.bp.blogspot.com/-cN77T2K4eKE/UgsxbAazl6I/AAAAAAAAXW8/TlbeavXU8CU/s800/egg_whit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9784" y="1395253"/>
            <a:ext cx="1535511" cy="144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角丸四角形吹き出し 1"/>
          <p:cNvSpPr/>
          <p:nvPr/>
        </p:nvSpPr>
        <p:spPr>
          <a:xfrm>
            <a:off x="1887795" y="2277909"/>
            <a:ext cx="7921852" cy="1527175"/>
          </a:xfrm>
          <a:prstGeom prst="wedgeRoundRectCallout">
            <a:avLst>
              <a:gd name="adj1" fmla="val -30130"/>
              <a:gd name="adj2" fmla="val -7409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2334446" y="2471768"/>
            <a:ext cx="710963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dirty="0" smtClean="0"/>
              <a:t>新しくデータベースを作るとき、</a:t>
            </a:r>
            <a:endParaRPr kumimoji="1" lang="en-US" altLang="ja-JP" sz="3600" dirty="0" smtClean="0"/>
          </a:p>
          <a:p>
            <a:r>
              <a:rPr kumimoji="1" lang="ja-JP" altLang="en-US" sz="3600" dirty="0" smtClean="0"/>
              <a:t>新しい業務を始めるときに向く</a:t>
            </a:r>
            <a:endParaRPr kumimoji="1" lang="ja-JP" altLang="en-US" sz="3600" dirty="0"/>
          </a:p>
        </p:txBody>
      </p:sp>
      <p:sp>
        <p:nvSpPr>
          <p:cNvPr id="10" name="角丸四角形吹き出し 9"/>
          <p:cNvSpPr/>
          <p:nvPr/>
        </p:nvSpPr>
        <p:spPr>
          <a:xfrm>
            <a:off x="648929" y="4834345"/>
            <a:ext cx="10198610" cy="1527175"/>
          </a:xfrm>
          <a:prstGeom prst="wedgeRoundRectCallout">
            <a:avLst>
              <a:gd name="adj1" fmla="val -30130"/>
              <a:gd name="adj2" fmla="val -7409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967911" y="5100959"/>
            <a:ext cx="98796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dirty="0" smtClean="0"/>
              <a:t>既存の業務（例えば紙ベースのデータがある）</a:t>
            </a:r>
            <a:endParaRPr kumimoji="1" lang="en-US" altLang="ja-JP" sz="3600" dirty="0" smtClean="0"/>
          </a:p>
          <a:p>
            <a:r>
              <a:rPr kumimoji="1" lang="ja-JP" altLang="en-US" sz="3600" dirty="0" smtClean="0"/>
              <a:t>を</a:t>
            </a:r>
            <a:r>
              <a:rPr lang="ja-JP" altLang="en-US" sz="3600" dirty="0" smtClean="0"/>
              <a:t>データベース化するときに向く</a:t>
            </a:r>
            <a:endParaRPr kumimoji="1"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39134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9801302" cy="545829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ja-JP" altLang="en-US" dirty="0" smtClean="0"/>
              <a:t>１．</a:t>
            </a:r>
            <a:r>
              <a:rPr kumimoji="1" lang="ja-JP" altLang="en-US" b="1" dirty="0" smtClean="0"/>
              <a:t>見極め</a:t>
            </a:r>
            <a:r>
              <a:rPr kumimoji="1" lang="ja-JP" altLang="en-US" dirty="0" smtClean="0"/>
              <a:t>（「</a:t>
            </a:r>
            <a:r>
              <a:rPr kumimoji="1" lang="ja-JP" altLang="en-US" dirty="0" smtClean="0">
                <a:solidFill>
                  <a:srgbClr val="C00000"/>
                </a:solidFill>
              </a:rPr>
              <a:t>データ分析</a:t>
            </a:r>
            <a:r>
              <a:rPr kumimoji="1" lang="ja-JP" altLang="en-US" dirty="0" smtClean="0"/>
              <a:t>」ともいう）</a:t>
            </a:r>
            <a:endParaRPr kumimoji="1" lang="en-US" altLang="ja-JP" dirty="0" smtClean="0"/>
          </a:p>
          <a:p>
            <a:pPr marL="0" indent="0">
              <a:lnSpc>
                <a:spcPct val="12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20000"/>
              </a:lnSpc>
              <a:buNone/>
            </a:pPr>
            <a:endParaRPr lang="en-US" altLang="ja-JP" dirty="0"/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dirty="0" smtClean="0"/>
              <a:t>２．</a:t>
            </a:r>
            <a:r>
              <a:rPr lang="ja-JP" altLang="en-US" b="1" dirty="0" smtClean="0">
                <a:solidFill>
                  <a:srgbClr val="C00000"/>
                </a:solidFill>
              </a:rPr>
              <a:t>ＥＲ図</a:t>
            </a:r>
            <a:r>
              <a:rPr lang="ja-JP" altLang="en-US" b="1" dirty="0" smtClean="0"/>
              <a:t>の作成と</a:t>
            </a:r>
            <a:r>
              <a:rPr lang="ja-JP" altLang="en-US" b="1" dirty="0" smtClean="0">
                <a:solidFill>
                  <a:srgbClr val="C00000"/>
                </a:solidFill>
              </a:rPr>
              <a:t>正規化</a:t>
            </a:r>
            <a:endParaRPr lang="en-US" altLang="ja-JP" b="1" dirty="0" smtClean="0">
              <a:solidFill>
                <a:srgbClr val="C00000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36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データベースの設計の手順</a:t>
            </a: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0280927" y="2194777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２段階</a:t>
            </a:r>
            <a:endParaRPr kumimoji="1" lang="ja-JP" altLang="en-US" sz="2800" dirty="0"/>
          </a:p>
        </p:txBody>
      </p:sp>
      <p:sp>
        <p:nvSpPr>
          <p:cNvPr id="2" name="正方形/長方形 1"/>
          <p:cNvSpPr/>
          <p:nvPr/>
        </p:nvSpPr>
        <p:spPr>
          <a:xfrm>
            <a:off x="279400" y="1076325"/>
            <a:ext cx="6980663" cy="823912"/>
          </a:xfrm>
          <a:prstGeom prst="rect">
            <a:avLst/>
          </a:prstGeom>
          <a:noFill/>
          <a:ln w="57150">
            <a:solidFill>
              <a:srgbClr val="00000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/>
          <p:cNvSpPr/>
          <p:nvPr/>
        </p:nvSpPr>
        <p:spPr>
          <a:xfrm>
            <a:off x="247963" y="2943669"/>
            <a:ext cx="6980663" cy="823912"/>
          </a:xfrm>
          <a:prstGeom prst="rect">
            <a:avLst/>
          </a:prstGeom>
          <a:noFill/>
          <a:ln w="57150">
            <a:solidFill>
              <a:srgbClr val="00000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下矢印 9"/>
          <p:cNvSpPr/>
          <p:nvPr/>
        </p:nvSpPr>
        <p:spPr>
          <a:xfrm>
            <a:off x="2487168" y="2159766"/>
            <a:ext cx="1251126" cy="5232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908515" y="2171660"/>
            <a:ext cx="5570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見極めが終わったら、次の段階へ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92418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9801302" cy="5458290"/>
          </a:xfrm>
        </p:spPr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kumimoji="1" lang="ja-JP" altLang="en-US" dirty="0" smtClean="0"/>
              <a:t>１．</a:t>
            </a:r>
            <a:r>
              <a:rPr kumimoji="1" lang="ja-JP" altLang="en-US" b="1" dirty="0" smtClean="0"/>
              <a:t>見極め</a:t>
            </a:r>
            <a:r>
              <a:rPr kumimoji="1" lang="ja-JP" altLang="en-US" dirty="0" smtClean="0"/>
              <a:t>（「</a:t>
            </a:r>
            <a:r>
              <a:rPr kumimoji="1" lang="ja-JP" altLang="en-US" dirty="0" smtClean="0">
                <a:solidFill>
                  <a:srgbClr val="C00000"/>
                </a:solidFill>
              </a:rPr>
              <a:t>データ分析</a:t>
            </a:r>
            <a:r>
              <a:rPr kumimoji="1" lang="ja-JP" altLang="en-US" dirty="0" smtClean="0"/>
              <a:t>」ともいう）</a:t>
            </a:r>
            <a:endParaRPr kumimoji="1" lang="en-US" altLang="ja-JP" dirty="0" smtClean="0"/>
          </a:p>
          <a:p>
            <a:pPr marL="0" indent="0">
              <a:lnSpc>
                <a:spcPct val="120000"/>
              </a:lnSpc>
              <a:buNone/>
            </a:pPr>
            <a:r>
              <a:rPr kumimoji="1" lang="ja-JP" altLang="en-US" dirty="0" smtClean="0"/>
              <a:t>現実のデータとして何があり、</a:t>
            </a:r>
            <a:r>
              <a:rPr kumimoji="1" lang="ja-JP" altLang="en-US" b="1" u="sng" dirty="0" smtClean="0"/>
              <a:t>データベースシステムで何のデータを扱うのか、どう役立てるのか</a:t>
            </a:r>
            <a:r>
              <a:rPr kumimoji="1" lang="ja-JP" altLang="en-US" dirty="0" smtClean="0"/>
              <a:t>を見極める</a:t>
            </a:r>
            <a:endParaRPr kumimoji="1" lang="en-US" altLang="ja-JP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dirty="0" smtClean="0"/>
              <a:t>２．</a:t>
            </a:r>
            <a:r>
              <a:rPr lang="ja-JP" altLang="en-US" b="1" dirty="0" smtClean="0">
                <a:solidFill>
                  <a:srgbClr val="C00000"/>
                </a:solidFill>
              </a:rPr>
              <a:t>ＥＲ図</a:t>
            </a:r>
            <a:r>
              <a:rPr lang="ja-JP" altLang="en-US" b="1" dirty="0" smtClean="0"/>
              <a:t>の作成と</a:t>
            </a:r>
            <a:r>
              <a:rPr lang="ja-JP" altLang="en-US" b="1" dirty="0" smtClean="0">
                <a:solidFill>
                  <a:srgbClr val="C00000"/>
                </a:solidFill>
              </a:rPr>
              <a:t>正規化</a:t>
            </a:r>
            <a:endParaRPr lang="en-US" altLang="ja-JP" b="1" dirty="0" smtClean="0">
              <a:solidFill>
                <a:srgbClr val="C0000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kumimoji="1" lang="ja-JP" altLang="en-US" dirty="0" smtClean="0"/>
              <a:t>（１）</a:t>
            </a:r>
            <a:r>
              <a:rPr lang="ja-JP" altLang="en-US" b="1" dirty="0" smtClean="0">
                <a:solidFill>
                  <a:srgbClr val="C00000"/>
                </a:solidFill>
              </a:rPr>
              <a:t>ＥＲ図</a:t>
            </a:r>
            <a:r>
              <a:rPr kumimoji="1" lang="ja-JP" altLang="en-US" dirty="0" smtClean="0"/>
              <a:t>は、データベース内の</a:t>
            </a:r>
            <a:r>
              <a:rPr kumimoji="1" lang="ja-JP" altLang="en-US" b="1" dirty="0" smtClean="0"/>
              <a:t>データの全体像を図示</a:t>
            </a:r>
            <a:r>
              <a:rPr kumimoji="1" lang="ja-JP" altLang="en-US" dirty="0" smtClean="0"/>
              <a:t>したもの</a:t>
            </a:r>
            <a:endParaRPr kumimoji="1" lang="en-US" altLang="ja-JP" dirty="0" smtClean="0"/>
          </a:p>
          <a:p>
            <a:pPr marL="0" indent="0">
              <a:lnSpc>
                <a:spcPct val="120000"/>
              </a:lnSpc>
              <a:buNone/>
            </a:pPr>
            <a:endParaRPr kumimoji="1" lang="en-US" altLang="ja-JP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dirty="0" smtClean="0"/>
              <a:t>（２）</a:t>
            </a:r>
            <a:r>
              <a:rPr lang="ja-JP" altLang="en-US" dirty="0" smtClean="0">
                <a:solidFill>
                  <a:srgbClr val="C00000"/>
                </a:solidFill>
              </a:rPr>
              <a:t>正規化</a:t>
            </a:r>
            <a:r>
              <a:rPr lang="ja-JP" altLang="en-US" dirty="0" smtClean="0"/>
              <a:t>は、データベースを扱いやすくするために、</a:t>
            </a:r>
            <a:r>
              <a:rPr lang="ja-JP" altLang="en-US" b="1" dirty="0" smtClean="0">
                <a:solidFill>
                  <a:srgbClr val="C00000"/>
                </a:solidFill>
              </a:rPr>
              <a:t>テーブル定義</a:t>
            </a:r>
            <a:r>
              <a:rPr lang="ja-JP" altLang="en-US" b="1" dirty="0" smtClean="0"/>
              <a:t>を手直して正規化</a:t>
            </a:r>
            <a:r>
              <a:rPr lang="ja-JP" altLang="en-US" dirty="0" smtClean="0"/>
              <a:t>する作業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37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データベースの設計の手順</a:t>
            </a:r>
          </a:p>
        </p:txBody>
      </p:sp>
      <p:cxnSp>
        <p:nvCxnSpPr>
          <p:cNvPr id="7" name="直線矢印コネクタ 6"/>
          <p:cNvCxnSpPr/>
          <p:nvPr/>
        </p:nvCxnSpPr>
        <p:spPr>
          <a:xfrm>
            <a:off x="2007220" y="4594302"/>
            <a:ext cx="0" cy="64677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テキスト ボックス 7"/>
          <p:cNvSpPr txBox="1"/>
          <p:nvPr/>
        </p:nvSpPr>
        <p:spPr>
          <a:xfrm>
            <a:off x="2453269" y="4683510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同時に行う</a:t>
            </a:r>
            <a:endParaRPr kumimoji="1" lang="ja-JP" altLang="en-US" sz="2800" dirty="0"/>
          </a:p>
        </p:txBody>
      </p:sp>
      <p:sp>
        <p:nvSpPr>
          <p:cNvPr id="9" name="正方形/長方形 8"/>
          <p:cNvSpPr/>
          <p:nvPr/>
        </p:nvSpPr>
        <p:spPr>
          <a:xfrm>
            <a:off x="279400" y="1076325"/>
            <a:ext cx="6980663" cy="638175"/>
          </a:xfrm>
          <a:prstGeom prst="rect">
            <a:avLst/>
          </a:prstGeom>
          <a:noFill/>
          <a:ln w="57150">
            <a:solidFill>
              <a:srgbClr val="00000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279400" y="2835313"/>
            <a:ext cx="6980663" cy="638175"/>
          </a:xfrm>
          <a:prstGeom prst="rect">
            <a:avLst/>
          </a:prstGeom>
          <a:noFill/>
          <a:ln w="57150">
            <a:solidFill>
              <a:srgbClr val="00000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8056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◇　</a:t>
            </a:r>
            <a:r>
              <a:rPr kumimoji="1" lang="ja-JP" altLang="en-US" b="1" dirty="0" smtClean="0"/>
              <a:t>データはいろいろ、用途もいろいろ</a:t>
            </a:r>
            <a:endParaRPr kumimoji="1" lang="en-US" altLang="ja-JP" b="1" dirty="0" smtClean="0"/>
          </a:p>
          <a:p>
            <a:pPr marL="0" indent="0"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・学校では：</a:t>
            </a:r>
            <a:r>
              <a:rPr lang="ja-JP" altLang="en-US" dirty="0" smtClean="0"/>
              <a:t>　学籍名簿、履修登録、成績、奨学金、就職、教職員名簿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dirty="0" smtClean="0">
                <a:solidFill>
                  <a:schemeClr val="tx1"/>
                </a:solidFill>
              </a:rPr>
              <a:t>・企業では：</a:t>
            </a:r>
            <a:r>
              <a:rPr kumimoji="1" lang="ja-JP" altLang="en-US" dirty="0" smtClean="0"/>
              <a:t>　商品、顧客、売り上げ、在庫、生産、販売、人事、経理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・銀行では：</a:t>
            </a:r>
            <a:r>
              <a:rPr lang="ja-JP" altLang="en-US" dirty="0" smtClean="0"/>
              <a:t>　口座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dirty="0" smtClean="0">
                <a:solidFill>
                  <a:schemeClr val="tx1"/>
                </a:solidFill>
              </a:rPr>
              <a:t>・パーソナルなデータベース</a:t>
            </a:r>
            <a:r>
              <a:rPr lang="ja-JP" altLang="en-US" dirty="0" smtClean="0">
                <a:solidFill>
                  <a:schemeClr val="tx1"/>
                </a:solidFill>
              </a:rPr>
              <a:t>：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kumimoji="1" lang="ja-JP" altLang="en-US" dirty="0"/>
              <a:t>　</a:t>
            </a:r>
            <a:r>
              <a:rPr kumimoji="1" lang="ja-JP" altLang="en-US" dirty="0" smtClean="0"/>
              <a:t>　　　　　　住所録、写真、電話帳、小遣い帳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・インターネットの種々のサービス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kumimoji="1" lang="en-US" altLang="ja-JP" dirty="0"/>
              <a:t>	</a:t>
            </a:r>
            <a:r>
              <a:rPr kumimoji="1" lang="en-US" altLang="ja-JP" dirty="0" smtClean="0"/>
              <a:t>	</a:t>
            </a:r>
            <a:r>
              <a:rPr kumimoji="1" lang="ja-JP" altLang="en-US" dirty="0" smtClean="0"/>
              <a:t>　　デジタル図書、口コミ、推薦度、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en-US" altLang="ja-JP" dirty="0"/>
              <a:t>	</a:t>
            </a:r>
            <a:r>
              <a:rPr lang="en-US" altLang="ja-JP" dirty="0" smtClean="0"/>
              <a:t>	</a:t>
            </a:r>
            <a:r>
              <a:rPr lang="ja-JP" altLang="en-US" dirty="0" smtClean="0"/>
              <a:t>　　メール、つぶやき　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dirty="0" smtClean="0">
                <a:solidFill>
                  <a:schemeClr val="tx1"/>
                </a:solidFill>
              </a:rPr>
              <a:t>さまざまなデータが管理され、しばしば共有され</a:t>
            </a:r>
            <a:r>
              <a:rPr lang="ja-JP" altLang="en-US" dirty="0">
                <a:solidFill>
                  <a:schemeClr val="tx1"/>
                </a:solidFill>
              </a:rPr>
              <a:t>る</a:t>
            </a:r>
            <a:endParaRPr kumimoji="1" lang="en-US" altLang="ja-JP" dirty="0" smtClean="0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38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見極め（データ分析）について</a:t>
            </a:r>
          </a:p>
        </p:txBody>
      </p:sp>
    </p:spTree>
    <p:extLst>
      <p:ext uri="{BB962C8B-B14F-4D97-AF65-F5344CB8AC3E}">
        <p14:creationId xmlns:p14="http://schemas.microsoft.com/office/powerpoint/2010/main" val="300783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8200" y="200025"/>
            <a:ext cx="10515600" cy="65722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データベースの正規化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2436" y="896936"/>
            <a:ext cx="11449051" cy="5689601"/>
          </a:xfrm>
        </p:spPr>
        <p:txBody>
          <a:bodyPr/>
          <a:lstStyle/>
          <a:p>
            <a:r>
              <a:rPr kumimoji="1" lang="ja-JP" altLang="en-US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は、データの集まり</a:t>
            </a:r>
            <a:endParaRPr kumimoji="1"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最も大きな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問題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は：　</a:t>
            </a:r>
            <a:r>
              <a:rPr lang="ja-JP" altLang="en-US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異状</a:t>
            </a:r>
            <a:endParaRPr lang="en-US" altLang="ja-JP" dirty="0" smtClean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データがおかしくなっていて、データを直すには、元の調査や計測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をやりなおさないといけない状態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None/>
            </a:pP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重要技術：　</a:t>
            </a:r>
            <a:r>
              <a:rPr lang="ja-JP" altLang="en-US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設計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を工夫すると、</a:t>
            </a:r>
            <a:r>
              <a:rPr lang="ja-JP" altLang="en-US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異状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を防ぐことができる！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31858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1302</TotalTime>
  <Words>1331</Words>
  <Application>Microsoft Office PowerPoint</Application>
  <PresentationFormat>ワイド画面</PresentationFormat>
  <Paragraphs>541</Paragraphs>
  <Slides>39</Slides>
  <Notes>9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39</vt:i4>
      </vt:variant>
    </vt:vector>
  </HeadingPairs>
  <TitlesOfParts>
    <vt:vector size="46" baseType="lpstr">
      <vt:lpstr>ＭＳ Ｐゴシック</vt:lpstr>
      <vt:lpstr>メイリオ</vt:lpstr>
      <vt:lpstr>Arial</vt:lpstr>
      <vt:lpstr>Calibri</vt:lpstr>
      <vt:lpstr>Segoe UI</vt:lpstr>
      <vt:lpstr>Times New Roman</vt:lpstr>
      <vt:lpstr>Office テーマ</vt:lpstr>
      <vt:lpstr>データベースシステム入門</vt:lpstr>
      <vt:lpstr>データベースシステムが運用できるまで</vt:lpstr>
      <vt:lpstr>11-1 ER図のダイジェスト復習</vt:lpstr>
      <vt:lpstr>IE記法のER図の例</vt:lpstr>
      <vt:lpstr>IE記法のER図の例</vt:lpstr>
      <vt:lpstr>IE記法のER図の例</vt:lpstr>
      <vt:lpstr>IE記法のER図の例</vt:lpstr>
      <vt:lpstr>IE記法のER図の例</vt:lpstr>
      <vt:lpstr>IE記法のER図</vt:lpstr>
      <vt:lpstr>11-2 一対多、多対多について （前の授業よりも少し詳しく）</vt:lpstr>
      <vt:lpstr>情報が複数種類ある場合</vt:lpstr>
      <vt:lpstr>情報が複数種類ある場合</vt:lpstr>
      <vt:lpstr>実体は「属性」を持つ！</vt:lpstr>
      <vt:lpstr>実体と実体は「関連」していることがある！</vt:lpstr>
      <vt:lpstr>１対多のイメージ</vt:lpstr>
      <vt:lpstr>１対多</vt:lpstr>
      <vt:lpstr>多対多の対応のイメージ</vt:lpstr>
      <vt:lpstr>多対多の対応</vt:lpstr>
      <vt:lpstr>一対多と多対多</vt:lpstr>
      <vt:lpstr>11-3 外部キー</vt:lpstr>
      <vt:lpstr>（参考）外部キーの例</vt:lpstr>
      <vt:lpstr>（参考）外部キーの存在をコンピュータに教えたいときは</vt:lpstr>
      <vt:lpstr>結合の例　（１）説明用の２つのテーブル</vt:lpstr>
      <vt:lpstr>11-4 一対多、多対多を考慮した データベース設計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ＥＲ図とテーブルの関係</vt:lpstr>
      <vt:lpstr>11-5 データベース設計で ＥＲ図と正規化は役立つ！</vt:lpstr>
      <vt:lpstr>なぜ、ＥＲ図や 正規化が大事なのか</vt:lpstr>
      <vt:lpstr>ＥＲ図が先か？　 正規化が先か？</vt:lpstr>
      <vt:lpstr>ＥＲ図が先か？　正規化が先か？</vt:lpstr>
      <vt:lpstr>ＥＲ図が先か？　正規化が先か？</vt:lpstr>
      <vt:lpstr>データベースの設計の手順</vt:lpstr>
      <vt:lpstr>データベースの設計の手順</vt:lpstr>
      <vt:lpstr>見極め（データ分析）について</vt:lpstr>
      <vt:lpstr>データベースの正規化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163</cp:revision>
  <cp:lastPrinted>2015-04-10T09:37:57Z</cp:lastPrinted>
  <dcterms:created xsi:type="dcterms:W3CDTF">2015-04-02T07:07:27Z</dcterms:created>
  <dcterms:modified xsi:type="dcterms:W3CDTF">2018-02-01T05:03:50Z</dcterms:modified>
</cp:coreProperties>
</file>