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</p:sldIdLst>
  <p:sldSz cx="12192000" cy="6858000"/>
  <p:notesSz cx="6797675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6600"/>
    <a:srgbClr val="003366"/>
    <a:srgbClr val="000000"/>
    <a:srgbClr val="C80000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168" autoAdjust="0"/>
    <p:restoredTop sz="93142" autoAdjust="0"/>
  </p:normalViewPr>
  <p:slideViewPr>
    <p:cSldViewPr snapToGrid="0">
      <p:cViewPr varScale="1">
        <p:scale>
          <a:sx n="114" d="100"/>
          <a:sy n="114" d="100"/>
        </p:scale>
        <p:origin x="108" y="552"/>
      </p:cViewPr>
      <p:guideLst/>
    </p:cSldViewPr>
  </p:slideViewPr>
  <p:outlineViewPr>
    <p:cViewPr>
      <p:scale>
        <a:sx n="33" d="100"/>
        <a:sy n="33" d="100"/>
      </p:scale>
      <p:origin x="0" y="-255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2ED9A-D0CB-46F4-8D4D-65D1D1C804FF}" type="datetimeFigureOut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5B174-42CB-4E29-BEDB-5B349DA0C6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88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85108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スライド イメージ プレースホルダー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ノート プレースホルダー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ja-JP" altLang="en-US" smtClean="0"/>
          </a:p>
        </p:txBody>
      </p:sp>
      <p:sp>
        <p:nvSpPr>
          <p:cNvPr id="32772" name="スライド番号プレースホルダー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1pPr>
            <a:lvl2pPr marL="742950" indent="-28575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2pPr>
            <a:lvl3pPr marL="11430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3pPr>
            <a:lvl4pPr marL="16002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4pPr>
            <a:lvl5pPr marL="20574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9pPr>
          </a:lstStyle>
          <a:p>
            <a:fld id="{739C9D0E-3241-4003-832E-5DA831C6CCB4}" type="slidenum">
              <a:rPr lang="ja-JP" altLang="en-US" sz="1200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25</a:t>
            </a:fld>
            <a:endParaRPr lang="ja-JP" altLang="en-US" sz="1200" smtClean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2876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16237E7-F70B-4357-AA17-6903AFE469E3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91679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  <a:ea typeface="+mn-ea"/>
              </a:defRPr>
            </a:lvl1pPr>
            <a:lvl2pPr>
              <a:defRPr>
                <a:latin typeface="+mn-lt"/>
                <a:ea typeface="+mn-ea"/>
              </a:defRPr>
            </a:lvl2pPr>
            <a:lvl3pPr>
              <a:defRPr>
                <a:latin typeface="+mn-lt"/>
                <a:ea typeface="+mn-ea"/>
              </a:defRPr>
            </a:lvl3pPr>
            <a:lvl4pPr>
              <a:defRPr>
                <a:latin typeface="+mn-lt"/>
                <a:ea typeface="+mn-ea"/>
              </a:defRPr>
            </a:lvl4pPr>
            <a:lvl5pPr>
              <a:defRPr>
                <a:latin typeface="+mn-lt"/>
                <a:ea typeface="+mn-ea"/>
              </a:defRPr>
            </a:lvl5pPr>
          </a:lstStyle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511003-C841-4809-B1EB-75C6016E045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8191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C69CC7-9448-4C2E-B826-33E1306B3E8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1375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47B5E4-FE4F-4E63-9332-8E70459BBD2A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5552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C230392-7C19-4510-8388-7D254B1D7912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13887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428E50-0EB0-4DBD-BA6B-DA8A200961E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43580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B41293-1A3F-421D-BD69-A344FC3238E8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98043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4497BF-D7EB-468D-AC7B-1B401574C62E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0364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CEB16-5064-4CE2-BDBE-51AA2665BE2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362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5CB093-4ECA-443F-AB93-6E7B4829A9B9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8834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E8E26E-C118-4D69-B207-B5F46499CAB5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0872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279400" y="225425"/>
            <a:ext cx="11671300" cy="676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279400" y="1076325"/>
            <a:ext cx="11671300" cy="51720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92075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40FB6-D91C-4C45-82A6-6C3F63B50793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3373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rgbClr val="003366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rgbClr val="003366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rgbClr val="003366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166069" y="1122363"/>
            <a:ext cx="9798341" cy="2387600"/>
          </a:xfrm>
        </p:spPr>
        <p:txBody>
          <a:bodyPr/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データベースシステム入門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ja-JP" altLang="en-US" dirty="0" smtClean="0"/>
              <a:t>１３．テーブル定義，データベース操作，索引，</a:t>
            </a:r>
            <a:endParaRPr lang="en-US" altLang="ja-JP" dirty="0" smtClean="0"/>
          </a:p>
          <a:p>
            <a:r>
              <a:rPr kumimoji="1" lang="ja-JP" altLang="en-US" smtClean="0"/>
              <a:t>一対多でのテーブル定義，多対多でのテーブル定義</a:t>
            </a:r>
            <a:endParaRPr kumimoji="1" lang="ja-JP" altLang="en-US" dirty="0"/>
          </a:p>
        </p:txBody>
      </p:sp>
      <p:sp>
        <p:nvSpPr>
          <p:cNvPr id="6" name="正方形/長方形 5"/>
          <p:cNvSpPr/>
          <p:nvPr/>
        </p:nvSpPr>
        <p:spPr>
          <a:xfrm>
            <a:off x="3052476" y="6278479"/>
            <a:ext cx="60233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/>
              <a:t>https://</a:t>
            </a:r>
            <a:r>
              <a:rPr lang="en-US" altLang="ja-JP" dirty="0" err="1"/>
              <a:t>www.kunihikokaneko.com</a:t>
            </a:r>
            <a:r>
              <a:rPr lang="en-US" altLang="ja-JP" dirty="0"/>
              <a:t>/free/</a:t>
            </a:r>
            <a:r>
              <a:rPr lang="en-US" altLang="ja-JP" dirty="0" err="1"/>
              <a:t>dbintro</a:t>
            </a:r>
            <a:r>
              <a:rPr lang="en-US" altLang="ja-JP" dirty="0"/>
              <a:t>/</a:t>
            </a:r>
            <a:r>
              <a:rPr lang="en-US" altLang="ja-JP" dirty="0" err="1"/>
              <a:t>index.html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28567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リレーショナルデータベースシステム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</a:t>
            </a:fld>
            <a:endParaRPr kumimoji="1" lang="ja-JP" altLang="en-US"/>
          </a:p>
        </p:txBody>
      </p:sp>
      <p:sp>
        <p:nvSpPr>
          <p:cNvPr id="5" name="テキスト ボックス 5"/>
          <p:cNvSpPr txBox="1">
            <a:spLocks noChangeArrowheads="1"/>
          </p:cNvSpPr>
          <p:nvPr/>
        </p:nvSpPr>
        <p:spPr bwMode="auto">
          <a:xfrm>
            <a:off x="352909" y="3887421"/>
            <a:ext cx="23391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リレーショナル</a:t>
            </a:r>
            <a:endParaRPr lang="en-US" altLang="ja-JP" sz="2400" dirty="0" smtClean="0">
              <a:solidFill>
                <a:srgbClr val="800000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データベース</a:t>
            </a:r>
            <a:endParaRPr lang="en-US" altLang="ja-JP" sz="2400" dirty="0">
              <a:solidFill>
                <a:srgbClr val="800000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rgbClr val="800000"/>
                </a:solidFill>
                <a:latin typeface="Calibri" panose="020F0502020204030204" pitchFamily="34" charset="0"/>
              </a:rPr>
              <a:t>管理システム</a:t>
            </a:r>
          </a:p>
        </p:txBody>
      </p:sp>
      <p:sp>
        <p:nvSpPr>
          <p:cNvPr id="6" name="テキスト ボックス 5"/>
          <p:cNvSpPr txBox="1">
            <a:spLocks noChangeArrowheads="1"/>
          </p:cNvSpPr>
          <p:nvPr/>
        </p:nvSpPr>
        <p:spPr bwMode="auto">
          <a:xfrm>
            <a:off x="2855859" y="3973888"/>
            <a:ext cx="23391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リレーショナル</a:t>
            </a:r>
            <a:endParaRPr lang="en-US" altLang="ja-JP" sz="2400" dirty="0" smtClean="0">
              <a:solidFill>
                <a:srgbClr val="800000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データベース</a:t>
            </a:r>
            <a:endParaRPr lang="ja-JP" altLang="en-US" sz="2400" dirty="0">
              <a:solidFill>
                <a:srgbClr val="800000"/>
              </a:solidFill>
              <a:latin typeface="Calibri" panose="020F0502020204030204" pitchFamily="34" charset="0"/>
            </a:endParaRPr>
          </a:p>
        </p:txBody>
      </p:sp>
      <p:sp>
        <p:nvSpPr>
          <p:cNvPr id="7" name="Rectangle 30"/>
          <p:cNvSpPr>
            <a:spLocks noChangeArrowheads="1"/>
          </p:cNvSpPr>
          <p:nvPr/>
        </p:nvSpPr>
        <p:spPr bwMode="auto">
          <a:xfrm>
            <a:off x="189061" y="2061371"/>
            <a:ext cx="4902199" cy="296311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ja-JP" altLang="en-US" sz="2400">
              <a:solidFill>
                <a:srgbClr val="FF0000"/>
              </a:solidFill>
              <a:latin typeface="Calibri Light" panose="020F0302020204030204" pitchFamily="34" charset="0"/>
            </a:endParaRPr>
          </a:p>
        </p:txBody>
      </p:sp>
      <p:sp>
        <p:nvSpPr>
          <p:cNvPr id="8" name="Text Box 31"/>
          <p:cNvSpPr txBox="1">
            <a:spLocks noChangeArrowheads="1"/>
          </p:cNvSpPr>
          <p:nvPr/>
        </p:nvSpPr>
        <p:spPr bwMode="auto">
          <a:xfrm>
            <a:off x="381148" y="2153445"/>
            <a:ext cx="2031325" cy="424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chemeClr val="tx1"/>
                </a:solidFill>
                <a:latin typeface="Calibri Light" panose="020F0302020204030204" pitchFamily="34" charset="0"/>
              </a:rPr>
              <a:t>コンピュータ</a:t>
            </a:r>
          </a:p>
        </p:txBody>
      </p:sp>
      <p:sp>
        <p:nvSpPr>
          <p:cNvPr id="9" name="Text Box 32"/>
          <p:cNvSpPr txBox="1">
            <a:spLocks noChangeArrowheads="1"/>
          </p:cNvSpPr>
          <p:nvPr/>
        </p:nvSpPr>
        <p:spPr bwMode="auto">
          <a:xfrm>
            <a:off x="4207267" y="3054563"/>
            <a:ext cx="800219" cy="757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chemeClr val="tx1"/>
                </a:solidFill>
                <a:latin typeface="Calibri Light" panose="020F0302020204030204" pitchFamily="34" charset="0"/>
              </a:rPr>
              <a:t>記憶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chemeClr val="tx1"/>
                </a:solidFill>
                <a:latin typeface="Calibri Light" panose="020F0302020204030204" pitchFamily="34" charset="0"/>
              </a:rPr>
              <a:t>装置</a:t>
            </a:r>
          </a:p>
        </p:txBody>
      </p:sp>
      <p:sp>
        <p:nvSpPr>
          <p:cNvPr id="10" name="テキスト ボックス 5"/>
          <p:cNvSpPr txBox="1">
            <a:spLocks noChangeArrowheads="1"/>
          </p:cNvSpPr>
          <p:nvPr/>
        </p:nvSpPr>
        <p:spPr bwMode="auto">
          <a:xfrm>
            <a:off x="189061" y="5198567"/>
            <a:ext cx="541686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あわせて</a:t>
            </a:r>
            <a:endParaRPr lang="en-US" altLang="ja-JP" sz="240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rgbClr val="800000"/>
                </a:solidFill>
                <a:latin typeface="Calibri" panose="020F0502020204030204" pitchFamily="34" charset="0"/>
              </a:rPr>
              <a:t>リレーショナル</a:t>
            </a: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データベースシステム</a:t>
            </a:r>
            <a:endParaRPr lang="ja-JP" altLang="en-US" sz="2400" dirty="0">
              <a:solidFill>
                <a:srgbClr val="800000"/>
              </a:solidFill>
              <a:latin typeface="Calibri" panose="020F0502020204030204" pitchFamily="34" charset="0"/>
            </a:endParaRPr>
          </a:p>
        </p:txBody>
      </p:sp>
      <p:pic>
        <p:nvPicPr>
          <p:cNvPr id="11" name="Picture 6" descr="http://4.bp.blogspot.com/-ugfDrCNROHw/VbnRccqW8JI/AAAAAAAAwLQ/W3tt2UI4bcA/s800/computer_serve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471" y="2520157"/>
            <a:ext cx="1623143" cy="1515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http://3.bp.blogspot.com/-V4IWtEE4mi0/U2sr28tExOI/AAAAAAAAf50/ivdH5uLVwUc/s800/computer_harddisk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253" y="2578177"/>
            <a:ext cx="1514947" cy="13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円形吹き出し 13"/>
          <p:cNvSpPr/>
          <p:nvPr/>
        </p:nvSpPr>
        <p:spPr>
          <a:xfrm>
            <a:off x="5712643" y="1159497"/>
            <a:ext cx="6238057" cy="4779390"/>
          </a:xfrm>
          <a:prstGeom prst="wedgeEllipseCallout">
            <a:avLst>
              <a:gd name="adj1" fmla="val -63599"/>
              <a:gd name="adj2" fmla="val 1675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>
          <a:xfrm>
            <a:off x="6592925" y="4810600"/>
            <a:ext cx="54205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2400" dirty="0"/>
              <a:t>データの種類ごとに分かれた</a:t>
            </a:r>
            <a:r>
              <a:rPr lang="ja-JP" altLang="en-US" sz="2400" dirty="0" smtClean="0"/>
              <a:t>、</a:t>
            </a:r>
            <a:endParaRPr lang="en-US" altLang="ja-JP" sz="2400" dirty="0" smtClean="0"/>
          </a:p>
          <a:p>
            <a:r>
              <a:rPr lang="ja-JP" altLang="en-US" sz="2400" dirty="0" smtClean="0"/>
              <a:t>たくさん</a:t>
            </a:r>
            <a:r>
              <a:rPr lang="ja-JP" altLang="en-US" sz="2400" dirty="0"/>
              <a:t>の</a:t>
            </a:r>
            <a:r>
              <a:rPr lang="ja-JP" altLang="en-US" sz="2400" b="1" dirty="0">
                <a:solidFill>
                  <a:srgbClr val="C00000"/>
                </a:solidFill>
              </a:rPr>
              <a:t>テーブル</a:t>
            </a:r>
            <a:r>
              <a:rPr lang="ja-JP" altLang="en-US" sz="2400" dirty="0"/>
              <a:t>が格納される</a:t>
            </a:r>
          </a:p>
        </p:txBody>
      </p:sp>
      <p:pic>
        <p:nvPicPr>
          <p:cNvPr id="1026" name="Picture 2" descr="https://www.kunihikokaneko.com/free/db/17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2316" y="3577850"/>
            <a:ext cx="3939848" cy="896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kunihikokaneko.com/free/db/1577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879" y="2146211"/>
            <a:ext cx="4565519" cy="1141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015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今日学んでもらうこと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ja-JP" altLang="en-US" dirty="0" smtClean="0"/>
              <a:t>◆　「データベースエンジニア」として活躍できるための大事な知識</a:t>
            </a:r>
            <a:endParaRPr lang="en-US" altLang="ja-JP" dirty="0" smtClean="0"/>
          </a:p>
          <a:p>
            <a:pPr marL="0" indent="0">
              <a:buNone/>
            </a:pPr>
            <a:endParaRPr kumimoji="1" lang="en-US" altLang="ja-JP" dirty="0"/>
          </a:p>
          <a:p>
            <a:pPr marL="0" indent="0">
              <a:buNone/>
            </a:pPr>
            <a:r>
              <a:rPr lang="ja-JP" altLang="en-US" dirty="0" smtClean="0"/>
              <a:t>１．</a:t>
            </a:r>
            <a:r>
              <a:rPr lang="ja-JP" altLang="en-US" b="1" dirty="0" smtClean="0">
                <a:solidFill>
                  <a:srgbClr val="C00000"/>
                </a:solidFill>
              </a:rPr>
              <a:t>テーブル定義</a:t>
            </a:r>
            <a:endParaRPr lang="en-US" altLang="ja-JP" dirty="0"/>
          </a:p>
          <a:p>
            <a:pPr marL="0" indent="0">
              <a:buNone/>
            </a:pPr>
            <a:r>
              <a:rPr lang="ja-JP" altLang="en-US" dirty="0"/>
              <a:t>　　</a:t>
            </a:r>
            <a:r>
              <a:rPr lang="ja-JP" altLang="en-US" dirty="0" smtClean="0"/>
              <a:t>・</a:t>
            </a:r>
            <a:r>
              <a:rPr lang="en-US" altLang="ja-JP" dirty="0" smtClean="0"/>
              <a:t>SQL</a:t>
            </a:r>
            <a:r>
              <a:rPr lang="ja-JP" altLang="en-US" dirty="0" smtClean="0"/>
              <a:t>を用いたテーブル定義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・「</a:t>
            </a:r>
            <a:r>
              <a:rPr lang="ja-JP" altLang="en-US" dirty="0"/>
              <a:t>何か」と「何か」の</a:t>
            </a:r>
            <a:r>
              <a:rPr lang="ja-JP" altLang="en-US" b="1" dirty="0">
                <a:solidFill>
                  <a:srgbClr val="C00000"/>
                </a:solidFill>
              </a:rPr>
              <a:t>関係</a:t>
            </a:r>
            <a:r>
              <a:rPr lang="ja-JP" altLang="en-US" dirty="0"/>
              <a:t>を記録するのは，どうしたらよいの</a:t>
            </a:r>
            <a:r>
              <a:rPr lang="ja-JP" altLang="en-US" dirty="0" smtClean="0"/>
              <a:t>？</a:t>
            </a:r>
            <a:endParaRPr lang="en-US" altLang="ja-JP" dirty="0" smtClean="0"/>
          </a:p>
          <a:p>
            <a:pPr marL="0" indent="0">
              <a:buNone/>
            </a:pPr>
            <a:endParaRPr kumimoji="1" lang="en-US" altLang="ja-JP" dirty="0"/>
          </a:p>
          <a:p>
            <a:pPr marL="0" indent="0">
              <a:buNone/>
            </a:pPr>
            <a:r>
              <a:rPr lang="ja-JP" altLang="en-US" dirty="0" smtClean="0"/>
              <a:t>２．データベース処理を</a:t>
            </a:r>
            <a:r>
              <a:rPr lang="ja-JP" altLang="en-US" b="1" dirty="0" smtClean="0">
                <a:solidFill>
                  <a:srgbClr val="C00000"/>
                </a:solidFill>
              </a:rPr>
              <a:t>高速化できる技術</a:t>
            </a:r>
            <a:endParaRPr lang="en-US" altLang="ja-JP" b="1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kumimoji="1" lang="en-US" altLang="ja-JP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ja-JP" altLang="en-US" dirty="0" smtClean="0">
                <a:solidFill>
                  <a:srgbClr val="C00000"/>
                </a:solidFill>
              </a:rPr>
              <a:t>３．データベース操作</a:t>
            </a:r>
            <a:endParaRPr lang="en-US" altLang="ja-JP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kumimoji="1" lang="ja-JP" altLang="en-US" dirty="0" smtClean="0"/>
              <a:t>　　のコマンド</a:t>
            </a:r>
            <a:endParaRPr kumimoji="1" lang="en-US" altLang="ja-JP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7350" y="4158343"/>
            <a:ext cx="5789660" cy="2699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69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13-1 </a:t>
            </a:r>
            <a:r>
              <a:rPr kumimoji="1" lang="ja-JP" altLang="en-US" dirty="0" smtClean="0"/>
              <a:t>テーブル定義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54896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5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データベースの構築</a:t>
            </a:r>
          </a:p>
        </p:txBody>
      </p:sp>
      <p:sp>
        <p:nvSpPr>
          <p:cNvPr id="3" name="右矢印 2"/>
          <p:cNvSpPr/>
          <p:nvPr/>
        </p:nvSpPr>
        <p:spPr>
          <a:xfrm>
            <a:off x="5136645" y="2080441"/>
            <a:ext cx="396039" cy="9111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030" name="Picture 6" descr="白紙のルーズリーフのイラスト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819" y="1306253"/>
            <a:ext cx="1192893" cy="806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3"/>
          <p:cNvSpPr txBox="1">
            <a:spLocks/>
          </p:cNvSpPr>
          <p:nvPr/>
        </p:nvSpPr>
        <p:spPr>
          <a:xfrm>
            <a:off x="5136645" y="3596024"/>
            <a:ext cx="4445007" cy="15835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ja-JP" altLang="en-US" b="1" dirty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テーブル</a:t>
            </a:r>
            <a:r>
              <a:rPr lang="ja-JP" altLang="en-US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定義</a:t>
            </a:r>
            <a:endParaRPr lang="en-US" altLang="ja-JP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</a:t>
            </a:r>
            <a:r>
              <a:rPr lang="ja-JP" altLang="en-US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データ定義</a:t>
            </a:r>
            <a:r>
              <a:rPr lang="ja-JP" altLang="en-US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ともいう）</a:t>
            </a:r>
            <a:endParaRPr lang="en-US" altLang="ja-JP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en-US" altLang="ja-JP" sz="24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※</a:t>
            </a:r>
            <a:r>
              <a:rPr lang="ja-JP" altLang="en-US" sz="24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　最初，テーブルは</a:t>
            </a:r>
            <a:r>
              <a:rPr lang="ja-JP" altLang="en-US" sz="2400" b="1" u="sng" dirty="0" smtClean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空</a:t>
            </a:r>
            <a:r>
              <a:rPr lang="en-US" altLang="ja-JP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	</a:t>
            </a:r>
            <a:endParaRPr lang="en-US" altLang="ja-JP" sz="3200" dirty="0" smtClean="0">
              <a:solidFill>
                <a:schemeClr val="tx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>
              <a:lnSpc>
                <a:spcPct val="120000"/>
              </a:lnSpc>
            </a:pPr>
            <a:endParaRPr lang="ja-JP" altLang="en-US" sz="3200" dirty="0">
              <a:solidFill>
                <a:schemeClr val="accent6">
                  <a:lumMod val="50000"/>
                </a:schemeClr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" name="右矢印 18"/>
          <p:cNvSpPr/>
          <p:nvPr/>
        </p:nvSpPr>
        <p:spPr>
          <a:xfrm>
            <a:off x="8688671" y="2080441"/>
            <a:ext cx="396039" cy="9111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Rectangle 3"/>
          <p:cNvSpPr txBox="1">
            <a:spLocks/>
          </p:cNvSpPr>
          <p:nvPr/>
        </p:nvSpPr>
        <p:spPr>
          <a:xfrm>
            <a:off x="2501900" y="3625873"/>
            <a:ext cx="2526795" cy="174085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データベース生成</a:t>
            </a:r>
            <a:endParaRPr lang="en-US" altLang="ja-JP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en-US" altLang="ja-JP" sz="24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※</a:t>
            </a:r>
            <a:r>
              <a:rPr lang="ja-JP" altLang="en-US" sz="24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　最初，データベースは</a:t>
            </a:r>
            <a:r>
              <a:rPr lang="ja-JP" altLang="en-US" sz="2400" b="1" u="sng" dirty="0" smtClean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空</a:t>
            </a:r>
            <a:r>
              <a:rPr lang="en-US" altLang="ja-JP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	</a:t>
            </a:r>
            <a:endParaRPr lang="en-US" altLang="ja-JP" sz="3200" dirty="0" smtClean="0">
              <a:solidFill>
                <a:schemeClr val="tx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>
              <a:lnSpc>
                <a:spcPct val="120000"/>
              </a:lnSpc>
            </a:pPr>
            <a:endParaRPr lang="ja-JP" altLang="en-US" sz="3200" dirty="0">
              <a:solidFill>
                <a:schemeClr val="accent6">
                  <a:lumMod val="50000"/>
                </a:schemeClr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1034" name="Picture 10" descr="http://4.bp.blogspot.com/-d_kns0GV1rc/VJvKSmm_yHI/AAAAAAAAp_U/oJhma9jzK2U/s800/cleaning_seiri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7354" y="5071822"/>
            <a:ext cx="1040362" cy="827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ctangle 3"/>
          <p:cNvSpPr txBox="1">
            <a:spLocks/>
          </p:cNvSpPr>
          <p:nvPr/>
        </p:nvSpPr>
        <p:spPr>
          <a:xfrm>
            <a:off x="8991600" y="3473473"/>
            <a:ext cx="3077043" cy="106475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ja-JP" altLang="en-US" sz="32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データベース操作</a:t>
            </a:r>
            <a:r>
              <a:rPr lang="ja-JP" altLang="en-US" sz="3200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、</a:t>
            </a: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問い合わせ</a:t>
            </a:r>
            <a:endParaRPr lang="ja-JP" altLang="en-US" sz="3200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1036" name="Picture 12" descr="http://1.bp.blogspot.com/-S6GY-o73FYk/UgsvAaFo8vI/AAAAAAAAXNs/0_jenbN5wYs/s800/cardboard_ope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0172" y="1398643"/>
            <a:ext cx="2851882" cy="192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3.bp.blogspot.com/-nYzwhfjYgF0/UOFKLhF54UI/AAAAAAAAKEs/hbFj1OvGjSE/s1600/bunbougu_not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6685" y="1510782"/>
            <a:ext cx="2641339" cy="2050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://2.bp.blogspot.com/-MpUo_1zq0sM/U-8HBZgY2gI/AAAAAAAAk98/c23p4UXJhZo/s800/book_zabuton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2827" y="2419272"/>
            <a:ext cx="1209093" cy="1077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右矢印 17"/>
          <p:cNvSpPr/>
          <p:nvPr/>
        </p:nvSpPr>
        <p:spPr>
          <a:xfrm>
            <a:off x="1716590" y="2152831"/>
            <a:ext cx="396039" cy="9111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Rectangle 3"/>
          <p:cNvSpPr txBox="1">
            <a:spLocks/>
          </p:cNvSpPr>
          <p:nvPr/>
        </p:nvSpPr>
        <p:spPr>
          <a:xfrm>
            <a:off x="-93100" y="3625873"/>
            <a:ext cx="3084596" cy="15835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データベース</a:t>
            </a:r>
            <a:endParaRPr lang="en-US" altLang="ja-JP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設計</a:t>
            </a:r>
            <a:endParaRPr lang="en-US" altLang="ja-JP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en-US" altLang="ja-JP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	</a:t>
            </a:r>
            <a:endParaRPr lang="en-US" altLang="ja-JP" sz="3200" dirty="0" smtClean="0">
              <a:solidFill>
                <a:schemeClr val="tx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>
              <a:lnSpc>
                <a:spcPct val="120000"/>
              </a:lnSpc>
            </a:pPr>
            <a:endParaRPr lang="ja-JP" altLang="en-US" sz="3200" dirty="0">
              <a:solidFill>
                <a:schemeClr val="accent6">
                  <a:lumMod val="50000"/>
                </a:schemeClr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23" name="Picture 2" descr="http://3.bp.blogspot.com/-1Sriaf-OlmA/VJ6XfS-a-fI/AAAAAAAAqL0/xHBZTS6r9hM/s800/job_kenchikuka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43" y="1851046"/>
            <a:ext cx="1514765" cy="1514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0990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6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テーブル定義とは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526330" y="1225272"/>
            <a:ext cx="8204716" cy="5230611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リレーショナルデータベース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において、</a:t>
            </a:r>
            <a:endParaRPr lang="en-US" altLang="ja-JP" sz="3200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・</a:t>
            </a:r>
            <a:r>
              <a:rPr lang="ja-JP" altLang="en-US" sz="32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テーブル名</a:t>
            </a:r>
            <a:endParaRPr lang="en-US" altLang="ja-JP" sz="32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・各</a:t>
            </a: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フィールド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</a:t>
            </a:r>
            <a:r>
              <a:rPr lang="ja-JP" altLang="en-US" sz="32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フィールド名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</a:t>
            </a: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属性名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）</a:t>
            </a:r>
            <a:endParaRPr lang="en-US" altLang="ja-JP" sz="3200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・各</a:t>
            </a: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フィールド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</a:t>
            </a:r>
            <a:r>
              <a:rPr lang="ja-JP" altLang="en-US" sz="32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データ型</a:t>
            </a:r>
            <a:endParaRPr lang="en-US" altLang="ja-JP" sz="32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ja-JP" altLang="en-US" sz="3200" b="1" u="sng" dirty="0" smtClean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など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を定義すること．</a:t>
            </a:r>
            <a:r>
              <a:rPr lang="ja-JP" altLang="en-US" sz="3200" b="1" u="sng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主キー</a:t>
            </a:r>
            <a:r>
              <a:rPr lang="ja-JP" altLang="en-US" sz="3200" u="sng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の指定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も行う</a:t>
            </a:r>
            <a:r>
              <a:rPr lang="en-US" altLang="ja-JP" sz="32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	</a:t>
            </a:r>
            <a:endParaRPr lang="en-US" altLang="ja-JP" sz="3200" dirty="0">
              <a:solidFill>
                <a:schemeClr val="tx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>
              <a:lnSpc>
                <a:spcPct val="120000"/>
              </a:lnSpc>
            </a:pPr>
            <a:endParaRPr lang="ja-JP" altLang="en-US" sz="3200" dirty="0">
              <a:solidFill>
                <a:schemeClr val="accent6">
                  <a:lumMod val="50000"/>
                </a:schemeClr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6" name="Picture 2" descr="http://3.bp.blogspot.com/-nYzwhfjYgF0/UOFKLhF54UI/AAAAAAAAKEs/hbFj1OvGjSE/s1600/bunbougu_not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2659" y="1225272"/>
            <a:ext cx="1909761" cy="1482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1035"/>
          <p:cNvSpPr txBox="1">
            <a:spLocks noChangeArrowheads="1"/>
          </p:cNvSpPr>
          <p:nvPr/>
        </p:nvSpPr>
        <p:spPr bwMode="auto">
          <a:xfrm>
            <a:off x="9831877" y="2752148"/>
            <a:ext cx="2031326" cy="433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ja-JP" altLang="en-US" sz="2400" dirty="0">
                <a:solidFill>
                  <a:schemeClr val="tx1"/>
                </a:solidFill>
                <a:latin typeface="Times New Roman" panose="02020603050405020304" pitchFamily="18" charset="0"/>
              </a:rPr>
              <a:t>ノートページ</a:t>
            </a:r>
          </a:p>
        </p:txBody>
      </p:sp>
    </p:spTree>
    <p:extLst>
      <p:ext uri="{BB962C8B-B14F-4D97-AF65-F5344CB8AC3E}">
        <p14:creationId xmlns:p14="http://schemas.microsoft.com/office/powerpoint/2010/main" val="3369485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7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のデータ型</a:t>
            </a:r>
          </a:p>
        </p:txBody>
      </p:sp>
      <p:sp>
        <p:nvSpPr>
          <p:cNvPr id="3" name="右中かっこ 2"/>
          <p:cNvSpPr/>
          <p:nvPr/>
        </p:nvSpPr>
        <p:spPr>
          <a:xfrm rot="16200000" flipH="1">
            <a:off x="872418" y="4245060"/>
            <a:ext cx="319504" cy="114133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右中かっこ 14"/>
          <p:cNvSpPr/>
          <p:nvPr/>
        </p:nvSpPr>
        <p:spPr>
          <a:xfrm rot="16200000" flipH="1">
            <a:off x="2484376" y="3940534"/>
            <a:ext cx="319504" cy="175038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6" name="右中かっこ 15"/>
          <p:cNvSpPr/>
          <p:nvPr/>
        </p:nvSpPr>
        <p:spPr>
          <a:xfrm rot="16200000" flipH="1">
            <a:off x="4227990" y="4113403"/>
            <a:ext cx="319504" cy="140464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テキスト ボックス 3"/>
          <p:cNvSpPr txBox="1"/>
          <p:nvPr/>
        </p:nvSpPr>
        <p:spPr>
          <a:xfrm>
            <a:off x="246730" y="5114005"/>
            <a:ext cx="1860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</a:p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2052014" y="5103031"/>
            <a:ext cx="1860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</a:p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3809616" y="5124086"/>
            <a:ext cx="1860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</a:p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1194753" y="5982811"/>
            <a:ext cx="363061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フィールドが３つ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</a:p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7" name="角丸四角形 6"/>
          <p:cNvSpPr/>
          <p:nvPr/>
        </p:nvSpPr>
        <p:spPr>
          <a:xfrm>
            <a:off x="5759116" y="1730113"/>
            <a:ext cx="5887452" cy="3018352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6302008" y="2189051"/>
            <a:ext cx="501556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リレーショナルデータベース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で、</a:t>
            </a:r>
            <a:r>
              <a:rPr kumimoji="1" lang="ja-JP" altLang="en-US" sz="28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データ型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というときは</a:t>
            </a:r>
            <a:endParaRPr kumimoji="1"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lang="en-US" altLang="ja-JP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各</a:t>
            </a:r>
            <a:r>
              <a:rPr kumimoji="1"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kumimoji="1" lang="ja-JP" altLang="en-US" sz="28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データの種類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のこと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20" name="表 19"/>
          <p:cNvGraphicFramePr>
            <a:graphicFrameLocks noGrp="1"/>
          </p:cNvGraphicFramePr>
          <p:nvPr>
            <p:extLst/>
          </p:nvPr>
        </p:nvGraphicFramePr>
        <p:xfrm>
          <a:off x="461505" y="1380510"/>
          <a:ext cx="4628559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9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2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商品名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みかん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4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メロン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0987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8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99314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のデータ型は「英語のキーワード」</a:t>
            </a:r>
          </a:p>
        </p:txBody>
      </p:sp>
      <p:sp>
        <p:nvSpPr>
          <p:cNvPr id="4" name="テキスト ボックス 3"/>
          <p:cNvSpPr txBox="1"/>
          <p:nvPr/>
        </p:nvSpPr>
        <p:spPr>
          <a:xfrm>
            <a:off x="6779554" y="4671774"/>
            <a:ext cx="442409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← </a:t>
            </a:r>
            <a:r>
              <a:rPr lang="en-US" altLang="ja-JP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sz="24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</a:t>
            </a:r>
            <a:r>
              <a:rPr lang="en-US" altLang="ja-JP" sz="24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en-US" altLang="ja-JP" sz="24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</a:p>
          <a:p>
            <a:r>
              <a:rPr lang="en-US" altLang="ja-JP" sz="24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en-US" altLang="ja-JP" sz="24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  </a:t>
            </a:r>
            <a:r>
              <a:rPr lang="ja-JP" altLang="en-US" sz="24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を使うとき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</a:p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1251806" y="4671774"/>
            <a:ext cx="5673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数値型　短いテキスト　数値型</a:t>
            </a:r>
            <a:endParaRPr kumimoji="1" lang="ja-JP" altLang="en-US" sz="2800" dirty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6779554" y="5779770"/>
            <a:ext cx="44240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← </a:t>
            </a:r>
            <a:r>
              <a:rPr lang="en-US" altLang="ja-JP" sz="24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を使うとき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1251806" y="5779770"/>
            <a:ext cx="5673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integer</a:t>
            </a:r>
            <a:r>
              <a:rPr kumimoji="1"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en-US" altLang="ja-JP" sz="28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en-US" altLang="ja-JP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char          integer</a:t>
            </a:r>
            <a:endParaRPr kumimoji="1" lang="ja-JP" altLang="en-US" sz="2800" dirty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0" name="表 9"/>
          <p:cNvGraphicFramePr>
            <a:graphicFrameLocks noGrp="1"/>
          </p:cNvGraphicFramePr>
          <p:nvPr>
            <p:extLst/>
          </p:nvPr>
        </p:nvGraphicFramePr>
        <p:xfrm>
          <a:off x="1594846" y="1367632"/>
          <a:ext cx="4628559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9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2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商品名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みかん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4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メロン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0632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9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のデータ型</a:t>
            </a:r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/>
          </p:nvPr>
        </p:nvGraphicFramePr>
        <p:xfrm>
          <a:off x="0" y="2363128"/>
          <a:ext cx="7573464" cy="3535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009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725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Access</a:t>
                      </a:r>
                      <a:r>
                        <a:rPr kumimoji="1" lang="en-US" altLang="ja-JP" sz="2800" baseline="0" dirty="0" smtClean="0"/>
                        <a:t> 2013 </a:t>
                      </a:r>
                      <a:r>
                        <a:rPr kumimoji="1" lang="ja-JP" altLang="en-US" sz="2800" baseline="0" dirty="0" smtClean="0"/>
                        <a:t>の主なデータ型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SQL </a:t>
                      </a:r>
                      <a:r>
                        <a:rPr kumimoji="1" lang="ja-JP" altLang="en-US" sz="2800" dirty="0" smtClean="0"/>
                        <a:t>のキーワード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短いテキスト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char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長いテキスト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text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数値型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integer, real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日付／時刻型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800" dirty="0" err="1" smtClean="0"/>
                        <a:t>datetime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Yes</a:t>
                      </a:r>
                      <a:r>
                        <a:rPr kumimoji="1" lang="ja-JP" altLang="en-US" sz="2800" dirty="0" smtClean="0"/>
                        <a:t>や</a:t>
                      </a:r>
                      <a:r>
                        <a:rPr kumimoji="1" lang="en-US" altLang="ja-JP" sz="2800" dirty="0" smtClean="0"/>
                        <a:t>No 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bit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テキスト ボックス 5"/>
          <p:cNvSpPr txBox="1"/>
          <p:nvPr/>
        </p:nvSpPr>
        <p:spPr>
          <a:xfrm>
            <a:off x="7385876" y="3306843"/>
            <a:ext cx="49247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※ 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短いテキスト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」は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半角 </a:t>
            </a:r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255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文字分までが目安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7504498" y="4379600"/>
            <a:ext cx="419377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整数は </a:t>
            </a:r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integer, </a:t>
            </a:r>
          </a:p>
          <a:p>
            <a:r>
              <a:rPr kumimoji="1"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浮動小数点数は </a:t>
            </a:r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real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pSp>
        <p:nvGrpSpPr>
          <p:cNvPr id="11" name="グループ化 10"/>
          <p:cNvGrpSpPr/>
          <p:nvPr/>
        </p:nvGrpSpPr>
        <p:grpSpPr>
          <a:xfrm>
            <a:off x="9862956" y="986602"/>
            <a:ext cx="2031326" cy="1921118"/>
            <a:chOff x="9828551" y="1209670"/>
            <a:chExt cx="2031326" cy="1921118"/>
          </a:xfrm>
        </p:grpSpPr>
        <p:sp>
          <p:nvSpPr>
            <p:cNvPr id="12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13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テキスト ボックス 1"/>
          <p:cNvSpPr txBox="1"/>
          <p:nvPr/>
        </p:nvSpPr>
        <p:spPr>
          <a:xfrm>
            <a:off x="9644028" y="2841704"/>
            <a:ext cx="2492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b="1" dirty="0" smtClean="0"/>
              <a:t>以前の授業で確認済み</a:t>
            </a:r>
            <a:endParaRPr kumimoji="1" lang="ja-JP" altLang="en-US" b="1" dirty="0"/>
          </a:p>
        </p:txBody>
      </p:sp>
    </p:spTree>
    <p:extLst>
      <p:ext uri="{BB962C8B-B14F-4D97-AF65-F5344CB8AC3E}">
        <p14:creationId xmlns:p14="http://schemas.microsoft.com/office/powerpoint/2010/main" val="1540932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表 15"/>
          <p:cNvGraphicFramePr>
            <a:graphicFrameLocks noGrp="1"/>
          </p:cNvGraphicFramePr>
          <p:nvPr>
            <p:extLst/>
          </p:nvPr>
        </p:nvGraphicFramePr>
        <p:xfrm>
          <a:off x="2890416" y="3176461"/>
          <a:ext cx="4628559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9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2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商品名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みかん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4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メロン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9" name="正方形/長方形 18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10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主キー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1153702" y="1281567"/>
            <a:ext cx="8608243" cy="3789788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通し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番号、学生番号のように、</a:t>
            </a:r>
            <a:r>
              <a:rPr lang="ja-JP" altLang="en-US" sz="32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１つのテーブルの中で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同じ値が２回以上出ない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と前もって分かっている</a:t>
            </a:r>
            <a:r>
              <a:rPr lang="ja-JP" altLang="en-US" sz="32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</a:t>
            </a:r>
            <a:endParaRPr lang="ja-JP" altLang="en-US" sz="3200" b="1" u="sng" dirty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2751952" y="6318741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主キー</a:t>
            </a:r>
            <a:endParaRPr kumimoji="1" lang="ja-JP" altLang="en-US" sz="3200" b="1" u="sng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正方形/長方形 11"/>
          <p:cNvSpPr/>
          <p:nvPr/>
        </p:nvSpPr>
        <p:spPr>
          <a:xfrm>
            <a:off x="2886086" y="3186113"/>
            <a:ext cx="1267541" cy="3082409"/>
          </a:xfrm>
          <a:prstGeom prst="rect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pSp>
        <p:nvGrpSpPr>
          <p:cNvPr id="13" name="グループ化 12"/>
          <p:cNvGrpSpPr/>
          <p:nvPr/>
        </p:nvGrpSpPr>
        <p:grpSpPr>
          <a:xfrm>
            <a:off x="9831877" y="1264995"/>
            <a:ext cx="2031326" cy="1921118"/>
            <a:chOff x="9828551" y="1209670"/>
            <a:chExt cx="2031326" cy="1921118"/>
          </a:xfrm>
        </p:grpSpPr>
        <p:sp>
          <p:nvSpPr>
            <p:cNvPr id="14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15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7" name="テキスト ボックス 16"/>
          <p:cNvSpPr txBox="1"/>
          <p:nvPr/>
        </p:nvSpPr>
        <p:spPr>
          <a:xfrm>
            <a:off x="9636935" y="3151012"/>
            <a:ext cx="2492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b="1" dirty="0" smtClean="0"/>
              <a:t>以前の授業で確認済み</a:t>
            </a:r>
            <a:endParaRPr kumimoji="1" lang="ja-JP" altLang="en-US" b="1" dirty="0"/>
          </a:p>
        </p:txBody>
      </p:sp>
    </p:spTree>
    <p:extLst>
      <p:ext uri="{BB962C8B-B14F-4D97-AF65-F5344CB8AC3E}">
        <p14:creationId xmlns:p14="http://schemas.microsoft.com/office/powerpoint/2010/main" val="2044009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11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60212"/>
            <a:ext cx="8572500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36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3600" dirty="0" err="1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での</a:t>
            </a:r>
            <a:r>
              <a:rPr lang="ja-JP" altLang="en-US" sz="36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テーブル定義の例</a:t>
            </a:r>
          </a:p>
        </p:txBody>
      </p:sp>
      <p:sp>
        <p:nvSpPr>
          <p:cNvPr id="11" name="コンテンツ プレースホルダー 2"/>
          <p:cNvSpPr txBox="1">
            <a:spLocks/>
          </p:cNvSpPr>
          <p:nvPr/>
        </p:nvSpPr>
        <p:spPr>
          <a:xfrm>
            <a:off x="352761" y="1230753"/>
            <a:ext cx="4352589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名：</a:t>
            </a:r>
            <a:r>
              <a:rPr lang="ja-JP" altLang="en-US" sz="3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学科</a:t>
            </a:r>
          </a:p>
        </p:txBody>
      </p:sp>
      <p:sp>
        <p:nvSpPr>
          <p:cNvPr id="2" name="テキスト ボックス 1"/>
          <p:cNvSpPr txBox="1"/>
          <p:nvPr/>
        </p:nvSpPr>
        <p:spPr>
          <a:xfrm>
            <a:off x="1621762" y="4148807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テーブルの例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6607277" y="5584805"/>
            <a:ext cx="424026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2800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での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テーブル定義例</a:t>
            </a:r>
            <a:endParaRPr kumimoji="1"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(Access 2013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の画面</a:t>
            </a:r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)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3" name="表 12"/>
          <p:cNvGraphicFramePr>
            <a:graphicFrameLocks noGrp="1"/>
          </p:cNvGraphicFramePr>
          <p:nvPr>
            <p:extLst/>
          </p:nvPr>
        </p:nvGraphicFramePr>
        <p:xfrm>
          <a:off x="158857" y="2092437"/>
          <a:ext cx="5264913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01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598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549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14585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ID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学科名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学部名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4585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1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情報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工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495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2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スマート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工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0215" y="1413907"/>
            <a:ext cx="5702769" cy="375548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テキスト ボックス 3"/>
          <p:cNvSpPr txBox="1"/>
          <p:nvPr/>
        </p:nvSpPr>
        <p:spPr>
          <a:xfrm>
            <a:off x="176514" y="5584804"/>
            <a:ext cx="5468933" cy="523220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sz="2800" dirty="0" smtClean="0">
                <a:solidFill>
                  <a:srgbClr val="C00000"/>
                </a:solidFill>
              </a:rPr>
              <a:t>primary key </a:t>
            </a:r>
            <a:r>
              <a:rPr kumimoji="1" lang="ja-JP" altLang="en-US" sz="2800" dirty="0" smtClean="0"/>
              <a:t>・・・ </a:t>
            </a:r>
            <a:r>
              <a:rPr kumimoji="1" lang="ja-JP" altLang="en-US" sz="2800" dirty="0" smtClean="0">
                <a:solidFill>
                  <a:srgbClr val="C00000"/>
                </a:solidFill>
              </a:rPr>
              <a:t>主キー</a:t>
            </a:r>
            <a:r>
              <a:rPr kumimoji="1" lang="ja-JP" altLang="en-US" sz="2800" dirty="0" smtClean="0"/>
              <a:t>の指定</a:t>
            </a:r>
            <a:endParaRPr kumimoji="1" lang="ja-JP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698936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12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4000" dirty="0" err="1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での</a:t>
            </a: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主キーの指定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526330" y="1225272"/>
            <a:ext cx="10838356" cy="5230611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ja-JP" altLang="en-US" sz="40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◆　</a:t>
            </a:r>
            <a:r>
              <a:rPr lang="en-US" altLang="ja-JP" sz="40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primary key </a:t>
            </a:r>
            <a:r>
              <a:rPr lang="ja-JP" altLang="en-US" sz="40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・・・ </a:t>
            </a:r>
            <a:r>
              <a:rPr lang="ja-JP" altLang="en-US" sz="4000" b="1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主キー</a:t>
            </a:r>
            <a:endParaRPr lang="en-US" altLang="ja-JP" sz="4000" b="1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grpSp>
        <p:nvGrpSpPr>
          <p:cNvPr id="12" name="グループ化 11"/>
          <p:cNvGrpSpPr/>
          <p:nvPr/>
        </p:nvGrpSpPr>
        <p:grpSpPr>
          <a:xfrm>
            <a:off x="9831877" y="1264995"/>
            <a:ext cx="2031326" cy="1921118"/>
            <a:chOff x="9828551" y="1209670"/>
            <a:chExt cx="2031326" cy="1921118"/>
          </a:xfrm>
        </p:grpSpPr>
        <p:sp>
          <p:nvSpPr>
            <p:cNvPr id="13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14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" name="テキスト ボックス 3"/>
          <p:cNvSpPr txBox="1"/>
          <p:nvPr/>
        </p:nvSpPr>
        <p:spPr>
          <a:xfrm>
            <a:off x="8410031" y="5873018"/>
            <a:ext cx="2954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※</a:t>
            </a:r>
            <a:r>
              <a:rPr kumimoji="1" lang="ja-JP" altLang="en-US" dirty="0" smtClean="0"/>
              <a:t>　他の書き方もあります</a:t>
            </a:r>
            <a:endParaRPr kumimoji="1" lang="ja-JP" altLang="en-US" dirty="0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1935556" y="2087366"/>
            <a:ext cx="5539587" cy="415498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kumimoji="1" lang="en-US" altLang="ja-JP" sz="4400" dirty="0" smtClean="0">
                <a:solidFill>
                  <a:srgbClr val="C00000"/>
                </a:solidFill>
              </a:rPr>
              <a:t>create table </a:t>
            </a:r>
            <a:r>
              <a:rPr kumimoji="1" lang="ja-JP" altLang="en-US" sz="4400" dirty="0" smtClean="0"/>
              <a:t>学科 </a:t>
            </a:r>
            <a:r>
              <a:rPr kumimoji="1" lang="en-US" altLang="ja-JP" sz="4400" dirty="0" smtClean="0"/>
              <a:t>(</a:t>
            </a:r>
          </a:p>
          <a:p>
            <a:r>
              <a:rPr lang="en-US" altLang="ja-JP" sz="4400" dirty="0"/>
              <a:t> </a:t>
            </a:r>
            <a:r>
              <a:rPr lang="en-US" altLang="ja-JP" sz="4400" dirty="0" smtClean="0"/>
              <a:t>   ID </a:t>
            </a:r>
            <a:r>
              <a:rPr lang="en-US" altLang="ja-JP" sz="4400" dirty="0" smtClean="0">
                <a:solidFill>
                  <a:srgbClr val="C00000"/>
                </a:solidFill>
              </a:rPr>
              <a:t>integer</a:t>
            </a:r>
            <a:r>
              <a:rPr lang="en-US" altLang="ja-JP" sz="4400" dirty="0" smtClean="0"/>
              <a:t>, </a:t>
            </a:r>
          </a:p>
          <a:p>
            <a:r>
              <a:rPr kumimoji="1" lang="en-US" altLang="ja-JP" sz="4400" dirty="0"/>
              <a:t> </a:t>
            </a:r>
            <a:r>
              <a:rPr kumimoji="1" lang="en-US" altLang="ja-JP" sz="4400" dirty="0" smtClean="0"/>
              <a:t>   </a:t>
            </a:r>
            <a:r>
              <a:rPr kumimoji="1" lang="ja-JP" altLang="en-US" sz="4400" dirty="0" smtClean="0"/>
              <a:t>学科名 </a:t>
            </a:r>
            <a:r>
              <a:rPr kumimoji="1" lang="en-US" altLang="ja-JP" sz="4400" dirty="0" smtClean="0">
                <a:solidFill>
                  <a:srgbClr val="C00000"/>
                </a:solidFill>
              </a:rPr>
              <a:t>char</a:t>
            </a:r>
            <a:r>
              <a:rPr kumimoji="1" lang="en-US" altLang="ja-JP" sz="4400" dirty="0" smtClean="0"/>
              <a:t>, </a:t>
            </a:r>
          </a:p>
          <a:p>
            <a:r>
              <a:rPr lang="en-US" altLang="ja-JP" sz="4400" dirty="0"/>
              <a:t> </a:t>
            </a:r>
            <a:r>
              <a:rPr lang="en-US" altLang="ja-JP" sz="4400" dirty="0" smtClean="0"/>
              <a:t>   </a:t>
            </a:r>
            <a:r>
              <a:rPr lang="ja-JP" altLang="en-US" sz="4400" dirty="0" smtClean="0"/>
              <a:t>学部名 </a:t>
            </a:r>
            <a:r>
              <a:rPr lang="en-US" altLang="ja-JP" sz="4400" dirty="0" smtClean="0">
                <a:solidFill>
                  <a:srgbClr val="C00000"/>
                </a:solidFill>
              </a:rPr>
              <a:t>char</a:t>
            </a:r>
            <a:r>
              <a:rPr lang="en-US" altLang="ja-JP" sz="4400" dirty="0" smtClean="0"/>
              <a:t>, </a:t>
            </a:r>
          </a:p>
          <a:p>
            <a:r>
              <a:rPr kumimoji="1" lang="en-US" altLang="ja-JP" sz="4400" dirty="0"/>
              <a:t> </a:t>
            </a:r>
            <a:r>
              <a:rPr kumimoji="1" lang="en-US" altLang="ja-JP" sz="4400" dirty="0" smtClean="0"/>
              <a:t>   </a:t>
            </a:r>
            <a:r>
              <a:rPr kumimoji="1" lang="en-US" altLang="ja-JP" sz="4400" dirty="0" smtClean="0">
                <a:solidFill>
                  <a:srgbClr val="C00000"/>
                </a:solidFill>
              </a:rPr>
              <a:t>primary</a:t>
            </a:r>
            <a:r>
              <a:rPr kumimoji="1" lang="en-US" altLang="ja-JP" sz="4400" dirty="0" smtClean="0"/>
              <a:t> </a:t>
            </a:r>
            <a:r>
              <a:rPr kumimoji="1" lang="en-US" altLang="ja-JP" sz="4400" dirty="0" smtClean="0">
                <a:solidFill>
                  <a:srgbClr val="C00000"/>
                </a:solidFill>
              </a:rPr>
              <a:t>key</a:t>
            </a:r>
            <a:r>
              <a:rPr kumimoji="1" lang="en-US" altLang="ja-JP" sz="4400" dirty="0" smtClean="0"/>
              <a:t>(ID)</a:t>
            </a:r>
          </a:p>
          <a:p>
            <a:r>
              <a:rPr lang="en-US" altLang="ja-JP" sz="4400" dirty="0" smtClean="0"/>
              <a:t>);</a:t>
            </a:r>
            <a:endParaRPr kumimoji="1" lang="ja-JP" altLang="en-US" sz="4400" dirty="0"/>
          </a:p>
        </p:txBody>
      </p:sp>
    </p:spTree>
    <p:extLst>
      <p:ext uri="{BB962C8B-B14F-4D97-AF65-F5344CB8AC3E}">
        <p14:creationId xmlns:p14="http://schemas.microsoft.com/office/powerpoint/2010/main" val="1101535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13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主キーは大切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526330" y="1225272"/>
            <a:ext cx="10838356" cy="5230611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◆　</a:t>
            </a: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主キー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は、データ管理のために重要</a:t>
            </a:r>
            <a:endParaRPr lang="en-US" altLang="ja-JP" sz="3200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ja-JP" altLang="en-US" sz="3200" b="1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◆　</a:t>
            </a:r>
            <a:r>
              <a:rPr lang="en-US" altLang="ja-JP" sz="3200" b="1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3200" b="1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create table </a:t>
            </a:r>
            <a:r>
              <a:rPr lang="ja-JP" altLang="en-US" sz="3200" b="1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を使って</a:t>
            </a:r>
            <a:r>
              <a:rPr lang="ja-JP" altLang="en-US" sz="32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テーブル定義</a:t>
            </a:r>
            <a:r>
              <a:rPr lang="ja-JP" altLang="en-US" sz="3200" b="1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するとき、定義したいテーブルに、</a:t>
            </a:r>
            <a:r>
              <a:rPr lang="ja-JP" altLang="en-US" sz="32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主キー</a:t>
            </a:r>
            <a:r>
              <a:rPr lang="ja-JP" altLang="en-US" sz="3200" b="1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があるなら、</a:t>
            </a:r>
            <a:r>
              <a:rPr lang="ja-JP" altLang="en-US" sz="3200" b="1" dirty="0" smtClean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必ず</a:t>
            </a:r>
            <a:r>
              <a:rPr lang="ja-JP" altLang="en-US" sz="3200" b="1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　</a:t>
            </a:r>
            <a:r>
              <a:rPr lang="en-US" altLang="ja-JP" sz="3200" b="1" dirty="0" smtClean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primary key(</a:t>
            </a:r>
            <a:r>
              <a:rPr lang="ja-JP" altLang="en-US" sz="3200" b="1" dirty="0" smtClean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・・・</a:t>
            </a:r>
            <a:r>
              <a:rPr lang="en-US" altLang="ja-JP" sz="3200" b="1" dirty="0" smtClean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)</a:t>
            </a:r>
            <a:r>
              <a:rPr lang="ja-JP" altLang="en-US" sz="3200" b="1" dirty="0" smtClean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 </a:t>
            </a:r>
            <a:r>
              <a:rPr lang="ja-JP" altLang="en-US" sz="3200" b="1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を書く</a:t>
            </a:r>
            <a:endParaRPr lang="en-US" altLang="ja-JP" sz="3200" b="1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1935556" y="3441680"/>
            <a:ext cx="5539587" cy="34163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kumimoji="1" lang="en-US" altLang="ja-JP" sz="3600" dirty="0" smtClean="0">
                <a:solidFill>
                  <a:srgbClr val="C00000"/>
                </a:solidFill>
              </a:rPr>
              <a:t>create table </a:t>
            </a:r>
            <a:r>
              <a:rPr kumimoji="1" lang="ja-JP" altLang="en-US" sz="3600" dirty="0" smtClean="0"/>
              <a:t>学科 </a:t>
            </a:r>
            <a:r>
              <a:rPr kumimoji="1" lang="en-US" altLang="ja-JP" sz="3600" dirty="0" smtClean="0"/>
              <a:t>(</a:t>
            </a:r>
          </a:p>
          <a:p>
            <a:r>
              <a:rPr lang="en-US" altLang="ja-JP" sz="3600" dirty="0"/>
              <a:t> </a:t>
            </a:r>
            <a:r>
              <a:rPr lang="en-US" altLang="ja-JP" sz="3600" dirty="0" smtClean="0"/>
              <a:t>   ID </a:t>
            </a:r>
            <a:r>
              <a:rPr lang="en-US" altLang="ja-JP" sz="3600" dirty="0" smtClean="0">
                <a:solidFill>
                  <a:srgbClr val="C00000"/>
                </a:solidFill>
              </a:rPr>
              <a:t>integer</a:t>
            </a:r>
            <a:r>
              <a:rPr lang="en-US" altLang="ja-JP" sz="3600" dirty="0" smtClean="0"/>
              <a:t>, </a:t>
            </a:r>
          </a:p>
          <a:p>
            <a:r>
              <a:rPr kumimoji="1" lang="en-US" altLang="ja-JP" sz="3600" dirty="0"/>
              <a:t> </a:t>
            </a:r>
            <a:r>
              <a:rPr kumimoji="1" lang="en-US" altLang="ja-JP" sz="3600" dirty="0" smtClean="0"/>
              <a:t>   </a:t>
            </a:r>
            <a:r>
              <a:rPr kumimoji="1" lang="ja-JP" altLang="en-US" sz="3600" dirty="0" smtClean="0"/>
              <a:t>学科名 </a:t>
            </a:r>
            <a:r>
              <a:rPr kumimoji="1" lang="en-US" altLang="ja-JP" sz="3600" dirty="0" smtClean="0">
                <a:solidFill>
                  <a:srgbClr val="C00000"/>
                </a:solidFill>
              </a:rPr>
              <a:t>char</a:t>
            </a:r>
            <a:r>
              <a:rPr kumimoji="1" lang="en-US" altLang="ja-JP" sz="3600" dirty="0" smtClean="0"/>
              <a:t>, </a:t>
            </a:r>
          </a:p>
          <a:p>
            <a:r>
              <a:rPr lang="en-US" altLang="ja-JP" sz="3600" dirty="0"/>
              <a:t> </a:t>
            </a:r>
            <a:r>
              <a:rPr lang="en-US" altLang="ja-JP" sz="3600" dirty="0" smtClean="0"/>
              <a:t>   </a:t>
            </a:r>
            <a:r>
              <a:rPr lang="ja-JP" altLang="en-US" sz="3600" dirty="0" smtClean="0"/>
              <a:t>学部名 </a:t>
            </a:r>
            <a:r>
              <a:rPr lang="en-US" altLang="ja-JP" sz="3600" dirty="0" smtClean="0">
                <a:solidFill>
                  <a:srgbClr val="C00000"/>
                </a:solidFill>
              </a:rPr>
              <a:t>char</a:t>
            </a:r>
            <a:r>
              <a:rPr lang="en-US" altLang="ja-JP" sz="3600" dirty="0" smtClean="0"/>
              <a:t>, </a:t>
            </a:r>
          </a:p>
          <a:p>
            <a:r>
              <a:rPr kumimoji="1" lang="en-US" altLang="ja-JP" sz="3600" dirty="0"/>
              <a:t> </a:t>
            </a:r>
            <a:r>
              <a:rPr kumimoji="1" lang="en-US" altLang="ja-JP" sz="3600" dirty="0" smtClean="0"/>
              <a:t>   </a:t>
            </a:r>
            <a:r>
              <a:rPr kumimoji="1" lang="en-US" altLang="ja-JP" sz="3600" dirty="0" smtClean="0">
                <a:solidFill>
                  <a:srgbClr val="C00000"/>
                </a:solidFill>
              </a:rPr>
              <a:t>primary</a:t>
            </a:r>
            <a:r>
              <a:rPr kumimoji="1" lang="en-US" altLang="ja-JP" sz="3600" dirty="0" smtClean="0"/>
              <a:t> </a:t>
            </a:r>
            <a:r>
              <a:rPr kumimoji="1" lang="en-US" altLang="ja-JP" sz="3600" dirty="0" smtClean="0">
                <a:solidFill>
                  <a:srgbClr val="C00000"/>
                </a:solidFill>
              </a:rPr>
              <a:t>key</a:t>
            </a:r>
            <a:r>
              <a:rPr kumimoji="1" lang="en-US" altLang="ja-JP" sz="3600" dirty="0" smtClean="0"/>
              <a:t>(ID)</a:t>
            </a:r>
          </a:p>
          <a:p>
            <a:r>
              <a:rPr lang="en-US" altLang="ja-JP" sz="3600" dirty="0" smtClean="0"/>
              <a:t>);</a:t>
            </a:r>
            <a:endParaRPr kumimoji="1" lang="ja-JP" altLang="en-US" sz="3600" dirty="0"/>
          </a:p>
        </p:txBody>
      </p:sp>
    </p:spTree>
    <p:extLst>
      <p:ext uri="{BB962C8B-B14F-4D97-AF65-F5344CB8AC3E}">
        <p14:creationId xmlns:p14="http://schemas.microsoft.com/office/powerpoint/2010/main" val="3888599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3999" y="1122363"/>
            <a:ext cx="9892145" cy="2387600"/>
          </a:xfrm>
        </p:spPr>
        <p:txBody>
          <a:bodyPr/>
          <a:lstStyle/>
          <a:p>
            <a:r>
              <a:rPr kumimoji="1" lang="en-US" altLang="ja-JP" dirty="0" smtClean="0"/>
              <a:t>13-2 </a:t>
            </a:r>
            <a:r>
              <a:rPr kumimoji="1" lang="ja-JP" altLang="en-US" dirty="0" smtClean="0"/>
              <a:t>データベース操作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620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15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３種類のデータベース操作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526330" y="1225272"/>
            <a:ext cx="8204716" cy="5230611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◆　新しいレコードの</a:t>
            </a: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挿入</a:t>
            </a:r>
            <a:endParaRPr lang="en-US" altLang="ja-JP" sz="3200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◆　条件に合致するレコードの</a:t>
            </a: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削除</a:t>
            </a:r>
            <a:endParaRPr lang="en-US" altLang="ja-JP" sz="3200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◆　既存のデータの</a:t>
            </a: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更新</a:t>
            </a:r>
            <a:endParaRPr lang="en-US" altLang="ja-JP" sz="3200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4139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16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３種類のデータベース操作</a:t>
            </a:r>
          </a:p>
        </p:txBody>
      </p:sp>
      <p:grpSp>
        <p:nvGrpSpPr>
          <p:cNvPr id="9" name="グループ化 8"/>
          <p:cNvGrpSpPr/>
          <p:nvPr/>
        </p:nvGrpSpPr>
        <p:grpSpPr>
          <a:xfrm>
            <a:off x="9831877" y="1264995"/>
            <a:ext cx="2031326" cy="1921118"/>
            <a:chOff x="9828551" y="1209670"/>
            <a:chExt cx="2031326" cy="1921118"/>
          </a:xfrm>
        </p:grpSpPr>
        <p:sp>
          <p:nvSpPr>
            <p:cNvPr id="10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11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2" name="表 1"/>
          <p:cNvGraphicFramePr>
            <a:graphicFrameLocks noGrp="1"/>
          </p:cNvGraphicFramePr>
          <p:nvPr>
            <p:extLst/>
          </p:nvPr>
        </p:nvGraphicFramePr>
        <p:xfrm>
          <a:off x="216896" y="1528597"/>
          <a:ext cx="8990604" cy="47928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953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953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07266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操作の種類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SQL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7266">
                <a:tc>
                  <a:txBody>
                    <a:bodyPr/>
                    <a:lstStyle/>
                    <a:p>
                      <a:r>
                        <a:rPr lang="ja-JP" altLang="en-US" sz="3200" dirty="0" smtClean="0"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新しいレコードの</a:t>
                      </a:r>
                      <a:r>
                        <a:rPr lang="ja-JP" altLang="en-US" sz="320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挿入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3200" b="1" dirty="0" smtClean="0">
                          <a:solidFill>
                            <a:srgbClr val="C00000"/>
                          </a:solidFill>
                        </a:rPr>
                        <a:t>INSERT INTO</a:t>
                      </a:r>
                      <a:endParaRPr kumimoji="1" lang="ja-JP" altLang="en-US" sz="32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839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3200" dirty="0" smtClean="0"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条件に合致するレコードの</a:t>
                      </a:r>
                      <a:r>
                        <a:rPr lang="ja-JP" altLang="en-US" sz="320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削除</a:t>
                      </a:r>
                      <a:endParaRPr lang="en-US" altLang="ja-JP" sz="3200" dirty="0" smtClean="0">
                        <a:solidFill>
                          <a:srgbClr val="C00000"/>
                        </a:solidFill>
                        <a:latin typeface="Segoe UI" panose="020B0502040204020203" pitchFamily="34" charset="0"/>
                        <a:ea typeface="メイリオ" panose="020B0604030504040204" pitchFamily="50" charset="-128"/>
                        <a:cs typeface="Segoe UI" panose="020B0502040204020203" pitchFamily="34" charset="0"/>
                      </a:endParaRPr>
                    </a:p>
                    <a:p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b="1" baseline="0" dirty="0" smtClean="0">
                          <a:solidFill>
                            <a:srgbClr val="C00000"/>
                          </a:solidFill>
                        </a:rPr>
                        <a:t>DELETE FROM WHERE</a:t>
                      </a:r>
                      <a:endParaRPr kumimoji="1" lang="ja-JP" altLang="en-US" sz="32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238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3200" dirty="0" smtClean="0"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既存のデータの</a:t>
                      </a:r>
                      <a:r>
                        <a:rPr lang="ja-JP" altLang="en-US" sz="320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更新</a:t>
                      </a:r>
                      <a:endParaRPr lang="en-US" altLang="ja-JP" sz="3200" dirty="0" smtClean="0">
                        <a:solidFill>
                          <a:srgbClr val="C00000"/>
                        </a:solidFill>
                        <a:latin typeface="Segoe UI" panose="020B0502040204020203" pitchFamily="34" charset="0"/>
                        <a:ea typeface="メイリオ" panose="020B0604030504040204" pitchFamily="50" charset="-128"/>
                        <a:cs typeface="Segoe UI" panose="020B0502040204020203" pitchFamily="34" charset="0"/>
                      </a:endParaRPr>
                    </a:p>
                    <a:p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3200" b="1" baseline="0" dirty="0" smtClean="0">
                          <a:solidFill>
                            <a:srgbClr val="C00000"/>
                          </a:solidFill>
                        </a:rPr>
                        <a:t>UPDATE SET WHERE</a:t>
                      </a:r>
                      <a:endParaRPr kumimoji="1" lang="ja-JP" altLang="en-US" sz="3200" b="1" dirty="0" smtClean="0">
                        <a:solidFill>
                          <a:srgbClr val="C00000"/>
                        </a:solidFill>
                      </a:endParaRPr>
                    </a:p>
                    <a:p>
                      <a:endParaRPr kumimoji="1" lang="ja-JP" altLang="en-US" sz="32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011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17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データベースの構築</a:t>
            </a:r>
          </a:p>
        </p:txBody>
      </p:sp>
      <p:sp>
        <p:nvSpPr>
          <p:cNvPr id="3" name="右矢印 2"/>
          <p:cNvSpPr/>
          <p:nvPr/>
        </p:nvSpPr>
        <p:spPr>
          <a:xfrm>
            <a:off x="5136645" y="2080441"/>
            <a:ext cx="396039" cy="9111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030" name="Picture 6" descr="白紙のルーズリーフのイラスト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819" y="1306253"/>
            <a:ext cx="1192893" cy="806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3"/>
          <p:cNvSpPr txBox="1">
            <a:spLocks/>
          </p:cNvSpPr>
          <p:nvPr/>
        </p:nvSpPr>
        <p:spPr>
          <a:xfrm>
            <a:off x="5136645" y="3596024"/>
            <a:ext cx="4445007" cy="15835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ja-JP" altLang="en-US" b="1" dirty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テーブル</a:t>
            </a:r>
            <a:r>
              <a:rPr lang="ja-JP" altLang="en-US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定義</a:t>
            </a:r>
            <a:endParaRPr lang="en-US" altLang="ja-JP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</a:t>
            </a:r>
            <a:r>
              <a:rPr lang="ja-JP" altLang="en-US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データ定義</a:t>
            </a:r>
            <a:r>
              <a:rPr lang="ja-JP" altLang="en-US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ともいう）</a:t>
            </a:r>
            <a:endParaRPr lang="en-US" altLang="ja-JP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en-US" altLang="ja-JP" sz="24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※</a:t>
            </a:r>
            <a:r>
              <a:rPr lang="ja-JP" altLang="en-US" sz="24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　最初，テーブルは</a:t>
            </a:r>
            <a:r>
              <a:rPr lang="ja-JP" altLang="en-US" sz="2400" b="1" u="sng" dirty="0" smtClean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空</a:t>
            </a:r>
            <a:r>
              <a:rPr lang="en-US" altLang="ja-JP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	</a:t>
            </a:r>
            <a:endParaRPr lang="en-US" altLang="ja-JP" sz="3200" dirty="0" smtClean="0">
              <a:solidFill>
                <a:schemeClr val="tx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>
              <a:lnSpc>
                <a:spcPct val="120000"/>
              </a:lnSpc>
            </a:pPr>
            <a:endParaRPr lang="ja-JP" altLang="en-US" sz="3200" dirty="0">
              <a:solidFill>
                <a:schemeClr val="accent6">
                  <a:lumMod val="50000"/>
                </a:schemeClr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" name="右矢印 18"/>
          <p:cNvSpPr/>
          <p:nvPr/>
        </p:nvSpPr>
        <p:spPr>
          <a:xfrm>
            <a:off x="8688671" y="2080441"/>
            <a:ext cx="396039" cy="9111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Rectangle 3"/>
          <p:cNvSpPr txBox="1">
            <a:spLocks/>
          </p:cNvSpPr>
          <p:nvPr/>
        </p:nvSpPr>
        <p:spPr>
          <a:xfrm>
            <a:off x="2501900" y="3625873"/>
            <a:ext cx="2526795" cy="174085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データベース生成</a:t>
            </a:r>
            <a:endParaRPr lang="en-US" altLang="ja-JP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en-US" altLang="ja-JP" sz="24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※</a:t>
            </a:r>
            <a:r>
              <a:rPr lang="ja-JP" altLang="en-US" sz="24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　最初，データベースは</a:t>
            </a:r>
            <a:r>
              <a:rPr lang="ja-JP" altLang="en-US" sz="2400" b="1" u="sng" dirty="0" smtClean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空</a:t>
            </a:r>
            <a:r>
              <a:rPr lang="en-US" altLang="ja-JP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	</a:t>
            </a:r>
            <a:endParaRPr lang="en-US" altLang="ja-JP" sz="3200" dirty="0" smtClean="0">
              <a:solidFill>
                <a:schemeClr val="tx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>
              <a:lnSpc>
                <a:spcPct val="120000"/>
              </a:lnSpc>
            </a:pPr>
            <a:endParaRPr lang="ja-JP" altLang="en-US" sz="3200" dirty="0">
              <a:solidFill>
                <a:schemeClr val="accent6">
                  <a:lumMod val="50000"/>
                </a:schemeClr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1034" name="Picture 10" descr="http://4.bp.blogspot.com/-d_kns0GV1rc/VJvKSmm_yHI/AAAAAAAAp_U/oJhma9jzK2U/s800/cleaning_seiri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7354" y="5071822"/>
            <a:ext cx="1040362" cy="827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ctangle 3"/>
          <p:cNvSpPr txBox="1">
            <a:spLocks/>
          </p:cNvSpPr>
          <p:nvPr/>
        </p:nvSpPr>
        <p:spPr>
          <a:xfrm>
            <a:off x="8991600" y="3473473"/>
            <a:ext cx="3077043" cy="106475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ja-JP" altLang="en-US" sz="32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データベース操作</a:t>
            </a:r>
            <a:r>
              <a:rPr lang="ja-JP" altLang="en-US" sz="3200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、</a:t>
            </a: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問い合わせ</a:t>
            </a:r>
            <a:endParaRPr lang="ja-JP" altLang="en-US" sz="3200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1036" name="Picture 12" descr="http://1.bp.blogspot.com/-S6GY-o73FYk/UgsvAaFo8vI/AAAAAAAAXNs/0_jenbN5wYs/s800/cardboard_ope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0172" y="1398643"/>
            <a:ext cx="2851882" cy="192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3.bp.blogspot.com/-nYzwhfjYgF0/UOFKLhF54UI/AAAAAAAAKEs/hbFj1OvGjSE/s1600/bunbougu_not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6685" y="1510782"/>
            <a:ext cx="2641339" cy="2050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://2.bp.blogspot.com/-MpUo_1zq0sM/U-8HBZgY2gI/AAAAAAAAk98/c23p4UXJhZo/s800/book_zabuton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2827" y="2419272"/>
            <a:ext cx="1209093" cy="1077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右矢印 17"/>
          <p:cNvSpPr/>
          <p:nvPr/>
        </p:nvSpPr>
        <p:spPr>
          <a:xfrm>
            <a:off x="1716590" y="2152831"/>
            <a:ext cx="396039" cy="9111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Rectangle 3"/>
          <p:cNvSpPr txBox="1">
            <a:spLocks/>
          </p:cNvSpPr>
          <p:nvPr/>
        </p:nvSpPr>
        <p:spPr>
          <a:xfrm>
            <a:off x="-93100" y="3625873"/>
            <a:ext cx="3084596" cy="15835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データベース</a:t>
            </a:r>
            <a:endParaRPr lang="en-US" altLang="ja-JP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設計</a:t>
            </a:r>
            <a:endParaRPr lang="en-US" altLang="ja-JP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en-US" altLang="ja-JP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	</a:t>
            </a:r>
            <a:endParaRPr lang="en-US" altLang="ja-JP" sz="3200" dirty="0" smtClean="0">
              <a:solidFill>
                <a:schemeClr val="tx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>
              <a:lnSpc>
                <a:spcPct val="120000"/>
              </a:lnSpc>
            </a:pPr>
            <a:endParaRPr lang="ja-JP" altLang="en-US" sz="3200" dirty="0">
              <a:solidFill>
                <a:schemeClr val="accent6">
                  <a:lumMod val="50000"/>
                </a:schemeClr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23" name="Picture 2" descr="http://3.bp.blogspot.com/-1Sriaf-OlmA/VJ6XfS-a-fI/AAAAAAAAqL0/xHBZTS6r9hM/s800/job_kenchikuka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43" y="1851046"/>
            <a:ext cx="1514765" cy="1514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4603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3999" y="1122363"/>
            <a:ext cx="9892145" cy="2387600"/>
          </a:xfrm>
        </p:spPr>
        <p:txBody>
          <a:bodyPr/>
          <a:lstStyle/>
          <a:p>
            <a:r>
              <a:rPr kumimoji="1" lang="en-US" altLang="ja-JP" dirty="0" smtClean="0"/>
              <a:t>13-3 </a:t>
            </a:r>
            <a:r>
              <a:rPr kumimoji="1" lang="ja-JP" altLang="en-US" dirty="0" smtClean="0"/>
              <a:t>索引（インデックス）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75932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19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インデックス（索引）のイメージ</a:t>
            </a:r>
          </a:p>
        </p:txBody>
      </p:sp>
      <p:grpSp>
        <p:nvGrpSpPr>
          <p:cNvPr id="9" name="グループ化 8"/>
          <p:cNvGrpSpPr/>
          <p:nvPr/>
        </p:nvGrpSpPr>
        <p:grpSpPr>
          <a:xfrm>
            <a:off x="9831877" y="1264995"/>
            <a:ext cx="2031326" cy="1921118"/>
            <a:chOff x="9828551" y="1209670"/>
            <a:chExt cx="2031326" cy="1921118"/>
          </a:xfrm>
        </p:grpSpPr>
        <p:sp>
          <p:nvSpPr>
            <p:cNvPr id="10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11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50" name="Picture 2" descr="http://4.bp.blogspot.com/-2t-ECy35d50/UPzH73UAg3I/AAAAAAAAKz4/OJZ0yCVaRbU/s1600/book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7589" y="1765300"/>
            <a:ext cx="4121290" cy="3005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テキスト ボックス 1"/>
          <p:cNvSpPr txBox="1"/>
          <p:nvPr/>
        </p:nvSpPr>
        <p:spPr>
          <a:xfrm>
            <a:off x="7059979" y="5109585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データ本体</a:t>
            </a:r>
            <a:endParaRPr kumimoji="1" lang="ja-JP" altLang="en-US" sz="3200" dirty="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419100" y="5158005"/>
            <a:ext cx="42883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 smtClean="0"/>
              <a:t>インデックス（索引）</a:t>
            </a:r>
            <a:endParaRPr kumimoji="1" lang="ja-JP" altLang="en-US" sz="3200" dirty="0"/>
          </a:p>
        </p:txBody>
      </p:sp>
      <p:graphicFrame>
        <p:nvGraphicFramePr>
          <p:cNvPr id="3" name="表 2"/>
          <p:cNvGraphicFramePr>
            <a:graphicFrameLocks noGrp="1"/>
          </p:cNvGraphicFramePr>
          <p:nvPr>
            <p:extLst/>
          </p:nvPr>
        </p:nvGraphicFramePr>
        <p:xfrm>
          <a:off x="193964" y="2122329"/>
          <a:ext cx="5371248" cy="280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02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509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1892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見出し語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場所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1892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アセンブラ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35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1892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データベース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110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1892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マシンラーニング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169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52648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20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インデックス（索引）と</a:t>
            </a: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は</a:t>
            </a:r>
            <a:endParaRPr lang="ja-JP" altLang="en-US" sz="4000" dirty="0" smtClean="0">
              <a:solidFill>
                <a:schemeClr val="bg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526329" y="1225272"/>
            <a:ext cx="10668143" cy="5230611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インデックス（索引）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とは，</a:t>
            </a:r>
            <a:endParaRPr lang="en-US" altLang="ja-JP" sz="3200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テーブルの特定の処理を高速にするための仕掛け</a:t>
            </a:r>
            <a:endParaRPr lang="en-US" altLang="ja-JP" sz="3200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2050" name="Picture 2" descr="http://4.bp.blogspot.com/-2t-ECy35d50/UPzH73UAg3I/AAAAAAAAKz4/OJZ0yCVaRbU/s1600/book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875" y="3056767"/>
            <a:ext cx="4962525" cy="361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テキスト ボックス 1"/>
          <p:cNvSpPr txBox="1"/>
          <p:nvPr/>
        </p:nvSpPr>
        <p:spPr>
          <a:xfrm>
            <a:off x="6197871" y="3951931"/>
            <a:ext cx="51090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但し、別の処理が遅くなる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223626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21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099" y="0"/>
            <a:ext cx="10110355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SQL</a:t>
            </a: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 を用いたインデックス（索引）作成</a:t>
            </a: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例</a:t>
            </a:r>
            <a:endParaRPr lang="ja-JP" altLang="en-US" sz="4000" dirty="0" smtClean="0">
              <a:solidFill>
                <a:schemeClr val="bg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659" y="1701511"/>
            <a:ext cx="9851881" cy="323494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テキスト ボックス 3"/>
          <p:cNvSpPr txBox="1"/>
          <p:nvPr/>
        </p:nvSpPr>
        <p:spPr>
          <a:xfrm>
            <a:off x="311552" y="5354016"/>
            <a:ext cx="116391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smtClean="0">
                <a:solidFill>
                  <a:srgbClr val="C00000"/>
                </a:solidFill>
              </a:rPr>
              <a:t>create index </a:t>
            </a:r>
            <a:r>
              <a:rPr lang="ja-JP" altLang="en-US" sz="3200" dirty="0" smtClean="0"/>
              <a:t>＜インデックス名＞ </a:t>
            </a:r>
            <a:r>
              <a:rPr lang="en-US" altLang="ja-JP" sz="3200" dirty="0" smtClean="0">
                <a:solidFill>
                  <a:srgbClr val="C00000"/>
                </a:solidFill>
              </a:rPr>
              <a:t>on</a:t>
            </a:r>
            <a:r>
              <a:rPr lang="en-US" altLang="ja-JP" sz="3200" dirty="0" smtClean="0"/>
              <a:t> </a:t>
            </a:r>
            <a:r>
              <a:rPr lang="ja-JP" altLang="en-US" sz="3200" dirty="0" smtClean="0"/>
              <a:t>テーブル名</a:t>
            </a:r>
            <a:r>
              <a:rPr lang="en-US" altLang="ja-JP" sz="3200" dirty="0" smtClean="0">
                <a:solidFill>
                  <a:srgbClr val="C00000"/>
                </a:solidFill>
              </a:rPr>
              <a:t>(</a:t>
            </a:r>
            <a:r>
              <a:rPr lang="ja-JP" altLang="en-US" sz="3200" dirty="0" smtClean="0"/>
              <a:t>フィールド名</a:t>
            </a:r>
            <a:r>
              <a:rPr lang="en-US" altLang="ja-JP" sz="3200" dirty="0" smtClean="0">
                <a:solidFill>
                  <a:srgbClr val="C00000"/>
                </a:solidFill>
              </a:rPr>
              <a:t>)</a:t>
            </a:r>
            <a:endParaRPr kumimoji="1" lang="ja-JP" altLang="en-US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6758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22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6000"/>
            <a:ext cx="9009063" cy="1143000"/>
          </a:xfrm>
          <a:solidFill>
            <a:srgbClr val="3C8C5D"/>
          </a:solidFill>
        </p:spPr>
        <p:txBody>
          <a:bodyPr anchor="ctr">
            <a:normAutofit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</a:rPr>
              <a:t>13-4</a:t>
            </a:r>
            <a:r>
              <a:rPr lang="ja-JP" altLang="en-US" sz="4000" dirty="0" smtClean="0">
                <a:solidFill>
                  <a:schemeClr val="bg1"/>
                </a:solidFill>
              </a:rPr>
              <a:t> データ</a:t>
            </a:r>
            <a:r>
              <a:rPr lang="ja-JP" altLang="en-US" sz="4000" dirty="0">
                <a:solidFill>
                  <a:schemeClr val="bg1"/>
                </a:solidFill>
              </a:rPr>
              <a:t>モデル</a:t>
            </a:r>
          </a:p>
        </p:txBody>
      </p:sp>
    </p:spTree>
    <p:extLst>
      <p:ext uri="{BB962C8B-B14F-4D97-AF65-F5344CB8AC3E}">
        <p14:creationId xmlns:p14="http://schemas.microsoft.com/office/powerpoint/2010/main" val="2919967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943600" y="2968625"/>
            <a:ext cx="3594100" cy="9429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kumimoji="1" lang="ja-JP" altLang="en-US" sz="4800" b="1" dirty="0" smtClean="0"/>
              <a:t>モデル</a:t>
            </a:r>
            <a:endParaRPr kumimoji="1" lang="ja-JP" altLang="en-US" sz="4800" b="1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23</a:t>
            </a:fld>
            <a:endParaRPr kumimoji="1" lang="ja-JP" altLang="en-US"/>
          </a:p>
        </p:txBody>
      </p:sp>
      <p:pic>
        <p:nvPicPr>
          <p:cNvPr id="1026" name="Picture 2" descr="http://3.bp.blogspot.com/-hHl3RTTvT5U/Us_NZxVRCaI/AAAAAAAAdIo/iJ2t9tM5Ilo/s800/fashion_mode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00" y="444500"/>
            <a:ext cx="4305300" cy="6217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0822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299200" y="1482725"/>
            <a:ext cx="3594100" cy="942975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kumimoji="1" lang="ja-JP" altLang="en-US" sz="4800" b="1" dirty="0" smtClean="0"/>
              <a:t>データモデル</a:t>
            </a:r>
            <a:endParaRPr kumimoji="1" lang="ja-JP" altLang="en-US" sz="4800" b="1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24</a:t>
            </a:fld>
            <a:endParaRPr kumimoji="1" lang="ja-JP" altLang="en-US"/>
          </a:p>
        </p:txBody>
      </p:sp>
      <p:pic>
        <p:nvPicPr>
          <p:cNvPr id="2050" name="Picture 2" descr="http://3.bp.blogspot.com/-YtrWSqttYsQ/WM9XglY6dtI/AAAAAAABCrE/FKxvLU_Dllkg7PN1RV8xSys-7M86MS1vwCLcB/s800/bg_digital_pattern_gre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976" y="1112837"/>
            <a:ext cx="3595794" cy="2022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4.bp.blogspot.com/-ugfDrCNROHw/VbnRccqW8JI/AAAAAAAAwLQ/W3tt2UI4bcA/s800/computer_serve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00" y="3346608"/>
            <a:ext cx="4035425" cy="3768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5245100" y="3334543"/>
            <a:ext cx="6705600" cy="31297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dirty="0" smtClean="0"/>
              <a:t>　　　　　　なぜ？</a:t>
            </a:r>
            <a:endParaRPr lang="en-US" altLang="ja-JP" b="1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dirty="0" smtClean="0"/>
              <a:t>データを共有などするときは，</a:t>
            </a:r>
            <a:endParaRPr lang="en-US" altLang="ja-JP" b="1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u="sng" dirty="0" smtClean="0"/>
              <a:t>データの形をあわせる</a:t>
            </a:r>
            <a:r>
              <a:rPr lang="ja-JP" altLang="en-US" b="1" dirty="0" smtClean="0"/>
              <a:t>など約束が必要</a:t>
            </a:r>
            <a:endParaRPr lang="en-US" altLang="ja-JP" b="1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dirty="0"/>
              <a:t>　</a:t>
            </a:r>
            <a:r>
              <a:rPr lang="ja-JP" altLang="en-US" b="1" dirty="0" smtClean="0"/>
              <a:t>　　　　　　↓</a:t>
            </a:r>
            <a:endParaRPr lang="en-US" altLang="ja-JP" b="1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dirty="0" smtClean="0"/>
              <a:t>約束のことをデータモデルといいます</a:t>
            </a:r>
            <a:endParaRPr lang="ja-JP" altLang="en-US" b="1" dirty="0"/>
          </a:p>
        </p:txBody>
      </p:sp>
    </p:spTree>
    <p:extLst>
      <p:ext uri="{BB962C8B-B14F-4D97-AF65-F5344CB8AC3E}">
        <p14:creationId xmlns:p14="http://schemas.microsoft.com/office/powerpoint/2010/main" val="1691680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正方形/長方形 10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1747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CF92145-3AB9-489B-9EAD-90244EB490CC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25</a:t>
            </a:fld>
            <a:endParaRPr lang="ja-JP" altLang="en-US" sz="2800" dirty="0"/>
          </a:p>
        </p:txBody>
      </p:sp>
      <p:sp>
        <p:nvSpPr>
          <p:cNvPr id="31748" name="Rectangle 2"/>
          <p:cNvSpPr>
            <a:spLocks noGrp="1"/>
          </p:cNvSpPr>
          <p:nvPr>
            <p:ph type="title" idx="4294967295"/>
          </p:nvPr>
        </p:nvSpPr>
        <p:spPr>
          <a:xfrm>
            <a:off x="431800" y="0"/>
            <a:ext cx="10415740" cy="1004888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データモデル</a:t>
            </a:r>
          </a:p>
        </p:txBody>
      </p:sp>
      <p:graphicFrame>
        <p:nvGraphicFramePr>
          <p:cNvPr id="2" name="表 1"/>
          <p:cNvGraphicFramePr>
            <a:graphicFrameLocks noGrp="1"/>
          </p:cNvGraphicFramePr>
          <p:nvPr>
            <p:extLst/>
          </p:nvPr>
        </p:nvGraphicFramePr>
        <p:xfrm>
          <a:off x="192862" y="1122664"/>
          <a:ext cx="9596597" cy="49727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04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854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307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37813">
                <a:tc>
                  <a:txBody>
                    <a:bodyPr/>
                    <a:lstStyle/>
                    <a:p>
                      <a:endParaRPr kumimoji="1" lang="ja-JP" altLang="en-US" sz="28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b="1" dirty="0" smtClean="0"/>
                        <a:t>約束</a:t>
                      </a:r>
                      <a:endParaRPr kumimoji="1" lang="ja-JP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b="1" dirty="0" smtClean="0"/>
                        <a:t>特徴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70229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rgbClr val="C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ER</a:t>
                      </a:r>
                      <a:r>
                        <a:rPr kumimoji="1" lang="ja-JP" altLang="en-US" sz="2800" dirty="0" smtClean="0">
                          <a:solidFill>
                            <a:srgbClr val="C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モデル</a:t>
                      </a:r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、</a:t>
                      </a:r>
                      <a:endParaRPr kumimoji="1" lang="en-US" altLang="ja-JP" sz="2800" dirty="0" smtClean="0">
                        <a:solidFill>
                          <a:schemeClr val="tx1"/>
                        </a:solidFill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  <a:p>
                      <a:r>
                        <a:rPr kumimoji="1" lang="en-US" altLang="ja-JP" sz="2800" dirty="0" smtClean="0">
                          <a:solidFill>
                            <a:srgbClr val="C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ER</a:t>
                      </a:r>
                      <a:r>
                        <a:rPr kumimoji="1" lang="ja-JP" altLang="en-US" sz="2800" dirty="0" smtClean="0">
                          <a:solidFill>
                            <a:srgbClr val="C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図</a:t>
                      </a:r>
                      <a:endParaRPr kumimoji="1" lang="ja-JP" altLang="en-US" sz="2800" dirty="0">
                        <a:solidFill>
                          <a:srgbClr val="C00000"/>
                        </a:solidFill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rgbClr val="C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情報</a:t>
                      </a:r>
                      <a:r>
                        <a:rPr kumimoji="1" lang="ja-JP" altLang="en-US" sz="2800" dirty="0" smtClean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は、</a:t>
                      </a:r>
                      <a:r>
                        <a:rPr kumimoji="1" lang="ja-JP" altLang="en-US" sz="2800" b="1" dirty="0" smtClean="0">
                          <a:solidFill>
                            <a:srgbClr val="C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実体</a:t>
                      </a:r>
                      <a:r>
                        <a:rPr kumimoji="1" lang="ja-JP" altLang="en-US" sz="2800" dirty="0" smtClean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と</a:t>
                      </a:r>
                      <a:r>
                        <a:rPr kumimoji="1" lang="ja-JP" altLang="en-US" sz="2800" b="1" dirty="0" smtClean="0">
                          <a:solidFill>
                            <a:srgbClr val="C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関連</a:t>
                      </a:r>
                      <a:r>
                        <a:rPr kumimoji="1" lang="ja-JP" altLang="en-US" sz="2800" dirty="0" smtClean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の</a:t>
                      </a:r>
                      <a:r>
                        <a:rPr kumimoji="1" lang="ja-JP" altLang="en-US" sz="2800" u="sng" dirty="0" smtClean="0">
                          <a:solidFill>
                            <a:srgbClr val="FF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２種類</a:t>
                      </a:r>
                      <a:r>
                        <a:rPr kumimoji="1" lang="ja-JP" altLang="en-US" sz="2800" dirty="0" smtClean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しかない</a:t>
                      </a:r>
                      <a:endParaRPr kumimoji="1" lang="ja-JP" altLang="en-US" sz="28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ja-JP" altLang="en-US" sz="2800" dirty="0" smtClean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いろいろな</a:t>
                      </a:r>
                      <a:r>
                        <a:rPr lang="ja-JP" altLang="en-US" sz="2800" dirty="0" smtClean="0">
                          <a:solidFill>
                            <a:srgbClr val="C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データベースシステム</a:t>
                      </a:r>
                      <a:r>
                        <a:rPr lang="ja-JP" altLang="en-US" sz="2800" dirty="0" smtClean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の</a:t>
                      </a:r>
                      <a:r>
                        <a:rPr lang="ja-JP" altLang="en-US" sz="2800" u="sng" dirty="0" smtClean="0">
                          <a:solidFill>
                            <a:srgbClr val="FF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種類によらず</a:t>
                      </a:r>
                      <a:r>
                        <a:rPr lang="ja-JP" altLang="en-US" sz="2800" dirty="0" smtClean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、</a:t>
                      </a:r>
                      <a:r>
                        <a:rPr lang="ja-JP" altLang="en-US" sz="2800" u="sng" dirty="0" smtClean="0">
                          <a:solidFill>
                            <a:srgbClr val="FF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同じ</a:t>
                      </a:r>
                      <a:endParaRPr kumimoji="1" lang="ja-JP" altLang="en-US" sz="2800" u="sng" dirty="0">
                        <a:solidFill>
                          <a:srgbClr val="FF0000"/>
                        </a:solidFill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64738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rgbClr val="C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リレーショナルデータベース</a:t>
                      </a:r>
                      <a:r>
                        <a:rPr kumimoji="1" lang="ja-JP" altLang="en-US" sz="2800" dirty="0" smtClean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の</a:t>
                      </a:r>
                      <a:r>
                        <a:rPr kumimoji="1" lang="ja-JP" altLang="en-US" sz="2800" dirty="0" smtClean="0">
                          <a:solidFill>
                            <a:srgbClr val="C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データモデル</a:t>
                      </a:r>
                      <a:endParaRPr kumimoji="1" lang="ja-JP" altLang="en-US" sz="2800" dirty="0">
                        <a:solidFill>
                          <a:srgbClr val="C00000"/>
                        </a:solidFill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１．</a:t>
                      </a:r>
                      <a:r>
                        <a:rPr lang="ja-JP" altLang="en-US" sz="2800" b="1" dirty="0" smtClean="0">
                          <a:solidFill>
                            <a:srgbClr val="C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テーブル定義</a:t>
                      </a:r>
                      <a:r>
                        <a:rPr lang="ja-JP" altLang="en-US" sz="2800" dirty="0" smtClean="0">
                          <a:solidFill>
                            <a:srgbClr val="C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する</a:t>
                      </a:r>
                      <a:endParaRPr kumimoji="1" lang="en-US" altLang="ja-JP" sz="2800" dirty="0" smtClean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  <a:p>
                      <a:r>
                        <a:rPr kumimoji="1" lang="ja-JP" altLang="en-US" sz="2800" dirty="0" smtClean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２．データベース言語</a:t>
                      </a:r>
                      <a:r>
                        <a:rPr kumimoji="1" lang="ja-JP" altLang="en-US" sz="2800" b="1" dirty="0" smtClean="0">
                          <a:solidFill>
                            <a:srgbClr val="C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ＳＱＬ</a:t>
                      </a:r>
                      <a:r>
                        <a:rPr kumimoji="1" lang="ja-JP" altLang="en-US" sz="2800" dirty="0" smtClean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の演算を使う</a:t>
                      </a:r>
                      <a:endParaRPr kumimoji="1" lang="en-US" altLang="ja-JP" sz="2800" dirty="0" smtClean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  <a:p>
                      <a:r>
                        <a:rPr kumimoji="1" lang="ja-JP" altLang="en-US" sz="2800" dirty="0" smtClean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３．</a:t>
                      </a:r>
                      <a:r>
                        <a:rPr kumimoji="1" lang="ja-JP" altLang="en-US" sz="2800" dirty="0" smtClean="0">
                          <a:solidFill>
                            <a:srgbClr val="C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制約</a:t>
                      </a:r>
                      <a:r>
                        <a:rPr kumimoji="1" lang="ja-JP" altLang="en-US" sz="2800" dirty="0" smtClean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の書き方を統一する</a:t>
                      </a:r>
                      <a:endParaRPr kumimoji="1" lang="ja-JP" altLang="en-US" sz="28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リレーショナルデータベース</a:t>
                      </a:r>
                      <a:r>
                        <a:rPr kumimoji="1" lang="ja-JP" altLang="en-US" sz="2800" u="sng" dirty="0" smtClean="0">
                          <a:solidFill>
                            <a:srgbClr val="FF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だけに使える</a:t>
                      </a:r>
                      <a:r>
                        <a:rPr kumimoji="1" lang="ja-JP" altLang="en-US" sz="2800" dirty="0" smtClean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やり方</a:t>
                      </a:r>
                      <a:endParaRPr kumimoji="1" lang="ja-JP" altLang="en-US" sz="28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右中かっこ 2"/>
          <p:cNvSpPr/>
          <p:nvPr/>
        </p:nvSpPr>
        <p:spPr>
          <a:xfrm>
            <a:off x="9834405" y="1640541"/>
            <a:ext cx="385360" cy="4898371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テキスト ボックス 3"/>
          <p:cNvSpPr txBox="1"/>
          <p:nvPr/>
        </p:nvSpPr>
        <p:spPr>
          <a:xfrm>
            <a:off x="10290294" y="3428006"/>
            <a:ext cx="171273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リレーショナル</a:t>
            </a:r>
            <a:r>
              <a:rPr kumimoji="1" lang="ja-JP" altLang="en-US" sz="2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データベースでは</a:t>
            </a:r>
            <a:r>
              <a:rPr kumimoji="1" lang="ja-JP" altLang="en-US" sz="20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両方</a:t>
            </a:r>
            <a:r>
              <a:rPr kumimoji="1" lang="ja-JP" altLang="en-US" sz="20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必要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！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42548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26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関連</a:t>
            </a:r>
            <a:endParaRPr lang="ja-JP" altLang="en-US" sz="4000" dirty="0" smtClean="0">
              <a:solidFill>
                <a:schemeClr val="bg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624302" y="1004888"/>
            <a:ext cx="11045184" cy="5230611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ja-JP" altLang="en-US" sz="3200" dirty="0" smtClean="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◆</a:t>
            </a: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１対１</a:t>
            </a:r>
            <a:endParaRPr lang="en-US" altLang="ja-JP" sz="3200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ja-JP" altLang="en-US" sz="3200" dirty="0" smtClean="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　日本の結婚制度</a:t>
            </a:r>
            <a:endParaRPr lang="en-US" altLang="ja-JP" sz="3200" dirty="0">
              <a:solidFill>
                <a:schemeClr val="tx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ja-JP" altLang="en-US" sz="3200" dirty="0" smtClean="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◆</a:t>
            </a: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１対多</a:t>
            </a:r>
            <a:endParaRPr lang="en-US" altLang="ja-JP" sz="3200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ja-JP" altLang="en-US" sz="3200" dirty="0" smtClean="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　「小学生」は、１つの「小学校」にしか所属できない。</a:t>
            </a:r>
            <a:endParaRPr lang="en-US" altLang="ja-JP" sz="3200" dirty="0" smtClean="0">
              <a:solidFill>
                <a:schemeClr val="tx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ja-JP" altLang="en-US" sz="3200" dirty="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　</a:t>
            </a:r>
            <a:r>
              <a:rPr lang="ja-JP" altLang="en-US" sz="3200" dirty="0" smtClean="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「小学校」には、たくさんの「小学生」がいる。</a:t>
            </a:r>
            <a:endParaRPr lang="en-US" altLang="ja-JP" sz="3200" dirty="0">
              <a:solidFill>
                <a:schemeClr val="tx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ja-JP" altLang="en-US" sz="3200" dirty="0" smtClean="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◆</a:t>
            </a: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多対多</a:t>
            </a:r>
            <a:endParaRPr lang="en-US" altLang="ja-JP" sz="3200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　</a:t>
            </a:r>
            <a:r>
              <a:rPr lang="ja-JP" altLang="en-US" sz="3200" dirty="0" smtClean="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顧客が商品を注文する（</a:t>
            </a: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１対１</a:t>
            </a:r>
            <a:r>
              <a:rPr lang="ja-JP" altLang="en-US" sz="3200" dirty="0" smtClean="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でも</a:t>
            </a: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１対多</a:t>
            </a:r>
            <a:r>
              <a:rPr lang="ja-JP" altLang="en-US" sz="3200" dirty="0" smtClean="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でもない）</a:t>
            </a:r>
            <a:endParaRPr lang="en-US" altLang="ja-JP" sz="3200" dirty="0">
              <a:solidFill>
                <a:schemeClr val="tx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7899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27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テーブル定義に至るストーリー例（トップダウンの場合）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526329" y="1225272"/>
            <a:ext cx="10983500" cy="5230611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ja-JP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1. </a:t>
            </a:r>
            <a:r>
              <a:rPr lang="ja-JP" altLang="en-US" sz="3200" dirty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科目</a:t>
            </a: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</a:t>
            </a:r>
            <a:r>
              <a:rPr lang="ja-JP" altLang="en-US" sz="3200" dirty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履修</a:t>
            </a: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につい</a:t>
            </a:r>
            <a:r>
              <a:rPr lang="ja-JP" altLang="en-US" sz="3200" dirty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て</a:t>
            </a: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のデータベースを新しく作りたいと考えた</a:t>
            </a:r>
            <a:endParaRPr lang="en-US" altLang="ja-JP" sz="3200" dirty="0" smtClean="0">
              <a:solidFill>
                <a:srgbClr val="00206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altLang="ja-JP" sz="3200" dirty="0">
              <a:solidFill>
                <a:srgbClr val="00206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ja-JP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2.</a:t>
            </a: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「</a:t>
            </a:r>
            <a:r>
              <a:rPr lang="ja-JP" altLang="en-US" sz="3200" b="1" dirty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科目</a:t>
            </a: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」と「</a:t>
            </a:r>
            <a:r>
              <a:rPr lang="ja-JP" altLang="en-US" sz="3200" b="1" dirty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学生</a:t>
            </a: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」に関する</a:t>
            </a:r>
            <a:r>
              <a:rPr lang="en-US" altLang="ja-JP" sz="3200" dirty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 </a:t>
            </a:r>
            <a:r>
              <a:rPr lang="en-US" altLang="ja-JP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ER </a:t>
            </a: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図</a:t>
            </a: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を</a:t>
            </a:r>
            <a:r>
              <a:rPr lang="ja-JP" altLang="en-US" sz="3200" dirty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作</a:t>
            </a: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る</a:t>
            </a:r>
            <a:endParaRPr lang="en-US" altLang="ja-JP" sz="3200" dirty="0" smtClean="0">
              <a:solidFill>
                <a:srgbClr val="00206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altLang="ja-JP" sz="3200" dirty="0" smtClean="0">
              <a:solidFill>
                <a:srgbClr val="00206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ja-JP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3. </a:t>
            </a: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テーブル定義</a:t>
            </a: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を行</a:t>
            </a:r>
            <a:r>
              <a:rPr lang="ja-JP" altLang="en-US" sz="3200" dirty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う</a:t>
            </a:r>
            <a:endParaRPr lang="en-US" altLang="ja-JP" sz="3200" dirty="0" smtClean="0">
              <a:solidFill>
                <a:srgbClr val="00206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" name="下矢印 1"/>
          <p:cNvSpPr/>
          <p:nvPr/>
        </p:nvSpPr>
        <p:spPr>
          <a:xfrm>
            <a:off x="3599543" y="2662102"/>
            <a:ext cx="1233714" cy="4499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下矢印 11"/>
          <p:cNvSpPr/>
          <p:nvPr/>
        </p:nvSpPr>
        <p:spPr>
          <a:xfrm>
            <a:off x="3599543" y="4671206"/>
            <a:ext cx="1233714" cy="4499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19904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13-4-1 </a:t>
            </a:r>
            <a:r>
              <a:rPr lang="ja-JP" altLang="en-US" dirty="0" smtClean="0"/>
              <a:t>一対多での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テーブル定義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14548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29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１対多のイメージ</a:t>
            </a:r>
          </a:p>
        </p:txBody>
      </p:sp>
      <p:sp>
        <p:nvSpPr>
          <p:cNvPr id="2" name="円/楕円 1"/>
          <p:cNvSpPr/>
          <p:nvPr/>
        </p:nvSpPr>
        <p:spPr>
          <a:xfrm>
            <a:off x="430856" y="1669143"/>
            <a:ext cx="4992914" cy="404948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7" name="円/楕円 6"/>
          <p:cNvSpPr/>
          <p:nvPr/>
        </p:nvSpPr>
        <p:spPr>
          <a:xfrm>
            <a:off x="5511201" y="2550307"/>
            <a:ext cx="4992914" cy="404948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2022929" y="1407533"/>
            <a:ext cx="1492716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kumimoji="1" lang="en-US" altLang="ja-JP" sz="2800" dirty="0" smtClean="0"/>
              <a:t>A</a:t>
            </a:r>
            <a:r>
              <a:rPr kumimoji="1" lang="ja-JP" altLang="en-US" sz="2800" dirty="0" smtClean="0"/>
              <a:t>小学校</a:t>
            </a:r>
            <a:endParaRPr kumimoji="1" lang="ja-JP" altLang="en-US" sz="2800" dirty="0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7261300" y="2288697"/>
            <a:ext cx="1467068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ja-JP" sz="2800" dirty="0"/>
              <a:t>B</a:t>
            </a:r>
            <a:r>
              <a:rPr kumimoji="1" lang="ja-JP" altLang="en-US" sz="2800" dirty="0" smtClean="0"/>
              <a:t>小学校</a:t>
            </a:r>
            <a:endParaRPr kumimoji="1" lang="ja-JP" altLang="en-US" sz="2800" dirty="0"/>
          </a:p>
        </p:txBody>
      </p:sp>
      <p:sp>
        <p:nvSpPr>
          <p:cNvPr id="5" name="円/楕円 4"/>
          <p:cNvSpPr/>
          <p:nvPr/>
        </p:nvSpPr>
        <p:spPr>
          <a:xfrm>
            <a:off x="1538514" y="3033486"/>
            <a:ext cx="667657" cy="660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/>
        </p:nvSpPr>
        <p:spPr>
          <a:xfrm>
            <a:off x="2968569" y="4136572"/>
            <a:ext cx="667657" cy="660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円/楕円 12"/>
          <p:cNvSpPr/>
          <p:nvPr/>
        </p:nvSpPr>
        <p:spPr>
          <a:xfrm>
            <a:off x="3447539" y="2550307"/>
            <a:ext cx="667657" cy="660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円/楕円 13"/>
          <p:cNvSpPr/>
          <p:nvPr/>
        </p:nvSpPr>
        <p:spPr>
          <a:xfrm>
            <a:off x="6593643" y="3424465"/>
            <a:ext cx="667657" cy="660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/楕円 14"/>
          <p:cNvSpPr/>
          <p:nvPr/>
        </p:nvSpPr>
        <p:spPr>
          <a:xfrm>
            <a:off x="8728368" y="4197679"/>
            <a:ext cx="667657" cy="660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円/楕円 15"/>
          <p:cNvSpPr/>
          <p:nvPr/>
        </p:nvSpPr>
        <p:spPr>
          <a:xfrm>
            <a:off x="6653263" y="5056641"/>
            <a:ext cx="667657" cy="660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円/楕円 16"/>
          <p:cNvSpPr/>
          <p:nvPr/>
        </p:nvSpPr>
        <p:spPr>
          <a:xfrm>
            <a:off x="8394539" y="5478388"/>
            <a:ext cx="667657" cy="660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83576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30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１対</a:t>
            </a: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多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526329" y="1225273"/>
            <a:ext cx="9916119" cy="202999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◆ それぞれの</a:t>
            </a:r>
            <a:r>
              <a:rPr lang="ja-JP" altLang="en-US" sz="3200" dirty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生徒</a:t>
            </a: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は、</a:t>
            </a:r>
            <a:r>
              <a:rPr lang="ja-JP" altLang="en-US" sz="3200" b="1" dirty="0" smtClean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１つ</a:t>
            </a: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</a:t>
            </a:r>
            <a:r>
              <a:rPr lang="ja-JP" altLang="en-US" sz="3200" dirty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小学校</a:t>
            </a: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に所属する</a:t>
            </a:r>
            <a:endParaRPr lang="en-US" altLang="ja-JP" sz="3200" dirty="0" smtClean="0">
              <a:solidFill>
                <a:srgbClr val="00206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◆ 小学校には、</a:t>
            </a:r>
            <a:r>
              <a:rPr lang="ja-JP" altLang="en-US" sz="3200" b="1" dirty="0" smtClean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複数</a:t>
            </a: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</a:t>
            </a:r>
            <a:r>
              <a:rPr lang="ja-JP" altLang="en-US" sz="3200" dirty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生徒</a:t>
            </a: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が所属する</a:t>
            </a:r>
            <a:endParaRPr lang="en-US" altLang="ja-JP" sz="3200" dirty="0" smtClean="0">
              <a:solidFill>
                <a:srgbClr val="00206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" name="正方形/長方形 1"/>
          <p:cNvSpPr/>
          <p:nvPr/>
        </p:nvSpPr>
        <p:spPr>
          <a:xfrm>
            <a:off x="2416810" y="3520354"/>
            <a:ext cx="2084832" cy="22631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>
          <a:xfrm>
            <a:off x="6731000" y="3475650"/>
            <a:ext cx="2084832" cy="23078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9" name="直線コネクタ 8"/>
          <p:cNvCxnSpPr/>
          <p:nvPr/>
        </p:nvCxnSpPr>
        <p:spPr>
          <a:xfrm flipV="1">
            <a:off x="4501642" y="4627794"/>
            <a:ext cx="2229358" cy="83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テキスト ボックス 10"/>
          <p:cNvSpPr txBox="1"/>
          <p:nvPr/>
        </p:nvSpPr>
        <p:spPr>
          <a:xfrm>
            <a:off x="7121883" y="3640410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b="1" dirty="0"/>
              <a:t>小学校</a:t>
            </a:r>
            <a:endParaRPr kumimoji="1" lang="ja-JP" altLang="en-US" sz="3200" b="1" dirty="0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2915485" y="3817595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b="1" dirty="0"/>
              <a:t>生徒</a:t>
            </a:r>
            <a:endParaRPr kumimoji="1" lang="ja-JP" altLang="en-US" sz="3200" b="1" dirty="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9426785" y="1862933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b="1" dirty="0" smtClean="0">
                <a:solidFill>
                  <a:srgbClr val="C00000"/>
                </a:solidFill>
              </a:rPr>
              <a:t>１対多の対応</a:t>
            </a:r>
            <a:endParaRPr kumimoji="1" lang="ja-JP" altLang="en-US" sz="2400" b="1" dirty="0">
              <a:solidFill>
                <a:srgbClr val="C00000"/>
              </a:solidFill>
            </a:endParaRPr>
          </a:p>
        </p:txBody>
      </p:sp>
      <p:cxnSp>
        <p:nvCxnSpPr>
          <p:cNvPr id="6" name="直線コネクタ 5"/>
          <p:cNvCxnSpPr/>
          <p:nvPr/>
        </p:nvCxnSpPr>
        <p:spPr>
          <a:xfrm>
            <a:off x="6515100" y="4420276"/>
            <a:ext cx="0" cy="431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コネクタ 19"/>
          <p:cNvCxnSpPr/>
          <p:nvPr/>
        </p:nvCxnSpPr>
        <p:spPr>
          <a:xfrm>
            <a:off x="4477893" y="4479309"/>
            <a:ext cx="336550" cy="1484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コネクタ 21"/>
          <p:cNvCxnSpPr/>
          <p:nvPr/>
        </p:nvCxnSpPr>
        <p:spPr>
          <a:xfrm flipV="1">
            <a:off x="4524500" y="4636176"/>
            <a:ext cx="289943" cy="1326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テキスト ボックス 23"/>
          <p:cNvSpPr txBox="1"/>
          <p:nvPr/>
        </p:nvSpPr>
        <p:spPr>
          <a:xfrm>
            <a:off x="5869225" y="4898235"/>
            <a:ext cx="110799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b="1" dirty="0" smtClean="0">
                <a:solidFill>
                  <a:srgbClr val="C00000"/>
                </a:solidFill>
              </a:rPr>
              <a:t>縦線</a:t>
            </a:r>
            <a:r>
              <a:rPr lang="ja-JP" altLang="en-US" sz="2400" b="1" dirty="0" smtClean="0">
                <a:solidFill>
                  <a:srgbClr val="C00000"/>
                </a:solidFill>
              </a:rPr>
              <a:t>は</a:t>
            </a:r>
            <a:endParaRPr lang="en-US" altLang="ja-JP" sz="2400" b="1" dirty="0" smtClean="0">
              <a:solidFill>
                <a:srgbClr val="C00000"/>
              </a:solidFill>
            </a:endParaRPr>
          </a:p>
          <a:p>
            <a:r>
              <a:rPr kumimoji="1" lang="ja-JP" altLang="en-US" sz="2400" b="1" dirty="0" smtClean="0">
                <a:solidFill>
                  <a:srgbClr val="C00000"/>
                </a:solidFill>
              </a:rPr>
              <a:t>「１」</a:t>
            </a:r>
            <a:endParaRPr kumimoji="1" lang="en-US" altLang="ja-JP" sz="2400" b="1" dirty="0" smtClean="0">
              <a:solidFill>
                <a:srgbClr val="C00000"/>
              </a:solidFill>
            </a:endParaRPr>
          </a:p>
          <a:p>
            <a:r>
              <a:rPr lang="ja-JP" altLang="en-US" sz="2400" b="1" dirty="0" smtClean="0">
                <a:solidFill>
                  <a:srgbClr val="C00000"/>
                </a:solidFill>
              </a:rPr>
              <a:t>の印</a:t>
            </a:r>
            <a:endParaRPr kumimoji="1" lang="en-US" altLang="ja-JP" sz="2400" b="1" dirty="0" smtClean="0">
              <a:solidFill>
                <a:srgbClr val="C00000"/>
              </a:solidFill>
            </a:endParaRPr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3784393" y="4954349"/>
            <a:ext cx="172354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dirty="0" smtClean="0">
                <a:solidFill>
                  <a:srgbClr val="C00000"/>
                </a:solidFill>
              </a:rPr>
              <a:t>２つの斜め</a:t>
            </a:r>
            <a:endParaRPr lang="en-US" altLang="ja-JP" sz="2400" b="1" dirty="0" smtClean="0">
              <a:solidFill>
                <a:srgbClr val="C00000"/>
              </a:solidFill>
            </a:endParaRPr>
          </a:p>
          <a:p>
            <a:r>
              <a:rPr lang="ja-JP" altLang="en-US" sz="2400" b="1" dirty="0" smtClean="0">
                <a:solidFill>
                  <a:srgbClr val="C00000"/>
                </a:solidFill>
              </a:rPr>
              <a:t>線は</a:t>
            </a:r>
            <a:r>
              <a:rPr kumimoji="1" lang="ja-JP" altLang="en-US" sz="2400" b="1" dirty="0" smtClean="0">
                <a:solidFill>
                  <a:srgbClr val="C00000"/>
                </a:solidFill>
              </a:rPr>
              <a:t>「</a:t>
            </a:r>
            <a:r>
              <a:rPr lang="ja-JP" altLang="en-US" sz="2400" b="1" dirty="0">
                <a:solidFill>
                  <a:srgbClr val="C00000"/>
                </a:solidFill>
              </a:rPr>
              <a:t>多</a:t>
            </a:r>
            <a:r>
              <a:rPr kumimoji="1" lang="ja-JP" altLang="en-US" sz="2400" b="1" dirty="0" smtClean="0">
                <a:solidFill>
                  <a:srgbClr val="C00000"/>
                </a:solidFill>
              </a:rPr>
              <a:t>」</a:t>
            </a:r>
            <a:endParaRPr kumimoji="1" lang="en-US" altLang="ja-JP" sz="2400" b="1" dirty="0" smtClean="0">
              <a:solidFill>
                <a:srgbClr val="C00000"/>
              </a:solidFill>
            </a:endParaRPr>
          </a:p>
          <a:p>
            <a:r>
              <a:rPr lang="ja-JP" altLang="en-US" sz="2400" b="1" dirty="0" smtClean="0">
                <a:solidFill>
                  <a:srgbClr val="C00000"/>
                </a:solidFill>
              </a:rPr>
              <a:t>の印</a:t>
            </a:r>
            <a:endParaRPr kumimoji="1" lang="en-US" altLang="ja-JP" sz="2400" b="1" dirty="0" smtClean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8061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正方形/長方形 23"/>
          <p:cNvSpPr/>
          <p:nvPr/>
        </p:nvSpPr>
        <p:spPr>
          <a:xfrm>
            <a:off x="-63062" y="37104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7" name="タイトル 1"/>
          <p:cNvSpPr txBox="1">
            <a:spLocks/>
          </p:cNvSpPr>
          <p:nvPr/>
        </p:nvSpPr>
        <p:spPr>
          <a:xfrm>
            <a:off x="883920" y="255242"/>
            <a:ext cx="10515600" cy="6768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j-cs"/>
              </a:defRPr>
            </a:lvl1pPr>
          </a:lstStyle>
          <a:p>
            <a:r>
              <a:rPr lang="en-US" altLang="ja-JP" dirty="0">
                <a:solidFill>
                  <a:schemeClr val="bg1"/>
                </a:solidFill>
              </a:rPr>
              <a:t>	</a:t>
            </a:r>
            <a:r>
              <a:rPr lang="ja-JP" altLang="en-US" dirty="0" smtClean="0">
                <a:solidFill>
                  <a:schemeClr val="bg1"/>
                </a:solidFill>
              </a:rPr>
              <a:t>テーブル定義</a:t>
            </a:r>
            <a:endParaRPr lang="ja-JP" altLang="en-US" dirty="0">
              <a:solidFill>
                <a:schemeClr val="bg1"/>
              </a:solidFill>
            </a:endParaRPr>
          </a:p>
        </p:txBody>
      </p:sp>
      <p:graphicFrame>
        <p:nvGraphicFramePr>
          <p:cNvPr id="2" name="表 1"/>
          <p:cNvGraphicFramePr>
            <a:graphicFrameLocks noGrp="1"/>
          </p:cNvGraphicFramePr>
          <p:nvPr/>
        </p:nvGraphicFramePr>
        <p:xfrm>
          <a:off x="6838950" y="1602558"/>
          <a:ext cx="4133850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97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641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>
                          <a:solidFill>
                            <a:schemeClr val="tx1"/>
                          </a:solidFill>
                        </a:rPr>
                        <a:t>ID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小学校名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AA</a:t>
                      </a:r>
                      <a:r>
                        <a:rPr kumimoji="1" lang="ja-JP" altLang="en-US" sz="2400" dirty="0" smtClean="0"/>
                        <a:t>小学校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CC</a:t>
                      </a:r>
                      <a:r>
                        <a:rPr kumimoji="1" lang="ja-JP" altLang="en-US" sz="2400" dirty="0" smtClean="0"/>
                        <a:t>小学校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BB</a:t>
                      </a:r>
                      <a:r>
                        <a:rPr kumimoji="1" lang="ja-JP" altLang="en-US" sz="2400" dirty="0" smtClean="0"/>
                        <a:t>小学校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4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DD</a:t>
                      </a:r>
                      <a:r>
                        <a:rPr kumimoji="1" lang="ja-JP" altLang="en-US" sz="2400" dirty="0" smtClean="0"/>
                        <a:t>小学校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5" name="テキスト ボックス 14"/>
          <p:cNvSpPr txBox="1"/>
          <p:nvPr/>
        </p:nvSpPr>
        <p:spPr>
          <a:xfrm>
            <a:off x="6557907" y="1041992"/>
            <a:ext cx="38731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◆ テーブル名：</a:t>
            </a:r>
            <a:r>
              <a:rPr lang="ja-JP" altLang="en-US" sz="2800" b="1" dirty="0"/>
              <a:t>小学校</a:t>
            </a:r>
            <a:endParaRPr kumimoji="1" lang="ja-JP" altLang="en-US" sz="2800" b="1" dirty="0"/>
          </a:p>
        </p:txBody>
      </p:sp>
      <p:graphicFrame>
        <p:nvGraphicFramePr>
          <p:cNvPr id="16" name="表 15"/>
          <p:cNvGraphicFramePr>
            <a:graphicFrameLocks noGrp="1"/>
          </p:cNvGraphicFramePr>
          <p:nvPr/>
        </p:nvGraphicFramePr>
        <p:xfrm>
          <a:off x="6838950" y="4883442"/>
          <a:ext cx="4933950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24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255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5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>
                          <a:solidFill>
                            <a:schemeClr val="tx1"/>
                          </a:solidFill>
                        </a:rPr>
                        <a:t>ID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氏名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小学校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徳川家康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豊臣秀吉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織田信長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7" name="テキスト ボックス 16"/>
          <p:cNvSpPr txBox="1"/>
          <p:nvPr/>
        </p:nvSpPr>
        <p:spPr>
          <a:xfrm>
            <a:off x="6557907" y="4322876"/>
            <a:ext cx="35141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◆ テーブル名：</a:t>
            </a:r>
            <a:r>
              <a:rPr lang="ja-JP" altLang="en-US" sz="2800" b="1" dirty="0" smtClean="0"/>
              <a:t>生徒</a:t>
            </a:r>
            <a:endParaRPr kumimoji="1" lang="ja-JP" altLang="en-US" sz="2800" b="1" dirty="0"/>
          </a:p>
        </p:txBody>
      </p:sp>
      <p:sp>
        <p:nvSpPr>
          <p:cNvPr id="36" name="テキスト ボックス 35"/>
          <p:cNvSpPr txBox="1"/>
          <p:nvPr/>
        </p:nvSpPr>
        <p:spPr>
          <a:xfrm>
            <a:off x="951119" y="1041992"/>
            <a:ext cx="5539587" cy="255454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kumimoji="1" lang="en-US" altLang="ja-JP" sz="3200" dirty="0" smtClean="0">
                <a:solidFill>
                  <a:srgbClr val="C00000"/>
                </a:solidFill>
              </a:rPr>
              <a:t>create table </a:t>
            </a:r>
            <a:r>
              <a:rPr lang="ja-JP" altLang="en-US" sz="3200" b="1" dirty="0"/>
              <a:t>小学校</a:t>
            </a:r>
            <a:r>
              <a:rPr kumimoji="1" lang="ja-JP" altLang="en-US" sz="3200" dirty="0" smtClean="0"/>
              <a:t> </a:t>
            </a:r>
            <a:r>
              <a:rPr kumimoji="1" lang="en-US" altLang="ja-JP" sz="3200" dirty="0" smtClean="0"/>
              <a:t>(</a:t>
            </a:r>
          </a:p>
          <a:p>
            <a:r>
              <a:rPr lang="en-US" altLang="ja-JP" sz="3200" dirty="0"/>
              <a:t> </a:t>
            </a:r>
            <a:r>
              <a:rPr lang="en-US" altLang="ja-JP" sz="3200" dirty="0" smtClean="0"/>
              <a:t>   </a:t>
            </a:r>
            <a:r>
              <a:rPr lang="en-US" altLang="ja-JP" sz="3200" b="1" dirty="0" smtClean="0"/>
              <a:t>ID</a:t>
            </a:r>
            <a:r>
              <a:rPr lang="en-US" altLang="ja-JP" sz="3200" dirty="0" smtClean="0"/>
              <a:t> </a:t>
            </a:r>
            <a:r>
              <a:rPr lang="en-US" altLang="ja-JP" sz="3200" dirty="0" smtClean="0">
                <a:solidFill>
                  <a:srgbClr val="C00000"/>
                </a:solidFill>
              </a:rPr>
              <a:t>integer</a:t>
            </a:r>
            <a:r>
              <a:rPr lang="en-US" altLang="ja-JP" sz="3200" dirty="0" smtClean="0"/>
              <a:t>, </a:t>
            </a:r>
          </a:p>
          <a:p>
            <a:r>
              <a:rPr kumimoji="1" lang="en-US" altLang="ja-JP" sz="3200" dirty="0"/>
              <a:t> </a:t>
            </a:r>
            <a:r>
              <a:rPr kumimoji="1" lang="en-US" altLang="ja-JP" sz="3200" dirty="0" smtClean="0"/>
              <a:t>   </a:t>
            </a:r>
            <a:r>
              <a:rPr kumimoji="1" lang="ja-JP" altLang="en-US" sz="3200" b="1" dirty="0" smtClean="0"/>
              <a:t>小学校名 </a:t>
            </a:r>
            <a:r>
              <a:rPr kumimoji="1" lang="en-US" altLang="ja-JP" sz="3200" dirty="0" smtClean="0">
                <a:solidFill>
                  <a:srgbClr val="C00000"/>
                </a:solidFill>
              </a:rPr>
              <a:t>char</a:t>
            </a:r>
            <a:r>
              <a:rPr kumimoji="1" lang="en-US" altLang="ja-JP" sz="3200" dirty="0" smtClean="0"/>
              <a:t>, </a:t>
            </a:r>
          </a:p>
          <a:p>
            <a:r>
              <a:rPr kumimoji="1" lang="en-US" altLang="ja-JP" sz="3200" dirty="0" smtClean="0">
                <a:solidFill>
                  <a:srgbClr val="C00000"/>
                </a:solidFill>
              </a:rPr>
              <a:t>    primary</a:t>
            </a:r>
            <a:r>
              <a:rPr kumimoji="1" lang="en-US" altLang="ja-JP" sz="3200" dirty="0" smtClean="0"/>
              <a:t> </a:t>
            </a:r>
            <a:r>
              <a:rPr kumimoji="1" lang="en-US" altLang="ja-JP" sz="3200" dirty="0" smtClean="0">
                <a:solidFill>
                  <a:srgbClr val="C00000"/>
                </a:solidFill>
              </a:rPr>
              <a:t>key</a:t>
            </a:r>
            <a:r>
              <a:rPr kumimoji="1" lang="en-US" altLang="ja-JP" sz="3200" dirty="0" smtClean="0"/>
              <a:t>(ID)</a:t>
            </a:r>
          </a:p>
          <a:p>
            <a:r>
              <a:rPr lang="en-US" altLang="ja-JP" sz="3200" dirty="0" smtClean="0"/>
              <a:t>);</a:t>
            </a:r>
            <a:endParaRPr kumimoji="1" lang="ja-JP" altLang="en-US" sz="3200" dirty="0"/>
          </a:p>
        </p:txBody>
      </p:sp>
      <p:sp>
        <p:nvSpPr>
          <p:cNvPr id="37" name="テキスト ボックス 36"/>
          <p:cNvSpPr txBox="1"/>
          <p:nvPr/>
        </p:nvSpPr>
        <p:spPr>
          <a:xfrm>
            <a:off x="951120" y="3888558"/>
            <a:ext cx="5539587" cy="304698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kumimoji="1" lang="en-US" altLang="ja-JP" sz="3200" dirty="0" smtClean="0">
                <a:solidFill>
                  <a:srgbClr val="C00000"/>
                </a:solidFill>
              </a:rPr>
              <a:t>create table </a:t>
            </a:r>
            <a:r>
              <a:rPr lang="ja-JP" altLang="en-US" sz="3200" dirty="0" smtClean="0"/>
              <a:t>生徒</a:t>
            </a:r>
            <a:r>
              <a:rPr kumimoji="1" lang="ja-JP" altLang="en-US" sz="3200" dirty="0" smtClean="0"/>
              <a:t> </a:t>
            </a:r>
            <a:r>
              <a:rPr kumimoji="1" lang="en-US" altLang="ja-JP" sz="3200" dirty="0" smtClean="0"/>
              <a:t>(</a:t>
            </a:r>
          </a:p>
          <a:p>
            <a:r>
              <a:rPr lang="en-US" altLang="ja-JP" sz="3200" b="1" dirty="0"/>
              <a:t> </a:t>
            </a:r>
            <a:r>
              <a:rPr lang="en-US" altLang="ja-JP" sz="3200" b="1" dirty="0" smtClean="0"/>
              <a:t>   ID </a:t>
            </a:r>
            <a:r>
              <a:rPr lang="en-US" altLang="ja-JP" sz="3200" dirty="0" smtClean="0">
                <a:solidFill>
                  <a:srgbClr val="C00000"/>
                </a:solidFill>
              </a:rPr>
              <a:t>integer</a:t>
            </a:r>
            <a:r>
              <a:rPr lang="en-US" altLang="ja-JP" sz="3200" dirty="0" smtClean="0"/>
              <a:t>, </a:t>
            </a:r>
          </a:p>
          <a:p>
            <a:r>
              <a:rPr kumimoji="1" lang="en-US" altLang="ja-JP" sz="3200" dirty="0"/>
              <a:t> </a:t>
            </a:r>
            <a:r>
              <a:rPr kumimoji="1" lang="en-US" altLang="ja-JP" sz="3200" dirty="0" smtClean="0"/>
              <a:t>   </a:t>
            </a:r>
            <a:r>
              <a:rPr lang="ja-JP" altLang="en-US" sz="3200" b="1" dirty="0"/>
              <a:t>氏名</a:t>
            </a:r>
            <a:r>
              <a:rPr kumimoji="1" lang="ja-JP" altLang="en-US" sz="3200" dirty="0" smtClean="0"/>
              <a:t> </a:t>
            </a:r>
            <a:r>
              <a:rPr kumimoji="1" lang="en-US" altLang="ja-JP" sz="3200" dirty="0" smtClean="0">
                <a:solidFill>
                  <a:srgbClr val="C00000"/>
                </a:solidFill>
              </a:rPr>
              <a:t>char</a:t>
            </a:r>
            <a:r>
              <a:rPr kumimoji="1" lang="en-US" altLang="ja-JP" sz="3200" dirty="0" smtClean="0"/>
              <a:t>, </a:t>
            </a:r>
          </a:p>
          <a:p>
            <a:r>
              <a:rPr lang="en-US" altLang="ja-JP" sz="3200" dirty="0"/>
              <a:t> </a:t>
            </a:r>
            <a:r>
              <a:rPr lang="en-US" altLang="ja-JP" sz="3200" dirty="0" smtClean="0"/>
              <a:t>   </a:t>
            </a:r>
            <a:r>
              <a:rPr lang="ja-JP" altLang="en-US" sz="3200" b="1" dirty="0" smtClean="0"/>
              <a:t>小学校</a:t>
            </a:r>
            <a:r>
              <a:rPr lang="ja-JP" altLang="en-US" sz="3200" dirty="0" smtClean="0"/>
              <a:t> </a:t>
            </a:r>
            <a:r>
              <a:rPr lang="en-US" altLang="ja-JP" sz="3200" dirty="0" smtClean="0">
                <a:solidFill>
                  <a:srgbClr val="C00000"/>
                </a:solidFill>
              </a:rPr>
              <a:t>integer</a:t>
            </a:r>
            <a:r>
              <a:rPr lang="en-US" altLang="ja-JP" sz="3200" dirty="0" smtClean="0"/>
              <a:t>, </a:t>
            </a:r>
          </a:p>
          <a:p>
            <a:r>
              <a:rPr kumimoji="1" lang="en-US" altLang="ja-JP" sz="3200" dirty="0"/>
              <a:t> </a:t>
            </a:r>
            <a:r>
              <a:rPr kumimoji="1" lang="en-US" altLang="ja-JP" sz="3200" dirty="0" smtClean="0"/>
              <a:t>   </a:t>
            </a:r>
            <a:r>
              <a:rPr kumimoji="1" lang="en-US" altLang="ja-JP" sz="3200" dirty="0" smtClean="0">
                <a:solidFill>
                  <a:srgbClr val="C00000"/>
                </a:solidFill>
              </a:rPr>
              <a:t>primary</a:t>
            </a:r>
            <a:r>
              <a:rPr kumimoji="1" lang="en-US" altLang="ja-JP" sz="3200" dirty="0" smtClean="0"/>
              <a:t> </a:t>
            </a:r>
            <a:r>
              <a:rPr kumimoji="1" lang="en-US" altLang="ja-JP" sz="3200" dirty="0" smtClean="0">
                <a:solidFill>
                  <a:srgbClr val="C00000"/>
                </a:solidFill>
              </a:rPr>
              <a:t>key</a:t>
            </a:r>
            <a:r>
              <a:rPr kumimoji="1" lang="en-US" altLang="ja-JP" sz="3200" dirty="0" smtClean="0"/>
              <a:t>(ID)</a:t>
            </a:r>
          </a:p>
          <a:p>
            <a:r>
              <a:rPr lang="en-US" altLang="ja-JP" sz="3200" dirty="0" smtClean="0"/>
              <a:t>);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097647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正方形/長方形 23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7" name="タイトル 1"/>
          <p:cNvSpPr txBox="1">
            <a:spLocks/>
          </p:cNvSpPr>
          <p:nvPr/>
        </p:nvSpPr>
        <p:spPr>
          <a:xfrm>
            <a:off x="883920" y="255242"/>
            <a:ext cx="10515600" cy="6768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j-cs"/>
              </a:defRPr>
            </a:lvl1pPr>
          </a:lstStyle>
          <a:p>
            <a:r>
              <a:rPr lang="en-US" altLang="ja-JP" dirty="0">
                <a:solidFill>
                  <a:schemeClr val="bg1"/>
                </a:solidFill>
              </a:rPr>
              <a:t>	</a:t>
            </a:r>
            <a:r>
              <a:rPr lang="en-US" altLang="ja-JP" dirty="0" smtClean="0">
                <a:solidFill>
                  <a:schemeClr val="bg1"/>
                </a:solidFill>
              </a:rPr>
              <a:t>ER</a:t>
            </a:r>
            <a:r>
              <a:rPr lang="ja-JP" altLang="en-US" dirty="0" smtClean="0">
                <a:solidFill>
                  <a:schemeClr val="bg1"/>
                </a:solidFill>
              </a:rPr>
              <a:t>図とテーブルの関係</a:t>
            </a:r>
            <a:endParaRPr lang="ja-JP" altLang="en-US" dirty="0">
              <a:solidFill>
                <a:schemeClr val="bg1"/>
              </a:solidFill>
            </a:endParaRPr>
          </a:p>
        </p:txBody>
      </p:sp>
      <p:graphicFrame>
        <p:nvGraphicFramePr>
          <p:cNvPr id="2" name="表 1"/>
          <p:cNvGraphicFramePr>
            <a:graphicFrameLocks noGrp="1"/>
          </p:cNvGraphicFramePr>
          <p:nvPr/>
        </p:nvGraphicFramePr>
        <p:xfrm>
          <a:off x="6838950" y="1602558"/>
          <a:ext cx="4133850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97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641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>
                          <a:solidFill>
                            <a:schemeClr val="tx1"/>
                          </a:solidFill>
                        </a:rPr>
                        <a:t>ID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小学校名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AA</a:t>
                      </a:r>
                      <a:r>
                        <a:rPr kumimoji="1" lang="ja-JP" altLang="en-US" sz="2400" dirty="0" smtClean="0"/>
                        <a:t>小学校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CC</a:t>
                      </a:r>
                      <a:r>
                        <a:rPr kumimoji="1" lang="ja-JP" altLang="en-US" sz="2400" dirty="0" smtClean="0"/>
                        <a:t>小学校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BB</a:t>
                      </a:r>
                      <a:r>
                        <a:rPr kumimoji="1" lang="ja-JP" altLang="en-US" sz="2400" dirty="0" smtClean="0"/>
                        <a:t>小学校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4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DD</a:t>
                      </a:r>
                      <a:r>
                        <a:rPr kumimoji="1" lang="ja-JP" altLang="en-US" sz="2400" dirty="0" smtClean="0"/>
                        <a:t>小学校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5" name="テキスト ボックス 14"/>
          <p:cNvSpPr txBox="1"/>
          <p:nvPr/>
        </p:nvSpPr>
        <p:spPr>
          <a:xfrm>
            <a:off x="6557907" y="1041992"/>
            <a:ext cx="38731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◆ テーブル名：</a:t>
            </a:r>
            <a:r>
              <a:rPr lang="ja-JP" altLang="en-US" sz="2800" b="1" dirty="0"/>
              <a:t>小学校</a:t>
            </a:r>
            <a:endParaRPr kumimoji="1" lang="ja-JP" altLang="en-US" sz="2800" b="1" dirty="0"/>
          </a:p>
        </p:txBody>
      </p:sp>
      <p:graphicFrame>
        <p:nvGraphicFramePr>
          <p:cNvPr id="16" name="表 15"/>
          <p:cNvGraphicFramePr>
            <a:graphicFrameLocks noGrp="1"/>
          </p:cNvGraphicFramePr>
          <p:nvPr/>
        </p:nvGraphicFramePr>
        <p:xfrm>
          <a:off x="6838950" y="4883442"/>
          <a:ext cx="4933950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24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255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5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>
                          <a:solidFill>
                            <a:schemeClr val="tx1"/>
                          </a:solidFill>
                        </a:rPr>
                        <a:t>ID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氏名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小学校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徳川家康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豊臣秀吉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織田信長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7" name="テキスト ボックス 16"/>
          <p:cNvSpPr txBox="1"/>
          <p:nvPr/>
        </p:nvSpPr>
        <p:spPr>
          <a:xfrm>
            <a:off x="6557907" y="4322876"/>
            <a:ext cx="35173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◆ テーブル名：</a:t>
            </a:r>
            <a:r>
              <a:rPr lang="ja-JP" altLang="en-US" sz="2800" b="1" dirty="0"/>
              <a:t>ビデオ</a:t>
            </a:r>
            <a:endParaRPr kumimoji="1" lang="ja-JP" altLang="en-US" sz="2800" b="1" dirty="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1306301" y="5762308"/>
            <a:ext cx="1782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ＥＲ図の例</a:t>
            </a:r>
            <a:endParaRPr kumimoji="1" lang="ja-JP" altLang="en-US" sz="2800" dirty="0"/>
          </a:p>
        </p:txBody>
      </p:sp>
      <p:cxnSp>
        <p:nvCxnSpPr>
          <p:cNvPr id="4" name="直線コネクタ 3"/>
          <p:cNvCxnSpPr/>
          <p:nvPr/>
        </p:nvCxnSpPr>
        <p:spPr>
          <a:xfrm>
            <a:off x="3348631" y="2203632"/>
            <a:ext cx="3306015" cy="541926"/>
          </a:xfrm>
          <a:prstGeom prst="line">
            <a:avLst/>
          </a:prstGeom>
          <a:ln w="76200">
            <a:solidFill>
              <a:srgbClr val="FF0000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コネクタ 19"/>
          <p:cNvCxnSpPr/>
          <p:nvPr/>
        </p:nvCxnSpPr>
        <p:spPr>
          <a:xfrm>
            <a:off x="3942050" y="4135823"/>
            <a:ext cx="2691724" cy="1530459"/>
          </a:xfrm>
          <a:prstGeom prst="line">
            <a:avLst/>
          </a:prstGeom>
          <a:ln w="76200">
            <a:solidFill>
              <a:srgbClr val="FF0000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角丸四角形吹き出し 2"/>
          <p:cNvSpPr/>
          <p:nvPr/>
        </p:nvSpPr>
        <p:spPr>
          <a:xfrm>
            <a:off x="3591465" y="968056"/>
            <a:ext cx="4445004" cy="893835"/>
          </a:xfrm>
          <a:prstGeom prst="wedgeRoundRectCallout">
            <a:avLst>
              <a:gd name="adj1" fmla="val -19565"/>
              <a:gd name="adj2" fmla="val 105400"/>
              <a:gd name="adj3" fmla="val 16667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3706437" y="959360"/>
            <a:ext cx="433003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ＥＲ図の</a:t>
            </a:r>
            <a:r>
              <a:rPr kumimoji="1" lang="en-US" altLang="ja-JP" sz="2800" dirty="0" smtClean="0"/>
              <a:t>1</a:t>
            </a:r>
            <a:r>
              <a:rPr kumimoji="1" lang="ja-JP" altLang="en-US" sz="2800" dirty="0" err="1" smtClean="0"/>
              <a:t>つの</a:t>
            </a:r>
            <a:r>
              <a:rPr kumimoji="1" lang="ja-JP" altLang="en-US" sz="2800" dirty="0" smtClean="0">
                <a:solidFill>
                  <a:srgbClr val="C00000"/>
                </a:solidFill>
              </a:rPr>
              <a:t>実体</a:t>
            </a:r>
            <a:r>
              <a:rPr kumimoji="1" lang="ja-JP" altLang="en-US" sz="2800" dirty="0" smtClean="0"/>
              <a:t>に対して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１つの</a:t>
            </a:r>
            <a:r>
              <a:rPr lang="ja-JP" altLang="en-US" sz="2800" dirty="0" smtClean="0">
                <a:solidFill>
                  <a:srgbClr val="C00000"/>
                </a:solidFill>
              </a:rPr>
              <a:t>テーブル</a:t>
            </a:r>
            <a:endParaRPr kumimoji="1" lang="ja-JP" altLang="en-US" sz="2800" dirty="0">
              <a:solidFill>
                <a:srgbClr val="C00000"/>
              </a:solidFill>
            </a:endParaRPr>
          </a:p>
        </p:txBody>
      </p:sp>
      <p:sp>
        <p:nvSpPr>
          <p:cNvPr id="23" name="角丸四角形吹き出し 22"/>
          <p:cNvSpPr/>
          <p:nvPr/>
        </p:nvSpPr>
        <p:spPr>
          <a:xfrm>
            <a:off x="4637327" y="3425803"/>
            <a:ext cx="5311005" cy="893835"/>
          </a:xfrm>
          <a:prstGeom prst="wedgeRoundRectCallout">
            <a:avLst>
              <a:gd name="adj1" fmla="val -28855"/>
              <a:gd name="adj2" fmla="val 125200"/>
              <a:gd name="adj3" fmla="val 16667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4659582" y="3395666"/>
            <a:ext cx="57967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800" dirty="0" smtClean="0"/>
              <a:t>ＥＲ図の</a:t>
            </a:r>
            <a:r>
              <a:rPr kumimoji="1" lang="ja-JP" altLang="en-US" sz="2800" dirty="0" smtClean="0">
                <a:solidFill>
                  <a:srgbClr val="C00000"/>
                </a:solidFill>
              </a:rPr>
              <a:t>実体</a:t>
            </a:r>
            <a:r>
              <a:rPr lang="ja-JP" altLang="en-US" sz="2800" dirty="0" smtClean="0"/>
              <a:t>と関連をあわせて</a:t>
            </a:r>
            <a:endParaRPr lang="en-US" altLang="ja-JP" sz="2800" dirty="0" smtClean="0"/>
          </a:p>
          <a:p>
            <a:r>
              <a:rPr lang="ja-JP" altLang="en-US" sz="2800" dirty="0" smtClean="0"/>
              <a:t>１つの</a:t>
            </a:r>
            <a:r>
              <a:rPr lang="ja-JP" altLang="en-US" sz="2800" dirty="0" smtClean="0">
                <a:solidFill>
                  <a:srgbClr val="C00000"/>
                </a:solidFill>
              </a:rPr>
              <a:t>テーブル</a:t>
            </a:r>
            <a:endParaRPr kumimoji="1" lang="ja-JP" altLang="en-US" sz="2800" dirty="0">
              <a:solidFill>
                <a:srgbClr val="C00000"/>
              </a:solidFill>
            </a:endParaRPr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1702416" y="1980273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/>
              <a:t>小学校</a:t>
            </a:r>
            <a:endParaRPr kumimoji="1" lang="ja-JP" altLang="en-US" sz="3200" dirty="0"/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444379" y="3065538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 smtClean="0"/>
              <a:t>一対多</a:t>
            </a:r>
            <a:endParaRPr kumimoji="1" lang="ja-JP" altLang="en-US" sz="3200" dirty="0"/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1705663" y="4464711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/>
              <a:t>生徒</a:t>
            </a:r>
            <a:endParaRPr kumimoji="1" lang="ja-JP" altLang="en-US" sz="3200" dirty="0"/>
          </a:p>
        </p:txBody>
      </p:sp>
      <p:sp>
        <p:nvSpPr>
          <p:cNvPr id="29" name="正方形/長方形 28"/>
          <p:cNvSpPr/>
          <p:nvPr/>
        </p:nvSpPr>
        <p:spPr>
          <a:xfrm>
            <a:off x="1684783" y="1810728"/>
            <a:ext cx="1433405" cy="75718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正方形/長方形 29"/>
          <p:cNvSpPr/>
          <p:nvPr/>
        </p:nvSpPr>
        <p:spPr>
          <a:xfrm>
            <a:off x="1684784" y="4360660"/>
            <a:ext cx="1433405" cy="75718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31" name="直線コネクタ 30"/>
          <p:cNvCxnSpPr>
            <a:stCxn id="30" idx="0"/>
            <a:endCxn id="29" idx="2"/>
          </p:cNvCxnSpPr>
          <p:nvPr/>
        </p:nvCxnSpPr>
        <p:spPr>
          <a:xfrm flipH="1" flipV="1">
            <a:off x="2401486" y="2567917"/>
            <a:ext cx="1" cy="17927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右中かっこ 31"/>
          <p:cNvSpPr/>
          <p:nvPr/>
        </p:nvSpPr>
        <p:spPr>
          <a:xfrm>
            <a:off x="3513783" y="3153797"/>
            <a:ext cx="255763" cy="1964052"/>
          </a:xfrm>
          <a:prstGeom prst="rightBrace">
            <a:avLst/>
          </a:prstGeom>
          <a:ln>
            <a:solidFill>
              <a:srgbClr val="FF0000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33" name="直線コネクタ 32"/>
          <p:cNvCxnSpPr/>
          <p:nvPr/>
        </p:nvCxnSpPr>
        <p:spPr>
          <a:xfrm flipH="1">
            <a:off x="2197731" y="2736756"/>
            <a:ext cx="39936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コネクタ 33"/>
          <p:cNvCxnSpPr/>
          <p:nvPr/>
        </p:nvCxnSpPr>
        <p:spPr>
          <a:xfrm flipH="1" flipV="1">
            <a:off x="2397412" y="4074489"/>
            <a:ext cx="159521" cy="28617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コネクタ 34"/>
          <p:cNvCxnSpPr/>
          <p:nvPr/>
        </p:nvCxnSpPr>
        <p:spPr>
          <a:xfrm flipV="1">
            <a:off x="2279377" y="4106320"/>
            <a:ext cx="118035" cy="2688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9296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13-4-2 </a:t>
            </a:r>
            <a:r>
              <a:rPr lang="ja-JP" altLang="en-US" dirty="0"/>
              <a:t>多</a:t>
            </a:r>
            <a:r>
              <a:rPr lang="ja-JP" altLang="en-US" dirty="0" smtClean="0"/>
              <a:t>対多での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テーブル定義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59966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34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多</a:t>
            </a: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対多の対応のイメージ</a:t>
            </a: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664464" y="1724343"/>
            <a:ext cx="156966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dirty="0" smtClean="0"/>
              <a:t>データ</a:t>
            </a:r>
            <a:endParaRPr lang="en-US" altLang="ja-JP" sz="3600" dirty="0" smtClean="0"/>
          </a:p>
          <a:p>
            <a:r>
              <a:rPr lang="ja-JP" altLang="en-US" sz="3600" dirty="0" smtClean="0"/>
              <a:t>ベース</a:t>
            </a:r>
            <a:endParaRPr kumimoji="1" lang="ja-JP" altLang="en-US" sz="3600" dirty="0"/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81006" y="4129314"/>
            <a:ext cx="24929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dirty="0"/>
              <a:t>アセンブラ</a:t>
            </a:r>
            <a:endParaRPr kumimoji="1" lang="ja-JP" altLang="en-US" sz="3600" dirty="0"/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7460343" y="1597604"/>
            <a:ext cx="4828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600" dirty="0" smtClean="0"/>
              <a:t>A</a:t>
            </a:r>
            <a:endParaRPr kumimoji="1" lang="ja-JP" altLang="en-US" sz="3600" dirty="0"/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7460343" y="3241654"/>
            <a:ext cx="4491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600" dirty="0"/>
              <a:t>B</a:t>
            </a:r>
            <a:endParaRPr kumimoji="1" lang="ja-JP" altLang="en-US" sz="3600" dirty="0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7421940" y="5258825"/>
            <a:ext cx="4700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600" dirty="0"/>
              <a:t>C</a:t>
            </a:r>
            <a:endParaRPr kumimoji="1" lang="ja-JP" altLang="en-US" sz="3600" dirty="0"/>
          </a:p>
        </p:txBody>
      </p:sp>
      <p:cxnSp>
        <p:nvCxnSpPr>
          <p:cNvPr id="9" name="直線矢印コネクタ 8"/>
          <p:cNvCxnSpPr/>
          <p:nvPr/>
        </p:nvCxnSpPr>
        <p:spPr>
          <a:xfrm flipV="1">
            <a:off x="2844800" y="1959429"/>
            <a:ext cx="4368800" cy="1741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矢印コネクタ 23"/>
          <p:cNvCxnSpPr/>
          <p:nvPr/>
        </p:nvCxnSpPr>
        <p:spPr>
          <a:xfrm>
            <a:off x="2844800" y="2409371"/>
            <a:ext cx="4577140" cy="28494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矢印コネクタ 27"/>
          <p:cNvCxnSpPr/>
          <p:nvPr/>
        </p:nvCxnSpPr>
        <p:spPr>
          <a:xfrm flipV="1">
            <a:off x="2664264" y="3564819"/>
            <a:ext cx="4549336" cy="8876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矢印コネクタ 30"/>
          <p:cNvCxnSpPr/>
          <p:nvPr/>
        </p:nvCxnSpPr>
        <p:spPr>
          <a:xfrm flipV="1">
            <a:off x="2625861" y="2133600"/>
            <a:ext cx="4587739" cy="21443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テキスト ボックス 16"/>
          <p:cNvSpPr txBox="1"/>
          <p:nvPr/>
        </p:nvSpPr>
        <p:spPr>
          <a:xfrm>
            <a:off x="895296" y="6033184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dirty="0" smtClean="0"/>
              <a:t>科目</a:t>
            </a:r>
            <a:endParaRPr kumimoji="1" lang="ja-JP" altLang="en-US" sz="3600" b="1" dirty="0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7176936" y="6091932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/>
              <a:t>学生</a:t>
            </a:r>
            <a:endParaRPr kumimoji="1" lang="ja-JP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70941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正方形/長方形 21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7" name="タイトル 1"/>
          <p:cNvSpPr txBox="1">
            <a:spLocks/>
          </p:cNvSpPr>
          <p:nvPr/>
        </p:nvSpPr>
        <p:spPr>
          <a:xfrm>
            <a:off x="165970" y="269501"/>
            <a:ext cx="10515600" cy="6768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j-cs"/>
              </a:defRPr>
            </a:lvl1pPr>
          </a:lstStyle>
          <a:p>
            <a:r>
              <a:rPr lang="en-US" altLang="ja-JP" dirty="0" smtClean="0">
                <a:solidFill>
                  <a:schemeClr val="bg1"/>
                </a:solidFill>
              </a:rPr>
              <a:t>ER</a:t>
            </a:r>
            <a:r>
              <a:rPr lang="ja-JP" altLang="en-US" smtClean="0">
                <a:solidFill>
                  <a:schemeClr val="bg1"/>
                </a:solidFill>
              </a:rPr>
              <a:t>図とテーブルの関係</a:t>
            </a:r>
            <a:endParaRPr lang="ja-JP" altLang="en-US" dirty="0">
              <a:solidFill>
                <a:schemeClr val="bg1"/>
              </a:solidFill>
            </a:endParaRPr>
          </a:p>
        </p:txBody>
      </p:sp>
      <p:graphicFrame>
        <p:nvGraphicFramePr>
          <p:cNvPr id="2" name="表 1"/>
          <p:cNvGraphicFramePr>
            <a:graphicFrameLocks noGrp="1"/>
          </p:cNvGraphicFramePr>
          <p:nvPr>
            <p:extLst/>
          </p:nvPr>
        </p:nvGraphicFramePr>
        <p:xfrm>
          <a:off x="6770970" y="1320011"/>
          <a:ext cx="4133850" cy="1536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97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641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科目番号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科目名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/>
                        <a:t>AA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/>
                        <a:t>CC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/>
                        <a:t>BB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5" name="テキスト ボックス 14"/>
          <p:cNvSpPr txBox="1"/>
          <p:nvPr/>
        </p:nvSpPr>
        <p:spPr>
          <a:xfrm>
            <a:off x="6557907" y="928865"/>
            <a:ext cx="27911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◆ テーブル名：</a:t>
            </a:r>
            <a:r>
              <a:rPr lang="ja-JP" altLang="en-US" sz="2400" b="1" dirty="0"/>
              <a:t>科目</a:t>
            </a:r>
            <a:endParaRPr kumimoji="1" lang="ja-JP" altLang="en-US" sz="2400" b="1" dirty="0"/>
          </a:p>
        </p:txBody>
      </p:sp>
      <p:graphicFrame>
        <p:nvGraphicFramePr>
          <p:cNvPr id="16" name="表 15"/>
          <p:cNvGraphicFramePr>
            <a:graphicFrameLocks noGrp="1"/>
          </p:cNvGraphicFramePr>
          <p:nvPr>
            <p:extLst/>
          </p:nvPr>
        </p:nvGraphicFramePr>
        <p:xfrm>
          <a:off x="6806278" y="5730622"/>
          <a:ext cx="344805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80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00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学生番号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氏名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ja-JP" altLang="en-US" sz="2400" dirty="0" smtClean="0"/>
                        <a:t>ＡＡ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ja-JP" altLang="en-US" sz="2400" dirty="0" smtClean="0"/>
                        <a:t>ＸＸ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7" name="テキスト ボックス 16"/>
          <p:cNvSpPr txBox="1"/>
          <p:nvPr/>
        </p:nvSpPr>
        <p:spPr>
          <a:xfrm>
            <a:off x="6557907" y="2920722"/>
            <a:ext cx="27911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◆ テーブル名：</a:t>
            </a:r>
            <a:r>
              <a:rPr lang="ja-JP" altLang="en-US" sz="2400" b="1" dirty="0"/>
              <a:t>履修</a:t>
            </a:r>
            <a:endParaRPr kumimoji="1" lang="ja-JP" altLang="en-US" sz="2400" b="1" dirty="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1705663" y="5910727"/>
            <a:ext cx="1782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ＥＲ図の例</a:t>
            </a:r>
            <a:endParaRPr kumimoji="1" lang="ja-JP" altLang="en-US" sz="2800" dirty="0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1928481" y="1911245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/>
              <a:t>科目</a:t>
            </a:r>
            <a:endParaRPr kumimoji="1" lang="ja-JP" altLang="en-US" sz="3200" dirty="0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153643" y="29452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000" dirty="0" smtClean="0"/>
              <a:t>多対多の関係</a:t>
            </a:r>
            <a:endParaRPr kumimoji="1" lang="ja-JP" altLang="en-US" sz="20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1856830" y="4475255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学生</a:t>
            </a:r>
            <a:endParaRPr kumimoji="1" lang="ja-JP" altLang="en-US" sz="3200" dirty="0"/>
          </a:p>
        </p:txBody>
      </p:sp>
      <p:sp>
        <p:nvSpPr>
          <p:cNvPr id="12" name="正方形/長方形 11"/>
          <p:cNvSpPr/>
          <p:nvPr/>
        </p:nvSpPr>
        <p:spPr>
          <a:xfrm>
            <a:off x="1684783" y="1810728"/>
            <a:ext cx="1433405" cy="75718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正方形/長方形 12"/>
          <p:cNvSpPr/>
          <p:nvPr/>
        </p:nvSpPr>
        <p:spPr>
          <a:xfrm>
            <a:off x="1684784" y="4360660"/>
            <a:ext cx="1433405" cy="75718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9" name="直線コネクタ 18"/>
          <p:cNvCxnSpPr>
            <a:stCxn id="13" idx="0"/>
            <a:endCxn id="12" idx="2"/>
          </p:cNvCxnSpPr>
          <p:nvPr/>
        </p:nvCxnSpPr>
        <p:spPr>
          <a:xfrm flipH="1" flipV="1">
            <a:off x="2401486" y="2567917"/>
            <a:ext cx="1" cy="17927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線コネクタ 3"/>
          <p:cNvCxnSpPr/>
          <p:nvPr/>
        </p:nvCxnSpPr>
        <p:spPr>
          <a:xfrm>
            <a:off x="3348631" y="2203632"/>
            <a:ext cx="3209276" cy="2792"/>
          </a:xfrm>
          <a:prstGeom prst="line">
            <a:avLst/>
          </a:prstGeom>
          <a:ln w="76200">
            <a:solidFill>
              <a:srgbClr val="FF0000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コネクタ 19"/>
          <p:cNvCxnSpPr/>
          <p:nvPr/>
        </p:nvCxnSpPr>
        <p:spPr>
          <a:xfrm>
            <a:off x="3290235" y="4903488"/>
            <a:ext cx="3267672" cy="1383394"/>
          </a:xfrm>
          <a:prstGeom prst="line">
            <a:avLst/>
          </a:prstGeom>
          <a:ln w="76200">
            <a:solidFill>
              <a:srgbClr val="FF0000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テキスト ボックス 20"/>
          <p:cNvSpPr txBox="1"/>
          <p:nvPr/>
        </p:nvSpPr>
        <p:spPr>
          <a:xfrm>
            <a:off x="6531300" y="5207402"/>
            <a:ext cx="2787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◆ テーブル名：学生</a:t>
            </a:r>
            <a:endParaRPr kumimoji="1" lang="ja-JP" altLang="en-US" sz="2400" b="1" dirty="0"/>
          </a:p>
        </p:txBody>
      </p:sp>
      <p:graphicFrame>
        <p:nvGraphicFramePr>
          <p:cNvPr id="23" name="表 22"/>
          <p:cNvGraphicFramePr>
            <a:graphicFrameLocks noGrp="1"/>
          </p:cNvGraphicFramePr>
          <p:nvPr>
            <p:extLst/>
          </p:nvPr>
        </p:nvGraphicFramePr>
        <p:xfrm>
          <a:off x="6806278" y="3393912"/>
          <a:ext cx="344805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80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00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学生番号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科目番号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24" name="直線コネクタ 23"/>
          <p:cNvCxnSpPr/>
          <p:nvPr/>
        </p:nvCxnSpPr>
        <p:spPr>
          <a:xfrm>
            <a:off x="2649856" y="3405168"/>
            <a:ext cx="3908051" cy="775846"/>
          </a:xfrm>
          <a:prstGeom prst="line">
            <a:avLst/>
          </a:prstGeom>
          <a:ln w="76200">
            <a:solidFill>
              <a:srgbClr val="FF0000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線コネクタ 5"/>
          <p:cNvCxnSpPr/>
          <p:nvPr/>
        </p:nvCxnSpPr>
        <p:spPr>
          <a:xfrm flipH="1">
            <a:off x="2205567" y="4030133"/>
            <a:ext cx="195918" cy="3305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コネクタ 24"/>
          <p:cNvCxnSpPr/>
          <p:nvPr/>
        </p:nvCxnSpPr>
        <p:spPr>
          <a:xfrm>
            <a:off x="2401485" y="4048582"/>
            <a:ext cx="172046" cy="2991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コネクタ 27"/>
          <p:cNvCxnSpPr/>
          <p:nvPr/>
        </p:nvCxnSpPr>
        <p:spPr>
          <a:xfrm>
            <a:off x="2239119" y="2581042"/>
            <a:ext cx="172046" cy="2991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線コネクタ 28"/>
          <p:cNvCxnSpPr/>
          <p:nvPr/>
        </p:nvCxnSpPr>
        <p:spPr>
          <a:xfrm flipH="1">
            <a:off x="2401486" y="2567917"/>
            <a:ext cx="162368" cy="2882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7342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正方形/長方形 21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7" name="タイトル 1"/>
          <p:cNvSpPr txBox="1">
            <a:spLocks/>
          </p:cNvSpPr>
          <p:nvPr/>
        </p:nvSpPr>
        <p:spPr>
          <a:xfrm>
            <a:off x="165970" y="269501"/>
            <a:ext cx="10515600" cy="6768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j-cs"/>
              </a:defRPr>
            </a:lvl1pPr>
          </a:lstStyle>
          <a:p>
            <a:r>
              <a:rPr lang="ja-JP" altLang="en-US" dirty="0" smtClean="0">
                <a:solidFill>
                  <a:schemeClr val="bg1"/>
                </a:solidFill>
              </a:rPr>
              <a:t>テーブル定義</a:t>
            </a:r>
            <a:endParaRPr lang="ja-JP" altLang="en-US" dirty="0">
              <a:solidFill>
                <a:schemeClr val="bg1"/>
              </a:solidFill>
            </a:endParaRPr>
          </a:p>
        </p:txBody>
      </p:sp>
      <p:graphicFrame>
        <p:nvGraphicFramePr>
          <p:cNvPr id="2" name="表 1"/>
          <p:cNvGraphicFramePr>
            <a:graphicFrameLocks noGrp="1"/>
          </p:cNvGraphicFramePr>
          <p:nvPr>
            <p:extLst/>
          </p:nvPr>
        </p:nvGraphicFramePr>
        <p:xfrm>
          <a:off x="6770970" y="1320011"/>
          <a:ext cx="4133850" cy="1536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97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641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科目番号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科目名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/>
                        <a:t>AA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/>
                        <a:t>CC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/>
                        <a:t>BB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5" name="テキスト ボックス 14"/>
          <p:cNvSpPr txBox="1"/>
          <p:nvPr/>
        </p:nvSpPr>
        <p:spPr>
          <a:xfrm>
            <a:off x="6557907" y="928865"/>
            <a:ext cx="27911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◆ テーブル名：</a:t>
            </a:r>
            <a:r>
              <a:rPr lang="ja-JP" altLang="en-US" sz="2400" b="1" dirty="0"/>
              <a:t>科目</a:t>
            </a:r>
            <a:endParaRPr kumimoji="1" lang="ja-JP" altLang="en-US" sz="2400" b="1" dirty="0"/>
          </a:p>
        </p:txBody>
      </p:sp>
      <p:graphicFrame>
        <p:nvGraphicFramePr>
          <p:cNvPr id="16" name="表 15"/>
          <p:cNvGraphicFramePr>
            <a:graphicFrameLocks noGrp="1"/>
          </p:cNvGraphicFramePr>
          <p:nvPr>
            <p:extLst/>
          </p:nvPr>
        </p:nvGraphicFramePr>
        <p:xfrm>
          <a:off x="6806278" y="5730622"/>
          <a:ext cx="344805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80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00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学生番号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氏名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ja-JP" altLang="en-US" sz="2400" dirty="0" smtClean="0"/>
                        <a:t>ＡＡ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ja-JP" altLang="en-US" sz="2400" dirty="0" smtClean="0"/>
                        <a:t>ＸＸ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7" name="テキスト ボックス 16"/>
          <p:cNvSpPr txBox="1"/>
          <p:nvPr/>
        </p:nvSpPr>
        <p:spPr>
          <a:xfrm>
            <a:off x="6557907" y="2920722"/>
            <a:ext cx="27911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◆ テーブル名：</a:t>
            </a:r>
            <a:r>
              <a:rPr lang="ja-JP" altLang="en-US" sz="2400" b="1" dirty="0"/>
              <a:t>履修</a:t>
            </a:r>
            <a:endParaRPr kumimoji="1" lang="ja-JP" altLang="en-US" sz="2400" b="1" dirty="0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6531300" y="5207402"/>
            <a:ext cx="2787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◆ テーブル名：学生</a:t>
            </a:r>
            <a:endParaRPr kumimoji="1" lang="ja-JP" altLang="en-US" sz="2400" b="1" dirty="0"/>
          </a:p>
        </p:txBody>
      </p:sp>
      <p:graphicFrame>
        <p:nvGraphicFramePr>
          <p:cNvPr id="23" name="表 22"/>
          <p:cNvGraphicFramePr>
            <a:graphicFrameLocks noGrp="1"/>
          </p:cNvGraphicFramePr>
          <p:nvPr>
            <p:extLst/>
          </p:nvPr>
        </p:nvGraphicFramePr>
        <p:xfrm>
          <a:off x="6806278" y="3393912"/>
          <a:ext cx="344805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80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00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学生番号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科目番号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6" name="テキスト ボックス 25"/>
          <p:cNvSpPr txBox="1"/>
          <p:nvPr/>
        </p:nvSpPr>
        <p:spPr>
          <a:xfrm>
            <a:off x="1262223" y="1072891"/>
            <a:ext cx="4471827" cy="193899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kumimoji="1" lang="en-US" altLang="ja-JP" sz="2400" dirty="0" smtClean="0">
                <a:solidFill>
                  <a:srgbClr val="C00000"/>
                </a:solidFill>
              </a:rPr>
              <a:t>create table </a:t>
            </a:r>
            <a:r>
              <a:rPr lang="ja-JP" altLang="en-US" sz="2400" b="1" dirty="0"/>
              <a:t>科目</a:t>
            </a:r>
            <a:r>
              <a:rPr kumimoji="1" lang="ja-JP" altLang="en-US" sz="2400" dirty="0" smtClean="0"/>
              <a:t> </a:t>
            </a:r>
            <a:r>
              <a:rPr kumimoji="1" lang="en-US" altLang="ja-JP" sz="2400" dirty="0" smtClean="0"/>
              <a:t>(</a:t>
            </a:r>
          </a:p>
          <a:p>
            <a:r>
              <a:rPr lang="en-US" altLang="ja-JP" sz="2400" b="1" dirty="0"/>
              <a:t> </a:t>
            </a:r>
            <a:r>
              <a:rPr lang="en-US" altLang="ja-JP" sz="2400" b="1" dirty="0" smtClean="0"/>
              <a:t>   </a:t>
            </a:r>
            <a:r>
              <a:rPr lang="ja-JP" altLang="en-US" sz="2400" b="1" dirty="0" smtClean="0"/>
              <a:t>科目</a:t>
            </a:r>
            <a:r>
              <a:rPr lang="ja-JP" altLang="en-US" sz="2400" b="1" dirty="0"/>
              <a:t>番号</a:t>
            </a:r>
            <a:r>
              <a:rPr lang="en-US" altLang="ja-JP" sz="2400" b="1" dirty="0" smtClean="0"/>
              <a:t> </a:t>
            </a:r>
            <a:r>
              <a:rPr lang="en-US" altLang="ja-JP" sz="2400" dirty="0" smtClean="0">
                <a:solidFill>
                  <a:srgbClr val="C00000"/>
                </a:solidFill>
              </a:rPr>
              <a:t>integer</a:t>
            </a:r>
            <a:r>
              <a:rPr lang="en-US" altLang="ja-JP" sz="2400" dirty="0" smtClean="0"/>
              <a:t>, </a:t>
            </a:r>
          </a:p>
          <a:p>
            <a:r>
              <a:rPr kumimoji="1" lang="en-US" altLang="ja-JP" sz="2400" dirty="0"/>
              <a:t> </a:t>
            </a:r>
            <a:r>
              <a:rPr kumimoji="1" lang="en-US" altLang="ja-JP" sz="2400" dirty="0" smtClean="0"/>
              <a:t>   </a:t>
            </a:r>
            <a:r>
              <a:rPr lang="ja-JP" altLang="en-US" sz="2400" b="1" dirty="0"/>
              <a:t>氏名</a:t>
            </a:r>
            <a:r>
              <a:rPr kumimoji="1" lang="ja-JP" altLang="en-US" sz="2400" dirty="0" smtClean="0"/>
              <a:t> </a:t>
            </a:r>
            <a:r>
              <a:rPr kumimoji="1" lang="en-US" altLang="ja-JP" sz="2400" dirty="0" smtClean="0">
                <a:solidFill>
                  <a:srgbClr val="C00000"/>
                </a:solidFill>
              </a:rPr>
              <a:t>char</a:t>
            </a:r>
            <a:r>
              <a:rPr kumimoji="1" lang="en-US" altLang="ja-JP" sz="2400" dirty="0" smtClean="0"/>
              <a:t>, </a:t>
            </a:r>
            <a:endParaRPr lang="en-US" altLang="ja-JP" sz="2400" dirty="0" smtClean="0"/>
          </a:p>
          <a:p>
            <a:r>
              <a:rPr kumimoji="1" lang="en-US" altLang="ja-JP" sz="2400" dirty="0"/>
              <a:t> </a:t>
            </a:r>
            <a:r>
              <a:rPr kumimoji="1" lang="en-US" altLang="ja-JP" sz="2400" dirty="0" smtClean="0"/>
              <a:t>   </a:t>
            </a:r>
            <a:r>
              <a:rPr kumimoji="1" lang="en-US" altLang="ja-JP" sz="2400" dirty="0" smtClean="0">
                <a:solidFill>
                  <a:srgbClr val="C00000"/>
                </a:solidFill>
              </a:rPr>
              <a:t>primary</a:t>
            </a:r>
            <a:r>
              <a:rPr kumimoji="1" lang="en-US" altLang="ja-JP" sz="2400" dirty="0" smtClean="0"/>
              <a:t> </a:t>
            </a:r>
            <a:r>
              <a:rPr kumimoji="1" lang="en-US" altLang="ja-JP" sz="2400" dirty="0" smtClean="0">
                <a:solidFill>
                  <a:srgbClr val="C00000"/>
                </a:solidFill>
              </a:rPr>
              <a:t>key</a:t>
            </a:r>
            <a:r>
              <a:rPr kumimoji="1" lang="en-US" altLang="ja-JP" sz="2400" dirty="0" smtClean="0"/>
              <a:t>(</a:t>
            </a:r>
            <a:r>
              <a:rPr kumimoji="1" lang="ja-JP" altLang="en-US" sz="2400" dirty="0" smtClean="0"/>
              <a:t>科目番号</a:t>
            </a:r>
            <a:r>
              <a:rPr kumimoji="1" lang="en-US" altLang="ja-JP" sz="2400" dirty="0" smtClean="0"/>
              <a:t>)</a:t>
            </a:r>
          </a:p>
          <a:p>
            <a:r>
              <a:rPr lang="en-US" altLang="ja-JP" sz="2400" dirty="0" smtClean="0"/>
              <a:t>);</a:t>
            </a:r>
            <a:endParaRPr kumimoji="1" lang="ja-JP" altLang="en-US" sz="2400" dirty="0"/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1262220" y="3297740"/>
            <a:ext cx="4471827" cy="156966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kumimoji="1" lang="en-US" altLang="ja-JP" sz="2400" dirty="0" smtClean="0">
                <a:solidFill>
                  <a:srgbClr val="C00000"/>
                </a:solidFill>
              </a:rPr>
              <a:t>create table </a:t>
            </a:r>
            <a:r>
              <a:rPr lang="ja-JP" altLang="en-US" sz="2400" dirty="0"/>
              <a:t>履修</a:t>
            </a:r>
            <a:r>
              <a:rPr kumimoji="1" lang="ja-JP" altLang="en-US" sz="2400" dirty="0" smtClean="0"/>
              <a:t> </a:t>
            </a:r>
            <a:r>
              <a:rPr kumimoji="1" lang="en-US" altLang="ja-JP" sz="2400" dirty="0" smtClean="0"/>
              <a:t>(</a:t>
            </a:r>
          </a:p>
          <a:p>
            <a:r>
              <a:rPr lang="en-US" altLang="ja-JP" sz="2400" b="1" dirty="0"/>
              <a:t> </a:t>
            </a:r>
            <a:r>
              <a:rPr lang="en-US" altLang="ja-JP" sz="2400" b="1" dirty="0" smtClean="0"/>
              <a:t>   </a:t>
            </a:r>
            <a:r>
              <a:rPr lang="ja-JP" altLang="en-US" sz="2400" b="1" dirty="0" smtClean="0"/>
              <a:t>学生番号</a:t>
            </a:r>
            <a:r>
              <a:rPr lang="en-US" altLang="ja-JP" sz="2400" b="1" dirty="0" smtClean="0"/>
              <a:t> </a:t>
            </a:r>
            <a:r>
              <a:rPr lang="en-US" altLang="ja-JP" sz="2400" dirty="0" smtClean="0">
                <a:solidFill>
                  <a:srgbClr val="C00000"/>
                </a:solidFill>
              </a:rPr>
              <a:t>integer</a:t>
            </a:r>
            <a:r>
              <a:rPr lang="en-US" altLang="ja-JP" sz="2400" dirty="0" smtClean="0"/>
              <a:t>, </a:t>
            </a:r>
          </a:p>
          <a:p>
            <a:r>
              <a:rPr kumimoji="1" lang="en-US" altLang="ja-JP" sz="2400" dirty="0"/>
              <a:t> </a:t>
            </a:r>
            <a:r>
              <a:rPr kumimoji="1" lang="en-US" altLang="ja-JP" sz="2400" dirty="0" smtClean="0"/>
              <a:t>   </a:t>
            </a:r>
            <a:r>
              <a:rPr lang="ja-JP" altLang="en-US" sz="2400" b="1" dirty="0" smtClean="0"/>
              <a:t>科目</a:t>
            </a:r>
            <a:r>
              <a:rPr lang="ja-JP" altLang="en-US" sz="2400" b="1" dirty="0"/>
              <a:t>番号</a:t>
            </a:r>
            <a:r>
              <a:rPr kumimoji="1" lang="ja-JP" altLang="en-US" sz="2400" dirty="0" smtClean="0"/>
              <a:t> </a:t>
            </a:r>
            <a:r>
              <a:rPr lang="en-US" altLang="ja-JP" sz="2400" dirty="0" smtClean="0">
                <a:solidFill>
                  <a:srgbClr val="C00000"/>
                </a:solidFill>
              </a:rPr>
              <a:t>integer</a:t>
            </a:r>
            <a:r>
              <a:rPr kumimoji="1" lang="en-US" altLang="ja-JP" sz="2400" dirty="0" smtClean="0"/>
              <a:t> </a:t>
            </a:r>
          </a:p>
          <a:p>
            <a:r>
              <a:rPr lang="en-US" altLang="ja-JP" sz="2400" dirty="0" smtClean="0"/>
              <a:t>);</a:t>
            </a:r>
            <a:endParaRPr kumimoji="1" lang="ja-JP" altLang="en-US" sz="2400" dirty="0"/>
          </a:p>
        </p:txBody>
      </p:sp>
      <p:sp>
        <p:nvSpPr>
          <p:cNvPr id="30" name="テキスト ボックス 29"/>
          <p:cNvSpPr txBox="1"/>
          <p:nvPr/>
        </p:nvSpPr>
        <p:spPr>
          <a:xfrm>
            <a:off x="1262221" y="5057769"/>
            <a:ext cx="4471827" cy="193899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kumimoji="1" lang="en-US" altLang="ja-JP" sz="2400" dirty="0" smtClean="0">
                <a:solidFill>
                  <a:srgbClr val="C00000"/>
                </a:solidFill>
              </a:rPr>
              <a:t>create table </a:t>
            </a:r>
            <a:r>
              <a:rPr kumimoji="1" lang="ja-JP" altLang="en-US" sz="2400" b="1" dirty="0" smtClean="0"/>
              <a:t>学生</a:t>
            </a:r>
            <a:r>
              <a:rPr kumimoji="1" lang="ja-JP" altLang="en-US" sz="2400" dirty="0" smtClean="0"/>
              <a:t> </a:t>
            </a:r>
            <a:r>
              <a:rPr kumimoji="1" lang="en-US" altLang="ja-JP" sz="2400" dirty="0" smtClean="0"/>
              <a:t>(</a:t>
            </a:r>
          </a:p>
          <a:p>
            <a:r>
              <a:rPr lang="en-US" altLang="ja-JP" sz="2400" b="1" dirty="0"/>
              <a:t> </a:t>
            </a:r>
            <a:r>
              <a:rPr lang="en-US" altLang="ja-JP" sz="2400" b="1" dirty="0" smtClean="0"/>
              <a:t>   </a:t>
            </a:r>
            <a:r>
              <a:rPr lang="ja-JP" altLang="en-US" sz="2400" b="1" dirty="0"/>
              <a:t>学生</a:t>
            </a:r>
            <a:r>
              <a:rPr lang="ja-JP" altLang="en-US" sz="2400" b="1" dirty="0" smtClean="0"/>
              <a:t>番号</a:t>
            </a:r>
            <a:r>
              <a:rPr lang="en-US" altLang="ja-JP" sz="2400" b="1" dirty="0" smtClean="0"/>
              <a:t> </a:t>
            </a:r>
            <a:r>
              <a:rPr lang="en-US" altLang="ja-JP" sz="2400" dirty="0" smtClean="0">
                <a:solidFill>
                  <a:srgbClr val="C00000"/>
                </a:solidFill>
              </a:rPr>
              <a:t>integer</a:t>
            </a:r>
            <a:r>
              <a:rPr lang="en-US" altLang="ja-JP" sz="2400" dirty="0" smtClean="0"/>
              <a:t>, </a:t>
            </a:r>
          </a:p>
          <a:p>
            <a:r>
              <a:rPr kumimoji="1" lang="en-US" altLang="ja-JP" sz="2400" dirty="0"/>
              <a:t> </a:t>
            </a:r>
            <a:r>
              <a:rPr kumimoji="1" lang="en-US" altLang="ja-JP" sz="2400" dirty="0" smtClean="0"/>
              <a:t>   </a:t>
            </a:r>
            <a:r>
              <a:rPr lang="ja-JP" altLang="en-US" sz="2400" b="1" dirty="0"/>
              <a:t>氏名</a:t>
            </a:r>
            <a:r>
              <a:rPr kumimoji="1" lang="ja-JP" altLang="en-US" sz="2400" dirty="0" smtClean="0"/>
              <a:t> </a:t>
            </a:r>
            <a:r>
              <a:rPr kumimoji="1" lang="en-US" altLang="ja-JP" sz="2400" dirty="0" smtClean="0">
                <a:solidFill>
                  <a:srgbClr val="C00000"/>
                </a:solidFill>
              </a:rPr>
              <a:t>char</a:t>
            </a:r>
            <a:r>
              <a:rPr kumimoji="1" lang="en-US" altLang="ja-JP" sz="2400" dirty="0" smtClean="0"/>
              <a:t>, </a:t>
            </a:r>
            <a:endParaRPr lang="en-US" altLang="ja-JP" sz="2400" dirty="0" smtClean="0"/>
          </a:p>
          <a:p>
            <a:r>
              <a:rPr kumimoji="1" lang="en-US" altLang="ja-JP" sz="2400" dirty="0"/>
              <a:t> </a:t>
            </a:r>
            <a:r>
              <a:rPr kumimoji="1" lang="en-US" altLang="ja-JP" sz="2400" dirty="0" smtClean="0"/>
              <a:t>   </a:t>
            </a:r>
            <a:r>
              <a:rPr kumimoji="1" lang="en-US" altLang="ja-JP" sz="2400" dirty="0" smtClean="0">
                <a:solidFill>
                  <a:srgbClr val="C00000"/>
                </a:solidFill>
              </a:rPr>
              <a:t>primary</a:t>
            </a:r>
            <a:r>
              <a:rPr kumimoji="1" lang="en-US" altLang="ja-JP" sz="2400" dirty="0" smtClean="0"/>
              <a:t> </a:t>
            </a:r>
            <a:r>
              <a:rPr kumimoji="1" lang="en-US" altLang="ja-JP" sz="2400" dirty="0" smtClean="0">
                <a:solidFill>
                  <a:srgbClr val="C00000"/>
                </a:solidFill>
              </a:rPr>
              <a:t>key</a:t>
            </a:r>
            <a:r>
              <a:rPr kumimoji="1" lang="en-US" altLang="ja-JP" sz="2400" dirty="0" smtClean="0"/>
              <a:t>(</a:t>
            </a:r>
            <a:r>
              <a:rPr lang="ja-JP" altLang="en-US" sz="2400" dirty="0"/>
              <a:t>学生</a:t>
            </a:r>
            <a:r>
              <a:rPr kumimoji="1" lang="ja-JP" altLang="en-US" sz="2400" dirty="0" smtClean="0"/>
              <a:t>番号</a:t>
            </a:r>
            <a:r>
              <a:rPr kumimoji="1" lang="en-US" altLang="ja-JP" sz="2400" dirty="0" smtClean="0"/>
              <a:t>)</a:t>
            </a:r>
          </a:p>
          <a:p>
            <a:r>
              <a:rPr lang="en-US" altLang="ja-JP" sz="2400" dirty="0" smtClean="0"/>
              <a:t>);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46366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正方形/長方形 1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8675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99E4981-9B35-4C3E-A038-2E029418EA30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37</a:t>
            </a:fld>
            <a:endParaRPr lang="ja-JP" altLang="en-US" sz="2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8676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92583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は簡潔（シンプル</a:t>
            </a: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）</a:t>
            </a:r>
            <a:endParaRPr lang="ja-JP" altLang="en-US" sz="4000" dirty="0" smtClean="0">
              <a:solidFill>
                <a:schemeClr val="bg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0" y="1230235"/>
            <a:ext cx="11753121" cy="5308677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ja-JP" altLang="en-US" dirty="0" smtClean="0"/>
              <a:t>◆　</a:t>
            </a:r>
            <a:r>
              <a:rPr lang="ja-JP" altLang="en-US" b="1" dirty="0" smtClean="0"/>
              <a:t>制御構造がない</a:t>
            </a:r>
            <a:endParaRPr lang="en-US" altLang="ja-JP" b="1" dirty="0" smtClean="0"/>
          </a:p>
          <a:p>
            <a:pPr marL="0" indent="0">
              <a:buNone/>
            </a:pPr>
            <a:r>
              <a:rPr lang="en-US" altLang="ja-JP" dirty="0"/>
              <a:t> </a:t>
            </a:r>
            <a:r>
              <a:rPr lang="en-US" altLang="ja-JP" dirty="0" smtClean="0"/>
              <a:t>       if, else, for, while </a:t>
            </a:r>
            <a:r>
              <a:rPr lang="ja-JP" altLang="en-US" dirty="0" smtClean="0"/>
              <a:t>がない</a:t>
            </a:r>
            <a:endParaRPr lang="en-US" altLang="ja-JP" dirty="0"/>
          </a:p>
          <a:p>
            <a:pPr marL="0" indent="0">
              <a:buNone/>
            </a:pPr>
            <a:r>
              <a:rPr lang="ja-JP" altLang="en-US" dirty="0" smtClean="0"/>
              <a:t>◆　</a:t>
            </a:r>
            <a:r>
              <a:rPr lang="ja-JP" altLang="en-US" b="1" dirty="0" smtClean="0"/>
              <a:t>データの種類は「</a:t>
            </a:r>
            <a:r>
              <a:rPr lang="ja-JP" altLang="en-US" b="1" dirty="0" smtClean="0">
                <a:solidFill>
                  <a:srgbClr val="C00000"/>
                </a:solidFill>
              </a:rPr>
              <a:t>テーブル</a:t>
            </a:r>
            <a:r>
              <a:rPr lang="ja-JP" altLang="en-US" b="1" dirty="0" smtClean="0"/>
              <a:t>」のみ</a:t>
            </a:r>
            <a:endParaRPr lang="en-US" altLang="ja-JP" b="1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　配列、構造体、ポインタなどはない</a:t>
            </a:r>
            <a:endParaRPr lang="en-US" altLang="ja-JP" dirty="0"/>
          </a:p>
          <a:p>
            <a:pPr marL="0" indent="0">
              <a:buNone/>
            </a:pPr>
            <a:r>
              <a:rPr lang="ja-JP" altLang="en-US" dirty="0" smtClean="0"/>
              <a:t>◆　</a:t>
            </a:r>
            <a:r>
              <a:rPr lang="ja-JP" altLang="en-US" b="1" dirty="0" smtClean="0"/>
              <a:t>短い</a:t>
            </a:r>
            <a:endParaRPr lang="en-US" altLang="ja-JP" b="1" dirty="0" smtClean="0"/>
          </a:p>
          <a:p>
            <a:pPr marL="0" indent="0">
              <a:buNone/>
            </a:pPr>
            <a:r>
              <a:rPr lang="ja-JP" altLang="en-US" dirty="0"/>
              <a:t> </a:t>
            </a:r>
            <a:r>
              <a:rPr lang="ja-JP" altLang="en-US" dirty="0" smtClean="0"/>
              <a:t>       ほとんどの場合、数行程度で済む</a:t>
            </a:r>
            <a:endParaRPr lang="en-US" altLang="ja-JP" dirty="0"/>
          </a:p>
          <a:p>
            <a:pPr marL="0" indent="0">
              <a:buNone/>
            </a:pPr>
            <a:r>
              <a:rPr lang="ja-JP" altLang="en-US" dirty="0" smtClean="0"/>
              <a:t>◆  </a:t>
            </a:r>
            <a:r>
              <a:rPr lang="ja-JP" altLang="en-US" b="1" dirty="0" smtClean="0"/>
              <a:t>簡単</a:t>
            </a:r>
            <a:endParaRPr lang="en-US" altLang="ja-JP" b="1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　プログラム製作　＝　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　問題の解き方を考えて、</a:t>
            </a:r>
            <a:r>
              <a:rPr lang="en-US" altLang="ja-JP" dirty="0" smtClean="0"/>
              <a:t> </a:t>
            </a:r>
            <a:r>
              <a:rPr lang="ja-JP" altLang="en-US" dirty="0" smtClean="0"/>
              <a:t>正しく動くように手順をプログラムで書く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　</a:t>
            </a:r>
            <a:r>
              <a:rPr lang="en-US" altLang="ja-JP" dirty="0" smtClean="0">
                <a:solidFill>
                  <a:srgbClr val="C00000"/>
                </a:solidFill>
              </a:rPr>
              <a:t>SQL</a:t>
            </a:r>
            <a:r>
              <a:rPr lang="ja-JP" altLang="en-US" dirty="0" smtClean="0"/>
              <a:t>だと、これが簡単に済む　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　（</a:t>
            </a:r>
            <a:r>
              <a:rPr lang="en-US" altLang="ja-JP" dirty="0" smtClean="0">
                <a:solidFill>
                  <a:srgbClr val="C00000"/>
                </a:solidFill>
              </a:rPr>
              <a:t>SQL</a:t>
            </a:r>
            <a:r>
              <a:rPr lang="ja-JP" altLang="en-US" dirty="0" err="1" smtClean="0"/>
              <a:t>には</a:t>
            </a:r>
            <a:r>
              <a:rPr lang="ja-JP" altLang="en-US" dirty="0" smtClean="0">
                <a:solidFill>
                  <a:srgbClr val="C00000"/>
                </a:solidFill>
              </a:rPr>
              <a:t>リレーショナルデータベース</a:t>
            </a:r>
            <a:r>
              <a:rPr lang="ja-JP" altLang="en-US" dirty="0" smtClean="0"/>
              <a:t>に</a:t>
            </a:r>
            <a:r>
              <a:rPr lang="ja-JP" altLang="en-US" b="1" u="sng" dirty="0" smtClean="0"/>
              <a:t>特化</a:t>
            </a:r>
            <a:r>
              <a:rPr lang="ja-JP" altLang="en-US" dirty="0" smtClean="0"/>
              <a:t>した機能しかないので）</a:t>
            </a:r>
            <a:endParaRPr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3360913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ユーザー定義 1">
      <a:majorFont>
        <a:latin typeface="Segoe UI"/>
        <a:ea typeface="メイリオ"/>
        <a:cs typeface=""/>
      </a:majorFont>
      <a:minorFont>
        <a:latin typeface="Segoe UI"/>
        <a:ea typeface="メイリオ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2171</TotalTime>
  <Words>1076</Words>
  <Application>Microsoft Office PowerPoint</Application>
  <PresentationFormat>ワイド画面</PresentationFormat>
  <Paragraphs>459</Paragraphs>
  <Slides>37</Slides>
  <Notes>2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7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37</vt:i4>
      </vt:variant>
    </vt:vector>
  </HeadingPairs>
  <TitlesOfParts>
    <vt:vector size="45" baseType="lpstr">
      <vt:lpstr>ＭＳ Ｐゴシック</vt:lpstr>
      <vt:lpstr>メイリオ</vt:lpstr>
      <vt:lpstr>Arial</vt:lpstr>
      <vt:lpstr>Calibri</vt:lpstr>
      <vt:lpstr>Calibri Light</vt:lpstr>
      <vt:lpstr>Segoe UI</vt:lpstr>
      <vt:lpstr>Times New Roman</vt:lpstr>
      <vt:lpstr>Office テーマ</vt:lpstr>
      <vt:lpstr>データベースシステム入門</vt:lpstr>
      <vt:lpstr>リレーショナルデータベースシステム</vt:lpstr>
      <vt:lpstr>今日学んでもらうこと</vt:lpstr>
      <vt:lpstr>13-1 テーブル定義</vt:lpstr>
      <vt:lpstr>データベースの構築</vt:lpstr>
      <vt:lpstr>テーブル定義とは</vt:lpstr>
      <vt:lpstr>SQL のデータ型</vt:lpstr>
      <vt:lpstr>SQL のデータ型は「英語のキーワード」</vt:lpstr>
      <vt:lpstr>SQL のデータ型</vt:lpstr>
      <vt:lpstr>主キー</vt:lpstr>
      <vt:lpstr>SQL でのテーブル定義の例</vt:lpstr>
      <vt:lpstr>SQL での主キーの指定</vt:lpstr>
      <vt:lpstr>主キーは大切</vt:lpstr>
      <vt:lpstr>13-2 データベース操作</vt:lpstr>
      <vt:lpstr>３種類のデータベース操作</vt:lpstr>
      <vt:lpstr>３種類のデータベース操作</vt:lpstr>
      <vt:lpstr>データベースの構築</vt:lpstr>
      <vt:lpstr>13-3 索引（インデックス）</vt:lpstr>
      <vt:lpstr>インデックス（索引）のイメージ</vt:lpstr>
      <vt:lpstr>インデックス（索引）とは</vt:lpstr>
      <vt:lpstr>SQL を用いたインデックス（索引）作成例</vt:lpstr>
      <vt:lpstr>13-4 データモデル</vt:lpstr>
      <vt:lpstr>PowerPoint プレゼンテーション</vt:lpstr>
      <vt:lpstr>PowerPoint プレゼンテーション</vt:lpstr>
      <vt:lpstr>データモデル</vt:lpstr>
      <vt:lpstr>関連</vt:lpstr>
      <vt:lpstr>テーブル定義に至るストーリー例（トップダウンの場合）</vt:lpstr>
      <vt:lpstr>13-4-1 一対多での テーブル定義</vt:lpstr>
      <vt:lpstr>１対多のイメージ</vt:lpstr>
      <vt:lpstr>１対多</vt:lpstr>
      <vt:lpstr>PowerPoint プレゼンテーション</vt:lpstr>
      <vt:lpstr>PowerPoint プレゼンテーション</vt:lpstr>
      <vt:lpstr>13-4-2 多対多での テーブル定義</vt:lpstr>
      <vt:lpstr>多対多の対応のイメージ</vt:lpstr>
      <vt:lpstr>PowerPoint プレゼンテーション</vt:lpstr>
      <vt:lpstr>PowerPoint プレゼンテーション</vt:lpstr>
      <vt:lpstr>SQL は簡潔（シンプル）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金子　邦彦</cp:lastModifiedBy>
  <cp:revision>290</cp:revision>
  <cp:lastPrinted>2017-01-20T01:05:08Z</cp:lastPrinted>
  <dcterms:created xsi:type="dcterms:W3CDTF">2015-04-02T07:07:27Z</dcterms:created>
  <dcterms:modified xsi:type="dcterms:W3CDTF">2018-02-01T05:03:11Z</dcterms:modified>
</cp:coreProperties>
</file>