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7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2" r:id="rId19"/>
    <p:sldId id="293" r:id="rId20"/>
    <p:sldId id="294" r:id="rId21"/>
    <p:sldId id="296" r:id="rId22"/>
    <p:sldId id="297" r:id="rId23"/>
    <p:sldId id="298" r:id="rId24"/>
    <p:sldId id="299" r:id="rId25"/>
    <p:sldId id="300" r:id="rId26"/>
    <p:sldId id="301" r:id="rId27"/>
    <p:sldId id="302" r:id="rId28"/>
    <p:sldId id="303" r:id="rId29"/>
    <p:sldId id="304" r:id="rId30"/>
    <p:sldId id="305" r:id="rId31"/>
    <p:sldId id="306" r:id="rId32"/>
    <p:sldId id="307" r:id="rId33"/>
    <p:sldId id="308" r:id="rId34"/>
    <p:sldId id="309" r:id="rId35"/>
    <p:sldId id="310" r:id="rId36"/>
    <p:sldId id="311" r:id="rId37"/>
    <p:sldId id="312" r:id="rId38"/>
    <p:sldId id="313" r:id="rId39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00"/>
    <a:srgbClr val="006600"/>
    <a:srgbClr val="C80000"/>
    <a:srgbClr val="000066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71" autoAdjust="0"/>
    <p:restoredTop sz="86433" autoAdjust="0"/>
  </p:normalViewPr>
  <p:slideViewPr>
    <p:cSldViewPr snapToGrid="0">
      <p:cViewPr varScale="1">
        <p:scale>
          <a:sx n="96" d="100"/>
          <a:sy n="96" d="100"/>
        </p:scale>
        <p:origin x="84" y="528"/>
      </p:cViewPr>
      <p:guideLst/>
    </p:cSldViewPr>
  </p:slideViewPr>
  <p:outlineViewPr>
    <p:cViewPr>
      <p:scale>
        <a:sx n="33" d="100"/>
        <a:sy n="33" d="100"/>
      </p:scale>
      <p:origin x="0" y="-255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510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</p:spTree>
    <p:extLst>
      <p:ext uri="{BB962C8B-B14F-4D97-AF65-F5344CB8AC3E}">
        <p14:creationId xmlns:p14="http://schemas.microsoft.com/office/powerpoint/2010/main" val="28421574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22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5686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9pPr>
          </a:lstStyle>
          <a:p>
            <a:fld id="{B405A699-99A3-4A52-9CDC-C30447050A96}" type="slidenum">
              <a:rPr lang="en-US" altLang="ja-JP" sz="1200" smtClean="0"/>
              <a:pPr/>
              <a:t>29</a:t>
            </a:fld>
            <a:endParaRPr lang="en-US" altLang="ja-JP" sz="1200" smtClean="0"/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  <p:extLst>
      <p:ext uri="{BB962C8B-B14F-4D97-AF65-F5344CB8AC3E}">
        <p14:creationId xmlns:p14="http://schemas.microsoft.com/office/powerpoint/2010/main" val="9840011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9C9D0E-3241-4003-832E-5DA831C6CCB4}" type="slidenum">
              <a:rPr kumimoji="1" lang="ja-JP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ＭＳ Ｐゴシック" panose="020B0600070205080204" pitchFamily="50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1" lang="ja-JP" alt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ＭＳ Ｐゴシック" panose="020B0600070205080204" pitchFamily="50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19499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  <a:ea typeface="+mn-ea"/>
              </a:defRPr>
            </a:lvl1pPr>
            <a:lvl2pPr>
              <a:defRPr>
                <a:latin typeface="+mn-lt"/>
                <a:ea typeface="+mn-ea"/>
              </a:defRPr>
            </a:lvl2pPr>
            <a:lvl3pPr>
              <a:defRPr>
                <a:latin typeface="+mn-lt"/>
                <a:ea typeface="+mn-ea"/>
              </a:defRPr>
            </a:lvl3pPr>
            <a:lvl4pPr>
              <a:defRPr>
                <a:latin typeface="+mn-lt"/>
                <a:ea typeface="+mn-ea"/>
              </a:defRPr>
            </a:lvl4pPr>
            <a:lvl5pPr>
              <a:defRPr>
                <a:latin typeface="+mn-lt"/>
                <a:ea typeface="+mn-ea"/>
              </a:defRPr>
            </a:lvl5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924339" y="1122363"/>
            <a:ext cx="10426148" cy="2387600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データベースシステム入門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１</a:t>
            </a:r>
            <a:r>
              <a:rPr lang="ja-JP" altLang="en-US" dirty="0"/>
              <a:t>２</a:t>
            </a:r>
            <a:r>
              <a:rPr kumimoji="1" lang="ja-JP" altLang="en-US" dirty="0" smtClean="0"/>
              <a:t>．マルチメディア，</a:t>
            </a:r>
            <a:endParaRPr kumimoji="1" lang="en-US" altLang="ja-JP" dirty="0" smtClean="0"/>
          </a:p>
          <a:p>
            <a:r>
              <a:rPr lang="ja-JP" altLang="en-US" dirty="0" smtClean="0"/>
              <a:t>オブジェクト</a:t>
            </a:r>
            <a:r>
              <a:rPr lang="ja-JP" altLang="en-US" dirty="0"/>
              <a:t>データベース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3052476" y="6278479"/>
            <a:ext cx="6023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https://</a:t>
            </a:r>
            <a:r>
              <a:rPr lang="en-US" altLang="ja-JP" dirty="0" err="1"/>
              <a:t>www.kunihikokaneko.com</a:t>
            </a:r>
            <a:r>
              <a:rPr lang="en-US" altLang="ja-JP" dirty="0"/>
              <a:t>/free/</a:t>
            </a:r>
            <a:r>
              <a:rPr lang="en-US" altLang="ja-JP" dirty="0" err="1"/>
              <a:t>dbintro</a:t>
            </a:r>
            <a:r>
              <a:rPr lang="en-US" altLang="ja-JP" dirty="0"/>
              <a:t>/</a:t>
            </a:r>
            <a:r>
              <a:rPr lang="en-US" altLang="ja-JP" dirty="0" err="1"/>
              <a:t>index.html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2856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11-1 </a:t>
            </a:r>
            <a:r>
              <a:rPr lang="ja-JP" altLang="en-US" sz="4000" dirty="0" smtClean="0">
                <a:solidFill>
                  <a:schemeClr val="bg1"/>
                </a:solidFill>
              </a:rPr>
              <a:t>マルチメディアの時代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537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675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99E4981-9B35-4C3E-A038-2E029418EA30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</a:t>
            </a:fld>
            <a:endParaRPr lang="ja-JP" altLang="en-US" sz="2800" dirty="0"/>
          </a:p>
        </p:txBody>
      </p:sp>
      <p:sp>
        <p:nvSpPr>
          <p:cNvPr id="28676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9258300" cy="10048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</a:rPr>
              <a:t>マルチメディアとは</a:t>
            </a:r>
          </a:p>
        </p:txBody>
      </p:sp>
      <p:sp>
        <p:nvSpPr>
          <p:cNvPr id="28677" name="Rectangle 3"/>
          <p:cNvSpPr txBox="1">
            <a:spLocks/>
          </p:cNvSpPr>
          <p:nvPr/>
        </p:nvSpPr>
        <p:spPr bwMode="auto">
          <a:xfrm>
            <a:off x="1320800" y="1290638"/>
            <a:ext cx="8432800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ja-JP" altLang="en-US" sz="2800" dirty="0">
                <a:solidFill>
                  <a:schemeClr val="tx1"/>
                </a:solidFill>
              </a:rPr>
              <a:t>画像、地図など</a:t>
            </a:r>
            <a:r>
              <a:rPr lang="ja-JP" altLang="en-US" sz="2800" b="1" u="sng" dirty="0">
                <a:solidFill>
                  <a:schemeClr val="tx1"/>
                </a:solidFill>
              </a:rPr>
              <a:t>人間の感覚に訴える</a:t>
            </a:r>
            <a:r>
              <a:rPr lang="ja-JP" altLang="en-US" sz="2800" dirty="0">
                <a:solidFill>
                  <a:schemeClr val="tx1"/>
                </a:solidFill>
              </a:rPr>
              <a:t>メディア</a:t>
            </a:r>
          </a:p>
        </p:txBody>
      </p:sp>
      <p:pic>
        <p:nvPicPr>
          <p:cNvPr id="28678" name="図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014" y="2431397"/>
            <a:ext cx="143668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図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014" y="3566458"/>
            <a:ext cx="1444625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0" name="図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014" y="4665009"/>
            <a:ext cx="1470025" cy="102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1" name="図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439" y="2431397"/>
            <a:ext cx="1462087" cy="101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2" name="図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439" y="3566458"/>
            <a:ext cx="1444625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3" name="図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439" y="4688821"/>
            <a:ext cx="1436687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4" name="正方形/長方形 23"/>
          <p:cNvSpPr>
            <a:spLocks noChangeArrowheads="1"/>
          </p:cNvSpPr>
          <p:nvPr/>
        </p:nvSpPr>
        <p:spPr bwMode="auto">
          <a:xfrm>
            <a:off x="1625600" y="5911197"/>
            <a:ext cx="4205288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algn="ctr">
              <a:lnSpc>
                <a:spcPts val="1600"/>
              </a:lnSpc>
              <a:spcBef>
                <a:spcPct val="0"/>
              </a:spcBef>
              <a:buNone/>
            </a:pPr>
            <a:r>
              <a:rPr lang="ja-JP" altLang="en-US" sz="2400" dirty="0">
                <a:solidFill>
                  <a:schemeClr val="tx1"/>
                </a:solidFill>
              </a:rPr>
              <a:t>有機肥料の製造から散布まで</a:t>
            </a:r>
          </a:p>
        </p:txBody>
      </p:sp>
      <p:pic>
        <p:nvPicPr>
          <p:cNvPr id="28685" name="Picture 9" descr="http://www.kkaneko.com/rinkou/js/1276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1014" y="4357034"/>
            <a:ext cx="2135187" cy="161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6" name="正方形/長方形 23"/>
          <p:cNvSpPr>
            <a:spLocks noChangeArrowheads="1"/>
          </p:cNvSpPr>
          <p:nvPr/>
        </p:nvSpPr>
        <p:spPr bwMode="auto">
          <a:xfrm>
            <a:off x="6288089" y="6020734"/>
            <a:ext cx="4087811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algn="ctr">
              <a:lnSpc>
                <a:spcPts val="1600"/>
              </a:lnSpc>
              <a:spcBef>
                <a:spcPct val="0"/>
              </a:spcBef>
              <a:buNone/>
            </a:pPr>
            <a:r>
              <a:rPr lang="en-US" altLang="ja-JP" sz="2400" dirty="0">
                <a:solidFill>
                  <a:schemeClr val="tx1"/>
                </a:solidFill>
              </a:rPr>
              <a:t>Google </a:t>
            </a:r>
            <a:r>
              <a:rPr lang="ja-JP" altLang="en-US" sz="2400" dirty="0">
                <a:solidFill>
                  <a:schemeClr val="tx1"/>
                </a:solidFill>
              </a:rPr>
              <a:t>ストリートビュー</a:t>
            </a:r>
          </a:p>
        </p:txBody>
      </p:sp>
      <p:sp>
        <p:nvSpPr>
          <p:cNvPr id="28687" name="正方形/長方形 23"/>
          <p:cNvSpPr>
            <a:spLocks noChangeArrowheads="1"/>
          </p:cNvSpPr>
          <p:nvPr/>
        </p:nvSpPr>
        <p:spPr bwMode="auto">
          <a:xfrm>
            <a:off x="6343651" y="3872846"/>
            <a:ext cx="3222625" cy="29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algn="ctr">
              <a:lnSpc>
                <a:spcPts val="1600"/>
              </a:lnSpc>
              <a:spcBef>
                <a:spcPct val="0"/>
              </a:spcBef>
              <a:buNone/>
            </a:pPr>
            <a:r>
              <a:rPr lang="ja-JP" altLang="en-US" sz="2400">
                <a:solidFill>
                  <a:schemeClr val="tx1"/>
                </a:solidFill>
              </a:rPr>
              <a:t>３次元地図</a:t>
            </a:r>
          </a:p>
        </p:txBody>
      </p:sp>
      <p:pic>
        <p:nvPicPr>
          <p:cNvPr id="28688" name="Picture 346" descr="0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650" y="2291696"/>
            <a:ext cx="1555750" cy="143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9" name="Picture 394" descr="0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3701" y="2294872"/>
            <a:ext cx="1552575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角丸四角形 18"/>
          <p:cNvSpPr/>
          <p:nvPr/>
        </p:nvSpPr>
        <p:spPr>
          <a:xfrm>
            <a:off x="1003300" y="1128491"/>
            <a:ext cx="8953500" cy="727298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466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1" name="Picture 3" descr="h2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547" y="1091822"/>
            <a:ext cx="5015046" cy="2201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279400" y="2254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デジタル画像の例</a:t>
            </a:r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1413601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h232-mo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304" y="4291874"/>
            <a:ext cx="5015046" cy="2201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051" name="Picture 3" descr="h2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547" y="1091822"/>
            <a:ext cx="5015046" cy="2201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0052" name="Text Box 4"/>
          <p:cNvSpPr txBox="1">
            <a:spLocks noChangeArrowheads="1"/>
          </p:cNvSpPr>
          <p:nvPr/>
        </p:nvSpPr>
        <p:spPr bwMode="auto">
          <a:xfrm>
            <a:off x="1577005" y="1900578"/>
            <a:ext cx="163778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ja-JP" altLang="en-US" sz="2800" dirty="0">
                <a:solidFill>
                  <a:schemeClr val="accent2"/>
                </a:solidFill>
              </a:rPr>
              <a:t>元画像</a:t>
            </a:r>
          </a:p>
        </p:txBody>
      </p:sp>
      <p:sp>
        <p:nvSpPr>
          <p:cNvPr id="130053" name="Line 5"/>
          <p:cNvSpPr>
            <a:spLocks noChangeShapeType="1"/>
          </p:cNvSpPr>
          <p:nvPr/>
        </p:nvSpPr>
        <p:spPr bwMode="auto">
          <a:xfrm flipH="1">
            <a:off x="3201632" y="3335793"/>
            <a:ext cx="850069" cy="102797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 sz="2400"/>
          </a:p>
        </p:txBody>
      </p:sp>
      <p:sp>
        <p:nvSpPr>
          <p:cNvPr id="130054" name="Text Box 6"/>
          <p:cNvSpPr txBox="1">
            <a:spLocks noChangeArrowheads="1"/>
          </p:cNvSpPr>
          <p:nvPr/>
        </p:nvSpPr>
        <p:spPr bwMode="auto">
          <a:xfrm>
            <a:off x="4150077" y="3483118"/>
            <a:ext cx="256891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ja-JP" altLang="en-US" sz="2400" b="1" dirty="0">
                <a:solidFill>
                  <a:srgbClr val="C00000"/>
                </a:solidFill>
              </a:rPr>
              <a:t>輝度</a:t>
            </a:r>
            <a:r>
              <a:rPr lang="ja-JP" altLang="en-US" sz="2400" dirty="0"/>
              <a:t>情報のみの</a:t>
            </a:r>
          </a:p>
          <a:p>
            <a:r>
              <a:rPr lang="ja-JP" altLang="en-US" sz="2400" dirty="0"/>
              <a:t>取り出し</a:t>
            </a:r>
          </a:p>
        </p:txBody>
      </p:sp>
      <p:sp>
        <p:nvSpPr>
          <p:cNvPr id="130055" name="Line 7"/>
          <p:cNvSpPr>
            <a:spLocks noChangeShapeType="1"/>
          </p:cNvSpPr>
          <p:nvPr/>
        </p:nvSpPr>
        <p:spPr bwMode="auto">
          <a:xfrm>
            <a:off x="6917781" y="3395219"/>
            <a:ext cx="761638" cy="83099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 sz="2400"/>
          </a:p>
        </p:txBody>
      </p:sp>
      <p:sp>
        <p:nvSpPr>
          <p:cNvPr id="130056" name="Text Box 8"/>
          <p:cNvSpPr txBox="1">
            <a:spLocks noChangeArrowheads="1"/>
          </p:cNvSpPr>
          <p:nvPr/>
        </p:nvSpPr>
        <p:spPr bwMode="auto">
          <a:xfrm>
            <a:off x="7878212" y="3460877"/>
            <a:ext cx="427128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ja-JP" altLang="en-US" sz="2400" b="1" dirty="0" smtClean="0">
                <a:solidFill>
                  <a:srgbClr val="C00000"/>
                </a:solidFill>
              </a:rPr>
              <a:t>色</a:t>
            </a:r>
            <a:r>
              <a:rPr lang="ja-JP" altLang="en-US" sz="2400" dirty="0" smtClean="0"/>
              <a:t>情報のみの</a:t>
            </a:r>
            <a:endParaRPr lang="en-US" altLang="ja-JP" sz="2400" dirty="0" smtClean="0"/>
          </a:p>
          <a:p>
            <a:r>
              <a:rPr lang="ja-JP" altLang="en-US" sz="2400" dirty="0" smtClean="0"/>
              <a:t>取り出し</a:t>
            </a:r>
            <a:endParaRPr lang="ja-JP" altLang="en-US" sz="2400" dirty="0"/>
          </a:p>
        </p:txBody>
      </p:sp>
      <p:pic>
        <p:nvPicPr>
          <p:cNvPr id="130059" name="Picture 11" descr="h232-my-colo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1667" y="4291874"/>
            <a:ext cx="5015046" cy="2201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279400" y="2254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/>
              <a:t>カラ</a:t>
            </a:r>
            <a:r>
              <a:rPr lang="ja-JP" altLang="en-US" dirty="0" smtClean="0"/>
              <a:t>ー画像　＝　輝度　＋　色</a:t>
            </a:r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120141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703388" y="404813"/>
            <a:ext cx="4043362" cy="417512"/>
          </a:xfrm>
        </p:spPr>
        <p:txBody>
          <a:bodyPr>
            <a:normAutofit fontScale="90000"/>
          </a:bodyPr>
          <a:lstStyle/>
          <a:p>
            <a:r>
              <a:rPr lang="ja-JP" altLang="en-US" sz="4000"/>
              <a:t>段階的な</a:t>
            </a:r>
            <a:br>
              <a:rPr lang="ja-JP" altLang="en-US" sz="4000"/>
            </a:br>
            <a:r>
              <a:rPr lang="ja-JP" altLang="en-US" sz="4000"/>
              <a:t>輝度情報の除去</a:t>
            </a:r>
          </a:p>
        </p:txBody>
      </p:sp>
      <p:pic>
        <p:nvPicPr>
          <p:cNvPr id="135171" name="Picture 3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325" y="188914"/>
            <a:ext cx="3289300" cy="1443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172" name="Picture 4" descr="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325" y="1844675"/>
            <a:ext cx="3289300" cy="144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173" name="Picture 5" descr="6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325" y="3500439"/>
            <a:ext cx="3289300" cy="1443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174" name="Picture 6" descr="8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325" y="5157789"/>
            <a:ext cx="3289300" cy="1443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5175" name="Text Box 7"/>
          <p:cNvSpPr txBox="1">
            <a:spLocks noChangeArrowheads="1"/>
          </p:cNvSpPr>
          <p:nvPr/>
        </p:nvSpPr>
        <p:spPr bwMode="auto">
          <a:xfrm>
            <a:off x="9191625" y="188913"/>
            <a:ext cx="1098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ja-JP" altLang="en-US" sz="2400"/>
              <a:t>除去率</a:t>
            </a:r>
          </a:p>
        </p:txBody>
      </p:sp>
      <p:sp>
        <p:nvSpPr>
          <p:cNvPr id="135176" name="Text Box 8"/>
          <p:cNvSpPr txBox="1">
            <a:spLocks noChangeArrowheads="1"/>
          </p:cNvSpPr>
          <p:nvPr/>
        </p:nvSpPr>
        <p:spPr bwMode="auto">
          <a:xfrm>
            <a:off x="9294813" y="692151"/>
            <a:ext cx="11079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ja-JP" altLang="en-US" sz="2400"/>
              <a:t>２０％</a:t>
            </a:r>
          </a:p>
        </p:txBody>
      </p:sp>
      <p:sp>
        <p:nvSpPr>
          <p:cNvPr id="135177" name="Text Box 9"/>
          <p:cNvSpPr txBox="1">
            <a:spLocks noChangeArrowheads="1"/>
          </p:cNvSpPr>
          <p:nvPr/>
        </p:nvSpPr>
        <p:spPr bwMode="auto">
          <a:xfrm>
            <a:off x="9336088" y="2276476"/>
            <a:ext cx="11079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ja-JP" altLang="en-US" sz="2400"/>
              <a:t>４０％</a:t>
            </a:r>
          </a:p>
        </p:txBody>
      </p:sp>
      <p:sp>
        <p:nvSpPr>
          <p:cNvPr id="135178" name="Text Box 10"/>
          <p:cNvSpPr txBox="1">
            <a:spLocks noChangeArrowheads="1"/>
          </p:cNvSpPr>
          <p:nvPr/>
        </p:nvSpPr>
        <p:spPr bwMode="auto">
          <a:xfrm>
            <a:off x="9407525" y="4005264"/>
            <a:ext cx="11079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ja-JP" altLang="en-US" sz="2400"/>
              <a:t>６０％</a:t>
            </a:r>
          </a:p>
        </p:txBody>
      </p:sp>
      <p:sp>
        <p:nvSpPr>
          <p:cNvPr id="135179" name="Text Box 11"/>
          <p:cNvSpPr txBox="1">
            <a:spLocks noChangeArrowheads="1"/>
          </p:cNvSpPr>
          <p:nvPr/>
        </p:nvSpPr>
        <p:spPr bwMode="auto">
          <a:xfrm>
            <a:off x="9407525" y="5589589"/>
            <a:ext cx="11079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ja-JP" altLang="en-US" sz="2400"/>
              <a:t>８０％</a:t>
            </a:r>
          </a:p>
        </p:txBody>
      </p:sp>
      <p:pic>
        <p:nvPicPr>
          <p:cNvPr id="135180" name="Picture 12" descr="h23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6" y="4797426"/>
            <a:ext cx="3508375" cy="153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5181" name="Text Box 13"/>
          <p:cNvSpPr txBox="1">
            <a:spLocks noChangeArrowheads="1"/>
          </p:cNvSpPr>
          <p:nvPr/>
        </p:nvSpPr>
        <p:spPr bwMode="auto">
          <a:xfrm>
            <a:off x="2927350" y="4294188"/>
            <a:ext cx="1098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ja-JP" altLang="en-US" sz="2400"/>
              <a:t>元画像</a:t>
            </a:r>
          </a:p>
        </p:txBody>
      </p:sp>
      <p:sp>
        <p:nvSpPr>
          <p:cNvPr id="135182" name="Text Box 14"/>
          <p:cNvSpPr txBox="1">
            <a:spLocks noChangeArrowheads="1"/>
          </p:cNvSpPr>
          <p:nvPr/>
        </p:nvSpPr>
        <p:spPr bwMode="auto">
          <a:xfrm>
            <a:off x="2927350" y="1387476"/>
            <a:ext cx="1454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ja-JP" altLang="en-US" sz="2000"/>
              <a:t>輝度情報の</a:t>
            </a:r>
          </a:p>
          <a:p>
            <a:r>
              <a:rPr lang="ja-JP" altLang="en-US" sz="2000"/>
              <a:t>除去</a:t>
            </a:r>
          </a:p>
        </p:txBody>
      </p:sp>
      <p:pic>
        <p:nvPicPr>
          <p:cNvPr id="135183" name="Picture 15" descr="h232-my-colo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6" y="2205039"/>
            <a:ext cx="3508375" cy="153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01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69376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デジタル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画像処理の例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4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83139"/>
            <a:ext cx="11814888" cy="4640239"/>
          </a:xfrm>
          <a:prstGeom prst="rect">
            <a:avLst/>
          </a:prstGeom>
        </p:spPr>
      </p:pic>
      <p:sp>
        <p:nvSpPr>
          <p:cNvPr id="6" name="コンテンツ プレースホルダー 5"/>
          <p:cNvSpPr>
            <a:spLocks noGrp="1"/>
          </p:cNvSpPr>
          <p:nvPr>
            <p:ph idx="1"/>
          </p:nvPr>
        </p:nvSpPr>
        <p:spPr>
          <a:xfrm>
            <a:off x="279400" y="1076325"/>
            <a:ext cx="11671300" cy="506815"/>
          </a:xfrm>
        </p:spPr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コンピュータを使って，こんなこともできます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75424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8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</a:rPr>
              <a:t>コンピュータの目</a:t>
            </a: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2450" y="1004888"/>
            <a:ext cx="8985090" cy="587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27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700766" y="4477967"/>
            <a:ext cx="5522818" cy="172598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ja-JP" altLang="en-US" dirty="0" smtClean="0">
                <a:latin typeface="メイリオ" panose="020B0604030504040204" pitchFamily="50" charset="-128"/>
              </a:rPr>
              <a:t>今や地図は「</a:t>
            </a:r>
            <a:r>
              <a:rPr lang="ja-JP" altLang="en-US" b="1" dirty="0" smtClean="0">
                <a:latin typeface="メイリオ" panose="020B0604030504040204" pitchFamily="50" charset="-128"/>
              </a:rPr>
              <a:t>無料化</a:t>
            </a:r>
            <a:r>
              <a:rPr lang="ja-JP" altLang="en-US" dirty="0" smtClean="0">
                <a:latin typeface="メイリオ" panose="020B0604030504040204" pitchFamily="50" charset="-128"/>
              </a:rPr>
              <a:t>」している</a:t>
            </a:r>
            <a:endParaRPr lang="en-US" altLang="ja-JP" dirty="0" smtClean="0">
              <a:latin typeface="メイリオ" panose="020B0604030504040204" pitchFamily="50" charset="-128"/>
            </a:endParaRPr>
          </a:p>
          <a:p>
            <a:pPr marL="0" indent="0">
              <a:buNone/>
            </a:pPr>
            <a:r>
              <a:rPr lang="ja-JP" altLang="en-US" dirty="0" smtClean="0">
                <a:latin typeface="メイリオ" panose="020B0604030504040204" pitchFamily="50" charset="-128"/>
              </a:rPr>
              <a:t>・国土地理院</a:t>
            </a:r>
            <a:endParaRPr lang="en-US" altLang="ja-JP" dirty="0" smtClean="0">
              <a:latin typeface="メイリオ" panose="020B0604030504040204" pitchFamily="50" charset="-128"/>
            </a:endParaRPr>
          </a:p>
          <a:p>
            <a:pPr marL="0" indent="0">
              <a:buNone/>
            </a:pPr>
            <a:r>
              <a:rPr lang="ja-JP" altLang="en-US" dirty="0" smtClean="0">
                <a:latin typeface="メイリオ" panose="020B0604030504040204" pitchFamily="50" charset="-128"/>
              </a:rPr>
              <a:t>・</a:t>
            </a:r>
            <a:r>
              <a:rPr lang="en-US" altLang="ja-JP" dirty="0" err="1" smtClean="0">
                <a:latin typeface="メイリオ" panose="020B0604030504040204" pitchFamily="50" charset="-128"/>
              </a:rPr>
              <a:t>OpenStreetMap</a:t>
            </a:r>
            <a:endParaRPr lang="en-US" altLang="ja-JP" dirty="0" smtClean="0">
              <a:latin typeface="メイリオ" panose="020B0604030504040204" pitchFamily="50" charset="-128"/>
            </a:endParaRPr>
          </a:p>
          <a:p>
            <a:pPr marL="0" indent="0">
              <a:buNone/>
            </a:pPr>
            <a:r>
              <a:rPr lang="ja-JP" altLang="en-US" dirty="0" smtClean="0">
                <a:latin typeface="メイリオ" panose="020B0604030504040204" pitchFamily="50" charset="-128"/>
              </a:rPr>
              <a:t>・</a:t>
            </a:r>
            <a:r>
              <a:rPr lang="en-US" altLang="ja-JP" dirty="0" smtClean="0">
                <a:latin typeface="メイリオ" panose="020B0604030504040204" pitchFamily="50" charset="-128"/>
              </a:rPr>
              <a:t>Google Map</a:t>
            </a:r>
            <a:endParaRPr lang="ja-JP" altLang="en-US" dirty="0">
              <a:latin typeface="メイリオ" panose="020B0604030504040204" pitchFamily="50" charset="-128"/>
            </a:endParaRPr>
          </a:p>
          <a:p>
            <a:pPr marL="0" indent="0">
              <a:buNone/>
            </a:pPr>
            <a:endParaRPr lang="en-US" altLang="ja-JP" dirty="0" smtClean="0">
              <a:latin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3DCA150-FBCC-4EED-BD77-593698E95F33}" type="slidenum">
              <a:rPr kumimoji="1" lang="ja-JP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1" lang="ja-JP" altLang="en-US" sz="24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7019020" y="6150114"/>
            <a:ext cx="48013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rPr>
              <a:t>※ </a:t>
            </a:r>
            <a:r>
              <a:rPr kumimoji="1" lang="ja-JP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rPr>
              <a:t>中には，独自の情報を重ね合わせて</a:t>
            </a:r>
            <a:endParaRPr kumimoji="1" lang="en-US" altLang="ja-JP" sz="2000" b="0" i="0" u="none" strike="noStrike" kern="1200" cap="none" spc="0" normalizeH="0" baseline="0" noProof="0" dirty="0" err="1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メイリオ" panose="020B0604030504040204" pitchFamily="50" charset="-128"/>
              <a:ea typeface="メイリオ" panose="020B0604030504040204" pitchFamily="50" charset="-128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rPr>
              <a:t>再配布を条件付きで許可している場合も</a:t>
            </a:r>
            <a:endParaRPr kumimoji="1" lang="ja-JP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メイリオ" panose="020B0604030504040204" pitchFamily="50" charset="-128"/>
              <a:ea typeface="メイリオ" panose="020B0604030504040204" pitchFamily="50" charset="-128"/>
              <a:cs typeface="+mn-cs"/>
            </a:endParaRPr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2251" y="1150140"/>
            <a:ext cx="3774852" cy="2401431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7201900" y="3654689"/>
            <a:ext cx="48013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rPr>
              <a:t>無料の地図（広島県部分を抜粋）</a:t>
            </a:r>
            <a:endParaRPr kumimoji="1" lang="ja-JP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メイリオ" panose="020B0604030504040204" pitchFamily="50" charset="-128"/>
              <a:ea typeface="メイリオ" panose="020B0604030504040204" pitchFamily="50" charset="-128"/>
              <a:cs typeface="+mn-cs"/>
            </a:endParaRPr>
          </a:p>
        </p:txBody>
      </p:sp>
      <p:pic>
        <p:nvPicPr>
          <p:cNvPr id="1026" name="Picture 2" descr="http://4.bp.blogspot.com/-ugfDrCNROHw/VbnRccqW8JI/AAAAAAAAwLQ/W3tt2UI4bcA/s800/computer_serve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085" y="1706424"/>
            <a:ext cx="2086495" cy="1948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左中かっこ 9"/>
          <p:cNvSpPr/>
          <p:nvPr/>
        </p:nvSpPr>
        <p:spPr>
          <a:xfrm>
            <a:off x="7019020" y="1088967"/>
            <a:ext cx="182880" cy="2967644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ＭＳ Ｐゴシック" panose="020B0600070205080204" pitchFamily="50" charset="-128"/>
              <a:cs typeface="+mn-cs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4868669" y="3589442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rPr>
              <a:t>コンピュータ</a:t>
            </a:r>
            <a:endParaRPr kumimoji="1" lang="ja-JP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メイリオ" panose="020B0604030504040204" pitchFamily="50" charset="-128"/>
              <a:ea typeface="メイリオ" panose="020B0604030504040204" pitchFamily="50" charset="-128"/>
              <a:cs typeface="+mn-cs"/>
            </a:endParaRPr>
          </a:p>
        </p:txBody>
      </p:sp>
      <p:pic>
        <p:nvPicPr>
          <p:cNvPr id="1028" name="Picture 4" descr="http://3.bp.blogspot.com/-KD-vDEF7A5A/VUIJfNA38SI/AAAAAAAAtU4/aDV-_O6jlcY/s800/internet_earth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162" y="2102821"/>
            <a:ext cx="1155469" cy="1155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テキスト ボックス 13"/>
          <p:cNvSpPr txBox="1"/>
          <p:nvPr/>
        </p:nvSpPr>
        <p:spPr>
          <a:xfrm>
            <a:off x="2980175" y="3328720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rPr>
              <a:t>インター</a:t>
            </a:r>
            <a:endParaRPr kumimoji="1" lang="en-US" altLang="ja-JP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メイリオ" panose="020B0604030504040204" pitchFamily="50" charset="-128"/>
              <a:ea typeface="メイリオ" panose="020B0604030504040204" pitchFamily="50" charset="-128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rPr>
              <a:t>ネット</a:t>
            </a:r>
            <a:endParaRPr kumimoji="1" lang="ja-JP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メイリオ" panose="020B0604030504040204" pitchFamily="50" charset="-128"/>
              <a:ea typeface="メイリオ" panose="020B0604030504040204" pitchFamily="50" charset="-128"/>
              <a:cs typeface="+mn-cs"/>
            </a:endParaRPr>
          </a:p>
        </p:txBody>
      </p:sp>
      <p:cxnSp>
        <p:nvCxnSpPr>
          <p:cNvPr id="13" name="直線コネクタ 12"/>
          <p:cNvCxnSpPr/>
          <p:nvPr/>
        </p:nvCxnSpPr>
        <p:spPr>
          <a:xfrm flipV="1">
            <a:off x="4222033" y="2680554"/>
            <a:ext cx="504428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コネクタ 16"/>
          <p:cNvCxnSpPr/>
          <p:nvPr/>
        </p:nvCxnSpPr>
        <p:spPr>
          <a:xfrm>
            <a:off x="2647037" y="2017375"/>
            <a:ext cx="369405" cy="29288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コネクタ 18"/>
          <p:cNvCxnSpPr/>
          <p:nvPr/>
        </p:nvCxnSpPr>
        <p:spPr>
          <a:xfrm flipV="1">
            <a:off x="2565881" y="2768133"/>
            <a:ext cx="385634" cy="3228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コネクタ 20"/>
          <p:cNvCxnSpPr/>
          <p:nvPr/>
        </p:nvCxnSpPr>
        <p:spPr>
          <a:xfrm flipV="1">
            <a:off x="2716927" y="3144626"/>
            <a:ext cx="287923" cy="3650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テキスト ボックス 23"/>
          <p:cNvSpPr txBox="1"/>
          <p:nvPr/>
        </p:nvSpPr>
        <p:spPr>
          <a:xfrm>
            <a:off x="377825" y="5919281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rPr>
              <a:t>個々人のもとへ</a:t>
            </a:r>
            <a:endParaRPr kumimoji="1" lang="ja-JP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メイリオ" panose="020B0604030504040204" pitchFamily="50" charset="-128"/>
              <a:ea typeface="メイリオ" panose="020B0604030504040204" pitchFamily="50" charset="-128"/>
              <a:cs typeface="+mn-cs"/>
            </a:endParaRPr>
          </a:p>
        </p:txBody>
      </p:sp>
      <p:pic>
        <p:nvPicPr>
          <p:cNvPr id="1030" name="Picture 6" descr="http://2.bp.blogspot.com/-knpe_YTl1fQ/VGLMqiapu2I/AAAAAAAApDo/znRPOJsBz0o/s800/smartphone5_ojisa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06" y="1011423"/>
            <a:ext cx="1165454" cy="1736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1.bp.blogspot.com/-korV00hkoBQ/UnXnURDGAhI/AAAAAAAAaM4/-meAoF-m8Lo/s800/kaden_tablet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5" y="2794177"/>
            <a:ext cx="1311601" cy="1219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4.bp.blogspot.com/-qiH7dVl4f6o/V1z82R-VpDI/AAAAAAAA7Ms/ktb-hWAZC0En3moU425ZRduzs_RpPqTRwCLcB/s800/computer_laptop_note_zabuto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213" y="2698968"/>
            <a:ext cx="1006021" cy="852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1.bp.blogspot.com/-MTFj_Gg4Cys/WI1zKkWMaII/AAAAAAABBW8/TCt5uTdjg_gtv4SWCOPN7BwRp3V5o-GQACLcB/s800/computer_side_man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775" y="4159717"/>
            <a:ext cx="1444852" cy="1344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23" name="正方形/長方形 22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Rectangle 2"/>
          <p:cNvSpPr txBox="1">
            <a:spLocks/>
          </p:cNvSpPr>
          <p:nvPr/>
        </p:nvSpPr>
        <p:spPr>
          <a:xfrm>
            <a:off x="419100" y="0"/>
            <a:ext cx="8572500" cy="10048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</a:lstStyle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</a:rPr>
              <a:t>無料</a:t>
            </a:r>
            <a:r>
              <a:rPr lang="ja-JP" altLang="en-US" sz="4000" dirty="0" smtClean="0">
                <a:solidFill>
                  <a:schemeClr val="bg1"/>
                </a:solidFill>
              </a:rPr>
              <a:t>のデジタル</a:t>
            </a:r>
            <a:r>
              <a:rPr lang="ja-JP" altLang="en-US" sz="4000" dirty="0">
                <a:solidFill>
                  <a:schemeClr val="bg1"/>
                </a:solidFill>
              </a:rPr>
              <a:t>地図</a:t>
            </a:r>
            <a:endParaRPr lang="ja-JP" altLang="en-US" sz="40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18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３次元コンピュータグラフィックスの例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5967411"/>
            <a:ext cx="12192000" cy="1143001"/>
          </a:xfrm>
        </p:spPr>
        <p:txBody>
          <a:bodyPr/>
          <a:lstStyle/>
          <a:p>
            <a:pPr marL="0" indent="0">
              <a:buNone/>
            </a:pPr>
            <a:r>
              <a:rPr kumimoji="1" lang="en-US" altLang="ja-JP" dirty="0" smtClean="0"/>
              <a:t>※ </a:t>
            </a:r>
            <a:r>
              <a:rPr kumimoji="1" lang="en-US" altLang="ja-JP" dirty="0" err="1" smtClean="0"/>
              <a:t>F4map</a:t>
            </a:r>
            <a:r>
              <a:rPr kumimoji="1" lang="en-US" altLang="ja-JP" dirty="0" smtClean="0"/>
              <a:t> </a:t>
            </a:r>
            <a:r>
              <a:rPr lang="ja-JP" altLang="en-US" dirty="0" smtClean="0"/>
              <a:t>サービスで，３次元地図を表示したところ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10</a:t>
            </a:fld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383" y="1048464"/>
            <a:ext cx="8320502" cy="4755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137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err="1" smtClean="0"/>
              <a:t>F4map</a:t>
            </a:r>
            <a:r>
              <a:rPr lang="ja-JP" altLang="en-US" dirty="0"/>
              <a:t> </a:t>
            </a:r>
            <a:r>
              <a:rPr lang="en-US" altLang="ja-JP" dirty="0" smtClean="0"/>
              <a:t>(1/5) 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0999" y="1020329"/>
            <a:ext cx="11223171" cy="4351338"/>
          </a:xfrm>
        </p:spPr>
        <p:txBody>
          <a:bodyPr/>
          <a:lstStyle/>
          <a:p>
            <a:pPr marL="0" indent="0">
              <a:buNone/>
            </a:pPr>
            <a:r>
              <a:rPr lang="en-US" altLang="ja-JP" dirty="0" err="1" smtClean="0"/>
              <a:t>F4map</a:t>
            </a:r>
            <a:r>
              <a:rPr lang="en-US" altLang="ja-JP" dirty="0" smtClean="0"/>
              <a:t> </a:t>
            </a:r>
            <a:r>
              <a:rPr lang="ja-JP" altLang="en-US" dirty="0" smtClean="0"/>
              <a:t>は</a:t>
            </a:r>
            <a:r>
              <a:rPr lang="ja-JP" altLang="en-US" b="1" dirty="0" smtClean="0"/>
              <a:t>３次元の世界地図</a:t>
            </a:r>
            <a:r>
              <a:rPr lang="ja-JP" altLang="en-US" dirty="0" smtClean="0"/>
              <a:t>．</a:t>
            </a:r>
            <a:r>
              <a:rPr lang="ja-JP" altLang="en-US" dirty="0" smtClean="0">
                <a:solidFill>
                  <a:srgbClr val="C00000"/>
                </a:solidFill>
              </a:rPr>
              <a:t>３次元コンピュータグラフィックス</a:t>
            </a:r>
            <a:r>
              <a:rPr lang="ja-JP" altLang="en-US" dirty="0" smtClean="0"/>
              <a:t>による表示である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① ウェブブラウザで，次の</a:t>
            </a:r>
            <a:r>
              <a:rPr lang="en-US" altLang="ja-JP" dirty="0" smtClean="0"/>
              <a:t>URL</a:t>
            </a:r>
            <a:r>
              <a:rPr lang="ja-JP" altLang="en-US" dirty="0" smtClean="0"/>
              <a:t>を開く</a:t>
            </a:r>
            <a:endParaRPr lang="en-US" altLang="ja-JP" dirty="0" smtClean="0"/>
          </a:p>
          <a:p>
            <a:pPr marL="0" indent="0">
              <a:buNone/>
            </a:pPr>
            <a:r>
              <a:rPr lang="en-US" altLang="ja-JP" b="1" dirty="0" smtClean="0"/>
              <a:t>	http://</a:t>
            </a:r>
            <a:r>
              <a:rPr lang="en-US" altLang="ja-JP" b="1" dirty="0" err="1" smtClean="0"/>
              <a:t>demo.F4map.com</a:t>
            </a:r>
            <a:r>
              <a:rPr lang="en-US" altLang="ja-JP" b="1" dirty="0" smtClean="0"/>
              <a:t>/</a:t>
            </a:r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② </a:t>
            </a:r>
            <a:r>
              <a:rPr lang="ja-JP" altLang="en-US" b="1" dirty="0" smtClean="0"/>
              <a:t>世界地図が開く</a:t>
            </a:r>
            <a:r>
              <a:rPr lang="ja-JP" altLang="en-US" dirty="0" smtClean="0"/>
              <a:t>ので確認する</a:t>
            </a:r>
            <a:endParaRPr lang="en-US" altLang="ja-JP" dirty="0" smtClean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1356" y="3940085"/>
            <a:ext cx="5081588" cy="2863163"/>
          </a:xfrm>
          <a:prstGeom prst="rect">
            <a:avLst/>
          </a:prstGeom>
        </p:spPr>
      </p:pic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3628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err="1" smtClean="0"/>
              <a:t>F4map</a:t>
            </a:r>
            <a:r>
              <a:rPr kumimoji="1" lang="en-US" altLang="ja-JP" dirty="0" smtClean="0"/>
              <a:t> </a:t>
            </a:r>
            <a:r>
              <a:rPr lang="en-US" altLang="ja-JP" dirty="0" smtClean="0"/>
              <a:t>(2/5</a:t>
            </a:r>
            <a:r>
              <a:rPr lang="en-US" altLang="ja-JP" dirty="0"/>
              <a:t>) 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③ 試しに「</a:t>
            </a:r>
            <a:r>
              <a:rPr lang="ja-JP" altLang="en-US" b="1" dirty="0"/>
              <a:t>姫路城</a:t>
            </a:r>
            <a:r>
              <a:rPr kumimoji="1" lang="ja-JP" altLang="en-US" dirty="0" smtClean="0"/>
              <a:t>」を検索してみる</a:t>
            </a:r>
            <a:endParaRPr kumimoji="1"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kumimoji="1"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kumimoji="1"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kumimoji="1" lang="ja-JP" altLang="en-US" dirty="0" smtClean="0"/>
              <a:t>④ 姫路城の場所が</a:t>
            </a:r>
            <a:r>
              <a:rPr kumimoji="1" lang="ja-JP" altLang="en-US" b="1" dirty="0" smtClean="0"/>
              <a:t>「</a:t>
            </a:r>
            <a:r>
              <a:rPr kumimoji="1" lang="en-US" altLang="ja-JP" b="1" dirty="0" smtClean="0"/>
              <a:t>A</a:t>
            </a:r>
            <a:r>
              <a:rPr kumimoji="1" lang="ja-JP" altLang="en-US" b="1" dirty="0" smtClean="0"/>
              <a:t>」で表示</a:t>
            </a:r>
            <a:r>
              <a:rPr kumimoji="1" lang="ja-JP" altLang="en-US" dirty="0" smtClean="0"/>
              <a:t>されるので確認する</a:t>
            </a:r>
            <a:endParaRPr kumimoji="1" lang="ja-JP" alt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6773" y="1530804"/>
            <a:ext cx="5305425" cy="1771650"/>
          </a:xfrm>
          <a:prstGeom prst="rect">
            <a:avLst/>
          </a:prstGeom>
        </p:spPr>
      </p:pic>
      <p:sp>
        <p:nvSpPr>
          <p:cNvPr id="5" name="正方形/長方形 4"/>
          <p:cNvSpPr/>
          <p:nvPr/>
        </p:nvSpPr>
        <p:spPr>
          <a:xfrm>
            <a:off x="2424360" y="2019245"/>
            <a:ext cx="874011" cy="59332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>
          <a:xfrm>
            <a:off x="4563279" y="2019245"/>
            <a:ext cx="455035" cy="51712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7121207" y="1883229"/>
            <a:ext cx="377539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「</a:t>
            </a:r>
            <a:r>
              <a:rPr kumimoji="1" lang="ja-JP" altLang="en-US" sz="2800" b="1" dirty="0" smtClean="0"/>
              <a:t>姫路城</a:t>
            </a:r>
            <a:r>
              <a:rPr kumimoji="1" lang="ja-JP" altLang="en-US" sz="2800" dirty="0" smtClean="0"/>
              <a:t>」と入れて，</a:t>
            </a:r>
            <a:endParaRPr kumimoji="1" lang="en-US" altLang="ja-JP" sz="2800" dirty="0" smtClean="0"/>
          </a:p>
          <a:p>
            <a:r>
              <a:rPr lang="ja-JP" altLang="en-US" sz="2800" b="1" dirty="0" smtClean="0"/>
              <a:t>検索</a:t>
            </a:r>
            <a:r>
              <a:rPr lang="ja-JP" altLang="en-US" sz="2800" b="1" dirty="0"/>
              <a:t>ボタン</a:t>
            </a:r>
            <a:r>
              <a:rPr lang="ja-JP" altLang="en-US" sz="2800" dirty="0" smtClean="0"/>
              <a:t>を</a:t>
            </a:r>
            <a:r>
              <a:rPr lang="ja-JP" altLang="en-US" sz="2800" dirty="0"/>
              <a:t>押</a:t>
            </a:r>
            <a:r>
              <a:rPr lang="ja-JP" altLang="en-US" sz="2800" dirty="0" smtClean="0"/>
              <a:t>す</a:t>
            </a:r>
            <a:endParaRPr kumimoji="1" lang="ja-JP" altLang="en-US" sz="2800" dirty="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6906" y="4700363"/>
            <a:ext cx="3286125" cy="1962150"/>
          </a:xfrm>
          <a:prstGeom prst="rect">
            <a:avLst/>
          </a:prstGeom>
        </p:spPr>
      </p:pic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9737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err="1" smtClean="0"/>
              <a:t>F4map</a:t>
            </a:r>
            <a:r>
              <a:rPr kumimoji="1" lang="en-US" altLang="ja-JP" dirty="0" smtClean="0"/>
              <a:t> </a:t>
            </a:r>
            <a:r>
              <a:rPr lang="en-US" altLang="ja-JP" dirty="0" smtClean="0"/>
              <a:t>(3/5</a:t>
            </a:r>
            <a:r>
              <a:rPr lang="en-US" altLang="ja-JP" dirty="0"/>
              <a:t>) 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0999" y="1020329"/>
            <a:ext cx="11027229" cy="4351338"/>
          </a:xfrm>
        </p:spPr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④</a:t>
            </a:r>
            <a:r>
              <a:rPr lang="ja-JP" altLang="en-US" dirty="0" smtClean="0"/>
              <a:t> 「</a:t>
            </a:r>
            <a:r>
              <a:rPr lang="en-US" altLang="ja-JP" dirty="0" smtClean="0"/>
              <a:t>A</a:t>
            </a:r>
            <a:r>
              <a:rPr lang="ja-JP" altLang="en-US" b="1" dirty="0" smtClean="0"/>
              <a:t>」ボタン</a:t>
            </a:r>
            <a:r>
              <a:rPr lang="ja-JP" altLang="en-US" dirty="0" smtClean="0"/>
              <a:t>を，</a:t>
            </a:r>
            <a:r>
              <a:rPr lang="ja-JP" altLang="en-US" b="1" dirty="0" smtClean="0"/>
              <a:t>クリック</a:t>
            </a:r>
            <a:r>
              <a:rPr lang="ja-JP" altLang="en-US" dirty="0" smtClean="0"/>
              <a:t>して，</a:t>
            </a:r>
            <a:r>
              <a:rPr lang="ja-JP" altLang="en-US" b="1" dirty="0" smtClean="0"/>
              <a:t>ズームイン</a:t>
            </a:r>
            <a:r>
              <a:rPr lang="ja-JP" altLang="en-US" dirty="0" smtClean="0"/>
              <a:t>する</a:t>
            </a: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endParaRPr lang="en-US" altLang="ja-JP" dirty="0" smtClean="0"/>
          </a:p>
        </p:txBody>
      </p:sp>
      <p:sp>
        <p:nvSpPr>
          <p:cNvPr id="13" name="右矢印 12"/>
          <p:cNvSpPr/>
          <p:nvPr/>
        </p:nvSpPr>
        <p:spPr>
          <a:xfrm>
            <a:off x="3902526" y="2222151"/>
            <a:ext cx="370115" cy="9738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256" y="1766339"/>
            <a:ext cx="2275115" cy="1692464"/>
          </a:xfrm>
          <a:prstGeom prst="rect">
            <a:avLst/>
          </a:prstGeom>
        </p:spPr>
      </p:pic>
      <p:sp>
        <p:nvSpPr>
          <p:cNvPr id="15" name="正方形/長方形 14"/>
          <p:cNvSpPr/>
          <p:nvPr/>
        </p:nvSpPr>
        <p:spPr>
          <a:xfrm>
            <a:off x="1723807" y="2204301"/>
            <a:ext cx="874011" cy="59332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9239" y="1529146"/>
            <a:ext cx="3539218" cy="2536962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13037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err="1" smtClean="0"/>
              <a:t>F4map</a:t>
            </a:r>
            <a:r>
              <a:rPr kumimoji="1" lang="en-US" altLang="ja-JP" dirty="0" smtClean="0"/>
              <a:t> </a:t>
            </a:r>
            <a:r>
              <a:rPr lang="en-US" altLang="ja-JP" dirty="0" smtClean="0"/>
              <a:t>(4/5</a:t>
            </a:r>
            <a:r>
              <a:rPr lang="en-US" altLang="ja-JP" dirty="0"/>
              <a:t>) 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0999" y="1020329"/>
            <a:ext cx="11027229" cy="4351338"/>
          </a:xfrm>
        </p:spPr>
        <p:txBody>
          <a:bodyPr/>
          <a:lstStyle/>
          <a:p>
            <a:pPr marL="0" indent="0">
              <a:buNone/>
            </a:pPr>
            <a:r>
              <a:rPr lang="ja-JP" altLang="en-US" dirty="0" smtClean="0"/>
              <a:t>◆　もちろん，姫路城以外も</a:t>
            </a:r>
            <a:r>
              <a:rPr lang="ja-JP" altLang="en-US" b="1" dirty="0" smtClean="0"/>
              <a:t>検索</a:t>
            </a:r>
            <a:r>
              <a:rPr lang="ja-JP" altLang="en-US" dirty="0" smtClean="0"/>
              <a:t>できる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lang="ja-JP" altLang="en-US" dirty="0" smtClean="0"/>
              <a:t>◆　</a:t>
            </a:r>
            <a:r>
              <a:rPr lang="ja-JP" altLang="en-US" b="1" dirty="0" smtClean="0"/>
              <a:t>回転，ズームイン／ズームアウト</a:t>
            </a:r>
            <a:r>
              <a:rPr lang="ja-JP" altLang="en-US" dirty="0" smtClean="0"/>
              <a:t>するためのボタンがある</a:t>
            </a: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endParaRPr lang="en-US" altLang="ja-JP" dirty="0" smtClean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861" y="1530804"/>
            <a:ext cx="3285585" cy="2224768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4360902" y="2381578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新宿</a:t>
            </a:r>
            <a:endParaRPr kumimoji="1" lang="ja-JP" altLang="en-US" sz="2800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9763" y="1614324"/>
            <a:ext cx="3729037" cy="2172772"/>
          </a:xfrm>
          <a:prstGeom prst="rect">
            <a:avLst/>
          </a:prstGeom>
        </p:spPr>
      </p:pic>
      <p:sp>
        <p:nvSpPr>
          <p:cNvPr id="11" name="テキスト ボックス 10"/>
          <p:cNvSpPr txBox="1"/>
          <p:nvPr/>
        </p:nvSpPr>
        <p:spPr>
          <a:xfrm>
            <a:off x="9677895" y="2090757"/>
            <a:ext cx="1620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ルーブル</a:t>
            </a:r>
            <a:endParaRPr lang="en-US" altLang="ja-JP" sz="2800" dirty="0" smtClean="0"/>
          </a:p>
          <a:p>
            <a:r>
              <a:rPr lang="ja-JP" altLang="en-US" sz="2800" dirty="0" smtClean="0"/>
              <a:t>美術館</a:t>
            </a:r>
            <a:endParaRPr kumimoji="1" lang="ja-JP" altLang="en-US" sz="2800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861" y="4681992"/>
            <a:ext cx="1506923" cy="1947408"/>
          </a:xfrm>
          <a:prstGeom prst="rect">
            <a:avLst/>
          </a:prstGeom>
        </p:spPr>
      </p:pic>
      <p:sp>
        <p:nvSpPr>
          <p:cNvPr id="17" name="テキスト ボックス 16"/>
          <p:cNvSpPr txBox="1"/>
          <p:nvPr/>
        </p:nvSpPr>
        <p:spPr>
          <a:xfrm>
            <a:off x="3191350" y="5116821"/>
            <a:ext cx="70070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画面の右上にボタンがある．試してみよう</a:t>
            </a:r>
            <a:endParaRPr kumimoji="1" lang="ja-JP" altLang="en-US" sz="2800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37295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err="1" smtClean="0"/>
              <a:t>F4map</a:t>
            </a:r>
            <a:r>
              <a:rPr kumimoji="1" lang="en-US" altLang="ja-JP" dirty="0" smtClean="0"/>
              <a:t> </a:t>
            </a:r>
            <a:r>
              <a:rPr lang="en-US" altLang="ja-JP" dirty="0" smtClean="0"/>
              <a:t>(5/5</a:t>
            </a:r>
            <a:r>
              <a:rPr lang="en-US" altLang="ja-JP" dirty="0"/>
              <a:t>) 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0999" y="1020329"/>
            <a:ext cx="1181100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dirty="0" smtClean="0"/>
              <a:t>◆　</a:t>
            </a:r>
            <a:r>
              <a:rPr lang="ja-JP" altLang="en-US" b="1" dirty="0" smtClean="0"/>
              <a:t>マウスの左ボタン</a:t>
            </a:r>
            <a:r>
              <a:rPr lang="ja-JP" altLang="en-US" dirty="0" smtClean="0"/>
              <a:t>を押しながら</a:t>
            </a:r>
            <a:r>
              <a:rPr lang="ja-JP" altLang="en-US" b="1" dirty="0" smtClean="0"/>
              <a:t>マウスを動かす</a:t>
            </a:r>
            <a:r>
              <a:rPr lang="ja-JP" altLang="en-US" dirty="0" smtClean="0"/>
              <a:t>と移動する</a:t>
            </a: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r>
              <a:rPr lang="en-US" altLang="ja-JP" sz="2400" dirty="0" smtClean="0"/>
              <a:t>※ </a:t>
            </a:r>
            <a:r>
              <a:rPr lang="ja-JP" altLang="en-US" sz="2400" dirty="0" smtClean="0"/>
              <a:t>表示がイマイチだったり，期待はずれでも，製作者に苦情はいわないこと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en-US" altLang="ja-JP" dirty="0" smtClean="0"/>
              <a:t> </a:t>
            </a:r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endParaRPr lang="en-US" altLang="ja-JP" dirty="0" smtClean="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4035" y="1667384"/>
            <a:ext cx="3540622" cy="2202820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8065" y="1667384"/>
            <a:ext cx="3540622" cy="2202820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4806043" y="2382351"/>
            <a:ext cx="530636" cy="7728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036" y="4517258"/>
            <a:ext cx="3540622" cy="2202820"/>
          </a:xfrm>
          <a:prstGeom prst="rect">
            <a:avLst/>
          </a:prstGeom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1127" y="4517258"/>
            <a:ext cx="3560987" cy="2215491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6327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err="1" smtClean="0"/>
              <a:t>F4</a:t>
            </a:r>
            <a:r>
              <a:rPr kumimoji="1" lang="ja-JP" altLang="en-US" dirty="0" smtClean="0"/>
              <a:t>マップでのポリゴン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建物の壁１つ１つ．道路１つ１つがポリゴン</a:t>
            </a:r>
            <a:endParaRPr kumimoji="1" lang="ja-JP" alt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5347" y="1998209"/>
            <a:ext cx="6162675" cy="3971925"/>
          </a:xfrm>
          <a:prstGeom prst="rect">
            <a:avLst/>
          </a:prstGeom>
        </p:spPr>
      </p:pic>
      <p:cxnSp>
        <p:nvCxnSpPr>
          <p:cNvPr id="6" name="直線矢印コネクタ 5"/>
          <p:cNvCxnSpPr/>
          <p:nvPr/>
        </p:nvCxnSpPr>
        <p:spPr>
          <a:xfrm flipH="1">
            <a:off x="7086600" y="2808514"/>
            <a:ext cx="1306286" cy="54429"/>
          </a:xfrm>
          <a:prstGeom prst="straightConnector1">
            <a:avLst/>
          </a:prstGeom>
          <a:ln w="635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テキスト ボックス 7"/>
          <p:cNvSpPr txBox="1"/>
          <p:nvPr/>
        </p:nvSpPr>
        <p:spPr>
          <a:xfrm>
            <a:off x="8632369" y="2569729"/>
            <a:ext cx="305724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この建物は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直方体．</a:t>
            </a:r>
            <a:endParaRPr lang="en-US" altLang="ja-JP" sz="2800" dirty="0" smtClean="0"/>
          </a:p>
          <a:p>
            <a:endParaRPr kumimoji="1" lang="en-US" altLang="ja-JP" sz="2800" dirty="0" smtClean="0"/>
          </a:p>
          <a:p>
            <a:r>
              <a:rPr lang="ja-JP" altLang="en-US" sz="2800" dirty="0" smtClean="0"/>
              <a:t>この場合，</a:t>
            </a:r>
            <a:endParaRPr kumimoji="1" lang="en-US" altLang="ja-JP" sz="2800" dirty="0"/>
          </a:p>
          <a:p>
            <a:r>
              <a:rPr lang="ja-JP" altLang="en-US" sz="2800" dirty="0" smtClean="0"/>
              <a:t>１つの建物</a:t>
            </a:r>
            <a:endParaRPr lang="en-US" altLang="ja-JP" sz="2800" dirty="0" smtClean="0"/>
          </a:p>
          <a:p>
            <a:r>
              <a:rPr kumimoji="1" lang="ja-JP" altLang="en-US" sz="2800" dirty="0" smtClean="0"/>
              <a:t>＝６個のポリゴン</a:t>
            </a:r>
            <a:endParaRPr kumimoji="1" lang="ja-JP" altLang="en-US" sz="28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1573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実際の写真と</a:t>
            </a:r>
            <a:r>
              <a:rPr lang="en-US" altLang="ja-JP" dirty="0"/>
              <a:t>3</a:t>
            </a:r>
            <a:r>
              <a:rPr lang="ja-JP" altLang="en-US" dirty="0"/>
              <a:t>次元地図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17</a:t>
            </a:fld>
            <a:endParaRPr kumimoji="1" lang="ja-JP" altLang="en-US"/>
          </a:p>
        </p:txBody>
      </p:sp>
      <p:pic>
        <p:nvPicPr>
          <p:cNvPr id="5" name="図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01" y="901700"/>
            <a:ext cx="4601219" cy="2657806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4214" y="901700"/>
            <a:ext cx="4385181" cy="2706225"/>
          </a:xfrm>
          <a:prstGeom prst="rect">
            <a:avLst/>
          </a:prstGeom>
        </p:spPr>
      </p:pic>
      <p:pic>
        <p:nvPicPr>
          <p:cNvPr id="7" name="コンテンツ プレースホルダー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69" y="3767255"/>
            <a:ext cx="4851908" cy="2802715"/>
          </a:xfrm>
          <a:prstGeom prst="rect">
            <a:avLst/>
          </a:prstGeom>
        </p:spPr>
      </p:pic>
      <p:pic>
        <p:nvPicPr>
          <p:cNvPr id="8" name="図 7"/>
          <p:cNvPicPr/>
          <p:nvPr/>
        </p:nvPicPr>
        <p:blipFill>
          <a:blip r:embed="rId5"/>
          <a:stretch>
            <a:fillRect/>
          </a:stretch>
        </p:blipFill>
        <p:spPr>
          <a:xfrm>
            <a:off x="6214214" y="3695136"/>
            <a:ext cx="4869340" cy="2899527"/>
          </a:xfrm>
          <a:prstGeom prst="rect">
            <a:avLst/>
          </a:prstGeom>
        </p:spPr>
      </p:pic>
      <p:sp>
        <p:nvSpPr>
          <p:cNvPr id="9" name="右矢印 8"/>
          <p:cNvSpPr/>
          <p:nvPr/>
        </p:nvSpPr>
        <p:spPr>
          <a:xfrm>
            <a:off x="5242578" y="3311770"/>
            <a:ext cx="820379" cy="71912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9671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0" y="225425"/>
            <a:ext cx="121920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３次元</a:t>
            </a:r>
            <a:r>
              <a:rPr lang="ja-JP" altLang="en-US" dirty="0" smtClean="0"/>
              <a:t>スキャナで読み込んだ３次元データの例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65234" y="5250119"/>
            <a:ext cx="10515600" cy="1906784"/>
          </a:xfrm>
        </p:spPr>
        <p:txBody>
          <a:bodyPr>
            <a:normAutofit/>
          </a:bodyPr>
          <a:lstStyle/>
          <a:p>
            <a:pPr marL="0" indent="0">
              <a:lnSpc>
                <a:spcPct val="75000"/>
              </a:lnSpc>
              <a:buNone/>
            </a:pPr>
            <a:r>
              <a:rPr lang="ja-JP" altLang="en-US" sz="2400" dirty="0" smtClean="0">
                <a:solidFill>
                  <a:schemeClr val="tx1"/>
                </a:solidFill>
              </a:rPr>
              <a:t>◆ ３次元データは，インターネットで，容易に入手可能</a:t>
            </a:r>
            <a:endParaRPr lang="en-US" altLang="ja-JP" sz="2400" dirty="0" smtClean="0">
              <a:solidFill>
                <a:schemeClr val="tx1"/>
              </a:solidFill>
            </a:endParaRPr>
          </a:p>
          <a:p>
            <a:pPr>
              <a:lnSpc>
                <a:spcPct val="75000"/>
              </a:lnSpc>
            </a:pPr>
            <a:r>
              <a:rPr lang="en-US" altLang="ja-JP" sz="2400" dirty="0" smtClean="0">
                <a:solidFill>
                  <a:schemeClr val="tx1"/>
                </a:solidFill>
              </a:rPr>
              <a:t>http://</a:t>
            </a:r>
            <a:r>
              <a:rPr lang="en-US" altLang="ja-JP" sz="2400" dirty="0" err="1" smtClean="0">
                <a:solidFill>
                  <a:schemeClr val="tx1"/>
                </a:solidFill>
              </a:rPr>
              <a:t>sourceforge.net</a:t>
            </a:r>
            <a:r>
              <a:rPr lang="en-US" altLang="ja-JP" sz="2400" dirty="0" smtClean="0">
                <a:solidFill>
                  <a:schemeClr val="tx1"/>
                </a:solidFill>
              </a:rPr>
              <a:t>/projects/</a:t>
            </a:r>
            <a:r>
              <a:rPr lang="en-US" altLang="ja-JP" sz="2400" dirty="0" err="1" smtClean="0">
                <a:solidFill>
                  <a:schemeClr val="tx1"/>
                </a:solidFill>
              </a:rPr>
              <a:t>pointclouds</a:t>
            </a:r>
            <a:r>
              <a:rPr lang="en-US" altLang="ja-JP" sz="2400" dirty="0" smtClean="0">
                <a:solidFill>
                  <a:schemeClr val="tx1"/>
                </a:solidFill>
              </a:rPr>
              <a:t>/files/</a:t>
            </a:r>
            <a:r>
              <a:rPr lang="en-US" altLang="ja-JP" sz="2400" dirty="0" err="1" smtClean="0">
                <a:solidFill>
                  <a:schemeClr val="tx1"/>
                </a:solidFill>
              </a:rPr>
              <a:t>PCD%20datasets</a:t>
            </a:r>
            <a:r>
              <a:rPr lang="en-US" altLang="ja-JP" sz="2400" dirty="0" smtClean="0">
                <a:solidFill>
                  <a:schemeClr val="tx1"/>
                </a:solidFill>
              </a:rPr>
              <a:t>/</a:t>
            </a:r>
          </a:p>
          <a:p>
            <a:pPr>
              <a:lnSpc>
                <a:spcPct val="75000"/>
              </a:lnSpc>
            </a:pPr>
            <a:r>
              <a:rPr lang="en-US" altLang="ja-JP" sz="2400" dirty="0" smtClean="0">
                <a:solidFill>
                  <a:schemeClr val="tx1"/>
                </a:solidFill>
              </a:rPr>
              <a:t>https</a:t>
            </a:r>
            <a:r>
              <a:rPr lang="en-US" altLang="ja-JP" sz="2400" dirty="0">
                <a:solidFill>
                  <a:schemeClr val="tx1"/>
                </a:solidFill>
              </a:rPr>
              <a:t>://</a:t>
            </a:r>
            <a:r>
              <a:rPr lang="en-US" altLang="ja-JP" sz="2400" dirty="0" err="1" smtClean="0">
                <a:solidFill>
                  <a:schemeClr val="tx1"/>
                </a:solidFill>
              </a:rPr>
              <a:t>github.com</a:t>
            </a:r>
            <a:r>
              <a:rPr lang="en-US" altLang="ja-JP" sz="2400" dirty="0" smtClean="0">
                <a:solidFill>
                  <a:schemeClr val="tx1"/>
                </a:solidFill>
              </a:rPr>
              <a:t>/</a:t>
            </a:r>
            <a:r>
              <a:rPr lang="en-US" altLang="ja-JP" sz="2400" dirty="0" err="1" smtClean="0">
                <a:solidFill>
                  <a:schemeClr val="tx1"/>
                </a:solidFill>
              </a:rPr>
              <a:t>PointCloudLibrary</a:t>
            </a:r>
            <a:r>
              <a:rPr lang="en-US" altLang="ja-JP" sz="2400" dirty="0" smtClean="0">
                <a:solidFill>
                  <a:schemeClr val="tx1"/>
                </a:solidFill>
              </a:rPr>
              <a:t>/data</a:t>
            </a:r>
          </a:p>
          <a:p>
            <a:pPr>
              <a:lnSpc>
                <a:spcPct val="75000"/>
              </a:lnSpc>
            </a:pPr>
            <a:r>
              <a:rPr lang="en-US" altLang="ja-JP" sz="2400" dirty="0">
                <a:solidFill>
                  <a:schemeClr val="tx1"/>
                </a:solidFill>
              </a:rPr>
              <a:t>http://</a:t>
            </a:r>
            <a:r>
              <a:rPr lang="en-US" altLang="ja-JP" sz="2400" dirty="0" err="1">
                <a:solidFill>
                  <a:schemeClr val="tx1"/>
                </a:solidFill>
              </a:rPr>
              <a:t>pointclouds.org</a:t>
            </a:r>
            <a:r>
              <a:rPr lang="en-US" altLang="ja-JP" sz="2400" dirty="0">
                <a:solidFill>
                  <a:schemeClr val="tx1"/>
                </a:solidFill>
              </a:rPr>
              <a:t>/media/</a:t>
            </a:r>
            <a:endParaRPr kumimoji="1"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18</a:t>
            </a:fld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667" y="944834"/>
            <a:ext cx="2877986" cy="3757371"/>
          </a:xfrm>
          <a:prstGeom prst="rect">
            <a:avLst/>
          </a:prstGeom>
        </p:spPr>
      </p:pic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1367791" y="4803381"/>
            <a:ext cx="2399737" cy="4467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en-US" altLang="ja-JP" sz="2400" dirty="0" err="1" smtClean="0">
                <a:solidFill>
                  <a:schemeClr val="tx1"/>
                </a:solidFill>
              </a:rPr>
              <a:t>Laurana</a:t>
            </a:r>
            <a:r>
              <a:rPr lang="ja-JP" altLang="en-US" sz="2400" dirty="0" smtClean="0">
                <a:solidFill>
                  <a:schemeClr val="tx1"/>
                </a:solidFill>
              </a:rPr>
              <a:t>データ</a:t>
            </a:r>
            <a:endParaRPr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5266329" y="4751220"/>
            <a:ext cx="2399737" cy="44673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</a:pPr>
            <a:r>
              <a:rPr lang="en-US" altLang="ja-JP" sz="2400" dirty="0" err="1" smtClean="0">
                <a:solidFill>
                  <a:schemeClr val="tx1"/>
                </a:solidFill>
              </a:rPr>
              <a:t>biwi</a:t>
            </a:r>
            <a:r>
              <a:rPr lang="en-US" altLang="ja-JP" sz="2400" dirty="0" smtClean="0">
                <a:solidFill>
                  <a:schemeClr val="tx1"/>
                </a:solidFill>
              </a:rPr>
              <a:t> face </a:t>
            </a:r>
            <a:r>
              <a:rPr lang="ja-JP" altLang="en-US" sz="2400" dirty="0" smtClean="0">
                <a:solidFill>
                  <a:schemeClr val="tx1"/>
                </a:solidFill>
              </a:rPr>
              <a:t>データ </a:t>
            </a:r>
            <a:r>
              <a:rPr lang="en-US" altLang="ja-JP" sz="2400" dirty="0" smtClean="0">
                <a:solidFill>
                  <a:schemeClr val="tx1"/>
                </a:solidFill>
              </a:rPr>
              <a:t>01</a:t>
            </a:r>
            <a:endParaRPr lang="ja-JP" altLang="en-US" sz="2400" dirty="0">
              <a:solidFill>
                <a:schemeClr val="tx1"/>
              </a:solidFill>
            </a:endParaRPr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2521" y="901700"/>
            <a:ext cx="3024019" cy="3737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70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0" y="225425"/>
            <a:ext cx="121920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３次元</a:t>
            </a:r>
            <a:r>
              <a:rPr lang="ja-JP" altLang="en-US" dirty="0" smtClean="0"/>
              <a:t>スキャナで読み込んだ３次元データの例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19</a:t>
            </a:fld>
            <a:endParaRPr kumimoji="1" lang="ja-JP" altLang="en-US"/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982" y="860164"/>
            <a:ext cx="9203717" cy="5997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27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34754" y="229691"/>
            <a:ext cx="10515600" cy="612337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</a:rPr>
              <a:t>ポリゴンとポリゴンメッシュ</a:t>
            </a:r>
            <a:endParaRPr kumimoji="1" lang="ja-JP" altLang="en-US" dirty="0">
              <a:latin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074106" y="6356350"/>
            <a:ext cx="2743200" cy="365125"/>
          </a:xfrm>
        </p:spPr>
        <p:txBody>
          <a:bodyPr/>
          <a:lstStyle/>
          <a:p>
            <a:fld id="{43DCA150-FBCC-4EED-BD77-593698E95F33}" type="slidenum">
              <a:rPr kumimoji="1" lang="ja-JP" altLang="en-US" smtClean="0">
                <a:latin typeface="メイリオ" panose="020B0604030504040204" pitchFamily="50" charset="-128"/>
              </a:rPr>
              <a:t>20</a:t>
            </a:fld>
            <a:endParaRPr kumimoji="1" lang="ja-JP" altLang="en-US">
              <a:latin typeface="メイリオ" panose="020B0604030504040204" pitchFamily="50" charset="-128"/>
            </a:endParaRPr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5078" y="923110"/>
            <a:ext cx="4464822" cy="5866090"/>
          </a:xfrm>
          <a:prstGeom prst="rect">
            <a:avLst/>
          </a:prstGeom>
        </p:spPr>
      </p:pic>
      <p:sp>
        <p:nvSpPr>
          <p:cNvPr id="16" name="テキスト ボックス 15"/>
          <p:cNvSpPr txBox="1"/>
          <p:nvPr/>
        </p:nvSpPr>
        <p:spPr>
          <a:xfrm>
            <a:off x="334754" y="2811975"/>
            <a:ext cx="305724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全体で</a:t>
            </a:r>
            <a:endParaRPr kumimoji="1"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ポリゴンメッシュ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8526254" y="2811975"/>
            <a:ext cx="305724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１つ１つの多角形</a:t>
            </a:r>
            <a:endParaRPr kumimoji="1"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がポリゴン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69476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正方形/長方形 21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69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EADB5469-CA04-4B53-B891-DE8D17E1DC09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21</a:t>
            </a:fld>
            <a:endParaRPr lang="ja-JP" altLang="en-US" sz="2800"/>
          </a:p>
        </p:txBody>
      </p:sp>
      <p:sp>
        <p:nvSpPr>
          <p:cNvPr id="29700" name="Rectangle 2"/>
          <p:cNvSpPr>
            <a:spLocks noGrp="1"/>
          </p:cNvSpPr>
          <p:nvPr>
            <p:ph type="title" idx="4294967295"/>
          </p:nvPr>
        </p:nvSpPr>
        <p:spPr>
          <a:xfrm>
            <a:off x="444500" y="0"/>
            <a:ext cx="92710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</a:rPr>
              <a:t>データの種類</a:t>
            </a:r>
          </a:p>
        </p:txBody>
      </p:sp>
      <p:sp>
        <p:nvSpPr>
          <p:cNvPr id="29701" name="テキスト ボックス 7"/>
          <p:cNvSpPr txBox="1">
            <a:spLocks noChangeArrowheads="1"/>
          </p:cNvSpPr>
          <p:nvPr/>
        </p:nvSpPr>
        <p:spPr bwMode="auto">
          <a:xfrm>
            <a:off x="6496050" y="3792538"/>
            <a:ext cx="8953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800">
                <a:solidFill>
                  <a:schemeClr val="tx1"/>
                </a:solidFill>
              </a:rPr>
              <a:t>地図</a:t>
            </a:r>
            <a:endParaRPr lang="en-US" altLang="ja-JP" sz="2800">
              <a:solidFill>
                <a:schemeClr val="tx1"/>
              </a:solidFill>
            </a:endParaRPr>
          </a:p>
        </p:txBody>
      </p:sp>
      <p:sp>
        <p:nvSpPr>
          <p:cNvPr id="29702" name="テキスト ボックス 10"/>
          <p:cNvSpPr txBox="1">
            <a:spLocks noChangeArrowheads="1"/>
          </p:cNvSpPr>
          <p:nvPr/>
        </p:nvSpPr>
        <p:spPr bwMode="auto">
          <a:xfrm>
            <a:off x="8993188" y="5936456"/>
            <a:ext cx="2673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800">
                <a:solidFill>
                  <a:schemeClr val="tx1"/>
                </a:solidFill>
              </a:rPr>
              <a:t>グラフィックス</a:t>
            </a:r>
            <a:endParaRPr lang="en-US" altLang="ja-JP" sz="2800">
              <a:solidFill>
                <a:schemeClr val="tx1"/>
              </a:solidFill>
            </a:endParaRPr>
          </a:p>
        </p:txBody>
      </p:sp>
      <p:pic>
        <p:nvPicPr>
          <p:cNvPr id="29703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438" y="1079500"/>
            <a:ext cx="2620962" cy="275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704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9538" y="3693319"/>
            <a:ext cx="2343150" cy="227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705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3188" y="1140619"/>
            <a:ext cx="2349500" cy="2179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706" name="テキスト ボックス 7"/>
          <p:cNvSpPr txBox="1">
            <a:spLocks noChangeArrowheads="1"/>
          </p:cNvSpPr>
          <p:nvPr/>
        </p:nvSpPr>
        <p:spPr bwMode="auto">
          <a:xfrm>
            <a:off x="9196388" y="3285331"/>
            <a:ext cx="23177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800">
                <a:solidFill>
                  <a:schemeClr val="tx1"/>
                </a:solidFill>
              </a:rPr>
              <a:t>画像、ビデオ</a:t>
            </a:r>
          </a:p>
        </p:txBody>
      </p:sp>
      <p:sp>
        <p:nvSpPr>
          <p:cNvPr id="29707" name="テキスト ボックス 7"/>
          <p:cNvSpPr txBox="1">
            <a:spLocks noChangeArrowheads="1"/>
          </p:cNvSpPr>
          <p:nvPr/>
        </p:nvSpPr>
        <p:spPr bwMode="auto">
          <a:xfrm>
            <a:off x="5080000" y="6176962"/>
            <a:ext cx="8953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800" dirty="0">
                <a:solidFill>
                  <a:schemeClr val="tx1"/>
                </a:solidFill>
              </a:rPr>
              <a:t>音声</a:t>
            </a:r>
          </a:p>
        </p:txBody>
      </p:sp>
      <p:sp>
        <p:nvSpPr>
          <p:cNvPr id="29708" name="テキスト ボックス 7"/>
          <p:cNvSpPr txBox="1">
            <a:spLocks noChangeArrowheads="1"/>
          </p:cNvSpPr>
          <p:nvPr/>
        </p:nvSpPr>
        <p:spPr bwMode="auto">
          <a:xfrm>
            <a:off x="7138194" y="6196013"/>
            <a:ext cx="8953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800" dirty="0">
                <a:solidFill>
                  <a:schemeClr val="tx1"/>
                </a:solidFill>
              </a:rPr>
              <a:t>音楽</a:t>
            </a:r>
          </a:p>
        </p:txBody>
      </p:sp>
      <p:sp>
        <p:nvSpPr>
          <p:cNvPr id="29709" name="テキスト ボックス 7"/>
          <p:cNvSpPr txBox="1">
            <a:spLocks noChangeArrowheads="1"/>
          </p:cNvSpPr>
          <p:nvPr/>
        </p:nvSpPr>
        <p:spPr bwMode="auto">
          <a:xfrm>
            <a:off x="439737" y="3201988"/>
            <a:ext cx="12509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800">
                <a:solidFill>
                  <a:schemeClr val="tx1"/>
                </a:solidFill>
              </a:rPr>
              <a:t>文字列</a:t>
            </a:r>
          </a:p>
        </p:txBody>
      </p:sp>
      <p:sp>
        <p:nvSpPr>
          <p:cNvPr id="29710" name="テキスト ボックス 7"/>
          <p:cNvSpPr txBox="1">
            <a:spLocks noChangeArrowheads="1"/>
          </p:cNvSpPr>
          <p:nvPr/>
        </p:nvSpPr>
        <p:spPr bwMode="auto">
          <a:xfrm>
            <a:off x="3275012" y="3171826"/>
            <a:ext cx="8953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800" dirty="0">
                <a:solidFill>
                  <a:schemeClr val="tx1"/>
                </a:solidFill>
              </a:rPr>
              <a:t>文書</a:t>
            </a:r>
          </a:p>
        </p:txBody>
      </p:sp>
      <p:sp>
        <p:nvSpPr>
          <p:cNvPr id="29711" name="テキスト ボックス 7"/>
          <p:cNvSpPr txBox="1">
            <a:spLocks noChangeArrowheads="1"/>
          </p:cNvSpPr>
          <p:nvPr/>
        </p:nvSpPr>
        <p:spPr bwMode="auto">
          <a:xfrm>
            <a:off x="1606550" y="5754688"/>
            <a:ext cx="8953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800">
                <a:solidFill>
                  <a:schemeClr val="tx1"/>
                </a:solidFill>
              </a:rPr>
              <a:t>数値</a:t>
            </a:r>
          </a:p>
        </p:txBody>
      </p:sp>
      <p:pic>
        <p:nvPicPr>
          <p:cNvPr id="29712" name="Picture 22" descr="オーケストラのイラスト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099" y="4283074"/>
            <a:ext cx="1615729" cy="183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3" name="Picture 24" descr="歌のイラスト「幼稚園・女の子・合唱」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650" y="3926308"/>
            <a:ext cx="1352550" cy="2188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14" name="Text Box 25"/>
          <p:cNvSpPr txBox="1">
            <a:spLocks noChangeArrowheads="1"/>
          </p:cNvSpPr>
          <p:nvPr/>
        </p:nvSpPr>
        <p:spPr bwMode="auto">
          <a:xfrm>
            <a:off x="398463" y="4311650"/>
            <a:ext cx="3870325" cy="1416050"/>
          </a:xfrm>
          <a:prstGeom prst="rect">
            <a:avLst/>
          </a:prstGeom>
          <a:noFill/>
          <a:ln w="9525">
            <a:solidFill>
              <a:srgbClr val="02356E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>
                <a:solidFill>
                  <a:schemeClr val="folHlink"/>
                </a:solidFill>
              </a:rPr>
              <a:t>2014 </a:t>
            </a:r>
            <a:r>
              <a:rPr lang="ja-JP" altLang="en-US">
                <a:solidFill>
                  <a:srgbClr val="02356E"/>
                </a:solidFill>
              </a:rPr>
              <a:t>年 </a:t>
            </a:r>
            <a:r>
              <a:rPr lang="ja-JP" altLang="en-US">
                <a:solidFill>
                  <a:schemeClr val="folHlink"/>
                </a:solidFill>
              </a:rPr>
              <a:t>8 </a:t>
            </a:r>
            <a:r>
              <a:rPr lang="ja-JP" altLang="en-US">
                <a:solidFill>
                  <a:srgbClr val="02356E"/>
                </a:solidFill>
              </a:rPr>
              <a:t>月 </a:t>
            </a:r>
            <a:r>
              <a:rPr lang="en-US" altLang="ja-JP">
                <a:solidFill>
                  <a:schemeClr val="folHlink"/>
                </a:solidFill>
              </a:rPr>
              <a:t>20</a:t>
            </a:r>
            <a:r>
              <a:rPr lang="ja-JP" altLang="en-US">
                <a:solidFill>
                  <a:schemeClr val="folHlink"/>
                </a:solidFill>
              </a:rPr>
              <a:t> </a:t>
            </a:r>
            <a:r>
              <a:rPr lang="ja-JP" altLang="en-US">
                <a:solidFill>
                  <a:srgbClr val="02356E"/>
                </a:solidFill>
              </a:rPr>
              <a:t>日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ja-JP" altLang="en-US">
                <a:solidFill>
                  <a:schemeClr val="folHlink"/>
                </a:solidFill>
              </a:rPr>
              <a:t>100</a:t>
            </a:r>
            <a:r>
              <a:rPr lang="ja-JP" altLang="en-US">
                <a:solidFill>
                  <a:srgbClr val="02356E"/>
                </a:solidFill>
              </a:rPr>
              <a:t> 円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ja-JP" altLang="en-US">
                <a:solidFill>
                  <a:schemeClr val="folHlink"/>
                </a:solidFill>
              </a:rPr>
              <a:t>36.2</a:t>
            </a:r>
            <a:r>
              <a:rPr lang="ja-JP" altLang="en-US">
                <a:solidFill>
                  <a:srgbClr val="02356E"/>
                </a:solidFill>
              </a:rPr>
              <a:t> 度</a:t>
            </a:r>
            <a:endParaRPr lang="en-US" altLang="ja-JP">
              <a:solidFill>
                <a:srgbClr val="02356E"/>
              </a:solidFill>
            </a:endParaRPr>
          </a:p>
        </p:txBody>
      </p:sp>
      <p:sp>
        <p:nvSpPr>
          <p:cNvPr id="29715" name="Text Box 26"/>
          <p:cNvSpPr txBox="1">
            <a:spLocks noChangeArrowheads="1"/>
          </p:cNvSpPr>
          <p:nvPr/>
        </p:nvSpPr>
        <p:spPr bwMode="auto">
          <a:xfrm>
            <a:off x="219076" y="1690688"/>
            <a:ext cx="1819275" cy="539750"/>
          </a:xfrm>
          <a:prstGeom prst="rect">
            <a:avLst/>
          </a:prstGeom>
          <a:noFill/>
          <a:ln w="9525">
            <a:solidFill>
              <a:srgbClr val="02356E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>
                <a:solidFill>
                  <a:schemeClr val="folHlink"/>
                </a:solidFill>
              </a:rPr>
              <a:t>金子邦彦</a:t>
            </a:r>
            <a:endParaRPr lang="en-US" altLang="ja-JP">
              <a:solidFill>
                <a:schemeClr val="folHlink"/>
              </a:solidFill>
            </a:endParaRPr>
          </a:p>
        </p:txBody>
      </p:sp>
      <p:sp>
        <p:nvSpPr>
          <p:cNvPr id="29717" name="Text Box 26"/>
          <p:cNvSpPr txBox="1">
            <a:spLocks noChangeArrowheads="1"/>
          </p:cNvSpPr>
          <p:nvPr/>
        </p:nvSpPr>
        <p:spPr bwMode="auto">
          <a:xfrm>
            <a:off x="530226" y="2463800"/>
            <a:ext cx="1030287" cy="539750"/>
          </a:xfrm>
          <a:prstGeom prst="rect">
            <a:avLst/>
          </a:prstGeom>
          <a:noFill/>
          <a:ln w="9525">
            <a:solidFill>
              <a:srgbClr val="02356E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ja-JP">
                <a:solidFill>
                  <a:schemeClr val="folHlink"/>
                </a:solidFill>
              </a:rPr>
              <a:t>blue</a:t>
            </a:r>
          </a:p>
        </p:txBody>
      </p:sp>
      <p:pic>
        <p:nvPicPr>
          <p:cNvPr id="10242" name="Picture 2" descr="http://4.bp.blogspot.com/-2t-ECy35d50/UPzH73UAg3I/AAAAAAAAKz4/OJZ0yCVaRbU/s1600/book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024" y="1342231"/>
            <a:ext cx="2711976" cy="197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5986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22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9283700" cy="10048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</a:rPr>
              <a:t>データの種類</a:t>
            </a:r>
          </a:p>
        </p:txBody>
      </p:sp>
      <p:sp>
        <p:nvSpPr>
          <p:cNvPr id="31749" name="Rectangle 3"/>
          <p:cNvSpPr>
            <a:spLocks noGrp="1"/>
          </p:cNvSpPr>
          <p:nvPr>
            <p:ph type="body" idx="4294967295"/>
          </p:nvPr>
        </p:nvSpPr>
        <p:spPr>
          <a:xfrm>
            <a:off x="571500" y="1239839"/>
            <a:ext cx="9750425" cy="4567237"/>
          </a:xfrm>
        </p:spPr>
        <p:txBody>
          <a:bodyPr>
            <a:normAutofit/>
          </a:bodyPr>
          <a:lstStyle/>
          <a:p>
            <a:r>
              <a:rPr lang="ja-JP" altLang="en-US" dirty="0">
                <a:solidFill>
                  <a:schemeClr val="accent6">
                    <a:lumMod val="50000"/>
                  </a:schemeClr>
                </a:solidFill>
              </a:rPr>
              <a:t>文字列　（氏名、住所、パスワード ・・・）</a:t>
            </a:r>
          </a:p>
          <a:p>
            <a:r>
              <a:rPr lang="ja-JP" altLang="en-US" dirty="0">
                <a:solidFill>
                  <a:schemeClr val="accent6">
                    <a:lumMod val="50000"/>
                  </a:schemeClr>
                </a:solidFill>
              </a:rPr>
              <a:t>文書　</a:t>
            </a:r>
            <a:r>
              <a:rPr lang="en-US" altLang="ja-JP" dirty="0">
                <a:solidFill>
                  <a:schemeClr val="accent6">
                    <a:lumMod val="50000"/>
                  </a:schemeClr>
                </a:solidFill>
              </a:rPr>
              <a:t>	</a:t>
            </a:r>
            <a:r>
              <a:rPr lang="ja-JP" altLang="en-US" dirty="0">
                <a:solidFill>
                  <a:schemeClr val="accent6">
                    <a:lumMod val="50000"/>
                  </a:schemeClr>
                </a:solidFill>
              </a:rPr>
              <a:t>（メモ、日記 </a:t>
            </a:r>
            <a:r>
              <a:rPr lang="en-US" altLang="ja-JP" dirty="0">
                <a:solidFill>
                  <a:schemeClr val="accent6">
                    <a:lumMod val="50000"/>
                  </a:schemeClr>
                </a:solidFill>
              </a:rPr>
              <a:t>・・・）</a:t>
            </a:r>
          </a:p>
          <a:p>
            <a:r>
              <a:rPr lang="ja-JP" altLang="en-US" dirty="0">
                <a:solidFill>
                  <a:schemeClr val="accent6">
                    <a:lumMod val="50000"/>
                  </a:schemeClr>
                </a:solidFill>
              </a:rPr>
              <a:t>数値　</a:t>
            </a:r>
            <a:r>
              <a:rPr lang="en-US" altLang="ja-JP" dirty="0">
                <a:solidFill>
                  <a:schemeClr val="accent6">
                    <a:lumMod val="50000"/>
                  </a:schemeClr>
                </a:solidFill>
              </a:rPr>
              <a:t>	</a:t>
            </a:r>
            <a:r>
              <a:rPr lang="ja-JP" altLang="en-US" dirty="0">
                <a:solidFill>
                  <a:schemeClr val="accent6">
                    <a:lumMod val="50000"/>
                  </a:schemeClr>
                </a:solidFill>
              </a:rPr>
              <a:t>（日時、価格 ・・・）</a:t>
            </a:r>
          </a:p>
          <a:p>
            <a:r>
              <a:rPr lang="ja-JP" altLang="en-US" dirty="0">
                <a:solidFill>
                  <a:schemeClr val="accent6">
                    <a:lumMod val="50000"/>
                  </a:schemeClr>
                </a:solidFill>
              </a:rPr>
              <a:t>画像、ビデオ</a:t>
            </a:r>
          </a:p>
          <a:p>
            <a:r>
              <a:rPr lang="ja-JP" altLang="en-US" dirty="0">
                <a:solidFill>
                  <a:schemeClr val="accent6">
                    <a:lumMod val="50000"/>
                  </a:schemeClr>
                </a:solidFill>
              </a:rPr>
              <a:t>地図</a:t>
            </a:r>
            <a:endParaRPr lang="en-US" altLang="ja-JP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ja-JP" altLang="en-US" dirty="0">
                <a:solidFill>
                  <a:schemeClr val="accent6">
                    <a:lumMod val="50000"/>
                  </a:schemeClr>
                </a:solidFill>
              </a:rPr>
              <a:t>グラフィックス</a:t>
            </a:r>
          </a:p>
          <a:p>
            <a:r>
              <a:rPr lang="ja-JP" altLang="en-US" dirty="0">
                <a:solidFill>
                  <a:schemeClr val="accent6">
                    <a:lumMod val="50000"/>
                  </a:schemeClr>
                </a:solidFill>
              </a:rPr>
              <a:t>音声</a:t>
            </a:r>
            <a:endParaRPr lang="en-US" altLang="ja-JP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ja-JP" altLang="en-US" dirty="0">
                <a:solidFill>
                  <a:schemeClr val="accent6">
                    <a:lumMod val="50000"/>
                  </a:schemeClr>
                </a:solidFill>
              </a:rPr>
              <a:t>音楽</a:t>
            </a:r>
          </a:p>
          <a:p>
            <a:pPr>
              <a:buFont typeface="Arial" panose="020B0604020202020204" pitchFamily="34" charset="0"/>
              <a:buNone/>
            </a:pPr>
            <a:r>
              <a:rPr lang="ja-JP" altLang="en-US" dirty="0">
                <a:solidFill>
                  <a:schemeClr val="accent6">
                    <a:lumMod val="50000"/>
                  </a:schemeClr>
                </a:solidFill>
              </a:rPr>
              <a:t>など</a:t>
            </a:r>
          </a:p>
        </p:txBody>
      </p:sp>
      <p:sp>
        <p:nvSpPr>
          <p:cNvPr id="31751" name="正方形/長方形 10"/>
          <p:cNvSpPr>
            <a:spLocks noChangeArrowheads="1"/>
          </p:cNvSpPr>
          <p:nvPr/>
        </p:nvSpPr>
        <p:spPr bwMode="auto">
          <a:xfrm>
            <a:off x="3848101" y="4730750"/>
            <a:ext cx="695007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800" dirty="0">
                <a:solidFill>
                  <a:schemeClr val="tx1"/>
                </a:solidFill>
              </a:rPr>
              <a:t>データはたくさんの種類がある．</a:t>
            </a:r>
            <a:endParaRPr lang="en-US" altLang="ja-JP" sz="2800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800" dirty="0">
                <a:solidFill>
                  <a:schemeClr val="tx1"/>
                </a:solidFill>
              </a:rPr>
              <a:t>データベースシステムでは、何でも扱う．</a:t>
            </a:r>
          </a:p>
        </p:txBody>
      </p:sp>
      <p:sp>
        <p:nvSpPr>
          <p:cNvPr id="13" name="角丸四角形 12"/>
          <p:cNvSpPr/>
          <p:nvPr/>
        </p:nvSpPr>
        <p:spPr>
          <a:xfrm>
            <a:off x="3111500" y="4556218"/>
            <a:ext cx="8153400" cy="1250858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16" name="グループ化 15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17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8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7725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957648" y="337752"/>
            <a:ext cx="7772400" cy="1143000"/>
          </a:xfrm>
        </p:spPr>
        <p:txBody>
          <a:bodyPr/>
          <a:lstStyle/>
          <a:p>
            <a:r>
              <a:rPr lang="ja-JP" altLang="en-US" dirty="0"/>
              <a:t>マルチメディアの例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57648" y="1611733"/>
            <a:ext cx="9034849" cy="4724400"/>
          </a:xfrm>
        </p:spPr>
        <p:txBody>
          <a:bodyPr>
            <a:normAutofit fontScale="92500"/>
          </a:bodyPr>
          <a:lstStyle/>
          <a:p>
            <a:pPr>
              <a:lnSpc>
                <a:spcPct val="100000"/>
              </a:lnSpc>
            </a:pPr>
            <a:r>
              <a:rPr lang="ja-JP" altLang="en-US" sz="3600" dirty="0"/>
              <a:t>犯罪捜査のためのデータベース</a:t>
            </a:r>
          </a:p>
          <a:p>
            <a:pPr lvl="1">
              <a:lnSpc>
                <a:spcPct val="100000"/>
              </a:lnSpc>
            </a:pPr>
            <a:r>
              <a:rPr lang="ja-JP" altLang="en-US" sz="3200" b="1" dirty="0" smtClean="0"/>
              <a:t>動画</a:t>
            </a:r>
            <a:r>
              <a:rPr lang="ja-JP" altLang="en-US" sz="3200" dirty="0" smtClean="0"/>
              <a:t>：</a:t>
            </a:r>
            <a:r>
              <a:rPr lang="ja-JP" altLang="en-US" sz="3200" dirty="0"/>
              <a:t>　監視カメラ、車載カメラで得る</a:t>
            </a:r>
          </a:p>
          <a:p>
            <a:pPr lvl="1">
              <a:lnSpc>
                <a:spcPct val="100000"/>
              </a:lnSpc>
            </a:pPr>
            <a:r>
              <a:rPr lang="ja-JP" altLang="en-US" sz="3200" b="1" dirty="0" smtClean="0"/>
              <a:t>静止画</a:t>
            </a:r>
            <a:r>
              <a:rPr lang="ja-JP" altLang="en-US" sz="3200" dirty="0" smtClean="0"/>
              <a:t>：</a:t>
            </a:r>
            <a:r>
              <a:rPr lang="ja-JP" altLang="en-US" sz="3200" dirty="0"/>
              <a:t>　調査員が持つカメラで得る</a:t>
            </a:r>
          </a:p>
          <a:p>
            <a:pPr lvl="1">
              <a:lnSpc>
                <a:spcPct val="100000"/>
              </a:lnSpc>
            </a:pPr>
            <a:r>
              <a:rPr lang="ja-JP" altLang="en-US" sz="3200" b="1" dirty="0"/>
              <a:t>文書</a:t>
            </a:r>
            <a:r>
              <a:rPr lang="ja-JP" altLang="en-US" sz="3200" dirty="0"/>
              <a:t>：　別途付加された情報　</a:t>
            </a:r>
          </a:p>
          <a:p>
            <a:pPr lvl="1">
              <a:lnSpc>
                <a:spcPct val="100000"/>
              </a:lnSpc>
            </a:pPr>
            <a:r>
              <a:rPr lang="en-US" altLang="ja-JP" sz="3200" b="1" dirty="0" smtClean="0"/>
              <a:t>Geographic </a:t>
            </a:r>
            <a:r>
              <a:rPr lang="en-US" altLang="ja-JP" sz="3200" b="1" dirty="0"/>
              <a:t>data</a:t>
            </a:r>
            <a:r>
              <a:rPr lang="ja-JP" altLang="en-US" sz="3200" dirty="0"/>
              <a:t>： 道、川、行政界、建物など座標に関わる</a:t>
            </a:r>
            <a:r>
              <a:rPr lang="ja-JP" altLang="en-US" sz="3200" dirty="0" smtClean="0"/>
              <a:t>情報</a:t>
            </a:r>
            <a:endParaRPr lang="en-US" altLang="ja-JP" sz="3200" dirty="0" smtClean="0"/>
          </a:p>
          <a:p>
            <a:pPr lvl="1">
              <a:lnSpc>
                <a:spcPct val="100000"/>
              </a:lnSpc>
            </a:pPr>
            <a:endParaRPr lang="en-US" altLang="ja-JP" sz="3200" dirty="0"/>
          </a:p>
          <a:p>
            <a:pPr marL="457200" lvl="1" indent="0">
              <a:lnSpc>
                <a:spcPct val="100000"/>
              </a:lnSpc>
              <a:buNone/>
            </a:pPr>
            <a:r>
              <a:rPr lang="en-US" altLang="ja-JP" sz="3200" dirty="0" smtClean="0"/>
              <a:t>※</a:t>
            </a:r>
            <a:r>
              <a:rPr lang="ja-JP" altLang="en-US" sz="3200" dirty="0" smtClean="0"/>
              <a:t>　リレーショナル・データベースとの連携も</a:t>
            </a:r>
            <a:endParaRPr lang="en-US" altLang="ja-JP" sz="3200" dirty="0" smtClean="0"/>
          </a:p>
          <a:p>
            <a:pPr marL="457200" lvl="1" indent="0">
              <a:lnSpc>
                <a:spcPct val="100000"/>
              </a:lnSpc>
              <a:buNone/>
            </a:pPr>
            <a:r>
              <a:rPr lang="ja-JP" altLang="en-US" sz="3200" dirty="0" smtClean="0"/>
              <a:t>　　　人口</a:t>
            </a:r>
            <a:r>
              <a:rPr lang="ja-JP" altLang="en-US" sz="3200" dirty="0"/>
              <a:t>、住所、その他の</a:t>
            </a:r>
            <a:r>
              <a:rPr lang="ja-JP" altLang="en-US" sz="3200" dirty="0" smtClean="0"/>
              <a:t>背景情報</a:t>
            </a:r>
            <a:endParaRPr lang="ja-JP" altLang="en-US" sz="3200" dirty="0"/>
          </a:p>
          <a:p>
            <a:pPr marL="457200" lvl="1" indent="0">
              <a:lnSpc>
                <a:spcPct val="100000"/>
              </a:lnSpc>
              <a:buNone/>
            </a:pPr>
            <a:endParaRPr lang="ja-JP" altLang="en-US" sz="3200" dirty="0"/>
          </a:p>
          <a:p>
            <a:pPr lvl="1"/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119297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279400" y="700088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マルチメディアデータベースシステム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の</a:t>
            </a:r>
            <a:r>
              <a:rPr lang="ja-JP" altLang="en-US" dirty="0"/>
              <a:t>枠組み</a:t>
            </a:r>
          </a:p>
        </p:txBody>
      </p:sp>
      <p:sp>
        <p:nvSpPr>
          <p:cNvPr id="89091" name="AutoShape 3"/>
          <p:cNvSpPr>
            <a:spLocks noChangeArrowheads="1"/>
          </p:cNvSpPr>
          <p:nvPr/>
        </p:nvSpPr>
        <p:spPr bwMode="auto">
          <a:xfrm>
            <a:off x="2286000" y="2667000"/>
            <a:ext cx="2362200" cy="3352800"/>
          </a:xfrm>
          <a:prstGeom prst="can">
            <a:avLst>
              <a:gd name="adj" fmla="val 35484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2551773" y="3657601"/>
            <a:ext cx="1800493" cy="6463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ja-JP" altLang="en-US"/>
              <a:t>マルチメディア</a:t>
            </a:r>
          </a:p>
          <a:p>
            <a:pPr algn="ctr" eaLnBrk="0" hangingPunct="0"/>
            <a:r>
              <a:rPr lang="ja-JP" altLang="en-US"/>
              <a:t>データ</a:t>
            </a:r>
          </a:p>
        </p:txBody>
      </p:sp>
      <p:sp>
        <p:nvSpPr>
          <p:cNvPr id="89093" name="Text Box 5"/>
          <p:cNvSpPr txBox="1">
            <a:spLocks noChangeArrowheads="1"/>
          </p:cNvSpPr>
          <p:nvPr/>
        </p:nvSpPr>
        <p:spPr bwMode="auto">
          <a:xfrm>
            <a:off x="2438400" y="4648201"/>
            <a:ext cx="1981200" cy="6463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ja-JP" altLang="en-US"/>
              <a:t>空間データ</a:t>
            </a:r>
          </a:p>
          <a:p>
            <a:pPr algn="ctr" eaLnBrk="0" hangingPunct="0"/>
            <a:endParaRPr lang="en-US" altLang="ja-JP"/>
          </a:p>
        </p:txBody>
      </p:sp>
      <p:sp>
        <p:nvSpPr>
          <p:cNvPr id="89094" name="Line 6"/>
          <p:cNvSpPr>
            <a:spLocks noChangeShapeType="1"/>
          </p:cNvSpPr>
          <p:nvPr/>
        </p:nvSpPr>
        <p:spPr bwMode="auto">
          <a:xfrm flipV="1">
            <a:off x="4495800" y="3581400"/>
            <a:ext cx="7620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89095" name="AutoShape 7"/>
          <p:cNvSpPr>
            <a:spLocks noChangeArrowheads="1"/>
          </p:cNvSpPr>
          <p:nvPr/>
        </p:nvSpPr>
        <p:spPr bwMode="auto">
          <a:xfrm>
            <a:off x="5257800" y="3124200"/>
            <a:ext cx="1981200" cy="838200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9096" name="Text Box 8"/>
          <p:cNvSpPr txBox="1">
            <a:spLocks noChangeArrowheads="1"/>
          </p:cNvSpPr>
          <p:nvPr/>
        </p:nvSpPr>
        <p:spPr bwMode="auto">
          <a:xfrm>
            <a:off x="5470525" y="3144838"/>
            <a:ext cx="110799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ja-JP" altLang="en-US"/>
              <a:t>特徴抽出</a:t>
            </a:r>
          </a:p>
        </p:txBody>
      </p:sp>
      <p:sp>
        <p:nvSpPr>
          <p:cNvPr id="89097" name="Line 9"/>
          <p:cNvSpPr>
            <a:spLocks noChangeShapeType="1"/>
          </p:cNvSpPr>
          <p:nvPr/>
        </p:nvSpPr>
        <p:spPr bwMode="auto">
          <a:xfrm flipV="1">
            <a:off x="4419600" y="4572000"/>
            <a:ext cx="8382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89098" name="AutoShape 10"/>
          <p:cNvSpPr>
            <a:spLocks noChangeArrowheads="1"/>
          </p:cNvSpPr>
          <p:nvPr/>
        </p:nvSpPr>
        <p:spPr bwMode="auto">
          <a:xfrm>
            <a:off x="5257800" y="4191000"/>
            <a:ext cx="1981200" cy="838200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9099" name="Text Box 11"/>
          <p:cNvSpPr txBox="1">
            <a:spLocks noChangeArrowheads="1"/>
          </p:cNvSpPr>
          <p:nvPr/>
        </p:nvSpPr>
        <p:spPr bwMode="auto">
          <a:xfrm>
            <a:off x="5470525" y="4211638"/>
            <a:ext cx="110799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ja-JP" altLang="en-US"/>
              <a:t>近似表現</a:t>
            </a:r>
          </a:p>
        </p:txBody>
      </p:sp>
      <p:sp>
        <p:nvSpPr>
          <p:cNvPr id="89100" name="Line 12"/>
          <p:cNvSpPr>
            <a:spLocks noChangeShapeType="1"/>
          </p:cNvSpPr>
          <p:nvPr/>
        </p:nvSpPr>
        <p:spPr bwMode="auto">
          <a:xfrm flipV="1">
            <a:off x="7239000" y="35814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89101" name="AutoShape 13"/>
          <p:cNvSpPr>
            <a:spLocks/>
          </p:cNvSpPr>
          <p:nvPr/>
        </p:nvSpPr>
        <p:spPr bwMode="auto">
          <a:xfrm rot="16113753">
            <a:off x="8915400" y="4479925"/>
            <a:ext cx="304800" cy="2286000"/>
          </a:xfrm>
          <a:prstGeom prst="leftBrace">
            <a:avLst>
              <a:gd name="adj1" fmla="val 6250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9102" name="Text Box 14"/>
          <p:cNvSpPr txBox="1">
            <a:spLocks noChangeArrowheads="1"/>
          </p:cNvSpPr>
          <p:nvPr/>
        </p:nvSpPr>
        <p:spPr bwMode="auto">
          <a:xfrm>
            <a:off x="7967663" y="5876925"/>
            <a:ext cx="156966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ja-JP" altLang="en-US">
                <a:solidFill>
                  <a:schemeClr val="tx2"/>
                </a:solidFill>
              </a:rPr>
              <a:t>この上で検索</a:t>
            </a:r>
          </a:p>
        </p:txBody>
      </p:sp>
      <p:sp>
        <p:nvSpPr>
          <p:cNvPr id="89103" name="Text Box 15"/>
          <p:cNvSpPr txBox="1">
            <a:spLocks noChangeArrowheads="1"/>
          </p:cNvSpPr>
          <p:nvPr/>
        </p:nvSpPr>
        <p:spPr bwMode="auto">
          <a:xfrm>
            <a:off x="8040688" y="3068638"/>
            <a:ext cx="2159000" cy="92333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ja-JP" altLang="en-US"/>
              <a:t>特徴量</a:t>
            </a:r>
          </a:p>
          <a:p>
            <a:pPr algn="ctr" eaLnBrk="0" hangingPunct="0"/>
            <a:r>
              <a:rPr lang="ja-JP" altLang="en-US"/>
              <a:t>（多次元ベクトル等）</a:t>
            </a:r>
          </a:p>
        </p:txBody>
      </p:sp>
      <p:sp>
        <p:nvSpPr>
          <p:cNvPr id="89104" name="Text Box 16"/>
          <p:cNvSpPr txBox="1">
            <a:spLocks noChangeArrowheads="1"/>
          </p:cNvSpPr>
          <p:nvPr/>
        </p:nvSpPr>
        <p:spPr bwMode="auto">
          <a:xfrm>
            <a:off x="8256588" y="4221164"/>
            <a:ext cx="1752600" cy="6463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ja-JP" altLang="en-US"/>
              <a:t>近似図形</a:t>
            </a:r>
          </a:p>
          <a:p>
            <a:pPr algn="ctr" eaLnBrk="0" hangingPunct="0"/>
            <a:endParaRPr lang="en-US" altLang="ja-JP"/>
          </a:p>
        </p:txBody>
      </p:sp>
      <p:sp>
        <p:nvSpPr>
          <p:cNvPr id="89105" name="Line 17"/>
          <p:cNvSpPr>
            <a:spLocks noChangeShapeType="1"/>
          </p:cNvSpPr>
          <p:nvPr/>
        </p:nvSpPr>
        <p:spPr bwMode="auto">
          <a:xfrm>
            <a:off x="7239001" y="4648201"/>
            <a:ext cx="944563" cy="47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89106" name="Rectangle 18"/>
          <p:cNvSpPr>
            <a:spLocks noChangeArrowheads="1"/>
          </p:cNvSpPr>
          <p:nvPr/>
        </p:nvSpPr>
        <p:spPr bwMode="auto">
          <a:xfrm>
            <a:off x="7696201" y="2819400"/>
            <a:ext cx="2720975" cy="2438400"/>
          </a:xfrm>
          <a:prstGeom prst="rect">
            <a:avLst/>
          </a:prstGeom>
          <a:noFill/>
          <a:ln w="9525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89107" name="Text Box 19"/>
          <p:cNvSpPr txBox="1">
            <a:spLocks noChangeArrowheads="1"/>
          </p:cNvSpPr>
          <p:nvPr/>
        </p:nvSpPr>
        <p:spPr bwMode="auto">
          <a:xfrm>
            <a:off x="7696200" y="1920876"/>
            <a:ext cx="156966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ja-JP" altLang="en-US">
                <a:solidFill>
                  <a:schemeClr val="tx2"/>
                </a:solidFill>
              </a:rPr>
              <a:t>いずれも</a:t>
            </a:r>
          </a:p>
          <a:p>
            <a:pPr eaLnBrk="0" hangingPunct="0"/>
            <a:r>
              <a:rPr lang="ja-JP" altLang="en-US">
                <a:solidFill>
                  <a:schemeClr val="tx2"/>
                </a:solidFill>
              </a:rPr>
              <a:t>多次元データ</a:t>
            </a:r>
          </a:p>
        </p:txBody>
      </p:sp>
    </p:spTree>
    <p:extLst>
      <p:ext uri="{BB962C8B-B14F-4D97-AF65-F5344CB8AC3E}">
        <p14:creationId xmlns:p14="http://schemas.microsoft.com/office/powerpoint/2010/main" val="3448108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25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11-2 </a:t>
            </a:r>
            <a:r>
              <a:rPr lang="ja-JP" altLang="en-US" sz="4000" dirty="0" smtClean="0">
                <a:solidFill>
                  <a:schemeClr val="bg1"/>
                </a:solidFill>
              </a:rPr>
              <a:t>オブジェクトデータベース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654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279400" y="0"/>
            <a:ext cx="10428441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6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「オブジェクト」とは</a:t>
            </a:r>
          </a:p>
        </p:txBody>
      </p:sp>
      <p:sp>
        <p:nvSpPr>
          <p:cNvPr id="26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366836"/>
            <a:ext cx="11671300" cy="63341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kumimoji="1" lang="en-US" altLang="ja-JP" sz="12800" dirty="0" smtClean="0"/>
          </a:p>
          <a:p>
            <a:pPr marL="0" indent="0">
              <a:buNone/>
            </a:pPr>
            <a:endParaRPr kumimoji="1" lang="en-US" altLang="ja-JP" sz="12800" dirty="0"/>
          </a:p>
          <a:p>
            <a:pPr marL="0" indent="0">
              <a:buNone/>
            </a:pPr>
            <a:r>
              <a:rPr lang="ja-JP" altLang="en-US" sz="12800" dirty="0"/>
              <a:t>　</a:t>
            </a:r>
            <a:r>
              <a:rPr lang="ja-JP" altLang="en-US" sz="12800" dirty="0" smtClean="0">
                <a:solidFill>
                  <a:srgbClr val="C00000"/>
                </a:solidFill>
              </a:rPr>
              <a:t>オブジェクト</a:t>
            </a:r>
            <a:r>
              <a:rPr lang="ja-JP" altLang="en-US" sz="12800" dirty="0" smtClean="0"/>
              <a:t>と</a:t>
            </a:r>
            <a:r>
              <a:rPr lang="ja-JP" altLang="en-US" sz="12800" dirty="0"/>
              <a:t>は</a:t>
            </a:r>
            <a:r>
              <a:rPr lang="ja-JP" altLang="en-US" sz="12800" dirty="0" smtClean="0"/>
              <a:t>、プログラムの中で扱うデータのかたまり</a:t>
            </a:r>
            <a:endParaRPr lang="en-US" altLang="ja-JP" sz="12800" dirty="0"/>
          </a:p>
          <a:p>
            <a:pPr marL="0" indent="0">
              <a:buNone/>
            </a:pPr>
            <a:r>
              <a:rPr kumimoji="1"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　</a:t>
            </a:r>
            <a:endParaRPr kumimoji="1" lang="ja-JP" alt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" name="角丸四角形 1"/>
          <p:cNvSpPr/>
          <p:nvPr/>
        </p:nvSpPr>
        <p:spPr>
          <a:xfrm>
            <a:off x="501162" y="2000250"/>
            <a:ext cx="11449538" cy="1000858"/>
          </a:xfrm>
          <a:prstGeom prst="roundRect">
            <a:avLst/>
          </a:prstGeom>
          <a:noFill/>
          <a:ln w="5715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5185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「オブジェクト」とは</a:t>
            </a:r>
            <a:endParaRPr lang="ja-JP" altLang="en-US" dirty="0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ja-JP" altLang="en-US" dirty="0" smtClean="0"/>
              <a:t>■　</a:t>
            </a:r>
            <a:r>
              <a:rPr lang="ja-JP" altLang="en-US" b="1" dirty="0" smtClean="0"/>
              <a:t>オブジェクトは，構造を持つ</a:t>
            </a:r>
            <a:endParaRPr lang="ja-JP" altLang="en-US" b="1" dirty="0"/>
          </a:p>
          <a:p>
            <a:pPr>
              <a:buFontTx/>
              <a:buNone/>
            </a:pPr>
            <a:r>
              <a:rPr lang="ja-JP" altLang="en-US" dirty="0"/>
              <a:t>	</a:t>
            </a:r>
            <a:r>
              <a:rPr lang="ja-JP" altLang="en-US" dirty="0" smtClean="0"/>
              <a:t>構造体（</a:t>
            </a:r>
            <a:r>
              <a:rPr lang="en-US" altLang="ja-JP" dirty="0" smtClean="0"/>
              <a:t>record</a:t>
            </a:r>
            <a:r>
              <a:rPr lang="ja-JP" altLang="en-US" dirty="0" smtClean="0"/>
              <a:t>）</a:t>
            </a:r>
            <a:r>
              <a:rPr lang="en-US" altLang="ja-JP" dirty="0" smtClean="0"/>
              <a:t>,</a:t>
            </a:r>
            <a:r>
              <a:rPr lang="ja-JP" altLang="en-US" dirty="0"/>
              <a:t>　</a:t>
            </a:r>
            <a:r>
              <a:rPr lang="ja-JP" altLang="en-US" dirty="0" smtClean="0"/>
              <a:t>集合（</a:t>
            </a:r>
            <a:r>
              <a:rPr lang="en-US" altLang="ja-JP" dirty="0" smtClean="0"/>
              <a:t>set</a:t>
            </a:r>
            <a:r>
              <a:rPr lang="ja-JP" altLang="en-US" dirty="0" smtClean="0"/>
              <a:t>）</a:t>
            </a:r>
            <a:r>
              <a:rPr lang="en-US" altLang="ja-JP" dirty="0" smtClean="0"/>
              <a:t>,</a:t>
            </a:r>
            <a:r>
              <a:rPr lang="ja-JP" altLang="en-US" dirty="0" smtClean="0"/>
              <a:t>　リスト（</a:t>
            </a:r>
            <a:r>
              <a:rPr lang="en-US" altLang="ja-JP" dirty="0" smtClean="0"/>
              <a:t>list</a:t>
            </a:r>
            <a:r>
              <a:rPr lang="ja-JP" altLang="en-US" dirty="0" smtClean="0"/>
              <a:t>），</a:t>
            </a:r>
            <a:endParaRPr lang="en-US" altLang="ja-JP" dirty="0" smtClean="0"/>
          </a:p>
          <a:p>
            <a:pPr>
              <a:buFontTx/>
              <a:buNone/>
            </a:pPr>
            <a:r>
              <a:rPr lang="en-US" altLang="ja-JP" dirty="0" smtClean="0"/>
              <a:t>   </a:t>
            </a:r>
            <a:r>
              <a:rPr lang="ja-JP" altLang="en-US" dirty="0" smtClean="0"/>
              <a:t>ベクトル（</a:t>
            </a:r>
            <a:r>
              <a:rPr lang="en-US" altLang="ja-JP" dirty="0" smtClean="0"/>
              <a:t>vector</a:t>
            </a:r>
            <a:r>
              <a:rPr lang="ja-JP" altLang="en-US" dirty="0" smtClean="0"/>
              <a:t>），行列（</a:t>
            </a:r>
            <a:r>
              <a:rPr lang="en-US" altLang="ja-JP" dirty="0" smtClean="0"/>
              <a:t>matrix</a:t>
            </a:r>
            <a:r>
              <a:rPr lang="ja-JP" altLang="en-US" dirty="0" smtClean="0"/>
              <a:t>），配列（</a:t>
            </a:r>
            <a:r>
              <a:rPr lang="en-US" altLang="ja-JP" dirty="0" smtClean="0"/>
              <a:t>Array</a:t>
            </a:r>
            <a:r>
              <a:rPr lang="ja-JP" altLang="en-US" dirty="0" smtClean="0"/>
              <a:t>）などさまざま</a:t>
            </a:r>
            <a:endParaRPr lang="en-US" altLang="ja-JP" dirty="0" smtClean="0"/>
          </a:p>
          <a:p>
            <a:pPr>
              <a:buFontTx/>
              <a:buNone/>
            </a:pPr>
            <a:endParaRPr lang="ja-JP" altLang="en-US" dirty="0"/>
          </a:p>
          <a:p>
            <a:pPr>
              <a:buFontTx/>
              <a:buNone/>
            </a:pPr>
            <a:r>
              <a:rPr lang="ja-JP" altLang="en-US" dirty="0" smtClean="0"/>
              <a:t>■　</a:t>
            </a:r>
            <a:r>
              <a:rPr lang="ja-JP" altLang="en-US" b="1" dirty="0" smtClean="0"/>
              <a:t>オブジェクトには種類がある</a:t>
            </a:r>
            <a:endParaRPr lang="en-US" altLang="ja-JP" b="1" dirty="0" smtClean="0"/>
          </a:p>
          <a:p>
            <a:pPr>
              <a:buFontTx/>
              <a:buNone/>
            </a:pPr>
            <a:r>
              <a:rPr lang="ja-JP" altLang="en-US" dirty="0" smtClean="0"/>
              <a:t>　クラス</a:t>
            </a:r>
            <a:endParaRPr lang="en-US" altLang="ja-JP" dirty="0" smtClean="0"/>
          </a:p>
          <a:p>
            <a:pPr>
              <a:buFontTx/>
              <a:buNone/>
            </a:pPr>
            <a:endParaRPr lang="en-US" altLang="ja-JP" dirty="0"/>
          </a:p>
          <a:p>
            <a:pPr>
              <a:buFontTx/>
              <a:buNone/>
            </a:pPr>
            <a:r>
              <a:rPr lang="ja-JP" altLang="en-US" dirty="0" smtClean="0"/>
              <a:t>■　</a:t>
            </a:r>
            <a:r>
              <a:rPr lang="ja-JP" altLang="en-US" b="1" dirty="0" smtClean="0"/>
              <a:t>オブジェクトの種類ごとに，プログラムを関連づけることができる</a:t>
            </a:r>
            <a:endParaRPr lang="en-US" altLang="ja-JP" b="1" dirty="0" smtClean="0"/>
          </a:p>
          <a:p>
            <a:pPr>
              <a:buFontTx/>
              <a:buNone/>
            </a:pPr>
            <a:r>
              <a:rPr lang="ja-JP" altLang="en-US" dirty="0" smtClean="0"/>
              <a:t>　メソッド</a:t>
            </a:r>
            <a:endParaRPr lang="en-US" altLang="ja-JP" dirty="0"/>
          </a:p>
          <a:p>
            <a:pPr>
              <a:buFontTx/>
              <a:buNone/>
            </a:pPr>
            <a:endParaRPr lang="en-US" altLang="ja-JP" dirty="0" smtClean="0"/>
          </a:p>
          <a:p>
            <a:pPr>
              <a:buFontTx/>
              <a:buNone/>
            </a:pPr>
            <a:r>
              <a:rPr lang="ja-JP" altLang="en-US" dirty="0" smtClean="0"/>
              <a:t>■　マルチメディアも</a:t>
            </a:r>
            <a:r>
              <a:rPr lang="en-US" altLang="ja-JP" dirty="0" smtClean="0"/>
              <a:t>OK</a:t>
            </a:r>
            <a:r>
              <a:rPr lang="ja-JP" altLang="en-US" dirty="0" err="1" smtClean="0"/>
              <a:t>．</a:t>
            </a:r>
            <a:r>
              <a:rPr lang="ja-JP" altLang="en-US" dirty="0" smtClean="0"/>
              <a:t>　画像→配列，ポリゴン→リスト　のように</a:t>
            </a:r>
            <a:endParaRPr lang="en-US" altLang="ja-JP" dirty="0"/>
          </a:p>
          <a:p>
            <a:pPr>
              <a:buFontTx/>
              <a:buNone/>
            </a:pP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6773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オブジェクトとは</a:t>
            </a:r>
          </a:p>
        </p:txBody>
      </p:sp>
      <p:grpSp>
        <p:nvGrpSpPr>
          <p:cNvPr id="7" name="グループ化 6"/>
          <p:cNvGrpSpPr/>
          <p:nvPr/>
        </p:nvGrpSpPr>
        <p:grpSpPr>
          <a:xfrm>
            <a:off x="10096500" y="1440121"/>
            <a:ext cx="2031326" cy="1921118"/>
            <a:chOff x="9828551" y="1209670"/>
            <a:chExt cx="2031326" cy="1921118"/>
          </a:xfrm>
        </p:grpSpPr>
        <p:sp>
          <p:nvSpPr>
            <p:cNvPr id="8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9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243056" y="1310786"/>
            <a:ext cx="9889787" cy="517207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ja-JP" altLang="en-US" dirty="0">
                <a:solidFill>
                  <a:srgbClr val="C00000"/>
                </a:solidFill>
              </a:rPr>
              <a:t>オブジェクト</a:t>
            </a:r>
            <a:r>
              <a:rPr lang="ja-JP" altLang="en-US" dirty="0"/>
              <a:t>とは、プログラムの中で扱うデータのかたまり</a:t>
            </a:r>
            <a:endParaRPr lang="en-US" altLang="ja-JP" dirty="0"/>
          </a:p>
          <a:p>
            <a:pPr>
              <a:buFontTx/>
              <a:buNone/>
            </a:pPr>
            <a:endParaRPr lang="en-US" altLang="ja-JP" dirty="0" smtClean="0"/>
          </a:p>
          <a:p>
            <a:pPr>
              <a:buFontTx/>
              <a:buNone/>
            </a:pPr>
            <a:r>
              <a:rPr lang="ja-JP" altLang="en-US" dirty="0" smtClean="0"/>
              <a:t>■　</a:t>
            </a:r>
            <a:r>
              <a:rPr lang="ja-JP" altLang="en-US" b="1" dirty="0" smtClean="0"/>
              <a:t>オブジェクトは，構造を持つ</a:t>
            </a:r>
          </a:p>
          <a:p>
            <a:pPr>
              <a:buFontTx/>
              <a:buNone/>
            </a:pPr>
            <a:r>
              <a:rPr lang="ja-JP" altLang="en-US" dirty="0" smtClean="0"/>
              <a:t>	構造体（</a:t>
            </a:r>
            <a:r>
              <a:rPr lang="en-US" altLang="ja-JP" dirty="0" smtClean="0"/>
              <a:t>record</a:t>
            </a:r>
            <a:r>
              <a:rPr lang="ja-JP" altLang="en-US" dirty="0" smtClean="0"/>
              <a:t>）</a:t>
            </a:r>
            <a:r>
              <a:rPr lang="en-US" altLang="ja-JP" dirty="0" smtClean="0"/>
              <a:t>,</a:t>
            </a:r>
            <a:r>
              <a:rPr lang="ja-JP" altLang="en-US" dirty="0" smtClean="0"/>
              <a:t>　集合（</a:t>
            </a:r>
            <a:r>
              <a:rPr lang="en-US" altLang="ja-JP" dirty="0" smtClean="0"/>
              <a:t>set</a:t>
            </a:r>
            <a:r>
              <a:rPr lang="ja-JP" altLang="en-US" dirty="0" smtClean="0"/>
              <a:t>）</a:t>
            </a:r>
            <a:r>
              <a:rPr lang="en-US" altLang="ja-JP" dirty="0" smtClean="0"/>
              <a:t>,</a:t>
            </a:r>
            <a:r>
              <a:rPr lang="ja-JP" altLang="en-US" dirty="0" smtClean="0"/>
              <a:t>　リスト（</a:t>
            </a:r>
            <a:r>
              <a:rPr lang="en-US" altLang="ja-JP" dirty="0" smtClean="0"/>
              <a:t>list</a:t>
            </a:r>
            <a:r>
              <a:rPr lang="ja-JP" altLang="en-US" dirty="0" smtClean="0"/>
              <a:t>），</a:t>
            </a:r>
            <a:endParaRPr lang="en-US" altLang="ja-JP" dirty="0" smtClean="0"/>
          </a:p>
          <a:p>
            <a:pPr>
              <a:buFontTx/>
              <a:buNone/>
            </a:pPr>
            <a:r>
              <a:rPr lang="en-US" altLang="ja-JP" dirty="0" smtClean="0"/>
              <a:t>   </a:t>
            </a:r>
            <a:r>
              <a:rPr lang="ja-JP" altLang="en-US" dirty="0" smtClean="0"/>
              <a:t>ベクトル（</a:t>
            </a:r>
            <a:r>
              <a:rPr lang="en-US" altLang="ja-JP" dirty="0" smtClean="0"/>
              <a:t>vector</a:t>
            </a:r>
            <a:r>
              <a:rPr lang="ja-JP" altLang="en-US" dirty="0" smtClean="0"/>
              <a:t>），行列（</a:t>
            </a:r>
            <a:r>
              <a:rPr lang="en-US" altLang="ja-JP" dirty="0" smtClean="0"/>
              <a:t>matrix</a:t>
            </a:r>
            <a:r>
              <a:rPr lang="ja-JP" altLang="en-US" dirty="0" smtClean="0"/>
              <a:t>），配列（</a:t>
            </a:r>
            <a:r>
              <a:rPr lang="en-US" altLang="ja-JP" dirty="0" smtClean="0"/>
              <a:t>Array</a:t>
            </a:r>
            <a:r>
              <a:rPr lang="ja-JP" altLang="en-US" dirty="0" smtClean="0"/>
              <a:t>）などさまざま</a:t>
            </a:r>
            <a:endParaRPr lang="en-US" altLang="ja-JP" dirty="0" smtClean="0"/>
          </a:p>
          <a:p>
            <a:pPr>
              <a:buFontTx/>
              <a:buNone/>
            </a:pPr>
            <a:endParaRPr lang="ja-JP" altLang="en-US" dirty="0" smtClean="0"/>
          </a:p>
          <a:p>
            <a:pPr>
              <a:buFontTx/>
              <a:buNone/>
            </a:pPr>
            <a:r>
              <a:rPr lang="ja-JP" altLang="en-US" dirty="0" smtClean="0"/>
              <a:t>■　</a:t>
            </a:r>
            <a:r>
              <a:rPr lang="ja-JP" altLang="en-US" b="1" dirty="0" smtClean="0"/>
              <a:t>オブジェクトには種類がある</a:t>
            </a:r>
            <a:endParaRPr lang="en-US" altLang="ja-JP" b="1" dirty="0" smtClean="0"/>
          </a:p>
          <a:p>
            <a:pPr>
              <a:buFontTx/>
              <a:buNone/>
            </a:pPr>
            <a:r>
              <a:rPr lang="ja-JP" altLang="en-US" dirty="0" smtClean="0"/>
              <a:t>　クラス</a:t>
            </a:r>
            <a:endParaRPr lang="en-US" altLang="ja-JP" dirty="0" smtClean="0"/>
          </a:p>
          <a:p>
            <a:pPr>
              <a:buFontTx/>
              <a:buNone/>
            </a:pPr>
            <a:endParaRPr lang="en-US" altLang="ja-JP" dirty="0" smtClean="0"/>
          </a:p>
          <a:p>
            <a:pPr>
              <a:buFontTx/>
              <a:buNone/>
            </a:pPr>
            <a:r>
              <a:rPr lang="ja-JP" altLang="en-US" dirty="0" smtClean="0"/>
              <a:t>■　</a:t>
            </a:r>
            <a:r>
              <a:rPr lang="ja-JP" altLang="en-US" b="1" dirty="0" smtClean="0"/>
              <a:t>オブジェクトの種類ごとに，プログラムを関連づけることができる</a:t>
            </a:r>
            <a:endParaRPr lang="en-US" altLang="ja-JP" b="1" dirty="0" smtClean="0"/>
          </a:p>
          <a:p>
            <a:pPr>
              <a:buFontTx/>
              <a:buNone/>
            </a:pPr>
            <a:r>
              <a:rPr lang="ja-JP" altLang="en-US" dirty="0" smtClean="0"/>
              <a:t>　メソッド</a:t>
            </a:r>
            <a:endParaRPr lang="en-US" altLang="ja-JP" dirty="0" smtClean="0"/>
          </a:p>
          <a:p>
            <a:pPr>
              <a:buFontTx/>
              <a:buNone/>
            </a:pPr>
            <a:endParaRPr lang="en-US" altLang="ja-JP" dirty="0" smtClean="0"/>
          </a:p>
          <a:p>
            <a:pPr>
              <a:buFontTx/>
              <a:buNone/>
            </a:pP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15198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262188" y="231775"/>
            <a:ext cx="7772400" cy="896938"/>
          </a:xfrm>
        </p:spPr>
        <p:txBody>
          <a:bodyPr/>
          <a:lstStyle/>
          <a:p>
            <a:pPr eaLnBrk="1" hangingPunct="1"/>
            <a:r>
              <a:rPr lang="ja-JP" altLang="en-US" smtClean="0"/>
              <a:t>配列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74900" y="5346700"/>
            <a:ext cx="7772400" cy="10922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ja-JP" altLang="en-US" dirty="0" smtClean="0"/>
              <a:t>データの並びで，</a:t>
            </a:r>
            <a:r>
              <a:rPr lang="ja-JP" altLang="en-US" dirty="0" smtClean="0">
                <a:solidFill>
                  <a:schemeClr val="tx2"/>
                </a:solidFill>
              </a:rPr>
              <a:t>０から始まる番号</a:t>
            </a:r>
            <a:r>
              <a:rPr lang="ja-JP" altLang="en-US" dirty="0" smtClean="0"/>
              <a:t>（添字）が付いている</a:t>
            </a:r>
          </a:p>
        </p:txBody>
      </p:sp>
      <p:sp>
        <p:nvSpPr>
          <p:cNvPr id="10244" name="AutoShape 4"/>
          <p:cNvSpPr>
            <a:spLocks noChangeArrowheads="1"/>
          </p:cNvSpPr>
          <p:nvPr/>
        </p:nvSpPr>
        <p:spPr bwMode="auto">
          <a:xfrm>
            <a:off x="5121275" y="1893888"/>
            <a:ext cx="1041400" cy="939800"/>
          </a:xfrm>
          <a:prstGeom prst="cube">
            <a:avLst>
              <a:gd name="adj" fmla="val 25000"/>
            </a:avLst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9pPr>
          </a:lstStyle>
          <a:p>
            <a:pPr eaLnBrk="1" hangingPunct="1">
              <a:buFontTx/>
              <a:buNone/>
            </a:pPr>
            <a:endParaRPr lang="ja-JP" altLang="en-US" sz="2800">
              <a:latin typeface="Times New Roman" panose="02020603050405020304" pitchFamily="18" charset="0"/>
              <a:ea typeface="ＭＳ Ｐゴシック" panose="020B0600070205080204" pitchFamily="50" charset="-128"/>
            </a:endParaRPr>
          </a:p>
        </p:txBody>
      </p:sp>
      <p:sp>
        <p:nvSpPr>
          <p:cNvPr id="10245" name="AutoShape 5"/>
          <p:cNvSpPr>
            <a:spLocks noChangeArrowheads="1"/>
          </p:cNvSpPr>
          <p:nvPr/>
        </p:nvSpPr>
        <p:spPr bwMode="auto">
          <a:xfrm>
            <a:off x="5121275" y="2605088"/>
            <a:ext cx="1041400" cy="939800"/>
          </a:xfrm>
          <a:prstGeom prst="cube">
            <a:avLst>
              <a:gd name="adj" fmla="val 25000"/>
            </a:avLst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9pPr>
          </a:lstStyle>
          <a:p>
            <a:pPr eaLnBrk="1" hangingPunct="1">
              <a:buFontTx/>
              <a:buNone/>
            </a:pPr>
            <a:endParaRPr lang="ja-JP" altLang="en-US" sz="2800">
              <a:latin typeface="Times New Roman" panose="02020603050405020304" pitchFamily="18" charset="0"/>
              <a:ea typeface="ＭＳ Ｐゴシック" panose="020B0600070205080204" pitchFamily="50" charset="-128"/>
            </a:endParaRPr>
          </a:p>
        </p:txBody>
      </p:sp>
      <p:sp>
        <p:nvSpPr>
          <p:cNvPr id="10246" name="AutoShape 6"/>
          <p:cNvSpPr>
            <a:spLocks noChangeArrowheads="1"/>
          </p:cNvSpPr>
          <p:nvPr/>
        </p:nvSpPr>
        <p:spPr bwMode="auto">
          <a:xfrm>
            <a:off x="5121275" y="3316288"/>
            <a:ext cx="1041400" cy="939800"/>
          </a:xfrm>
          <a:prstGeom prst="cube">
            <a:avLst>
              <a:gd name="adj" fmla="val 25000"/>
            </a:avLst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9pPr>
          </a:lstStyle>
          <a:p>
            <a:pPr eaLnBrk="1" hangingPunct="1">
              <a:buFontTx/>
              <a:buNone/>
            </a:pPr>
            <a:endParaRPr lang="ja-JP" altLang="en-US" sz="2800">
              <a:latin typeface="Times New Roman" panose="02020603050405020304" pitchFamily="18" charset="0"/>
              <a:ea typeface="ＭＳ Ｐゴシック" panose="020B0600070205080204" pitchFamily="50" charset="-128"/>
            </a:endParaRPr>
          </a:p>
        </p:txBody>
      </p:sp>
      <p:sp>
        <p:nvSpPr>
          <p:cNvPr id="10247" name="AutoShape 7"/>
          <p:cNvSpPr>
            <a:spLocks noChangeArrowheads="1"/>
          </p:cNvSpPr>
          <p:nvPr/>
        </p:nvSpPr>
        <p:spPr bwMode="auto">
          <a:xfrm>
            <a:off x="5121275" y="4027488"/>
            <a:ext cx="1041400" cy="939800"/>
          </a:xfrm>
          <a:prstGeom prst="cube">
            <a:avLst>
              <a:gd name="adj" fmla="val 25000"/>
            </a:avLst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9pPr>
          </a:lstStyle>
          <a:p>
            <a:pPr eaLnBrk="1" hangingPunct="1">
              <a:buFontTx/>
              <a:buNone/>
            </a:pPr>
            <a:endParaRPr lang="ja-JP" altLang="en-US" sz="2800">
              <a:latin typeface="Times New Roman" panose="02020603050405020304" pitchFamily="18" charset="0"/>
              <a:ea typeface="ＭＳ Ｐゴシック" panose="020B0600070205080204" pitchFamily="50" charset="-128"/>
            </a:endParaRPr>
          </a:p>
        </p:txBody>
      </p:sp>
      <p:sp>
        <p:nvSpPr>
          <p:cNvPr id="10248" name="Line 8"/>
          <p:cNvSpPr>
            <a:spLocks noChangeShapeType="1"/>
          </p:cNvSpPr>
          <p:nvPr/>
        </p:nvSpPr>
        <p:spPr bwMode="auto">
          <a:xfrm>
            <a:off x="5365750" y="1897064"/>
            <a:ext cx="0" cy="284003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249" name="Line 9"/>
          <p:cNvSpPr>
            <a:spLocks noChangeShapeType="1"/>
          </p:cNvSpPr>
          <p:nvPr/>
        </p:nvSpPr>
        <p:spPr bwMode="auto">
          <a:xfrm flipH="1">
            <a:off x="5357813" y="4730750"/>
            <a:ext cx="8001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250" name="Line 10"/>
          <p:cNvSpPr>
            <a:spLocks noChangeShapeType="1"/>
          </p:cNvSpPr>
          <p:nvPr/>
        </p:nvSpPr>
        <p:spPr bwMode="auto">
          <a:xfrm flipH="1">
            <a:off x="5122864" y="4732339"/>
            <a:ext cx="236537" cy="23653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6342063" y="1187451"/>
            <a:ext cx="895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ja-JP" altLang="en-US" sz="2800">
                <a:latin typeface="Times New Roman" panose="02020603050405020304" pitchFamily="18" charset="0"/>
                <a:ea typeface="ＭＳ Ｐゴシック" panose="020B0600070205080204" pitchFamily="50" charset="-128"/>
              </a:rPr>
              <a:t>添字</a:t>
            </a: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6392864" y="1978026"/>
            <a:ext cx="4270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ja-JP" altLang="en-US" sz="2800">
                <a:latin typeface="Times New Roman" panose="02020603050405020304" pitchFamily="18" charset="0"/>
                <a:ea typeface="ＭＳ Ｐゴシック" panose="020B0600070205080204" pitchFamily="50" charset="-128"/>
              </a:rPr>
              <a:t>０</a:t>
            </a: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6388100" y="2730501"/>
            <a:ext cx="4270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ja-JP" altLang="en-US" sz="2800">
                <a:latin typeface="Times New Roman" panose="02020603050405020304" pitchFamily="18" charset="0"/>
                <a:ea typeface="ＭＳ Ｐゴシック" panose="020B0600070205080204" pitchFamily="50" charset="-128"/>
              </a:rPr>
              <a:t>１</a:t>
            </a:r>
          </a:p>
        </p:txBody>
      </p:sp>
      <p:sp>
        <p:nvSpPr>
          <p:cNvPr id="10254" name="Text Box 14"/>
          <p:cNvSpPr txBox="1">
            <a:spLocks noChangeArrowheads="1"/>
          </p:cNvSpPr>
          <p:nvPr/>
        </p:nvSpPr>
        <p:spPr bwMode="auto">
          <a:xfrm>
            <a:off x="6383339" y="3482976"/>
            <a:ext cx="4270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ja-JP" altLang="en-US" sz="2800">
                <a:latin typeface="Times New Roman" panose="02020603050405020304" pitchFamily="18" charset="0"/>
                <a:ea typeface="ＭＳ Ｐゴシック" panose="020B0600070205080204" pitchFamily="50" charset="-128"/>
              </a:rPr>
              <a:t>２</a:t>
            </a:r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6378575" y="4235451"/>
            <a:ext cx="4270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ja-JP" altLang="en-US" sz="2800">
                <a:latin typeface="Times New Roman" panose="02020603050405020304" pitchFamily="18" charset="0"/>
                <a:ea typeface="ＭＳ Ｐゴシック" panose="020B0600070205080204" pitchFamily="50" charset="-128"/>
              </a:rPr>
              <a:t>３</a:t>
            </a:r>
          </a:p>
        </p:txBody>
      </p:sp>
      <p:sp>
        <p:nvSpPr>
          <p:cNvPr id="10256" name="スライド番号プレースホルダー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9pPr>
          </a:lstStyle>
          <a:p>
            <a:fld id="{8F441FC7-660E-4AC8-B334-EE5344BF3C68}" type="slidenum">
              <a:rPr lang="en-US" altLang="ja-JP" sz="2400"/>
              <a:pPr/>
              <a:t>29</a:t>
            </a:fld>
            <a:endParaRPr lang="en-US" altLang="ja-JP" sz="2400"/>
          </a:p>
        </p:txBody>
      </p:sp>
    </p:spTree>
    <p:extLst>
      <p:ext uri="{BB962C8B-B14F-4D97-AF65-F5344CB8AC3E}">
        <p14:creationId xmlns:p14="http://schemas.microsoft.com/office/powerpoint/2010/main" val="2696155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279400" y="0"/>
            <a:ext cx="10428441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6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オブジェクトの例</a:t>
            </a: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1637506"/>
            <a:ext cx="8586753" cy="449782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右中かっこ 7"/>
          <p:cNvSpPr/>
          <p:nvPr/>
        </p:nvSpPr>
        <p:spPr>
          <a:xfrm>
            <a:off x="9094019" y="2241755"/>
            <a:ext cx="231468" cy="1297858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0" name="右中かっこ 9"/>
          <p:cNvSpPr/>
          <p:nvPr/>
        </p:nvSpPr>
        <p:spPr>
          <a:xfrm>
            <a:off x="9094019" y="3650123"/>
            <a:ext cx="231468" cy="2485206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9502460" y="2475185"/>
            <a:ext cx="269016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名前 </a:t>
            </a:r>
            <a:r>
              <a:rPr kumimoji="1" lang="en-US" altLang="ja-JP" sz="2400" dirty="0" smtClean="0"/>
              <a:t>d </a:t>
            </a:r>
            <a:r>
              <a:rPr kumimoji="1" lang="ja-JP" altLang="en-US" sz="2400" dirty="0" smtClean="0"/>
              <a:t>のオブジェ</a:t>
            </a:r>
            <a:endParaRPr kumimoji="1" lang="en-US" altLang="ja-JP" sz="2400" dirty="0" smtClean="0"/>
          </a:p>
          <a:p>
            <a:r>
              <a:rPr kumimoji="1" lang="ja-JP" altLang="en-US" sz="2400" dirty="0" smtClean="0"/>
              <a:t>クト</a:t>
            </a:r>
            <a:r>
              <a:rPr lang="ja-JP" altLang="en-US" sz="2400" dirty="0" smtClean="0"/>
              <a:t>の</a:t>
            </a:r>
            <a:r>
              <a:rPr lang="ja-JP" altLang="en-US" sz="2400" b="1" dirty="0" smtClean="0"/>
              <a:t>生成</a:t>
            </a:r>
            <a:endParaRPr kumimoji="1" lang="ja-JP" altLang="en-US" sz="2400" b="1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9501840" y="4477227"/>
            <a:ext cx="269016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名前 </a:t>
            </a:r>
            <a:r>
              <a:rPr kumimoji="1" lang="en-US" altLang="ja-JP" sz="2400" dirty="0" smtClean="0"/>
              <a:t>d </a:t>
            </a:r>
            <a:r>
              <a:rPr kumimoji="1" lang="ja-JP" altLang="en-US" sz="2400" dirty="0" smtClean="0"/>
              <a:t>のオブジェ</a:t>
            </a:r>
            <a:endParaRPr kumimoji="1" lang="en-US" altLang="ja-JP" sz="2400" dirty="0" smtClean="0"/>
          </a:p>
          <a:p>
            <a:r>
              <a:rPr kumimoji="1" lang="ja-JP" altLang="en-US" sz="2400" dirty="0" smtClean="0"/>
              <a:t>クト</a:t>
            </a:r>
            <a:r>
              <a:rPr lang="ja-JP" altLang="en-US" sz="2400" dirty="0" smtClean="0"/>
              <a:t>の</a:t>
            </a:r>
            <a:r>
              <a:rPr lang="ja-JP" altLang="en-US" sz="2400" b="1" dirty="0" smtClean="0"/>
              <a:t>表示</a:t>
            </a:r>
            <a:endParaRPr kumimoji="1" lang="ja-JP" altLang="en-US" sz="2400" b="1" dirty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2653019" y="6306282"/>
            <a:ext cx="84561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R</a:t>
            </a:r>
            <a:r>
              <a:rPr lang="ja-JP" altLang="en-US" sz="2400" dirty="0" smtClean="0"/>
              <a:t> システム（超有名なデータ解析システム）のオブジェクト</a:t>
            </a:r>
            <a:endParaRPr kumimoji="1" lang="ja-JP" altLang="en-US" sz="2400" dirty="0"/>
          </a:p>
        </p:txBody>
      </p:sp>
      <p:sp>
        <p:nvSpPr>
          <p:cNvPr id="2" name="正方形/長方形 1"/>
          <p:cNvSpPr/>
          <p:nvPr/>
        </p:nvSpPr>
        <p:spPr>
          <a:xfrm>
            <a:off x="1063256" y="2083981"/>
            <a:ext cx="637953" cy="5741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/>
        </p:nvSpPr>
        <p:spPr>
          <a:xfrm>
            <a:off x="2512828" y="3539613"/>
            <a:ext cx="637953" cy="5741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3628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97439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279400" y="0"/>
            <a:ext cx="10428441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6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オブジェクトの世界に </a:t>
            </a:r>
            <a:r>
              <a:rPr lang="en-US" altLang="ja-JP" sz="36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36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を取り込む</a:t>
            </a: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1814500" y="4823500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/>
              <a:t>オブジェクト</a:t>
            </a:r>
            <a:endParaRPr kumimoji="1" lang="ja-JP" altLang="en-US" sz="2400" b="1" dirty="0"/>
          </a:p>
        </p:txBody>
      </p:sp>
      <p:sp>
        <p:nvSpPr>
          <p:cNvPr id="10" name="円/楕円 9"/>
          <p:cNvSpPr/>
          <p:nvPr/>
        </p:nvSpPr>
        <p:spPr>
          <a:xfrm>
            <a:off x="1219078" y="4422962"/>
            <a:ext cx="3222171" cy="126274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906355" y="3108090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/>
              <a:t>プログラム</a:t>
            </a:r>
            <a:endParaRPr kumimoji="1" lang="ja-JP" altLang="en-US" sz="2400" b="1" dirty="0"/>
          </a:p>
        </p:txBody>
      </p:sp>
      <p:sp>
        <p:nvSpPr>
          <p:cNvPr id="12" name="角丸四角形 11"/>
          <p:cNvSpPr/>
          <p:nvPr/>
        </p:nvSpPr>
        <p:spPr>
          <a:xfrm>
            <a:off x="725715" y="2423886"/>
            <a:ext cx="4244506" cy="411502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角丸四角形 13"/>
          <p:cNvSpPr/>
          <p:nvPr/>
        </p:nvSpPr>
        <p:spPr>
          <a:xfrm>
            <a:off x="7668009" y="3778460"/>
            <a:ext cx="2206171" cy="798285"/>
          </a:xfrm>
          <a:prstGeom prst="roundRect">
            <a:avLst/>
          </a:prstGeom>
          <a:solidFill>
            <a:srgbClr val="FF0000">
              <a:alpha val="2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8380376" y="3946769"/>
            <a:ext cx="7489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b="1" dirty="0" smtClean="0"/>
              <a:t>SQL</a:t>
            </a:r>
            <a:endParaRPr kumimoji="1" lang="ja-JP" altLang="en-US" sz="2400" b="1" dirty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7431399" y="1404537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>
                <a:solidFill>
                  <a:srgbClr val="FF0000"/>
                </a:solidFill>
              </a:rPr>
              <a:t>ＳＱＬのパワーを</a:t>
            </a:r>
            <a:endParaRPr kumimoji="1" lang="en-US" altLang="ja-JP" sz="2400" b="1" dirty="0" smtClean="0">
              <a:solidFill>
                <a:srgbClr val="FF0000"/>
              </a:solidFill>
            </a:endParaRPr>
          </a:p>
          <a:p>
            <a:r>
              <a:rPr lang="ja-JP" altLang="en-US" sz="2400" b="1" dirty="0">
                <a:solidFill>
                  <a:srgbClr val="FF0000"/>
                </a:solidFill>
              </a:rPr>
              <a:t>取り込</a:t>
            </a:r>
            <a:r>
              <a:rPr lang="ja-JP" altLang="en-US" sz="2400" b="1" dirty="0" smtClean="0">
                <a:solidFill>
                  <a:srgbClr val="FF0000"/>
                </a:solidFill>
              </a:rPr>
              <a:t>む</a:t>
            </a:r>
            <a:endParaRPr kumimoji="1" lang="ja-JP" altLang="en-US" sz="2400" b="1" dirty="0">
              <a:solidFill>
                <a:srgbClr val="FF0000"/>
              </a:solidFill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616753" y="1442596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>
                <a:solidFill>
                  <a:srgbClr val="FF0000"/>
                </a:solidFill>
              </a:rPr>
              <a:t>ふつうのプログラム</a:t>
            </a:r>
            <a:endParaRPr kumimoji="1" lang="ja-JP" altLang="en-US" sz="2400" b="1" dirty="0">
              <a:solidFill>
                <a:srgbClr val="FF0000"/>
              </a:solidFill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7814912" y="5324867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/>
              <a:t>オブジェクト</a:t>
            </a:r>
            <a:endParaRPr kumimoji="1" lang="ja-JP" altLang="en-US" sz="2400" b="1" dirty="0"/>
          </a:p>
        </p:txBody>
      </p:sp>
      <p:sp>
        <p:nvSpPr>
          <p:cNvPr id="18" name="円/楕円 9"/>
          <p:cNvSpPr/>
          <p:nvPr/>
        </p:nvSpPr>
        <p:spPr>
          <a:xfrm>
            <a:off x="7219490" y="4924329"/>
            <a:ext cx="3222171" cy="126274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7783674" y="3035125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/>
              <a:t>プログラム</a:t>
            </a:r>
            <a:endParaRPr kumimoji="1" lang="ja-JP" altLang="en-US" sz="2400" b="1" dirty="0"/>
          </a:p>
        </p:txBody>
      </p:sp>
      <p:sp>
        <p:nvSpPr>
          <p:cNvPr id="20" name="角丸四角形 19"/>
          <p:cNvSpPr/>
          <p:nvPr/>
        </p:nvSpPr>
        <p:spPr>
          <a:xfrm>
            <a:off x="6603034" y="2350921"/>
            <a:ext cx="4244506" cy="411502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7023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97439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279400" y="0"/>
            <a:ext cx="10428441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6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オブジェクトの世界に </a:t>
            </a:r>
            <a:r>
              <a:rPr lang="en-US" altLang="ja-JP" sz="36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36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を取り込む</a:t>
            </a: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2653019" y="6306282"/>
            <a:ext cx="2608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R</a:t>
            </a:r>
            <a:r>
              <a:rPr lang="ja-JP" altLang="en-US" sz="2400" dirty="0"/>
              <a:t> </a:t>
            </a:r>
            <a:r>
              <a:rPr lang="ja-JP" altLang="en-US" sz="2400" dirty="0" smtClean="0"/>
              <a:t>システムでの例</a:t>
            </a:r>
            <a:endParaRPr kumimoji="1" lang="ja-JP" altLang="en-US" sz="2400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9028028" y="2960739"/>
            <a:ext cx="29546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プログラミング言語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の一機能として</a:t>
            </a:r>
            <a:endParaRPr lang="en-US" altLang="ja-JP" sz="2400" dirty="0" smtClean="0"/>
          </a:p>
          <a:p>
            <a:r>
              <a:rPr kumimoji="1" lang="en-US" altLang="ja-JP" sz="2400" dirty="0" smtClean="0"/>
              <a:t>SQL </a:t>
            </a:r>
            <a:r>
              <a:rPr kumimoji="1" lang="ja-JP" altLang="en-US" sz="2400" dirty="0" smtClean="0"/>
              <a:t>が動く</a:t>
            </a:r>
            <a:endParaRPr kumimoji="1" lang="ja-JP" altLang="en-US" sz="2400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72" y="1199766"/>
            <a:ext cx="8633156" cy="5009077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</p:pic>
      <p:sp>
        <p:nvSpPr>
          <p:cNvPr id="8" name="正方形/長方形 7"/>
          <p:cNvSpPr/>
          <p:nvPr/>
        </p:nvSpPr>
        <p:spPr>
          <a:xfrm>
            <a:off x="903767" y="1457373"/>
            <a:ext cx="637953" cy="5741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正方形/長方形 8"/>
          <p:cNvSpPr/>
          <p:nvPr/>
        </p:nvSpPr>
        <p:spPr>
          <a:xfrm>
            <a:off x="4711450" y="2821885"/>
            <a:ext cx="637953" cy="5741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4711450" y="4515364"/>
            <a:ext cx="637953" cy="5741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030426" y="1199766"/>
            <a:ext cx="26052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>
                <a:solidFill>
                  <a:srgbClr val="FF0000"/>
                </a:solidFill>
              </a:rPr>
              <a:t>d </a:t>
            </a:r>
            <a:r>
              <a:rPr lang="ja-JP" altLang="en-US" sz="2400" dirty="0">
                <a:solidFill>
                  <a:srgbClr val="FF0000"/>
                </a:solidFill>
              </a:rPr>
              <a:t>は</a:t>
            </a:r>
            <a:r>
              <a:rPr kumimoji="1" lang="ja-JP" altLang="en-US" sz="2400" dirty="0" smtClean="0">
                <a:solidFill>
                  <a:srgbClr val="FF0000"/>
                </a:solidFill>
              </a:rPr>
              <a:t>オブジェクト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4385384" y="3560903"/>
            <a:ext cx="40446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FF0000"/>
                </a:solidFill>
              </a:rPr>
              <a:t>１オブジェクトを</a:t>
            </a:r>
            <a:r>
              <a:rPr kumimoji="1" lang="en-US" altLang="ja-JP" sz="2400" dirty="0" smtClean="0">
                <a:solidFill>
                  <a:srgbClr val="FF0000"/>
                </a:solidFill>
              </a:rPr>
              <a:t>1</a:t>
            </a:r>
            <a:r>
              <a:rPr kumimoji="1" lang="ja-JP" altLang="en-US" sz="2400" dirty="0" smtClean="0">
                <a:solidFill>
                  <a:srgbClr val="FF0000"/>
                </a:solidFill>
              </a:rPr>
              <a:t>テーブル</a:t>
            </a:r>
            <a:endParaRPr kumimoji="1" lang="en-US" altLang="ja-JP" sz="2400" dirty="0" smtClean="0">
              <a:solidFill>
                <a:srgbClr val="FF0000"/>
              </a:solidFill>
            </a:endParaRPr>
          </a:p>
          <a:p>
            <a:r>
              <a:rPr lang="ja-JP" altLang="en-US" sz="2400" dirty="0" smtClean="0">
                <a:solidFill>
                  <a:srgbClr val="FF0000"/>
                </a:solidFill>
              </a:rPr>
              <a:t>と思って使う機能がある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572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279400" y="0"/>
            <a:ext cx="10428441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6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リレーショナルデータベースのレコード</a:t>
            </a:r>
          </a:p>
        </p:txBody>
      </p:sp>
      <p:sp>
        <p:nvSpPr>
          <p:cNvPr id="26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366836"/>
            <a:ext cx="11671300" cy="63341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ja-JP" altLang="en-US" sz="16000" dirty="0" smtClean="0">
                <a:solidFill>
                  <a:srgbClr val="C00000"/>
                </a:solidFill>
              </a:rPr>
              <a:t>リレーショナルデータベース</a:t>
            </a:r>
            <a:r>
              <a:rPr lang="ja-JP" altLang="en-US" sz="16000" dirty="0" smtClean="0"/>
              <a:t>のデータの単位は、</a:t>
            </a:r>
            <a:endParaRPr lang="en-US" altLang="ja-JP" sz="16000" dirty="0" smtClean="0"/>
          </a:p>
          <a:p>
            <a:pPr marL="0" indent="0">
              <a:buNone/>
            </a:pPr>
            <a:r>
              <a:rPr lang="ja-JP" altLang="en-US" sz="16000" dirty="0" smtClean="0">
                <a:solidFill>
                  <a:srgbClr val="C00000"/>
                </a:solidFill>
              </a:rPr>
              <a:t>レコード</a:t>
            </a:r>
            <a:endParaRPr lang="en-US" altLang="ja-JP" sz="160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kumimoji="1"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　</a:t>
            </a:r>
            <a:endParaRPr kumimoji="1" lang="ja-JP" alt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/>
          </p:nvPr>
        </p:nvGraphicFramePr>
        <p:xfrm>
          <a:off x="2473434" y="2701544"/>
          <a:ext cx="5046717" cy="2944368"/>
        </p:xfrm>
        <a:graphic>
          <a:graphicData uri="http://schemas.openxmlformats.org/drawingml/2006/table">
            <a:tbl>
              <a:tblPr firstRow="1" bandRow="1"/>
              <a:tblGrid>
                <a:gridCol w="15600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82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83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1" lang="ja-JP" altLang="en-US" sz="2400" dirty="0" smtClean="0"/>
                        <a:t>年次</a:t>
                      </a:r>
                      <a:endParaRPr kumimoji="1" lang="ja-JP" altLang="en-US" sz="2400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1" lang="ja-JP" altLang="en-US" sz="2400" dirty="0" smtClean="0"/>
                        <a:t>出生数</a:t>
                      </a:r>
                      <a:endParaRPr kumimoji="1" lang="ja-JP" altLang="en-US" sz="2400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1" lang="ja-JP" altLang="en-US" sz="2400" dirty="0" smtClean="0"/>
                        <a:t>死亡数</a:t>
                      </a:r>
                      <a:endParaRPr kumimoji="1" lang="en-US" altLang="ja-JP" sz="2400" dirty="0" smtClean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53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en-US" altLang="ja-JP" sz="2400" dirty="0" smtClean="0">
                          <a:effectLst/>
                        </a:rPr>
                        <a:t>1985</a:t>
                      </a:r>
                      <a:endParaRPr lang="ja-JP" altLang="en-US" sz="2400" dirty="0">
                        <a:effectLst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en-US" altLang="ja-JP" sz="2400" dirty="0" smtClean="0">
                          <a:effectLst/>
                        </a:rPr>
                        <a:t>1432</a:t>
                      </a:r>
                      <a:endParaRPr lang="en-US" altLang="ja-JP" sz="2400" dirty="0">
                        <a:effectLst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en-US" altLang="ja-JP" sz="2400" dirty="0">
                          <a:effectLst/>
                        </a:rPr>
                        <a:t>752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553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en-US" altLang="ja-JP" sz="2400" smtClean="0">
                          <a:effectLst/>
                        </a:rPr>
                        <a:t>1990</a:t>
                      </a:r>
                      <a:endParaRPr lang="ja-JP" altLang="en-US" sz="2400">
                        <a:effectLst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en-US" altLang="ja-JP" sz="2400" dirty="0" smtClean="0">
                          <a:effectLst/>
                        </a:rPr>
                        <a:t>1222</a:t>
                      </a:r>
                      <a:endParaRPr lang="en-US" altLang="ja-JP" sz="2400" dirty="0">
                        <a:effectLst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en-US" altLang="ja-JP" sz="2400" dirty="0">
                          <a:effectLst/>
                        </a:rPr>
                        <a:t>820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553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en-US" altLang="ja-JP" sz="2400" smtClean="0">
                          <a:effectLst/>
                        </a:rPr>
                        <a:t>1995</a:t>
                      </a:r>
                      <a:r>
                        <a:rPr lang="ja-JP" altLang="en-US" sz="2400">
                          <a:effectLst/>
                        </a:rPr>
                        <a:t>　　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en-US" altLang="ja-JP" sz="2400" dirty="0" smtClean="0">
                          <a:effectLst/>
                        </a:rPr>
                        <a:t>1187</a:t>
                      </a:r>
                      <a:endParaRPr lang="en-US" altLang="ja-JP" sz="2400" dirty="0">
                        <a:effectLst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en-US" altLang="ja-JP" sz="2400" dirty="0">
                          <a:effectLst/>
                        </a:rPr>
                        <a:t>922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553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en-US" altLang="ja-JP" sz="2400" smtClean="0">
                          <a:effectLst/>
                        </a:rPr>
                        <a:t>2000</a:t>
                      </a:r>
                      <a:r>
                        <a:rPr lang="ja-JP" altLang="en-US" sz="2400">
                          <a:effectLst/>
                        </a:rPr>
                        <a:t>　　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en-US" altLang="ja-JP" sz="2400" smtClean="0">
                          <a:effectLst/>
                        </a:rPr>
                        <a:t>1191</a:t>
                      </a:r>
                      <a:endParaRPr lang="en-US" altLang="ja-JP" sz="2400">
                        <a:effectLst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en-US" altLang="ja-JP" sz="2400" dirty="0">
                          <a:effectLst/>
                        </a:rPr>
                        <a:t>962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53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en-US" altLang="ja-JP" sz="2400" smtClean="0">
                          <a:effectLst/>
                        </a:rPr>
                        <a:t>2005</a:t>
                      </a:r>
                      <a:r>
                        <a:rPr lang="ja-JP" altLang="en-US" sz="2400">
                          <a:effectLst/>
                        </a:rPr>
                        <a:t>　　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en-US" altLang="ja-JP" sz="2400" smtClean="0">
                          <a:effectLst/>
                        </a:rPr>
                        <a:t>1063</a:t>
                      </a:r>
                      <a:endParaRPr lang="en-US" altLang="ja-JP" sz="2400">
                        <a:effectLst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en-US" altLang="ja-JP" sz="2400" dirty="0" smtClean="0">
                          <a:effectLst/>
                        </a:rPr>
                        <a:t>1084</a:t>
                      </a:r>
                      <a:endParaRPr lang="en-US" altLang="ja-JP" sz="2400" dirty="0">
                        <a:effectLst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553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en-US" altLang="ja-JP" sz="2400" smtClean="0">
                          <a:effectLst/>
                        </a:rPr>
                        <a:t>2010</a:t>
                      </a:r>
                      <a:endParaRPr lang="ja-JP" altLang="en-US" sz="2400">
                        <a:effectLst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en-US" altLang="ja-JP" sz="2400" smtClean="0">
                          <a:effectLst/>
                        </a:rPr>
                        <a:t>1071</a:t>
                      </a:r>
                      <a:endParaRPr lang="en-US" altLang="ja-JP" sz="2400">
                        <a:effectLst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en-US" altLang="ja-JP" sz="2400" dirty="0" smtClean="0">
                          <a:effectLst/>
                        </a:rPr>
                        <a:t>1197</a:t>
                      </a:r>
                      <a:endParaRPr lang="en-US" altLang="ja-JP" sz="2400" dirty="0">
                        <a:effectLst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右中かっこ 2"/>
          <p:cNvSpPr/>
          <p:nvPr/>
        </p:nvSpPr>
        <p:spPr>
          <a:xfrm>
            <a:off x="7823200" y="3120571"/>
            <a:ext cx="203200" cy="44994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8329449" y="3120571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１つの行がレコード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271118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279400" y="0"/>
            <a:ext cx="10428441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6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オブジェクトとレコードのマッピング</a:t>
            </a: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1824972" y="3967546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/>
              <a:t>オブジェクト</a:t>
            </a:r>
            <a:endParaRPr kumimoji="1" lang="ja-JP" altLang="en-US" sz="2400" b="1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1313228" y="1161562"/>
            <a:ext cx="3570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/>
              <a:t>イメージとしては・・・</a:t>
            </a:r>
            <a:endParaRPr kumimoji="1" lang="ja-JP" altLang="en-US" sz="2400" b="1" dirty="0"/>
          </a:p>
        </p:txBody>
      </p:sp>
      <p:sp>
        <p:nvSpPr>
          <p:cNvPr id="15" name="円/楕円 14"/>
          <p:cNvSpPr/>
          <p:nvPr/>
        </p:nvSpPr>
        <p:spPr>
          <a:xfrm>
            <a:off x="1229550" y="3567008"/>
            <a:ext cx="3222171" cy="126274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928595" y="2472155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/>
              <a:t>プログラム</a:t>
            </a:r>
            <a:endParaRPr kumimoji="1" lang="ja-JP" altLang="en-US" sz="2400" b="1" dirty="0"/>
          </a:p>
        </p:txBody>
      </p:sp>
      <p:sp>
        <p:nvSpPr>
          <p:cNvPr id="17" name="角丸四角形 16"/>
          <p:cNvSpPr/>
          <p:nvPr/>
        </p:nvSpPr>
        <p:spPr>
          <a:xfrm>
            <a:off x="689548" y="2084649"/>
            <a:ext cx="4302177" cy="317689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7841992" y="397037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/>
              <a:t>レコード</a:t>
            </a:r>
            <a:endParaRPr kumimoji="1" lang="ja-JP" altLang="en-US" sz="2400" b="1" dirty="0"/>
          </a:p>
        </p:txBody>
      </p:sp>
      <p:sp>
        <p:nvSpPr>
          <p:cNvPr id="21" name="円/楕円 20"/>
          <p:cNvSpPr/>
          <p:nvPr/>
        </p:nvSpPr>
        <p:spPr>
          <a:xfrm>
            <a:off x="7037037" y="3567008"/>
            <a:ext cx="3222171" cy="126274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6613451" y="2472155"/>
            <a:ext cx="41857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400" b="1" dirty="0" smtClean="0"/>
              <a:t>リレーショナルデータベース</a:t>
            </a:r>
            <a:endParaRPr kumimoji="1" lang="en-US" altLang="ja-JP" sz="2400" b="1" dirty="0" smtClean="0"/>
          </a:p>
          <a:p>
            <a:pPr algn="ctr"/>
            <a:r>
              <a:rPr kumimoji="1" lang="ja-JP" altLang="en-US" sz="2400" b="1" dirty="0" smtClean="0"/>
              <a:t>管理システム</a:t>
            </a:r>
            <a:endParaRPr kumimoji="1" lang="ja-JP" altLang="en-US" sz="2400" b="1" dirty="0"/>
          </a:p>
        </p:txBody>
      </p:sp>
      <p:sp>
        <p:nvSpPr>
          <p:cNvPr id="23" name="角丸四角形 22"/>
          <p:cNvSpPr/>
          <p:nvPr/>
        </p:nvSpPr>
        <p:spPr>
          <a:xfrm>
            <a:off x="6497035" y="2084649"/>
            <a:ext cx="4302177" cy="317689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4" name="直線矢印コネクタ 23"/>
          <p:cNvCxnSpPr/>
          <p:nvPr/>
        </p:nvCxnSpPr>
        <p:spPr>
          <a:xfrm flipH="1">
            <a:off x="4629237" y="3967546"/>
            <a:ext cx="2196581" cy="0"/>
          </a:xfrm>
          <a:prstGeom prst="straightConnector1">
            <a:avLst/>
          </a:prstGeom>
          <a:ln w="508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/>
          <p:nvPr/>
        </p:nvCxnSpPr>
        <p:spPr>
          <a:xfrm>
            <a:off x="4667391" y="4429211"/>
            <a:ext cx="2113457" cy="0"/>
          </a:xfrm>
          <a:prstGeom prst="straightConnector1">
            <a:avLst/>
          </a:prstGeom>
          <a:ln w="508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テキスト ボックス 28"/>
          <p:cNvSpPr txBox="1"/>
          <p:nvPr/>
        </p:nvSpPr>
        <p:spPr>
          <a:xfrm>
            <a:off x="1630690" y="5735722"/>
            <a:ext cx="81868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◆同じデータを、オブジェクトとレコードの両方で持つ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◆片方の中身に変更があるときは、もう片方に自動コピー</a:t>
            </a:r>
            <a:endParaRPr kumimoji="1" lang="ja-JP" altLang="en-US" sz="2400" dirty="0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5098920" y="3552048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自動コピー</a:t>
            </a:r>
            <a:endParaRPr kumimoji="1" lang="ja-JP" altLang="en-US" dirty="0"/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5074966" y="452154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自動コピー</a:t>
            </a:r>
            <a:endParaRPr kumimoji="1" lang="ja-JP" altLang="en-US" dirty="0"/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4598783" y="5322111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＜</a:t>
            </a:r>
            <a:r>
              <a:rPr lang="ja-JP" altLang="en-US" sz="2400" dirty="0" smtClean="0">
                <a:solidFill>
                  <a:srgbClr val="C00000"/>
                </a:solidFill>
              </a:rPr>
              <a:t>マッピング</a:t>
            </a:r>
            <a:r>
              <a:rPr lang="ja-JP" altLang="en-US" sz="2400" dirty="0" smtClean="0"/>
              <a:t>＞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494445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279400" y="0"/>
            <a:ext cx="10428441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6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オブジェクトとレコードを比べてみると</a:t>
            </a:r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/>
          </p:nvPr>
        </p:nvGraphicFramePr>
        <p:xfrm>
          <a:off x="5965372" y="1770742"/>
          <a:ext cx="6110514" cy="49377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61105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804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2400" dirty="0" smtClean="0">
                          <a:solidFill>
                            <a:srgbClr val="C00000"/>
                          </a:solidFill>
                        </a:rPr>
                        <a:t>リレーショナルデータベース</a:t>
                      </a:r>
                      <a:r>
                        <a:rPr lang="ja-JP" altLang="en-US" sz="2400" dirty="0" smtClean="0"/>
                        <a:t>の</a:t>
                      </a:r>
                      <a:r>
                        <a:rPr lang="ja-JP" altLang="en-US" sz="2400" b="1" u="sng" dirty="0" smtClean="0"/>
                        <a:t>１行分のデータ</a:t>
                      </a:r>
                      <a:endParaRPr lang="en-US" altLang="ja-JP" sz="2400" b="1" u="sng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8851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kumimoji="1" lang="en-US" altLang="ja-JP" sz="2400" dirty="0" smtClean="0">
                          <a:solidFill>
                            <a:srgbClr val="C00000"/>
                          </a:solidFill>
                        </a:rPr>
                        <a:t>SQL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0415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kumimoji="1" lang="ja-JP" altLang="en-US" sz="2400" dirty="0" smtClean="0"/>
                        <a:t>数値、文字列、日付、バイト列など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kumimoji="1" lang="ja-JP" altLang="en-US" sz="2400" dirty="0" smtClean="0"/>
                        <a:t>（複雑な構造を持たないデータに限定）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0415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kumimoji="1" lang="ja-JP" altLang="en-US" sz="2400" dirty="0" smtClean="0"/>
                        <a:t>基本は</a:t>
                      </a:r>
                      <a:r>
                        <a:rPr kumimoji="1" lang="ja-JP" altLang="en-US" sz="2400" b="1" u="sng" dirty="0" smtClean="0"/>
                        <a:t>自動保存</a:t>
                      </a:r>
                      <a:endParaRPr kumimoji="1" lang="en-US" altLang="ja-JP" sz="2400" b="1" u="sng" dirty="0" smtClean="0"/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kumimoji="1" lang="en-US" altLang="ja-JP" sz="2400" dirty="0" smtClean="0"/>
                        <a:t>※</a:t>
                      </a:r>
                      <a:r>
                        <a:rPr kumimoji="1" lang="ja-JP" altLang="en-US" sz="2400" dirty="0" smtClean="0"/>
                        <a:t>　データの共有も簡単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58913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rgbClr val="C00000"/>
                          </a:solidFill>
                        </a:rPr>
                        <a:t>リレーショナルデータベース管理システム</a:t>
                      </a:r>
                      <a:r>
                        <a:rPr kumimoji="1" lang="ja-JP" altLang="en-US" sz="2400" dirty="0" smtClean="0"/>
                        <a:t>が、</a:t>
                      </a:r>
                      <a:r>
                        <a:rPr kumimoji="1" lang="ja-JP" altLang="en-US" sz="2400" b="1" u="sng" dirty="0" smtClean="0"/>
                        <a:t>高速化のためのさまざまな機能</a:t>
                      </a:r>
                      <a:r>
                        <a:rPr kumimoji="1" lang="ja-JP" altLang="en-US" sz="2400" dirty="0" smtClean="0"/>
                        <a:t>を持つ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4133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kumimoji="1" lang="ja-JP" altLang="en-US" sz="2400" dirty="0" smtClean="0"/>
                        <a:t>データベースの</a:t>
                      </a:r>
                      <a:r>
                        <a:rPr kumimoji="1" lang="ja-JP" altLang="en-US" sz="2400" dirty="0" smtClean="0">
                          <a:solidFill>
                            <a:srgbClr val="C00000"/>
                          </a:solidFill>
                        </a:rPr>
                        <a:t>異状</a:t>
                      </a:r>
                      <a:r>
                        <a:rPr kumimoji="1" lang="ja-JP" altLang="en-US" sz="2400" dirty="0" smtClean="0"/>
                        <a:t>を事前に防ぐこと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テキスト ボックス 1"/>
          <p:cNvSpPr txBox="1"/>
          <p:nvPr/>
        </p:nvSpPr>
        <p:spPr>
          <a:xfrm>
            <a:off x="8312743" y="1156982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/>
              <a:t>レコード</a:t>
            </a:r>
            <a:endParaRPr kumimoji="1" lang="ja-JP" altLang="en-US" sz="2400" b="1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759542" y="1156982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/>
              <a:t>オブジェクト</a:t>
            </a:r>
            <a:endParaRPr kumimoji="1" lang="ja-JP" altLang="en-US" sz="2400" b="1" dirty="0"/>
          </a:p>
        </p:txBody>
      </p:sp>
      <p:graphicFrame>
        <p:nvGraphicFramePr>
          <p:cNvPr id="9" name="表 8"/>
          <p:cNvGraphicFramePr>
            <a:graphicFrameLocks noGrp="1"/>
          </p:cNvGraphicFramePr>
          <p:nvPr>
            <p:extLst/>
          </p:nvPr>
        </p:nvGraphicFramePr>
        <p:xfrm>
          <a:off x="0" y="1770742"/>
          <a:ext cx="5840186" cy="49377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8401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33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2400" dirty="0" smtClean="0">
                          <a:solidFill>
                            <a:srgbClr val="C00000"/>
                          </a:solidFill>
                        </a:rPr>
                        <a:t>プログラム</a:t>
                      </a:r>
                      <a:r>
                        <a:rPr lang="ja-JP" altLang="en-US" sz="2400" dirty="0" smtClean="0"/>
                        <a:t>の中で扱う</a:t>
                      </a:r>
                      <a:r>
                        <a:rPr lang="ja-JP" altLang="en-US" sz="2400" b="1" u="sng" dirty="0" smtClean="0">
                          <a:solidFill>
                            <a:srgbClr val="C00000"/>
                          </a:solidFill>
                        </a:rPr>
                        <a:t>データ</a:t>
                      </a:r>
                      <a:r>
                        <a:rPr lang="ja-JP" altLang="en-US" sz="2400" b="1" u="sng" dirty="0" smtClean="0"/>
                        <a:t>のかたまり</a:t>
                      </a:r>
                      <a:endParaRPr lang="en-US" altLang="ja-JP" sz="2400" b="1" u="sng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rgbClr val="C00000"/>
                          </a:solidFill>
                        </a:rPr>
                        <a:t>プログラム</a:t>
                      </a:r>
                      <a:endParaRPr kumimoji="1" lang="en-US" altLang="ja-JP" sz="2400" dirty="0" smtClean="0">
                        <a:solidFill>
                          <a:srgbClr val="C00000"/>
                        </a:solidFill>
                      </a:endParaRP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kumimoji="1" lang="en-US" altLang="ja-JP" sz="2400" dirty="0" smtClean="0"/>
                        <a:t>  </a:t>
                      </a:r>
                      <a:r>
                        <a:rPr kumimoji="1" lang="en-US" altLang="ja-JP" sz="24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C,</a:t>
                      </a:r>
                      <a:r>
                        <a:rPr kumimoji="1" lang="en-US" altLang="ja-JP" sz="2400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 C++, Java, Python, R, </a:t>
                      </a:r>
                      <a:r>
                        <a:rPr kumimoji="1" lang="ja-JP" altLang="en-US" sz="2400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・・・</a:t>
                      </a:r>
                      <a:endParaRPr kumimoji="1" lang="ja-JP" altLang="en-US" sz="24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kumimoji="1" lang="ja-JP" altLang="en-US" sz="2400" dirty="0" smtClean="0"/>
                        <a:t>数値、文字列、日付、バイト列、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kumimoji="1" lang="ja-JP" altLang="en-US" sz="2400" dirty="0" smtClean="0"/>
                        <a:t>配列、リスト、構造体など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kumimoji="1" lang="ja-JP" altLang="en-US" sz="2400" b="1" u="sng" dirty="0" smtClean="0"/>
                        <a:t>保存したいときは、</a:t>
                      </a:r>
                      <a:r>
                        <a:rPr kumimoji="1" lang="ja-JP" altLang="en-US" sz="2400" b="1" u="sng" dirty="0" smtClean="0">
                          <a:solidFill>
                            <a:srgbClr val="C00000"/>
                          </a:solidFill>
                        </a:rPr>
                        <a:t>ファイル</a:t>
                      </a:r>
                      <a:r>
                        <a:rPr kumimoji="1" lang="ja-JP" altLang="en-US" sz="2400" b="1" u="sng" dirty="0" smtClean="0"/>
                        <a:t>の読み書きなどを行う</a:t>
                      </a:r>
                      <a:r>
                        <a:rPr kumimoji="1" lang="ja-JP" altLang="en-US" sz="2400" dirty="0" smtClean="0">
                          <a:solidFill>
                            <a:srgbClr val="C00000"/>
                          </a:solidFill>
                        </a:rPr>
                        <a:t>プログラム</a:t>
                      </a:r>
                      <a:r>
                        <a:rPr kumimoji="1" lang="ja-JP" altLang="en-US" sz="2400" dirty="0" smtClean="0"/>
                        <a:t>を書く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kumimoji="1" lang="ja-JP" altLang="en-US" sz="2400" b="1" u="sng" dirty="0" smtClean="0"/>
                        <a:t>自分で頑張る</a:t>
                      </a:r>
                      <a:r>
                        <a:rPr kumimoji="1" lang="ja-JP" altLang="en-US" sz="2400" dirty="0" smtClean="0"/>
                        <a:t>　（アルゴリズム、データ構造）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kumimoji="1" lang="ja-JP" altLang="en-US" sz="2400" dirty="0" smtClean="0"/>
                        <a:t>正しく動くプログラムを作る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0" name="フリーフォーム 9"/>
          <p:cNvSpPr/>
          <p:nvPr/>
        </p:nvSpPr>
        <p:spPr>
          <a:xfrm>
            <a:off x="-179882" y="1783830"/>
            <a:ext cx="6020068" cy="4946754"/>
          </a:xfrm>
          <a:custGeom>
            <a:avLst/>
            <a:gdLst>
              <a:gd name="connsiteX0" fmla="*/ 344774 w 6230590"/>
              <a:gd name="connsiteY0" fmla="*/ 0 h 4946754"/>
              <a:gd name="connsiteX1" fmla="*/ 1813810 w 6230590"/>
              <a:gd name="connsiteY1" fmla="*/ 44970 h 4946754"/>
              <a:gd name="connsiteX2" fmla="*/ 3957403 w 6230590"/>
              <a:gd name="connsiteY2" fmla="*/ 74950 h 4946754"/>
              <a:gd name="connsiteX3" fmla="*/ 5261548 w 6230590"/>
              <a:gd name="connsiteY3" fmla="*/ 74950 h 4946754"/>
              <a:gd name="connsiteX4" fmla="*/ 5606321 w 6230590"/>
              <a:gd name="connsiteY4" fmla="*/ 119921 h 4946754"/>
              <a:gd name="connsiteX5" fmla="*/ 5726243 w 6230590"/>
              <a:gd name="connsiteY5" fmla="*/ 134911 h 4946754"/>
              <a:gd name="connsiteX6" fmla="*/ 5816184 w 6230590"/>
              <a:gd name="connsiteY6" fmla="*/ 164891 h 4946754"/>
              <a:gd name="connsiteX7" fmla="*/ 5861154 w 6230590"/>
              <a:gd name="connsiteY7" fmla="*/ 179881 h 4946754"/>
              <a:gd name="connsiteX8" fmla="*/ 5876144 w 6230590"/>
              <a:gd name="connsiteY8" fmla="*/ 224852 h 4946754"/>
              <a:gd name="connsiteX9" fmla="*/ 5936105 w 6230590"/>
              <a:gd name="connsiteY9" fmla="*/ 284813 h 4946754"/>
              <a:gd name="connsiteX10" fmla="*/ 5951095 w 6230590"/>
              <a:gd name="connsiteY10" fmla="*/ 344773 h 4946754"/>
              <a:gd name="connsiteX11" fmla="*/ 5981075 w 6230590"/>
              <a:gd name="connsiteY11" fmla="*/ 434714 h 4946754"/>
              <a:gd name="connsiteX12" fmla="*/ 5996066 w 6230590"/>
              <a:gd name="connsiteY12" fmla="*/ 479685 h 4946754"/>
              <a:gd name="connsiteX13" fmla="*/ 6026046 w 6230590"/>
              <a:gd name="connsiteY13" fmla="*/ 599606 h 4946754"/>
              <a:gd name="connsiteX14" fmla="*/ 6041036 w 6230590"/>
              <a:gd name="connsiteY14" fmla="*/ 644577 h 4946754"/>
              <a:gd name="connsiteX15" fmla="*/ 6086007 w 6230590"/>
              <a:gd name="connsiteY15" fmla="*/ 839449 h 4946754"/>
              <a:gd name="connsiteX16" fmla="*/ 6100997 w 6230590"/>
              <a:gd name="connsiteY16" fmla="*/ 989350 h 4946754"/>
              <a:gd name="connsiteX17" fmla="*/ 6130977 w 6230590"/>
              <a:gd name="connsiteY17" fmla="*/ 1334124 h 4946754"/>
              <a:gd name="connsiteX18" fmla="*/ 6145967 w 6230590"/>
              <a:gd name="connsiteY18" fmla="*/ 1708878 h 4946754"/>
              <a:gd name="connsiteX19" fmla="*/ 6160957 w 6230590"/>
              <a:gd name="connsiteY19" fmla="*/ 1978701 h 4946754"/>
              <a:gd name="connsiteX20" fmla="*/ 6115987 w 6230590"/>
              <a:gd name="connsiteY20" fmla="*/ 3957403 h 4946754"/>
              <a:gd name="connsiteX21" fmla="*/ 6115987 w 6230590"/>
              <a:gd name="connsiteY21" fmla="*/ 3957403 h 4946754"/>
              <a:gd name="connsiteX22" fmla="*/ 6086007 w 6230590"/>
              <a:gd name="connsiteY22" fmla="*/ 4137285 h 4946754"/>
              <a:gd name="connsiteX23" fmla="*/ 6056026 w 6230590"/>
              <a:gd name="connsiteY23" fmla="*/ 4257206 h 4946754"/>
              <a:gd name="connsiteX24" fmla="*/ 6026046 w 6230590"/>
              <a:gd name="connsiteY24" fmla="*/ 4437088 h 4946754"/>
              <a:gd name="connsiteX25" fmla="*/ 5996066 w 6230590"/>
              <a:gd name="connsiteY25" fmla="*/ 4527029 h 4946754"/>
              <a:gd name="connsiteX26" fmla="*/ 5951095 w 6230590"/>
              <a:gd name="connsiteY26" fmla="*/ 4676931 h 4946754"/>
              <a:gd name="connsiteX27" fmla="*/ 5906125 w 6230590"/>
              <a:gd name="connsiteY27" fmla="*/ 4706911 h 4946754"/>
              <a:gd name="connsiteX28" fmla="*/ 5846164 w 6230590"/>
              <a:gd name="connsiteY28" fmla="*/ 4781862 h 4946754"/>
              <a:gd name="connsiteX29" fmla="*/ 5696262 w 6230590"/>
              <a:gd name="connsiteY29" fmla="*/ 4826832 h 4946754"/>
              <a:gd name="connsiteX30" fmla="*/ 5606321 w 6230590"/>
              <a:gd name="connsiteY30" fmla="*/ 4856813 h 4946754"/>
              <a:gd name="connsiteX31" fmla="*/ 5021705 w 6230590"/>
              <a:gd name="connsiteY31" fmla="*/ 4886793 h 4946754"/>
              <a:gd name="connsiteX32" fmla="*/ 4766872 w 6230590"/>
              <a:gd name="connsiteY32" fmla="*/ 4901783 h 4946754"/>
              <a:gd name="connsiteX33" fmla="*/ 4631961 w 6230590"/>
              <a:gd name="connsiteY33" fmla="*/ 4916773 h 4946754"/>
              <a:gd name="connsiteX34" fmla="*/ 3387777 w 6230590"/>
              <a:gd name="connsiteY34" fmla="*/ 4946754 h 4946754"/>
              <a:gd name="connsiteX35" fmla="*/ 2698230 w 6230590"/>
              <a:gd name="connsiteY35" fmla="*/ 4916773 h 4946754"/>
              <a:gd name="connsiteX36" fmla="*/ 2638269 w 6230590"/>
              <a:gd name="connsiteY36" fmla="*/ 4901783 h 4946754"/>
              <a:gd name="connsiteX37" fmla="*/ 2173574 w 6230590"/>
              <a:gd name="connsiteY37" fmla="*/ 4886793 h 4946754"/>
              <a:gd name="connsiteX38" fmla="*/ 1738859 w 6230590"/>
              <a:gd name="connsiteY38" fmla="*/ 4856813 h 4946754"/>
              <a:gd name="connsiteX39" fmla="*/ 1528997 w 6230590"/>
              <a:gd name="connsiteY39" fmla="*/ 4826832 h 4946754"/>
              <a:gd name="connsiteX40" fmla="*/ 1379095 w 6230590"/>
              <a:gd name="connsiteY40" fmla="*/ 4796852 h 4946754"/>
              <a:gd name="connsiteX41" fmla="*/ 1334125 w 6230590"/>
              <a:gd name="connsiteY41" fmla="*/ 4781862 h 4946754"/>
              <a:gd name="connsiteX42" fmla="*/ 1244184 w 6230590"/>
              <a:gd name="connsiteY42" fmla="*/ 4766872 h 4946754"/>
              <a:gd name="connsiteX43" fmla="*/ 644577 w 6230590"/>
              <a:gd name="connsiteY43" fmla="*/ 4781862 h 4946754"/>
              <a:gd name="connsiteX44" fmla="*/ 599607 w 6230590"/>
              <a:gd name="connsiteY44" fmla="*/ 4811842 h 4946754"/>
              <a:gd name="connsiteX45" fmla="*/ 284813 w 6230590"/>
              <a:gd name="connsiteY45" fmla="*/ 4796852 h 4946754"/>
              <a:gd name="connsiteX46" fmla="*/ 119921 w 6230590"/>
              <a:gd name="connsiteY46" fmla="*/ 4751881 h 4946754"/>
              <a:gd name="connsiteX47" fmla="*/ 74951 w 6230590"/>
              <a:gd name="connsiteY47" fmla="*/ 4616970 h 4946754"/>
              <a:gd name="connsiteX48" fmla="*/ 59961 w 6230590"/>
              <a:gd name="connsiteY48" fmla="*/ 4572000 h 4946754"/>
              <a:gd name="connsiteX49" fmla="*/ 44971 w 6230590"/>
              <a:gd name="connsiteY49" fmla="*/ 4452078 h 4946754"/>
              <a:gd name="connsiteX50" fmla="*/ 14990 w 6230590"/>
              <a:gd name="connsiteY50" fmla="*/ 4032354 h 4946754"/>
              <a:gd name="connsiteX51" fmla="*/ 0 w 6230590"/>
              <a:gd name="connsiteY51" fmla="*/ 3972393 h 4946754"/>
              <a:gd name="connsiteX52" fmla="*/ 14990 w 6230590"/>
              <a:gd name="connsiteY52" fmla="*/ 3657600 h 4946754"/>
              <a:gd name="connsiteX53" fmla="*/ 29980 w 6230590"/>
              <a:gd name="connsiteY53" fmla="*/ 3567659 h 4946754"/>
              <a:gd name="connsiteX54" fmla="*/ 59961 w 6230590"/>
              <a:gd name="connsiteY54" fmla="*/ 3432747 h 4946754"/>
              <a:gd name="connsiteX55" fmla="*/ 74951 w 6230590"/>
              <a:gd name="connsiteY55" fmla="*/ 3387777 h 4946754"/>
              <a:gd name="connsiteX56" fmla="*/ 104931 w 6230590"/>
              <a:gd name="connsiteY56" fmla="*/ 3192904 h 4946754"/>
              <a:gd name="connsiteX57" fmla="*/ 119921 w 6230590"/>
              <a:gd name="connsiteY57" fmla="*/ 2008681 h 4946754"/>
              <a:gd name="connsiteX58" fmla="*/ 134912 w 6230590"/>
              <a:gd name="connsiteY58" fmla="*/ 1843790 h 4946754"/>
              <a:gd name="connsiteX59" fmla="*/ 149902 w 6230590"/>
              <a:gd name="connsiteY59" fmla="*/ 1274163 h 4946754"/>
              <a:gd name="connsiteX60" fmla="*/ 179882 w 6230590"/>
              <a:gd name="connsiteY60" fmla="*/ 1004340 h 4946754"/>
              <a:gd name="connsiteX61" fmla="*/ 209862 w 6230590"/>
              <a:gd name="connsiteY61" fmla="*/ 674557 h 4946754"/>
              <a:gd name="connsiteX62" fmla="*/ 239843 w 6230590"/>
              <a:gd name="connsiteY62" fmla="*/ 224852 h 4946754"/>
              <a:gd name="connsiteX63" fmla="*/ 269823 w 6230590"/>
              <a:gd name="connsiteY63" fmla="*/ 119921 h 4946754"/>
              <a:gd name="connsiteX64" fmla="*/ 269823 w 6230590"/>
              <a:gd name="connsiteY64" fmla="*/ 59960 h 4946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6230590" h="4946754">
                <a:moveTo>
                  <a:pt x="344774" y="0"/>
                </a:moveTo>
                <a:lnTo>
                  <a:pt x="1813810" y="44970"/>
                </a:lnTo>
                <a:lnTo>
                  <a:pt x="3957403" y="74950"/>
                </a:lnTo>
                <a:cubicBezTo>
                  <a:pt x="5385566" y="111569"/>
                  <a:pt x="3604157" y="74950"/>
                  <a:pt x="5261548" y="74950"/>
                </a:cubicBezTo>
                <a:cubicBezTo>
                  <a:pt x="5393953" y="74950"/>
                  <a:pt x="5474459" y="103438"/>
                  <a:pt x="5606321" y="119921"/>
                </a:cubicBezTo>
                <a:lnTo>
                  <a:pt x="5726243" y="134911"/>
                </a:lnTo>
                <a:lnTo>
                  <a:pt x="5816184" y="164891"/>
                </a:lnTo>
                <a:lnTo>
                  <a:pt x="5861154" y="179881"/>
                </a:lnTo>
                <a:cubicBezTo>
                  <a:pt x="5866151" y="194871"/>
                  <a:pt x="5866960" y="211994"/>
                  <a:pt x="5876144" y="224852"/>
                </a:cubicBezTo>
                <a:cubicBezTo>
                  <a:pt x="5892573" y="247853"/>
                  <a:pt x="5936105" y="284813"/>
                  <a:pt x="5936105" y="284813"/>
                </a:cubicBezTo>
                <a:cubicBezTo>
                  <a:pt x="5941102" y="304800"/>
                  <a:pt x="5945175" y="325040"/>
                  <a:pt x="5951095" y="344773"/>
                </a:cubicBezTo>
                <a:cubicBezTo>
                  <a:pt x="5960176" y="375042"/>
                  <a:pt x="5971082" y="404734"/>
                  <a:pt x="5981075" y="434714"/>
                </a:cubicBezTo>
                <a:cubicBezTo>
                  <a:pt x="5986072" y="449704"/>
                  <a:pt x="5992234" y="464356"/>
                  <a:pt x="5996066" y="479685"/>
                </a:cubicBezTo>
                <a:cubicBezTo>
                  <a:pt x="6006059" y="519659"/>
                  <a:pt x="6013016" y="560516"/>
                  <a:pt x="6026046" y="599606"/>
                </a:cubicBezTo>
                <a:cubicBezTo>
                  <a:pt x="6031043" y="614596"/>
                  <a:pt x="6037483" y="629180"/>
                  <a:pt x="6041036" y="644577"/>
                </a:cubicBezTo>
                <a:cubicBezTo>
                  <a:pt x="6090652" y="859581"/>
                  <a:pt x="6049773" y="730753"/>
                  <a:pt x="6086007" y="839449"/>
                </a:cubicBezTo>
                <a:cubicBezTo>
                  <a:pt x="6091004" y="889416"/>
                  <a:pt x="6096647" y="939323"/>
                  <a:pt x="6100997" y="989350"/>
                </a:cubicBezTo>
                <a:cubicBezTo>
                  <a:pt x="6138681" y="1422715"/>
                  <a:pt x="6094981" y="974160"/>
                  <a:pt x="6130977" y="1334124"/>
                </a:cubicBezTo>
                <a:cubicBezTo>
                  <a:pt x="6135974" y="1459042"/>
                  <a:pt x="6140159" y="1583995"/>
                  <a:pt x="6145967" y="1708878"/>
                </a:cubicBezTo>
                <a:cubicBezTo>
                  <a:pt x="6150152" y="1798860"/>
                  <a:pt x="6160957" y="1888621"/>
                  <a:pt x="6160957" y="1978701"/>
                </a:cubicBezTo>
                <a:cubicBezTo>
                  <a:pt x="6160957" y="3853340"/>
                  <a:pt x="6344299" y="3272459"/>
                  <a:pt x="6115987" y="3957403"/>
                </a:cubicBezTo>
                <a:lnTo>
                  <a:pt x="6115987" y="3957403"/>
                </a:lnTo>
                <a:cubicBezTo>
                  <a:pt x="6105994" y="4017364"/>
                  <a:pt x="6105231" y="4079617"/>
                  <a:pt x="6086007" y="4137285"/>
                </a:cubicBezTo>
                <a:cubicBezTo>
                  <a:pt x="6065763" y="4198014"/>
                  <a:pt x="6069593" y="4180325"/>
                  <a:pt x="6056026" y="4257206"/>
                </a:cubicBezTo>
                <a:cubicBezTo>
                  <a:pt x="6045462" y="4317069"/>
                  <a:pt x="6045269" y="4379420"/>
                  <a:pt x="6026046" y="4437088"/>
                </a:cubicBezTo>
                <a:cubicBezTo>
                  <a:pt x="6016053" y="4467068"/>
                  <a:pt x="6003731" y="4496371"/>
                  <a:pt x="5996066" y="4527029"/>
                </a:cubicBezTo>
                <a:cubicBezTo>
                  <a:pt x="5990066" y="4551029"/>
                  <a:pt x="5962042" y="4669633"/>
                  <a:pt x="5951095" y="4676931"/>
                </a:cubicBezTo>
                <a:lnTo>
                  <a:pt x="5906125" y="4706911"/>
                </a:lnTo>
                <a:cubicBezTo>
                  <a:pt x="5895535" y="4722795"/>
                  <a:pt x="5867521" y="4771183"/>
                  <a:pt x="5846164" y="4781862"/>
                </a:cubicBezTo>
                <a:cubicBezTo>
                  <a:pt x="5793165" y="4808362"/>
                  <a:pt x="5750057" y="4810694"/>
                  <a:pt x="5696262" y="4826832"/>
                </a:cubicBezTo>
                <a:cubicBezTo>
                  <a:pt x="5665993" y="4835913"/>
                  <a:pt x="5636301" y="4846819"/>
                  <a:pt x="5606321" y="4856813"/>
                </a:cubicBezTo>
                <a:cubicBezTo>
                  <a:pt x="5390638" y="4928709"/>
                  <a:pt x="5577106" y="4871365"/>
                  <a:pt x="5021705" y="4886793"/>
                </a:cubicBezTo>
                <a:lnTo>
                  <a:pt x="4766872" y="4901783"/>
                </a:lnTo>
                <a:cubicBezTo>
                  <a:pt x="4721758" y="4905253"/>
                  <a:pt x="4677138" y="4914263"/>
                  <a:pt x="4631961" y="4916773"/>
                </a:cubicBezTo>
                <a:cubicBezTo>
                  <a:pt x="4283767" y="4936117"/>
                  <a:pt x="3665252" y="4941799"/>
                  <a:pt x="3387777" y="4946754"/>
                </a:cubicBezTo>
                <a:cubicBezTo>
                  <a:pt x="3268292" y="4942771"/>
                  <a:pt x="2868645" y="4933814"/>
                  <a:pt x="2698230" y="4916773"/>
                </a:cubicBezTo>
                <a:cubicBezTo>
                  <a:pt x="2677730" y="4914723"/>
                  <a:pt x="2658838" y="4902958"/>
                  <a:pt x="2638269" y="4901783"/>
                </a:cubicBezTo>
                <a:cubicBezTo>
                  <a:pt x="2483543" y="4892942"/>
                  <a:pt x="2328413" y="4893382"/>
                  <a:pt x="2173574" y="4886793"/>
                </a:cubicBezTo>
                <a:cubicBezTo>
                  <a:pt x="2045638" y="4881349"/>
                  <a:pt x="1869700" y="4866878"/>
                  <a:pt x="1738859" y="4856813"/>
                </a:cubicBezTo>
                <a:cubicBezTo>
                  <a:pt x="1519319" y="4812903"/>
                  <a:pt x="1867213" y="4880234"/>
                  <a:pt x="1528997" y="4826832"/>
                </a:cubicBezTo>
                <a:cubicBezTo>
                  <a:pt x="1478664" y="4818885"/>
                  <a:pt x="1427437" y="4812966"/>
                  <a:pt x="1379095" y="4796852"/>
                </a:cubicBezTo>
                <a:cubicBezTo>
                  <a:pt x="1364105" y="4791855"/>
                  <a:pt x="1349550" y="4785290"/>
                  <a:pt x="1334125" y="4781862"/>
                </a:cubicBezTo>
                <a:cubicBezTo>
                  <a:pt x="1304455" y="4775269"/>
                  <a:pt x="1274164" y="4771869"/>
                  <a:pt x="1244184" y="4766872"/>
                </a:cubicBezTo>
                <a:cubicBezTo>
                  <a:pt x="1044315" y="4771869"/>
                  <a:pt x="844024" y="4767947"/>
                  <a:pt x="644577" y="4781862"/>
                </a:cubicBezTo>
                <a:cubicBezTo>
                  <a:pt x="626605" y="4783116"/>
                  <a:pt x="617607" y="4811092"/>
                  <a:pt x="599607" y="4811842"/>
                </a:cubicBezTo>
                <a:lnTo>
                  <a:pt x="284813" y="4796852"/>
                </a:lnTo>
                <a:cubicBezTo>
                  <a:pt x="149563" y="4763040"/>
                  <a:pt x="203981" y="4779902"/>
                  <a:pt x="119921" y="4751881"/>
                </a:cubicBezTo>
                <a:lnTo>
                  <a:pt x="74951" y="4616970"/>
                </a:lnTo>
                <a:lnTo>
                  <a:pt x="59961" y="4572000"/>
                </a:lnTo>
                <a:cubicBezTo>
                  <a:pt x="54964" y="4532026"/>
                  <a:pt x="47947" y="4492253"/>
                  <a:pt x="44971" y="4452078"/>
                </a:cubicBezTo>
                <a:cubicBezTo>
                  <a:pt x="33083" y="4291596"/>
                  <a:pt x="37870" y="4181074"/>
                  <a:pt x="14990" y="4032354"/>
                </a:cubicBezTo>
                <a:cubicBezTo>
                  <a:pt x="11857" y="4011991"/>
                  <a:pt x="4997" y="3992380"/>
                  <a:pt x="0" y="3972393"/>
                </a:cubicBezTo>
                <a:cubicBezTo>
                  <a:pt x="4997" y="3867462"/>
                  <a:pt x="7230" y="3762363"/>
                  <a:pt x="14990" y="3657600"/>
                </a:cubicBezTo>
                <a:cubicBezTo>
                  <a:pt x="17235" y="3627289"/>
                  <a:pt x="24543" y="3597563"/>
                  <a:pt x="29980" y="3567659"/>
                </a:cubicBezTo>
                <a:cubicBezTo>
                  <a:pt x="37706" y="3525167"/>
                  <a:pt x="47933" y="3474844"/>
                  <a:pt x="59961" y="3432747"/>
                </a:cubicBezTo>
                <a:cubicBezTo>
                  <a:pt x="64302" y="3417554"/>
                  <a:pt x="71119" y="3403106"/>
                  <a:pt x="74951" y="3387777"/>
                </a:cubicBezTo>
                <a:cubicBezTo>
                  <a:pt x="92119" y="3319105"/>
                  <a:pt x="95829" y="3265720"/>
                  <a:pt x="104931" y="3192904"/>
                </a:cubicBezTo>
                <a:cubicBezTo>
                  <a:pt x="109928" y="2798163"/>
                  <a:pt x="111150" y="2403356"/>
                  <a:pt x="119921" y="2008681"/>
                </a:cubicBezTo>
                <a:cubicBezTo>
                  <a:pt x="121147" y="1953504"/>
                  <a:pt x="132661" y="1898934"/>
                  <a:pt x="134912" y="1843790"/>
                </a:cubicBezTo>
                <a:cubicBezTo>
                  <a:pt x="142658" y="1654007"/>
                  <a:pt x="139741" y="1463832"/>
                  <a:pt x="149902" y="1274163"/>
                </a:cubicBezTo>
                <a:cubicBezTo>
                  <a:pt x="154743" y="1183798"/>
                  <a:pt x="170878" y="1094385"/>
                  <a:pt x="179882" y="1004340"/>
                </a:cubicBezTo>
                <a:cubicBezTo>
                  <a:pt x="192864" y="874517"/>
                  <a:pt x="200281" y="808689"/>
                  <a:pt x="209862" y="674557"/>
                </a:cubicBezTo>
                <a:cubicBezTo>
                  <a:pt x="220566" y="524704"/>
                  <a:pt x="192336" y="367377"/>
                  <a:pt x="239843" y="224852"/>
                </a:cubicBezTo>
                <a:cubicBezTo>
                  <a:pt x="249798" y="194985"/>
                  <a:pt x="266059" y="150035"/>
                  <a:pt x="269823" y="119921"/>
                </a:cubicBezTo>
                <a:cubicBezTo>
                  <a:pt x="272302" y="100088"/>
                  <a:pt x="269823" y="79947"/>
                  <a:pt x="269823" y="59960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フリーフォーム 10"/>
          <p:cNvSpPr/>
          <p:nvPr/>
        </p:nvSpPr>
        <p:spPr>
          <a:xfrm>
            <a:off x="5951095" y="1573967"/>
            <a:ext cx="6041036" cy="5167675"/>
          </a:xfrm>
          <a:custGeom>
            <a:avLst/>
            <a:gdLst>
              <a:gd name="connsiteX0" fmla="*/ 104931 w 6041036"/>
              <a:gd name="connsiteY0" fmla="*/ 299803 h 5167675"/>
              <a:gd name="connsiteX1" fmla="*/ 89941 w 6041036"/>
              <a:gd name="connsiteY1" fmla="*/ 374754 h 5167675"/>
              <a:gd name="connsiteX2" fmla="*/ 74951 w 6041036"/>
              <a:gd name="connsiteY2" fmla="*/ 434715 h 5167675"/>
              <a:gd name="connsiteX3" fmla="*/ 44971 w 6041036"/>
              <a:gd name="connsiteY3" fmla="*/ 779489 h 5167675"/>
              <a:gd name="connsiteX4" fmla="*/ 29980 w 6041036"/>
              <a:gd name="connsiteY4" fmla="*/ 1858781 h 5167675"/>
              <a:gd name="connsiteX5" fmla="*/ 14990 w 6041036"/>
              <a:gd name="connsiteY5" fmla="*/ 1948722 h 5167675"/>
              <a:gd name="connsiteX6" fmla="*/ 0 w 6041036"/>
              <a:gd name="connsiteY6" fmla="*/ 2548328 h 5167675"/>
              <a:gd name="connsiteX7" fmla="*/ 14990 w 6041036"/>
              <a:gd name="connsiteY7" fmla="*/ 3117954 h 5167675"/>
              <a:gd name="connsiteX8" fmla="*/ 59961 w 6041036"/>
              <a:gd name="connsiteY8" fmla="*/ 3327817 h 5167675"/>
              <a:gd name="connsiteX9" fmla="*/ 89941 w 6041036"/>
              <a:gd name="connsiteY9" fmla="*/ 3492708 h 5167675"/>
              <a:gd name="connsiteX10" fmla="*/ 104931 w 6041036"/>
              <a:gd name="connsiteY10" fmla="*/ 3582649 h 5167675"/>
              <a:gd name="connsiteX11" fmla="*/ 134912 w 6041036"/>
              <a:gd name="connsiteY11" fmla="*/ 3687581 h 5167675"/>
              <a:gd name="connsiteX12" fmla="*/ 179882 w 6041036"/>
              <a:gd name="connsiteY12" fmla="*/ 3927423 h 5167675"/>
              <a:gd name="connsiteX13" fmla="*/ 194872 w 6041036"/>
              <a:gd name="connsiteY13" fmla="*/ 4002374 h 5167675"/>
              <a:gd name="connsiteX14" fmla="*/ 209862 w 6041036"/>
              <a:gd name="connsiteY14" fmla="*/ 4137285 h 5167675"/>
              <a:gd name="connsiteX15" fmla="*/ 224853 w 6041036"/>
              <a:gd name="connsiteY15" fmla="*/ 4916774 h 5167675"/>
              <a:gd name="connsiteX16" fmla="*/ 269823 w 6041036"/>
              <a:gd name="connsiteY16" fmla="*/ 4991725 h 5167675"/>
              <a:gd name="connsiteX17" fmla="*/ 314794 w 6041036"/>
              <a:gd name="connsiteY17" fmla="*/ 5021705 h 5167675"/>
              <a:gd name="connsiteX18" fmla="*/ 404735 w 6041036"/>
              <a:gd name="connsiteY18" fmla="*/ 5051685 h 5167675"/>
              <a:gd name="connsiteX19" fmla="*/ 599607 w 6041036"/>
              <a:gd name="connsiteY19" fmla="*/ 5096656 h 5167675"/>
              <a:gd name="connsiteX20" fmla="*/ 1184223 w 6041036"/>
              <a:gd name="connsiteY20" fmla="*/ 5111646 h 5167675"/>
              <a:gd name="connsiteX21" fmla="*/ 2143594 w 6041036"/>
              <a:gd name="connsiteY21" fmla="*/ 5141626 h 5167675"/>
              <a:gd name="connsiteX22" fmla="*/ 3777521 w 6041036"/>
              <a:gd name="connsiteY22" fmla="*/ 5141626 h 5167675"/>
              <a:gd name="connsiteX23" fmla="*/ 4557010 w 6041036"/>
              <a:gd name="connsiteY23" fmla="*/ 5111646 h 5167675"/>
              <a:gd name="connsiteX24" fmla="*/ 4826833 w 6041036"/>
              <a:gd name="connsiteY24" fmla="*/ 5081666 h 5167675"/>
              <a:gd name="connsiteX25" fmla="*/ 4931764 w 6041036"/>
              <a:gd name="connsiteY25" fmla="*/ 5066676 h 5167675"/>
              <a:gd name="connsiteX26" fmla="*/ 5021705 w 6041036"/>
              <a:gd name="connsiteY26" fmla="*/ 5051685 h 5167675"/>
              <a:gd name="connsiteX27" fmla="*/ 5276538 w 6041036"/>
              <a:gd name="connsiteY27" fmla="*/ 5036695 h 5167675"/>
              <a:gd name="connsiteX28" fmla="*/ 5561351 w 6041036"/>
              <a:gd name="connsiteY28" fmla="*/ 5006715 h 5167675"/>
              <a:gd name="connsiteX29" fmla="*/ 5666282 w 6041036"/>
              <a:gd name="connsiteY29" fmla="*/ 4991725 h 5167675"/>
              <a:gd name="connsiteX30" fmla="*/ 5756223 w 6041036"/>
              <a:gd name="connsiteY30" fmla="*/ 4946754 h 5167675"/>
              <a:gd name="connsiteX31" fmla="*/ 5801194 w 6041036"/>
              <a:gd name="connsiteY31" fmla="*/ 4931764 h 5167675"/>
              <a:gd name="connsiteX32" fmla="*/ 5861154 w 6041036"/>
              <a:gd name="connsiteY32" fmla="*/ 4886794 h 5167675"/>
              <a:gd name="connsiteX33" fmla="*/ 5921115 w 6041036"/>
              <a:gd name="connsiteY33" fmla="*/ 4781863 h 5167675"/>
              <a:gd name="connsiteX34" fmla="*/ 5996066 w 6041036"/>
              <a:gd name="connsiteY34" fmla="*/ 4646951 h 5167675"/>
              <a:gd name="connsiteX35" fmla="*/ 6011056 w 6041036"/>
              <a:gd name="connsiteY35" fmla="*/ 4601981 h 5167675"/>
              <a:gd name="connsiteX36" fmla="*/ 6041036 w 6041036"/>
              <a:gd name="connsiteY36" fmla="*/ 4197246 h 5167675"/>
              <a:gd name="connsiteX37" fmla="*/ 6026046 w 6041036"/>
              <a:gd name="connsiteY37" fmla="*/ 3237876 h 5167675"/>
              <a:gd name="connsiteX38" fmla="*/ 6011056 w 6041036"/>
              <a:gd name="connsiteY38" fmla="*/ 3147935 h 5167675"/>
              <a:gd name="connsiteX39" fmla="*/ 5981075 w 6041036"/>
              <a:gd name="connsiteY39" fmla="*/ 2923082 h 5167675"/>
              <a:gd name="connsiteX40" fmla="*/ 5936105 w 6041036"/>
              <a:gd name="connsiteY40" fmla="*/ 1888761 h 5167675"/>
              <a:gd name="connsiteX41" fmla="*/ 5936105 w 6041036"/>
              <a:gd name="connsiteY41" fmla="*/ 374754 h 5167675"/>
              <a:gd name="connsiteX42" fmla="*/ 5891135 w 6041036"/>
              <a:gd name="connsiteY42" fmla="*/ 239843 h 5167675"/>
              <a:gd name="connsiteX43" fmla="*/ 5861154 w 6041036"/>
              <a:gd name="connsiteY43" fmla="*/ 134912 h 5167675"/>
              <a:gd name="connsiteX44" fmla="*/ 5816184 w 6041036"/>
              <a:gd name="connsiteY44" fmla="*/ 119922 h 5167675"/>
              <a:gd name="connsiteX45" fmla="*/ 5786203 w 6041036"/>
              <a:gd name="connsiteY45" fmla="*/ 89941 h 5167675"/>
              <a:gd name="connsiteX46" fmla="*/ 5531371 w 6041036"/>
              <a:gd name="connsiteY46" fmla="*/ 44971 h 5167675"/>
              <a:gd name="connsiteX47" fmla="*/ 5456420 w 6041036"/>
              <a:gd name="connsiteY47" fmla="*/ 29981 h 5167675"/>
              <a:gd name="connsiteX48" fmla="*/ 5411449 w 6041036"/>
              <a:gd name="connsiteY48" fmla="*/ 14990 h 5167675"/>
              <a:gd name="connsiteX49" fmla="*/ 5291528 w 6041036"/>
              <a:gd name="connsiteY49" fmla="*/ 0 h 5167675"/>
              <a:gd name="connsiteX50" fmla="*/ 4601980 w 6041036"/>
              <a:gd name="connsiteY50" fmla="*/ 14990 h 5167675"/>
              <a:gd name="connsiteX51" fmla="*/ 4407108 w 6041036"/>
              <a:gd name="connsiteY51" fmla="*/ 44971 h 5167675"/>
              <a:gd name="connsiteX52" fmla="*/ 4167266 w 6041036"/>
              <a:gd name="connsiteY52" fmla="*/ 74951 h 5167675"/>
              <a:gd name="connsiteX53" fmla="*/ 4062335 w 6041036"/>
              <a:gd name="connsiteY53" fmla="*/ 89941 h 5167675"/>
              <a:gd name="connsiteX54" fmla="*/ 4002374 w 6041036"/>
              <a:gd name="connsiteY54" fmla="*/ 104931 h 5167675"/>
              <a:gd name="connsiteX55" fmla="*/ 3777521 w 6041036"/>
              <a:gd name="connsiteY55" fmla="*/ 119922 h 5167675"/>
              <a:gd name="connsiteX56" fmla="*/ 3657600 w 6041036"/>
              <a:gd name="connsiteY56" fmla="*/ 134912 h 5167675"/>
              <a:gd name="connsiteX57" fmla="*/ 3402767 w 6041036"/>
              <a:gd name="connsiteY57" fmla="*/ 149902 h 5167675"/>
              <a:gd name="connsiteX58" fmla="*/ 2998033 w 6041036"/>
              <a:gd name="connsiteY58" fmla="*/ 179882 h 5167675"/>
              <a:gd name="connsiteX59" fmla="*/ 2773180 w 6041036"/>
              <a:gd name="connsiteY59" fmla="*/ 194872 h 5167675"/>
              <a:gd name="connsiteX60" fmla="*/ 824459 w 6041036"/>
              <a:gd name="connsiteY60" fmla="*/ 209863 h 5167675"/>
              <a:gd name="connsiteX61" fmla="*/ 404735 w 6041036"/>
              <a:gd name="connsiteY61" fmla="*/ 224853 h 5167675"/>
              <a:gd name="connsiteX62" fmla="*/ 359764 w 6041036"/>
              <a:gd name="connsiteY62" fmla="*/ 239843 h 5167675"/>
              <a:gd name="connsiteX63" fmla="*/ 254833 w 6041036"/>
              <a:gd name="connsiteY63" fmla="*/ 254833 h 5167675"/>
              <a:gd name="connsiteX64" fmla="*/ 194872 w 6041036"/>
              <a:gd name="connsiteY64" fmla="*/ 269823 h 5167675"/>
              <a:gd name="connsiteX65" fmla="*/ 104931 w 6041036"/>
              <a:gd name="connsiteY65" fmla="*/ 299803 h 5167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6041036" h="5167675">
                <a:moveTo>
                  <a:pt x="104931" y="299803"/>
                </a:moveTo>
                <a:cubicBezTo>
                  <a:pt x="87443" y="317291"/>
                  <a:pt x="95468" y="349882"/>
                  <a:pt x="89941" y="374754"/>
                </a:cubicBezTo>
                <a:cubicBezTo>
                  <a:pt x="85472" y="394866"/>
                  <a:pt x="78084" y="414352"/>
                  <a:pt x="74951" y="434715"/>
                </a:cubicBezTo>
                <a:cubicBezTo>
                  <a:pt x="59794" y="533234"/>
                  <a:pt x="51439" y="688941"/>
                  <a:pt x="44971" y="779489"/>
                </a:cubicBezTo>
                <a:cubicBezTo>
                  <a:pt x="39974" y="1139253"/>
                  <a:pt x="39203" y="1499101"/>
                  <a:pt x="29980" y="1858781"/>
                </a:cubicBezTo>
                <a:cubicBezTo>
                  <a:pt x="29201" y="1889165"/>
                  <a:pt x="16310" y="1918357"/>
                  <a:pt x="14990" y="1948722"/>
                </a:cubicBezTo>
                <a:cubicBezTo>
                  <a:pt x="6306" y="2148464"/>
                  <a:pt x="4997" y="2348459"/>
                  <a:pt x="0" y="2548328"/>
                </a:cubicBezTo>
                <a:cubicBezTo>
                  <a:pt x="4997" y="2738203"/>
                  <a:pt x="6365" y="2928209"/>
                  <a:pt x="14990" y="3117954"/>
                </a:cubicBezTo>
                <a:cubicBezTo>
                  <a:pt x="19050" y="3207271"/>
                  <a:pt x="46609" y="3234354"/>
                  <a:pt x="59961" y="3327817"/>
                </a:cubicBezTo>
                <a:cubicBezTo>
                  <a:pt x="98067" y="3594561"/>
                  <a:pt x="54602" y="3316011"/>
                  <a:pt x="89941" y="3492708"/>
                </a:cubicBezTo>
                <a:cubicBezTo>
                  <a:pt x="95902" y="3522512"/>
                  <a:pt x="98970" y="3552845"/>
                  <a:pt x="104931" y="3582649"/>
                </a:cubicBezTo>
                <a:cubicBezTo>
                  <a:pt x="151599" y="3815992"/>
                  <a:pt x="92049" y="3501843"/>
                  <a:pt x="134912" y="3687581"/>
                </a:cubicBezTo>
                <a:cubicBezTo>
                  <a:pt x="167103" y="3827072"/>
                  <a:pt x="158752" y="3811205"/>
                  <a:pt x="179882" y="3927423"/>
                </a:cubicBezTo>
                <a:cubicBezTo>
                  <a:pt x="184440" y="3952490"/>
                  <a:pt x="191269" y="3977152"/>
                  <a:pt x="194872" y="4002374"/>
                </a:cubicBezTo>
                <a:cubicBezTo>
                  <a:pt x="201271" y="4047166"/>
                  <a:pt x="204865" y="4092315"/>
                  <a:pt x="209862" y="4137285"/>
                </a:cubicBezTo>
                <a:cubicBezTo>
                  <a:pt x="214859" y="4397115"/>
                  <a:pt x="215409" y="4657068"/>
                  <a:pt x="224853" y="4916774"/>
                </a:cubicBezTo>
                <a:cubicBezTo>
                  <a:pt x="226112" y="4951388"/>
                  <a:pt x="244950" y="4971826"/>
                  <a:pt x="269823" y="4991725"/>
                </a:cubicBezTo>
                <a:cubicBezTo>
                  <a:pt x="283891" y="5002980"/>
                  <a:pt x="298331" y="5014388"/>
                  <a:pt x="314794" y="5021705"/>
                </a:cubicBezTo>
                <a:cubicBezTo>
                  <a:pt x="343672" y="5034540"/>
                  <a:pt x="374755" y="5041691"/>
                  <a:pt x="404735" y="5051685"/>
                </a:cubicBezTo>
                <a:cubicBezTo>
                  <a:pt x="468990" y="5073104"/>
                  <a:pt x="527916" y="5094818"/>
                  <a:pt x="599607" y="5096656"/>
                </a:cubicBezTo>
                <a:lnTo>
                  <a:pt x="1184223" y="5111646"/>
                </a:lnTo>
                <a:lnTo>
                  <a:pt x="2143594" y="5141626"/>
                </a:lnTo>
                <a:cubicBezTo>
                  <a:pt x="2821035" y="5186791"/>
                  <a:pt x="2393942" y="5164124"/>
                  <a:pt x="3777521" y="5141626"/>
                </a:cubicBezTo>
                <a:cubicBezTo>
                  <a:pt x="3959192" y="5138672"/>
                  <a:pt x="4359353" y="5120240"/>
                  <a:pt x="4557010" y="5111646"/>
                </a:cubicBezTo>
                <a:cubicBezTo>
                  <a:pt x="4678304" y="5071215"/>
                  <a:pt x="4562153" y="5105728"/>
                  <a:pt x="4826833" y="5081666"/>
                </a:cubicBezTo>
                <a:cubicBezTo>
                  <a:pt x="4862020" y="5078467"/>
                  <a:pt x="4896843" y="5072049"/>
                  <a:pt x="4931764" y="5066676"/>
                </a:cubicBezTo>
                <a:cubicBezTo>
                  <a:pt x="4961804" y="5062054"/>
                  <a:pt x="4991425" y="5054318"/>
                  <a:pt x="5021705" y="5051685"/>
                </a:cubicBezTo>
                <a:cubicBezTo>
                  <a:pt x="5106476" y="5044313"/>
                  <a:pt x="5191594" y="5041692"/>
                  <a:pt x="5276538" y="5036695"/>
                </a:cubicBezTo>
                <a:cubicBezTo>
                  <a:pt x="5419629" y="5000922"/>
                  <a:pt x="5278547" y="5032424"/>
                  <a:pt x="5561351" y="5006715"/>
                </a:cubicBezTo>
                <a:cubicBezTo>
                  <a:pt x="5596538" y="5003516"/>
                  <a:pt x="5631305" y="4996722"/>
                  <a:pt x="5666282" y="4991725"/>
                </a:cubicBezTo>
                <a:cubicBezTo>
                  <a:pt x="5779318" y="4954047"/>
                  <a:pt x="5639987" y="5004873"/>
                  <a:pt x="5756223" y="4946754"/>
                </a:cubicBezTo>
                <a:cubicBezTo>
                  <a:pt x="5770356" y="4939687"/>
                  <a:pt x="5786204" y="4936761"/>
                  <a:pt x="5801194" y="4931764"/>
                </a:cubicBezTo>
                <a:cubicBezTo>
                  <a:pt x="5821181" y="4916774"/>
                  <a:pt x="5843488" y="4904460"/>
                  <a:pt x="5861154" y="4886794"/>
                </a:cubicBezTo>
                <a:cubicBezTo>
                  <a:pt x="5884713" y="4863235"/>
                  <a:pt x="5906418" y="4808318"/>
                  <a:pt x="5921115" y="4781863"/>
                </a:cubicBezTo>
                <a:cubicBezTo>
                  <a:pt x="5956646" y="4717906"/>
                  <a:pt x="5969112" y="4709843"/>
                  <a:pt x="5996066" y="4646951"/>
                </a:cubicBezTo>
                <a:cubicBezTo>
                  <a:pt x="6002290" y="4632428"/>
                  <a:pt x="6006059" y="4616971"/>
                  <a:pt x="6011056" y="4601981"/>
                </a:cubicBezTo>
                <a:cubicBezTo>
                  <a:pt x="6030589" y="4445718"/>
                  <a:pt x="6041036" y="4385428"/>
                  <a:pt x="6041036" y="4197246"/>
                </a:cubicBezTo>
                <a:cubicBezTo>
                  <a:pt x="6041036" y="3877417"/>
                  <a:pt x="6035180" y="3557575"/>
                  <a:pt x="6026046" y="3237876"/>
                </a:cubicBezTo>
                <a:cubicBezTo>
                  <a:pt x="6025178" y="3207495"/>
                  <a:pt x="6015073" y="3178062"/>
                  <a:pt x="6011056" y="3147935"/>
                </a:cubicBezTo>
                <a:cubicBezTo>
                  <a:pt x="5974368" y="2872772"/>
                  <a:pt x="6015826" y="3131574"/>
                  <a:pt x="5981075" y="2923082"/>
                </a:cubicBezTo>
                <a:cubicBezTo>
                  <a:pt x="5947295" y="2078581"/>
                  <a:pt x="5964236" y="2423264"/>
                  <a:pt x="5936105" y="1888761"/>
                </a:cubicBezTo>
                <a:cubicBezTo>
                  <a:pt x="5956998" y="1178385"/>
                  <a:pt x="5961393" y="1285137"/>
                  <a:pt x="5936105" y="374754"/>
                </a:cubicBezTo>
                <a:cubicBezTo>
                  <a:pt x="5933805" y="291970"/>
                  <a:pt x="5917536" y="310244"/>
                  <a:pt x="5891135" y="239843"/>
                </a:cubicBezTo>
                <a:cubicBezTo>
                  <a:pt x="5890903" y="239223"/>
                  <a:pt x="5868401" y="142159"/>
                  <a:pt x="5861154" y="134912"/>
                </a:cubicBezTo>
                <a:cubicBezTo>
                  <a:pt x="5849981" y="123739"/>
                  <a:pt x="5831174" y="124919"/>
                  <a:pt x="5816184" y="119922"/>
                </a:cubicBezTo>
                <a:cubicBezTo>
                  <a:pt x="5806190" y="109928"/>
                  <a:pt x="5798844" y="96262"/>
                  <a:pt x="5786203" y="89941"/>
                </a:cubicBezTo>
                <a:cubicBezTo>
                  <a:pt x="5701879" y="47779"/>
                  <a:pt x="5626486" y="53618"/>
                  <a:pt x="5531371" y="44971"/>
                </a:cubicBezTo>
                <a:cubicBezTo>
                  <a:pt x="5506387" y="39974"/>
                  <a:pt x="5481138" y="36161"/>
                  <a:pt x="5456420" y="29981"/>
                </a:cubicBezTo>
                <a:cubicBezTo>
                  <a:pt x="5441091" y="26149"/>
                  <a:pt x="5426995" y="17817"/>
                  <a:pt x="5411449" y="14990"/>
                </a:cubicBezTo>
                <a:cubicBezTo>
                  <a:pt x="5371814" y="7783"/>
                  <a:pt x="5331502" y="4997"/>
                  <a:pt x="5291528" y="0"/>
                </a:cubicBezTo>
                <a:lnTo>
                  <a:pt x="4601980" y="14990"/>
                </a:lnTo>
                <a:cubicBezTo>
                  <a:pt x="4348091" y="24223"/>
                  <a:pt x="4555816" y="22665"/>
                  <a:pt x="4407108" y="44971"/>
                </a:cubicBezTo>
                <a:cubicBezTo>
                  <a:pt x="4327430" y="56923"/>
                  <a:pt x="4247026" y="63557"/>
                  <a:pt x="4167266" y="74951"/>
                </a:cubicBezTo>
                <a:cubicBezTo>
                  <a:pt x="4132289" y="79948"/>
                  <a:pt x="4097097" y="83621"/>
                  <a:pt x="4062335" y="89941"/>
                </a:cubicBezTo>
                <a:cubicBezTo>
                  <a:pt x="4042065" y="93626"/>
                  <a:pt x="4022863" y="102774"/>
                  <a:pt x="4002374" y="104931"/>
                </a:cubicBezTo>
                <a:cubicBezTo>
                  <a:pt x="3927669" y="112795"/>
                  <a:pt x="3852356" y="113414"/>
                  <a:pt x="3777521" y="119922"/>
                </a:cubicBezTo>
                <a:cubicBezTo>
                  <a:pt x="3737388" y="123412"/>
                  <a:pt x="3697756" y="131700"/>
                  <a:pt x="3657600" y="134912"/>
                </a:cubicBezTo>
                <a:cubicBezTo>
                  <a:pt x="3572780" y="141698"/>
                  <a:pt x="3487711" y="144905"/>
                  <a:pt x="3402767" y="149902"/>
                </a:cubicBezTo>
                <a:cubicBezTo>
                  <a:pt x="3202072" y="183351"/>
                  <a:pt x="3367839" y="159337"/>
                  <a:pt x="2998033" y="179882"/>
                </a:cubicBezTo>
                <a:cubicBezTo>
                  <a:pt x="2923031" y="184049"/>
                  <a:pt x="2848290" y="193836"/>
                  <a:pt x="2773180" y="194872"/>
                </a:cubicBezTo>
                <a:lnTo>
                  <a:pt x="824459" y="209863"/>
                </a:lnTo>
                <a:cubicBezTo>
                  <a:pt x="684551" y="214860"/>
                  <a:pt x="544442" y="215840"/>
                  <a:pt x="404735" y="224853"/>
                </a:cubicBezTo>
                <a:cubicBezTo>
                  <a:pt x="388967" y="225870"/>
                  <a:pt x="375258" y="236744"/>
                  <a:pt x="359764" y="239843"/>
                </a:cubicBezTo>
                <a:cubicBezTo>
                  <a:pt x="325118" y="246772"/>
                  <a:pt x="289595" y="248513"/>
                  <a:pt x="254833" y="254833"/>
                </a:cubicBezTo>
                <a:cubicBezTo>
                  <a:pt x="234563" y="258518"/>
                  <a:pt x="214681" y="264163"/>
                  <a:pt x="194872" y="269823"/>
                </a:cubicBezTo>
                <a:cubicBezTo>
                  <a:pt x="136876" y="286393"/>
                  <a:pt x="122419" y="282315"/>
                  <a:pt x="104931" y="299803"/>
                </a:cubicBez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9141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899984" y="424249"/>
            <a:ext cx="10184576" cy="762000"/>
          </a:xfrm>
        </p:spPr>
        <p:txBody>
          <a:bodyPr/>
          <a:lstStyle/>
          <a:p>
            <a:r>
              <a:rPr lang="ja-JP" altLang="en-US" dirty="0" smtClean="0"/>
              <a:t>メディアの種類とデータベースの種類</a:t>
            </a:r>
            <a:endParaRPr lang="ja-JP" altLang="en-US" dirty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2461" y="1498128"/>
            <a:ext cx="7772400" cy="5566691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ja-JP" altLang="en-US" sz="3200" b="1" dirty="0" smtClean="0"/>
              <a:t>古典的な</a:t>
            </a:r>
            <a:r>
              <a:rPr lang="ja-JP" altLang="en-US" sz="3200" b="1" dirty="0"/>
              <a:t>データ</a:t>
            </a:r>
          </a:p>
          <a:p>
            <a:pPr lvl="1">
              <a:lnSpc>
                <a:spcPct val="100000"/>
              </a:lnSpc>
            </a:pPr>
            <a:r>
              <a:rPr lang="ja-JP" altLang="en-US" sz="2800" b="1" dirty="0" smtClean="0"/>
              <a:t>テーブル</a:t>
            </a:r>
            <a:endParaRPr lang="en-US" altLang="ja-JP" sz="2800" b="1" dirty="0"/>
          </a:p>
          <a:p>
            <a:pPr lvl="1">
              <a:lnSpc>
                <a:spcPct val="100000"/>
              </a:lnSpc>
            </a:pPr>
            <a:r>
              <a:rPr lang="ja-JP" altLang="en-US" sz="2800" b="1" dirty="0" smtClean="0"/>
              <a:t>構造体、リスト、集合</a:t>
            </a:r>
            <a:endParaRPr lang="en-US" altLang="ja-JP" sz="2800" b="1" dirty="0" smtClean="0"/>
          </a:p>
          <a:p>
            <a:pPr marL="457200" lvl="1" indent="0">
              <a:lnSpc>
                <a:spcPct val="100000"/>
              </a:lnSpc>
              <a:buNone/>
            </a:pPr>
            <a:r>
              <a:rPr lang="ja-JP" altLang="en-US" sz="2800" b="1" dirty="0"/>
              <a:t>　</a:t>
            </a:r>
            <a:r>
              <a:rPr lang="ja-JP" altLang="en-US" sz="2800" b="1" dirty="0" smtClean="0"/>
              <a:t>配列、ベクトル、行列</a:t>
            </a:r>
            <a:endParaRPr lang="ja-JP" altLang="en-US" sz="2800" b="1" dirty="0"/>
          </a:p>
          <a:p>
            <a:pPr>
              <a:lnSpc>
                <a:spcPct val="100000"/>
              </a:lnSpc>
            </a:pPr>
            <a:r>
              <a:rPr lang="ja-JP" altLang="en-US" sz="3200" b="1" dirty="0">
                <a:solidFill>
                  <a:srgbClr val="C00000"/>
                </a:solidFill>
              </a:rPr>
              <a:t>マルチメディア</a:t>
            </a:r>
          </a:p>
          <a:p>
            <a:pPr lvl="1">
              <a:lnSpc>
                <a:spcPct val="100000"/>
              </a:lnSpc>
            </a:pPr>
            <a:r>
              <a:rPr lang="ja-JP" altLang="en-US" sz="2800" dirty="0"/>
              <a:t>テキスト／文書　</a:t>
            </a:r>
            <a:endParaRPr lang="en-US" altLang="ja-JP" sz="2800" dirty="0"/>
          </a:p>
          <a:p>
            <a:pPr lvl="1">
              <a:lnSpc>
                <a:spcPct val="100000"/>
              </a:lnSpc>
            </a:pPr>
            <a:r>
              <a:rPr lang="ja-JP" altLang="en-US" sz="2800" dirty="0" smtClean="0"/>
              <a:t>静止画</a:t>
            </a:r>
            <a:endParaRPr lang="en-US" altLang="ja-JP" sz="2800" dirty="0"/>
          </a:p>
          <a:p>
            <a:pPr lvl="1">
              <a:lnSpc>
                <a:spcPct val="100000"/>
              </a:lnSpc>
            </a:pPr>
            <a:r>
              <a:rPr lang="ja-JP" altLang="en-US" sz="2800" dirty="0" smtClean="0"/>
              <a:t>動画</a:t>
            </a:r>
            <a:endParaRPr lang="en-US" altLang="ja-JP" sz="2800" dirty="0"/>
          </a:p>
          <a:p>
            <a:pPr lvl="1">
              <a:lnSpc>
                <a:spcPct val="100000"/>
              </a:lnSpc>
            </a:pPr>
            <a:r>
              <a:rPr lang="ja-JP" altLang="en-US" sz="2800" dirty="0" smtClean="0"/>
              <a:t>音声</a:t>
            </a:r>
            <a:endParaRPr lang="en-US" altLang="ja-JP" sz="2800" dirty="0" smtClean="0"/>
          </a:p>
          <a:p>
            <a:pPr lvl="1">
              <a:lnSpc>
                <a:spcPct val="100000"/>
              </a:lnSpc>
            </a:pPr>
            <a:r>
              <a:rPr lang="ja-JP" altLang="en-US" sz="2800" dirty="0" smtClean="0"/>
              <a:t>グラフィックス</a:t>
            </a:r>
            <a:endParaRPr lang="en-US" altLang="ja-JP" sz="2800" dirty="0" smtClean="0"/>
          </a:p>
          <a:p>
            <a:pPr marL="457200" lvl="1" indent="0">
              <a:lnSpc>
                <a:spcPct val="100000"/>
              </a:lnSpc>
              <a:buNone/>
            </a:pPr>
            <a:r>
              <a:rPr lang="ja-JP" altLang="en-US" sz="2800" dirty="0" smtClean="0"/>
              <a:t>な</a:t>
            </a:r>
            <a:r>
              <a:rPr lang="ja-JP" altLang="en-US" sz="2800" dirty="0"/>
              <a:t>ど</a:t>
            </a:r>
            <a:endParaRPr lang="en-US" altLang="ja-JP" sz="2800" dirty="0"/>
          </a:p>
          <a:p>
            <a:endParaRPr lang="en-US" altLang="ja-JP" dirty="0"/>
          </a:p>
        </p:txBody>
      </p:sp>
      <p:sp>
        <p:nvSpPr>
          <p:cNvPr id="2" name="テキスト ボックス 1"/>
          <p:cNvSpPr txBox="1"/>
          <p:nvPr/>
        </p:nvSpPr>
        <p:spPr>
          <a:xfrm>
            <a:off x="2942703" y="1955610"/>
            <a:ext cx="47596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→</a:t>
            </a:r>
            <a:r>
              <a:rPr lang="ja-JP" altLang="en-US" sz="2400" b="1" dirty="0" smtClean="0">
                <a:solidFill>
                  <a:srgbClr val="C00000"/>
                </a:solidFill>
              </a:rPr>
              <a:t>リレーショナルデータベース</a:t>
            </a:r>
            <a:r>
              <a:rPr lang="ja-JP" altLang="en-US" sz="2400" dirty="0"/>
              <a:t>　</a:t>
            </a:r>
            <a:endParaRPr kumimoji="1" lang="ja-JP" altLang="en-US" sz="2400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5907" y="1450045"/>
            <a:ext cx="3856453" cy="1966145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8867619" y="112879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テーブル</a:t>
            </a:r>
            <a:r>
              <a:rPr lang="ja-JP" altLang="en-US" dirty="0" smtClean="0"/>
              <a:t>の</a:t>
            </a:r>
            <a:r>
              <a:rPr lang="ja-JP" altLang="en-US" dirty="0"/>
              <a:t>例</a:t>
            </a:r>
            <a:endParaRPr kumimoji="1" lang="ja-JP" altLang="en-US" dirty="0"/>
          </a:p>
        </p:txBody>
      </p:sp>
      <p:sp>
        <p:nvSpPr>
          <p:cNvPr id="5" name="右中かっこ 4"/>
          <p:cNvSpPr/>
          <p:nvPr/>
        </p:nvSpPr>
        <p:spPr>
          <a:xfrm>
            <a:off x="4819162" y="2592265"/>
            <a:ext cx="211015" cy="365173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5216853" y="3654653"/>
            <a:ext cx="691407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テーブル</a:t>
            </a:r>
            <a:r>
              <a:rPr lang="ja-JP" altLang="en-US" sz="2400" b="1" u="sng" dirty="0" smtClean="0"/>
              <a:t>以外のもの</a:t>
            </a:r>
            <a:r>
              <a:rPr lang="ja-JP" altLang="en-US" sz="2400" dirty="0" smtClean="0"/>
              <a:t>は</a:t>
            </a:r>
            <a:endParaRPr lang="en-US" altLang="ja-JP" sz="2400" dirty="0" smtClean="0"/>
          </a:p>
          <a:p>
            <a:r>
              <a:rPr lang="ja-JP" altLang="en-US" sz="2400" dirty="0" smtClean="0"/>
              <a:t>①　</a:t>
            </a:r>
            <a:r>
              <a:rPr lang="ja-JP" altLang="en-US" sz="2400" b="1" dirty="0" smtClean="0"/>
              <a:t>テーブルに変換して</a:t>
            </a:r>
            <a:endParaRPr lang="en-US" altLang="ja-JP" sz="2400" b="1" dirty="0" smtClean="0"/>
          </a:p>
          <a:p>
            <a:r>
              <a:rPr lang="ja-JP" altLang="en-US" sz="2400" dirty="0"/>
              <a:t>　</a:t>
            </a:r>
            <a:r>
              <a:rPr lang="ja-JP" altLang="en-US" sz="2400" dirty="0" smtClean="0"/>
              <a:t>　→</a:t>
            </a:r>
            <a:r>
              <a:rPr lang="ja-JP" altLang="en-US" sz="2400" b="1" dirty="0" smtClean="0">
                <a:solidFill>
                  <a:srgbClr val="C00000"/>
                </a:solidFill>
              </a:rPr>
              <a:t>リレーショナルデータベース</a:t>
            </a:r>
            <a:endParaRPr lang="en-US" altLang="ja-JP" sz="2400" b="1" dirty="0" smtClean="0">
              <a:solidFill>
                <a:srgbClr val="C00000"/>
              </a:solidFill>
            </a:endParaRPr>
          </a:p>
          <a:p>
            <a:r>
              <a:rPr lang="ja-JP" altLang="en-US" sz="2400" dirty="0" smtClean="0"/>
              <a:t>②　そのままの形で</a:t>
            </a:r>
            <a:endParaRPr lang="en-US" altLang="ja-JP" sz="2400" dirty="0" smtClean="0"/>
          </a:p>
          <a:p>
            <a:r>
              <a:rPr lang="ja-JP" altLang="en-US" sz="2400" dirty="0"/>
              <a:t>　</a:t>
            </a:r>
            <a:r>
              <a:rPr lang="ja-JP" altLang="en-US" sz="2400" dirty="0" smtClean="0"/>
              <a:t>　→（リレーショナルデータベースではない）</a:t>
            </a:r>
            <a:endParaRPr lang="en-US" altLang="ja-JP" sz="2400" dirty="0" smtClean="0"/>
          </a:p>
          <a:p>
            <a:r>
              <a:rPr lang="ja-JP" altLang="en-US" sz="2400" b="1" dirty="0" smtClean="0">
                <a:solidFill>
                  <a:srgbClr val="C00000"/>
                </a:solidFill>
              </a:rPr>
              <a:t>　　　オブジェクトデータベース，</a:t>
            </a:r>
            <a:endParaRPr lang="en-US" altLang="ja-JP" sz="2400" b="1" dirty="0" smtClean="0">
              <a:solidFill>
                <a:srgbClr val="C00000"/>
              </a:solidFill>
            </a:endParaRPr>
          </a:p>
          <a:p>
            <a:r>
              <a:rPr lang="ja-JP" altLang="en-US" sz="2400" b="1" dirty="0">
                <a:solidFill>
                  <a:srgbClr val="C00000"/>
                </a:solidFill>
              </a:rPr>
              <a:t>　</a:t>
            </a:r>
            <a:r>
              <a:rPr lang="ja-JP" altLang="en-US" sz="2400" b="1" dirty="0" smtClean="0">
                <a:solidFill>
                  <a:srgbClr val="C00000"/>
                </a:solidFill>
              </a:rPr>
              <a:t>　　キー・バリュー・データベース</a:t>
            </a:r>
            <a:r>
              <a:rPr lang="ja-JP" altLang="en-US" sz="2400" b="1" dirty="0">
                <a:solidFill>
                  <a:srgbClr val="C00000"/>
                </a:solidFill>
              </a:rPr>
              <a:t>　</a:t>
            </a:r>
            <a:r>
              <a:rPr lang="ja-JP" altLang="en-US" sz="2400" b="1" dirty="0" smtClean="0">
                <a:solidFill>
                  <a:srgbClr val="C00000"/>
                </a:solidFill>
              </a:rPr>
              <a:t>　</a:t>
            </a:r>
            <a:r>
              <a:rPr lang="ja-JP" altLang="en-US" sz="2400" dirty="0"/>
              <a:t>　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203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675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99E4981-9B35-4C3E-A038-2E029418EA30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37</a:t>
            </a:fld>
            <a:endParaRPr lang="ja-JP" altLang="en-US" sz="2800" dirty="0"/>
          </a:p>
        </p:txBody>
      </p:sp>
      <p:sp>
        <p:nvSpPr>
          <p:cNvPr id="28676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9258300" cy="1004888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ja-JP" altLang="en-US" sz="3200" dirty="0" smtClean="0">
                <a:solidFill>
                  <a:schemeClr val="bg1"/>
                </a:solidFill>
              </a:rPr>
              <a:t>マルチメディアとオブジェクト</a:t>
            </a:r>
          </a:p>
        </p:txBody>
      </p:sp>
      <p:sp>
        <p:nvSpPr>
          <p:cNvPr id="28686" name="正方形/長方形 23"/>
          <p:cNvSpPr>
            <a:spLocks noChangeArrowheads="1"/>
          </p:cNvSpPr>
          <p:nvPr/>
        </p:nvSpPr>
        <p:spPr bwMode="auto">
          <a:xfrm>
            <a:off x="157644" y="6298571"/>
            <a:ext cx="433383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algn="ctr">
              <a:lnSpc>
                <a:spcPts val="1600"/>
              </a:lnSpc>
              <a:spcBef>
                <a:spcPct val="0"/>
              </a:spcBef>
              <a:buNone/>
            </a:pPr>
            <a:r>
              <a:rPr lang="ja-JP" altLang="en-US" sz="2400" dirty="0" smtClean="0">
                <a:solidFill>
                  <a:schemeClr val="tx1"/>
                </a:solidFill>
              </a:rPr>
              <a:t>マルチメディアデータ</a:t>
            </a:r>
            <a:endParaRPr lang="ja-JP" altLang="en-US" sz="2400" dirty="0">
              <a:solidFill>
                <a:schemeClr val="tx1"/>
              </a:solidFill>
            </a:endParaRPr>
          </a:p>
        </p:txBody>
      </p:sp>
      <p:pic>
        <p:nvPicPr>
          <p:cNvPr id="28688" name="Picture 346" descr="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799" y="4191205"/>
            <a:ext cx="1555750" cy="143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角丸四角形 18"/>
          <p:cNvSpPr/>
          <p:nvPr/>
        </p:nvSpPr>
        <p:spPr>
          <a:xfrm>
            <a:off x="254000" y="2023293"/>
            <a:ext cx="3648149" cy="3739554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正方形/長方形 1"/>
          <p:cNvSpPr/>
          <p:nvPr/>
        </p:nvSpPr>
        <p:spPr>
          <a:xfrm>
            <a:off x="735014" y="2211293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ja-JP" altLang="en-US" sz="2400" dirty="0"/>
              <a:t>画像、ビデオ</a:t>
            </a:r>
          </a:p>
          <a:p>
            <a:r>
              <a:rPr lang="ja-JP" altLang="en-US" sz="2400" dirty="0"/>
              <a:t>地図</a:t>
            </a:r>
          </a:p>
          <a:p>
            <a:r>
              <a:rPr lang="ja-JP" altLang="en-US" sz="2400" dirty="0"/>
              <a:t>グラフィックス</a:t>
            </a:r>
          </a:p>
          <a:p>
            <a:r>
              <a:rPr lang="ja-JP" altLang="en-US" sz="2400" dirty="0"/>
              <a:t>音声</a:t>
            </a:r>
          </a:p>
          <a:p>
            <a:r>
              <a:rPr lang="ja-JP" altLang="en-US" sz="2400" dirty="0"/>
              <a:t>音楽</a:t>
            </a:r>
          </a:p>
        </p:txBody>
      </p:sp>
      <p:sp>
        <p:nvSpPr>
          <p:cNvPr id="20" name="正方形/長方形 23"/>
          <p:cNvSpPr>
            <a:spLocks noChangeArrowheads="1"/>
          </p:cNvSpPr>
          <p:nvPr/>
        </p:nvSpPr>
        <p:spPr bwMode="auto">
          <a:xfrm>
            <a:off x="3969638" y="3770312"/>
            <a:ext cx="844547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algn="ctr">
              <a:lnSpc>
                <a:spcPts val="1600"/>
              </a:lnSpc>
              <a:spcBef>
                <a:spcPct val="0"/>
              </a:spcBef>
              <a:buNone/>
            </a:pPr>
            <a:r>
              <a:rPr lang="ja-JP" altLang="en-US" sz="2400" dirty="0" smtClean="0">
                <a:solidFill>
                  <a:schemeClr val="tx1"/>
                </a:solidFill>
              </a:rPr>
              <a:t>＋</a:t>
            </a:r>
            <a:endParaRPr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21" name="正方形/長方形 23"/>
          <p:cNvSpPr>
            <a:spLocks noChangeArrowheads="1"/>
          </p:cNvSpPr>
          <p:nvPr/>
        </p:nvSpPr>
        <p:spPr bwMode="auto">
          <a:xfrm>
            <a:off x="4682572" y="6199798"/>
            <a:ext cx="433383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algn="ctr">
              <a:lnSpc>
                <a:spcPts val="1600"/>
              </a:lnSpc>
              <a:spcBef>
                <a:spcPct val="0"/>
              </a:spcBef>
              <a:buNone/>
            </a:pPr>
            <a:r>
              <a:rPr lang="ja-JP" altLang="en-US" sz="2400" dirty="0">
                <a:solidFill>
                  <a:schemeClr val="tx1"/>
                </a:solidFill>
              </a:rPr>
              <a:t>付加</a:t>
            </a:r>
            <a:r>
              <a:rPr lang="ja-JP" altLang="en-US" sz="2400" dirty="0" smtClean="0">
                <a:solidFill>
                  <a:schemeClr val="tx1"/>
                </a:solidFill>
              </a:rPr>
              <a:t>情報</a:t>
            </a:r>
            <a:endParaRPr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22" name="正方形/長方形 21"/>
          <p:cNvSpPr/>
          <p:nvPr/>
        </p:nvSpPr>
        <p:spPr>
          <a:xfrm>
            <a:off x="5402520" y="2395575"/>
            <a:ext cx="359263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400" dirty="0" smtClean="0"/>
              <a:t>タイトル</a:t>
            </a:r>
            <a:endParaRPr lang="en-US" altLang="ja-JP" sz="2400" dirty="0" smtClean="0"/>
          </a:p>
          <a:p>
            <a:r>
              <a:rPr lang="ja-JP" altLang="en-US" sz="2400" dirty="0" smtClean="0"/>
              <a:t>説明文</a:t>
            </a:r>
            <a:endParaRPr lang="en-US" altLang="ja-JP" sz="2400" dirty="0" smtClean="0"/>
          </a:p>
          <a:p>
            <a:r>
              <a:rPr lang="ja-JP" altLang="en-US" sz="2400" dirty="0" smtClean="0"/>
              <a:t>感想，批評</a:t>
            </a:r>
            <a:endParaRPr lang="en-US" altLang="ja-JP" sz="2400" dirty="0" smtClean="0"/>
          </a:p>
          <a:p>
            <a:r>
              <a:rPr lang="ja-JP" altLang="en-US" sz="2400" dirty="0" smtClean="0"/>
              <a:t>レーティング（点数）</a:t>
            </a:r>
            <a:endParaRPr lang="en-US" altLang="ja-JP" sz="2400" dirty="0" smtClean="0"/>
          </a:p>
          <a:p>
            <a:r>
              <a:rPr lang="ja-JP" altLang="en-US" sz="2400" dirty="0" smtClean="0"/>
              <a:t>価格</a:t>
            </a:r>
            <a:endParaRPr lang="en-US" altLang="ja-JP" sz="2400" dirty="0" smtClean="0"/>
          </a:p>
          <a:p>
            <a:r>
              <a:rPr lang="ja-JP" altLang="en-US" sz="2400" dirty="0" smtClean="0"/>
              <a:t>制作日</a:t>
            </a:r>
            <a:endParaRPr lang="en-US" altLang="ja-JP" sz="2400" dirty="0" smtClean="0"/>
          </a:p>
          <a:p>
            <a:r>
              <a:rPr lang="ja-JP" altLang="en-US" sz="2400" dirty="0"/>
              <a:t>制</a:t>
            </a:r>
            <a:r>
              <a:rPr lang="ja-JP" altLang="en-US" sz="2400" dirty="0" smtClean="0"/>
              <a:t>作者</a:t>
            </a:r>
            <a:endParaRPr lang="en-US" altLang="ja-JP" sz="2400" dirty="0" smtClean="0"/>
          </a:p>
          <a:p>
            <a:r>
              <a:rPr lang="ja-JP" altLang="en-US" sz="2400" dirty="0" smtClean="0"/>
              <a:t>　など</a:t>
            </a:r>
            <a:endParaRPr lang="ja-JP" altLang="en-US" sz="2400" dirty="0"/>
          </a:p>
        </p:txBody>
      </p:sp>
      <p:sp>
        <p:nvSpPr>
          <p:cNvPr id="23" name="角丸四角形 22"/>
          <p:cNvSpPr/>
          <p:nvPr/>
        </p:nvSpPr>
        <p:spPr>
          <a:xfrm>
            <a:off x="5006939" y="2029999"/>
            <a:ext cx="3648149" cy="3739554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右矢印 2"/>
          <p:cNvSpPr/>
          <p:nvPr/>
        </p:nvSpPr>
        <p:spPr>
          <a:xfrm>
            <a:off x="8862384" y="3594620"/>
            <a:ext cx="308049" cy="6488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正方形/長方形 23"/>
          <p:cNvSpPr>
            <a:spLocks noChangeArrowheads="1"/>
          </p:cNvSpPr>
          <p:nvPr/>
        </p:nvSpPr>
        <p:spPr bwMode="auto">
          <a:xfrm>
            <a:off x="8331385" y="3920527"/>
            <a:ext cx="433383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algn="ctr">
              <a:lnSpc>
                <a:spcPts val="1600"/>
              </a:lnSpc>
              <a:spcBef>
                <a:spcPct val="0"/>
              </a:spcBef>
              <a:buNone/>
            </a:pPr>
            <a:r>
              <a:rPr lang="ja-JP" altLang="en-US" sz="2400" dirty="0" smtClean="0">
                <a:solidFill>
                  <a:schemeClr val="tx1"/>
                </a:solidFill>
              </a:rPr>
              <a:t>１つのオブジェクト</a:t>
            </a:r>
            <a:endParaRPr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5086350" y="1148813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solidFill>
                  <a:srgbClr val="FF0000"/>
                </a:solidFill>
              </a:rPr>
              <a:t>付加情報は，</a:t>
            </a:r>
            <a:endParaRPr lang="en-US" altLang="ja-JP" sz="2400" dirty="0" smtClean="0">
              <a:solidFill>
                <a:srgbClr val="FF0000"/>
              </a:solidFill>
            </a:endParaRPr>
          </a:p>
          <a:p>
            <a:r>
              <a:rPr kumimoji="1" lang="ja-JP" altLang="en-US" sz="2400" dirty="0" smtClean="0">
                <a:solidFill>
                  <a:srgbClr val="FF0000"/>
                </a:solidFill>
              </a:rPr>
              <a:t>検索時の有効な手がかり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242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F92145-3AB9-489B-9EAD-90244EB490CC}" type="slidenum">
              <a:rPr kumimoji="1" lang="ja-JP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1" lang="ja-JP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3300"/>
              </a:solidFill>
              <a:effectLst/>
              <a:uLnTx/>
              <a:uFillTx/>
              <a:latin typeface="メイリオ" panose="020B0604030504040204" pitchFamily="50" charset="-128"/>
              <a:ea typeface="メイリオ" panose="020B0604030504040204" pitchFamily="50" charset="-128"/>
              <a:cs typeface="+mn-cs"/>
            </a:endParaRPr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9283700" cy="10048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</a:rPr>
              <a:t>（参考）データベースの種類</a:t>
            </a:r>
          </a:p>
        </p:txBody>
      </p:sp>
      <p:sp>
        <p:nvSpPr>
          <p:cNvPr id="12" name="Rectangle 3"/>
          <p:cNvSpPr txBox="1">
            <a:spLocks/>
          </p:cNvSpPr>
          <p:nvPr/>
        </p:nvSpPr>
        <p:spPr>
          <a:xfrm>
            <a:off x="118783" y="1360014"/>
            <a:ext cx="8970963" cy="5356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1" lang="ja-JP" altLang="en-US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リレーショナルデータベース</a:t>
            </a:r>
          </a:p>
          <a:p>
            <a:pPr marL="45720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1" lang="ja-JP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定番、数値や文字列に向く、使いやすい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1" lang="ja-JP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	</a:t>
            </a: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1" lang="ja-JP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1" lang="ja-JP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オブジェクトデータベース</a:t>
            </a:r>
          </a:p>
          <a:p>
            <a:pPr marL="45720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1" lang="ja-JP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マルチメディアや Ｗｅｂ アプリに向く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1" lang="en-US" altLang="ja-JP" sz="2800" b="0" i="0" u="none" strike="noStrike" kern="1200" cap="none" spc="0" normalizeH="0" baseline="0" noProof="0" dirty="0" smtClean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1" lang="ja-JP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1" lang="ja-JP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キー・バリュー・データベース</a:t>
            </a:r>
            <a:endParaRPr kumimoji="1" lang="en-US" altLang="ja-JP" sz="2800" b="1" i="0" u="none" strike="noStrike" kern="1200" cap="none" spc="0" normalizeH="0" baseline="0" noProof="0" dirty="0" smtClean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  <a:p>
            <a:pPr marL="45720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1" lang="ja-JP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大規模データベース向き</a:t>
            </a:r>
          </a:p>
        </p:txBody>
      </p:sp>
      <p:sp>
        <p:nvSpPr>
          <p:cNvPr id="14" name="テキスト ボックス 4"/>
          <p:cNvSpPr txBox="1">
            <a:spLocks noChangeArrowheads="1"/>
          </p:cNvSpPr>
          <p:nvPr/>
        </p:nvSpPr>
        <p:spPr bwMode="auto">
          <a:xfrm>
            <a:off x="6506884" y="2232492"/>
            <a:ext cx="3740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メイリオ" panose="020B0604030504040204" pitchFamily="50" charset="-128"/>
                <a:cs typeface="+mn-cs"/>
              </a:rPr>
              <a:t>《</a:t>
            </a:r>
            <a:r>
              <a:rPr kumimoji="1" lang="ja-JP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メイリオ" panose="020B0604030504040204" pitchFamily="50" charset="-128"/>
                <a:cs typeface="+mn-cs"/>
              </a:rPr>
              <a:t>データは</a:t>
            </a:r>
            <a:r>
              <a:rPr kumimoji="1" lang="ja-JP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メイリオ" panose="020B0604030504040204" pitchFamily="50" charset="-128"/>
                <a:cs typeface="+mn-cs"/>
              </a:rPr>
              <a:t>テーブル</a:t>
            </a:r>
            <a:r>
              <a:rPr kumimoji="1" lang="ja-JP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メイリオ" panose="020B0604030504040204" pitchFamily="50" charset="-128"/>
                <a:cs typeface="+mn-cs"/>
              </a:rPr>
              <a:t>（表）型</a:t>
            </a:r>
            <a:r>
              <a:rPr kumimoji="1" lang="en-US" altLang="ja-JP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メイリオ" panose="020B0604030504040204" pitchFamily="50" charset="-128"/>
                <a:cs typeface="+mn-cs"/>
              </a:rPr>
              <a:t>》</a:t>
            </a:r>
            <a:endParaRPr kumimoji="1" lang="ja-JP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メイリオ" panose="020B0604030504040204" pitchFamily="50" charset="-128"/>
              <a:cs typeface="+mn-cs"/>
            </a:endParaRPr>
          </a:p>
        </p:txBody>
      </p:sp>
      <p:pic>
        <p:nvPicPr>
          <p:cNvPr id="15" name="図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9446" y="1306979"/>
            <a:ext cx="3406775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テキスト ボックス 4"/>
          <p:cNvSpPr txBox="1">
            <a:spLocks noChangeArrowheads="1"/>
          </p:cNvSpPr>
          <p:nvPr/>
        </p:nvSpPr>
        <p:spPr bwMode="auto">
          <a:xfrm>
            <a:off x="5991739" y="6104417"/>
            <a:ext cx="3740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メイリオ" panose="020B0604030504040204" pitchFamily="50" charset="-128"/>
                <a:cs typeface="+mn-cs"/>
              </a:rPr>
              <a:t>《</a:t>
            </a:r>
            <a:r>
              <a:rPr kumimoji="1" lang="ja-JP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メイリオ" panose="020B0604030504040204" pitchFamily="50" charset="-128"/>
                <a:cs typeface="+mn-cs"/>
              </a:rPr>
              <a:t>データは</a:t>
            </a:r>
            <a:r>
              <a:rPr kumimoji="1" lang="ja-JP" altLang="en-US" sz="200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メイリオ" panose="020B0604030504040204" pitchFamily="50" charset="-128"/>
                <a:cs typeface="+mn-cs"/>
              </a:rPr>
              <a:t>キー・バリュー型</a:t>
            </a:r>
            <a:r>
              <a:rPr kumimoji="1" lang="en-US" altLang="ja-JP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メイリオ" panose="020B0604030504040204" pitchFamily="50" charset="-128"/>
                <a:cs typeface="+mn-cs"/>
              </a:rPr>
              <a:t>》</a:t>
            </a:r>
            <a:endParaRPr kumimoji="1" lang="ja-JP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メイリオ" panose="020B0604030504040204" pitchFamily="50" charset="-128"/>
              <a:cs typeface="+mn-cs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6666427" y="5645629"/>
            <a:ext cx="1095375" cy="34607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6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45343430</a:t>
            </a:r>
            <a:endParaRPr kumimoji="1" lang="ja-JP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18" name="テキスト ボックス 4"/>
          <p:cNvSpPr txBox="1">
            <a:spLocks noChangeArrowheads="1"/>
          </p:cNvSpPr>
          <p:nvPr/>
        </p:nvSpPr>
        <p:spPr bwMode="auto">
          <a:xfrm>
            <a:off x="6317177" y="5232879"/>
            <a:ext cx="1454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メイリオ" panose="020B0604030504040204" pitchFamily="50" charset="-128"/>
                <a:cs typeface="+mn-cs"/>
              </a:rPr>
              <a:t>キー（鍵）</a:t>
            </a: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7995164" y="5645629"/>
            <a:ext cx="1006475" cy="34607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UI"/>
                <a:ea typeface="メイリオ"/>
                <a:cs typeface="+mn-cs"/>
              </a:rPr>
              <a:t>金子邦彦</a:t>
            </a:r>
          </a:p>
        </p:txBody>
      </p:sp>
      <p:sp>
        <p:nvSpPr>
          <p:cNvPr id="20" name="テキスト ボックス 4"/>
          <p:cNvSpPr txBox="1">
            <a:spLocks noChangeArrowheads="1"/>
          </p:cNvSpPr>
          <p:nvPr/>
        </p:nvSpPr>
        <p:spPr bwMode="auto">
          <a:xfrm>
            <a:off x="7879277" y="5237642"/>
            <a:ext cx="1962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メイリオ" panose="020B0604030504040204" pitchFamily="50" charset="-128"/>
                <a:cs typeface="+mn-cs"/>
              </a:rPr>
              <a:t>バリュー（値）</a:t>
            </a:r>
          </a:p>
        </p:txBody>
      </p:sp>
      <p:cxnSp>
        <p:nvCxnSpPr>
          <p:cNvPr id="21" name="直線コネクタ 20"/>
          <p:cNvCxnSpPr>
            <a:stCxn id="17" idx="3"/>
            <a:endCxn id="19" idx="1"/>
          </p:cNvCxnSpPr>
          <p:nvPr/>
        </p:nvCxnSpPr>
        <p:spPr>
          <a:xfrm>
            <a:off x="7761802" y="5818667"/>
            <a:ext cx="2333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テキスト ボックス 4"/>
          <p:cNvSpPr txBox="1">
            <a:spLocks noChangeArrowheads="1"/>
          </p:cNvSpPr>
          <p:nvPr/>
        </p:nvSpPr>
        <p:spPr bwMode="auto">
          <a:xfrm>
            <a:off x="6606102" y="4312927"/>
            <a:ext cx="3486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メイリオ" panose="020B0604030504040204" pitchFamily="50" charset="-128"/>
                <a:cs typeface="+mn-cs"/>
              </a:rPr>
              <a:t>《</a:t>
            </a:r>
            <a:r>
              <a:rPr kumimoji="1" lang="ja-JP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メイリオ" panose="020B0604030504040204" pitchFamily="50" charset="-128"/>
                <a:cs typeface="+mn-cs"/>
              </a:rPr>
              <a:t>データは</a:t>
            </a:r>
            <a:r>
              <a:rPr kumimoji="1" lang="ja-JP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メイリオ" panose="020B0604030504040204" pitchFamily="50" charset="-128"/>
                <a:cs typeface="+mn-cs"/>
              </a:rPr>
              <a:t>オブジェクト</a:t>
            </a:r>
            <a:r>
              <a:rPr kumimoji="1" lang="ja-JP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メイリオ" panose="020B0604030504040204" pitchFamily="50" charset="-128"/>
                <a:cs typeface="+mn-cs"/>
              </a:rPr>
              <a:t>型</a:t>
            </a:r>
            <a:r>
              <a:rPr kumimoji="1" lang="en-US" altLang="ja-JP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メイリオ" panose="020B0604030504040204" pitchFamily="50" charset="-128"/>
                <a:cs typeface="+mn-cs"/>
              </a:rPr>
              <a:t>》</a:t>
            </a:r>
            <a:endParaRPr kumimoji="1" lang="ja-JP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メイリオ" panose="020B0604030504040204" pitchFamily="50" charset="-128"/>
              <a:cs typeface="+mn-cs"/>
            </a:endParaRPr>
          </a:p>
        </p:txBody>
      </p:sp>
      <p:pic>
        <p:nvPicPr>
          <p:cNvPr id="23" name="図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752" y="3157227"/>
            <a:ext cx="1938337" cy="116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テキスト ボックス 22"/>
          <p:cNvSpPr txBox="1">
            <a:spLocks noChangeArrowheads="1"/>
          </p:cNvSpPr>
          <p:nvPr/>
        </p:nvSpPr>
        <p:spPr bwMode="auto">
          <a:xfrm>
            <a:off x="7395089" y="3373127"/>
            <a:ext cx="7429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 Light" panose="020F0302020204030204" pitchFamily="34" charset="0"/>
                <a:ea typeface="ＭＳ Ｐゴシック" panose="020B0600070205080204" pitchFamily="50" charset="-128"/>
                <a:cs typeface="+mn-cs"/>
              </a:rPr>
              <a:t>金子邦彦</a:t>
            </a:r>
          </a:p>
        </p:txBody>
      </p:sp>
      <p:sp>
        <p:nvSpPr>
          <p:cNvPr id="25" name="テキスト ボックス 4"/>
          <p:cNvSpPr txBox="1">
            <a:spLocks noChangeArrowheads="1"/>
          </p:cNvSpPr>
          <p:nvPr/>
        </p:nvSpPr>
        <p:spPr bwMode="auto">
          <a:xfrm>
            <a:off x="8861939" y="3500127"/>
            <a:ext cx="1555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メイリオ" panose="020B0604030504040204" pitchFamily="50" charset="-128"/>
                <a:cs typeface="+mn-cs"/>
              </a:rPr>
              <a:t>全体で１つの</a:t>
            </a:r>
            <a:endParaRPr kumimoji="1" lang="en-US" altLang="ja-JP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メイリオ" panose="020B0604030504040204" pitchFamily="50" charset="-128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メイリオ" panose="020B0604030504040204" pitchFamily="50" charset="-128"/>
                <a:cs typeface="+mn-cs"/>
              </a:rPr>
              <a:t>オブジェクト</a:t>
            </a:r>
          </a:p>
        </p:txBody>
      </p:sp>
      <p:sp>
        <p:nvSpPr>
          <p:cNvPr id="26" name="右中かっこ 25"/>
          <p:cNvSpPr/>
          <p:nvPr/>
        </p:nvSpPr>
        <p:spPr>
          <a:xfrm>
            <a:off x="8711127" y="3308040"/>
            <a:ext cx="149225" cy="1004887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3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27" name="テキスト ボックス 25"/>
          <p:cNvSpPr txBox="1">
            <a:spLocks noChangeArrowheads="1"/>
          </p:cNvSpPr>
          <p:nvPr/>
        </p:nvSpPr>
        <p:spPr bwMode="auto">
          <a:xfrm>
            <a:off x="7222052" y="3587440"/>
            <a:ext cx="998537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 Light" panose="020F0302020204030204" pitchFamily="34" charset="0"/>
                <a:ea typeface="ＭＳ Ｐゴシック" panose="020B0600070205080204" pitchFamily="50" charset="-128"/>
                <a:cs typeface="+mn-cs"/>
              </a:rPr>
              <a:t>カネコクニヒコ</a:t>
            </a:r>
          </a:p>
        </p:txBody>
      </p:sp>
      <p:sp>
        <p:nvSpPr>
          <p:cNvPr id="28" name="テキスト ボックス 26"/>
          <p:cNvSpPr txBox="1">
            <a:spLocks noChangeArrowheads="1"/>
          </p:cNvSpPr>
          <p:nvPr/>
        </p:nvSpPr>
        <p:spPr bwMode="auto">
          <a:xfrm>
            <a:off x="7376039" y="3823977"/>
            <a:ext cx="376238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 Light" panose="020F0302020204030204" pitchFamily="34" charset="0"/>
                <a:ea typeface="ＭＳ Ｐゴシック" panose="020B0600070205080204" pitchFamily="50" charset="-128"/>
                <a:cs typeface="+mn-cs"/>
              </a:rPr>
              <a:t>４６</a:t>
            </a:r>
          </a:p>
        </p:txBody>
      </p:sp>
      <p:sp>
        <p:nvSpPr>
          <p:cNvPr id="29" name="テキスト ボックス 27"/>
          <p:cNvSpPr txBox="1">
            <a:spLocks noChangeArrowheads="1"/>
          </p:cNvSpPr>
          <p:nvPr/>
        </p:nvSpPr>
        <p:spPr bwMode="auto">
          <a:xfrm>
            <a:off x="7334764" y="4038290"/>
            <a:ext cx="325438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 Light" panose="020F0302020204030204" pitchFamily="34" charset="0"/>
                <a:ea typeface="ＭＳ Ｐゴシック" panose="020B0600070205080204" pitchFamily="50" charset="-128"/>
                <a:cs typeface="+mn-cs"/>
              </a:rPr>
              <a:t>●</a:t>
            </a:r>
          </a:p>
        </p:txBody>
      </p:sp>
    </p:spTree>
    <p:extLst>
      <p:ext uri="{BB962C8B-B14F-4D97-AF65-F5344CB8AC3E}">
        <p14:creationId xmlns:p14="http://schemas.microsoft.com/office/powerpoint/2010/main" val="41867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1835</TotalTime>
  <Words>944</Words>
  <Application>Microsoft Office PowerPoint</Application>
  <PresentationFormat>ワイド画面</PresentationFormat>
  <Paragraphs>379</Paragraphs>
  <Slides>38</Slides>
  <Notes>5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38</vt:i4>
      </vt:variant>
    </vt:vector>
  </HeadingPairs>
  <TitlesOfParts>
    <vt:vector size="46" baseType="lpstr">
      <vt:lpstr>ＭＳ Ｐゴシック</vt:lpstr>
      <vt:lpstr>メイリオ</vt:lpstr>
      <vt:lpstr>Arial</vt:lpstr>
      <vt:lpstr>Calibri</vt:lpstr>
      <vt:lpstr>Calibri Light</vt:lpstr>
      <vt:lpstr>Segoe UI</vt:lpstr>
      <vt:lpstr>Times New Roman</vt:lpstr>
      <vt:lpstr>Office テーマ</vt:lpstr>
      <vt:lpstr>データベースシステム入門</vt:lpstr>
      <vt:lpstr>11-1 マルチメディアの時代</vt:lpstr>
      <vt:lpstr>マルチメディアとは</vt:lpstr>
      <vt:lpstr>デジタル画像の例</vt:lpstr>
      <vt:lpstr>カラー画像　＝　輝度　＋　色</vt:lpstr>
      <vt:lpstr>段階的な 輝度情報の除去</vt:lpstr>
      <vt:lpstr>デジタル画像処理の例</vt:lpstr>
      <vt:lpstr>コンピュータの目</vt:lpstr>
      <vt:lpstr>PowerPoint プレゼンテーション</vt:lpstr>
      <vt:lpstr>３次元コンピュータグラフィックスの例</vt:lpstr>
      <vt:lpstr>F4map (1/5) </vt:lpstr>
      <vt:lpstr>F4map (2/5) </vt:lpstr>
      <vt:lpstr>F4map (3/5) </vt:lpstr>
      <vt:lpstr>F4map (4/5) </vt:lpstr>
      <vt:lpstr>F4map (5/5) </vt:lpstr>
      <vt:lpstr>F4マップでのポリゴン</vt:lpstr>
      <vt:lpstr>実際の写真と3次元地図</vt:lpstr>
      <vt:lpstr>３次元スキャナで読み込んだ３次元データの例</vt:lpstr>
      <vt:lpstr>３次元スキャナで読み込んだ３次元データの例</vt:lpstr>
      <vt:lpstr>ポリゴンとポリゴンメッシュ</vt:lpstr>
      <vt:lpstr>データの種類</vt:lpstr>
      <vt:lpstr>データの種類</vt:lpstr>
      <vt:lpstr>マルチメディアの例</vt:lpstr>
      <vt:lpstr>マルチメディアデータベースシステム の枠組み</vt:lpstr>
      <vt:lpstr>11-2 オブジェクトデータベース</vt:lpstr>
      <vt:lpstr>「オブジェクト」とは</vt:lpstr>
      <vt:lpstr>「オブジェクト」とは</vt:lpstr>
      <vt:lpstr>オブジェクトとは</vt:lpstr>
      <vt:lpstr>配列</vt:lpstr>
      <vt:lpstr>オブジェクトの例</vt:lpstr>
      <vt:lpstr>オブジェクトの世界に SQL を取り込む</vt:lpstr>
      <vt:lpstr>オブジェクトの世界に SQL を取り込む</vt:lpstr>
      <vt:lpstr>リレーショナルデータベースのレコード</vt:lpstr>
      <vt:lpstr>オブジェクトとレコードのマッピング</vt:lpstr>
      <vt:lpstr>オブジェクトとレコードを比べてみると</vt:lpstr>
      <vt:lpstr>メディアの種類とデータベースの種類</vt:lpstr>
      <vt:lpstr>マルチメディアとオブジェクト</vt:lpstr>
      <vt:lpstr>（参考）データベースの種類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253</cp:revision>
  <cp:lastPrinted>2017-06-08T05:11:33Z</cp:lastPrinted>
  <dcterms:created xsi:type="dcterms:W3CDTF">2015-04-02T07:07:27Z</dcterms:created>
  <dcterms:modified xsi:type="dcterms:W3CDTF">2018-02-01T05:03:05Z</dcterms:modified>
</cp:coreProperties>
</file>