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471" r:id="rId3"/>
    <p:sldId id="472" r:id="rId4"/>
    <p:sldId id="473" r:id="rId5"/>
    <p:sldId id="474" r:id="rId6"/>
    <p:sldId id="475" r:id="rId7"/>
    <p:sldId id="476" r:id="rId8"/>
    <p:sldId id="477" r:id="rId9"/>
    <p:sldId id="478" r:id="rId10"/>
    <p:sldId id="479" r:id="rId11"/>
    <p:sldId id="480" r:id="rId12"/>
    <p:sldId id="481" r:id="rId13"/>
    <p:sldId id="482" r:id="rId14"/>
    <p:sldId id="483" r:id="rId15"/>
    <p:sldId id="484" r:id="rId16"/>
    <p:sldId id="485" r:id="rId17"/>
    <p:sldId id="486" r:id="rId18"/>
    <p:sldId id="487" r:id="rId19"/>
    <p:sldId id="488" r:id="rId20"/>
    <p:sldId id="489" r:id="rId21"/>
  </p:sldIdLst>
  <p:sldSz cx="12192000" cy="6858000"/>
  <p:notesSz cx="6797675" cy="9926638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3366"/>
    <a:srgbClr val="FF0000"/>
    <a:srgbClr val="000000"/>
    <a:srgbClr val="C80000"/>
    <a:srgbClr val="00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85" autoAdjust="0"/>
    <p:restoredTop sz="93142" autoAdjust="0"/>
  </p:normalViewPr>
  <p:slideViewPr>
    <p:cSldViewPr snapToGrid="0">
      <p:cViewPr varScale="1">
        <p:scale>
          <a:sx n="116" d="100"/>
          <a:sy n="116" d="100"/>
        </p:scale>
        <p:origin x="126" y="504"/>
      </p:cViewPr>
      <p:guideLst/>
    </p:cSldViewPr>
  </p:slideViewPr>
  <p:outlineViewPr>
    <p:cViewPr>
      <p:scale>
        <a:sx n="33" d="100"/>
        <a:sy n="33" d="100"/>
      </p:scale>
      <p:origin x="0" y="-255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ヘッダー プレースホルダー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12ED9A-D0CB-46F4-8D4D-65D1D1C804FF}" type="datetimeFigureOut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スライド イメージ プレースホルダー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ja-JP" altLang="en-US"/>
          </a:p>
        </p:txBody>
      </p:sp>
      <p:sp>
        <p:nvSpPr>
          <p:cNvPr id="5" name="ノー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C5B174-42CB-4E29-BEDB-5B349DA0C657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948897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1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85108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5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118941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kumimoji="1" lang="ja-JP" altLang="en-US" smtClean="0"/>
              <a:t>6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276845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17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71453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スライド イメージ プレースホルダー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ノート プレースホルダー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kumimoji="1" lang="ja-JP" altLang="en-US" dirty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C5B174-42CB-4E29-BEDB-5B349DA0C657}" type="slidenum">
              <a:rPr lang="ja-JP" altLang="en-US" smtClean="0">
                <a:solidFill>
                  <a:prstClr val="black"/>
                </a:solidFill>
              </a:rPr>
              <a:pPr/>
              <a:t>18</a:t>
            </a:fld>
            <a:endParaRPr lang="ja-JP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9014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kumimoji="1" lang="ja-JP" altLang="en-US" smtClean="0"/>
              <a:t>マスター サブタイトルの書式設定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16237E7-F70B-4357-AA17-6903AFE469E3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8916790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+mn-lt"/>
                <a:ea typeface="+mn-ea"/>
              </a:defRPr>
            </a:lvl1pPr>
            <a:lvl2pPr>
              <a:defRPr>
                <a:latin typeface="+mn-lt"/>
                <a:ea typeface="+mn-ea"/>
              </a:defRPr>
            </a:lvl2pPr>
            <a:lvl3pPr>
              <a:defRPr>
                <a:latin typeface="+mn-lt"/>
                <a:ea typeface="+mn-ea"/>
              </a:defRPr>
            </a:lvl3pPr>
            <a:lvl4pPr>
              <a:defRPr>
                <a:latin typeface="+mn-lt"/>
                <a:ea typeface="+mn-ea"/>
              </a:defRPr>
            </a:lvl4pPr>
            <a:lvl5pPr>
              <a:defRPr>
                <a:latin typeface="+mn-lt"/>
                <a:ea typeface="+mn-ea"/>
              </a:defRPr>
            </a:lvl5pPr>
          </a:lstStyle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D511003-C841-4809-B1EB-75C6016E045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281914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C69CC7-9448-4C2E-B826-33E1306B3E8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513758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47B5E4-FE4F-4E63-9332-8E70459BBD2A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3555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4" name="コンテンツ プレースホルダー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5" name="テキスト プレースホルダー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6" name="コンテンツ プレースホルダー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7" name="日付プレースホルダー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AC230392-7C19-4510-8388-7D254B1D7912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8" name="フッター プレースホルダー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9" name="スライド番号プレースホルダー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3887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日付プレースホルダー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8428E50-0EB0-4DBD-BA6B-DA8A200961E1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4" name="フッター プレースホルダー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5" name="スライド番号プレースホルダー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435801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付プレースホルダー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B7B41293-1A3F-421D-BD69-A344FC3238E8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3" name="フッター プレースホルダー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2980433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84497BF-D7EB-468D-AC7B-1B401574C62E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50364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図プレースホルダー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kumimoji="1" lang="ja-JP" altLang="en-US"/>
          </a:p>
        </p:txBody>
      </p:sp>
      <p:sp>
        <p:nvSpPr>
          <p:cNvPr id="4" name="テキスト プレースホルダー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kumimoji="1" lang="ja-JP" altLang="en-US" smtClean="0"/>
              <a:t>マスター テキストの書式設定</a:t>
            </a:r>
          </a:p>
        </p:txBody>
      </p:sp>
      <p:sp>
        <p:nvSpPr>
          <p:cNvPr id="5" name="日付プレースホルダー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ACEB16-5064-4CE2-BDBE-51AA2665BE2F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6" name="フッター プレースホルダー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7" name="スライド番号プレースホルダー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7736253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15CB093-4ECA-443F-AB93-6E7B4829A9B9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4288348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縦書きタイトル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kumimoji="1" lang="ja-JP" altLang="en-US" smtClean="0"/>
              <a:t>マスター タイトルの書式設定</a:t>
            </a:r>
            <a:endParaRPr kumimoji="1" lang="ja-JP" altLang="en-US"/>
          </a:p>
        </p:txBody>
      </p:sp>
      <p:sp>
        <p:nvSpPr>
          <p:cNvPr id="3" name="縦書きテキスト プレースホルダー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kumimoji="1" lang="ja-JP" altLang="en-US" smtClean="0"/>
              <a:t>マスター テキストの書式設定</a:t>
            </a:r>
          </a:p>
          <a:p>
            <a:pPr lvl="1"/>
            <a:r>
              <a:rPr kumimoji="1" lang="ja-JP" altLang="en-US" smtClean="0"/>
              <a:t>第 </a:t>
            </a:r>
            <a:r>
              <a:rPr kumimoji="1" lang="en-US" altLang="ja-JP" smtClean="0"/>
              <a:t>2 </a:t>
            </a:r>
            <a:r>
              <a:rPr kumimoji="1" lang="ja-JP" altLang="en-US" smtClean="0"/>
              <a:t>レベル</a:t>
            </a:r>
          </a:p>
          <a:p>
            <a:pPr lvl="2"/>
            <a:r>
              <a:rPr kumimoji="1" lang="ja-JP" altLang="en-US" smtClean="0"/>
              <a:t>第 </a:t>
            </a:r>
            <a:r>
              <a:rPr kumimoji="1" lang="en-US" altLang="ja-JP" smtClean="0"/>
              <a:t>3 </a:t>
            </a:r>
            <a:r>
              <a:rPr kumimoji="1" lang="ja-JP" altLang="en-US" smtClean="0"/>
              <a:t>レベル</a:t>
            </a:r>
          </a:p>
          <a:p>
            <a:pPr lvl="3"/>
            <a:r>
              <a:rPr kumimoji="1" lang="ja-JP" altLang="en-US" smtClean="0"/>
              <a:t>第 </a:t>
            </a:r>
            <a:r>
              <a:rPr kumimoji="1" lang="en-US" altLang="ja-JP" smtClean="0"/>
              <a:t>4 </a:t>
            </a:r>
            <a:r>
              <a:rPr kumimoji="1" lang="ja-JP" altLang="en-US" smtClean="0"/>
              <a:t>レベル</a:t>
            </a:r>
          </a:p>
          <a:p>
            <a:pPr lvl="4"/>
            <a:r>
              <a:rPr kumimoji="1" lang="ja-JP" altLang="en-US" smtClean="0"/>
              <a:t>第 </a:t>
            </a:r>
            <a:r>
              <a:rPr kumimoji="1" lang="en-US" altLang="ja-JP" smtClean="0"/>
              <a:t>5 </a:t>
            </a:r>
            <a:r>
              <a:rPr kumimoji="1" lang="ja-JP" altLang="en-US" smtClean="0"/>
              <a:t>レベル</a:t>
            </a:r>
            <a:endParaRPr kumimoji="1" lang="ja-JP" altLang="en-US"/>
          </a:p>
        </p:txBody>
      </p:sp>
      <p:sp>
        <p:nvSpPr>
          <p:cNvPr id="4" name="日付プレースホルダー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1E8E26E-C118-4D69-B207-B5F46499CAB5}" type="datetime1">
              <a:rPr kumimoji="1" lang="ja-JP" altLang="en-US" smtClean="0"/>
              <a:t>2018/2/1</a:t>
            </a:fld>
            <a:endParaRPr kumimoji="1" lang="ja-JP" altLang="en-US"/>
          </a:p>
        </p:txBody>
      </p:sp>
      <p:sp>
        <p:nvSpPr>
          <p:cNvPr id="5" name="フッター プレースホルダー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kumimoji="1" lang="ja-JP" altLang="en-US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087200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プレースホルダー 1"/>
          <p:cNvSpPr>
            <a:spLocks noGrp="1"/>
          </p:cNvSpPr>
          <p:nvPr>
            <p:ph type="title"/>
          </p:nvPr>
        </p:nvSpPr>
        <p:spPr>
          <a:xfrm>
            <a:off x="279400" y="225425"/>
            <a:ext cx="11671300" cy="6762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1" lang="ja-JP" altLang="en-US" dirty="0" smtClean="0"/>
              <a:t>マスター タイトルの書式設定</a:t>
            </a:r>
            <a:endParaRPr kumimoji="1" lang="ja-JP" altLang="en-US" dirty="0"/>
          </a:p>
        </p:txBody>
      </p:sp>
      <p:sp>
        <p:nvSpPr>
          <p:cNvPr id="3" name="テキスト プレースホルダー 2"/>
          <p:cNvSpPr>
            <a:spLocks noGrp="1"/>
          </p:cNvSpPr>
          <p:nvPr>
            <p:ph type="body" idx="1"/>
          </p:nvPr>
        </p:nvSpPr>
        <p:spPr>
          <a:xfrm>
            <a:off x="279400" y="1076325"/>
            <a:ext cx="11671300" cy="51720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kumimoji="1" lang="ja-JP" altLang="en-US" dirty="0" smtClean="0"/>
              <a:t>マスター テキストの書式設定</a:t>
            </a:r>
          </a:p>
          <a:p>
            <a:pPr lvl="1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2 </a:t>
            </a:r>
            <a:r>
              <a:rPr kumimoji="1" lang="ja-JP" altLang="en-US" dirty="0" smtClean="0"/>
              <a:t>レベル</a:t>
            </a:r>
          </a:p>
          <a:p>
            <a:pPr lvl="2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3 </a:t>
            </a:r>
            <a:r>
              <a:rPr kumimoji="1" lang="ja-JP" altLang="en-US" dirty="0" smtClean="0"/>
              <a:t>レベル</a:t>
            </a:r>
          </a:p>
          <a:p>
            <a:pPr lvl="3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4 </a:t>
            </a:r>
            <a:r>
              <a:rPr kumimoji="1" lang="ja-JP" altLang="en-US" dirty="0" smtClean="0"/>
              <a:t>レベル</a:t>
            </a:r>
          </a:p>
          <a:p>
            <a:pPr lvl="4"/>
            <a:r>
              <a:rPr kumimoji="1" lang="ja-JP" altLang="en-US" dirty="0" smtClean="0"/>
              <a:t>第 </a:t>
            </a:r>
            <a:r>
              <a:rPr kumimoji="1" lang="en-US" altLang="ja-JP" dirty="0" smtClean="0"/>
              <a:t>5 </a:t>
            </a:r>
            <a:r>
              <a:rPr kumimoji="1" lang="ja-JP" altLang="en-US" dirty="0" smtClean="0"/>
              <a:t>レベル</a:t>
            </a:r>
            <a:endParaRPr kumimoji="1" lang="ja-JP" altLang="en-US" dirty="0"/>
          </a:p>
        </p:txBody>
      </p:sp>
      <p:sp>
        <p:nvSpPr>
          <p:cNvPr id="6" name="スライド番号プレースホルダー 5"/>
          <p:cNvSpPr>
            <a:spLocks noGrp="1"/>
          </p:cNvSpPr>
          <p:nvPr>
            <p:ph type="sldNum" sz="quarter" idx="4"/>
          </p:nvPr>
        </p:nvSpPr>
        <p:spPr>
          <a:xfrm>
            <a:off x="92075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940FB6-D91C-4C45-82A6-6C3F63B50793}" type="slidenum">
              <a:rPr lang="ja-JP" altLang="en-US" smtClean="0"/>
              <a:pPr/>
              <a:t>‹#›</a:t>
            </a:fld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36337396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1" sz="4400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kumimoji="1" sz="2800" kern="1200">
          <a:solidFill>
            <a:srgbClr val="003366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400" kern="1200">
          <a:solidFill>
            <a:srgbClr val="003366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2000" kern="1200">
          <a:solidFill>
            <a:srgbClr val="003366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rgbClr val="00336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ja-JP"/>
      </a:defPPr>
      <a:lvl1pPr marL="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939114" y="1122363"/>
            <a:ext cx="10050162" cy="2387600"/>
          </a:xfrm>
        </p:spPr>
        <p:txBody>
          <a:bodyPr/>
          <a:lstStyle/>
          <a:p>
            <a:r>
              <a:rPr lang="ja-JP" altLang="en-US" dirty="0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データベースシステム入門</a:t>
            </a:r>
            <a:endParaRPr kumimoji="1" lang="ja-JP" altLang="en-US" dirty="0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>
                <a:latin typeface="メイリオ" panose="020B0604030504040204" pitchFamily="50" charset="-128"/>
                <a:ea typeface="メイリオ" panose="020B0604030504040204" pitchFamily="50" charset="-128"/>
              </a:rPr>
              <a:t>1</a:t>
            </a:fld>
            <a:endParaRPr kumimoji="1" lang="ja-JP" altLang="en-US">
              <a:latin typeface="メイリオ" panose="020B0604030504040204" pitchFamily="50" charset="-128"/>
              <a:ea typeface="メイリオ" panose="020B0604030504040204" pitchFamily="50" charset="-128"/>
            </a:endParaRPr>
          </a:p>
        </p:txBody>
      </p:sp>
      <p:sp>
        <p:nvSpPr>
          <p:cNvPr id="5" name="サブタイトル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ja-JP" altLang="en-US" dirty="0" smtClean="0"/>
              <a:t>１</a:t>
            </a:r>
            <a:r>
              <a:rPr lang="ja-JP" altLang="en-US" dirty="0"/>
              <a:t>１</a:t>
            </a:r>
            <a:r>
              <a:rPr kumimoji="1" lang="ja-JP" altLang="en-US" dirty="0" smtClean="0"/>
              <a:t>．</a:t>
            </a:r>
            <a:r>
              <a:rPr kumimoji="1" lang="en-US" altLang="ja-JP" dirty="0" smtClean="0"/>
              <a:t>Web</a:t>
            </a:r>
            <a:r>
              <a:rPr kumimoji="1" lang="ja-JP" altLang="en-US" dirty="0" smtClean="0"/>
              <a:t>サイトとデータベース，</a:t>
            </a:r>
            <a:endParaRPr kumimoji="1" lang="en-US" altLang="ja-JP" dirty="0" smtClean="0"/>
          </a:p>
          <a:p>
            <a:r>
              <a:rPr lang="en-US" altLang="ja-JP" dirty="0" smtClean="0"/>
              <a:t>Web</a:t>
            </a:r>
            <a:r>
              <a:rPr lang="ja-JP" altLang="en-US" dirty="0" smtClean="0"/>
              <a:t>サイト＋ブログシステムの開設手順例</a:t>
            </a:r>
            <a:endParaRPr kumimoji="1" lang="ja-JP" altLang="en-US" dirty="0"/>
          </a:p>
        </p:txBody>
      </p:sp>
      <p:sp>
        <p:nvSpPr>
          <p:cNvPr id="6" name="正方形/長方形 5"/>
          <p:cNvSpPr/>
          <p:nvPr/>
        </p:nvSpPr>
        <p:spPr>
          <a:xfrm>
            <a:off x="3052476" y="6278479"/>
            <a:ext cx="60233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dirty="0"/>
              <a:t>https://</a:t>
            </a:r>
            <a:r>
              <a:rPr lang="en-US" altLang="ja-JP" dirty="0" err="1"/>
              <a:t>www.kunihikokaneko.com</a:t>
            </a:r>
            <a:r>
              <a:rPr lang="en-US" altLang="ja-JP" dirty="0"/>
              <a:t>/free/</a:t>
            </a:r>
            <a:r>
              <a:rPr lang="en-US" altLang="ja-JP" dirty="0" err="1"/>
              <a:t>dbintro</a:t>
            </a:r>
            <a:r>
              <a:rPr lang="en-US" altLang="ja-JP" dirty="0"/>
              <a:t>/</a:t>
            </a:r>
            <a:r>
              <a:rPr lang="en-US" altLang="ja-JP" dirty="0" err="1"/>
              <a:t>index.html</a:t>
            </a:r>
            <a:endParaRPr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2128567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/>
              <a:t>ポイント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b="1" dirty="0" smtClean="0"/>
              <a:t>◆　</a:t>
            </a:r>
            <a:r>
              <a:rPr kumimoji="1" lang="en-US" altLang="ja-JP" b="1" dirty="0" smtClean="0"/>
              <a:t>Web</a:t>
            </a:r>
            <a:r>
              <a:rPr lang="ja-JP" altLang="en-US" b="1" dirty="0" smtClean="0"/>
              <a:t> サイト</a:t>
            </a:r>
            <a:r>
              <a:rPr lang="ja-JP" altLang="en-US" dirty="0" smtClean="0"/>
              <a:t>と，</a:t>
            </a:r>
            <a:r>
              <a:rPr lang="ja-JP" altLang="en-US" b="1" dirty="0" smtClean="0"/>
              <a:t>データベース</a:t>
            </a:r>
            <a:r>
              <a:rPr lang="ja-JP" altLang="en-US" dirty="0" smtClean="0"/>
              <a:t>は関係あり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lang="ja-JP" altLang="en-US" dirty="0" smtClean="0"/>
              <a:t>◆　</a:t>
            </a:r>
            <a:r>
              <a:rPr lang="ja-JP" altLang="en-US" b="1" dirty="0" smtClean="0"/>
              <a:t>ブログ（インターネットの日記）</a:t>
            </a:r>
            <a:r>
              <a:rPr lang="ja-JP" altLang="en-US" dirty="0" smtClean="0"/>
              <a:t>を，</a:t>
            </a:r>
            <a:r>
              <a:rPr lang="ja-JP" altLang="en-US" b="1" dirty="0" smtClean="0"/>
              <a:t>自分のパソコン</a:t>
            </a:r>
            <a:r>
              <a:rPr lang="ja-JP" altLang="en-US" dirty="0" smtClean="0"/>
              <a:t>で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全世界に公開することは簡単．１時間もかからない</a:t>
            </a:r>
            <a:endParaRPr lang="en-US" altLang="ja-JP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lang="ja-JP" altLang="en-US" dirty="0" smtClean="0"/>
              <a:t>◆　</a:t>
            </a:r>
            <a:r>
              <a:rPr lang="ja-JP" altLang="en-US" b="1" dirty="0"/>
              <a:t>ブログ（インターネットの日記</a:t>
            </a:r>
            <a:r>
              <a:rPr lang="ja-JP" altLang="en-US" b="1" dirty="0" smtClean="0"/>
              <a:t>）</a:t>
            </a:r>
            <a:r>
              <a:rPr lang="ja-JP" altLang="en-US" dirty="0" smtClean="0"/>
              <a:t>の「</a:t>
            </a:r>
            <a:r>
              <a:rPr lang="ja-JP" altLang="en-US" b="1" dirty="0" smtClean="0"/>
              <a:t>データ管理</a:t>
            </a:r>
            <a:r>
              <a:rPr lang="ja-JP" altLang="en-US" dirty="0" smtClean="0"/>
              <a:t>」は，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データベース管理システムが行う</a:t>
            </a:r>
            <a:endParaRPr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49195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3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8572500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Web </a:t>
            </a:r>
            <a:r>
              <a:rPr lang="ja-JP" altLang="en-US" sz="40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サイトとデータベース</a:t>
            </a:r>
          </a:p>
        </p:txBody>
      </p:sp>
      <p:sp>
        <p:nvSpPr>
          <p:cNvPr id="7" name="テキスト ボックス 5"/>
          <p:cNvSpPr txBox="1">
            <a:spLocks noChangeArrowheads="1"/>
          </p:cNvSpPr>
          <p:nvPr/>
        </p:nvSpPr>
        <p:spPr bwMode="auto">
          <a:xfrm>
            <a:off x="6568227" y="5364589"/>
            <a:ext cx="20313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en-US" altLang="ja-JP" sz="2400" dirty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管理システム</a:t>
            </a:r>
          </a:p>
        </p:txBody>
      </p:sp>
      <p:sp>
        <p:nvSpPr>
          <p:cNvPr id="8" name="テキスト ボックス 5"/>
          <p:cNvSpPr txBox="1">
            <a:spLocks noChangeArrowheads="1"/>
          </p:cNvSpPr>
          <p:nvPr/>
        </p:nvSpPr>
        <p:spPr bwMode="auto">
          <a:xfrm>
            <a:off x="8669741" y="5521325"/>
            <a:ext cx="20129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</a:p>
        </p:txBody>
      </p:sp>
      <p:sp>
        <p:nvSpPr>
          <p:cNvPr id="9" name="Rectangle 30"/>
          <p:cNvSpPr>
            <a:spLocks noChangeArrowheads="1"/>
          </p:cNvSpPr>
          <p:nvPr/>
        </p:nvSpPr>
        <p:spPr bwMode="auto">
          <a:xfrm>
            <a:off x="6404379" y="3538539"/>
            <a:ext cx="4902199" cy="264953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ja-JP" altLang="en-US" sz="2400">
              <a:solidFill>
                <a:srgbClr val="FF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10" name="Text Box 31"/>
          <p:cNvSpPr txBox="1">
            <a:spLocks noChangeArrowheads="1"/>
          </p:cNvSpPr>
          <p:nvPr/>
        </p:nvSpPr>
        <p:spPr bwMode="auto">
          <a:xfrm>
            <a:off x="6596466" y="3630613"/>
            <a:ext cx="2031325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コンピュータ</a:t>
            </a:r>
          </a:p>
        </p:txBody>
      </p:sp>
      <p:sp>
        <p:nvSpPr>
          <p:cNvPr id="11" name="Text Box 32"/>
          <p:cNvSpPr txBox="1">
            <a:spLocks noChangeArrowheads="1"/>
          </p:cNvSpPr>
          <p:nvPr/>
        </p:nvSpPr>
        <p:spPr bwMode="auto">
          <a:xfrm>
            <a:off x="10282581" y="4609361"/>
            <a:ext cx="800219" cy="7571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記憶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装置</a:t>
            </a:r>
          </a:p>
        </p:txBody>
      </p:sp>
      <p:sp>
        <p:nvSpPr>
          <p:cNvPr id="12" name="Line 40"/>
          <p:cNvSpPr>
            <a:spLocks noChangeShapeType="1"/>
          </p:cNvSpPr>
          <p:nvPr/>
        </p:nvSpPr>
        <p:spPr bwMode="auto">
          <a:xfrm flipV="1">
            <a:off x="3682826" y="3683610"/>
            <a:ext cx="280988" cy="819150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ja-JP" altLang="en-US" sz="2400"/>
          </a:p>
        </p:txBody>
      </p:sp>
      <p:sp>
        <p:nvSpPr>
          <p:cNvPr id="13" name="Line 42"/>
          <p:cNvSpPr>
            <a:spLocks noChangeShapeType="1"/>
          </p:cNvSpPr>
          <p:nvPr/>
        </p:nvSpPr>
        <p:spPr bwMode="auto">
          <a:xfrm flipV="1">
            <a:off x="5247911" y="3127914"/>
            <a:ext cx="599807" cy="13272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ja-JP" altLang="en-US" sz="2400"/>
          </a:p>
        </p:txBody>
      </p:sp>
      <p:sp>
        <p:nvSpPr>
          <p:cNvPr id="14" name="テキスト ボックス 5"/>
          <p:cNvSpPr txBox="1">
            <a:spLocks noChangeArrowheads="1"/>
          </p:cNvSpPr>
          <p:nvPr/>
        </p:nvSpPr>
        <p:spPr bwMode="auto">
          <a:xfrm>
            <a:off x="7229878" y="6264275"/>
            <a:ext cx="32321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データベースシステム</a:t>
            </a:r>
          </a:p>
        </p:txBody>
      </p:sp>
      <p:sp>
        <p:nvSpPr>
          <p:cNvPr id="15" name="Text Box 46"/>
          <p:cNvSpPr txBox="1">
            <a:spLocks noChangeArrowheads="1"/>
          </p:cNvSpPr>
          <p:nvPr/>
        </p:nvSpPr>
        <p:spPr bwMode="auto">
          <a:xfrm>
            <a:off x="3216586" y="1865389"/>
            <a:ext cx="2031325" cy="4247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 Light" panose="020F0302020204030204" pitchFamily="34" charset="0"/>
              </a:rPr>
              <a:t>ネットワーク</a:t>
            </a:r>
          </a:p>
        </p:txBody>
      </p:sp>
      <p:pic>
        <p:nvPicPr>
          <p:cNvPr id="16" name="Picture 6" descr="http://3.bp.blogspot.com/-rxGpy3sFcRE/UdYhIQxFOpI/AAAAAAAAV4w/cna44PTl1tw/s530/chikyuu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1635" y="2293368"/>
            <a:ext cx="1736725" cy="1703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://4.bp.blogspot.com/-ugfDrCNROHw/VbnRccqW8JI/AAAAAAAAwLQ/W3tt2UI4bcA/s800/computer_serve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789" y="3997325"/>
            <a:ext cx="1623143" cy="15156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8" descr="http://3.bp.blogspot.com/-V4IWtEE4mi0/U2sr28tExOI/AAAAAAAAf50/ivdH5uLVwUc/s800/computer_harddisk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00114" y="4093185"/>
            <a:ext cx="1514947" cy="13786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30"/>
          <p:cNvSpPr>
            <a:spLocks noChangeArrowheads="1"/>
          </p:cNvSpPr>
          <p:nvPr/>
        </p:nvSpPr>
        <p:spPr bwMode="auto">
          <a:xfrm>
            <a:off x="5847718" y="1787022"/>
            <a:ext cx="5807662" cy="4934453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endParaRPr lang="ja-JP" altLang="en-US" sz="2400">
              <a:solidFill>
                <a:srgbClr val="FF0000"/>
              </a:solidFill>
              <a:latin typeface="Calibri Light" panose="020F0302020204030204" pitchFamily="34" charset="0"/>
            </a:endParaRPr>
          </a:p>
        </p:txBody>
      </p:sp>
      <p:sp>
        <p:nvSpPr>
          <p:cNvPr id="20" name="Line 40"/>
          <p:cNvSpPr>
            <a:spLocks noChangeShapeType="1"/>
          </p:cNvSpPr>
          <p:nvPr/>
        </p:nvSpPr>
        <p:spPr bwMode="auto">
          <a:xfrm>
            <a:off x="2820473" y="2807594"/>
            <a:ext cx="905119" cy="289717"/>
          </a:xfrm>
          <a:prstGeom prst="line">
            <a:avLst/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/>
          <a:p>
            <a:endParaRPr lang="ja-JP" altLang="en-US" sz="2400"/>
          </a:p>
        </p:txBody>
      </p:sp>
      <p:sp>
        <p:nvSpPr>
          <p:cNvPr id="21" name="テキスト ボックス 27"/>
          <p:cNvSpPr txBox="1">
            <a:spLocks noChangeArrowheads="1"/>
          </p:cNvSpPr>
          <p:nvPr/>
        </p:nvSpPr>
        <p:spPr bwMode="auto">
          <a:xfrm>
            <a:off x="3408422" y="6178825"/>
            <a:ext cx="11079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利用者</a:t>
            </a:r>
            <a:endParaRPr lang="en-US" altLang="ja-JP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22" name="Picture 4" descr="http://1.bp.blogspot.com/-TRhF6I_K6WY/UzoZ5bqDfjI/AAAAAAAAevk/beog9rbuKRQ/s800/tablet_businessman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16940" y="4684671"/>
            <a:ext cx="1200667" cy="14754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テキスト ボックス 27"/>
          <p:cNvSpPr txBox="1">
            <a:spLocks noChangeArrowheads="1"/>
          </p:cNvSpPr>
          <p:nvPr/>
        </p:nvSpPr>
        <p:spPr bwMode="auto">
          <a:xfrm>
            <a:off x="1168862" y="3077686"/>
            <a:ext cx="1107996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chemeClr val="tx1"/>
                </a:solidFill>
                <a:latin typeface="Calibri" panose="020F0502020204030204" pitchFamily="34" charset="0"/>
              </a:rPr>
              <a:t>利用者</a:t>
            </a:r>
            <a:endParaRPr lang="en-US" altLang="ja-JP" sz="2400" dirty="0">
              <a:solidFill>
                <a:schemeClr val="tx1"/>
              </a:solidFill>
              <a:latin typeface="Calibri" panose="020F0502020204030204" pitchFamily="34" charset="0"/>
            </a:endParaRPr>
          </a:p>
        </p:txBody>
      </p:sp>
      <p:pic>
        <p:nvPicPr>
          <p:cNvPr id="24" name="Picture 2" descr="パソコンで確定申告をしている人のイラスト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013" y="1570503"/>
            <a:ext cx="1779810" cy="15706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 Box 31"/>
          <p:cNvSpPr txBox="1">
            <a:spLocks noChangeArrowheads="1"/>
          </p:cNvSpPr>
          <p:nvPr/>
        </p:nvSpPr>
        <p:spPr bwMode="auto">
          <a:xfrm>
            <a:off x="6214215" y="2292856"/>
            <a:ext cx="2954655" cy="5909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ja-JP" altLang="en-US" sz="3600" dirty="0" smtClean="0">
                <a:solidFill>
                  <a:schemeClr val="tx1"/>
                </a:solidFill>
                <a:latin typeface="Calibri Light" panose="020F0302020204030204" pitchFamily="34" charset="0"/>
              </a:rPr>
              <a:t>Ｗｅｂサイト</a:t>
            </a:r>
            <a:endParaRPr lang="ja-JP" altLang="en-US" sz="3600" dirty="0">
              <a:solidFill>
                <a:schemeClr val="tx1"/>
              </a:solidFill>
              <a:latin typeface="Calibri Light" panose="020F03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1080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4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279400" y="0"/>
            <a:ext cx="104284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Web </a:t>
            </a:r>
            <a:r>
              <a:rPr lang="ja-JP" altLang="en-US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サイトでデータベースシステムを動かす利点</a:t>
            </a:r>
          </a:p>
        </p:txBody>
      </p:sp>
      <p:sp>
        <p:nvSpPr>
          <p:cNvPr id="26" name="コンテンツ プレースホルダー 2"/>
          <p:cNvSpPr>
            <a:spLocks noGrp="1"/>
          </p:cNvSpPr>
          <p:nvPr>
            <p:ph idx="1"/>
          </p:nvPr>
        </p:nvSpPr>
        <p:spPr>
          <a:xfrm>
            <a:off x="279400" y="1366836"/>
            <a:ext cx="11671300" cy="5172076"/>
          </a:xfrm>
        </p:spPr>
        <p:txBody>
          <a:bodyPr/>
          <a:lstStyle/>
          <a:p>
            <a:pPr marL="0" indent="0">
              <a:buNone/>
            </a:pPr>
            <a:r>
              <a:rPr kumimoji="1" lang="ja-JP" altLang="en-US" sz="3200" dirty="0" smtClean="0"/>
              <a:t>Ｗｅｂサイトのコンテンツをデータベースシステムで管理</a:t>
            </a:r>
            <a:endParaRPr kumimoji="1" lang="en-US" altLang="ja-JP" sz="3200" dirty="0" smtClean="0"/>
          </a:p>
          <a:p>
            <a:pPr marL="0" indent="0">
              <a:buNone/>
            </a:pPr>
            <a:endParaRPr kumimoji="1" lang="en-US" altLang="ja-JP" dirty="0"/>
          </a:p>
          <a:p>
            <a:pPr marL="0" indent="0">
              <a:buNone/>
            </a:pPr>
            <a:r>
              <a:rPr lang="ja-JP" altLang="en-US" dirty="0" smtClean="0"/>
              <a:t>◆　</a:t>
            </a:r>
            <a:r>
              <a:rPr lang="ja-JP" altLang="en-US" b="1" dirty="0" smtClean="0"/>
              <a:t>ダイナミックな Ｗｅｂ</a:t>
            </a:r>
            <a:r>
              <a:rPr lang="ja-JP" altLang="en-US" b="1" dirty="0"/>
              <a:t> </a:t>
            </a:r>
            <a:r>
              <a:rPr lang="ja-JP" altLang="en-US" b="1" dirty="0" smtClean="0"/>
              <a:t>ページ</a:t>
            </a:r>
            <a:r>
              <a:rPr lang="ja-JP" altLang="en-US" dirty="0" smtClean="0"/>
              <a:t>，</a:t>
            </a:r>
            <a:r>
              <a:rPr lang="ja-JP" altLang="en-US" b="1" dirty="0" smtClean="0"/>
              <a:t>リアルタイムな情報提供</a:t>
            </a:r>
            <a:endParaRPr lang="en-US" altLang="ja-JP" b="1" dirty="0" smtClean="0"/>
          </a:p>
          <a:p>
            <a:pPr marL="0" indent="0">
              <a:buNone/>
            </a:pPr>
            <a:r>
              <a:rPr kumimoji="1"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　投稿サイト，検索サイト，情報共有サイト，・・・</a:t>
            </a:r>
            <a:endParaRPr kumimoji="1" lang="en-US" altLang="ja-JP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ja-JP" altLang="en-US" dirty="0">
                <a:solidFill>
                  <a:schemeClr val="accent6">
                    <a:lumMod val="75000"/>
                  </a:schemeClr>
                </a:solidFill>
              </a:rPr>
              <a:t>　</a:t>
            </a:r>
            <a:r>
              <a:rPr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※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　ユーザが必要とするデータを素早く提供</a:t>
            </a:r>
            <a:endParaRPr kumimoji="1" lang="en-US" altLang="ja-JP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kumimoji="1" lang="ja-JP" altLang="en-US" dirty="0" smtClean="0"/>
              <a:t>◆　</a:t>
            </a:r>
            <a:r>
              <a:rPr kumimoji="1" lang="ja-JP" altLang="en-US" b="1" dirty="0" smtClean="0"/>
              <a:t>Ｗｅｂサイトのコンテンツを簡単に編集できる</a:t>
            </a:r>
            <a:r>
              <a:rPr kumimoji="1" lang="ja-JP" altLang="en-US" dirty="0" smtClean="0"/>
              <a:t>機能</a:t>
            </a:r>
            <a:endParaRPr kumimoji="1"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　</a:t>
            </a:r>
            <a:r>
              <a:rPr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Ｗｉｋｉ，ブログ，日記などのサイト</a:t>
            </a:r>
            <a:endParaRPr lang="en-US" altLang="ja-JP" dirty="0" smtClean="0">
              <a:solidFill>
                <a:schemeClr val="accent6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kumimoji="1" lang="ja-JP" altLang="en-US" dirty="0">
                <a:solidFill>
                  <a:schemeClr val="accent6">
                    <a:lumMod val="75000"/>
                  </a:schemeClr>
                </a:solidFill>
              </a:rPr>
              <a:t>　</a:t>
            </a:r>
            <a:r>
              <a:rPr kumimoji="1" lang="en-US" altLang="ja-JP" dirty="0" smtClean="0">
                <a:solidFill>
                  <a:schemeClr val="accent6">
                    <a:lumMod val="75000"/>
                  </a:schemeClr>
                </a:solidFill>
              </a:rPr>
              <a:t>※</a:t>
            </a:r>
            <a:r>
              <a:rPr kumimoji="1" lang="ja-JP" altLang="en-US" dirty="0" smtClean="0">
                <a:solidFill>
                  <a:schemeClr val="accent6">
                    <a:lumMod val="75000"/>
                  </a:schemeClr>
                </a:solidFill>
              </a:rPr>
              <a:t>　統一感のあるデザインで，手軽にＷｅｂサイトを立ち上げ　</a:t>
            </a:r>
            <a:endParaRPr kumimoji="1" lang="ja-JP" altLang="en-US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816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5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279400" y="0"/>
            <a:ext cx="104284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28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Web </a:t>
            </a:r>
            <a:r>
              <a:rPr lang="ja-JP" altLang="en-US" sz="28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サイト（データベースシステム付き）を簡単に立ち上げることができるソフトもあります</a:t>
            </a:r>
          </a:p>
        </p:txBody>
      </p:sp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>
          <a:xfrm>
            <a:off x="876117" y="1870985"/>
            <a:ext cx="10154740" cy="134873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kumimoji="1" lang="ja-JP" altLang="en-US" dirty="0" smtClean="0"/>
              <a:t>例えば，</a:t>
            </a:r>
            <a:endParaRPr kumimoji="1" lang="en-US" altLang="ja-JP" dirty="0" smtClean="0"/>
          </a:p>
          <a:p>
            <a:pPr marL="0" indent="0">
              <a:buNone/>
            </a:pPr>
            <a:r>
              <a:rPr kumimoji="1" lang="en-US" altLang="ja-JP" dirty="0" smtClean="0"/>
              <a:t>WordPress</a:t>
            </a:r>
            <a:r>
              <a:rPr lang="ja-JP" altLang="en-US" dirty="0" smtClean="0"/>
              <a:t> 日本語版を使用したＷｅｂサイトは：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　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5174" y="3219718"/>
            <a:ext cx="2759107" cy="2449512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1182499" y="5987018"/>
            <a:ext cx="316445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/>
              <a:t>企業</a:t>
            </a:r>
            <a:r>
              <a:rPr lang="ja-JP" altLang="en-US" dirty="0" smtClean="0"/>
              <a:t>のＷｅｂサイト</a:t>
            </a:r>
            <a:endParaRPr lang="en-US" altLang="ja-JP" dirty="0" smtClean="0"/>
          </a:p>
          <a:p>
            <a:r>
              <a:rPr lang="ja-JP" altLang="en-US" dirty="0" smtClean="0"/>
              <a:t>http</a:t>
            </a:r>
            <a:r>
              <a:rPr lang="ja-JP" altLang="en-US" dirty="0"/>
              <a:t>://corporate.kakaku.com/</a:t>
            </a:r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3338" y="3219718"/>
            <a:ext cx="2807531" cy="2492503"/>
          </a:xfrm>
          <a:prstGeom prst="rect">
            <a:avLst/>
          </a:prstGeom>
        </p:spPr>
      </p:pic>
      <p:sp>
        <p:nvSpPr>
          <p:cNvPr id="23" name="正方形/長方形 22"/>
          <p:cNvSpPr/>
          <p:nvPr/>
        </p:nvSpPr>
        <p:spPr>
          <a:xfrm>
            <a:off x="4951449" y="5987017"/>
            <a:ext cx="20040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 smtClean="0"/>
              <a:t>ブログサイト</a:t>
            </a:r>
            <a:endParaRPr lang="en-US" altLang="ja-JP" dirty="0" smtClean="0"/>
          </a:p>
          <a:p>
            <a:r>
              <a:rPr lang="en-US" altLang="ja-JP" dirty="0"/>
              <a:t>http://</a:t>
            </a:r>
            <a:r>
              <a:rPr lang="en-US" altLang="ja-JP" dirty="0" err="1"/>
              <a:t>taisy0.com</a:t>
            </a:r>
            <a:r>
              <a:rPr lang="en-US" altLang="ja-JP" dirty="0"/>
              <a:t>/</a:t>
            </a:r>
            <a:endParaRPr lang="en-US" altLang="ja-JP" dirty="0" smtClean="0"/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9927" y="3219718"/>
            <a:ext cx="2877614" cy="2554722"/>
          </a:xfrm>
          <a:prstGeom prst="rect">
            <a:avLst/>
          </a:prstGeom>
        </p:spPr>
      </p:pic>
      <p:sp>
        <p:nvSpPr>
          <p:cNvPr id="24" name="正方形/長方形 23"/>
          <p:cNvSpPr/>
          <p:nvPr/>
        </p:nvSpPr>
        <p:spPr>
          <a:xfrm>
            <a:off x="8205462" y="5987018"/>
            <a:ext cx="347242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ja-JP" altLang="en-US" dirty="0"/>
              <a:t>ニュース</a:t>
            </a:r>
            <a:r>
              <a:rPr lang="ja-JP" altLang="en-US" dirty="0" smtClean="0"/>
              <a:t>サイト</a:t>
            </a:r>
            <a:endParaRPr lang="en-US" altLang="ja-JP" dirty="0" smtClean="0"/>
          </a:p>
          <a:p>
            <a:r>
              <a:rPr lang="en-US" altLang="ja-JP" dirty="0"/>
              <a:t>http://</a:t>
            </a:r>
            <a:r>
              <a:rPr lang="en-US" altLang="ja-JP" dirty="0" err="1"/>
              <a:t>www.find-job.net</a:t>
            </a:r>
            <a:r>
              <a:rPr lang="en-US" altLang="ja-JP" dirty="0"/>
              <a:t>/startup/</a:t>
            </a:r>
            <a:endParaRPr lang="en-US" altLang="ja-JP" dirty="0" smtClean="0"/>
          </a:p>
        </p:txBody>
      </p:sp>
    </p:spTree>
    <p:extLst>
      <p:ext uri="{BB962C8B-B14F-4D97-AF65-F5344CB8AC3E}">
        <p14:creationId xmlns:p14="http://schemas.microsoft.com/office/powerpoint/2010/main" val="4006263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6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279400" y="0"/>
            <a:ext cx="104284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28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Web </a:t>
            </a:r>
            <a:r>
              <a:rPr lang="ja-JP" altLang="en-US" sz="28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サイト（データベースシステム付き）を簡単に立ち上げることができるソフトもあります</a:t>
            </a:r>
          </a:p>
        </p:txBody>
      </p:sp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>
          <a:xfrm>
            <a:off x="876117" y="1870985"/>
            <a:ext cx="4049671" cy="134873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kumimoji="1" lang="ja-JP" altLang="en-US" dirty="0" smtClean="0"/>
              <a:t>例えば，</a:t>
            </a:r>
            <a:endParaRPr kumimoji="1" lang="en-US" altLang="ja-JP" dirty="0" smtClean="0"/>
          </a:p>
          <a:p>
            <a:pPr marL="0" indent="0">
              <a:buNone/>
            </a:pPr>
            <a:r>
              <a:rPr kumimoji="1" lang="en-US" altLang="ja-JP" dirty="0" smtClean="0"/>
              <a:t>WordPress</a:t>
            </a:r>
            <a:r>
              <a:rPr lang="ja-JP" altLang="en-US" dirty="0" smtClean="0"/>
              <a:t> 日本語版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 smtClean="0"/>
              <a:t>　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7" name="テキスト ボックス 5"/>
          <p:cNvSpPr txBox="1">
            <a:spLocks noChangeArrowheads="1"/>
          </p:cNvSpPr>
          <p:nvPr/>
        </p:nvSpPr>
        <p:spPr bwMode="auto">
          <a:xfrm>
            <a:off x="6436380" y="5330366"/>
            <a:ext cx="20313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en-US" altLang="ja-JP" sz="2400" dirty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管理システム</a:t>
            </a:r>
          </a:p>
        </p:txBody>
      </p:sp>
      <p:sp>
        <p:nvSpPr>
          <p:cNvPr id="18" name="テキスト ボックス 5"/>
          <p:cNvSpPr txBox="1">
            <a:spLocks noChangeArrowheads="1"/>
          </p:cNvSpPr>
          <p:nvPr/>
        </p:nvSpPr>
        <p:spPr bwMode="auto">
          <a:xfrm>
            <a:off x="960958" y="5336301"/>
            <a:ext cx="20313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Ｗｅｂサーバ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テキスト ボックス 5"/>
          <p:cNvSpPr txBox="1">
            <a:spLocks noChangeArrowheads="1"/>
          </p:cNvSpPr>
          <p:nvPr/>
        </p:nvSpPr>
        <p:spPr bwMode="auto">
          <a:xfrm>
            <a:off x="4209353" y="5338140"/>
            <a:ext cx="17235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言語処理系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6333787" y="4426972"/>
            <a:ext cx="2236510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ＭｙＳＱＬ</a:t>
            </a:r>
            <a:endParaRPr kumimoji="1" lang="ja-JP" altLang="en-US" sz="3200" dirty="0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4363241" y="4434747"/>
            <a:ext cx="141577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ＰＨＰ</a:t>
            </a:r>
            <a:endParaRPr kumimoji="1" lang="ja-JP" altLang="en-US" sz="3200" dirty="0"/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494740" y="4461194"/>
            <a:ext cx="3467616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kumimoji="1" lang="ja-JP" altLang="en-US" sz="3200" dirty="0" smtClean="0"/>
              <a:t>Ａｐａｃｈｅなど</a:t>
            </a:r>
            <a:endParaRPr kumimoji="1" lang="ja-JP" altLang="en-US" sz="3200" dirty="0"/>
          </a:p>
        </p:txBody>
      </p:sp>
      <p:sp>
        <p:nvSpPr>
          <p:cNvPr id="20" name="テキスト ボックス 19"/>
          <p:cNvSpPr txBox="1"/>
          <p:nvPr/>
        </p:nvSpPr>
        <p:spPr>
          <a:xfrm>
            <a:off x="4925788" y="1870985"/>
            <a:ext cx="592175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2400" dirty="0" smtClean="0">
                <a:solidFill>
                  <a:srgbClr val="003366"/>
                </a:solidFill>
              </a:rPr>
              <a:t>◆Ｗｅｂコンテンツ管理</a:t>
            </a:r>
            <a:endParaRPr lang="en-US" altLang="ja-JP" sz="2400" dirty="0" smtClean="0">
              <a:solidFill>
                <a:srgbClr val="003366"/>
              </a:solidFill>
            </a:endParaRPr>
          </a:p>
          <a:p>
            <a:r>
              <a:rPr kumimoji="1" lang="ja-JP" altLang="en-US" sz="2400" dirty="0" smtClean="0">
                <a:solidFill>
                  <a:srgbClr val="003366"/>
                </a:solidFill>
              </a:rPr>
              <a:t>◆ブログ投稿と配信</a:t>
            </a:r>
            <a:endParaRPr kumimoji="1" lang="en-US" altLang="ja-JP" sz="2400" dirty="0" smtClean="0">
              <a:solidFill>
                <a:srgbClr val="003366"/>
              </a:solidFill>
            </a:endParaRPr>
          </a:p>
          <a:p>
            <a:r>
              <a:rPr lang="ja-JP" altLang="en-US" sz="2400" dirty="0" smtClean="0">
                <a:solidFill>
                  <a:srgbClr val="003366"/>
                </a:solidFill>
              </a:rPr>
              <a:t>◆ブログ閲覧用のパスワード</a:t>
            </a:r>
            <a:endParaRPr lang="en-US" altLang="ja-JP" sz="2400" dirty="0" smtClean="0">
              <a:solidFill>
                <a:srgbClr val="003366"/>
              </a:solidFill>
            </a:endParaRPr>
          </a:p>
          <a:p>
            <a:r>
              <a:rPr kumimoji="1" lang="ja-JP" altLang="en-US" sz="2400" dirty="0" smtClean="0">
                <a:solidFill>
                  <a:srgbClr val="003366"/>
                </a:solidFill>
              </a:rPr>
              <a:t>◆ブログ内の画像</a:t>
            </a:r>
            <a:endParaRPr kumimoji="1" lang="en-US" altLang="ja-JP" sz="2400" dirty="0" smtClean="0">
              <a:solidFill>
                <a:srgbClr val="003366"/>
              </a:solidFill>
            </a:endParaRPr>
          </a:p>
          <a:p>
            <a:r>
              <a:rPr lang="ja-JP" altLang="en-US" sz="2400" dirty="0" smtClean="0">
                <a:solidFill>
                  <a:srgbClr val="003366"/>
                </a:solidFill>
              </a:rPr>
              <a:t>◆Ｗｅｂページデザインのひな形　など</a:t>
            </a:r>
            <a:endParaRPr kumimoji="1" lang="ja-JP" altLang="en-US" sz="2400" dirty="0">
              <a:solidFill>
                <a:srgbClr val="003366"/>
              </a:solidFill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677904" y="1605447"/>
            <a:ext cx="10585181" cy="2302481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8" name="右中かっこ 27"/>
          <p:cNvSpPr/>
          <p:nvPr/>
        </p:nvSpPr>
        <p:spPr>
          <a:xfrm>
            <a:off x="8737409" y="4226547"/>
            <a:ext cx="386366" cy="1972991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コンテンツ プレースホルダー 1"/>
          <p:cNvSpPr txBox="1">
            <a:spLocks/>
          </p:cNvSpPr>
          <p:nvPr/>
        </p:nvSpPr>
        <p:spPr>
          <a:xfrm>
            <a:off x="9290887" y="4854783"/>
            <a:ext cx="2659813" cy="13065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2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rgbClr val="003366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altLang="ja-JP" sz="2400" dirty="0" smtClean="0"/>
              <a:t>WordPress </a:t>
            </a:r>
            <a:r>
              <a:rPr lang="ja-JP" altLang="en-US" sz="2400" dirty="0" smtClean="0"/>
              <a:t>は</a:t>
            </a:r>
            <a:endParaRPr lang="en-US" altLang="ja-JP" sz="24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2400" dirty="0" smtClean="0"/>
              <a:t>他の関連ソフトと</a:t>
            </a:r>
            <a:endParaRPr lang="en-US" altLang="ja-JP" sz="2400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ja-JP" altLang="en-US" sz="2400" dirty="0"/>
              <a:t>連携</a:t>
            </a:r>
            <a:r>
              <a:rPr lang="ja-JP" altLang="en-US" sz="2400" dirty="0" smtClean="0"/>
              <a:t>して動作</a:t>
            </a:r>
            <a:endParaRPr lang="en-US" altLang="ja-JP" sz="2400" dirty="0" smtClean="0"/>
          </a:p>
        </p:txBody>
      </p:sp>
    </p:spTree>
    <p:extLst>
      <p:ext uri="{BB962C8B-B14F-4D97-AF65-F5344CB8AC3E}">
        <p14:creationId xmlns:p14="http://schemas.microsoft.com/office/powerpoint/2010/main" val="3764778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7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771404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en-US" altLang="ja-JP" sz="4000" dirty="0" err="1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XAMPP</a:t>
            </a:r>
            <a:r>
              <a:rPr lang="en-US" altLang="ja-JP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 </a:t>
            </a:r>
            <a:r>
              <a:rPr lang="ja-JP" altLang="en-US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（ザンプ）とは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849048" y="1108994"/>
            <a:ext cx="9998492" cy="14711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kumimoji="1" lang="en-US" altLang="ja-JP" sz="3200" dirty="0" err="1" smtClean="0">
                <a:latin typeface="+mn-ea"/>
              </a:rPr>
              <a:t>XAMPP</a:t>
            </a:r>
            <a:r>
              <a:rPr kumimoji="1" lang="en-US" altLang="ja-JP" sz="3200" dirty="0" smtClean="0">
                <a:latin typeface="+mn-ea"/>
              </a:rPr>
              <a:t> </a:t>
            </a:r>
            <a:r>
              <a:rPr kumimoji="1" lang="ja-JP" altLang="en-US" sz="3200" dirty="0" smtClean="0">
                <a:latin typeface="+mn-ea"/>
              </a:rPr>
              <a:t>とは、次のソフトの詰め合わせ</a:t>
            </a:r>
            <a:endParaRPr kumimoji="1" lang="en-US" altLang="ja-JP" sz="3200" dirty="0" smtClean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lang="ja-JP" altLang="en-US" sz="3200" dirty="0" smtClean="0">
                <a:latin typeface="+mn-ea"/>
              </a:rPr>
              <a:t>（簡単な操作で、一括インストールできる）</a:t>
            </a:r>
            <a:endParaRPr kumimoji="1" lang="en-US" altLang="ja-JP" sz="3200" dirty="0" smtClean="0">
              <a:latin typeface="+mn-ea"/>
            </a:endParaRPr>
          </a:p>
        </p:txBody>
      </p:sp>
      <p:sp>
        <p:nvSpPr>
          <p:cNvPr id="7" name="コンテンツ プレースホルダー 2"/>
          <p:cNvSpPr>
            <a:spLocks noGrp="1"/>
          </p:cNvSpPr>
          <p:nvPr>
            <p:ph idx="1"/>
          </p:nvPr>
        </p:nvSpPr>
        <p:spPr>
          <a:xfrm>
            <a:off x="520700" y="2769741"/>
            <a:ext cx="11671300" cy="3951734"/>
          </a:xfrm>
        </p:spPr>
        <p:txBody>
          <a:bodyPr>
            <a:normAutofit lnSpcReduction="10000"/>
          </a:bodyPr>
          <a:lstStyle/>
          <a:p>
            <a:pPr fontAlgn="base"/>
            <a:r>
              <a:rPr lang="en-US" altLang="ja-JP" b="1" dirty="0"/>
              <a:t>A</a:t>
            </a:r>
            <a:r>
              <a:rPr lang="en-US" altLang="ja-JP" dirty="0"/>
              <a:t>pache </a:t>
            </a:r>
            <a:r>
              <a:rPr lang="ja-JP" altLang="en-US" dirty="0"/>
              <a:t>（</a:t>
            </a:r>
            <a:r>
              <a:rPr lang="en-US" altLang="ja-JP" dirty="0" smtClean="0"/>
              <a:t>Web</a:t>
            </a:r>
            <a:r>
              <a:rPr lang="ja-JP" altLang="en-US" dirty="0" smtClean="0"/>
              <a:t>サーバ）</a:t>
            </a:r>
            <a:endParaRPr lang="ja-JP" altLang="en-US" dirty="0"/>
          </a:p>
          <a:p>
            <a:pPr fontAlgn="base"/>
            <a:r>
              <a:rPr lang="en-US" altLang="ja-JP" b="1" dirty="0"/>
              <a:t>M</a:t>
            </a:r>
            <a:r>
              <a:rPr lang="en-US" altLang="ja-JP" dirty="0"/>
              <a:t>ySQL</a:t>
            </a:r>
            <a:r>
              <a:rPr lang="ja-JP" altLang="en-US" dirty="0" smtClean="0"/>
              <a:t>（リレーショナルデータベース管理システム）</a:t>
            </a:r>
            <a:endParaRPr lang="ja-JP" altLang="en-US" dirty="0"/>
          </a:p>
          <a:p>
            <a:pPr fontAlgn="base"/>
            <a:r>
              <a:rPr lang="en-US" altLang="ja-JP" b="1" dirty="0"/>
              <a:t>P</a:t>
            </a:r>
            <a:r>
              <a:rPr lang="en-US" altLang="ja-JP" dirty="0"/>
              <a:t>HP</a:t>
            </a:r>
            <a:r>
              <a:rPr lang="ja-JP" altLang="en-US" dirty="0"/>
              <a:t>（プログラミング言語）</a:t>
            </a:r>
          </a:p>
          <a:p>
            <a:pPr fontAlgn="base"/>
            <a:r>
              <a:rPr lang="en-US" altLang="ja-JP" b="1" dirty="0"/>
              <a:t>P</a:t>
            </a:r>
            <a:r>
              <a:rPr lang="en-US" altLang="ja-JP" dirty="0"/>
              <a:t>erl</a:t>
            </a:r>
            <a:r>
              <a:rPr lang="ja-JP" altLang="en-US" dirty="0"/>
              <a:t>（プログラミング言語</a:t>
            </a:r>
            <a:r>
              <a:rPr lang="ja-JP" altLang="en-US" dirty="0" smtClean="0"/>
              <a:t>）</a:t>
            </a:r>
            <a:endParaRPr lang="en-US" altLang="ja-JP" dirty="0" smtClean="0"/>
          </a:p>
          <a:p>
            <a:pPr fontAlgn="base"/>
            <a:r>
              <a:rPr lang="ja-JP" altLang="en-US" dirty="0" smtClean="0"/>
              <a:t>その他</a:t>
            </a:r>
            <a:endParaRPr lang="en-US" altLang="ja-JP" dirty="0" smtClean="0"/>
          </a:p>
          <a:p>
            <a:pPr marL="0" indent="0" fontAlgn="base">
              <a:buNone/>
            </a:pPr>
            <a:r>
              <a:rPr lang="en-US" altLang="ja-JP" dirty="0"/>
              <a:t>	</a:t>
            </a:r>
            <a:r>
              <a:rPr lang="en-US" altLang="ja-JP" dirty="0" err="1" smtClean="0"/>
              <a:t>phpMyAdmin</a:t>
            </a:r>
            <a:r>
              <a:rPr lang="en-US" altLang="ja-JP" dirty="0" smtClean="0"/>
              <a:t> (MySQL </a:t>
            </a:r>
            <a:r>
              <a:rPr lang="ja-JP" altLang="en-US" dirty="0" smtClean="0"/>
              <a:t>用の管理ツール）</a:t>
            </a:r>
            <a:endParaRPr lang="en-US" altLang="ja-JP" dirty="0" smtClean="0"/>
          </a:p>
          <a:p>
            <a:pPr marL="0" indent="0" fontAlgn="base">
              <a:buNone/>
            </a:pPr>
            <a:r>
              <a:rPr lang="en-US" altLang="ja-JP" dirty="0"/>
              <a:t>	</a:t>
            </a:r>
            <a:r>
              <a:rPr lang="en-US" altLang="ja-JP" dirty="0" err="1" smtClean="0"/>
              <a:t>SQLite3</a:t>
            </a:r>
            <a:r>
              <a:rPr lang="en-US" altLang="ja-JP" dirty="0" smtClean="0"/>
              <a:t> (</a:t>
            </a:r>
            <a:r>
              <a:rPr lang="ja-JP" altLang="en-US" dirty="0" smtClean="0"/>
              <a:t>リレーショナルデータベース管理システム</a:t>
            </a:r>
            <a:r>
              <a:rPr lang="en-US" altLang="ja-JP" dirty="0" smtClean="0"/>
              <a:t>)</a:t>
            </a:r>
          </a:p>
          <a:p>
            <a:pPr marL="0" indent="0" fontAlgn="base">
              <a:buNone/>
            </a:pPr>
            <a:r>
              <a:rPr lang="ja-JP" altLang="en-US" dirty="0" smtClean="0"/>
              <a:t>　など</a:t>
            </a:r>
            <a:endParaRPr lang="ja-JP" altLang="en-US" dirty="0"/>
          </a:p>
          <a:p>
            <a:endParaRPr kumimoji="1" lang="ja-JP" altLang="en-US" dirty="0"/>
          </a:p>
        </p:txBody>
      </p:sp>
    </p:spTree>
    <p:extLst>
      <p:ext uri="{BB962C8B-B14F-4D97-AF65-F5344CB8AC3E}">
        <p14:creationId xmlns:p14="http://schemas.microsoft.com/office/powerpoint/2010/main" val="942272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8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771404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① </a:t>
            </a:r>
            <a:r>
              <a:rPr lang="en-US" altLang="ja-JP" sz="4000" dirty="0" err="1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XAMPP</a:t>
            </a:r>
            <a:r>
              <a:rPr lang="en-US" altLang="ja-JP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 </a:t>
            </a:r>
            <a:r>
              <a:rPr lang="ja-JP" altLang="en-US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のダウンロード</a:t>
            </a:r>
          </a:p>
        </p:txBody>
      </p:sp>
      <p:sp>
        <p:nvSpPr>
          <p:cNvPr id="2" name="正方形/長方形 1"/>
          <p:cNvSpPr/>
          <p:nvPr/>
        </p:nvSpPr>
        <p:spPr>
          <a:xfrm>
            <a:off x="677600" y="1041311"/>
            <a:ext cx="80584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800" dirty="0" smtClean="0"/>
              <a:t>URL: https</a:t>
            </a:r>
            <a:r>
              <a:rPr lang="en-US" altLang="ja-JP" sz="2800" dirty="0"/>
              <a:t>://</a:t>
            </a:r>
            <a:r>
              <a:rPr lang="en-US" altLang="ja-JP" sz="2800" dirty="0" err="1"/>
              <a:t>www.apachefriends.org</a:t>
            </a:r>
            <a:r>
              <a:rPr lang="en-US" altLang="ja-JP" sz="2800" dirty="0"/>
              <a:t>/</a:t>
            </a:r>
            <a:r>
              <a:rPr lang="en-US" altLang="ja-JP" sz="2800" dirty="0" err="1"/>
              <a:t>jp</a:t>
            </a:r>
            <a:r>
              <a:rPr lang="en-US" altLang="ja-JP" sz="2800" dirty="0"/>
              <a:t>/</a:t>
            </a:r>
            <a:r>
              <a:rPr lang="en-US" altLang="ja-JP" sz="2800" dirty="0" err="1"/>
              <a:t>index.html</a:t>
            </a:r>
            <a:endParaRPr lang="ja-JP" altLang="en-US" sz="2800" dirty="0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11451" y="1583851"/>
            <a:ext cx="6624637" cy="4406729"/>
          </a:xfrm>
          <a:prstGeom prst="rect">
            <a:avLst/>
          </a:prstGeom>
        </p:spPr>
      </p:pic>
      <p:sp>
        <p:nvSpPr>
          <p:cNvPr id="7" name="正方形/長方形 6"/>
          <p:cNvSpPr/>
          <p:nvPr/>
        </p:nvSpPr>
        <p:spPr>
          <a:xfrm>
            <a:off x="3856226" y="5322830"/>
            <a:ext cx="1567543" cy="638629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3714750" y="6027003"/>
            <a:ext cx="28103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Windows </a:t>
            </a:r>
            <a:r>
              <a:rPr lang="ja-JP" altLang="en-US" sz="2400" dirty="0" smtClean="0"/>
              <a:t>向け</a:t>
            </a:r>
            <a:endParaRPr lang="en-US" altLang="ja-JP" sz="2400" dirty="0" smtClean="0"/>
          </a:p>
          <a:p>
            <a:r>
              <a:rPr kumimoji="1" lang="en-US" altLang="ja-JP" sz="2400" dirty="0" err="1" smtClean="0"/>
              <a:t>XAMPP</a:t>
            </a:r>
            <a:r>
              <a:rPr kumimoji="1" lang="en-US" altLang="ja-JP" sz="2400" dirty="0" smtClean="0"/>
              <a:t> </a:t>
            </a:r>
            <a:r>
              <a:rPr kumimoji="1" lang="ja-JP" altLang="en-US" sz="2400" dirty="0" smtClean="0"/>
              <a:t>をクリック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799764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9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9771404" cy="1004888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4000" dirty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②</a:t>
            </a:r>
            <a:r>
              <a:rPr lang="ja-JP" altLang="en-US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 </a:t>
            </a:r>
            <a:r>
              <a:rPr lang="en-US" altLang="ja-JP" sz="4000" dirty="0" err="1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XAMPP</a:t>
            </a:r>
            <a:r>
              <a:rPr lang="en-US" altLang="ja-JP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 </a:t>
            </a:r>
            <a:r>
              <a:rPr lang="ja-JP" altLang="en-US" sz="40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のインストール</a:t>
            </a:r>
          </a:p>
        </p:txBody>
      </p:sp>
      <p:sp>
        <p:nvSpPr>
          <p:cNvPr id="9" name="テキスト ボックス 8"/>
          <p:cNvSpPr txBox="1"/>
          <p:nvPr/>
        </p:nvSpPr>
        <p:spPr>
          <a:xfrm>
            <a:off x="133350" y="1705064"/>
            <a:ext cx="20313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ダウンロード</a:t>
            </a:r>
            <a:endParaRPr kumimoji="1" lang="en-US" altLang="ja-JP" sz="2400" dirty="0" smtClean="0"/>
          </a:p>
          <a:p>
            <a:r>
              <a:rPr kumimoji="1" lang="ja-JP" altLang="en-US" sz="2400" dirty="0" smtClean="0"/>
              <a:t>したファイル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を開く</a:t>
            </a:r>
            <a:endParaRPr kumimoji="1" lang="ja-JP" altLang="en-US" sz="2400" dirty="0"/>
          </a:p>
        </p:txBody>
      </p:sp>
      <p:sp>
        <p:nvSpPr>
          <p:cNvPr id="10" name="右矢印 9"/>
          <p:cNvSpPr/>
          <p:nvPr/>
        </p:nvSpPr>
        <p:spPr>
          <a:xfrm>
            <a:off x="2381250" y="1962329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0717" y="1004888"/>
            <a:ext cx="2798735" cy="2368160"/>
          </a:xfrm>
          <a:prstGeom prst="rect">
            <a:avLst/>
          </a:prstGeom>
        </p:spPr>
      </p:pic>
      <p:pic>
        <p:nvPicPr>
          <p:cNvPr id="12" name="図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2870" y="1004888"/>
            <a:ext cx="2743410" cy="2321347"/>
          </a:xfrm>
          <a:prstGeom prst="rect">
            <a:avLst/>
          </a:prstGeom>
        </p:spPr>
      </p:pic>
      <p:sp>
        <p:nvSpPr>
          <p:cNvPr id="13" name="右矢印 12"/>
          <p:cNvSpPr/>
          <p:nvPr/>
        </p:nvSpPr>
        <p:spPr>
          <a:xfrm>
            <a:off x="5595220" y="1962328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3988" y="1028383"/>
            <a:ext cx="2743200" cy="2321169"/>
          </a:xfrm>
          <a:prstGeom prst="rect">
            <a:avLst/>
          </a:prstGeom>
        </p:spPr>
      </p:pic>
      <p:sp>
        <p:nvSpPr>
          <p:cNvPr id="15" name="右矢印 14"/>
          <p:cNvSpPr/>
          <p:nvPr/>
        </p:nvSpPr>
        <p:spPr>
          <a:xfrm>
            <a:off x="8662048" y="1846068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6" name="右矢印 15"/>
          <p:cNvSpPr/>
          <p:nvPr/>
        </p:nvSpPr>
        <p:spPr>
          <a:xfrm>
            <a:off x="114933" y="4857929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7" name="図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9100" y="3963678"/>
            <a:ext cx="2924175" cy="2474302"/>
          </a:xfrm>
          <a:prstGeom prst="rect">
            <a:avLst/>
          </a:prstGeom>
        </p:spPr>
      </p:pic>
      <p:pic>
        <p:nvPicPr>
          <p:cNvPr id="18" name="図 1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7106" y="3963679"/>
            <a:ext cx="2997656" cy="2536478"/>
          </a:xfrm>
          <a:prstGeom prst="rect">
            <a:avLst/>
          </a:prstGeom>
        </p:spPr>
      </p:pic>
      <p:sp>
        <p:nvSpPr>
          <p:cNvPr id="20" name="右矢印 19"/>
          <p:cNvSpPr/>
          <p:nvPr/>
        </p:nvSpPr>
        <p:spPr>
          <a:xfrm>
            <a:off x="3424673" y="4889018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2628900" y="3349552"/>
            <a:ext cx="2975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「</a:t>
            </a:r>
            <a:r>
              <a:rPr kumimoji="1" lang="en-US" altLang="ja-JP" sz="2400" dirty="0" smtClean="0"/>
              <a:t>Next</a:t>
            </a:r>
            <a:r>
              <a:rPr kumimoji="1" lang="ja-JP" altLang="en-US" sz="2400" dirty="0" smtClean="0"/>
              <a:t>」をクリック</a:t>
            </a:r>
            <a:endParaRPr kumimoji="1" lang="ja-JP" altLang="en-US" sz="2400" dirty="0"/>
          </a:p>
        </p:txBody>
      </p:sp>
      <p:sp>
        <p:nvSpPr>
          <p:cNvPr id="22" name="正方形/長方形 21"/>
          <p:cNvSpPr/>
          <p:nvPr/>
        </p:nvSpPr>
        <p:spPr>
          <a:xfrm>
            <a:off x="4454543" y="3035922"/>
            <a:ext cx="619733" cy="29031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正方形/長方形 22"/>
          <p:cNvSpPr/>
          <p:nvPr/>
        </p:nvSpPr>
        <p:spPr>
          <a:xfrm>
            <a:off x="7511202" y="3035921"/>
            <a:ext cx="619733" cy="29031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4" name="正方形/長方形 23"/>
          <p:cNvSpPr/>
          <p:nvPr/>
        </p:nvSpPr>
        <p:spPr>
          <a:xfrm>
            <a:off x="10646041" y="3035920"/>
            <a:ext cx="619733" cy="29031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7" name="正方形/長方形 26"/>
          <p:cNvSpPr/>
          <p:nvPr/>
        </p:nvSpPr>
        <p:spPr>
          <a:xfrm>
            <a:off x="2256268" y="6131353"/>
            <a:ext cx="619733" cy="29031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テキスト ボックス 28"/>
          <p:cNvSpPr txBox="1"/>
          <p:nvPr/>
        </p:nvSpPr>
        <p:spPr>
          <a:xfrm>
            <a:off x="5638380" y="3349551"/>
            <a:ext cx="2975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「</a:t>
            </a:r>
            <a:r>
              <a:rPr kumimoji="1" lang="en-US" altLang="ja-JP" sz="2400" dirty="0" smtClean="0"/>
              <a:t>Next</a:t>
            </a:r>
            <a:r>
              <a:rPr kumimoji="1" lang="ja-JP" altLang="en-US" sz="2400" dirty="0" smtClean="0"/>
              <a:t>」をクリック</a:t>
            </a:r>
            <a:endParaRPr kumimoji="1" lang="ja-JP" altLang="en-US" sz="2400" dirty="0"/>
          </a:p>
        </p:txBody>
      </p:sp>
      <p:sp>
        <p:nvSpPr>
          <p:cNvPr id="30" name="テキスト ボックス 29"/>
          <p:cNvSpPr txBox="1"/>
          <p:nvPr/>
        </p:nvSpPr>
        <p:spPr>
          <a:xfrm>
            <a:off x="8785873" y="3349550"/>
            <a:ext cx="2975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「</a:t>
            </a:r>
            <a:r>
              <a:rPr kumimoji="1" lang="en-US" altLang="ja-JP" sz="2400" dirty="0" smtClean="0"/>
              <a:t>Next</a:t>
            </a:r>
            <a:r>
              <a:rPr kumimoji="1" lang="ja-JP" altLang="en-US" sz="2400" dirty="0" smtClean="0"/>
              <a:t>」をクリック</a:t>
            </a:r>
            <a:endParaRPr kumimoji="1" lang="ja-JP" altLang="en-US" sz="2400" dirty="0"/>
          </a:p>
        </p:txBody>
      </p:sp>
      <p:sp>
        <p:nvSpPr>
          <p:cNvPr id="31" name="テキスト ボックス 30"/>
          <p:cNvSpPr txBox="1"/>
          <p:nvPr/>
        </p:nvSpPr>
        <p:spPr>
          <a:xfrm>
            <a:off x="238758" y="6437980"/>
            <a:ext cx="2975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「</a:t>
            </a:r>
            <a:r>
              <a:rPr kumimoji="1" lang="en-US" altLang="ja-JP" sz="2400" dirty="0" smtClean="0"/>
              <a:t>Next</a:t>
            </a:r>
            <a:r>
              <a:rPr kumimoji="1" lang="ja-JP" altLang="en-US" sz="2400" dirty="0" smtClean="0"/>
              <a:t>」をクリック</a:t>
            </a:r>
            <a:endParaRPr kumimoji="1" lang="ja-JP" altLang="en-US" sz="2400" dirty="0"/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3705585" y="6490642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rgbClr val="003366"/>
                </a:solidFill>
              </a:rPr>
              <a:t>インストール</a:t>
            </a:r>
            <a:r>
              <a:rPr lang="ja-JP" altLang="en-US" sz="2400" dirty="0" smtClean="0">
                <a:solidFill>
                  <a:srgbClr val="003366"/>
                </a:solidFill>
              </a:rPr>
              <a:t>が</a:t>
            </a:r>
            <a:r>
              <a:rPr lang="ja-JP" altLang="en-US" sz="2400" dirty="0">
                <a:solidFill>
                  <a:srgbClr val="003366"/>
                </a:solidFill>
              </a:rPr>
              <a:t>始</a:t>
            </a:r>
            <a:r>
              <a:rPr lang="ja-JP" altLang="en-US" sz="2400" dirty="0" smtClean="0">
                <a:solidFill>
                  <a:srgbClr val="003366"/>
                </a:solidFill>
              </a:rPr>
              <a:t>まる</a:t>
            </a:r>
            <a:endParaRPr kumimoji="1" lang="ja-JP" altLang="en-US" sz="2400" dirty="0">
              <a:solidFill>
                <a:srgbClr val="003366"/>
              </a:solidFill>
            </a:endParaRPr>
          </a:p>
        </p:txBody>
      </p:sp>
      <p:sp>
        <p:nvSpPr>
          <p:cNvPr id="33" name="右矢印 32"/>
          <p:cNvSpPr/>
          <p:nvPr/>
        </p:nvSpPr>
        <p:spPr>
          <a:xfrm>
            <a:off x="6854268" y="4889018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7380602" y="6029730"/>
            <a:ext cx="334097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err="1" smtClean="0">
                <a:solidFill>
                  <a:srgbClr val="003366"/>
                </a:solidFill>
              </a:rPr>
              <a:t>XAMPP</a:t>
            </a:r>
            <a:r>
              <a:rPr kumimoji="1" lang="ja-JP" altLang="en-US" sz="2400" dirty="0" smtClean="0">
                <a:solidFill>
                  <a:srgbClr val="003366"/>
                </a:solidFill>
              </a:rPr>
              <a:t>のコントロール</a:t>
            </a:r>
            <a:endParaRPr kumimoji="1" lang="en-US" altLang="ja-JP" sz="2400" dirty="0" smtClean="0">
              <a:solidFill>
                <a:srgbClr val="003366"/>
              </a:solidFill>
            </a:endParaRPr>
          </a:p>
          <a:p>
            <a:r>
              <a:rPr kumimoji="1" lang="ja-JP" altLang="en-US" sz="2400" dirty="0" smtClean="0">
                <a:solidFill>
                  <a:srgbClr val="003366"/>
                </a:solidFill>
              </a:rPr>
              <a:t>パネルが開く</a:t>
            </a:r>
            <a:endParaRPr kumimoji="1" lang="ja-JP" altLang="en-US" sz="2400" dirty="0">
              <a:solidFill>
                <a:srgbClr val="003366"/>
              </a:solidFill>
            </a:endParaRPr>
          </a:p>
        </p:txBody>
      </p:sp>
      <p:pic>
        <p:nvPicPr>
          <p:cNvPr id="35" name="図 3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2075" y="3843016"/>
            <a:ext cx="3423966" cy="22248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9207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10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10428440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③ </a:t>
            </a:r>
            <a:r>
              <a:rPr lang="en-US" altLang="ja-JP" sz="3200" dirty="0" err="1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XAMPP</a:t>
            </a:r>
            <a:r>
              <a:rPr lang="en-US" altLang="ja-JP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 </a:t>
            </a:r>
            <a:r>
              <a:rPr lang="ja-JP" altLang="en-US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今トールパネルで </a:t>
            </a:r>
            <a:r>
              <a:rPr lang="en-US" altLang="ja-JP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Apache,</a:t>
            </a:r>
            <a:r>
              <a:rPr lang="ja-JP" altLang="en-US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 </a:t>
            </a:r>
            <a:r>
              <a:rPr lang="en-US" altLang="ja-JP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MySQL</a:t>
            </a:r>
            <a:r>
              <a:rPr lang="ja-JP" altLang="en-US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 を起動</a:t>
            </a: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419100" y="1223294"/>
            <a:ext cx="9998492" cy="14219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40000"/>
              </a:lnSpc>
            </a:pPr>
            <a:r>
              <a:rPr lang="en-US" altLang="ja-JP" sz="3200" dirty="0" smtClean="0">
                <a:latin typeface="+mn-ea"/>
              </a:rPr>
              <a:t>Apache: Web </a:t>
            </a:r>
            <a:r>
              <a:rPr lang="ja-JP" altLang="en-US" sz="3200" dirty="0" smtClean="0">
                <a:latin typeface="+mn-ea"/>
              </a:rPr>
              <a:t>サーバ</a:t>
            </a:r>
            <a:endParaRPr lang="en-US" altLang="ja-JP" sz="3200" dirty="0" smtClean="0">
              <a:latin typeface="+mn-ea"/>
            </a:endParaRPr>
          </a:p>
          <a:p>
            <a:pPr>
              <a:lnSpc>
                <a:spcPct val="140000"/>
              </a:lnSpc>
            </a:pPr>
            <a:r>
              <a:rPr lang="en-US" altLang="ja-JP" sz="3200" dirty="0" smtClean="0">
                <a:latin typeface="+mn-ea"/>
              </a:rPr>
              <a:t>MySQL: </a:t>
            </a:r>
            <a:r>
              <a:rPr lang="ja-JP" altLang="en-US" sz="3200" dirty="0" smtClean="0">
                <a:latin typeface="+mn-ea"/>
              </a:rPr>
              <a:t>リレーショナルデータベース管理システム</a:t>
            </a:r>
            <a:endParaRPr kumimoji="1" lang="en-US" altLang="ja-JP" sz="3200" dirty="0" smtClean="0">
              <a:latin typeface="+mn-ea"/>
            </a:endParaRPr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7174" y="2514255"/>
            <a:ext cx="6474875" cy="4207220"/>
          </a:xfrm>
          <a:prstGeom prst="rect">
            <a:avLst/>
          </a:prstGeom>
        </p:spPr>
      </p:pic>
      <p:sp>
        <p:nvSpPr>
          <p:cNvPr id="8" name="正方形/長方形 7"/>
          <p:cNvSpPr/>
          <p:nvPr/>
        </p:nvSpPr>
        <p:spPr>
          <a:xfrm>
            <a:off x="5304403" y="3447455"/>
            <a:ext cx="619733" cy="29031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9" name="正方形/長方形 8"/>
          <p:cNvSpPr/>
          <p:nvPr/>
        </p:nvSpPr>
        <p:spPr>
          <a:xfrm>
            <a:off x="5292991" y="3721720"/>
            <a:ext cx="619733" cy="290313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8671706" y="3592611"/>
            <a:ext cx="307860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「</a:t>
            </a:r>
            <a:r>
              <a:rPr lang="en-US" altLang="ja-JP" sz="2400" dirty="0" smtClean="0"/>
              <a:t>Start</a:t>
            </a:r>
            <a:r>
              <a:rPr kumimoji="1" lang="ja-JP" altLang="en-US" sz="2400" dirty="0" smtClean="0"/>
              <a:t>」をクリック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203985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図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101" y="1717974"/>
            <a:ext cx="4758908" cy="4200285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11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419100" y="0"/>
            <a:ext cx="10210800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④</a:t>
            </a:r>
            <a:r>
              <a:rPr lang="ja-JP" altLang="en-US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 </a:t>
            </a:r>
            <a:r>
              <a:rPr lang="en-US" altLang="ja-JP" sz="3200" dirty="0" err="1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XAMPP</a:t>
            </a:r>
            <a:r>
              <a:rPr lang="en-US" altLang="ja-JP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 </a:t>
            </a:r>
            <a:r>
              <a:rPr lang="ja-JP" altLang="en-US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用の </a:t>
            </a:r>
            <a:r>
              <a:rPr lang="en-US" altLang="ja-JP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WordPress </a:t>
            </a:r>
            <a:r>
              <a:rPr lang="ja-JP" altLang="en-US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アドオンのダウンロード</a:t>
            </a:r>
          </a:p>
        </p:txBody>
      </p:sp>
      <p:sp>
        <p:nvSpPr>
          <p:cNvPr id="2" name="正方形/長方形 1"/>
          <p:cNvSpPr/>
          <p:nvPr/>
        </p:nvSpPr>
        <p:spPr>
          <a:xfrm>
            <a:off x="0" y="1194754"/>
            <a:ext cx="85201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ja-JP" sz="2800" dirty="0"/>
              <a:t>URL: https://</a:t>
            </a:r>
            <a:r>
              <a:rPr lang="en-US" altLang="ja-JP" sz="2800" dirty="0" err="1"/>
              <a:t>www.apachefriends.org</a:t>
            </a:r>
            <a:r>
              <a:rPr lang="en-US" altLang="ja-JP" sz="2800" dirty="0"/>
              <a:t>/</a:t>
            </a:r>
            <a:r>
              <a:rPr lang="en-US" altLang="ja-JP" sz="2800" dirty="0" err="1"/>
              <a:t>jp</a:t>
            </a:r>
            <a:r>
              <a:rPr lang="en-US" altLang="ja-JP" sz="2800" dirty="0"/>
              <a:t>/add-</a:t>
            </a:r>
            <a:r>
              <a:rPr lang="en-US" altLang="ja-JP" sz="2800" dirty="0" err="1"/>
              <a:t>ons.html</a:t>
            </a:r>
            <a:endParaRPr lang="ja-JP" altLang="en-US" sz="2800" dirty="0"/>
          </a:p>
        </p:txBody>
      </p:sp>
      <p:sp>
        <p:nvSpPr>
          <p:cNvPr id="7" name="正方形/長方形 6"/>
          <p:cNvSpPr/>
          <p:nvPr/>
        </p:nvSpPr>
        <p:spPr>
          <a:xfrm>
            <a:off x="620451" y="4659592"/>
            <a:ext cx="941650" cy="125866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8" name="テキスト ボックス 7"/>
          <p:cNvSpPr txBox="1"/>
          <p:nvPr/>
        </p:nvSpPr>
        <p:spPr>
          <a:xfrm>
            <a:off x="1438596" y="5890478"/>
            <a:ext cx="2422458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WordPress</a:t>
            </a:r>
          </a:p>
          <a:p>
            <a:r>
              <a:rPr lang="en-US" altLang="ja-JP" sz="2400" dirty="0" smtClean="0"/>
              <a:t>Blog </a:t>
            </a:r>
            <a:r>
              <a:rPr lang="ja-JP" altLang="en-US" sz="2400" dirty="0" smtClean="0"/>
              <a:t>をクリック</a:t>
            </a:r>
            <a:endParaRPr kumimoji="1" lang="ja-JP" altLang="en-US" sz="2400" dirty="0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7110" y="2708677"/>
            <a:ext cx="6382520" cy="2335271"/>
          </a:xfrm>
          <a:prstGeom prst="rect">
            <a:avLst/>
          </a:prstGeom>
        </p:spPr>
      </p:pic>
      <p:sp>
        <p:nvSpPr>
          <p:cNvPr id="11" name="右矢印 10"/>
          <p:cNvSpPr/>
          <p:nvPr/>
        </p:nvSpPr>
        <p:spPr>
          <a:xfrm>
            <a:off x="5312682" y="3361140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2" name="正方形/長方形 11"/>
          <p:cNvSpPr/>
          <p:nvPr/>
        </p:nvSpPr>
        <p:spPr>
          <a:xfrm>
            <a:off x="9905890" y="3074707"/>
            <a:ext cx="1155400" cy="5239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" name="テキスト ボックス 12"/>
          <p:cNvSpPr txBox="1"/>
          <p:nvPr/>
        </p:nvSpPr>
        <p:spPr>
          <a:xfrm>
            <a:off x="6785042" y="5203654"/>
            <a:ext cx="372486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Windows</a:t>
            </a:r>
            <a:r>
              <a:rPr lang="ja-JP" altLang="en-US" sz="2400" dirty="0"/>
              <a:t> </a:t>
            </a:r>
            <a:r>
              <a:rPr lang="ja-JP" altLang="en-US" sz="2400" dirty="0" smtClean="0"/>
              <a:t>の右にある</a:t>
            </a:r>
            <a:endParaRPr lang="en-US" altLang="ja-JP" sz="2400" dirty="0" smtClean="0"/>
          </a:p>
          <a:p>
            <a:r>
              <a:rPr kumimoji="1" lang="ja-JP" altLang="en-US" sz="2400" dirty="0" smtClean="0"/>
              <a:t>「</a:t>
            </a:r>
            <a:r>
              <a:rPr kumimoji="1" lang="en-US" altLang="ja-JP" sz="2400" dirty="0" smtClean="0"/>
              <a:t>Download</a:t>
            </a:r>
            <a:r>
              <a:rPr kumimoji="1" lang="ja-JP" altLang="en-US" sz="2400" dirty="0" smtClean="0"/>
              <a:t>」をクリック</a:t>
            </a:r>
            <a:endParaRPr kumimoji="1" lang="ja-JP" altLang="en-US" sz="2400" dirty="0"/>
          </a:p>
        </p:txBody>
      </p:sp>
    </p:spTree>
    <p:extLst>
      <p:ext uri="{BB962C8B-B14F-4D97-AF65-F5344CB8AC3E}">
        <p14:creationId xmlns:p14="http://schemas.microsoft.com/office/powerpoint/2010/main" val="1093668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12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-1" y="0"/>
            <a:ext cx="11311233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⑤ </a:t>
            </a:r>
            <a:r>
              <a:rPr lang="en-US" altLang="ja-JP" sz="3200" dirty="0" err="1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XAMPP</a:t>
            </a:r>
            <a:r>
              <a:rPr lang="en-US" altLang="ja-JP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 </a:t>
            </a:r>
            <a:r>
              <a:rPr lang="ja-JP" altLang="en-US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用の </a:t>
            </a:r>
            <a:r>
              <a:rPr lang="en-US" altLang="ja-JP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WordPress </a:t>
            </a:r>
            <a:r>
              <a:rPr lang="ja-JP" altLang="en-US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アドオンのインストール（１）</a:t>
            </a:r>
          </a:p>
        </p:txBody>
      </p:sp>
      <p:sp>
        <p:nvSpPr>
          <p:cNvPr id="14" name="テキスト ボックス 13"/>
          <p:cNvSpPr txBox="1"/>
          <p:nvPr/>
        </p:nvSpPr>
        <p:spPr>
          <a:xfrm>
            <a:off x="133350" y="1705064"/>
            <a:ext cx="203132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ダウンロード</a:t>
            </a:r>
            <a:endParaRPr kumimoji="1" lang="en-US" altLang="ja-JP" sz="2400" dirty="0" smtClean="0"/>
          </a:p>
          <a:p>
            <a:r>
              <a:rPr kumimoji="1" lang="ja-JP" altLang="en-US" sz="2400" dirty="0" smtClean="0"/>
              <a:t>したファイル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を開く</a:t>
            </a:r>
            <a:endParaRPr kumimoji="1" lang="ja-JP" altLang="en-US" sz="2400" dirty="0"/>
          </a:p>
        </p:txBody>
      </p:sp>
      <p:sp>
        <p:nvSpPr>
          <p:cNvPr id="15" name="右矢印 14"/>
          <p:cNvSpPr/>
          <p:nvPr/>
        </p:nvSpPr>
        <p:spPr>
          <a:xfrm>
            <a:off x="2270811" y="1962328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8163" y="1444305"/>
            <a:ext cx="2847402" cy="1660985"/>
          </a:xfrm>
          <a:prstGeom prst="rect">
            <a:avLst/>
          </a:prstGeom>
        </p:spPr>
      </p:pic>
      <p:pic>
        <p:nvPicPr>
          <p:cNvPr id="16" name="図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9790" y="1032230"/>
            <a:ext cx="2831878" cy="2359899"/>
          </a:xfrm>
          <a:prstGeom prst="rect">
            <a:avLst/>
          </a:prstGeom>
        </p:spPr>
      </p:pic>
      <p:sp>
        <p:nvSpPr>
          <p:cNvPr id="17" name="右矢印 16"/>
          <p:cNvSpPr/>
          <p:nvPr/>
        </p:nvSpPr>
        <p:spPr>
          <a:xfrm>
            <a:off x="5637509" y="1931897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8" name="右矢印 17"/>
          <p:cNvSpPr/>
          <p:nvPr/>
        </p:nvSpPr>
        <p:spPr>
          <a:xfrm>
            <a:off x="9280261" y="1931818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9" name="図 1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280260" y="1032230"/>
            <a:ext cx="2911739" cy="2426449"/>
          </a:xfrm>
          <a:prstGeom prst="rect">
            <a:avLst/>
          </a:prstGeom>
        </p:spPr>
      </p:pic>
      <p:sp>
        <p:nvSpPr>
          <p:cNvPr id="20" name="右矢印 19"/>
          <p:cNvSpPr/>
          <p:nvPr/>
        </p:nvSpPr>
        <p:spPr>
          <a:xfrm>
            <a:off x="8959850" y="1869279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2760288" y="3161296"/>
            <a:ext cx="274947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</a:t>
            </a:r>
            <a:r>
              <a:rPr lang="en-US" altLang="ja-JP" sz="2400" dirty="0" smtClean="0"/>
              <a:t>OK</a:t>
            </a:r>
            <a:r>
              <a:rPr kumimoji="1" lang="ja-JP" altLang="en-US" sz="2400" dirty="0" smtClean="0"/>
              <a:t>」をクリック</a:t>
            </a:r>
            <a:endParaRPr kumimoji="1" lang="ja-JP" altLang="en-US" sz="2400" dirty="0"/>
          </a:p>
        </p:txBody>
      </p:sp>
      <p:sp>
        <p:nvSpPr>
          <p:cNvPr id="22" name="正方形/長方形 21"/>
          <p:cNvSpPr/>
          <p:nvPr/>
        </p:nvSpPr>
        <p:spPr>
          <a:xfrm>
            <a:off x="2869977" y="2562051"/>
            <a:ext cx="1054323" cy="34334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3" name="テキスト ボックス 22"/>
          <p:cNvSpPr txBox="1"/>
          <p:nvPr/>
        </p:nvSpPr>
        <p:spPr>
          <a:xfrm>
            <a:off x="6072197" y="3458679"/>
            <a:ext cx="2975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</a:t>
            </a:r>
            <a:r>
              <a:rPr lang="en-US" altLang="ja-JP" sz="2400" dirty="0" smtClean="0"/>
              <a:t>Next</a:t>
            </a:r>
            <a:r>
              <a:rPr kumimoji="1" lang="ja-JP" altLang="en-US" sz="2400" dirty="0" smtClean="0"/>
              <a:t>」をクリック</a:t>
            </a:r>
            <a:endParaRPr kumimoji="1" lang="ja-JP" altLang="en-US" sz="2400" dirty="0"/>
          </a:p>
        </p:txBody>
      </p:sp>
      <p:sp>
        <p:nvSpPr>
          <p:cNvPr id="24" name="正方形/長方形 23"/>
          <p:cNvSpPr/>
          <p:nvPr/>
        </p:nvSpPr>
        <p:spPr>
          <a:xfrm>
            <a:off x="7662397" y="3076269"/>
            <a:ext cx="776754" cy="3432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9207500" y="3486021"/>
            <a:ext cx="2975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</a:t>
            </a:r>
            <a:r>
              <a:rPr lang="en-US" altLang="ja-JP" sz="2400" dirty="0" smtClean="0"/>
              <a:t>Next</a:t>
            </a:r>
            <a:r>
              <a:rPr kumimoji="1" lang="ja-JP" altLang="en-US" sz="2400" dirty="0" smtClean="0"/>
              <a:t>」をクリック</a:t>
            </a:r>
            <a:endParaRPr kumimoji="1" lang="ja-JP" altLang="en-US" sz="2400" dirty="0"/>
          </a:p>
        </p:txBody>
      </p:sp>
      <p:sp>
        <p:nvSpPr>
          <p:cNvPr id="26" name="正方形/長方形 25"/>
          <p:cNvSpPr/>
          <p:nvPr/>
        </p:nvSpPr>
        <p:spPr>
          <a:xfrm>
            <a:off x="11026869" y="3161296"/>
            <a:ext cx="776754" cy="3432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27" name="図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5083" y="3920344"/>
            <a:ext cx="3102958" cy="2557516"/>
          </a:xfrm>
          <a:prstGeom prst="rect">
            <a:avLst/>
          </a:prstGeom>
        </p:spPr>
      </p:pic>
      <p:sp>
        <p:nvSpPr>
          <p:cNvPr id="28" name="右矢印 27"/>
          <p:cNvSpPr/>
          <p:nvPr/>
        </p:nvSpPr>
        <p:spPr>
          <a:xfrm>
            <a:off x="47625" y="4755354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0" name="正方形/長方形 29"/>
          <p:cNvSpPr/>
          <p:nvPr/>
        </p:nvSpPr>
        <p:spPr>
          <a:xfrm>
            <a:off x="2289786" y="6184749"/>
            <a:ext cx="776754" cy="3432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1" name="正方形/長方形 30"/>
          <p:cNvSpPr/>
          <p:nvPr/>
        </p:nvSpPr>
        <p:spPr>
          <a:xfrm>
            <a:off x="498029" y="4421230"/>
            <a:ext cx="2371948" cy="146613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テキスト ボックス 31"/>
          <p:cNvSpPr txBox="1"/>
          <p:nvPr/>
        </p:nvSpPr>
        <p:spPr>
          <a:xfrm>
            <a:off x="3513277" y="4177609"/>
            <a:ext cx="485177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/>
              <a:t>Login </a:t>
            </a:r>
            <a:r>
              <a:rPr kumimoji="1" lang="ja-JP" altLang="en-US" sz="2400" dirty="0" smtClean="0"/>
              <a:t>（ログイン名）</a:t>
            </a:r>
            <a:endParaRPr kumimoji="1" lang="en-US" altLang="ja-JP" sz="2400" dirty="0" smtClean="0"/>
          </a:p>
          <a:p>
            <a:r>
              <a:rPr lang="en-US" altLang="ja-JP" sz="2400" dirty="0" smtClean="0"/>
              <a:t>Your real name </a:t>
            </a:r>
            <a:r>
              <a:rPr lang="ja-JP" altLang="en-US" sz="2400" dirty="0" smtClean="0"/>
              <a:t>（実名）</a:t>
            </a:r>
            <a:endParaRPr lang="en-US" altLang="ja-JP" sz="2400" dirty="0" smtClean="0"/>
          </a:p>
          <a:p>
            <a:r>
              <a:rPr kumimoji="1" lang="en-US" altLang="ja-JP" sz="2400" dirty="0" smtClean="0"/>
              <a:t>Email Addres</a:t>
            </a:r>
            <a:r>
              <a:rPr lang="en-US" altLang="ja-JP" sz="2400" dirty="0" smtClean="0"/>
              <a:t>s</a:t>
            </a:r>
            <a:r>
              <a:rPr lang="ja-JP" altLang="en-US" sz="2400" dirty="0" smtClean="0"/>
              <a:t>（メールアドレス）</a:t>
            </a:r>
            <a:endParaRPr lang="en-US" altLang="ja-JP" sz="2400" dirty="0" smtClean="0"/>
          </a:p>
          <a:p>
            <a:r>
              <a:rPr kumimoji="1" lang="en-US" altLang="ja-JP" sz="2400" dirty="0" smtClean="0"/>
              <a:t>password </a:t>
            </a:r>
            <a:r>
              <a:rPr kumimoji="1" lang="ja-JP" altLang="en-US" sz="2400" dirty="0" smtClean="0"/>
              <a:t>（パスワード）</a:t>
            </a:r>
            <a:endParaRPr kumimoji="1" lang="en-US" altLang="ja-JP" sz="2400" dirty="0" smtClean="0"/>
          </a:p>
          <a:p>
            <a:r>
              <a:rPr lang="ja-JP" altLang="en-US" sz="2400" dirty="0" err="1" smtClean="0"/>
              <a:t>をアルファ</a:t>
            </a:r>
            <a:r>
              <a:rPr lang="ja-JP" altLang="en-US" sz="2400" dirty="0" smtClean="0"/>
              <a:t>ベット、数字、英記号</a:t>
            </a:r>
            <a:endParaRPr lang="en-US" altLang="ja-JP" sz="2400" dirty="0" smtClean="0"/>
          </a:p>
          <a:p>
            <a:r>
              <a:rPr lang="ja-JP" altLang="en-US" sz="2400" dirty="0" smtClean="0"/>
              <a:t>を用いて設定して</a:t>
            </a:r>
            <a:endParaRPr lang="en-US" altLang="ja-JP" sz="2400" dirty="0" smtClean="0"/>
          </a:p>
          <a:p>
            <a:r>
              <a:rPr lang="ja-JP" altLang="en-US" sz="2400" dirty="0" smtClean="0"/>
              <a:t>「</a:t>
            </a:r>
            <a:r>
              <a:rPr lang="en-US" altLang="ja-JP" sz="2400" dirty="0" smtClean="0"/>
              <a:t>Next</a:t>
            </a:r>
            <a:r>
              <a:rPr lang="ja-JP" altLang="en-US" sz="2400" dirty="0" smtClean="0"/>
              <a:t>」をクリック</a:t>
            </a:r>
            <a:endParaRPr kumimoji="1" lang="en-US" altLang="ja-JP" sz="2400" dirty="0" smtClean="0"/>
          </a:p>
          <a:p>
            <a:endParaRPr kumimoji="1" lang="ja-JP" altLang="en-US" sz="2400" dirty="0"/>
          </a:p>
        </p:txBody>
      </p:sp>
      <p:sp>
        <p:nvSpPr>
          <p:cNvPr id="33" name="右矢印 32"/>
          <p:cNvSpPr/>
          <p:nvPr/>
        </p:nvSpPr>
        <p:spPr>
          <a:xfrm>
            <a:off x="8176537" y="4943968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34" name="図 3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584560" y="4000988"/>
            <a:ext cx="2726673" cy="2247375"/>
          </a:xfrm>
          <a:prstGeom prst="rect">
            <a:avLst/>
          </a:prstGeom>
        </p:spPr>
      </p:pic>
      <p:sp>
        <p:nvSpPr>
          <p:cNvPr id="35" name="正方形/長方形 34"/>
          <p:cNvSpPr/>
          <p:nvPr/>
        </p:nvSpPr>
        <p:spPr>
          <a:xfrm>
            <a:off x="8891883" y="4583753"/>
            <a:ext cx="776754" cy="3432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6" name="正方形/長方形 35"/>
          <p:cNvSpPr/>
          <p:nvPr/>
        </p:nvSpPr>
        <p:spPr>
          <a:xfrm>
            <a:off x="10190723" y="5855314"/>
            <a:ext cx="776754" cy="3432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テキスト ボックス 36"/>
          <p:cNvSpPr txBox="1"/>
          <p:nvPr/>
        </p:nvSpPr>
        <p:spPr>
          <a:xfrm>
            <a:off x="8439151" y="6207335"/>
            <a:ext cx="2975495" cy="7017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80000"/>
              </a:lnSpc>
            </a:pPr>
            <a:r>
              <a:rPr lang="ja-JP" altLang="en-US" sz="2400" dirty="0" smtClean="0"/>
              <a:t>ブログ名を設定し</a:t>
            </a:r>
            <a:endParaRPr lang="en-US" altLang="ja-JP" sz="2400" dirty="0" smtClean="0"/>
          </a:p>
          <a:p>
            <a:pPr>
              <a:lnSpc>
                <a:spcPct val="80000"/>
              </a:lnSpc>
            </a:pPr>
            <a:r>
              <a:rPr lang="ja-JP" altLang="en-US" sz="2400" dirty="0" smtClean="0"/>
              <a:t>「</a:t>
            </a:r>
            <a:r>
              <a:rPr lang="en-US" altLang="ja-JP" sz="2400" dirty="0" smtClean="0"/>
              <a:t>Next</a:t>
            </a:r>
            <a:r>
              <a:rPr kumimoji="1" lang="ja-JP" altLang="en-US" sz="2400" dirty="0" smtClean="0"/>
              <a:t>」をクリック</a:t>
            </a:r>
            <a:endParaRPr kumimoji="1" lang="ja-JP" altLang="en-US" sz="2400" dirty="0"/>
          </a:p>
        </p:txBody>
      </p:sp>
      <p:sp>
        <p:nvSpPr>
          <p:cNvPr id="38" name="右矢印 37"/>
          <p:cNvSpPr/>
          <p:nvPr/>
        </p:nvSpPr>
        <p:spPr>
          <a:xfrm>
            <a:off x="8227157" y="4940018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右矢印 38"/>
          <p:cNvSpPr/>
          <p:nvPr/>
        </p:nvSpPr>
        <p:spPr>
          <a:xfrm>
            <a:off x="11414646" y="4856202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164224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図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6970" y="1004888"/>
            <a:ext cx="2992643" cy="2466592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13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1" y="0"/>
            <a:ext cx="11311232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⑥</a:t>
            </a:r>
            <a:r>
              <a:rPr lang="ja-JP" altLang="en-US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 </a:t>
            </a:r>
            <a:r>
              <a:rPr lang="en-US" altLang="ja-JP" sz="3200" dirty="0" err="1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XAMPP</a:t>
            </a:r>
            <a:r>
              <a:rPr lang="en-US" altLang="ja-JP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 </a:t>
            </a:r>
            <a:r>
              <a:rPr lang="ja-JP" altLang="en-US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用の </a:t>
            </a:r>
            <a:r>
              <a:rPr lang="en-US" altLang="ja-JP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WordPress </a:t>
            </a:r>
            <a:r>
              <a:rPr lang="ja-JP" altLang="en-US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アドオンのインストール（２）</a:t>
            </a:r>
          </a:p>
        </p:txBody>
      </p:sp>
      <p:sp>
        <p:nvSpPr>
          <p:cNvPr id="20" name="右矢印 19"/>
          <p:cNvSpPr/>
          <p:nvPr/>
        </p:nvSpPr>
        <p:spPr>
          <a:xfrm>
            <a:off x="114456" y="1895284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395135" y="3471480"/>
            <a:ext cx="2975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</a:t>
            </a:r>
            <a:r>
              <a:rPr lang="en-US" altLang="ja-JP" sz="2400" dirty="0" smtClean="0"/>
              <a:t>Next</a:t>
            </a:r>
            <a:r>
              <a:rPr kumimoji="1" lang="ja-JP" altLang="en-US" sz="2400" dirty="0" smtClean="0"/>
              <a:t>」をクリック</a:t>
            </a:r>
            <a:endParaRPr kumimoji="1" lang="ja-JP" altLang="en-US" sz="2400" dirty="0"/>
          </a:p>
        </p:txBody>
      </p:sp>
      <p:sp>
        <p:nvSpPr>
          <p:cNvPr id="26" name="正方形/長方形 25"/>
          <p:cNvSpPr/>
          <p:nvPr/>
        </p:nvSpPr>
        <p:spPr>
          <a:xfrm>
            <a:off x="2289991" y="3128278"/>
            <a:ext cx="776754" cy="3432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7" name="図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72127" y="1004888"/>
            <a:ext cx="3000173" cy="2472799"/>
          </a:xfrm>
          <a:prstGeom prst="rect">
            <a:avLst/>
          </a:prstGeom>
        </p:spPr>
      </p:pic>
      <p:sp>
        <p:nvSpPr>
          <p:cNvPr id="38" name="右矢印 37"/>
          <p:cNvSpPr/>
          <p:nvPr/>
        </p:nvSpPr>
        <p:spPr>
          <a:xfrm>
            <a:off x="3638908" y="1895284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3917599" y="3471480"/>
            <a:ext cx="297549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チェックを外し</a:t>
            </a:r>
            <a:endParaRPr lang="en-US" altLang="ja-JP" sz="2400" dirty="0" smtClean="0"/>
          </a:p>
          <a:p>
            <a:r>
              <a:rPr lang="ja-JP" altLang="en-US" sz="2400" dirty="0" smtClean="0"/>
              <a:t>「</a:t>
            </a:r>
            <a:r>
              <a:rPr lang="en-US" altLang="ja-JP" sz="2400" dirty="0" smtClean="0"/>
              <a:t>Next</a:t>
            </a:r>
            <a:r>
              <a:rPr kumimoji="1" lang="ja-JP" altLang="en-US" sz="2400" dirty="0" smtClean="0"/>
              <a:t>」をクリック</a:t>
            </a:r>
            <a:endParaRPr kumimoji="1" lang="ja-JP" altLang="en-US" sz="2400" dirty="0"/>
          </a:p>
        </p:txBody>
      </p:sp>
      <p:sp>
        <p:nvSpPr>
          <p:cNvPr id="40" name="正方形/長方形 39"/>
          <p:cNvSpPr/>
          <p:nvPr/>
        </p:nvSpPr>
        <p:spPr>
          <a:xfrm>
            <a:off x="5812455" y="3128278"/>
            <a:ext cx="776754" cy="3432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1" name="正方形/長方形 40"/>
          <p:cNvSpPr/>
          <p:nvPr/>
        </p:nvSpPr>
        <p:spPr>
          <a:xfrm>
            <a:off x="5267240" y="2237882"/>
            <a:ext cx="371560" cy="3432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8" name="図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5200" y="1004888"/>
            <a:ext cx="3008671" cy="2479803"/>
          </a:xfrm>
          <a:prstGeom prst="rect">
            <a:avLst/>
          </a:prstGeom>
        </p:spPr>
      </p:pic>
      <p:sp>
        <p:nvSpPr>
          <p:cNvPr id="42" name="右矢印 41"/>
          <p:cNvSpPr/>
          <p:nvPr/>
        </p:nvSpPr>
        <p:spPr>
          <a:xfrm>
            <a:off x="7038361" y="1894982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3" name="正方形/長方形 42"/>
          <p:cNvSpPr/>
          <p:nvPr/>
        </p:nvSpPr>
        <p:spPr>
          <a:xfrm>
            <a:off x="9207500" y="3128278"/>
            <a:ext cx="776754" cy="3432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4" name="テキスト ボックス 43"/>
          <p:cNvSpPr txBox="1"/>
          <p:nvPr/>
        </p:nvSpPr>
        <p:spPr>
          <a:xfrm>
            <a:off x="7271080" y="3484691"/>
            <a:ext cx="297549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</a:t>
            </a:r>
            <a:r>
              <a:rPr lang="en-US" altLang="ja-JP" sz="2400" dirty="0" smtClean="0"/>
              <a:t>Next</a:t>
            </a:r>
            <a:r>
              <a:rPr kumimoji="1" lang="ja-JP" altLang="en-US" sz="2400" dirty="0" smtClean="0"/>
              <a:t>」をクリック</a:t>
            </a:r>
            <a:endParaRPr kumimoji="1" lang="ja-JP" altLang="en-US" sz="2400" dirty="0"/>
          </a:p>
        </p:txBody>
      </p:sp>
      <p:pic>
        <p:nvPicPr>
          <p:cNvPr id="9" name="図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369" y="3886978"/>
            <a:ext cx="3026539" cy="2494530"/>
          </a:xfrm>
          <a:prstGeom prst="rect">
            <a:avLst/>
          </a:prstGeom>
        </p:spPr>
      </p:pic>
      <p:sp>
        <p:nvSpPr>
          <p:cNvPr id="45" name="右矢印 44"/>
          <p:cNvSpPr/>
          <p:nvPr/>
        </p:nvSpPr>
        <p:spPr>
          <a:xfrm>
            <a:off x="147485" y="4858485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46" name="テキスト ボックス 45"/>
          <p:cNvSpPr txBox="1"/>
          <p:nvPr/>
        </p:nvSpPr>
        <p:spPr>
          <a:xfrm>
            <a:off x="412075" y="6399737"/>
            <a:ext cx="326243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>
                <a:solidFill>
                  <a:srgbClr val="003366"/>
                </a:solidFill>
              </a:rPr>
              <a:t>インストール</a:t>
            </a:r>
            <a:r>
              <a:rPr lang="ja-JP" altLang="en-US" sz="2400" dirty="0" smtClean="0">
                <a:solidFill>
                  <a:srgbClr val="003366"/>
                </a:solidFill>
              </a:rPr>
              <a:t>が</a:t>
            </a:r>
            <a:r>
              <a:rPr lang="ja-JP" altLang="en-US" sz="2400" dirty="0">
                <a:solidFill>
                  <a:srgbClr val="003366"/>
                </a:solidFill>
              </a:rPr>
              <a:t>始</a:t>
            </a:r>
            <a:r>
              <a:rPr lang="ja-JP" altLang="en-US" sz="2400" dirty="0" smtClean="0">
                <a:solidFill>
                  <a:srgbClr val="003366"/>
                </a:solidFill>
              </a:rPr>
              <a:t>まる</a:t>
            </a:r>
            <a:endParaRPr kumimoji="1" lang="ja-JP" altLang="en-US" sz="2400" dirty="0">
              <a:solidFill>
                <a:srgbClr val="003366"/>
              </a:solidFill>
            </a:endParaRPr>
          </a:p>
        </p:txBody>
      </p:sp>
      <p:sp>
        <p:nvSpPr>
          <p:cNvPr id="47" name="右矢印 46"/>
          <p:cNvSpPr/>
          <p:nvPr/>
        </p:nvSpPr>
        <p:spPr>
          <a:xfrm>
            <a:off x="3723597" y="4849973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0" name="図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98982" y="4288306"/>
            <a:ext cx="2561736" cy="2111431"/>
          </a:xfrm>
          <a:prstGeom prst="rect">
            <a:avLst/>
          </a:prstGeom>
        </p:spPr>
      </p:pic>
      <p:sp>
        <p:nvSpPr>
          <p:cNvPr id="48" name="テキスト ボックス 47"/>
          <p:cNvSpPr txBox="1"/>
          <p:nvPr/>
        </p:nvSpPr>
        <p:spPr>
          <a:xfrm>
            <a:off x="3886558" y="6381508"/>
            <a:ext cx="32239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「</a:t>
            </a:r>
            <a:r>
              <a:rPr lang="en-US" altLang="ja-JP" sz="2400" dirty="0" smtClean="0"/>
              <a:t>Finish</a:t>
            </a:r>
            <a:r>
              <a:rPr kumimoji="1" lang="ja-JP" altLang="en-US" sz="2400" dirty="0" smtClean="0"/>
              <a:t>」をクリック</a:t>
            </a:r>
            <a:endParaRPr kumimoji="1" lang="ja-JP" altLang="en-US" sz="2400" dirty="0"/>
          </a:p>
        </p:txBody>
      </p:sp>
      <p:sp>
        <p:nvSpPr>
          <p:cNvPr id="49" name="正方形/長方形 48"/>
          <p:cNvSpPr/>
          <p:nvPr/>
        </p:nvSpPr>
        <p:spPr>
          <a:xfrm>
            <a:off x="5649663" y="6095999"/>
            <a:ext cx="662237" cy="28695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83882" y="4206077"/>
            <a:ext cx="2732408" cy="2220082"/>
          </a:xfrm>
          <a:prstGeom prst="rect">
            <a:avLst/>
          </a:prstGeom>
        </p:spPr>
      </p:pic>
      <p:sp>
        <p:nvSpPr>
          <p:cNvPr id="50" name="右矢印 49"/>
          <p:cNvSpPr/>
          <p:nvPr/>
        </p:nvSpPr>
        <p:spPr>
          <a:xfrm>
            <a:off x="6848475" y="4929941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1" name="テキスト ボックス 50"/>
          <p:cNvSpPr txBox="1"/>
          <p:nvPr/>
        </p:nvSpPr>
        <p:spPr>
          <a:xfrm>
            <a:off x="7496096" y="6399737"/>
            <a:ext cx="26468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003366"/>
                </a:solidFill>
              </a:rPr>
              <a:t>ブログ画面が開く</a:t>
            </a:r>
            <a:endParaRPr kumimoji="1" lang="ja-JP" altLang="en-US" sz="2400" dirty="0">
              <a:solidFill>
                <a:srgbClr val="003366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974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" name="図 5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41079" y="4575197"/>
            <a:ext cx="3377477" cy="1769636"/>
          </a:xfrm>
          <a:prstGeom prst="rect">
            <a:avLst/>
          </a:prstGeom>
        </p:spPr>
      </p:pic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14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1" y="0"/>
            <a:ext cx="11311232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⑦ ログインし、ブログを投稿してみる（１）</a:t>
            </a:r>
          </a:p>
        </p:txBody>
      </p:sp>
      <p:pic>
        <p:nvPicPr>
          <p:cNvPr id="11" name="図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310" y="1246977"/>
            <a:ext cx="2732408" cy="2220082"/>
          </a:xfrm>
          <a:prstGeom prst="rect">
            <a:avLst/>
          </a:prstGeom>
        </p:spPr>
      </p:pic>
      <p:sp>
        <p:nvSpPr>
          <p:cNvPr id="51" name="テキスト ボックス 50"/>
          <p:cNvSpPr txBox="1"/>
          <p:nvPr/>
        </p:nvSpPr>
        <p:spPr>
          <a:xfrm>
            <a:off x="645170" y="3485288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>
                <a:solidFill>
                  <a:srgbClr val="003366"/>
                </a:solidFill>
              </a:rPr>
              <a:t>ブログ画面</a:t>
            </a:r>
            <a:endParaRPr kumimoji="1" lang="ja-JP" altLang="en-US" sz="2400" dirty="0">
              <a:solidFill>
                <a:srgbClr val="003366"/>
              </a:solidFill>
            </a:endParaRPr>
          </a:p>
        </p:txBody>
      </p:sp>
      <p:pic>
        <p:nvPicPr>
          <p:cNvPr id="12" name="図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75870" y="1185886"/>
            <a:ext cx="3068624" cy="2522513"/>
          </a:xfrm>
          <a:prstGeom prst="rect">
            <a:avLst/>
          </a:prstGeom>
        </p:spPr>
      </p:pic>
      <p:sp>
        <p:nvSpPr>
          <p:cNvPr id="30" name="テキスト ボックス 29"/>
          <p:cNvSpPr txBox="1"/>
          <p:nvPr/>
        </p:nvSpPr>
        <p:spPr>
          <a:xfrm>
            <a:off x="3439423" y="3449786"/>
            <a:ext cx="314380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dirty="0" smtClean="0"/>
              <a:t>ブログ画面の右下の</a:t>
            </a:r>
            <a:endParaRPr lang="en-US" altLang="ja-JP" sz="2400" dirty="0" smtClean="0"/>
          </a:p>
          <a:p>
            <a:r>
              <a:rPr kumimoji="1" lang="ja-JP" altLang="en-US" sz="2400" dirty="0" smtClean="0"/>
              <a:t>「</a:t>
            </a:r>
            <a:r>
              <a:rPr lang="en-US" altLang="ja-JP" sz="2400" dirty="0" smtClean="0"/>
              <a:t>Log in (</a:t>
            </a:r>
            <a:r>
              <a:rPr lang="ja-JP" altLang="en-US" sz="2400" dirty="0" smtClean="0"/>
              <a:t>ログイン</a:t>
            </a:r>
            <a:r>
              <a:rPr lang="en-US" altLang="ja-JP" sz="2400" dirty="0" smtClean="0"/>
              <a:t>)</a:t>
            </a:r>
            <a:r>
              <a:rPr kumimoji="1" lang="ja-JP" altLang="en-US" sz="2400" dirty="0" smtClean="0"/>
              <a:t>」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をクリック</a:t>
            </a:r>
            <a:endParaRPr kumimoji="1" lang="ja-JP" altLang="en-US" sz="2400" dirty="0"/>
          </a:p>
        </p:txBody>
      </p:sp>
      <p:sp>
        <p:nvSpPr>
          <p:cNvPr id="31" name="正方形/長方形 30"/>
          <p:cNvSpPr/>
          <p:nvPr/>
        </p:nvSpPr>
        <p:spPr>
          <a:xfrm>
            <a:off x="3543300" y="2132779"/>
            <a:ext cx="776754" cy="3432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3" name="図 1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21970" y="1651793"/>
            <a:ext cx="2876550" cy="2028825"/>
          </a:xfrm>
          <a:prstGeom prst="rect">
            <a:avLst/>
          </a:prstGeom>
        </p:spPr>
      </p:pic>
      <p:sp>
        <p:nvSpPr>
          <p:cNvPr id="33" name="右矢印 32"/>
          <p:cNvSpPr/>
          <p:nvPr/>
        </p:nvSpPr>
        <p:spPr>
          <a:xfrm>
            <a:off x="6459407" y="2447142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4" name="テキスト ボックス 33"/>
          <p:cNvSpPr txBox="1"/>
          <p:nvPr/>
        </p:nvSpPr>
        <p:spPr>
          <a:xfrm>
            <a:off x="6846785" y="3538493"/>
            <a:ext cx="387798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インストール時に設定した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ユーザ</a:t>
            </a:r>
            <a:r>
              <a:rPr lang="ja-JP" altLang="en-US" sz="2400" dirty="0"/>
              <a:t>名</a:t>
            </a:r>
            <a:r>
              <a:rPr lang="ja-JP" altLang="en-US" sz="2400" dirty="0" smtClean="0"/>
              <a:t>と</a:t>
            </a:r>
            <a:r>
              <a:rPr lang="ja-JP" altLang="en-US" sz="2400" dirty="0"/>
              <a:t>パスワード</a:t>
            </a:r>
            <a:endParaRPr kumimoji="1" lang="ja-JP" altLang="en-US" sz="2400" dirty="0"/>
          </a:p>
        </p:txBody>
      </p:sp>
      <p:sp>
        <p:nvSpPr>
          <p:cNvPr id="36" name="正方形/長方形 35"/>
          <p:cNvSpPr/>
          <p:nvPr/>
        </p:nvSpPr>
        <p:spPr>
          <a:xfrm>
            <a:off x="7051644" y="2013816"/>
            <a:ext cx="1025555" cy="3432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7" name="正方形/長方形 36"/>
          <p:cNvSpPr/>
          <p:nvPr/>
        </p:nvSpPr>
        <p:spPr>
          <a:xfrm>
            <a:off x="7051644" y="2699133"/>
            <a:ext cx="1025555" cy="3432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2" name="正方形/長方形 51"/>
          <p:cNvSpPr/>
          <p:nvPr/>
        </p:nvSpPr>
        <p:spPr>
          <a:xfrm>
            <a:off x="8852492" y="3110698"/>
            <a:ext cx="776754" cy="343202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4" name="図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866" y="4505906"/>
            <a:ext cx="3835188" cy="2009455"/>
          </a:xfrm>
          <a:prstGeom prst="rect">
            <a:avLst/>
          </a:prstGeom>
        </p:spPr>
      </p:pic>
      <p:sp>
        <p:nvSpPr>
          <p:cNvPr id="53" name="テキスト ボックス 52"/>
          <p:cNvSpPr txBox="1"/>
          <p:nvPr/>
        </p:nvSpPr>
        <p:spPr>
          <a:xfrm>
            <a:off x="1232909" y="6452350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>
                <a:solidFill>
                  <a:srgbClr val="003366"/>
                </a:solidFill>
              </a:rPr>
              <a:t>ログインできた</a:t>
            </a:r>
            <a:endParaRPr kumimoji="1" lang="ja-JP" altLang="en-US" sz="2400" dirty="0">
              <a:solidFill>
                <a:srgbClr val="003366"/>
              </a:solidFill>
            </a:endParaRPr>
          </a:p>
        </p:txBody>
      </p:sp>
      <p:sp>
        <p:nvSpPr>
          <p:cNvPr id="54" name="右矢印 53"/>
          <p:cNvSpPr/>
          <p:nvPr/>
        </p:nvSpPr>
        <p:spPr>
          <a:xfrm>
            <a:off x="147485" y="5222506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5" name="右矢印 54"/>
          <p:cNvSpPr/>
          <p:nvPr/>
        </p:nvSpPr>
        <p:spPr>
          <a:xfrm>
            <a:off x="4409785" y="5222506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6" name="正方形/長方形 55"/>
          <p:cNvSpPr/>
          <p:nvPr/>
        </p:nvSpPr>
        <p:spPr>
          <a:xfrm>
            <a:off x="4815239" y="5432965"/>
            <a:ext cx="688174" cy="190955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pic>
        <p:nvPicPr>
          <p:cNvPr id="15" name="図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01934" y="4733521"/>
            <a:ext cx="3043940" cy="1275640"/>
          </a:xfrm>
          <a:prstGeom prst="rect">
            <a:avLst/>
          </a:prstGeom>
        </p:spPr>
      </p:pic>
      <p:sp>
        <p:nvSpPr>
          <p:cNvPr id="58" name="右矢印 57"/>
          <p:cNvSpPr/>
          <p:nvPr/>
        </p:nvSpPr>
        <p:spPr>
          <a:xfrm>
            <a:off x="8236420" y="5167733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59" name="正方形/長方形 58"/>
          <p:cNvSpPr/>
          <p:nvPr/>
        </p:nvSpPr>
        <p:spPr>
          <a:xfrm>
            <a:off x="10579100" y="5078443"/>
            <a:ext cx="688174" cy="26630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60" name="テキスト ボックス 59"/>
          <p:cNvSpPr txBox="1"/>
          <p:nvPr/>
        </p:nvSpPr>
        <p:spPr>
          <a:xfrm>
            <a:off x="4870094" y="6381811"/>
            <a:ext cx="30458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「</a:t>
            </a:r>
            <a:r>
              <a:rPr kumimoji="1" lang="en-US" altLang="ja-JP" sz="2400" dirty="0" smtClean="0"/>
              <a:t>Posts</a:t>
            </a:r>
            <a:r>
              <a:rPr kumimoji="1" lang="ja-JP" altLang="en-US" sz="2400" dirty="0" smtClean="0"/>
              <a:t>」をクリック</a:t>
            </a:r>
            <a:endParaRPr kumimoji="1" lang="ja-JP" altLang="en-US" sz="2400" dirty="0"/>
          </a:p>
        </p:txBody>
      </p:sp>
      <p:sp>
        <p:nvSpPr>
          <p:cNvPr id="61" name="テキスト ボックス 60"/>
          <p:cNvSpPr txBox="1"/>
          <p:nvPr/>
        </p:nvSpPr>
        <p:spPr>
          <a:xfrm>
            <a:off x="8522677" y="6053696"/>
            <a:ext cx="359906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「</a:t>
            </a:r>
            <a:r>
              <a:rPr kumimoji="1" lang="en-US" altLang="ja-JP" sz="2400" dirty="0" smtClean="0"/>
              <a:t>Add New</a:t>
            </a:r>
            <a:r>
              <a:rPr kumimoji="1" lang="ja-JP" altLang="en-US" sz="2400" dirty="0" smtClean="0"/>
              <a:t>」をクリック</a:t>
            </a:r>
            <a:endParaRPr kumimoji="1" lang="ja-JP" altLang="en-US" sz="2400" dirty="0"/>
          </a:p>
        </p:txBody>
      </p:sp>
      <p:sp>
        <p:nvSpPr>
          <p:cNvPr id="62" name="右矢印 61"/>
          <p:cNvSpPr/>
          <p:nvPr/>
        </p:nvSpPr>
        <p:spPr>
          <a:xfrm>
            <a:off x="11711349" y="5117115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697156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  <a:latin typeface="+mn-ea"/>
              </a:rPr>
              <a:pPr/>
              <a:t>15</a:t>
            </a:fld>
            <a:endParaRPr lang="ja-JP" altLang="en-US">
              <a:solidFill>
                <a:prstClr val="black">
                  <a:tint val="75000"/>
                </a:prstClr>
              </a:solidFill>
              <a:latin typeface="+mn-ea"/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latin typeface="+mn-ea"/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1" y="0"/>
            <a:ext cx="11311232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200" dirty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⑧</a:t>
            </a:r>
            <a:r>
              <a:rPr lang="ja-JP" altLang="en-US" sz="3200" dirty="0" smtClean="0">
                <a:solidFill>
                  <a:schemeClr val="bg1"/>
                </a:solidFill>
                <a:latin typeface="+mn-ea"/>
                <a:ea typeface="+mn-ea"/>
                <a:cs typeface="Segoe UI" panose="020B0502040204020203" pitchFamily="34" charset="0"/>
              </a:rPr>
              <a:t> ログインし、ブログを投稿してみる（２）</a:t>
            </a:r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0083" y="1299189"/>
            <a:ext cx="7684046" cy="4449716"/>
          </a:xfrm>
          <a:prstGeom prst="rect">
            <a:avLst/>
          </a:prstGeom>
        </p:spPr>
      </p:pic>
      <p:sp>
        <p:nvSpPr>
          <p:cNvPr id="61" name="テキスト ボックス 60"/>
          <p:cNvSpPr txBox="1"/>
          <p:nvPr/>
        </p:nvSpPr>
        <p:spPr>
          <a:xfrm>
            <a:off x="5400848" y="6053128"/>
            <a:ext cx="233910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ブログ投稿画面</a:t>
            </a:r>
            <a:endParaRPr kumimoji="1" lang="ja-JP" altLang="en-US" sz="2400" dirty="0"/>
          </a:p>
        </p:txBody>
      </p:sp>
      <p:sp>
        <p:nvSpPr>
          <p:cNvPr id="62" name="右矢印 61"/>
          <p:cNvSpPr/>
          <p:nvPr/>
        </p:nvSpPr>
        <p:spPr>
          <a:xfrm>
            <a:off x="146121" y="3072832"/>
            <a:ext cx="247650" cy="685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9" name="正方形/長方形 28"/>
          <p:cNvSpPr/>
          <p:nvPr/>
        </p:nvSpPr>
        <p:spPr>
          <a:xfrm>
            <a:off x="2772229" y="1299189"/>
            <a:ext cx="2146300" cy="473566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2" name="正方形/長方形 31"/>
          <p:cNvSpPr/>
          <p:nvPr/>
        </p:nvSpPr>
        <p:spPr>
          <a:xfrm>
            <a:off x="2772229" y="2514152"/>
            <a:ext cx="4775200" cy="3283518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5" name="正方形/長方形 34"/>
          <p:cNvSpPr/>
          <p:nvPr/>
        </p:nvSpPr>
        <p:spPr>
          <a:xfrm>
            <a:off x="9337591" y="3067587"/>
            <a:ext cx="1100049" cy="481737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38" name="テキスト ボックス 37"/>
          <p:cNvSpPr txBox="1"/>
          <p:nvPr/>
        </p:nvSpPr>
        <p:spPr>
          <a:xfrm>
            <a:off x="895461" y="1299189"/>
            <a:ext cx="172354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/>
              <a:t>タイトル</a:t>
            </a:r>
            <a:r>
              <a:rPr kumimoji="1" lang="ja-JP" altLang="en-US" sz="2400" dirty="0" smtClean="0"/>
              <a:t>は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日本語可</a:t>
            </a:r>
            <a:endParaRPr kumimoji="1" lang="ja-JP" altLang="en-US" sz="2400" dirty="0"/>
          </a:p>
        </p:txBody>
      </p:sp>
      <p:sp>
        <p:nvSpPr>
          <p:cNvPr id="39" name="テキスト ボックス 38"/>
          <p:cNvSpPr txBox="1"/>
          <p:nvPr/>
        </p:nvSpPr>
        <p:spPr>
          <a:xfrm>
            <a:off x="0" y="4179245"/>
            <a:ext cx="295465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b="1" dirty="0" smtClean="0"/>
              <a:t>ブログのエディタ</a:t>
            </a:r>
            <a:r>
              <a:rPr kumimoji="1" lang="ja-JP" altLang="en-US" sz="2400" dirty="0" smtClean="0"/>
              <a:t>．</a:t>
            </a:r>
            <a:endParaRPr kumimoji="1" lang="en-US" altLang="ja-JP" sz="2400" dirty="0" smtClean="0"/>
          </a:p>
          <a:p>
            <a:r>
              <a:rPr kumimoji="1" lang="ja-JP" altLang="en-US" sz="2400" dirty="0" smtClean="0"/>
              <a:t>文字飾り、</a:t>
            </a:r>
            <a:endParaRPr kumimoji="1" lang="en-US" altLang="ja-JP" sz="2400" dirty="0" smtClean="0"/>
          </a:p>
          <a:p>
            <a:r>
              <a:rPr lang="ja-JP" altLang="en-US" sz="2400" dirty="0" smtClean="0"/>
              <a:t>画像のドラッグ＆</a:t>
            </a:r>
            <a:endParaRPr lang="en-US" altLang="ja-JP" sz="2400" dirty="0" smtClean="0"/>
          </a:p>
          <a:p>
            <a:r>
              <a:rPr lang="ja-JP" altLang="en-US" sz="2400" dirty="0" smtClean="0"/>
              <a:t>ドロップ可能</a:t>
            </a:r>
            <a:endParaRPr kumimoji="1" lang="ja-JP" altLang="en-US" sz="2400" dirty="0"/>
          </a:p>
        </p:txBody>
      </p:sp>
      <p:sp>
        <p:nvSpPr>
          <p:cNvPr id="40" name="テキスト ボックス 39"/>
          <p:cNvSpPr txBox="1"/>
          <p:nvPr/>
        </p:nvSpPr>
        <p:spPr>
          <a:xfrm>
            <a:off x="10579100" y="2722100"/>
            <a:ext cx="17235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2400" dirty="0"/>
              <a:t>P</a:t>
            </a:r>
            <a:r>
              <a:rPr kumimoji="1" lang="en-US" altLang="ja-JP" sz="2400" dirty="0" smtClean="0"/>
              <a:t>ublish</a:t>
            </a:r>
          </a:p>
          <a:p>
            <a:r>
              <a:rPr lang="ja-JP" altLang="en-US" sz="2400" dirty="0" smtClean="0"/>
              <a:t>は投稿する</a:t>
            </a:r>
            <a:endParaRPr lang="en-US" altLang="ja-JP" sz="2400" dirty="0" smtClean="0"/>
          </a:p>
          <a:p>
            <a:r>
              <a:rPr kumimoji="1" lang="ja-JP" altLang="en-US" sz="2400" dirty="0"/>
              <a:t>ボタン</a:t>
            </a:r>
          </a:p>
        </p:txBody>
      </p:sp>
    </p:spTree>
    <p:extLst>
      <p:ext uri="{BB962C8B-B14F-4D97-AF65-F5344CB8AC3E}">
        <p14:creationId xmlns:p14="http://schemas.microsoft.com/office/powerpoint/2010/main" val="1703911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dirty="0" smtClean="0">
                <a:solidFill>
                  <a:schemeClr val="bg1"/>
                </a:solidFill>
              </a:rPr>
              <a:t>⑨　ブログが更新されるので確認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16</a:t>
            </a:fld>
            <a:endParaRPr kumimoji="1" lang="ja-JP" altLang="en-US"/>
          </a:p>
        </p:txBody>
      </p:sp>
      <p:pic>
        <p:nvPicPr>
          <p:cNvPr id="3" name="図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76425" y="1127125"/>
            <a:ext cx="8477250" cy="5667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360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17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279400" y="0"/>
            <a:ext cx="104284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いま紹介したソフトウエア</a:t>
            </a:r>
          </a:p>
        </p:txBody>
      </p:sp>
      <p:sp>
        <p:nvSpPr>
          <p:cNvPr id="2" name="コンテンツ プレースホルダー 1"/>
          <p:cNvSpPr>
            <a:spLocks noGrp="1"/>
          </p:cNvSpPr>
          <p:nvPr>
            <p:ph idx="1"/>
          </p:nvPr>
        </p:nvSpPr>
        <p:spPr>
          <a:xfrm>
            <a:off x="4764409" y="3014998"/>
            <a:ext cx="2528314" cy="81768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kumimoji="1" lang="en-US" altLang="ja-JP" dirty="0" smtClean="0">
                <a:solidFill>
                  <a:schemeClr val="tx1"/>
                </a:solidFill>
              </a:rPr>
              <a:t>WordPress</a:t>
            </a:r>
            <a:r>
              <a:rPr lang="ja-JP" altLang="en-US" dirty="0" smtClean="0">
                <a:solidFill>
                  <a:schemeClr val="tx1"/>
                </a:solidFill>
              </a:rPr>
              <a:t> </a:t>
            </a:r>
            <a:r>
              <a:rPr lang="ja-JP" altLang="en-US" dirty="0" smtClean="0"/>
              <a:t>　</a:t>
            </a:r>
            <a:endParaRPr lang="en-US" altLang="ja-JP" dirty="0" smtClean="0"/>
          </a:p>
          <a:p>
            <a:pPr marL="0" indent="0">
              <a:buNone/>
            </a:pPr>
            <a:r>
              <a:rPr kumimoji="1" lang="en-US" altLang="ja-JP" dirty="0" smtClean="0"/>
              <a:t> </a:t>
            </a:r>
            <a:endParaRPr kumimoji="1" lang="ja-JP" altLang="en-US" dirty="0"/>
          </a:p>
        </p:txBody>
      </p:sp>
      <p:sp>
        <p:nvSpPr>
          <p:cNvPr id="17" name="テキスト ボックス 5"/>
          <p:cNvSpPr txBox="1">
            <a:spLocks noChangeArrowheads="1"/>
          </p:cNvSpPr>
          <p:nvPr/>
        </p:nvSpPr>
        <p:spPr bwMode="auto">
          <a:xfrm>
            <a:off x="9310093" y="5364588"/>
            <a:ext cx="2031325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データベース</a:t>
            </a:r>
            <a:endParaRPr lang="en-US" altLang="ja-JP" sz="2400" dirty="0">
              <a:solidFill>
                <a:srgbClr val="800000"/>
              </a:solidFill>
              <a:latin typeface="Calibri" panose="020F050202020403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>
                <a:solidFill>
                  <a:srgbClr val="800000"/>
                </a:solidFill>
                <a:latin typeface="Calibri" panose="020F0502020204030204" pitchFamily="34" charset="0"/>
              </a:rPr>
              <a:t>管理システム</a:t>
            </a:r>
          </a:p>
        </p:txBody>
      </p:sp>
      <p:sp>
        <p:nvSpPr>
          <p:cNvPr id="18" name="テキスト ボックス 5"/>
          <p:cNvSpPr txBox="1">
            <a:spLocks noChangeArrowheads="1"/>
          </p:cNvSpPr>
          <p:nvPr/>
        </p:nvSpPr>
        <p:spPr bwMode="auto">
          <a:xfrm>
            <a:off x="960958" y="5336301"/>
            <a:ext cx="203132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Ｗｅｂサーバ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sp>
        <p:nvSpPr>
          <p:cNvPr id="19" name="テキスト ボックス 5"/>
          <p:cNvSpPr txBox="1">
            <a:spLocks noChangeArrowheads="1"/>
          </p:cNvSpPr>
          <p:nvPr/>
        </p:nvSpPr>
        <p:spPr bwMode="auto">
          <a:xfrm>
            <a:off x="3908066" y="5364702"/>
            <a:ext cx="17235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言語処理系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sp>
        <p:nvSpPr>
          <p:cNvPr id="3" name="テキスト ボックス 2"/>
          <p:cNvSpPr txBox="1"/>
          <p:nvPr/>
        </p:nvSpPr>
        <p:spPr>
          <a:xfrm>
            <a:off x="9207500" y="4461194"/>
            <a:ext cx="2236510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ja-JP" altLang="en-US" sz="3200" dirty="0" smtClean="0">
                <a:solidFill>
                  <a:prstClr val="black"/>
                </a:solidFill>
              </a:rPr>
              <a:t>ＭｙＳＱＬ</a:t>
            </a:r>
            <a:endParaRPr lang="ja-JP" altLang="en-US" sz="3200" dirty="0">
              <a:solidFill>
                <a:prstClr val="black"/>
              </a:solidFill>
            </a:endParaRPr>
          </a:p>
        </p:txBody>
      </p:sp>
      <p:sp>
        <p:nvSpPr>
          <p:cNvPr id="21" name="テキスト ボックス 20"/>
          <p:cNvSpPr txBox="1"/>
          <p:nvPr/>
        </p:nvSpPr>
        <p:spPr>
          <a:xfrm>
            <a:off x="4061954" y="4461309"/>
            <a:ext cx="1415772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ja-JP" altLang="en-US" sz="3200" dirty="0" smtClean="0">
                <a:solidFill>
                  <a:prstClr val="black"/>
                </a:solidFill>
              </a:rPr>
              <a:t>ＰＨＰ</a:t>
            </a:r>
            <a:endParaRPr lang="ja-JP" altLang="en-US" sz="3200" dirty="0">
              <a:solidFill>
                <a:prstClr val="black"/>
              </a:solidFill>
            </a:endParaRPr>
          </a:p>
        </p:txBody>
      </p:sp>
      <p:sp>
        <p:nvSpPr>
          <p:cNvPr id="22" name="テキスト ボックス 21"/>
          <p:cNvSpPr txBox="1"/>
          <p:nvPr/>
        </p:nvSpPr>
        <p:spPr>
          <a:xfrm>
            <a:off x="494740" y="4461194"/>
            <a:ext cx="264687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ja-JP" altLang="en-US" sz="3200" dirty="0" smtClean="0">
                <a:solidFill>
                  <a:prstClr val="black"/>
                </a:solidFill>
              </a:rPr>
              <a:t>Ａｐａｃｈｅ</a:t>
            </a:r>
            <a:endParaRPr lang="ja-JP" altLang="en-US" sz="3200" dirty="0">
              <a:solidFill>
                <a:prstClr val="black"/>
              </a:solidFill>
            </a:endParaRPr>
          </a:p>
        </p:txBody>
      </p:sp>
      <p:sp>
        <p:nvSpPr>
          <p:cNvPr id="27" name="正方形/長方形 26"/>
          <p:cNvSpPr/>
          <p:nvPr/>
        </p:nvSpPr>
        <p:spPr>
          <a:xfrm>
            <a:off x="4341062" y="2679268"/>
            <a:ext cx="2849067" cy="115341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</a:endParaRP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355663" y="1346566"/>
            <a:ext cx="8450775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800" dirty="0" smtClean="0"/>
              <a:t>わずかな手間と時間で、</a:t>
            </a:r>
            <a:endParaRPr lang="en-US" altLang="ja-JP" sz="2800" dirty="0" smtClean="0"/>
          </a:p>
          <a:p>
            <a:r>
              <a:rPr lang="ja-JP" altLang="en-US" sz="2800" dirty="0" smtClean="0"/>
              <a:t>本格的な</a:t>
            </a:r>
            <a:r>
              <a:rPr lang="en-US" altLang="ja-JP" sz="2800" dirty="0" smtClean="0"/>
              <a:t>Web</a:t>
            </a:r>
            <a:r>
              <a:rPr lang="ja-JP" altLang="en-US" sz="2800" dirty="0" smtClean="0"/>
              <a:t>サイト＋ブログシステムが開設できる</a:t>
            </a:r>
            <a:endParaRPr kumimoji="1" lang="ja-JP" altLang="en-US" sz="2800" dirty="0"/>
          </a:p>
        </p:txBody>
      </p:sp>
      <p:sp>
        <p:nvSpPr>
          <p:cNvPr id="24" name="テキスト ボックス 5"/>
          <p:cNvSpPr txBox="1">
            <a:spLocks noChangeArrowheads="1"/>
          </p:cNvSpPr>
          <p:nvPr/>
        </p:nvSpPr>
        <p:spPr bwMode="auto">
          <a:xfrm>
            <a:off x="6333786" y="5336301"/>
            <a:ext cx="1723549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kumimoji="1" sz="32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8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4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umimoji="1" sz="2000">
                <a:solidFill>
                  <a:srgbClr val="003300"/>
                </a:solidFill>
                <a:latin typeface="メイリオ" panose="020B0604030504040204" pitchFamily="50" charset="-128"/>
                <a:ea typeface="メイリオ" panose="020B0604030504040204" pitchFamily="50" charset="-128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ja-JP" altLang="en-US" sz="2400" dirty="0" smtClean="0">
                <a:solidFill>
                  <a:srgbClr val="800000"/>
                </a:solidFill>
                <a:latin typeface="Calibri" panose="020F0502020204030204" pitchFamily="34" charset="0"/>
              </a:rPr>
              <a:t>言語処理系</a:t>
            </a:r>
            <a:endParaRPr lang="ja-JP" altLang="en-US" sz="2400" dirty="0">
              <a:solidFill>
                <a:srgbClr val="800000"/>
              </a:solidFill>
              <a:latin typeface="Calibri" panose="020F0502020204030204" pitchFamily="34" charset="0"/>
            </a:endParaRPr>
          </a:p>
        </p:txBody>
      </p:sp>
      <p:sp>
        <p:nvSpPr>
          <p:cNvPr id="25" name="テキスト ボックス 24"/>
          <p:cNvSpPr txBox="1"/>
          <p:nvPr/>
        </p:nvSpPr>
        <p:spPr>
          <a:xfrm>
            <a:off x="6719902" y="4461194"/>
            <a:ext cx="855491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altLang="ja-JP" sz="3200" dirty="0" smtClean="0">
                <a:solidFill>
                  <a:prstClr val="black"/>
                </a:solidFill>
              </a:rPr>
              <a:t>Perl</a:t>
            </a:r>
            <a:endParaRPr lang="ja-JP" altLang="en-US" sz="32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796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lang="ja-JP" altLang="en-US" smtClean="0">
                <a:solidFill>
                  <a:prstClr val="black">
                    <a:tint val="75000"/>
                  </a:prstClr>
                </a:solidFill>
              </a:rPr>
              <a:pPr/>
              <a:t>18</a:t>
            </a:fld>
            <a:endParaRPr lang="ja-JP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6" name="Rectangle 2"/>
          <p:cNvSpPr>
            <a:spLocks noGrp="1"/>
          </p:cNvSpPr>
          <p:nvPr>
            <p:ph type="title" idx="4294967295"/>
          </p:nvPr>
        </p:nvSpPr>
        <p:spPr>
          <a:xfrm>
            <a:off x="279400" y="0"/>
            <a:ext cx="10428441" cy="1004888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ct val="20000"/>
              </a:spcBef>
            </a:pPr>
            <a:r>
              <a:rPr lang="ja-JP" altLang="en-US" sz="3600" dirty="0" smtClean="0">
                <a:solidFill>
                  <a:schemeClr val="bg1"/>
                </a:solidFill>
                <a:latin typeface="Segoe UI" panose="020B0502040204020203" pitchFamily="34" charset="0"/>
                <a:ea typeface="メイリオ" panose="020B0604030504040204" pitchFamily="50" charset="-128"/>
                <a:cs typeface="Segoe UI" panose="020B0502040204020203" pitchFamily="34" charset="0"/>
              </a:rPr>
              <a:t>フリーソフトウエアの威力</a:t>
            </a:r>
          </a:p>
        </p:txBody>
      </p:sp>
      <p:sp>
        <p:nvSpPr>
          <p:cNvPr id="7" name="テキスト ボックス 6"/>
          <p:cNvSpPr txBox="1"/>
          <p:nvPr/>
        </p:nvSpPr>
        <p:spPr>
          <a:xfrm>
            <a:off x="355663" y="1346566"/>
            <a:ext cx="1131591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800" dirty="0" smtClean="0"/>
              <a:t>◆　一定の条件下で、</a:t>
            </a:r>
            <a:r>
              <a:rPr kumimoji="1" lang="ja-JP" altLang="en-US" sz="2800" b="1" dirty="0" smtClean="0"/>
              <a:t>無料</a:t>
            </a:r>
            <a:r>
              <a:rPr kumimoji="1" lang="ja-JP" altLang="en-US" sz="2800" dirty="0" smtClean="0"/>
              <a:t>で使用できるソフトウエア</a:t>
            </a:r>
            <a:endParaRPr kumimoji="1" lang="en-US" altLang="ja-JP" sz="2800" dirty="0" smtClean="0"/>
          </a:p>
          <a:p>
            <a:endParaRPr lang="en-US" altLang="ja-JP" sz="2800" dirty="0"/>
          </a:p>
          <a:p>
            <a:r>
              <a:rPr kumimoji="1" lang="ja-JP" altLang="en-US" sz="2800" dirty="0" smtClean="0"/>
              <a:t>◆　無料だからといって、決して１００％怪しいわけではない</a:t>
            </a:r>
            <a:endParaRPr kumimoji="1" lang="en-US" altLang="ja-JP" sz="2800" dirty="0" smtClean="0"/>
          </a:p>
          <a:p>
            <a:endParaRPr lang="en-US" altLang="ja-JP" sz="2800" dirty="0"/>
          </a:p>
          <a:p>
            <a:r>
              <a:rPr kumimoji="1" lang="ja-JP" altLang="en-US" sz="2800" dirty="0" smtClean="0"/>
              <a:t>　　・ダウンロードしたら、ウイルス対策ソフトウエアでスキャン</a:t>
            </a:r>
            <a:endParaRPr kumimoji="1" lang="en-US" altLang="ja-JP" sz="2800" dirty="0" smtClean="0"/>
          </a:p>
          <a:p>
            <a:r>
              <a:rPr lang="ja-JP" altLang="en-US" sz="2800" dirty="0"/>
              <a:t>　</a:t>
            </a:r>
            <a:r>
              <a:rPr lang="ja-JP" altLang="en-US" sz="2800" dirty="0" smtClean="0"/>
              <a:t>　・広告が組み込まれていることがあるが、興味がなければ無視</a:t>
            </a:r>
            <a:endParaRPr kumimoji="1" lang="ja-JP" altLang="en-US" sz="2800" dirty="0"/>
          </a:p>
        </p:txBody>
      </p:sp>
    </p:spTree>
    <p:extLst>
      <p:ext uri="{BB962C8B-B14F-4D97-AF65-F5344CB8AC3E}">
        <p14:creationId xmlns:p14="http://schemas.microsoft.com/office/powerpoint/2010/main" val="2979388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正方形/長方形 4"/>
          <p:cNvSpPr/>
          <p:nvPr/>
        </p:nvSpPr>
        <p:spPr>
          <a:xfrm>
            <a:off x="0" y="0"/>
            <a:ext cx="10847540" cy="1004888"/>
          </a:xfrm>
          <a:prstGeom prst="rect">
            <a:avLst/>
          </a:prstGeom>
          <a:solidFill>
            <a:srgbClr val="3C8C5D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>
              <a:solidFill>
                <a:prstClr val="white"/>
              </a:solidFill>
              <a:cs typeface="Segoe UI" panose="020B0502040204020203" pitchFamily="34" charset="0"/>
            </a:endParaRPr>
          </a:p>
        </p:txBody>
      </p:sp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ja-JP" altLang="en-US" dirty="0" smtClean="0">
                <a:solidFill>
                  <a:schemeClr val="bg1"/>
                </a:solidFill>
              </a:rPr>
              <a:t>リレーショナルデータベースの中身</a:t>
            </a:r>
            <a:endParaRPr kumimoji="1" lang="ja-JP" altLang="en-US" dirty="0">
              <a:solidFill>
                <a:schemeClr val="bg1"/>
              </a:solidFill>
            </a:endParaRPr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19</a:t>
            </a:fld>
            <a:endParaRPr kumimoji="1" lang="ja-JP" altLang="en-US"/>
          </a:p>
        </p:txBody>
      </p:sp>
      <p:graphicFrame>
        <p:nvGraphicFramePr>
          <p:cNvPr id="8" name="表 7"/>
          <p:cNvGraphicFramePr>
            <a:graphicFrameLocks noGrp="1"/>
          </p:cNvGraphicFramePr>
          <p:nvPr>
            <p:extLst/>
          </p:nvPr>
        </p:nvGraphicFramePr>
        <p:xfrm>
          <a:off x="1001488" y="2151186"/>
          <a:ext cx="9342625" cy="34141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58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875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3531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7454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6852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51934"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ID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post_author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post_date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post_content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post_title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2017/1/7 </a:t>
                      </a:r>
                      <a:r>
                        <a:rPr lang="en-US" altLang="ja-JP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12:11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&lt;strong&gt;</a:t>
                      </a:r>
                      <a:r>
                        <a:rPr lang="ja-JP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ブログを書いてみる</a:t>
                      </a:r>
                      <a:r>
                        <a:rPr lang="en-US" altLang="ja-JP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&lt;/</a:t>
                      </a: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strong&gt;</a:t>
                      </a:r>
                      <a:b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/>
                      </a:r>
                      <a:b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</a:br>
                      <a:r>
                        <a:rPr lang="ja-JP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ごはんがおいしい。</a:t>
                      </a:r>
                      <a:r>
                        <a:rPr lang="en-US" altLang="ja-JP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&lt;</a:t>
                      </a: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img class="alignnone size-full wp-image-5" src="http://127.0.0.1/wordpress/wp-content/uploads/2016/01/CapD20160107_23.png" alt="CapD20160107_23" width="204" height="217" /&gt;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ja-JP" alt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ブログを書いてみる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800" b="0" i="0" u="none" strike="noStrike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US" altLang="ja-JP" sz="18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2017/1/7 </a:t>
                      </a:r>
                      <a:r>
                        <a:rPr lang="en-US" altLang="ja-JP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12:10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ja-JP" altLang="en-US" sz="18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8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CapD20160107_23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9" name="テキスト ボックス 8"/>
          <p:cNvSpPr txBox="1"/>
          <p:nvPr/>
        </p:nvSpPr>
        <p:spPr>
          <a:xfrm>
            <a:off x="478971" y="1393371"/>
            <a:ext cx="1095684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2400" dirty="0" smtClean="0"/>
              <a:t>すべての</a:t>
            </a:r>
            <a:r>
              <a:rPr kumimoji="1" lang="ja-JP" altLang="en-US" sz="2400" b="1" dirty="0" smtClean="0"/>
              <a:t>ブログ記事</a:t>
            </a:r>
            <a:r>
              <a:rPr kumimoji="1" lang="ja-JP" altLang="en-US" sz="2400" dirty="0" smtClean="0"/>
              <a:t>は、リレーショナルデータベースのテーブルに格納される</a:t>
            </a:r>
            <a:endParaRPr kumimoji="1" lang="ja-JP" altLang="en-US" sz="2400" dirty="0"/>
          </a:p>
        </p:txBody>
      </p:sp>
      <p:sp>
        <p:nvSpPr>
          <p:cNvPr id="10" name="テキスト ボックス 9"/>
          <p:cNvSpPr txBox="1"/>
          <p:nvPr/>
        </p:nvSpPr>
        <p:spPr>
          <a:xfrm>
            <a:off x="703569" y="5565370"/>
            <a:ext cx="965360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ja-JP" sz="2400" dirty="0" smtClean="0">
                <a:solidFill>
                  <a:srgbClr val="006600"/>
                </a:solidFill>
              </a:rPr>
              <a:t>ID  </a:t>
            </a:r>
            <a:r>
              <a:rPr kumimoji="1" lang="ja-JP" altLang="en-US" sz="2400" dirty="0" smtClean="0">
                <a:solidFill>
                  <a:srgbClr val="006600"/>
                </a:solidFill>
              </a:rPr>
              <a:t>投稿者番号 日付　                  記事本文　　　　　　　タイトル</a:t>
            </a:r>
            <a:endParaRPr kumimoji="1" lang="ja-JP" altLang="en-US" sz="2400" dirty="0">
              <a:solidFill>
                <a:srgbClr val="006600"/>
              </a:solidFill>
            </a:endParaRPr>
          </a:p>
        </p:txBody>
      </p:sp>
      <p:sp>
        <p:nvSpPr>
          <p:cNvPr id="11" name="テキスト ボックス 10"/>
          <p:cNvSpPr txBox="1"/>
          <p:nvPr/>
        </p:nvSpPr>
        <p:spPr>
          <a:xfrm>
            <a:off x="2251750" y="6125517"/>
            <a:ext cx="75713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ja-JP" altLang="en-US" sz="2400" b="1" dirty="0" smtClean="0"/>
              <a:t>ブログ</a:t>
            </a:r>
            <a:r>
              <a:rPr lang="ja-JP" altLang="en-US" sz="2400" b="1" dirty="0"/>
              <a:t>記事</a:t>
            </a:r>
            <a:r>
              <a:rPr lang="ja-JP" altLang="en-US" sz="2400" b="1" dirty="0" smtClean="0"/>
              <a:t>を</a:t>
            </a:r>
            <a:r>
              <a:rPr lang="ja-JP" altLang="en-US" sz="2400" b="1" dirty="0"/>
              <a:t>格納</a:t>
            </a:r>
            <a:r>
              <a:rPr lang="ja-JP" altLang="en-US" sz="2400" b="1" smtClean="0"/>
              <a:t>したテーブルの例（</a:t>
            </a:r>
            <a:r>
              <a:rPr lang="ja-JP" altLang="en-US" sz="2400" b="1" dirty="0" smtClean="0"/>
              <a:t>一部分を抜粋）</a:t>
            </a:r>
            <a:endParaRPr kumimoji="1" lang="ja-JP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2436435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kumimoji="1" lang="ja-JP" altLang="en-US" smtClean="0"/>
              <a:t>ポイント</a:t>
            </a:r>
            <a:endParaRPr kumimoji="1" lang="ja-JP" altLang="en-US" dirty="0"/>
          </a:p>
        </p:txBody>
      </p:sp>
      <p:sp>
        <p:nvSpPr>
          <p:cNvPr id="3" name="コンテンツ プレースホルダー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kumimoji="1" lang="ja-JP" altLang="en-US" b="1" dirty="0" smtClean="0"/>
              <a:t>◆　</a:t>
            </a:r>
            <a:r>
              <a:rPr kumimoji="1" lang="en-US" altLang="ja-JP" b="1" dirty="0" smtClean="0"/>
              <a:t>Web</a:t>
            </a:r>
            <a:r>
              <a:rPr lang="ja-JP" altLang="en-US" b="1" dirty="0" smtClean="0"/>
              <a:t> サイト</a:t>
            </a:r>
            <a:r>
              <a:rPr lang="ja-JP" altLang="en-US" dirty="0" smtClean="0"/>
              <a:t>と，</a:t>
            </a:r>
            <a:r>
              <a:rPr lang="ja-JP" altLang="en-US" b="1" dirty="0" smtClean="0"/>
              <a:t>データベース</a:t>
            </a:r>
            <a:r>
              <a:rPr lang="ja-JP" altLang="en-US" dirty="0" smtClean="0"/>
              <a:t>は関係あり</a:t>
            </a:r>
            <a:endParaRPr lang="en-US" altLang="ja-JP" dirty="0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lang="ja-JP" altLang="en-US" dirty="0" smtClean="0"/>
              <a:t>◆　</a:t>
            </a:r>
            <a:r>
              <a:rPr lang="ja-JP" altLang="en-US" b="1" dirty="0" smtClean="0"/>
              <a:t>ブログ（インターネットの日記）</a:t>
            </a:r>
            <a:r>
              <a:rPr lang="ja-JP" altLang="en-US" dirty="0" smtClean="0"/>
              <a:t>を，</a:t>
            </a:r>
            <a:r>
              <a:rPr lang="ja-JP" altLang="en-US" b="1" dirty="0" smtClean="0"/>
              <a:t>自分のパソコン</a:t>
            </a:r>
            <a:r>
              <a:rPr lang="ja-JP" altLang="en-US" dirty="0" smtClean="0"/>
              <a:t>で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全世界に公開することは簡単．１時間もかからない</a:t>
            </a:r>
            <a:endParaRPr lang="en-US" altLang="ja-JP" smtClean="0"/>
          </a:p>
          <a:p>
            <a:pPr marL="0" indent="0">
              <a:buNone/>
            </a:pPr>
            <a:endParaRPr lang="en-US" altLang="ja-JP" dirty="0"/>
          </a:p>
          <a:p>
            <a:pPr marL="0" indent="0">
              <a:buNone/>
            </a:pPr>
            <a:r>
              <a:rPr lang="ja-JP" altLang="en-US" dirty="0" smtClean="0"/>
              <a:t>◆　</a:t>
            </a:r>
            <a:r>
              <a:rPr lang="ja-JP" altLang="en-US" b="1" dirty="0"/>
              <a:t>ブログ（インターネットの日記</a:t>
            </a:r>
            <a:r>
              <a:rPr lang="ja-JP" altLang="en-US" b="1" dirty="0" smtClean="0"/>
              <a:t>）</a:t>
            </a:r>
            <a:r>
              <a:rPr lang="ja-JP" altLang="en-US" dirty="0" smtClean="0"/>
              <a:t>の「</a:t>
            </a:r>
            <a:r>
              <a:rPr lang="ja-JP" altLang="en-US" b="1" dirty="0" smtClean="0"/>
              <a:t>データ管理</a:t>
            </a:r>
            <a:r>
              <a:rPr lang="ja-JP" altLang="en-US" dirty="0" smtClean="0"/>
              <a:t>」は，</a:t>
            </a:r>
            <a:endParaRPr lang="en-US" altLang="ja-JP" dirty="0" smtClean="0"/>
          </a:p>
          <a:p>
            <a:pPr marL="0" indent="0">
              <a:buNone/>
            </a:pPr>
            <a:r>
              <a:rPr lang="ja-JP" altLang="en-US" dirty="0"/>
              <a:t>　</a:t>
            </a:r>
            <a:r>
              <a:rPr lang="ja-JP" altLang="en-US" dirty="0" smtClean="0"/>
              <a:t>　データベース管理システムが行う</a:t>
            </a:r>
            <a:endParaRPr lang="en-US" altLang="ja-JP" dirty="0" smtClean="0"/>
          </a:p>
        </p:txBody>
      </p:sp>
      <p:sp>
        <p:nvSpPr>
          <p:cNvPr id="4" name="スライド番号プレースホルダー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940FB6-D91C-4C45-82A6-6C3F63B50793}" type="slidenum">
              <a:rPr kumimoji="1" lang="ja-JP" altLang="en-US" smtClean="0"/>
              <a:t>20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124433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ユーザー定義 1">
      <a:majorFont>
        <a:latin typeface="Segoe UI"/>
        <a:ea typeface="メイリオ"/>
        <a:cs typeface=""/>
      </a:majorFont>
      <a:minorFont>
        <a:latin typeface="Segoe UI"/>
        <a:ea typeface="メイリオ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テーマ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2026</TotalTime>
  <Words>644</Words>
  <Application>Microsoft Office PowerPoint</Application>
  <PresentationFormat>ワイド画面</PresentationFormat>
  <Paragraphs>219</Paragraphs>
  <Slides>20</Slides>
  <Notes>5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6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20</vt:i4>
      </vt:variant>
    </vt:vector>
  </HeadingPairs>
  <TitlesOfParts>
    <vt:vector size="27" baseType="lpstr">
      <vt:lpstr>ＭＳ Ｐゴシック</vt:lpstr>
      <vt:lpstr>メイリオ</vt:lpstr>
      <vt:lpstr>Arial</vt:lpstr>
      <vt:lpstr>Calibri</vt:lpstr>
      <vt:lpstr>Calibri Light</vt:lpstr>
      <vt:lpstr>Segoe UI</vt:lpstr>
      <vt:lpstr>Office テーマ</vt:lpstr>
      <vt:lpstr>データベースシステム入門</vt:lpstr>
      <vt:lpstr>ポイント</vt:lpstr>
      <vt:lpstr>Web サイトとデータベース</vt:lpstr>
      <vt:lpstr>Web サイトでデータベースシステムを動かす利点</vt:lpstr>
      <vt:lpstr>Web サイト（データベースシステム付き）を簡単に立ち上げることができるソフトもあります</vt:lpstr>
      <vt:lpstr>Web サイト（データベースシステム付き）を簡単に立ち上げることができるソフトもあります</vt:lpstr>
      <vt:lpstr>XAMPP （ザンプ）とは</vt:lpstr>
      <vt:lpstr>① XAMPP のダウンロード</vt:lpstr>
      <vt:lpstr>② XAMPP のインストール</vt:lpstr>
      <vt:lpstr>③ XAMPP 今トールパネルで Apache, MySQL を起動</vt:lpstr>
      <vt:lpstr>④ XAMPP 用の WordPress アドオンのダウンロード</vt:lpstr>
      <vt:lpstr>⑤ XAMPP 用の WordPress アドオンのインストール（１）</vt:lpstr>
      <vt:lpstr>⑥ XAMPP 用の WordPress アドオンのインストール（２）</vt:lpstr>
      <vt:lpstr>⑦ ログインし、ブログを投稿してみる（１）</vt:lpstr>
      <vt:lpstr>⑧ ログインし、ブログを投稿してみる（２）</vt:lpstr>
      <vt:lpstr>⑨　ブログが更新されるので確認</vt:lpstr>
      <vt:lpstr>いま紹介したソフトウエア</vt:lpstr>
      <vt:lpstr>フリーソフトウエアの威力</vt:lpstr>
      <vt:lpstr>リレーショナルデータベースの中身</vt:lpstr>
      <vt:lpstr>ポイント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user</dc:creator>
  <cp:lastModifiedBy>金子　邦彦</cp:lastModifiedBy>
  <cp:revision>278</cp:revision>
  <cp:lastPrinted>2015-04-10T09:37:57Z</cp:lastPrinted>
  <dcterms:created xsi:type="dcterms:W3CDTF">2015-04-02T07:07:27Z</dcterms:created>
  <dcterms:modified xsi:type="dcterms:W3CDTF">2018-02-01T05:03:00Z</dcterms:modified>
</cp:coreProperties>
</file>