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00"/>
    <a:srgbClr val="006600"/>
    <a:srgbClr val="C80000"/>
    <a:srgbClr val="000066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1" autoAdjust="0"/>
    <p:restoredTop sz="86433" autoAdjust="0"/>
  </p:normalViewPr>
  <p:slideViewPr>
    <p:cSldViewPr snapToGrid="0">
      <p:cViewPr varScale="1">
        <p:scale>
          <a:sx n="96" d="100"/>
          <a:sy n="96" d="100"/>
        </p:scale>
        <p:origin x="84" y="528"/>
      </p:cViewPr>
      <p:guideLst/>
    </p:cSldViewPr>
  </p:slideViewPr>
  <p:outlineViewPr>
    <p:cViewPr>
      <p:scale>
        <a:sx n="33" d="100"/>
        <a:sy n="33" d="100"/>
      </p:scale>
      <p:origin x="0" y="-255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24339" y="1122363"/>
            <a:ext cx="10426148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１０．データウエアハウス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正方形/長方形 15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ja-JP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/>
              <a:ea typeface="メイリオ"/>
              <a:cs typeface="+mn-cs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175" y="259522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solidFill>
                  <a:schemeClr val="bg1"/>
                </a:solidFill>
              </a:rPr>
              <a:t>リレーショナルデータベースシステム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5" name="テキスト ボックス 5"/>
          <p:cNvSpPr txBox="1">
            <a:spLocks noChangeArrowheads="1"/>
          </p:cNvSpPr>
          <p:nvPr/>
        </p:nvSpPr>
        <p:spPr bwMode="auto">
          <a:xfrm>
            <a:off x="352909" y="3887421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6" name="テキスト ボックス 5"/>
          <p:cNvSpPr txBox="1">
            <a:spLocks noChangeArrowheads="1"/>
          </p:cNvSpPr>
          <p:nvPr/>
        </p:nvSpPr>
        <p:spPr bwMode="auto">
          <a:xfrm>
            <a:off x="2855859" y="3973888"/>
            <a:ext cx="233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189061" y="2061371"/>
            <a:ext cx="4902199" cy="29631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381148" y="2153445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9" name="Text Box 32"/>
          <p:cNvSpPr txBox="1">
            <a:spLocks noChangeArrowheads="1"/>
          </p:cNvSpPr>
          <p:nvPr/>
        </p:nvSpPr>
        <p:spPr bwMode="auto">
          <a:xfrm>
            <a:off x="4207267" y="305456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0" name="テキスト ボックス 5"/>
          <p:cNvSpPr txBox="1">
            <a:spLocks noChangeArrowheads="1"/>
          </p:cNvSpPr>
          <p:nvPr/>
        </p:nvSpPr>
        <p:spPr bwMode="auto">
          <a:xfrm>
            <a:off x="189061" y="5198567"/>
            <a:ext cx="5416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あわせて</a:t>
            </a:r>
            <a:endParaRPr lang="en-US" altLang="ja-JP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r>
              <a:rPr lang="ja-JP" altLang="en-US" sz="2400" b="1" u="sng" dirty="0" smtClean="0">
                <a:solidFill>
                  <a:srgbClr val="800000"/>
                </a:solidFill>
                <a:latin typeface="Calibri" panose="020F0502020204030204" pitchFamily="34" charset="0"/>
              </a:rPr>
              <a:t>システム</a:t>
            </a:r>
            <a:endParaRPr lang="ja-JP" altLang="en-US" sz="2400" b="1" u="sng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71" y="2520157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253" y="2578177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形吹き出し 13"/>
          <p:cNvSpPr/>
          <p:nvPr/>
        </p:nvSpPr>
        <p:spPr>
          <a:xfrm>
            <a:off x="5712643" y="1159497"/>
            <a:ext cx="6238057" cy="4779390"/>
          </a:xfrm>
          <a:prstGeom prst="wedgeEllipseCallout">
            <a:avLst>
              <a:gd name="adj1" fmla="val -63599"/>
              <a:gd name="adj2" fmla="val 167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592925" y="4810600"/>
            <a:ext cx="5420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/>
              <a:t>データの種類ごとに分かれた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たくさん</a:t>
            </a:r>
            <a:r>
              <a:rPr lang="ja-JP" altLang="en-US" sz="2400" dirty="0"/>
              <a:t>の</a:t>
            </a:r>
            <a:r>
              <a:rPr lang="ja-JP" altLang="en-US" sz="2400" b="1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/>
              <a:t>が格納される</a:t>
            </a:r>
          </a:p>
        </p:txBody>
      </p:sp>
      <p:pic>
        <p:nvPicPr>
          <p:cNvPr id="1026" name="Picture 2" descr="https://www.kunihikokaneko.com/free/db/1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316" y="3577850"/>
            <a:ext cx="3939848" cy="89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kunihikokaneko.com/free/db/157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79" y="2146211"/>
            <a:ext cx="4565519" cy="11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18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10-1 </a:t>
            </a:r>
            <a:r>
              <a:rPr lang="ja-JP" altLang="en-US" sz="4000" dirty="0" smtClean="0">
                <a:solidFill>
                  <a:schemeClr val="bg1"/>
                </a:solidFill>
              </a:rPr>
              <a:t>データウエアハウス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246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データベース構築での作戦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26533" y="1307661"/>
            <a:ext cx="9076267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◆　</a:t>
            </a:r>
            <a:r>
              <a:rPr kumimoji="1" lang="ja-JP" altLang="en-US" sz="3600" b="1" dirty="0" smtClean="0"/>
              <a:t>整理整頓</a:t>
            </a:r>
            <a:r>
              <a:rPr kumimoji="1" lang="ja-JP" altLang="en-US" sz="3600" dirty="0" smtClean="0"/>
              <a:t>する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endParaRPr lang="en-US" altLang="ja-JP" sz="3600" dirty="0"/>
          </a:p>
          <a:p>
            <a:pPr>
              <a:lnSpc>
                <a:spcPct val="140000"/>
              </a:lnSpc>
            </a:pP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dirty="0" smtClean="0"/>
              <a:t>◆　とにかく</a:t>
            </a:r>
            <a:r>
              <a:rPr lang="ja-JP" altLang="en-US" sz="3600" b="1" dirty="0" smtClean="0"/>
              <a:t>何でも入れる</a:t>
            </a:r>
            <a:endParaRPr kumimoji="1" lang="ja-JP" altLang="en-US" sz="3600" b="1" dirty="0"/>
          </a:p>
        </p:txBody>
      </p:sp>
      <p:pic>
        <p:nvPicPr>
          <p:cNvPr id="1026" name="Picture 2" descr="http://1.bp.blogspot.com/-EGGBRGzRSCs/UrlmuJeYxII/AAAAAAAAcKo/0hhaIrtKQr0/s800/souko_build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860" y="4001170"/>
            <a:ext cx="3504418" cy="272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d_kns0GV1rc/VJvKSmm_yHI/AAAAAAAAp_U/oJhma9jzK2U/s800/cleaning_seir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904" y="1021817"/>
            <a:ext cx="2941197" cy="233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上下矢印 1"/>
          <p:cNvSpPr/>
          <p:nvPr/>
        </p:nvSpPr>
        <p:spPr>
          <a:xfrm>
            <a:off x="2536723" y="2394023"/>
            <a:ext cx="501445" cy="102199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3469223" y="2643411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</a:rPr>
              <a:t>作戦が全く違う</a:t>
            </a:r>
            <a:endParaRPr kumimoji="1" lang="ja-JP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0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データベース構築での作戦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26533" y="1307661"/>
            <a:ext cx="9076267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◆　</a:t>
            </a:r>
            <a:r>
              <a:rPr kumimoji="1" lang="ja-JP" altLang="en-US" sz="3600" b="1" dirty="0" smtClean="0"/>
              <a:t>整理整頓</a:t>
            </a:r>
            <a:r>
              <a:rPr kumimoji="1" lang="ja-JP" altLang="en-US" sz="3600" dirty="0" smtClean="0"/>
              <a:t>する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endParaRPr lang="en-US" altLang="ja-JP" sz="3600" dirty="0"/>
          </a:p>
          <a:p>
            <a:pPr>
              <a:lnSpc>
                <a:spcPct val="140000"/>
              </a:lnSpc>
            </a:pP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dirty="0" smtClean="0"/>
              <a:t>◆　とにかく</a:t>
            </a:r>
            <a:r>
              <a:rPr lang="ja-JP" altLang="en-US" sz="3600" b="1" dirty="0" smtClean="0"/>
              <a:t>何でも入れる</a:t>
            </a:r>
            <a:endParaRPr kumimoji="1" lang="ja-JP" altLang="en-US" sz="3600" b="1" dirty="0"/>
          </a:p>
        </p:txBody>
      </p:sp>
      <p:pic>
        <p:nvPicPr>
          <p:cNvPr id="1026" name="Picture 2" descr="http://1.bp.blogspot.com/-EGGBRGzRSCs/UrlmuJeYxII/AAAAAAAAcKo/0hhaIrtKQr0/s800/souko_build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860" y="4001170"/>
            <a:ext cx="3504418" cy="272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d_kns0GV1rc/VJvKSmm_yHI/AAAAAAAAp_U/oJhma9jzK2U/s800/cleaning_seir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904" y="1021817"/>
            <a:ext cx="2941197" cy="233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角丸四角形吹き出し 6"/>
          <p:cNvSpPr/>
          <p:nvPr/>
        </p:nvSpPr>
        <p:spPr>
          <a:xfrm>
            <a:off x="4338534" y="2182651"/>
            <a:ext cx="4924323" cy="1352067"/>
          </a:xfrm>
          <a:prstGeom prst="wedgeRoundRectCallout">
            <a:avLst>
              <a:gd name="adj1" fmla="val -45392"/>
              <a:gd name="adj2" fmla="val -7276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698559" y="2391460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こちらには、</a:t>
            </a:r>
            <a:endParaRPr kumimoji="1" lang="en-US" altLang="ja-JP" sz="3200" dirty="0" smtClean="0"/>
          </a:p>
          <a:p>
            <a:r>
              <a:rPr kumimoji="1" lang="ja-JP" altLang="en-US" sz="3200" dirty="0" smtClean="0"/>
              <a:t>こちらの良さがあり</a:t>
            </a:r>
            <a:endParaRPr kumimoji="1" lang="ja-JP" altLang="en-US" sz="3200" dirty="0"/>
          </a:p>
        </p:txBody>
      </p:sp>
      <p:sp>
        <p:nvSpPr>
          <p:cNvPr id="12" name="角丸四角形吹き出し 11"/>
          <p:cNvSpPr/>
          <p:nvPr/>
        </p:nvSpPr>
        <p:spPr>
          <a:xfrm>
            <a:off x="4338534" y="4805155"/>
            <a:ext cx="4924323" cy="1352067"/>
          </a:xfrm>
          <a:prstGeom prst="wedgeRoundRectCallout">
            <a:avLst>
              <a:gd name="adj1" fmla="val -45392"/>
              <a:gd name="adj2" fmla="val -7276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819054" y="4974076"/>
            <a:ext cx="38779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こちらには、</a:t>
            </a:r>
            <a:endParaRPr kumimoji="1" lang="en-US" altLang="ja-JP" sz="3200" dirty="0" smtClean="0"/>
          </a:p>
          <a:p>
            <a:r>
              <a:rPr kumimoji="1" lang="ja-JP" altLang="en-US" sz="3200" dirty="0" smtClean="0"/>
              <a:t>こちらの良さがある</a:t>
            </a:r>
            <a:endParaRPr kumimoji="1" lang="ja-JP" altLang="en-US" sz="32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53273" y="2282851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次回</a:t>
            </a:r>
            <a:r>
              <a:rPr lang="ja-JP" altLang="en-US" sz="3200" dirty="0" smtClean="0"/>
              <a:t>からはこちら</a:t>
            </a:r>
            <a:endParaRPr lang="en-US" altLang="ja-JP" sz="3200" dirty="0" smtClean="0"/>
          </a:p>
          <a:p>
            <a:r>
              <a:rPr kumimoji="1" lang="ja-JP" altLang="en-US" sz="3200" dirty="0" smtClean="0"/>
              <a:t>を教えます</a:t>
            </a:r>
            <a:endParaRPr kumimoji="1" lang="ja-JP" altLang="en-US" sz="32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305100" y="4890757"/>
            <a:ext cx="38779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今日</a:t>
            </a:r>
            <a:r>
              <a:rPr lang="ja-JP" altLang="en-US" sz="3200" dirty="0" smtClean="0"/>
              <a:t>はこちら</a:t>
            </a:r>
            <a:endParaRPr lang="en-US" altLang="ja-JP" sz="3200" dirty="0" smtClean="0"/>
          </a:p>
          <a:p>
            <a:r>
              <a:rPr kumimoji="1" lang="ja-JP" altLang="en-US" sz="3200" dirty="0" smtClean="0"/>
              <a:t>を教えます</a:t>
            </a:r>
            <a:endParaRPr kumimoji="1" lang="en-US" altLang="ja-JP" sz="3200" dirty="0" smtClean="0"/>
          </a:p>
          <a:p>
            <a:r>
              <a:rPr lang="ja-JP" altLang="en-US" sz="3200" b="1" dirty="0" smtClean="0">
                <a:solidFill>
                  <a:srgbClr val="C00000"/>
                </a:solidFill>
              </a:rPr>
              <a:t>データウエア</a:t>
            </a:r>
            <a:r>
              <a:rPr lang="ja-JP" altLang="en-US" sz="3200" b="1" dirty="0">
                <a:solidFill>
                  <a:srgbClr val="C00000"/>
                </a:solidFill>
              </a:rPr>
              <a:t>ハウス</a:t>
            </a:r>
            <a:endParaRPr kumimoji="1" lang="ja-JP" alt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01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データウエアハウスとは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62466" y="1404268"/>
            <a:ext cx="9834034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>
                <a:solidFill>
                  <a:srgbClr val="C00000"/>
                </a:solidFill>
              </a:rPr>
              <a:t>データウエアハウス</a:t>
            </a:r>
            <a:r>
              <a:rPr kumimoji="1" lang="ja-JP" altLang="en-US" sz="3600" dirty="0" smtClean="0"/>
              <a:t>とは、「</a:t>
            </a:r>
            <a:r>
              <a:rPr kumimoji="1" lang="ja-JP" altLang="en-US" sz="3600" b="1" dirty="0" smtClean="0"/>
              <a:t>とにかく何でも入れる</a:t>
            </a:r>
            <a:r>
              <a:rPr kumimoji="1" lang="ja-JP" altLang="en-US" sz="3600" dirty="0" smtClean="0"/>
              <a:t>」という方針で作成されたデータベース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dirty="0" smtClean="0"/>
              <a:t>・一度記録したら、消さない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kumimoji="1" lang="ja-JP" altLang="en-US" sz="3600" dirty="0" smtClean="0"/>
              <a:t>・どんな形のデータでもそのまま受け入れる</a:t>
            </a:r>
            <a:endParaRPr kumimoji="1" lang="en-US" altLang="ja-JP" sz="3600" dirty="0" smtClean="0"/>
          </a:p>
        </p:txBody>
      </p:sp>
      <p:grpSp>
        <p:nvGrpSpPr>
          <p:cNvPr id="7" name="グループ化 6"/>
          <p:cNvGrpSpPr/>
          <p:nvPr/>
        </p:nvGrpSpPr>
        <p:grpSpPr>
          <a:xfrm>
            <a:off x="10096500" y="1440121"/>
            <a:ext cx="2031326" cy="1921118"/>
            <a:chOff x="9828551" y="1209670"/>
            <a:chExt cx="2031326" cy="1921118"/>
          </a:xfrm>
        </p:grpSpPr>
        <p:sp>
          <p:nvSpPr>
            <p:cNvPr id="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2" descr="http://1.bp.blogspot.com/-EGGBRGzRSCs/UrlmuJeYxII/AAAAAAAAcKo/0hhaIrtKQr0/s800/souko_buildin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473" y="4359609"/>
            <a:ext cx="3504418" cy="272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97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7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データウエアハウスの活用例（１）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19100" y="5767429"/>
            <a:ext cx="9834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 smtClean="0">
                <a:latin typeface="+mn-ea"/>
              </a:rPr>
              <a:t>出典</a:t>
            </a:r>
            <a:r>
              <a:rPr lang="en-US" altLang="ja-JP" sz="2000" dirty="0" smtClean="0">
                <a:latin typeface="+mn-ea"/>
              </a:rPr>
              <a:t>: Teradata </a:t>
            </a:r>
            <a:r>
              <a:rPr lang="ja-JP" altLang="en-US" sz="2000" dirty="0" smtClean="0">
                <a:latin typeface="+mn-ea"/>
              </a:rPr>
              <a:t>社 </a:t>
            </a:r>
            <a:r>
              <a:rPr lang="en-US" altLang="ja-JP" sz="2000" dirty="0" smtClean="0">
                <a:latin typeface="+mn-ea"/>
              </a:rPr>
              <a:t>Web </a:t>
            </a:r>
            <a:r>
              <a:rPr lang="ja-JP" altLang="en-US" sz="2000" dirty="0" smtClean="0">
                <a:latin typeface="+mn-ea"/>
              </a:rPr>
              <a:t>ページ</a:t>
            </a:r>
            <a:endParaRPr lang="en-US" altLang="ja-JP" sz="2000" dirty="0" smtClean="0">
              <a:latin typeface="+mn-ea"/>
            </a:endParaRPr>
          </a:p>
          <a:p>
            <a:r>
              <a:rPr kumimoji="1" lang="ja-JP" altLang="en-US" sz="2000" dirty="0">
                <a:latin typeface="+mn-ea"/>
              </a:rPr>
              <a:t>　</a:t>
            </a:r>
            <a:r>
              <a:rPr kumimoji="1" lang="ja-JP" altLang="en-US" sz="2000" dirty="0" smtClean="0">
                <a:latin typeface="+mn-ea"/>
              </a:rPr>
              <a:t>　</a:t>
            </a:r>
            <a:r>
              <a:rPr lang="en-US" altLang="ja-JP" sz="2000" dirty="0">
                <a:latin typeface="+mn-ea"/>
              </a:rPr>
              <a:t>http://jpn.teradata.jp/library/nyumon/ins_1904.html</a:t>
            </a:r>
            <a:endParaRPr kumimoji="1" lang="en-US" altLang="ja-JP" sz="2000" dirty="0" smtClean="0">
              <a:latin typeface="+mn-ea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19100" y="1199327"/>
            <a:ext cx="8005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200" dirty="0" smtClean="0">
                <a:latin typeface="+mn-ea"/>
              </a:rPr>
              <a:t>◆大量の商品が出品され、購入されるオークションサイト</a:t>
            </a:r>
            <a:endParaRPr kumimoji="1"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>
                <a:latin typeface="+mn-ea"/>
              </a:rPr>
              <a:t>　</a:t>
            </a:r>
            <a:r>
              <a:rPr lang="ja-JP" altLang="en-US" sz="3200" dirty="0" smtClean="0">
                <a:latin typeface="+mn-ea"/>
              </a:rPr>
              <a:t>・不正行動の監視</a:t>
            </a:r>
            <a:endParaRPr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kumimoji="1" lang="ja-JP" altLang="en-US" sz="3200" dirty="0">
                <a:latin typeface="+mn-ea"/>
              </a:rPr>
              <a:t>　</a:t>
            </a:r>
            <a:r>
              <a:rPr lang="ja-JP" altLang="en-US" sz="3200" dirty="0" smtClean="0">
                <a:latin typeface="+mn-ea"/>
              </a:rPr>
              <a:t>・出品者、購入者が「どうすればより満</a:t>
            </a:r>
            <a:endParaRPr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>
                <a:latin typeface="+mn-ea"/>
              </a:rPr>
              <a:t>　</a:t>
            </a:r>
            <a:r>
              <a:rPr lang="ja-JP" altLang="en-US" sz="3200" dirty="0" smtClean="0">
                <a:latin typeface="+mn-ea"/>
              </a:rPr>
              <a:t>　</a:t>
            </a:r>
            <a:r>
              <a:rPr lang="ja-JP" altLang="en-US" sz="3200" dirty="0" err="1" smtClean="0">
                <a:latin typeface="+mn-ea"/>
              </a:rPr>
              <a:t>足するか</a:t>
            </a:r>
            <a:r>
              <a:rPr lang="ja-JP" altLang="en-US" sz="3200" dirty="0" smtClean="0">
                <a:latin typeface="+mn-ea"/>
              </a:rPr>
              <a:t>」の分析</a:t>
            </a:r>
            <a:endParaRPr kumimoji="1" lang="en-US" altLang="ja-JP" sz="3200" dirty="0" smtClean="0">
              <a:latin typeface="+mn-ea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1041" y="2028895"/>
            <a:ext cx="3479659" cy="2709862"/>
          </a:xfrm>
          <a:prstGeom prst="rect">
            <a:avLst/>
          </a:prstGeom>
        </p:spPr>
      </p:pic>
      <p:sp>
        <p:nvSpPr>
          <p:cNvPr id="12" name="テキスト ボックス 11"/>
          <p:cNvSpPr txBox="1"/>
          <p:nvPr/>
        </p:nvSpPr>
        <p:spPr>
          <a:xfrm>
            <a:off x="8750300" y="4839667"/>
            <a:ext cx="365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latin typeface="+mn-ea"/>
              </a:rPr>
              <a:t>eBay Web </a:t>
            </a:r>
            <a:r>
              <a:rPr lang="ja-JP" altLang="en-US" sz="2000" dirty="0" smtClean="0">
                <a:latin typeface="+mn-ea"/>
              </a:rPr>
              <a:t>ページ</a:t>
            </a:r>
            <a:endParaRPr lang="en-US" altLang="ja-JP" sz="2000" dirty="0" smtClean="0">
              <a:latin typeface="+mn-ea"/>
            </a:endParaRPr>
          </a:p>
          <a:p>
            <a:r>
              <a:rPr lang="en-US" altLang="ja-JP" sz="2000" dirty="0" smtClean="0">
                <a:latin typeface="+mn-ea"/>
              </a:rPr>
              <a:t>http</a:t>
            </a:r>
            <a:r>
              <a:rPr lang="en-US" altLang="ja-JP" sz="2000" dirty="0">
                <a:latin typeface="+mn-ea"/>
              </a:rPr>
              <a:t>://www.ebay.co.jp/</a:t>
            </a:r>
            <a:endParaRPr lang="en-US" altLang="ja-JP" sz="2000" dirty="0" smtClean="0">
              <a:latin typeface="+mn-ea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419100" y="4932000"/>
            <a:ext cx="5211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chemeClr val="accent6">
                    <a:lumMod val="75000"/>
                  </a:schemeClr>
                </a:solidFill>
              </a:rPr>
              <a:t>出品、購入の状況を丸ごと記録</a:t>
            </a:r>
            <a:endParaRPr kumimoji="1" lang="ja-JP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1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8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データウエアハウスの活用例（２）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356470" y="6150114"/>
            <a:ext cx="98340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000" dirty="0" smtClean="0">
                <a:latin typeface="+mn-ea"/>
              </a:rPr>
              <a:t>出典</a:t>
            </a:r>
            <a:r>
              <a:rPr lang="en-US" altLang="ja-JP" sz="2000" dirty="0" smtClean="0">
                <a:latin typeface="+mn-ea"/>
              </a:rPr>
              <a:t>: Teradata </a:t>
            </a:r>
            <a:r>
              <a:rPr lang="ja-JP" altLang="en-US" sz="2000" dirty="0" smtClean="0">
                <a:latin typeface="+mn-ea"/>
              </a:rPr>
              <a:t>社 </a:t>
            </a:r>
            <a:r>
              <a:rPr lang="en-US" altLang="ja-JP" sz="2000" dirty="0" smtClean="0">
                <a:latin typeface="+mn-ea"/>
              </a:rPr>
              <a:t>Web </a:t>
            </a:r>
            <a:r>
              <a:rPr lang="ja-JP" altLang="en-US" sz="2000" dirty="0" smtClean="0">
                <a:latin typeface="+mn-ea"/>
              </a:rPr>
              <a:t>ページ</a:t>
            </a:r>
            <a:endParaRPr lang="en-US" altLang="ja-JP" sz="2000" dirty="0" smtClean="0">
              <a:latin typeface="+mn-ea"/>
            </a:endParaRPr>
          </a:p>
          <a:p>
            <a:r>
              <a:rPr kumimoji="1" lang="ja-JP" altLang="en-US" sz="2000" dirty="0">
                <a:latin typeface="+mn-ea"/>
              </a:rPr>
              <a:t>　</a:t>
            </a:r>
            <a:r>
              <a:rPr kumimoji="1" lang="ja-JP" altLang="en-US" sz="2000" dirty="0" smtClean="0">
                <a:latin typeface="+mn-ea"/>
              </a:rPr>
              <a:t>　</a:t>
            </a:r>
            <a:r>
              <a:rPr lang="en-US" altLang="ja-JP" sz="2000" dirty="0">
                <a:latin typeface="+mn-ea"/>
              </a:rPr>
              <a:t>http://jpn.teradata.jp/library/nyumon/ins_1904.html</a:t>
            </a:r>
            <a:endParaRPr kumimoji="1" lang="en-US" altLang="ja-JP" sz="2000" dirty="0" smtClean="0">
              <a:latin typeface="+mn-ea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56470" y="1170106"/>
            <a:ext cx="8005234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200" dirty="0" smtClean="0">
                <a:latin typeface="+mn-ea"/>
              </a:rPr>
              <a:t>◆</a:t>
            </a:r>
            <a:r>
              <a:rPr lang="ja-JP" altLang="en-US" sz="3200" dirty="0" smtClean="0">
                <a:latin typeface="+mn-ea"/>
              </a:rPr>
              <a:t>「空席で飛ばすくらいなら、安値でも売りたい」と思っている航空会社</a:t>
            </a:r>
            <a:endParaRPr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kumimoji="1" lang="ja-JP" altLang="en-US" sz="3200" dirty="0">
                <a:latin typeface="+mn-ea"/>
              </a:rPr>
              <a:t>　</a:t>
            </a:r>
            <a:r>
              <a:rPr kumimoji="1" lang="ja-JP" altLang="en-US" sz="3200" dirty="0" smtClean="0">
                <a:latin typeface="+mn-ea"/>
              </a:rPr>
              <a:t>・満席になりそうか、空席はいくつに</a:t>
            </a:r>
            <a:r>
              <a:rPr kumimoji="1" lang="ja-JP" altLang="en-US" sz="3200" dirty="0" err="1" smtClean="0">
                <a:latin typeface="+mn-ea"/>
              </a:rPr>
              <a:t>な</a:t>
            </a:r>
            <a:endParaRPr kumimoji="1"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>
                <a:latin typeface="+mn-ea"/>
              </a:rPr>
              <a:t>　</a:t>
            </a:r>
            <a:r>
              <a:rPr lang="ja-JP" altLang="en-US" sz="3200" dirty="0" smtClean="0">
                <a:latin typeface="+mn-ea"/>
              </a:rPr>
              <a:t>　</a:t>
            </a:r>
            <a:r>
              <a:rPr kumimoji="1" lang="ja-JP" altLang="en-US" sz="3200" dirty="0" err="1" smtClean="0">
                <a:latin typeface="+mn-ea"/>
              </a:rPr>
              <a:t>り</a:t>
            </a:r>
            <a:r>
              <a:rPr kumimoji="1" lang="ja-JP" altLang="en-US" sz="3200" dirty="0" smtClean="0">
                <a:latin typeface="+mn-ea"/>
              </a:rPr>
              <a:t>そうかを的確に予測</a:t>
            </a:r>
            <a:endParaRPr kumimoji="1"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>
                <a:latin typeface="+mn-ea"/>
              </a:rPr>
              <a:t>　</a:t>
            </a:r>
            <a:r>
              <a:rPr lang="ja-JP" altLang="en-US" sz="3200" dirty="0" smtClean="0">
                <a:latin typeface="+mn-ea"/>
              </a:rPr>
              <a:t>・空席をぴったり埋めるために、ダイナ</a:t>
            </a:r>
            <a:endParaRPr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>
                <a:latin typeface="+mn-ea"/>
              </a:rPr>
              <a:t>　</a:t>
            </a:r>
            <a:r>
              <a:rPr lang="ja-JP" altLang="en-US" sz="3200" dirty="0" smtClean="0">
                <a:latin typeface="+mn-ea"/>
              </a:rPr>
              <a:t>　ミックに</a:t>
            </a:r>
            <a:r>
              <a:rPr kumimoji="1" lang="ja-JP" altLang="en-US" sz="3200" dirty="0" smtClean="0">
                <a:latin typeface="+mn-ea"/>
              </a:rPr>
              <a:t>値下げ／値上げ</a:t>
            </a:r>
            <a:endParaRPr kumimoji="1" lang="en-US" altLang="ja-JP" sz="3200" dirty="0" smtClean="0">
              <a:latin typeface="+mn-ea"/>
            </a:endParaRPr>
          </a:p>
        </p:txBody>
      </p:sp>
      <p:pic>
        <p:nvPicPr>
          <p:cNvPr id="2050" name="Picture 2" descr="http://3.bp.blogspot.com/-y3Z2YmSBo7c/UWyk2oEAvtI/AAAAAAAAQnQ/tsiRPYg6jMA/s1600/kuuko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856" y="1747960"/>
            <a:ext cx="3186556" cy="287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テキスト ボックス 6"/>
          <p:cNvSpPr txBox="1"/>
          <p:nvPr/>
        </p:nvSpPr>
        <p:spPr>
          <a:xfrm>
            <a:off x="356470" y="5398956"/>
            <a:ext cx="6288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chemeClr val="accent6">
                    <a:lumMod val="75000"/>
                  </a:schemeClr>
                </a:solidFill>
              </a:rPr>
              <a:t>予約、キャンセルの状況を丸ごと記録</a:t>
            </a:r>
            <a:endParaRPr kumimoji="1" lang="ja-JP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00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9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比べてみると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31233" y="1004888"/>
            <a:ext cx="9076267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>
                <a:latin typeface="+mn-ea"/>
              </a:rPr>
              <a:t>◆　</a:t>
            </a:r>
            <a:r>
              <a:rPr kumimoji="1" lang="ja-JP" altLang="en-US" sz="3600" b="1" dirty="0" smtClean="0">
                <a:latin typeface="+mn-ea"/>
              </a:rPr>
              <a:t>整理整頓</a:t>
            </a:r>
            <a:r>
              <a:rPr kumimoji="1" lang="ja-JP" altLang="en-US" sz="3600" dirty="0" smtClean="0">
                <a:latin typeface="+mn-ea"/>
              </a:rPr>
              <a:t>する</a:t>
            </a:r>
            <a:endParaRPr kumimoji="1" lang="en-US" altLang="ja-JP" sz="3600" dirty="0" smtClean="0">
              <a:latin typeface="+mn-ea"/>
            </a:endParaRPr>
          </a:p>
          <a:p>
            <a:pPr>
              <a:lnSpc>
                <a:spcPct val="140000"/>
              </a:lnSpc>
            </a:pPr>
            <a:endParaRPr lang="en-US" altLang="ja-JP" sz="3600" dirty="0">
              <a:latin typeface="+mn-ea"/>
            </a:endParaRPr>
          </a:p>
          <a:p>
            <a:pPr>
              <a:lnSpc>
                <a:spcPct val="140000"/>
              </a:lnSpc>
            </a:pPr>
            <a:endParaRPr kumimoji="1" lang="en-US" altLang="ja-JP" sz="36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600" dirty="0" smtClean="0">
                <a:latin typeface="+mn-ea"/>
              </a:rPr>
              <a:t>◆　とにかく</a:t>
            </a:r>
            <a:r>
              <a:rPr lang="ja-JP" altLang="en-US" sz="3600" b="1" dirty="0" smtClean="0">
                <a:latin typeface="+mn-ea"/>
              </a:rPr>
              <a:t>何でも入れる</a:t>
            </a:r>
            <a:endParaRPr kumimoji="1" lang="ja-JP" altLang="en-US" sz="3600" b="1" dirty="0">
              <a:latin typeface="+mn-ea"/>
            </a:endParaRPr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/>
          </p:nvPr>
        </p:nvGraphicFramePr>
        <p:xfrm>
          <a:off x="891950" y="1672282"/>
          <a:ext cx="337351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6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6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予約内容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XX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YY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4424117" y="1646147"/>
          <a:ext cx="3035186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7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75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aseline="0" dirty="0" smtClean="0"/>
                        <a:t> 5000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7617961" y="2186750"/>
            <a:ext cx="33666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latin typeface="+mn-ea"/>
              </a:rPr>
              <a:t>← 値上げ、値下げなど</a:t>
            </a:r>
            <a:endParaRPr lang="en-US" altLang="ja-JP" sz="2400" dirty="0" smtClean="0">
              <a:latin typeface="+mn-ea"/>
            </a:endParaRPr>
          </a:p>
          <a:p>
            <a:r>
              <a:rPr lang="ja-JP" altLang="en-US" sz="2400" dirty="0">
                <a:latin typeface="+mn-ea"/>
              </a:rPr>
              <a:t>　</a:t>
            </a:r>
            <a:r>
              <a:rPr lang="ja-JP" altLang="en-US" sz="2400" dirty="0" smtClean="0">
                <a:latin typeface="+mn-ea"/>
              </a:rPr>
              <a:t> のときは</a:t>
            </a:r>
            <a:r>
              <a:rPr kumimoji="1" lang="ja-JP" altLang="en-US" sz="2400" b="1" dirty="0" smtClean="0">
                <a:latin typeface="+mn-ea"/>
              </a:rPr>
              <a:t>書き換える</a:t>
            </a:r>
            <a:endParaRPr kumimoji="1" lang="ja-JP" altLang="en-US" sz="2400" b="1" dirty="0">
              <a:latin typeface="+mn-ea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6671894" y="4094123"/>
          <a:ext cx="507121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2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37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価格改定日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12000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2015/11/10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2015/11/20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aseline="0" dirty="0" smtClean="0"/>
                        <a:t> 5000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2015/11/10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6671894" y="5942429"/>
            <a:ext cx="45977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latin typeface="+mn-ea"/>
              </a:rPr>
              <a:t>↑ 値上げ、値下げなどのときは</a:t>
            </a:r>
            <a:endParaRPr lang="en-US" altLang="ja-JP" sz="2400" dirty="0" smtClean="0">
              <a:latin typeface="+mn-ea"/>
            </a:endParaRPr>
          </a:p>
          <a:p>
            <a:r>
              <a:rPr lang="ja-JP" altLang="en-US" sz="2400" dirty="0">
                <a:latin typeface="+mn-ea"/>
              </a:rPr>
              <a:t>　</a:t>
            </a:r>
            <a:r>
              <a:rPr lang="ja-JP" altLang="en-US" sz="2400" dirty="0" smtClean="0">
                <a:latin typeface="+mn-ea"/>
              </a:rPr>
              <a:t> </a:t>
            </a:r>
            <a:r>
              <a:rPr lang="ja-JP" altLang="en-US" sz="2400" b="1" dirty="0" smtClean="0">
                <a:latin typeface="+mn-ea"/>
              </a:rPr>
              <a:t>追記</a:t>
            </a:r>
            <a:r>
              <a:rPr lang="ja-JP" altLang="en-US" sz="2400" dirty="0" smtClean="0">
                <a:latin typeface="+mn-ea"/>
              </a:rPr>
              <a:t>してい</a:t>
            </a:r>
            <a:r>
              <a:rPr lang="ja-JP" altLang="en-US" sz="2400" dirty="0">
                <a:latin typeface="+mn-ea"/>
              </a:rPr>
              <a:t>く</a:t>
            </a:r>
            <a:endParaRPr kumimoji="1" lang="ja-JP" altLang="en-US" sz="2400" dirty="0">
              <a:latin typeface="+mn-ea"/>
            </a:endParaRP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186343" y="4094123"/>
          <a:ext cx="6006761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7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94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66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予約内容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予約日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キャンセル日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XX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2015/12/1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YY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2015/12/4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2015/12/5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2015/12/6</a:t>
                      </a:r>
                      <a:endParaRPr kumimoji="1" lang="ja-JP" alt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2015/12/6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183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10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771404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データウエアハウスの前提は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80608" y="1566194"/>
            <a:ext cx="9998492" cy="422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200" dirty="0" smtClean="0">
                <a:latin typeface="+mn-ea"/>
              </a:rPr>
              <a:t>◆　「</a:t>
            </a:r>
            <a:r>
              <a:rPr kumimoji="1" lang="ja-JP" altLang="en-US" sz="3200" b="1" dirty="0" smtClean="0">
                <a:latin typeface="+mn-ea"/>
              </a:rPr>
              <a:t>データを何でも入れる</a:t>
            </a:r>
            <a:r>
              <a:rPr kumimoji="1" lang="ja-JP" altLang="en-US" sz="3200" dirty="0" smtClean="0">
                <a:latin typeface="+mn-ea"/>
              </a:rPr>
              <a:t>」からといって、</a:t>
            </a:r>
            <a:endParaRPr kumimoji="1"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>
                <a:latin typeface="+mn-ea"/>
              </a:rPr>
              <a:t>　</a:t>
            </a:r>
            <a:r>
              <a:rPr lang="ja-JP" altLang="en-US" sz="3200" dirty="0" smtClean="0">
                <a:latin typeface="+mn-ea"/>
              </a:rPr>
              <a:t>　</a:t>
            </a:r>
            <a:r>
              <a:rPr lang="ja-JP" altLang="en-US" sz="3200" b="1" dirty="0" smtClean="0">
                <a:latin typeface="+mn-ea"/>
              </a:rPr>
              <a:t>適当</a:t>
            </a:r>
            <a:r>
              <a:rPr lang="ja-JP" altLang="en-US" sz="3200" dirty="0" smtClean="0">
                <a:latin typeface="+mn-ea"/>
              </a:rPr>
              <a:t>に入れてよいわけでは</a:t>
            </a:r>
            <a:r>
              <a:rPr lang="ja-JP" altLang="en-US" sz="3200" b="1" dirty="0" smtClean="0">
                <a:latin typeface="+mn-ea"/>
              </a:rPr>
              <a:t>ない</a:t>
            </a:r>
            <a:endParaRPr lang="en-US" altLang="ja-JP" sz="3200" b="1" dirty="0" smtClean="0">
              <a:latin typeface="+mn-ea"/>
            </a:endParaRPr>
          </a:p>
          <a:p>
            <a:pPr>
              <a:lnSpc>
                <a:spcPct val="140000"/>
              </a:lnSpc>
            </a:pPr>
            <a:endParaRPr kumimoji="1" lang="en-US" altLang="ja-JP" sz="3200" b="1" dirty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b="1" dirty="0" smtClean="0">
                <a:latin typeface="+mn-ea"/>
              </a:rPr>
              <a:t>◆　</a:t>
            </a:r>
            <a:r>
              <a:rPr lang="ja-JP" altLang="en-US" sz="3200" dirty="0" smtClean="0">
                <a:latin typeface="+mn-ea"/>
              </a:rPr>
              <a:t>既存の</a:t>
            </a:r>
            <a:r>
              <a:rPr lang="ja-JP" altLang="en-US" sz="3200" dirty="0" smtClean="0">
                <a:solidFill>
                  <a:srgbClr val="C00000"/>
                </a:solidFill>
                <a:latin typeface="+mn-ea"/>
              </a:rPr>
              <a:t>データウエアハウス</a:t>
            </a:r>
            <a:r>
              <a:rPr lang="ja-JP" altLang="en-US" sz="3200" dirty="0" smtClean="0">
                <a:latin typeface="+mn-ea"/>
              </a:rPr>
              <a:t>の多くは、</a:t>
            </a:r>
            <a:endParaRPr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kumimoji="1" lang="ja-JP" altLang="en-US" sz="3200" dirty="0">
                <a:latin typeface="+mn-ea"/>
              </a:rPr>
              <a:t>　</a:t>
            </a:r>
            <a:r>
              <a:rPr kumimoji="1" lang="ja-JP" altLang="en-US" sz="3200" dirty="0" smtClean="0">
                <a:latin typeface="+mn-ea"/>
              </a:rPr>
              <a:t>　</a:t>
            </a:r>
            <a:r>
              <a:rPr kumimoji="1" lang="ja-JP" altLang="en-US" sz="3200" dirty="0" smtClean="0">
                <a:solidFill>
                  <a:srgbClr val="C00000"/>
                </a:solidFill>
                <a:latin typeface="+mn-ea"/>
              </a:rPr>
              <a:t>リレーショナルデータベースシステム</a:t>
            </a:r>
            <a:r>
              <a:rPr kumimoji="1" lang="ja-JP" altLang="en-US" sz="3200" dirty="0" smtClean="0">
                <a:latin typeface="+mn-ea"/>
              </a:rPr>
              <a:t>を</a:t>
            </a:r>
            <a:endParaRPr kumimoji="1"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>
                <a:latin typeface="+mn-ea"/>
              </a:rPr>
              <a:t>　</a:t>
            </a:r>
            <a:r>
              <a:rPr lang="ja-JP" altLang="en-US" sz="3200" dirty="0" smtClean="0">
                <a:latin typeface="+mn-ea"/>
              </a:rPr>
              <a:t>　使って</a:t>
            </a:r>
            <a:r>
              <a:rPr lang="ja-JP" altLang="en-US" sz="3200" b="1" dirty="0" smtClean="0">
                <a:latin typeface="+mn-ea"/>
              </a:rPr>
              <a:t>実現</a:t>
            </a:r>
            <a:r>
              <a:rPr lang="ja-JP" altLang="en-US" sz="3200" dirty="0" smtClean="0">
                <a:latin typeface="+mn-ea"/>
              </a:rPr>
              <a:t>されてきた</a:t>
            </a:r>
            <a:r>
              <a:rPr lang="ja-JP" altLang="en-US" sz="3200" b="1" dirty="0" smtClean="0">
                <a:latin typeface="+mn-ea"/>
              </a:rPr>
              <a:t>実績</a:t>
            </a:r>
            <a:r>
              <a:rPr lang="ja-JP" altLang="en-US" sz="3200" dirty="0" smtClean="0">
                <a:latin typeface="+mn-ea"/>
              </a:rPr>
              <a:t>あり</a:t>
            </a:r>
            <a:endParaRPr kumimoji="1" lang="en-US" altLang="ja-JP" sz="32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7661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11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771404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データウエアハウスの成功の鍵（１）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56470" y="1170106"/>
            <a:ext cx="8005234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200" dirty="0" smtClean="0">
                <a:latin typeface="+mn-ea"/>
              </a:rPr>
              <a:t>（１）</a:t>
            </a:r>
            <a:r>
              <a:rPr kumimoji="1" lang="ja-JP" altLang="en-US" sz="3200" b="1" dirty="0" smtClean="0">
                <a:latin typeface="+mn-ea"/>
              </a:rPr>
              <a:t>データに日時を付ける</a:t>
            </a:r>
            <a:endParaRPr kumimoji="1" lang="en-US" altLang="ja-JP" sz="3200" dirty="0" smtClean="0">
              <a:latin typeface="+mn-ea"/>
            </a:endParaRP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70525" y="1951858"/>
          <a:ext cx="6349934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24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55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予約内容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予約日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キャンセル日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XX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2015/12/1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YY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2015/12/4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2015/12/5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2015/12/6</a:t>
                      </a:r>
                      <a:endParaRPr kumimoji="1" lang="ja-JP" alt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2015/12/6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6660368" y="1970251"/>
          <a:ext cx="5290333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69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8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価格改定日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12000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2015/11/10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2015/11/20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aseline="0" dirty="0" smtClean="0"/>
                        <a:t> 5000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2015/11/10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正方形/長方形 1"/>
          <p:cNvSpPr/>
          <p:nvPr/>
        </p:nvSpPr>
        <p:spPr>
          <a:xfrm>
            <a:off x="2544695" y="2387481"/>
            <a:ext cx="3875764" cy="185037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024983" y="2375634"/>
            <a:ext cx="1925717" cy="15042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70525" y="4705863"/>
            <a:ext cx="121879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◆　新規の発生、変更のたびに、</a:t>
            </a:r>
            <a:r>
              <a:rPr kumimoji="1" lang="ja-JP" altLang="en-US" sz="2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日時</a:t>
            </a:r>
            <a:r>
              <a:rPr kumimoji="1" lang="ja-JP" altLang="en-US" sz="2400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を付けて追記する．</a:t>
            </a:r>
            <a:endParaRPr kumimoji="1" lang="en-US" altLang="ja-JP" sz="2400" dirty="0" smtClean="0">
              <a:solidFill>
                <a:schemeClr val="accent6">
                  <a:lumMod val="50000"/>
                </a:schemeClr>
              </a:solidFill>
              <a:latin typeface="+mn-ea"/>
            </a:endParaRPr>
          </a:p>
          <a:p>
            <a:r>
              <a:rPr lang="ja-JP" altLang="en-US" sz="2400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　　（過去の履歴が残る）</a:t>
            </a:r>
            <a:endParaRPr lang="en-US" altLang="ja-JP" sz="2400" dirty="0" smtClean="0">
              <a:solidFill>
                <a:schemeClr val="accent6">
                  <a:lumMod val="50000"/>
                </a:schemeClr>
              </a:solidFill>
              <a:latin typeface="+mn-ea"/>
            </a:endParaRPr>
          </a:p>
          <a:p>
            <a:r>
              <a:rPr lang="ja-JP" altLang="en-US" sz="2400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◆　キャンセルのときでさえ、データは消さずに、「キャンセルの</a:t>
            </a:r>
            <a:r>
              <a:rPr lang="ja-JP" altLang="en-US" sz="2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日時</a:t>
            </a:r>
            <a:r>
              <a:rPr lang="ja-JP" altLang="en-US" sz="2400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」を追記する</a:t>
            </a:r>
            <a:endParaRPr lang="en-US" altLang="ja-JP" sz="2400" dirty="0" smtClean="0">
              <a:solidFill>
                <a:schemeClr val="accent6">
                  <a:lumMod val="50000"/>
                </a:schemeClr>
              </a:solidFill>
              <a:latin typeface="+mn-ea"/>
            </a:endParaRPr>
          </a:p>
          <a:p>
            <a:r>
              <a:rPr lang="ja-JP" altLang="en-US" sz="2400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　　（これでキャンセルの事実の記録になる）</a:t>
            </a:r>
            <a:endParaRPr kumimoji="1" lang="ja-JP" altLang="en-US" sz="2400" dirty="0">
              <a:solidFill>
                <a:schemeClr val="accent6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4434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12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771404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データウエアハウスの成功の鍵（２）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-291422" y="1107885"/>
            <a:ext cx="8005234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200" dirty="0" smtClean="0">
                <a:latin typeface="+mn-ea"/>
              </a:rPr>
              <a:t>（２）すべてのデータ</a:t>
            </a:r>
            <a:r>
              <a:rPr lang="ja-JP" altLang="en-US" sz="3200" dirty="0" smtClean="0">
                <a:latin typeface="+mn-ea"/>
              </a:rPr>
              <a:t>を</a:t>
            </a:r>
            <a:r>
              <a:rPr lang="ja-JP" altLang="en-US" sz="3200" b="1" dirty="0" smtClean="0">
                <a:latin typeface="+mn-ea"/>
              </a:rPr>
              <a:t>統合</a:t>
            </a:r>
            <a:r>
              <a:rPr lang="ja-JP" altLang="en-US" sz="3200" dirty="0" smtClean="0">
                <a:latin typeface="+mn-ea"/>
              </a:rPr>
              <a:t>する</a:t>
            </a:r>
            <a:endParaRPr kumimoji="1" lang="en-US" altLang="ja-JP" sz="3200" dirty="0" smtClean="0">
              <a:latin typeface="+mn-ea"/>
            </a:endParaRPr>
          </a:p>
        </p:txBody>
      </p:sp>
      <p:graphicFrame>
        <p:nvGraphicFramePr>
          <p:cNvPr id="9" name="表 8"/>
          <p:cNvGraphicFramePr>
            <a:graphicFrameLocks noGrp="1"/>
          </p:cNvGraphicFramePr>
          <p:nvPr/>
        </p:nvGraphicFramePr>
        <p:xfrm>
          <a:off x="1276848" y="2675898"/>
          <a:ext cx="5168902" cy="1880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99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53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6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氏名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予約内容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予約日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キャンセル日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XX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おせち</a:t>
                      </a:r>
                      <a:r>
                        <a:rPr kumimoji="1" lang="en-US" altLang="ja-JP" dirty="0" smtClean="0"/>
                        <a:t>A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2015/12/1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YY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おせち</a:t>
                      </a:r>
                      <a:r>
                        <a:rPr kumimoji="1" lang="en-US" altLang="ja-JP" dirty="0" smtClean="0"/>
                        <a:t>B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2015/12/4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おせち</a:t>
                      </a:r>
                      <a:r>
                        <a:rPr kumimoji="1" lang="en-US" altLang="ja-JP" dirty="0" smtClean="0"/>
                        <a:t>B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2015/12/5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2015/12/6</a:t>
                      </a:r>
                      <a:endParaRPr kumimoji="1" lang="ja-JP" alt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おせち</a:t>
                      </a:r>
                      <a:r>
                        <a:rPr kumimoji="1" lang="en-US" altLang="ja-JP" dirty="0" smtClean="0"/>
                        <a:t>A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/>
                        <a:t>2015/12/6</a:t>
                      </a:r>
                      <a:endParaRPr kumimoji="1" lang="ja-JP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" name="表 9"/>
          <p:cNvGraphicFramePr>
            <a:graphicFrameLocks noGrp="1"/>
          </p:cNvGraphicFramePr>
          <p:nvPr/>
        </p:nvGraphicFramePr>
        <p:xfrm>
          <a:off x="6864589" y="2689530"/>
          <a:ext cx="3770045" cy="1504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49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商品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価格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価格改定日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おせち</a:t>
                      </a:r>
                      <a:r>
                        <a:rPr kumimoji="1" lang="en-US" altLang="ja-JP" dirty="0" smtClean="0"/>
                        <a:t>A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12000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2015/11/10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おせち</a:t>
                      </a:r>
                      <a:r>
                        <a:rPr kumimoji="1" lang="en-US" altLang="ja-JP" dirty="0" smtClean="0"/>
                        <a:t>A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10000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2015/11/20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おせち</a:t>
                      </a:r>
                      <a:r>
                        <a:rPr kumimoji="1" lang="en-US" altLang="ja-JP" dirty="0" smtClean="0"/>
                        <a:t>B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baseline="0" dirty="0" smtClean="0"/>
                        <a:t> 5000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dirty="0" smtClean="0"/>
                        <a:t>2015/11/10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テキスト ボックス 1"/>
          <p:cNvSpPr txBox="1"/>
          <p:nvPr/>
        </p:nvSpPr>
        <p:spPr>
          <a:xfrm>
            <a:off x="1834872" y="4681299"/>
            <a:ext cx="17235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「お節」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ではなくて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「おせち</a:t>
            </a:r>
            <a:r>
              <a:rPr lang="ja-JP" altLang="en-US" sz="2400" dirty="0"/>
              <a:t>」</a:t>
            </a:r>
            <a:endParaRPr kumimoji="1" lang="ja-JP" altLang="en-US" sz="24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419100" y="4694933"/>
            <a:ext cx="14157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姓と名の</a:t>
            </a:r>
            <a:endParaRPr lang="en-US" altLang="ja-JP" sz="2400" dirty="0" smtClean="0"/>
          </a:p>
          <a:p>
            <a:r>
              <a:rPr lang="ja-JP" altLang="en-US" sz="2400" dirty="0"/>
              <a:t>間</a:t>
            </a:r>
            <a:r>
              <a:rPr lang="ja-JP" altLang="en-US" sz="2400" dirty="0" smtClean="0"/>
              <a:t>は開け</a:t>
            </a:r>
            <a:endParaRPr lang="en-US" altLang="ja-JP" sz="2400" dirty="0" smtClean="0"/>
          </a:p>
          <a:p>
            <a:r>
              <a:rPr lang="ja-JP" altLang="en-US" sz="2400" dirty="0" smtClean="0"/>
              <a:t>ない</a:t>
            </a:r>
            <a:endParaRPr kumimoji="1" lang="ja-JP" altLang="en-US" sz="24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009786" y="4694933"/>
            <a:ext cx="28873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日付は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●●●●</a:t>
            </a:r>
            <a:r>
              <a:rPr lang="en-US" altLang="ja-JP" sz="2400" dirty="0" smtClean="0"/>
              <a:t>/</a:t>
            </a:r>
            <a:r>
              <a:rPr lang="ja-JP" altLang="en-US" sz="2400" dirty="0" smtClean="0"/>
              <a:t>○○</a:t>
            </a:r>
            <a:r>
              <a:rPr lang="en-US" altLang="ja-JP" sz="2400" dirty="0" smtClean="0"/>
              <a:t>/</a:t>
            </a:r>
            <a:r>
              <a:rPr lang="ja-JP" altLang="en-US" sz="2400" dirty="0" smtClean="0"/>
              <a:t>◎◎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の形</a:t>
            </a:r>
            <a:endParaRPr kumimoji="1" lang="ja-JP" altLang="en-US" sz="24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008451" y="4309869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金額の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単位は円</a:t>
            </a:r>
            <a:endParaRPr kumimoji="1" lang="ja-JP" altLang="en-US" sz="2400" dirty="0"/>
          </a:p>
        </p:txBody>
      </p:sp>
      <p:sp>
        <p:nvSpPr>
          <p:cNvPr id="16" name="フリーフォーム 15"/>
          <p:cNvSpPr/>
          <p:nvPr/>
        </p:nvSpPr>
        <p:spPr>
          <a:xfrm>
            <a:off x="2612929" y="5009404"/>
            <a:ext cx="4839854" cy="1690932"/>
          </a:xfrm>
          <a:custGeom>
            <a:avLst/>
            <a:gdLst>
              <a:gd name="connsiteX0" fmla="*/ 0 w 4706551"/>
              <a:gd name="connsiteY0" fmla="*/ 1087395 h 1995616"/>
              <a:gd name="connsiteX1" fmla="*/ 321276 w 4706551"/>
              <a:gd name="connsiteY1" fmla="*/ 1902941 h 1995616"/>
              <a:gd name="connsiteX2" fmla="*/ 1631092 w 4706551"/>
              <a:gd name="connsiteY2" fmla="*/ 1977081 h 1995616"/>
              <a:gd name="connsiteX3" fmla="*/ 3904735 w 4706551"/>
              <a:gd name="connsiteY3" fmla="*/ 1902941 h 1995616"/>
              <a:gd name="connsiteX4" fmla="*/ 4596713 w 4706551"/>
              <a:gd name="connsiteY4" fmla="*/ 1408671 h 1995616"/>
              <a:gd name="connsiteX5" fmla="*/ 4695568 w 4706551"/>
              <a:gd name="connsiteY5" fmla="*/ 0 h 1995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6551" h="1995616">
                <a:moveTo>
                  <a:pt x="0" y="1087395"/>
                </a:moveTo>
                <a:cubicBezTo>
                  <a:pt x="24713" y="1421027"/>
                  <a:pt x="49427" y="1754660"/>
                  <a:pt x="321276" y="1902941"/>
                </a:cubicBezTo>
                <a:cubicBezTo>
                  <a:pt x="593125" y="2051222"/>
                  <a:pt x="1033849" y="1977081"/>
                  <a:pt x="1631092" y="1977081"/>
                </a:cubicBezTo>
                <a:cubicBezTo>
                  <a:pt x="2228335" y="1977081"/>
                  <a:pt x="3410465" y="1997676"/>
                  <a:pt x="3904735" y="1902941"/>
                </a:cubicBezTo>
                <a:cubicBezTo>
                  <a:pt x="4399005" y="1808206"/>
                  <a:pt x="4464908" y="1725828"/>
                  <a:pt x="4596713" y="1408671"/>
                </a:cubicBezTo>
                <a:cubicBezTo>
                  <a:pt x="4728518" y="1091514"/>
                  <a:pt x="4712043" y="545757"/>
                  <a:pt x="4695568" y="0"/>
                </a:cubicBezTo>
              </a:path>
            </a:pathLst>
          </a:custGeom>
          <a:noFill/>
          <a:ln w="41275">
            <a:headEnd type="triangl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853436" y="6196099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言葉使いが一致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18" name="フリーフォーム 17"/>
          <p:cNvSpPr/>
          <p:nvPr/>
        </p:nvSpPr>
        <p:spPr>
          <a:xfrm>
            <a:off x="5293885" y="4620269"/>
            <a:ext cx="4839854" cy="1690932"/>
          </a:xfrm>
          <a:custGeom>
            <a:avLst/>
            <a:gdLst>
              <a:gd name="connsiteX0" fmla="*/ 0 w 4706551"/>
              <a:gd name="connsiteY0" fmla="*/ 1087395 h 1995616"/>
              <a:gd name="connsiteX1" fmla="*/ 321276 w 4706551"/>
              <a:gd name="connsiteY1" fmla="*/ 1902941 h 1995616"/>
              <a:gd name="connsiteX2" fmla="*/ 1631092 w 4706551"/>
              <a:gd name="connsiteY2" fmla="*/ 1977081 h 1995616"/>
              <a:gd name="connsiteX3" fmla="*/ 3904735 w 4706551"/>
              <a:gd name="connsiteY3" fmla="*/ 1902941 h 1995616"/>
              <a:gd name="connsiteX4" fmla="*/ 4596713 w 4706551"/>
              <a:gd name="connsiteY4" fmla="*/ 1408671 h 1995616"/>
              <a:gd name="connsiteX5" fmla="*/ 4695568 w 4706551"/>
              <a:gd name="connsiteY5" fmla="*/ 0 h 1995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706551" h="1995616">
                <a:moveTo>
                  <a:pt x="0" y="1087395"/>
                </a:moveTo>
                <a:cubicBezTo>
                  <a:pt x="24713" y="1421027"/>
                  <a:pt x="49427" y="1754660"/>
                  <a:pt x="321276" y="1902941"/>
                </a:cubicBezTo>
                <a:cubicBezTo>
                  <a:pt x="593125" y="2051222"/>
                  <a:pt x="1033849" y="1977081"/>
                  <a:pt x="1631092" y="1977081"/>
                </a:cubicBezTo>
                <a:cubicBezTo>
                  <a:pt x="2228335" y="1977081"/>
                  <a:pt x="3410465" y="1997676"/>
                  <a:pt x="3904735" y="1902941"/>
                </a:cubicBezTo>
                <a:cubicBezTo>
                  <a:pt x="4399005" y="1808206"/>
                  <a:pt x="4464908" y="1725828"/>
                  <a:pt x="4596713" y="1408671"/>
                </a:cubicBezTo>
                <a:cubicBezTo>
                  <a:pt x="4728518" y="1091514"/>
                  <a:pt x="4712043" y="545757"/>
                  <a:pt x="4695568" y="0"/>
                </a:cubicBezTo>
              </a:path>
            </a:pathLst>
          </a:custGeom>
          <a:noFill/>
          <a:ln w="41275">
            <a:headEnd type="triangl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8307038" y="6310031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書き方が一致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5910684" y="1188281"/>
            <a:ext cx="63741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データを何でも入れるからこそ、</a:t>
            </a:r>
            <a:endParaRPr kumimoji="1" lang="en-US" altLang="ja-JP" sz="3200" dirty="0" smtClean="0">
              <a:solidFill>
                <a:srgbClr val="FF0000"/>
              </a:solidFill>
            </a:endParaRPr>
          </a:p>
          <a:p>
            <a:r>
              <a:rPr lang="ja-JP" altLang="en-US" sz="3200" b="1" dirty="0" smtClean="0">
                <a:solidFill>
                  <a:srgbClr val="FF0000"/>
                </a:solidFill>
              </a:rPr>
              <a:t>言葉使い</a:t>
            </a:r>
            <a:r>
              <a:rPr lang="ja-JP" altLang="en-US" sz="3200" dirty="0" smtClean="0">
                <a:solidFill>
                  <a:srgbClr val="FF0000"/>
                </a:solidFill>
              </a:rPr>
              <a:t>、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書き方</a:t>
            </a:r>
            <a:r>
              <a:rPr lang="ja-JP" altLang="en-US" sz="3200" dirty="0" smtClean="0">
                <a:solidFill>
                  <a:srgbClr val="FF0000"/>
                </a:solidFill>
              </a:rPr>
              <a:t>、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単位、精度</a:t>
            </a:r>
            <a:r>
              <a:rPr lang="ja-JP" altLang="en-US" sz="3200" dirty="0" smtClean="0">
                <a:solidFill>
                  <a:srgbClr val="FF0000"/>
                </a:solidFill>
              </a:rPr>
              <a:t>を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全て一致</a:t>
            </a:r>
            <a:r>
              <a:rPr lang="ja-JP" altLang="en-US" sz="3200" dirty="0" smtClean="0">
                <a:solidFill>
                  <a:srgbClr val="FF0000"/>
                </a:solidFill>
              </a:rPr>
              <a:t>させる（これが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統合</a:t>
            </a:r>
            <a:r>
              <a:rPr lang="ja-JP" altLang="en-US" sz="3200" dirty="0" smtClean="0">
                <a:solidFill>
                  <a:srgbClr val="FF0000"/>
                </a:solidFill>
              </a:rPr>
              <a:t>）</a:t>
            </a:r>
            <a:endParaRPr kumimoji="1" lang="en-US" altLang="ja-JP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65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13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771404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データウエアハウスの成功の鍵（３）</a:t>
            </a: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370703" y="1186032"/>
          <a:ext cx="10580690" cy="2808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64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4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63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整理整頓する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とにかく何でも入れる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110">
                <a:tc>
                  <a:txBody>
                    <a:bodyPr/>
                    <a:lstStyle/>
                    <a:p>
                      <a:r>
                        <a:rPr kumimoji="1" lang="ja-JP" altLang="en-US" sz="3200" b="1" dirty="0" smtClean="0"/>
                        <a:t>テーブル</a:t>
                      </a:r>
                      <a:r>
                        <a:rPr kumimoji="1" lang="ja-JP" altLang="en-US" sz="3200" b="0" dirty="0" smtClean="0"/>
                        <a:t>への</a:t>
                      </a:r>
                      <a:r>
                        <a:rPr kumimoji="1" lang="ja-JP" altLang="en-US" sz="3200" b="0" dirty="0" smtClean="0">
                          <a:solidFill>
                            <a:srgbClr val="C00000"/>
                          </a:solidFill>
                        </a:rPr>
                        <a:t>操作</a:t>
                      </a:r>
                      <a:r>
                        <a:rPr kumimoji="1" lang="ja-JP" altLang="en-US" sz="3200" b="0" dirty="0" smtClean="0"/>
                        <a:t>は</a:t>
                      </a:r>
                      <a:endParaRPr kumimoji="1" lang="en-US" altLang="ja-JP" sz="3200" b="0" dirty="0" smtClean="0"/>
                    </a:p>
                    <a:p>
                      <a:r>
                        <a:rPr kumimoji="1" lang="ja-JP" altLang="en-US" sz="3200" b="1" dirty="0" smtClean="0"/>
                        <a:t>　・レコードの挿入</a:t>
                      </a:r>
                      <a:endParaRPr kumimoji="1" lang="en-US" altLang="ja-JP" sz="3200" b="1" dirty="0" smtClean="0"/>
                    </a:p>
                    <a:p>
                      <a:r>
                        <a:rPr kumimoji="1" lang="ja-JP" altLang="en-US" sz="3200" b="1" dirty="0" smtClean="0"/>
                        <a:t>　・レコードの削除</a:t>
                      </a:r>
                      <a:endParaRPr kumimoji="1" lang="en-US" altLang="ja-JP" sz="3200" b="1" dirty="0" smtClean="0"/>
                    </a:p>
                    <a:p>
                      <a:r>
                        <a:rPr kumimoji="1" lang="ja-JP" altLang="en-US" sz="3200" b="1" dirty="0" smtClean="0"/>
                        <a:t>　・値の更新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b="1" dirty="0" smtClean="0"/>
                        <a:t>テーブル</a:t>
                      </a:r>
                      <a:r>
                        <a:rPr kumimoji="1" lang="ja-JP" altLang="en-US" sz="3200" b="0" dirty="0" smtClean="0"/>
                        <a:t>への</a:t>
                      </a:r>
                      <a:r>
                        <a:rPr kumimoji="1" lang="ja-JP" altLang="en-US" sz="3200" b="0" dirty="0" smtClean="0">
                          <a:solidFill>
                            <a:srgbClr val="C00000"/>
                          </a:solidFill>
                        </a:rPr>
                        <a:t>操作</a:t>
                      </a:r>
                      <a:r>
                        <a:rPr kumimoji="1" lang="ja-JP" altLang="en-US" sz="3200" b="0" dirty="0" smtClean="0"/>
                        <a:t>は</a:t>
                      </a:r>
                      <a:endParaRPr kumimoji="1" lang="en-US" altLang="ja-JP" sz="3200" b="0" dirty="0" smtClean="0"/>
                    </a:p>
                    <a:p>
                      <a:r>
                        <a:rPr kumimoji="1" lang="ja-JP" altLang="en-US" sz="3200" b="1" dirty="0" smtClean="0"/>
                        <a:t>　・レコードの挿入</a:t>
                      </a:r>
                      <a:endParaRPr kumimoji="1" lang="en-US" altLang="ja-JP" sz="3200" b="1" dirty="0" smtClean="0"/>
                    </a:p>
                    <a:p>
                      <a:r>
                        <a:rPr kumimoji="1" lang="ja-JP" altLang="en-US" sz="3200" b="0" dirty="0" smtClean="0"/>
                        <a:t>のみ</a:t>
                      </a:r>
                      <a:endParaRPr kumimoji="1" lang="ja-JP" altLang="en-US" sz="3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2" name="表 21"/>
          <p:cNvGraphicFramePr>
            <a:graphicFrameLocks noGrp="1"/>
          </p:cNvGraphicFramePr>
          <p:nvPr>
            <p:extLst/>
          </p:nvPr>
        </p:nvGraphicFramePr>
        <p:xfrm>
          <a:off x="1149063" y="4175672"/>
          <a:ext cx="367007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7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24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氏名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予約内容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XX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おせち</a:t>
                      </a:r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YY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おせち</a:t>
                      </a:r>
                      <a:r>
                        <a:rPr kumimoji="1" lang="en-US" altLang="ja-JP" sz="2800" dirty="0" smtClean="0"/>
                        <a:t>B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おせち</a:t>
                      </a:r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5661048" y="4175672"/>
          <a:ext cx="6186615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0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1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5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88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予約内容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予約日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キャンセル日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XX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2015/12/1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YY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2015/12/4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2015/12/5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2015/12/6</a:t>
                      </a:r>
                      <a:endParaRPr kumimoji="1" lang="ja-JP" alt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2015/12/6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826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データウエアハウス成功の鍵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321541" y="1187284"/>
            <a:ext cx="10833903" cy="5521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600" dirty="0" smtClean="0">
                <a:solidFill>
                  <a:srgbClr val="C00000"/>
                </a:solidFill>
              </a:rPr>
              <a:t>データウエアハウス</a:t>
            </a:r>
            <a:r>
              <a:rPr lang="ja-JP" altLang="en-US" sz="3600" dirty="0" smtClean="0"/>
              <a:t>は、次のように工夫されている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kumimoji="1" lang="ja-JP" altLang="en-US" sz="3600" dirty="0"/>
              <a:t>　</a:t>
            </a:r>
            <a:r>
              <a:rPr kumimoji="1" lang="ja-JP" altLang="en-US" sz="3600" dirty="0" smtClean="0"/>
              <a:t>◆　データに日時が付く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dirty="0"/>
              <a:t>　</a:t>
            </a:r>
            <a:r>
              <a:rPr lang="ja-JP" altLang="en-US" sz="3600" dirty="0" smtClean="0"/>
              <a:t>◆　すべてのデータが統合されている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kumimoji="1" lang="ja-JP" altLang="en-US" sz="3600" dirty="0"/>
              <a:t>　</a:t>
            </a:r>
            <a:r>
              <a:rPr kumimoji="1" lang="ja-JP" altLang="en-US" sz="3600" dirty="0" smtClean="0"/>
              <a:t>　　（言葉使い、書き方、単位、精度が一致）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dirty="0"/>
              <a:t>　</a:t>
            </a:r>
            <a:r>
              <a:rPr lang="ja-JP" altLang="en-US" sz="3600" dirty="0" smtClean="0"/>
              <a:t>◆　テーブルへの操作はレコードの挿入のみ</a:t>
            </a:r>
            <a:endParaRPr lang="en-US" altLang="ja-JP" sz="3600" dirty="0" smtClean="0"/>
          </a:p>
          <a:p>
            <a:pPr>
              <a:lnSpc>
                <a:spcPct val="140000"/>
              </a:lnSpc>
            </a:pPr>
            <a:r>
              <a:rPr kumimoji="1" lang="ja-JP" altLang="en-US" sz="3600" dirty="0"/>
              <a:t>　</a:t>
            </a:r>
            <a:r>
              <a:rPr kumimoji="1" lang="ja-JP" altLang="en-US" sz="3600" dirty="0" smtClean="0"/>
              <a:t>　　（レコードの削除や、値の更新をしなくても、</a:t>
            </a:r>
            <a:endParaRPr kumimoji="1" lang="en-US" altLang="ja-JP" sz="3600" dirty="0" smtClean="0"/>
          </a:p>
          <a:p>
            <a:pPr>
              <a:lnSpc>
                <a:spcPct val="140000"/>
              </a:lnSpc>
            </a:pPr>
            <a:r>
              <a:rPr lang="ja-JP" altLang="en-US" sz="3600" dirty="0"/>
              <a:t>　</a:t>
            </a:r>
            <a:r>
              <a:rPr lang="ja-JP" altLang="en-US" sz="3600" dirty="0" smtClean="0"/>
              <a:t>　　　</a:t>
            </a:r>
            <a:r>
              <a:rPr kumimoji="1" lang="ja-JP" altLang="en-US" sz="3600" dirty="0" smtClean="0"/>
              <a:t>システムが機能する）</a:t>
            </a:r>
            <a:endParaRPr kumimoji="1" lang="en-US" altLang="ja-JP" sz="3600" dirty="0" smtClean="0"/>
          </a:p>
        </p:txBody>
      </p:sp>
      <p:grpSp>
        <p:nvGrpSpPr>
          <p:cNvPr id="7" name="グループ化 6"/>
          <p:cNvGrpSpPr/>
          <p:nvPr/>
        </p:nvGrpSpPr>
        <p:grpSpPr>
          <a:xfrm>
            <a:off x="10733622" y="2113937"/>
            <a:ext cx="1036556" cy="1341414"/>
            <a:chOff x="9828551" y="1209670"/>
            <a:chExt cx="2031326" cy="1921118"/>
          </a:xfrm>
        </p:grpSpPr>
        <p:sp>
          <p:nvSpPr>
            <p:cNvPr id="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9174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比べてみると</a:t>
            </a: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/>
          </p:nvPr>
        </p:nvGraphicFramePr>
        <p:xfrm>
          <a:off x="522953" y="1186032"/>
          <a:ext cx="10428440" cy="5148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4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14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911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整理整頓する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とにかく何でも入れる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110">
                <a:tc>
                  <a:txBody>
                    <a:bodyPr/>
                    <a:lstStyle/>
                    <a:p>
                      <a:r>
                        <a:rPr kumimoji="1" lang="ja-JP" altLang="en-US" sz="3200" b="1" dirty="0" smtClean="0"/>
                        <a:t>古くなったデータは捨てる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b="1" dirty="0" smtClean="0"/>
                        <a:t>１度記録したら、消さない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911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最新のデータしかないので、「最新のデータを探す」という手間そのものがない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「しまった！　消してしまった！」ということがない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9110">
                <a:tc>
                  <a:txBody>
                    <a:bodyPr/>
                    <a:lstStyle/>
                    <a:p>
                      <a:r>
                        <a:rPr kumimoji="1" lang="ja-JP" altLang="en-US" sz="3200" b="1" dirty="0" smtClean="0"/>
                        <a:t>データを受け入れる前に整形する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3200" b="1" dirty="0" smtClean="0"/>
                        <a:t>どんな形のデータであってもそのまま受け入れる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911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前もってデータベースの用途が決まっているときに向く．データベース構築が簡単に済む．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データベースを新しい用途に使うというチャレンジが容易に可能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905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16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771404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データウエアハウスのメリット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05321" y="1456624"/>
            <a:ext cx="11084171" cy="2850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ja-JP" altLang="en-US" sz="3200" dirty="0" smtClean="0">
                <a:latin typeface="+mn-ea"/>
              </a:rPr>
              <a:t>◆　データウエアハウスは、</a:t>
            </a:r>
            <a:r>
              <a:rPr kumimoji="1" lang="ja-JP" altLang="en-US" sz="3200" b="1" i="1" dirty="0" smtClean="0">
                <a:latin typeface="+mn-ea"/>
              </a:rPr>
              <a:t>過去のデータを丸ごと</a:t>
            </a:r>
            <a:r>
              <a:rPr kumimoji="1" lang="ja-JP" altLang="en-US" sz="3200" dirty="0" smtClean="0">
                <a:latin typeface="+mn-ea"/>
              </a:rPr>
              <a:t>残しておくという方針で作られている。</a:t>
            </a:r>
            <a:endParaRPr kumimoji="1"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 smtClean="0">
                <a:latin typeface="+mn-ea"/>
              </a:rPr>
              <a:t>◆　それが、未来予測に役立つ場合がある</a:t>
            </a:r>
            <a:endParaRPr kumimoji="1"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endParaRPr kumimoji="1" lang="en-US" altLang="ja-JP" sz="3200" dirty="0" smtClean="0">
              <a:latin typeface="+mn-ea"/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6879488" y="3704590"/>
          <a:ext cx="5071212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2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37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商品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価格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価格改定日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12000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2015/11/10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10000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2015/11/20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aseline="0" dirty="0" smtClean="0"/>
                        <a:t> 5000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2015/11/10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393937" y="3704590"/>
          <a:ext cx="6006761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74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94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666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6061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氏名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予約内容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予約日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キャンセル日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XX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2015/12/1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YY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2015/12/4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B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2015/12/5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2015/12/6</a:t>
                      </a:r>
                      <a:endParaRPr kumimoji="1" lang="ja-JP" altLang="en-US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061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ZZ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おせち</a:t>
                      </a:r>
                      <a:r>
                        <a:rPr kumimoji="1" lang="en-US" altLang="ja-JP" sz="2400" dirty="0" smtClean="0"/>
                        <a:t>A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dirty="0" smtClean="0"/>
                        <a:t>2015/12/6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544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1835</TotalTime>
  <Words>690</Words>
  <Application>Microsoft Office PowerPoint</Application>
  <PresentationFormat>ワイド画面</PresentationFormat>
  <Paragraphs>305</Paragraphs>
  <Slides>16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16</vt:i4>
      </vt:variant>
    </vt:vector>
  </HeadingPairs>
  <TitlesOfParts>
    <vt:vector size="24" baseType="lpstr">
      <vt:lpstr>ＭＳ Ｐゴシック</vt:lpstr>
      <vt:lpstr>メイリオ</vt:lpstr>
      <vt:lpstr>Arial</vt:lpstr>
      <vt:lpstr>Calibri</vt:lpstr>
      <vt:lpstr>Calibri Light</vt:lpstr>
      <vt:lpstr>Segoe UI</vt:lpstr>
      <vt:lpstr>Times New Roman</vt:lpstr>
      <vt:lpstr>Office テーマ</vt:lpstr>
      <vt:lpstr>データベースシステム入門</vt:lpstr>
      <vt:lpstr>リレーショナルデータベースシステム</vt:lpstr>
      <vt:lpstr>10-1 データウエアハウス</vt:lpstr>
      <vt:lpstr>データベース構築での作戦</vt:lpstr>
      <vt:lpstr>データベース構築での作戦</vt:lpstr>
      <vt:lpstr>データウエアハウスとは</vt:lpstr>
      <vt:lpstr>データウエアハウスの活用例（１）</vt:lpstr>
      <vt:lpstr>データウエアハウスの活用例（２）</vt:lpstr>
      <vt:lpstr>比べてみると</vt:lpstr>
      <vt:lpstr>データウエアハウスの前提は</vt:lpstr>
      <vt:lpstr>データウエアハウスの成功の鍵（１）</vt:lpstr>
      <vt:lpstr>データウエアハウスの成功の鍵（２）</vt:lpstr>
      <vt:lpstr>データウエアハウスの成功の鍵（３）</vt:lpstr>
      <vt:lpstr>データウエアハウス成功の鍵</vt:lpstr>
      <vt:lpstr>比べてみると</vt:lpstr>
      <vt:lpstr>データウエアハウスのメリット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253</cp:revision>
  <cp:lastPrinted>2017-06-08T05:11:33Z</cp:lastPrinted>
  <dcterms:created xsi:type="dcterms:W3CDTF">2015-04-02T07:07:27Z</dcterms:created>
  <dcterms:modified xsi:type="dcterms:W3CDTF">2018-02-01T05:02:54Z</dcterms:modified>
</cp:coreProperties>
</file>