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976" r:id="rId2"/>
    <p:sldId id="749" r:id="rId3"/>
    <p:sldId id="750" r:id="rId4"/>
    <p:sldId id="770" r:id="rId5"/>
    <p:sldId id="945" r:id="rId6"/>
    <p:sldId id="916" r:id="rId7"/>
    <p:sldId id="920" r:id="rId8"/>
    <p:sldId id="922" r:id="rId9"/>
    <p:sldId id="947" r:id="rId10"/>
    <p:sldId id="958" r:id="rId11"/>
    <p:sldId id="959" r:id="rId12"/>
    <p:sldId id="928" r:id="rId13"/>
    <p:sldId id="930" r:id="rId14"/>
    <p:sldId id="948" r:id="rId15"/>
    <p:sldId id="940" r:id="rId16"/>
    <p:sldId id="943" r:id="rId17"/>
    <p:sldId id="944" r:id="rId18"/>
    <p:sldId id="949" r:id="rId19"/>
    <p:sldId id="956" r:id="rId20"/>
    <p:sldId id="957" r:id="rId21"/>
    <p:sldId id="950" r:id="rId22"/>
    <p:sldId id="951" r:id="rId23"/>
    <p:sldId id="952" r:id="rId24"/>
    <p:sldId id="953" r:id="rId25"/>
    <p:sldId id="960" r:id="rId26"/>
    <p:sldId id="974" r:id="rId27"/>
    <p:sldId id="961" r:id="rId28"/>
    <p:sldId id="962" r:id="rId29"/>
    <p:sldId id="963" r:id="rId30"/>
    <p:sldId id="964" r:id="rId31"/>
    <p:sldId id="965" r:id="rId32"/>
    <p:sldId id="966" r:id="rId33"/>
    <p:sldId id="967" r:id="rId34"/>
    <p:sldId id="975" r:id="rId35"/>
    <p:sldId id="748" r:id="rId36"/>
    <p:sldId id="746" r:id="rId37"/>
    <p:sldId id="747" r:id="rId38"/>
    <p:sldId id="971" r:id="rId39"/>
    <p:sldId id="972" r:id="rId40"/>
    <p:sldId id="973" r:id="rId41"/>
    <p:sldId id="968" r:id="rId42"/>
    <p:sldId id="969" r:id="rId43"/>
    <p:sldId id="970" r:id="rId44"/>
    <p:sldId id="816" r:id="rId45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3366"/>
    <a:srgbClr val="0000FF"/>
    <a:srgbClr val="00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85" autoAdjust="0"/>
    <p:restoredTop sz="86392" autoAdjust="0"/>
  </p:normalViewPr>
  <p:slideViewPr>
    <p:cSldViewPr snapToGrid="0">
      <p:cViewPr varScale="1">
        <p:scale>
          <a:sx n="116" d="100"/>
          <a:sy n="116" d="100"/>
        </p:scale>
        <p:origin x="522" y="114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25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1424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5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565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2638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569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89354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9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120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53221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14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9565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9440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34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883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11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11.png"/><Relationship Id="rId4" Type="http://schemas.openxmlformats.org/officeDocument/2006/relationships/image" Target="../media/image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での 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</a:t>
            </a:r>
            <a:r>
              <a:rPr lang="ja-JP" altLang="en-US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３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回　</a:t>
            </a:r>
            <a:r>
              <a:rPr lang="ja-JP" altLang="en-US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</a:t>
            </a:r>
            <a:endParaRPr kumimoji="1" lang="ja-JP" altLang="en-US" sz="4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600" y="4779956"/>
            <a:ext cx="10457468" cy="1655762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キーワード：</a:t>
            </a:r>
            <a:endParaRPr kumimoji="1"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（クエリ），結合，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結合条件，</a:t>
            </a:r>
            <a:r>
              <a:rPr kumimoji="1"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endParaRPr kumimoji="1" lang="ja-JP" altLang="en-US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3786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今日</a:t>
            </a:r>
            <a:r>
              <a:rPr lang="ja-JP" altLang="en-US" dirty="0" smtClean="0"/>
              <a:t>の授業で行うこと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46341" y="1330680"/>
            <a:ext cx="4063454" cy="6053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sz="5400" b="1" dirty="0" smtClean="0">
                <a:solidFill>
                  <a:srgbClr val="FF0000"/>
                </a:solidFill>
              </a:rPr>
              <a:t>結合</a:t>
            </a:r>
            <a:endParaRPr kumimoji="1" lang="ja-JP" alt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088917" y="882051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元データ</a:t>
            </a:r>
            <a:endParaRPr lang="ja-JP" altLang="en-US" sz="3200" dirty="0"/>
          </a:p>
        </p:txBody>
      </p:sp>
      <p:sp>
        <p:nvSpPr>
          <p:cNvPr id="5" name="右矢印 4"/>
          <p:cNvSpPr/>
          <p:nvPr/>
        </p:nvSpPr>
        <p:spPr>
          <a:xfrm>
            <a:off x="4930541" y="2336072"/>
            <a:ext cx="469273" cy="160253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153649" y="5280023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4400" b="1" dirty="0">
                <a:solidFill>
                  <a:srgbClr val="FF0000"/>
                </a:solidFill>
              </a:rPr>
              <a:t>1</a:t>
            </a:r>
            <a:r>
              <a:rPr lang="ja-JP" altLang="en-US" sz="4400" b="1" dirty="0" err="1" smtClean="0">
                <a:solidFill>
                  <a:srgbClr val="FF0000"/>
                </a:solidFill>
              </a:rPr>
              <a:t>つの</a:t>
            </a:r>
            <a:r>
              <a:rPr lang="en-US" altLang="ja-JP" sz="4400" b="1" dirty="0" smtClean="0">
                <a:solidFill>
                  <a:srgbClr val="FF0000"/>
                </a:solidFill>
              </a:rPr>
              <a:t>SQL</a:t>
            </a:r>
            <a:r>
              <a:rPr lang="ja-JP" altLang="en-US" sz="4400" b="1" dirty="0" smtClean="0">
                <a:solidFill>
                  <a:srgbClr val="FF0000"/>
                </a:solidFill>
              </a:rPr>
              <a:t>で</a:t>
            </a:r>
            <a:endParaRPr lang="ja-JP" altLang="en-US" sz="44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http://2.bp.blogspot.com/-JEPeDe2oxO4/VlAZSrAkE1I/AAAAAAAA05Q/qViOgJ-S6gs/s800/pose_puzzle_kumiawaser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764" y="-143909"/>
            <a:ext cx="2771105" cy="237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840251"/>
              </p:ext>
            </p:extLst>
          </p:nvPr>
        </p:nvGraphicFramePr>
        <p:xfrm>
          <a:off x="1139443" y="1507030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円/楕円 11"/>
          <p:cNvSpPr/>
          <p:nvPr/>
        </p:nvSpPr>
        <p:spPr>
          <a:xfrm>
            <a:off x="1464761" y="1917835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3" name="円/楕円 12"/>
          <p:cNvSpPr/>
          <p:nvPr/>
        </p:nvSpPr>
        <p:spPr>
          <a:xfrm>
            <a:off x="1437266" y="2858347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graphicFrame>
        <p:nvGraphicFramePr>
          <p:cNvPr id="14" name="表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587372"/>
              </p:ext>
            </p:extLst>
          </p:nvPr>
        </p:nvGraphicFramePr>
        <p:xfrm>
          <a:off x="1171281" y="3524423"/>
          <a:ext cx="3285143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3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1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円/楕円 16"/>
          <p:cNvSpPr/>
          <p:nvPr/>
        </p:nvSpPr>
        <p:spPr>
          <a:xfrm>
            <a:off x="3891309" y="3938609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9" name="円/楕円 18"/>
          <p:cNvSpPr/>
          <p:nvPr/>
        </p:nvSpPr>
        <p:spPr>
          <a:xfrm>
            <a:off x="3852409" y="4453693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graphicFrame>
        <p:nvGraphicFramePr>
          <p:cNvPr id="20" name="表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387043"/>
              </p:ext>
            </p:extLst>
          </p:nvPr>
        </p:nvGraphicFramePr>
        <p:xfrm>
          <a:off x="5744575" y="2146748"/>
          <a:ext cx="6206126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98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2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1" name="表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257988"/>
              </p:ext>
            </p:extLst>
          </p:nvPr>
        </p:nvGraphicFramePr>
        <p:xfrm>
          <a:off x="6378334" y="4202555"/>
          <a:ext cx="3055405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7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8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91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右矢印 21"/>
          <p:cNvSpPr/>
          <p:nvPr/>
        </p:nvSpPr>
        <p:spPr>
          <a:xfrm rot="5400000">
            <a:off x="7953411" y="3053754"/>
            <a:ext cx="469273" cy="160253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9447225" y="3537997"/>
            <a:ext cx="4063454" cy="1778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>
                <a:solidFill>
                  <a:srgbClr val="FF0000"/>
                </a:solidFill>
              </a:rPr>
              <a:t>不要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な</a:t>
            </a:r>
            <a:endParaRPr lang="en-US" altLang="ja-JP" sz="3200" b="1" dirty="0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>
                <a:solidFill>
                  <a:srgbClr val="FF0000"/>
                </a:solidFill>
              </a:rPr>
              <a:t>フィールド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の</a:t>
            </a:r>
            <a:endParaRPr lang="en-US" altLang="ja-JP" sz="3200" b="1" dirty="0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>
                <a:solidFill>
                  <a:srgbClr val="FF0000"/>
                </a:solidFill>
              </a:rPr>
              <a:t>除去</a:t>
            </a:r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127000" y="5926760"/>
            <a:ext cx="11976100" cy="69897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商品名</a:t>
            </a:r>
            <a:r>
              <a:rPr lang="en-US" altLang="ja-JP" sz="3200" dirty="0" smtClean="0"/>
              <a:t>,</a:t>
            </a:r>
            <a:r>
              <a:rPr lang="ja-JP" altLang="en-US" sz="3200" dirty="0" smtClean="0"/>
              <a:t>購入者</a:t>
            </a:r>
            <a:r>
              <a:rPr lang="en-US" altLang="ja-JP" sz="3200" dirty="0" smtClean="0"/>
              <a:t> </a:t>
            </a:r>
            <a:r>
              <a:rPr lang="en-US" altLang="ja-JP" sz="3200" dirty="0" smtClean="0">
                <a:solidFill>
                  <a:srgbClr val="C00000"/>
                </a:solidFill>
              </a:rPr>
              <a:t>from </a:t>
            </a:r>
            <a:r>
              <a:rPr lang="ja-JP" altLang="en-US" sz="3200" dirty="0" smtClean="0"/>
              <a:t>商品</a:t>
            </a:r>
            <a:r>
              <a:rPr lang="en-US" altLang="ja-JP" sz="3200" dirty="0" smtClean="0"/>
              <a:t>, </a:t>
            </a:r>
            <a:r>
              <a:rPr lang="ja-JP" altLang="en-US" sz="3200" dirty="0" smtClean="0"/>
              <a:t>購入 </a:t>
            </a:r>
            <a:r>
              <a:rPr lang="en-US" altLang="ja-JP" sz="3200" dirty="0" smtClean="0">
                <a:solidFill>
                  <a:srgbClr val="C00000"/>
                </a:solidFill>
              </a:rPr>
              <a:t>where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商品</a:t>
            </a:r>
            <a:r>
              <a:rPr lang="en-US" altLang="ja-JP" sz="3200" dirty="0" smtClean="0"/>
              <a:t>.ID = </a:t>
            </a:r>
            <a:r>
              <a:rPr lang="ja-JP" altLang="en-US" sz="3200" dirty="0" smtClean="0"/>
              <a:t>購入</a:t>
            </a:r>
            <a:r>
              <a:rPr lang="en-US" altLang="ja-JP" sz="3200" dirty="0" smtClean="0"/>
              <a:t>.</a:t>
            </a:r>
            <a:r>
              <a:rPr lang="ja-JP" altLang="en-US" sz="3200" dirty="0" smtClean="0"/>
              <a:t>商品番号</a:t>
            </a:r>
            <a:r>
              <a:rPr lang="en-US" altLang="ja-JP" sz="3200" dirty="0" smtClean="0"/>
              <a:t>;</a:t>
            </a:r>
            <a:endParaRPr lang="en-US" altLang="ja-JP" sz="4000" dirty="0" smtClean="0"/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5" name="コンテンツ プレースホルダー 2"/>
          <p:cNvSpPr txBox="1">
            <a:spLocks/>
          </p:cNvSpPr>
          <p:nvPr/>
        </p:nvSpPr>
        <p:spPr>
          <a:xfrm>
            <a:off x="57190" y="2290129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 smtClean="0"/>
              <a:t>商品</a:t>
            </a:r>
            <a:endParaRPr lang="ja-JP" altLang="en-US" sz="3200" b="1" dirty="0"/>
          </a:p>
        </p:txBody>
      </p:sp>
      <p:sp>
        <p:nvSpPr>
          <p:cNvPr id="26" name="コンテンツ プレースホルダー 2"/>
          <p:cNvSpPr txBox="1">
            <a:spLocks/>
          </p:cNvSpPr>
          <p:nvPr/>
        </p:nvSpPr>
        <p:spPr>
          <a:xfrm>
            <a:off x="84685" y="4000105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 smtClean="0"/>
              <a:t>購入</a:t>
            </a:r>
            <a:endParaRPr lang="ja-JP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38214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今日学習することはなぜ大切なのか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987234" y="5369184"/>
            <a:ext cx="9779825" cy="105990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「リレーショナルデータベース</a:t>
            </a:r>
            <a:r>
              <a:rPr lang="ja-JP" altLang="en-US" b="1" dirty="0" smtClean="0"/>
              <a:t>の</a:t>
            </a:r>
            <a:r>
              <a:rPr lang="ja-JP" altLang="en-US" b="1" dirty="0" smtClean="0">
                <a:solidFill>
                  <a:srgbClr val="C00000"/>
                </a:solidFill>
              </a:rPr>
              <a:t>テーブル</a:t>
            </a:r>
            <a:r>
              <a:rPr lang="ja-JP" altLang="en-US" b="1" dirty="0" smtClean="0"/>
              <a:t>は</a:t>
            </a:r>
            <a:r>
              <a:rPr lang="ja-JP" altLang="en-US" b="1" dirty="0" smtClean="0">
                <a:solidFill>
                  <a:srgbClr val="C00000"/>
                </a:solidFill>
              </a:rPr>
              <a:t>結合</a:t>
            </a:r>
            <a:r>
              <a:rPr lang="ja-JP" altLang="en-US" b="1" dirty="0" smtClean="0"/>
              <a:t>できる」という事実は、良い</a:t>
            </a:r>
            <a:r>
              <a:rPr lang="ja-JP" altLang="en-US" b="1" dirty="0" smtClean="0">
                <a:solidFill>
                  <a:srgbClr val="C00000"/>
                </a:solidFill>
              </a:rPr>
              <a:t>データベース設計</a:t>
            </a:r>
            <a:r>
              <a:rPr lang="ja-JP" altLang="en-US" b="1" dirty="0" smtClean="0"/>
              <a:t>にも役立つ</a:t>
            </a:r>
            <a:endParaRPr kumimoji="1" lang="ja-JP" altLang="en-US" b="1" dirty="0"/>
          </a:p>
        </p:txBody>
      </p:sp>
      <p:sp>
        <p:nvSpPr>
          <p:cNvPr id="9" name="角丸四角形 8"/>
          <p:cNvSpPr/>
          <p:nvPr/>
        </p:nvSpPr>
        <p:spPr>
          <a:xfrm>
            <a:off x="741269" y="5139733"/>
            <a:ext cx="9648600" cy="1560063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28" name="Picture 4" descr="http://1.bp.blogspot.com/-t6dkKoVG6IM/VYJrfpVB8HI/AAAAAAAAueg/0MuUEfaptzg/s800/job_kenchikuka_wom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69" y="823291"/>
            <a:ext cx="4481286" cy="42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1.bp.blogspot.com/-__9d8f1X5Ts/UVWMfIVCt-I/AAAAAAAAPIQ/XlXjHIOmM_U/s1600/daik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737" y="1572314"/>
            <a:ext cx="3129161" cy="356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22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結合</a:t>
            </a:r>
            <a:r>
              <a:rPr lang="ja-JP" altLang="en-US" dirty="0" smtClean="0"/>
              <a:t>を行う </a:t>
            </a:r>
            <a:r>
              <a:rPr lang="en-US" altLang="ja-JP" dirty="0" smtClean="0"/>
              <a:t>SQL </a:t>
            </a:r>
            <a:r>
              <a:rPr lang="ja-JP" altLang="en-US" dirty="0" smtClean="0"/>
              <a:t>の書き方の例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1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28878" y="2072507"/>
            <a:ext cx="11671300" cy="383093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＜</a:t>
            </a:r>
            <a:r>
              <a:rPr lang="en-US" altLang="ja-JP" sz="3600" dirty="0" smtClean="0">
                <a:latin typeface="Inconsolata" panose="020B0609030003000000" pitchFamily="49" charset="0"/>
              </a:rPr>
              <a:t>*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やフィールド名の並び＞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kumimoji="1" lang="en-US" altLang="ja-JP" sz="3600" dirty="0" smtClean="0"/>
              <a:t> </a:t>
            </a:r>
            <a:r>
              <a:rPr kumimoji="1" lang="ja-JP" altLang="en-US" sz="3600" dirty="0" smtClean="0"/>
              <a:t>＜</a:t>
            </a:r>
            <a:r>
              <a:rPr lang="ja-JP" altLang="en-US" sz="3600" dirty="0" smtClean="0"/>
              <a:t>テーブル名の並び</a:t>
            </a:r>
            <a:r>
              <a:rPr kumimoji="1" lang="ja-JP" altLang="en-US" sz="3600" dirty="0" smtClean="0"/>
              <a:t>＞</a:t>
            </a:r>
            <a:endParaRPr kumimoji="1"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 </a:t>
            </a:r>
            <a:r>
              <a:rPr lang="ja-JP" altLang="en-US" sz="3600" dirty="0" smtClean="0"/>
              <a:t>＜選択条件＞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endParaRPr kumimoji="1" lang="en-US" altLang="ja-JP" sz="3600" dirty="0" smtClean="0"/>
          </a:p>
        </p:txBody>
      </p:sp>
      <p:grpSp>
        <p:nvGrpSpPr>
          <p:cNvPr id="12" name="グループ化 11"/>
          <p:cNvGrpSpPr/>
          <p:nvPr/>
        </p:nvGrpSpPr>
        <p:grpSpPr>
          <a:xfrm>
            <a:off x="9563437" y="569912"/>
            <a:ext cx="2031326" cy="1921118"/>
            <a:chOff x="9828551" y="1209670"/>
            <a:chExt cx="2031326" cy="1921118"/>
          </a:xfrm>
        </p:grpSpPr>
        <p:sp>
          <p:nvSpPr>
            <p:cNvPr id="15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7" name="直線矢印コネクタ 16"/>
          <p:cNvCxnSpPr/>
          <p:nvPr/>
        </p:nvCxnSpPr>
        <p:spPr>
          <a:xfrm flipH="1" flipV="1">
            <a:off x="6372433" y="3620766"/>
            <a:ext cx="954197" cy="2151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7488557" y="3527967"/>
            <a:ext cx="4349268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b="1" u="sng" dirty="0" smtClean="0">
                <a:solidFill>
                  <a:srgbClr val="FF0000"/>
                </a:solidFill>
              </a:rPr>
              <a:t>2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つ以上</a:t>
            </a:r>
            <a:r>
              <a:rPr kumimoji="1" lang="ja-JP" altLang="en-US" sz="2800" dirty="0" smtClean="0"/>
              <a:t>の</a:t>
            </a:r>
            <a:r>
              <a:rPr lang="ja-JP" altLang="en-US" sz="2800" dirty="0" smtClean="0"/>
              <a:t>テーブル名を</a:t>
            </a:r>
            <a:endParaRPr lang="en-US" altLang="ja-JP" sz="2800" dirty="0" smtClean="0"/>
          </a:p>
          <a:p>
            <a:r>
              <a:rPr kumimoji="1" lang="ja-JP" altLang="en-US" sz="2800" dirty="0"/>
              <a:t>並</a:t>
            </a:r>
            <a:r>
              <a:rPr kumimoji="1" lang="ja-JP" altLang="en-US" sz="2800" dirty="0" smtClean="0"/>
              <a:t>べるので、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半角カンマで</a:t>
            </a:r>
            <a:r>
              <a:rPr kumimoji="1" lang="ja-JP" altLang="en-US" sz="2800" b="1" dirty="0" smtClean="0"/>
              <a:t>区切る</a:t>
            </a:r>
            <a:endParaRPr kumimoji="1" lang="ja-JP" altLang="en-US" sz="2800" b="1" dirty="0"/>
          </a:p>
        </p:txBody>
      </p:sp>
      <p:sp>
        <p:nvSpPr>
          <p:cNvPr id="21" name="正方形/長方形 20"/>
          <p:cNvSpPr/>
          <p:nvPr/>
        </p:nvSpPr>
        <p:spPr>
          <a:xfrm>
            <a:off x="2071072" y="4088038"/>
            <a:ext cx="2741930" cy="777240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2071072" y="5365871"/>
            <a:ext cx="98796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選択条件</a:t>
            </a:r>
            <a:r>
              <a:rPr lang="ja-JP" altLang="en-US" sz="2800" b="1" dirty="0" smtClean="0"/>
              <a:t>の中に、</a:t>
            </a:r>
            <a:r>
              <a:rPr lang="ja-JP" altLang="en-US" sz="2800" b="1" dirty="0" smtClean="0">
                <a:solidFill>
                  <a:srgbClr val="C00000"/>
                </a:solidFill>
              </a:rPr>
              <a:t>結合</a:t>
            </a:r>
            <a:r>
              <a:rPr lang="ja-JP" altLang="en-US" sz="2800" b="1" dirty="0" smtClean="0"/>
              <a:t>を行わせるための</a:t>
            </a:r>
            <a:r>
              <a:rPr lang="ja-JP" altLang="en-US" sz="2800" b="1" dirty="0" smtClean="0">
                <a:solidFill>
                  <a:srgbClr val="C00000"/>
                </a:solidFill>
              </a:rPr>
              <a:t>結合条件</a:t>
            </a:r>
            <a:r>
              <a:rPr lang="ja-JP" altLang="en-US" sz="2800" b="1" dirty="0" smtClean="0"/>
              <a:t>を含める</a:t>
            </a:r>
            <a:endParaRPr lang="en-US" altLang="ja-JP" sz="2800" b="1" dirty="0" smtClean="0"/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4739226" y="1694291"/>
            <a:ext cx="1011100" cy="432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>
            <a:off x="5972848" y="1104050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/>
              <a:t>2</a:t>
            </a:r>
            <a:r>
              <a:rPr kumimoji="1" lang="ja-JP" altLang="en-US" sz="2800" b="1" dirty="0" smtClean="0"/>
              <a:t>つ以上</a:t>
            </a:r>
            <a:r>
              <a:rPr kumimoji="1" lang="ja-JP" altLang="en-US" sz="2800" dirty="0" smtClean="0"/>
              <a:t>のときは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半角カンマで</a:t>
            </a:r>
            <a:r>
              <a:rPr kumimoji="1" lang="ja-JP" altLang="en-US" sz="2800" b="1" dirty="0" smtClean="0"/>
              <a:t>区切る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63948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3-1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結合の例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03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830813" y="1320370"/>
            <a:ext cx="103412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u="sng" dirty="0" smtClean="0">
                <a:solidFill>
                  <a:srgbClr val="FF0000"/>
                </a:solidFill>
              </a:rPr>
              <a:t>２つ</a:t>
            </a:r>
            <a:r>
              <a:rPr kumimoji="1" lang="ja-JP" altLang="en-US" sz="3600" dirty="0" smtClean="0"/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600" dirty="0" smtClean="0"/>
              <a:t>を所定の条件（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結合条件</a:t>
            </a:r>
            <a:r>
              <a:rPr kumimoji="1" lang="ja-JP" altLang="en-US" sz="3600" dirty="0" smtClean="0"/>
              <a:t>という）</a:t>
            </a:r>
            <a:endParaRPr kumimoji="1" lang="en-US" altLang="ja-JP" sz="3600" dirty="0" smtClean="0"/>
          </a:p>
          <a:p>
            <a:r>
              <a:rPr kumimoji="1" lang="ja-JP" altLang="en-US" sz="3600" dirty="0" smtClean="0"/>
              <a:t>で、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１つにまとめる</a:t>
            </a:r>
            <a:r>
              <a:rPr lang="ja-JP" altLang="en-US" sz="3600" dirty="0" smtClean="0"/>
              <a:t>．これが</a:t>
            </a:r>
            <a:r>
              <a:rPr lang="ja-JP" altLang="en-US" sz="3600" dirty="0" smtClean="0">
                <a:solidFill>
                  <a:srgbClr val="C80000"/>
                </a:solidFill>
              </a:rPr>
              <a:t>結合</a:t>
            </a:r>
            <a:endParaRPr kumimoji="1" lang="ja-JP" altLang="en-US" sz="3600" dirty="0">
              <a:solidFill>
                <a:srgbClr val="C80000"/>
              </a:solidFill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0334" y="360997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11188" y="542713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7791360" y="3569227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新しいテーブル</a:t>
            </a:r>
            <a:endParaRPr kumimoji="1" lang="ja-JP" altLang="en-US" sz="2800" dirty="0"/>
          </a:p>
        </p:txBody>
      </p:sp>
      <p:sp>
        <p:nvSpPr>
          <p:cNvPr id="36" name="角丸四角形 35"/>
          <p:cNvSpPr/>
          <p:nvPr/>
        </p:nvSpPr>
        <p:spPr>
          <a:xfrm>
            <a:off x="419100" y="1085221"/>
            <a:ext cx="10753006" cy="1561493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050453"/>
              </p:ext>
            </p:extLst>
          </p:nvPr>
        </p:nvGraphicFramePr>
        <p:xfrm>
          <a:off x="1620956" y="3050132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646011" y="5950357"/>
            <a:ext cx="3630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07324" y="4133192"/>
            <a:ext cx="3630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円/楕円 18"/>
          <p:cNvSpPr/>
          <p:nvPr/>
        </p:nvSpPr>
        <p:spPr>
          <a:xfrm>
            <a:off x="1946274" y="3460937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0" name="円/楕円 19"/>
          <p:cNvSpPr/>
          <p:nvPr/>
        </p:nvSpPr>
        <p:spPr>
          <a:xfrm>
            <a:off x="1918779" y="4401449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2" name="右矢印 21"/>
          <p:cNvSpPr/>
          <p:nvPr/>
        </p:nvSpPr>
        <p:spPr>
          <a:xfrm>
            <a:off x="5253704" y="4167347"/>
            <a:ext cx="760121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5174410" y="3671524"/>
            <a:ext cx="1585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5" name="表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969665"/>
              </p:ext>
            </p:extLst>
          </p:nvPr>
        </p:nvGraphicFramePr>
        <p:xfrm>
          <a:off x="1903967" y="5223375"/>
          <a:ext cx="2813802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71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" name="円/楕円 25"/>
          <p:cNvSpPr/>
          <p:nvPr/>
        </p:nvSpPr>
        <p:spPr>
          <a:xfrm>
            <a:off x="4176840" y="5617237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8" name="円/楕円 27"/>
          <p:cNvSpPr/>
          <p:nvPr/>
        </p:nvSpPr>
        <p:spPr>
          <a:xfrm>
            <a:off x="4137940" y="6132321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6856978" y="5688747"/>
            <a:ext cx="47010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endParaRPr kumimoji="1"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.ID = </a:t>
            </a:r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商品番号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31" name="表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631744"/>
              </p:ext>
            </p:extLst>
          </p:nvPr>
        </p:nvGraphicFramePr>
        <p:xfrm>
          <a:off x="6219285" y="4167347"/>
          <a:ext cx="5842326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38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3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66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09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77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896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結合の例</a:t>
            </a:r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596082" y="1752042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1793154" y="386282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743878" y="1144150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円/楕円 20"/>
          <p:cNvSpPr/>
          <p:nvPr/>
        </p:nvSpPr>
        <p:spPr>
          <a:xfrm>
            <a:off x="1008465" y="2162423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893905" y="3103359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1545556" y="6239651"/>
            <a:ext cx="2382304" cy="663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結合前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右矢印 25"/>
          <p:cNvSpPr/>
          <p:nvPr/>
        </p:nvSpPr>
        <p:spPr>
          <a:xfrm>
            <a:off x="4705350" y="3148969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4542557" y="4728074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右中かっこ 1"/>
          <p:cNvSpPr/>
          <p:nvPr/>
        </p:nvSpPr>
        <p:spPr>
          <a:xfrm rot="5400000">
            <a:off x="7810193" y="3060244"/>
            <a:ext cx="281790" cy="322765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右中かっこ 29"/>
          <p:cNvSpPr/>
          <p:nvPr/>
        </p:nvSpPr>
        <p:spPr>
          <a:xfrm rot="5400000">
            <a:off x="10631137" y="3542307"/>
            <a:ext cx="291892" cy="225342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6213121" y="5016023"/>
            <a:ext cx="3630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から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9207500" y="4997350"/>
            <a:ext cx="3630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か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ら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4687490" y="1376992"/>
            <a:ext cx="69557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C00000"/>
                </a:solidFill>
              </a:rPr>
              <a:t>リレーショナルデータベース</a:t>
            </a:r>
            <a:r>
              <a:rPr lang="ja-JP" altLang="en-US" sz="2400" dirty="0" smtClean="0"/>
              <a:t>の</a:t>
            </a:r>
            <a:r>
              <a:rPr lang="ja-JP" altLang="en-US" sz="2400" dirty="0" smtClean="0">
                <a:solidFill>
                  <a:srgbClr val="C00000"/>
                </a:solidFill>
              </a:rPr>
              <a:t>結合結果</a:t>
            </a:r>
            <a:r>
              <a:rPr lang="ja-JP" altLang="en-US" sz="2400" dirty="0" smtClean="0"/>
              <a:t>では、</a:t>
            </a:r>
            <a:endParaRPr lang="en-US" altLang="ja-JP" sz="2400" dirty="0" smtClean="0"/>
          </a:p>
          <a:p>
            <a:r>
              <a:rPr lang="ja-JP" altLang="en-US" sz="2400" dirty="0"/>
              <a:t>右側</a:t>
            </a:r>
            <a:r>
              <a:rPr kumimoji="1" lang="ja-JP" altLang="en-US" sz="2400" dirty="0" smtClean="0"/>
              <a:t>に一方の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400" dirty="0" smtClean="0"/>
              <a:t>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レコード</a:t>
            </a:r>
            <a:r>
              <a:rPr kumimoji="1" lang="ja-JP" altLang="en-US" sz="2400" dirty="0" smtClean="0"/>
              <a:t>が、</a:t>
            </a:r>
            <a:endParaRPr kumimoji="1" lang="en-US" altLang="ja-JP" sz="2400" dirty="0" smtClean="0"/>
          </a:p>
          <a:p>
            <a:r>
              <a:rPr lang="ja-JP" altLang="en-US" sz="2400" dirty="0"/>
              <a:t>左側</a:t>
            </a:r>
            <a:r>
              <a:rPr lang="ja-JP" altLang="en-US" sz="2400" dirty="0" smtClean="0"/>
              <a:t>に、もう一方の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400" dirty="0" smtClean="0"/>
              <a:t>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レコード</a:t>
            </a:r>
            <a:r>
              <a:rPr lang="ja-JP" altLang="en-US" sz="2400" dirty="0" smtClean="0"/>
              <a:t>が集まる</a:t>
            </a:r>
            <a:endParaRPr kumimoji="1" lang="ja-JP" altLang="en-US" sz="2400" dirty="0"/>
          </a:p>
        </p:txBody>
      </p:sp>
      <p:graphicFrame>
        <p:nvGraphicFramePr>
          <p:cNvPr id="36" name="表 35"/>
          <p:cNvGraphicFramePr>
            <a:graphicFrameLocks noGrp="1"/>
          </p:cNvGraphicFramePr>
          <p:nvPr>
            <p:extLst/>
          </p:nvPr>
        </p:nvGraphicFramePr>
        <p:xfrm>
          <a:off x="893905" y="4499335"/>
          <a:ext cx="2813802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71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7" name="円/楕円 36"/>
          <p:cNvSpPr/>
          <p:nvPr/>
        </p:nvSpPr>
        <p:spPr>
          <a:xfrm>
            <a:off x="3224473" y="4888124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円/楕円 37"/>
          <p:cNvSpPr/>
          <p:nvPr/>
        </p:nvSpPr>
        <p:spPr>
          <a:xfrm>
            <a:off x="3243588" y="5403208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39" name="表 38"/>
          <p:cNvGraphicFramePr>
            <a:graphicFrameLocks noGrp="1"/>
          </p:cNvGraphicFramePr>
          <p:nvPr>
            <p:extLst/>
          </p:nvPr>
        </p:nvGraphicFramePr>
        <p:xfrm>
          <a:off x="6216322" y="2743707"/>
          <a:ext cx="5734377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6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68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68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68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8925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400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結合の例（こんな例もあります）</a:t>
            </a:r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747337" y="1755738"/>
          <a:ext cx="2547904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注文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XX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YY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u="none" dirty="0" smtClean="0">
                          <a:solidFill>
                            <a:schemeClr val="tx1"/>
                          </a:solidFill>
                        </a:rPr>
                        <a:t>ZZ</a:t>
                      </a:r>
                      <a:endParaRPr kumimoji="1" lang="ja-JP" altLang="en-US" sz="2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843591" y="4411048"/>
          <a:ext cx="2391470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5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5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1513341" y="3861470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価格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419753" y="1193902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昼</a:t>
            </a:r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食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円/楕円 14"/>
          <p:cNvSpPr/>
          <p:nvPr/>
        </p:nvSpPr>
        <p:spPr>
          <a:xfrm>
            <a:off x="750003" y="4797194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1545556" y="6239651"/>
            <a:ext cx="2382304" cy="663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結合前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右矢印 25"/>
          <p:cNvSpPr/>
          <p:nvPr/>
        </p:nvSpPr>
        <p:spPr>
          <a:xfrm>
            <a:off x="3801962" y="3131555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3698046" y="4727394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円/楕円 18"/>
          <p:cNvSpPr/>
          <p:nvPr/>
        </p:nvSpPr>
        <p:spPr>
          <a:xfrm>
            <a:off x="750003" y="5292012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円/楕円 29"/>
          <p:cNvSpPr/>
          <p:nvPr/>
        </p:nvSpPr>
        <p:spPr>
          <a:xfrm>
            <a:off x="2139586" y="2129624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/>
        </p:nvSpPr>
        <p:spPr>
          <a:xfrm>
            <a:off x="2095784" y="2608599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円/楕円 31"/>
          <p:cNvSpPr/>
          <p:nvPr/>
        </p:nvSpPr>
        <p:spPr>
          <a:xfrm>
            <a:off x="2117685" y="3087574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33" name="表 32"/>
          <p:cNvGraphicFramePr>
            <a:graphicFrameLocks noGrp="1"/>
          </p:cNvGraphicFramePr>
          <p:nvPr>
            <p:extLst/>
          </p:nvPr>
        </p:nvGraphicFramePr>
        <p:xfrm>
          <a:off x="5422352" y="2926708"/>
          <a:ext cx="6180283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5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52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5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注文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XX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YY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u="none" dirty="0" smtClean="0">
                          <a:solidFill>
                            <a:schemeClr val="tx1"/>
                          </a:solidFill>
                        </a:rPr>
                        <a:t>ZZ</a:t>
                      </a:r>
                      <a:endParaRPr kumimoji="1" lang="ja-JP" altLang="en-US" sz="2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テキスト ボックス 1"/>
          <p:cNvSpPr txBox="1"/>
          <p:nvPr/>
        </p:nvSpPr>
        <p:spPr>
          <a:xfrm>
            <a:off x="4687490" y="1376992"/>
            <a:ext cx="69557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C00000"/>
                </a:solidFill>
              </a:rPr>
              <a:t>リレーショナルデータベース</a:t>
            </a:r>
            <a:r>
              <a:rPr lang="ja-JP" altLang="en-US" sz="2400" dirty="0" smtClean="0"/>
              <a:t>の</a:t>
            </a:r>
            <a:r>
              <a:rPr lang="ja-JP" altLang="en-US" sz="2400" dirty="0" smtClean="0">
                <a:solidFill>
                  <a:srgbClr val="C00000"/>
                </a:solidFill>
              </a:rPr>
              <a:t>結合結果</a:t>
            </a:r>
            <a:r>
              <a:rPr lang="ja-JP" altLang="en-US" sz="2400" dirty="0" smtClean="0"/>
              <a:t>では、</a:t>
            </a:r>
            <a:endParaRPr lang="en-US" altLang="ja-JP" sz="2400" dirty="0" smtClean="0"/>
          </a:p>
          <a:p>
            <a:r>
              <a:rPr lang="ja-JP" altLang="en-US" sz="2400" dirty="0"/>
              <a:t>右側</a:t>
            </a:r>
            <a:r>
              <a:rPr kumimoji="1" lang="ja-JP" altLang="en-US" sz="2400" dirty="0" smtClean="0"/>
              <a:t>に一方の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400" dirty="0" smtClean="0"/>
              <a:t>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レコード</a:t>
            </a:r>
            <a:r>
              <a:rPr kumimoji="1" lang="ja-JP" altLang="en-US" sz="2400" dirty="0" smtClean="0"/>
              <a:t>が、</a:t>
            </a:r>
            <a:endParaRPr kumimoji="1" lang="en-US" altLang="ja-JP" sz="2400" dirty="0" smtClean="0"/>
          </a:p>
          <a:p>
            <a:r>
              <a:rPr lang="ja-JP" altLang="en-US" sz="2400" dirty="0"/>
              <a:t>左側</a:t>
            </a:r>
            <a:r>
              <a:rPr lang="ja-JP" altLang="en-US" sz="2400" dirty="0" smtClean="0"/>
              <a:t>に、もう一方の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400" dirty="0" smtClean="0"/>
              <a:t>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レコード</a:t>
            </a:r>
            <a:r>
              <a:rPr lang="ja-JP" altLang="en-US" sz="2400" dirty="0" smtClean="0"/>
              <a:t>が集まる</a:t>
            </a:r>
            <a:endParaRPr kumimoji="1" lang="ja-JP" altLang="en-US" sz="2400" dirty="0"/>
          </a:p>
        </p:txBody>
      </p:sp>
      <p:sp>
        <p:nvSpPr>
          <p:cNvPr id="21" name="右中かっこ 20"/>
          <p:cNvSpPr/>
          <p:nvPr/>
        </p:nvSpPr>
        <p:spPr>
          <a:xfrm rot="5400000">
            <a:off x="6891065" y="3366573"/>
            <a:ext cx="273790" cy="321121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右中かっこ 22"/>
          <p:cNvSpPr/>
          <p:nvPr/>
        </p:nvSpPr>
        <p:spPr>
          <a:xfrm rot="5400000">
            <a:off x="9969892" y="3533868"/>
            <a:ext cx="341426" cy="292405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5584141" y="5292012"/>
            <a:ext cx="3630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昼食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か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ら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8715380" y="5300810"/>
            <a:ext cx="3630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価格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か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ら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1648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3-2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9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0931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関連の例</a:t>
            </a:r>
          </a:p>
        </p:txBody>
      </p:sp>
      <p:pic>
        <p:nvPicPr>
          <p:cNvPr id="1026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11" y="910200"/>
            <a:ext cx="1866902" cy="185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75" y="2679354"/>
            <a:ext cx="1944371" cy="1944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4623725"/>
            <a:ext cx="2086123" cy="217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962" y="1489573"/>
            <a:ext cx="2171700" cy="237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962" y="4031183"/>
            <a:ext cx="2394092" cy="226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線コネクタ 2"/>
          <p:cNvCxnSpPr/>
          <p:nvPr/>
        </p:nvCxnSpPr>
        <p:spPr>
          <a:xfrm flipH="1" flipV="1">
            <a:off x="2576098" y="1840115"/>
            <a:ext cx="1800714" cy="648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/>
          <p:nvPr/>
        </p:nvCxnSpPr>
        <p:spPr>
          <a:xfrm flipH="1">
            <a:off x="2505224" y="2899229"/>
            <a:ext cx="1947788" cy="7523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/>
          <p:nvPr/>
        </p:nvCxnSpPr>
        <p:spPr>
          <a:xfrm flipH="1">
            <a:off x="2557857" y="3383141"/>
            <a:ext cx="1971355" cy="1780747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/>
          <p:nvPr/>
        </p:nvCxnSpPr>
        <p:spPr>
          <a:xfrm flipH="1" flipV="1">
            <a:off x="2581424" y="2203798"/>
            <a:ext cx="1947788" cy="2722369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/>
          <p:nvPr/>
        </p:nvCxnSpPr>
        <p:spPr>
          <a:xfrm flipH="1" flipV="1">
            <a:off x="2543324" y="3840836"/>
            <a:ext cx="1833488" cy="13230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 flipH="1">
            <a:off x="2505224" y="5410079"/>
            <a:ext cx="1909688" cy="677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6967636" y="1614962"/>
            <a:ext cx="4571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X</a:t>
            </a: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6986662" y="4022514"/>
            <a:ext cx="439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smtClean="0"/>
              <a:t>Y</a:t>
            </a: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2186392" y="1018319"/>
            <a:ext cx="433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1</a:t>
            </a: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2191102" y="2724492"/>
            <a:ext cx="433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2</a:t>
            </a: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2107142" y="4637578"/>
            <a:ext cx="433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smtClean="0"/>
              <a:t>3</a:t>
            </a: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7386712" y="2766109"/>
            <a:ext cx="472437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実際</a:t>
            </a:r>
            <a:r>
              <a:rPr lang="ja-JP" altLang="en-US" sz="2800" dirty="0" smtClean="0"/>
              <a:t>には、</a:t>
            </a:r>
            <a:endParaRPr lang="en-US" altLang="ja-JP" sz="2800" dirty="0" smtClean="0"/>
          </a:p>
          <a:p>
            <a:r>
              <a:rPr kumimoji="1" lang="ja-JP" altLang="en-US" sz="2800" dirty="0"/>
              <a:t>　</a:t>
            </a:r>
            <a:r>
              <a:rPr kumimoji="1" lang="en-US" altLang="ja-JP" sz="2800" b="1" dirty="0" smtClean="0"/>
              <a:t>X</a:t>
            </a:r>
            <a:r>
              <a:rPr kumimoji="1" lang="ja-JP" altLang="en-US" sz="2800" dirty="0" smtClean="0"/>
              <a:t>さんは、</a:t>
            </a:r>
            <a:r>
              <a:rPr kumimoji="1" lang="ja-JP" altLang="en-US" sz="2800" b="1" dirty="0" smtClean="0"/>
              <a:t>メロン</a:t>
            </a:r>
            <a:r>
              <a:rPr kumimoji="1" lang="ja-JP" altLang="en-US" sz="2800" dirty="0" smtClean="0"/>
              <a:t>を買った</a:t>
            </a:r>
            <a:endParaRPr kumimoji="1" lang="en-US" altLang="ja-JP" sz="2800" dirty="0" smtClean="0"/>
          </a:p>
          <a:p>
            <a:r>
              <a:rPr lang="en-US" altLang="ja-JP" sz="2800" dirty="0"/>
              <a:t> </a:t>
            </a:r>
            <a:r>
              <a:rPr lang="en-US" altLang="ja-JP" sz="2800" dirty="0" smtClean="0"/>
              <a:t>   </a:t>
            </a:r>
            <a:r>
              <a:rPr lang="en-US" altLang="ja-JP" sz="2800" b="1" dirty="0" smtClean="0"/>
              <a:t>Y</a:t>
            </a:r>
            <a:r>
              <a:rPr lang="ja-JP" altLang="en-US" sz="2800" dirty="0" smtClean="0"/>
              <a:t>さんは、</a:t>
            </a:r>
            <a:r>
              <a:rPr lang="ja-JP" altLang="en-US" sz="2800" b="1" dirty="0" smtClean="0"/>
              <a:t>みかん</a:t>
            </a:r>
            <a:r>
              <a:rPr lang="ja-JP" altLang="en-US" sz="2800" dirty="0" smtClean="0"/>
              <a:t>を買った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2675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関連の例</a:t>
            </a:r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551543" y="2016214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719960" y="4589429"/>
          <a:ext cx="2813802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71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1701330" y="4037231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663266" y="1434225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3949" y="2464201"/>
            <a:ext cx="605005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/>
              <a:t>実際</a:t>
            </a:r>
            <a:r>
              <a:rPr lang="ja-JP" altLang="en-US" sz="3600" dirty="0" smtClean="0"/>
              <a:t>には、</a:t>
            </a:r>
            <a:endParaRPr lang="en-US" altLang="ja-JP" sz="3600" dirty="0" smtClean="0"/>
          </a:p>
          <a:p>
            <a:r>
              <a:rPr kumimoji="1" lang="ja-JP" altLang="en-US" sz="3600" dirty="0"/>
              <a:t>　</a:t>
            </a:r>
            <a:r>
              <a:rPr kumimoji="1" lang="en-US" altLang="ja-JP" sz="3600" b="1" dirty="0" smtClean="0"/>
              <a:t>X</a:t>
            </a:r>
            <a:r>
              <a:rPr kumimoji="1" lang="ja-JP" altLang="en-US" sz="3600" dirty="0" smtClean="0"/>
              <a:t>さんは、</a:t>
            </a:r>
            <a:r>
              <a:rPr kumimoji="1" lang="ja-JP" altLang="en-US" sz="3600" b="1" dirty="0" smtClean="0"/>
              <a:t>メロン</a:t>
            </a:r>
            <a:r>
              <a:rPr kumimoji="1" lang="ja-JP" altLang="en-US" sz="3600" dirty="0" smtClean="0"/>
              <a:t>を買った</a:t>
            </a:r>
            <a:endParaRPr kumimoji="1" lang="en-US" altLang="ja-JP" sz="3600" dirty="0" smtClean="0"/>
          </a:p>
          <a:p>
            <a:r>
              <a:rPr lang="en-US" altLang="ja-JP" sz="3600" dirty="0"/>
              <a:t> </a:t>
            </a:r>
            <a:r>
              <a:rPr lang="en-US" altLang="ja-JP" sz="3600" dirty="0" smtClean="0"/>
              <a:t>   </a:t>
            </a:r>
            <a:r>
              <a:rPr lang="en-US" altLang="ja-JP" sz="3600" b="1" dirty="0" smtClean="0"/>
              <a:t>Y</a:t>
            </a:r>
            <a:r>
              <a:rPr lang="ja-JP" altLang="en-US" sz="3600" dirty="0" smtClean="0"/>
              <a:t>さんは、</a:t>
            </a:r>
            <a:r>
              <a:rPr lang="ja-JP" altLang="en-US" sz="3600" b="1" dirty="0" smtClean="0"/>
              <a:t>みかん</a:t>
            </a:r>
            <a:r>
              <a:rPr lang="ja-JP" altLang="en-US" sz="3600" dirty="0" smtClean="0"/>
              <a:t>を買った</a:t>
            </a:r>
            <a:endParaRPr kumimoji="1" lang="ja-JP" altLang="en-US" sz="3600" dirty="0"/>
          </a:p>
        </p:txBody>
      </p:sp>
      <p:sp>
        <p:nvSpPr>
          <p:cNvPr id="3" name="右中かっこ 2"/>
          <p:cNvSpPr/>
          <p:nvPr/>
        </p:nvSpPr>
        <p:spPr>
          <a:xfrm rot="5400000">
            <a:off x="5895655" y="3893496"/>
            <a:ext cx="370902" cy="93380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右中かっこ 15"/>
          <p:cNvSpPr/>
          <p:nvPr/>
        </p:nvSpPr>
        <p:spPr>
          <a:xfrm rot="5400000">
            <a:off x="8446157" y="3632653"/>
            <a:ext cx="392693" cy="152086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957683" y="4754100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商品</a:t>
            </a:r>
            <a:r>
              <a:rPr kumimoji="1" lang="ja-JP" altLang="en-US" sz="2800" dirty="0" smtClean="0"/>
              <a:t>テーブルの情報</a:t>
            </a:r>
            <a:endParaRPr kumimoji="1" lang="ja-JP" altLang="en-US" sz="2800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372946" y="4742163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購入</a:t>
            </a:r>
            <a:r>
              <a:rPr kumimoji="1" lang="ja-JP" altLang="en-US" sz="2800" dirty="0" smtClean="0"/>
              <a:t>テーブルの情報</a:t>
            </a:r>
            <a:endParaRPr kumimoji="1" lang="ja-JP" altLang="en-US" sz="2800" dirty="0"/>
          </a:p>
        </p:txBody>
      </p:sp>
      <p:sp>
        <p:nvSpPr>
          <p:cNvPr id="15" name="円/楕円 14"/>
          <p:cNvSpPr/>
          <p:nvPr/>
        </p:nvSpPr>
        <p:spPr>
          <a:xfrm>
            <a:off x="3050528" y="4978218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3069643" y="5493302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/>
        </p:nvSpPr>
        <p:spPr>
          <a:xfrm>
            <a:off x="963926" y="2426595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849366" y="3367531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841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表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736546"/>
              </p:ext>
            </p:extLst>
          </p:nvPr>
        </p:nvGraphicFramePr>
        <p:xfrm>
          <a:off x="5941531" y="2929093"/>
          <a:ext cx="5734377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6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68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5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50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8925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結合条件の例</a:t>
            </a:r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/>
          </p:nvPr>
        </p:nvGraphicFramePr>
        <p:xfrm>
          <a:off x="218710" y="1570491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" name="テキスト ボックス 15"/>
          <p:cNvSpPr txBox="1"/>
          <p:nvPr/>
        </p:nvSpPr>
        <p:spPr>
          <a:xfrm>
            <a:off x="1291747" y="3811465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1353159" y="1005090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円/楕円 17"/>
          <p:cNvSpPr/>
          <p:nvPr/>
        </p:nvSpPr>
        <p:spPr>
          <a:xfrm>
            <a:off x="631093" y="1980872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516533" y="2921808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1168184" y="6058100"/>
            <a:ext cx="2382304" cy="663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結合前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右矢印 20"/>
          <p:cNvSpPr/>
          <p:nvPr/>
        </p:nvSpPr>
        <p:spPr>
          <a:xfrm>
            <a:off x="4327978" y="2967418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191222" y="4498950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7953087" y="4738926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結合後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6" name="表 25"/>
          <p:cNvGraphicFramePr>
            <a:graphicFrameLocks noGrp="1"/>
          </p:cNvGraphicFramePr>
          <p:nvPr>
            <p:extLst/>
          </p:nvPr>
        </p:nvGraphicFramePr>
        <p:xfrm>
          <a:off x="342588" y="4407878"/>
          <a:ext cx="2813802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71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円/楕円 27"/>
          <p:cNvSpPr/>
          <p:nvPr/>
        </p:nvSpPr>
        <p:spPr>
          <a:xfrm>
            <a:off x="2673156" y="4796667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円/楕円 28"/>
          <p:cNvSpPr/>
          <p:nvPr/>
        </p:nvSpPr>
        <p:spPr>
          <a:xfrm>
            <a:off x="2692271" y="5311751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/>
        </p:nvSpPr>
        <p:spPr>
          <a:xfrm>
            <a:off x="6234631" y="3676670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円/楕円 31"/>
          <p:cNvSpPr/>
          <p:nvPr/>
        </p:nvSpPr>
        <p:spPr>
          <a:xfrm>
            <a:off x="6234631" y="4191754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円/楕円 36"/>
          <p:cNvSpPr/>
          <p:nvPr/>
        </p:nvSpPr>
        <p:spPr>
          <a:xfrm>
            <a:off x="11058819" y="3694600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円/楕円 38"/>
          <p:cNvSpPr/>
          <p:nvPr/>
        </p:nvSpPr>
        <p:spPr>
          <a:xfrm>
            <a:off x="11058818" y="4209684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フリーフォーム 10"/>
          <p:cNvSpPr/>
          <p:nvPr/>
        </p:nvSpPr>
        <p:spPr>
          <a:xfrm>
            <a:off x="6560457" y="4692581"/>
            <a:ext cx="4862285" cy="905400"/>
          </a:xfrm>
          <a:custGeom>
            <a:avLst/>
            <a:gdLst>
              <a:gd name="connsiteX0" fmla="*/ 0 w 4862285"/>
              <a:gd name="connsiteY0" fmla="*/ 0 h 905400"/>
              <a:gd name="connsiteX1" fmla="*/ 159657 w 4862285"/>
              <a:gd name="connsiteY1" fmla="*/ 696686 h 905400"/>
              <a:gd name="connsiteX2" fmla="*/ 827314 w 4862285"/>
              <a:gd name="connsiteY2" fmla="*/ 870857 h 905400"/>
              <a:gd name="connsiteX3" fmla="*/ 4165600 w 4862285"/>
              <a:gd name="connsiteY3" fmla="*/ 870857 h 905400"/>
              <a:gd name="connsiteX4" fmla="*/ 4746171 w 4862285"/>
              <a:gd name="connsiteY4" fmla="*/ 508000 h 905400"/>
              <a:gd name="connsiteX5" fmla="*/ 4862285 w 4862285"/>
              <a:gd name="connsiteY5" fmla="*/ 14514 h 90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62285" h="905400">
                <a:moveTo>
                  <a:pt x="0" y="0"/>
                </a:moveTo>
                <a:cubicBezTo>
                  <a:pt x="10885" y="275771"/>
                  <a:pt x="21771" y="551543"/>
                  <a:pt x="159657" y="696686"/>
                </a:cubicBezTo>
                <a:cubicBezTo>
                  <a:pt x="297543" y="841829"/>
                  <a:pt x="159657" y="841829"/>
                  <a:pt x="827314" y="870857"/>
                </a:cubicBezTo>
                <a:cubicBezTo>
                  <a:pt x="1494971" y="899886"/>
                  <a:pt x="3512457" y="931333"/>
                  <a:pt x="4165600" y="870857"/>
                </a:cubicBezTo>
                <a:cubicBezTo>
                  <a:pt x="4818743" y="810381"/>
                  <a:pt x="4630057" y="650724"/>
                  <a:pt x="4746171" y="508000"/>
                </a:cubicBezTo>
                <a:cubicBezTo>
                  <a:pt x="4862285" y="365276"/>
                  <a:pt x="4862285" y="189895"/>
                  <a:pt x="4862285" y="14514"/>
                </a:cubicBezTo>
              </a:path>
            </a:pathLst>
          </a:custGeom>
          <a:noFill/>
          <a:ln w="44450">
            <a:solidFill>
              <a:srgbClr val="FF0000"/>
            </a:solidFill>
            <a:headEnd type="triangl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7171505" y="5624109"/>
            <a:ext cx="4071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全てのレコードで、値が同じ</a:t>
            </a:r>
            <a:endParaRPr kumimoji="1" lang="ja-JP" altLang="en-US" sz="36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1" name="角丸四角形 40"/>
          <p:cNvSpPr/>
          <p:nvPr/>
        </p:nvSpPr>
        <p:spPr>
          <a:xfrm>
            <a:off x="5364002" y="1616935"/>
            <a:ext cx="6335683" cy="1059542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5479143" y="1922777"/>
            <a:ext cx="6338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.ID = 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商品番号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7023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419100" y="3873982"/>
            <a:ext cx="116713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■ </a:t>
            </a:r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は、次のように書くことができる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＜テーブル名＞</a:t>
            </a:r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＜フィールド名＞</a:t>
            </a:r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=</a:t>
            </a:r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＜テーブル名＞</a:t>
            </a:r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＜フィールド名＞</a:t>
            </a:r>
            <a:endParaRPr lang="en-US" altLang="ja-JP" sz="28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   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=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」のところは： </a:t>
            </a:r>
            <a:r>
              <a:rPr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=</a:t>
            </a:r>
            <a:r>
              <a:rPr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&lt;&gt;</a:t>
            </a:r>
            <a:r>
              <a:rPr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&lt;</a:t>
            </a:r>
            <a:r>
              <a:rPr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&lt;=</a:t>
            </a:r>
            <a:r>
              <a:rPr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&gt;</a:t>
            </a:r>
            <a:r>
              <a:rPr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&gt;=</a:t>
            </a:r>
            <a:r>
              <a:rPr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が可能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9534524" y="90199"/>
            <a:ext cx="1488401" cy="1395701"/>
            <a:chOff x="9828551" y="1209670"/>
            <a:chExt cx="2031326" cy="1921118"/>
          </a:xfrm>
        </p:grpSpPr>
        <p:sp>
          <p:nvSpPr>
            <p:cNvPr id="10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1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テキスト ボックス 11"/>
          <p:cNvSpPr txBox="1"/>
          <p:nvPr/>
        </p:nvSpPr>
        <p:spPr>
          <a:xfrm>
            <a:off x="419100" y="1302042"/>
            <a:ext cx="111063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■ </a:t>
            </a:r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結合とは</a:t>
            </a:r>
            <a:endParaRPr kumimoji="1" lang="en-US" altLang="ja-JP" sz="2800" dirty="0" smtClean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１．２つの</a:t>
            </a:r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28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すべてのペア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を作り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２．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を満足するものだけを</a:t>
            </a:r>
            <a:r>
              <a:rPr lang="ja-JP" altLang="en-US" sz="28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選ぶ</a:t>
            </a:r>
            <a:endParaRPr kumimoji="1" lang="en-US" altLang="ja-JP" sz="28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8782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3-3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結合を行う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14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6956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結合を行う </a:t>
            </a:r>
            <a:r>
              <a:rPr lang="en-US" altLang="ja-JP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の例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323456"/>
            <a:ext cx="11976100" cy="1638835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en-US" altLang="ja-JP" sz="3600" dirty="0">
                <a:solidFill>
                  <a:srgbClr val="C00000"/>
                </a:solidFill>
              </a:rPr>
              <a:t>* </a:t>
            </a:r>
            <a:r>
              <a:rPr lang="en-US" altLang="ja-JP" sz="3600" dirty="0" smtClean="0">
                <a:solidFill>
                  <a:srgbClr val="C00000"/>
                </a:solidFill>
              </a:rPr>
              <a:t>from </a:t>
            </a:r>
            <a:r>
              <a:rPr lang="ja-JP" altLang="en-US" sz="3600" dirty="0" smtClean="0">
                <a:solidFill>
                  <a:srgbClr val="C00000"/>
                </a:solidFill>
              </a:rPr>
              <a:t>商品</a:t>
            </a:r>
            <a:r>
              <a:rPr lang="en-US" altLang="ja-JP" sz="3600" dirty="0" smtClean="0">
                <a:solidFill>
                  <a:srgbClr val="C00000"/>
                </a:solidFill>
              </a:rPr>
              <a:t>, </a:t>
            </a:r>
            <a:r>
              <a:rPr lang="ja-JP" altLang="en-US" sz="3600" dirty="0" smtClean="0">
                <a:solidFill>
                  <a:srgbClr val="C00000"/>
                </a:solidFill>
              </a:rPr>
              <a:t>購入 </a:t>
            </a: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商品</a:t>
            </a:r>
            <a:r>
              <a:rPr lang="en-US" altLang="ja-JP" sz="3600" dirty="0" smtClean="0"/>
              <a:t>.ID </a:t>
            </a:r>
            <a:r>
              <a:rPr lang="en-US" altLang="ja-JP" sz="3600" dirty="0"/>
              <a:t>= </a:t>
            </a:r>
            <a:r>
              <a:rPr lang="ja-JP" altLang="en-US" sz="3600" dirty="0"/>
              <a:t>購入</a:t>
            </a:r>
            <a:r>
              <a:rPr lang="en-US" altLang="ja-JP" sz="3600" dirty="0" smtClean="0"/>
              <a:t>.</a:t>
            </a:r>
            <a:r>
              <a:rPr lang="ja-JP" altLang="en-US" sz="3600" dirty="0" smtClean="0"/>
              <a:t>商品番号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lnSpc>
                <a:spcPct val="140000"/>
              </a:lnSpc>
              <a:buNone/>
            </a:pPr>
            <a:endParaRPr lang="en-US" altLang="ja-JP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140000"/>
              </a:lnSpc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1658555" y="1500603"/>
            <a:ext cx="438150" cy="542926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682885" y="2131294"/>
            <a:ext cx="29546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* </a:t>
            </a:r>
            <a:r>
              <a:rPr kumimoji="1" lang="ja-JP" altLang="en-US" sz="2400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または</a:t>
            </a:r>
            <a:endParaRPr kumimoji="1" lang="en-US" altLang="ja-JP" sz="2400" dirty="0" smtClean="0">
              <a:solidFill>
                <a:srgbClr val="FF0000"/>
              </a:solidFill>
              <a:latin typeface="Inconsolata" panose="020B0609030003000000" pitchFamily="49" charset="0"/>
            </a:endParaRPr>
          </a:p>
          <a:p>
            <a:r>
              <a:rPr kumimoji="1" lang="ja-JP" altLang="en-US" sz="2400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フィールド名リスト</a:t>
            </a:r>
            <a:endParaRPr kumimoji="1" lang="ja-JP" altLang="en-US" sz="2400" dirty="0">
              <a:solidFill>
                <a:srgbClr val="FF0000"/>
              </a:solidFill>
              <a:latin typeface="Inconsolata" panose="020B0609030003000000" pitchFamily="49" charset="0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3113511" y="1519304"/>
            <a:ext cx="2106189" cy="542926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3722941" y="2306653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7030A0"/>
                </a:solidFill>
                <a:latin typeface="Inconsolata" panose="020B0609030003000000" pitchFamily="49" charset="0"/>
              </a:rPr>
              <a:t>テーブル</a:t>
            </a:r>
            <a:r>
              <a:rPr kumimoji="1" lang="ja-JP" altLang="en-US" sz="2400" dirty="0" smtClean="0">
                <a:solidFill>
                  <a:srgbClr val="7030A0"/>
                </a:solidFill>
                <a:latin typeface="Inconsolata" panose="020B0609030003000000" pitchFamily="49" charset="0"/>
              </a:rPr>
              <a:t>名リスト</a:t>
            </a:r>
            <a:endParaRPr kumimoji="1" lang="ja-JP" altLang="en-US" sz="2400" dirty="0">
              <a:solidFill>
                <a:srgbClr val="7030A0"/>
              </a:solidFill>
              <a:latin typeface="Inconsolata" panose="020B0609030003000000" pitchFamily="49" charset="0"/>
            </a:endParaRPr>
          </a:p>
        </p:txBody>
      </p:sp>
      <p:graphicFrame>
        <p:nvGraphicFramePr>
          <p:cNvPr id="24" name="表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311259"/>
              </p:ext>
            </p:extLst>
          </p:nvPr>
        </p:nvGraphicFramePr>
        <p:xfrm>
          <a:off x="5977127" y="4670243"/>
          <a:ext cx="5857747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68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79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1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53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1060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5" name="表 24"/>
          <p:cNvGraphicFramePr>
            <a:graphicFrameLocks noGrp="1"/>
          </p:cNvGraphicFramePr>
          <p:nvPr>
            <p:extLst/>
          </p:nvPr>
        </p:nvGraphicFramePr>
        <p:xfrm>
          <a:off x="952111" y="3246431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テキスト ボックス 25"/>
          <p:cNvSpPr txBox="1"/>
          <p:nvPr/>
        </p:nvSpPr>
        <p:spPr>
          <a:xfrm>
            <a:off x="79624" y="5854330"/>
            <a:ext cx="214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75438" y="4091558"/>
            <a:ext cx="3630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円/楕円 27"/>
          <p:cNvSpPr/>
          <p:nvPr/>
        </p:nvSpPr>
        <p:spPr>
          <a:xfrm>
            <a:off x="1213279" y="3691296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円/楕円 28"/>
          <p:cNvSpPr/>
          <p:nvPr/>
        </p:nvSpPr>
        <p:spPr>
          <a:xfrm>
            <a:off x="1213279" y="4565720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右矢印 29"/>
          <p:cNvSpPr/>
          <p:nvPr/>
        </p:nvSpPr>
        <p:spPr>
          <a:xfrm>
            <a:off x="4528368" y="4369648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4393959" y="5847259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7939679" y="6211669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結合後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33" name="表 32"/>
          <p:cNvGraphicFramePr>
            <a:graphicFrameLocks noGrp="1"/>
          </p:cNvGraphicFramePr>
          <p:nvPr>
            <p:extLst/>
          </p:nvPr>
        </p:nvGraphicFramePr>
        <p:xfrm>
          <a:off x="898528" y="5330137"/>
          <a:ext cx="2813802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6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77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4" name="円/楕円 33"/>
          <p:cNvSpPr/>
          <p:nvPr/>
        </p:nvSpPr>
        <p:spPr>
          <a:xfrm>
            <a:off x="3229096" y="5718926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円/楕円 34"/>
          <p:cNvSpPr/>
          <p:nvPr/>
        </p:nvSpPr>
        <p:spPr>
          <a:xfrm>
            <a:off x="3248211" y="6234010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円/楕円 35"/>
          <p:cNvSpPr/>
          <p:nvPr/>
        </p:nvSpPr>
        <p:spPr>
          <a:xfrm>
            <a:off x="6324357" y="5056081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円/楕円 36"/>
          <p:cNvSpPr/>
          <p:nvPr/>
        </p:nvSpPr>
        <p:spPr>
          <a:xfrm>
            <a:off x="6324357" y="5571165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円/楕円 37"/>
          <p:cNvSpPr/>
          <p:nvPr/>
        </p:nvSpPr>
        <p:spPr>
          <a:xfrm>
            <a:off x="11148545" y="5074011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円/楕円 38"/>
          <p:cNvSpPr/>
          <p:nvPr/>
        </p:nvSpPr>
        <p:spPr>
          <a:xfrm>
            <a:off x="11148544" y="5589095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角丸四角形 40"/>
          <p:cNvSpPr/>
          <p:nvPr/>
        </p:nvSpPr>
        <p:spPr>
          <a:xfrm>
            <a:off x="5564392" y="3434881"/>
            <a:ext cx="6335683" cy="1059542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5679533" y="3740723"/>
            <a:ext cx="6338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.ID = 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商品番号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3" name="正方形/長方形 42"/>
          <p:cNvSpPr/>
          <p:nvPr/>
        </p:nvSpPr>
        <p:spPr>
          <a:xfrm>
            <a:off x="5361919" y="1530588"/>
            <a:ext cx="6220481" cy="523893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8050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こんな書き方もできます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364229"/>
            <a:ext cx="11976100" cy="1863718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ja-JP" altLang="en-US" sz="3600" dirty="0" smtClean="0">
                <a:solidFill>
                  <a:srgbClr val="C00000"/>
                </a:solidFill>
              </a:rPr>
              <a:t>商品名</a:t>
            </a:r>
            <a:r>
              <a:rPr lang="en-US" altLang="ja-JP" sz="3600" dirty="0" smtClean="0">
                <a:solidFill>
                  <a:srgbClr val="C00000"/>
                </a:solidFill>
              </a:rPr>
              <a:t>,</a:t>
            </a:r>
            <a:r>
              <a:rPr lang="ja-JP" altLang="en-US" sz="3600" dirty="0" smtClean="0">
                <a:solidFill>
                  <a:srgbClr val="C00000"/>
                </a:solidFill>
              </a:rPr>
              <a:t>購入者</a:t>
            </a:r>
            <a:r>
              <a:rPr lang="en-US" altLang="ja-JP" sz="3600" dirty="0" smtClean="0">
                <a:solidFill>
                  <a:srgbClr val="C00000"/>
                </a:solidFill>
              </a:rPr>
              <a:t> from </a:t>
            </a:r>
            <a:r>
              <a:rPr lang="ja-JP" altLang="en-US" sz="3600" dirty="0" smtClean="0">
                <a:solidFill>
                  <a:srgbClr val="C00000"/>
                </a:solidFill>
              </a:rPr>
              <a:t>商品</a:t>
            </a:r>
            <a:r>
              <a:rPr lang="en-US" altLang="ja-JP" sz="3600" dirty="0" smtClean="0">
                <a:solidFill>
                  <a:srgbClr val="C00000"/>
                </a:solidFill>
              </a:rPr>
              <a:t>, </a:t>
            </a:r>
            <a:r>
              <a:rPr lang="ja-JP" altLang="en-US" sz="3600" dirty="0" smtClean="0">
                <a:solidFill>
                  <a:srgbClr val="C00000"/>
                </a:solidFill>
              </a:rPr>
              <a:t>購入 </a:t>
            </a:r>
            <a:endParaRPr lang="en-US" altLang="ja-JP" sz="3600" dirty="0" smtClean="0"/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商品</a:t>
            </a:r>
            <a:r>
              <a:rPr lang="en-US" altLang="ja-JP" sz="3600" dirty="0" smtClean="0"/>
              <a:t>.ID </a:t>
            </a:r>
            <a:r>
              <a:rPr lang="en-US" altLang="ja-JP" sz="3600" dirty="0"/>
              <a:t>= </a:t>
            </a:r>
            <a:r>
              <a:rPr lang="ja-JP" altLang="en-US" sz="3600" dirty="0"/>
              <a:t>購入</a:t>
            </a:r>
            <a:r>
              <a:rPr lang="en-US" altLang="ja-JP" sz="3600" dirty="0" smtClean="0"/>
              <a:t>.</a:t>
            </a:r>
            <a:r>
              <a:rPr lang="ja-JP" altLang="en-US" sz="3600" dirty="0" smtClean="0"/>
              <a:t>商品番号</a:t>
            </a:r>
            <a:r>
              <a:rPr lang="en-US" altLang="ja-JP" sz="3600" dirty="0" smtClean="0">
                <a:latin typeface="+mn-ea"/>
              </a:rPr>
              <a:t>;</a:t>
            </a:r>
            <a:endParaRPr lang="en-US" altLang="ja-JP" sz="3600" dirty="0">
              <a:latin typeface="+mn-ea"/>
            </a:endParaRPr>
          </a:p>
          <a:p>
            <a:pPr marL="0" indent="0">
              <a:lnSpc>
                <a:spcPct val="140000"/>
              </a:lnSpc>
              <a:buNone/>
            </a:pPr>
            <a:endParaRPr lang="en-US" altLang="ja-JP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140000"/>
              </a:lnSpc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1718122" y="1556677"/>
            <a:ext cx="2961609" cy="580759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823710" y="740165"/>
            <a:ext cx="29546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* </a:t>
            </a:r>
            <a:r>
              <a:rPr kumimoji="1" lang="ja-JP" altLang="en-US" sz="2400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または</a:t>
            </a:r>
            <a:endParaRPr kumimoji="1" lang="en-US" altLang="ja-JP" sz="2400" dirty="0" smtClean="0">
              <a:solidFill>
                <a:srgbClr val="FF0000"/>
              </a:solidFill>
              <a:latin typeface="Inconsolata" panose="020B0609030003000000" pitchFamily="49" charset="0"/>
            </a:endParaRPr>
          </a:p>
          <a:p>
            <a:r>
              <a:rPr kumimoji="1" lang="ja-JP" altLang="en-US" sz="2400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フィールド名リスト</a:t>
            </a:r>
            <a:endParaRPr kumimoji="1" lang="ja-JP" altLang="en-US" sz="2400" dirty="0">
              <a:solidFill>
                <a:srgbClr val="FF0000"/>
              </a:solidFill>
              <a:latin typeface="Inconsolata" panose="020B0609030003000000" pitchFamily="49" charset="0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5765646" y="1549790"/>
            <a:ext cx="2095654" cy="587646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8099961" y="1675771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7030A0"/>
                </a:solidFill>
                <a:latin typeface="Inconsolata" panose="020B0609030003000000" pitchFamily="49" charset="0"/>
              </a:rPr>
              <a:t>テーブル</a:t>
            </a:r>
            <a:r>
              <a:rPr kumimoji="1" lang="ja-JP" altLang="en-US" sz="2400" dirty="0" smtClean="0">
                <a:solidFill>
                  <a:srgbClr val="7030A0"/>
                </a:solidFill>
                <a:latin typeface="Inconsolata" panose="020B0609030003000000" pitchFamily="49" charset="0"/>
              </a:rPr>
              <a:t>名リスト</a:t>
            </a:r>
            <a:endParaRPr kumimoji="1" lang="ja-JP" altLang="en-US" sz="2400" dirty="0">
              <a:solidFill>
                <a:srgbClr val="7030A0"/>
              </a:solidFill>
              <a:latin typeface="Inconsolata" panose="020B0609030003000000" pitchFamily="49" charset="0"/>
            </a:endParaRPr>
          </a:p>
        </p:txBody>
      </p:sp>
      <p:graphicFrame>
        <p:nvGraphicFramePr>
          <p:cNvPr id="24" name="表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062584"/>
              </p:ext>
            </p:extLst>
          </p:nvPr>
        </p:nvGraphicFramePr>
        <p:xfrm>
          <a:off x="8484583" y="3812169"/>
          <a:ext cx="3135917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57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購入者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37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37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32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5" name="表 24"/>
          <p:cNvGraphicFramePr>
            <a:graphicFrameLocks noGrp="1"/>
          </p:cNvGraphicFramePr>
          <p:nvPr>
            <p:extLst/>
          </p:nvPr>
        </p:nvGraphicFramePr>
        <p:xfrm>
          <a:off x="952111" y="3246431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テキスト ボックス 25"/>
          <p:cNvSpPr txBox="1"/>
          <p:nvPr/>
        </p:nvSpPr>
        <p:spPr>
          <a:xfrm>
            <a:off x="79624" y="5854330"/>
            <a:ext cx="214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81714" y="4063157"/>
            <a:ext cx="3630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円/楕円 27"/>
          <p:cNvSpPr/>
          <p:nvPr/>
        </p:nvSpPr>
        <p:spPr>
          <a:xfrm>
            <a:off x="1213279" y="3691296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円/楕円 28"/>
          <p:cNvSpPr/>
          <p:nvPr/>
        </p:nvSpPr>
        <p:spPr>
          <a:xfrm>
            <a:off x="1213279" y="4565720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右矢印 29"/>
          <p:cNvSpPr/>
          <p:nvPr/>
        </p:nvSpPr>
        <p:spPr>
          <a:xfrm>
            <a:off x="6173687" y="4044312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4679731" y="5584276"/>
            <a:ext cx="49254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結合して、不要な</a:t>
            </a:r>
            <a:r>
              <a:rPr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を除去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33" name="表 32"/>
          <p:cNvGraphicFramePr>
            <a:graphicFrameLocks noGrp="1"/>
          </p:cNvGraphicFramePr>
          <p:nvPr>
            <p:extLst/>
          </p:nvPr>
        </p:nvGraphicFramePr>
        <p:xfrm>
          <a:off x="898528" y="5330137"/>
          <a:ext cx="2813802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6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77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4" name="円/楕円 33"/>
          <p:cNvSpPr/>
          <p:nvPr/>
        </p:nvSpPr>
        <p:spPr>
          <a:xfrm>
            <a:off x="3229096" y="5718926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円/楕円 34"/>
          <p:cNvSpPr/>
          <p:nvPr/>
        </p:nvSpPr>
        <p:spPr>
          <a:xfrm>
            <a:off x="3248211" y="6234010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正方形/長方形 42"/>
          <p:cNvSpPr/>
          <p:nvPr/>
        </p:nvSpPr>
        <p:spPr>
          <a:xfrm>
            <a:off x="1809609" y="2390795"/>
            <a:ext cx="4946791" cy="603765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616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264650" y="6324737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950867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（参考）こんな書き方もできます</a:t>
            </a:r>
          </a:p>
        </p:txBody>
      </p:sp>
      <p:sp>
        <p:nvSpPr>
          <p:cNvPr id="29" name="正方形/長方形 28"/>
          <p:cNvSpPr/>
          <p:nvPr/>
        </p:nvSpPr>
        <p:spPr>
          <a:xfrm>
            <a:off x="1734288" y="1155341"/>
            <a:ext cx="694949" cy="8500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正方形/長方形 35"/>
          <p:cNvSpPr/>
          <p:nvPr/>
        </p:nvSpPr>
        <p:spPr>
          <a:xfrm>
            <a:off x="1680837" y="2650349"/>
            <a:ext cx="964322" cy="39765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59880" y="1258169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/>
              <a:t>テーブル</a:t>
            </a:r>
            <a:endParaRPr lang="en-US" altLang="ja-JP" sz="2800" dirty="0" smtClean="0"/>
          </a:p>
          <a:p>
            <a:pPr algn="ctr"/>
            <a:r>
              <a:rPr kumimoji="1" lang="en-US" altLang="ja-JP" sz="2800" b="1" dirty="0"/>
              <a:t>S</a:t>
            </a:r>
            <a:endParaRPr kumimoji="1" lang="ja-JP" altLang="en-US" sz="2800" b="1" dirty="0"/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93955" y="2528007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/>
              <a:t>テーブル</a:t>
            </a:r>
            <a:endParaRPr lang="en-US" altLang="ja-JP" sz="2800" dirty="0" smtClean="0"/>
          </a:p>
          <a:p>
            <a:pPr algn="ctr"/>
            <a:r>
              <a:rPr kumimoji="1" lang="en-US" altLang="ja-JP" sz="2800" b="1" dirty="0"/>
              <a:t>T</a:t>
            </a:r>
            <a:endParaRPr kumimoji="1" lang="ja-JP" altLang="en-US" sz="2800" b="1" dirty="0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3349910" y="307958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結合</a:t>
            </a:r>
            <a:endParaRPr kumimoji="1" lang="ja-JP" altLang="en-US" sz="2800" dirty="0"/>
          </a:p>
        </p:txBody>
      </p:sp>
      <p:sp>
        <p:nvSpPr>
          <p:cNvPr id="42" name="正方形/長方形 41"/>
          <p:cNvSpPr/>
          <p:nvPr/>
        </p:nvSpPr>
        <p:spPr>
          <a:xfrm>
            <a:off x="4135105" y="1643535"/>
            <a:ext cx="1423957" cy="1090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正方形/長方形 42"/>
          <p:cNvSpPr/>
          <p:nvPr/>
        </p:nvSpPr>
        <p:spPr>
          <a:xfrm>
            <a:off x="2437503" y="4065100"/>
            <a:ext cx="977100" cy="4906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402501" y="3958128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/>
              <a:t>テーブル</a:t>
            </a:r>
            <a:endParaRPr lang="en-US" altLang="ja-JP" sz="2800" dirty="0" smtClean="0"/>
          </a:p>
          <a:p>
            <a:pPr algn="ctr"/>
            <a:r>
              <a:rPr kumimoji="1" lang="en-US" altLang="ja-JP" sz="2800" b="1" dirty="0"/>
              <a:t>U</a:t>
            </a:r>
            <a:endParaRPr kumimoji="1" lang="ja-JP" altLang="en-US" sz="2800" b="1" dirty="0"/>
          </a:p>
        </p:txBody>
      </p:sp>
      <p:sp>
        <p:nvSpPr>
          <p:cNvPr id="47" name="右矢印 46"/>
          <p:cNvSpPr/>
          <p:nvPr/>
        </p:nvSpPr>
        <p:spPr>
          <a:xfrm>
            <a:off x="6813231" y="2360795"/>
            <a:ext cx="559348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右中かっこ 4"/>
          <p:cNvSpPr/>
          <p:nvPr/>
        </p:nvSpPr>
        <p:spPr>
          <a:xfrm>
            <a:off x="2841881" y="1182120"/>
            <a:ext cx="335756" cy="186588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右中かっこ 47"/>
          <p:cNvSpPr/>
          <p:nvPr/>
        </p:nvSpPr>
        <p:spPr>
          <a:xfrm>
            <a:off x="5691260" y="1345256"/>
            <a:ext cx="625300" cy="321049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テキスト ボックス 49"/>
          <p:cNvSpPr txBox="1"/>
          <p:nvPr/>
        </p:nvSpPr>
        <p:spPr>
          <a:xfrm>
            <a:off x="8127953" y="4668565"/>
            <a:ext cx="3139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↑　これを得る</a:t>
            </a:r>
            <a:r>
              <a:rPr kumimoji="1" lang="en-US" altLang="ja-JP" sz="2800" dirty="0" smtClean="0"/>
              <a:t>SQL</a:t>
            </a:r>
            <a:endParaRPr kumimoji="1" lang="ja-JP" altLang="en-US" sz="2800" dirty="0"/>
          </a:p>
        </p:txBody>
      </p:sp>
      <p:sp>
        <p:nvSpPr>
          <p:cNvPr id="51" name="正方形/長方形 50"/>
          <p:cNvSpPr/>
          <p:nvPr/>
        </p:nvSpPr>
        <p:spPr>
          <a:xfrm>
            <a:off x="7533810" y="2149966"/>
            <a:ext cx="3950874" cy="240047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右矢印 51"/>
          <p:cNvSpPr/>
          <p:nvPr/>
        </p:nvSpPr>
        <p:spPr>
          <a:xfrm>
            <a:off x="3395531" y="1421455"/>
            <a:ext cx="559348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630999" y="380349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結合</a:t>
            </a:r>
            <a:endParaRPr kumimoji="1" lang="ja-JP" altLang="en-US" sz="28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02501" y="5677504"/>
            <a:ext cx="11531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SQL </a:t>
            </a:r>
            <a:r>
              <a:rPr lang="ja-JP" altLang="en-US" sz="2800" dirty="0" smtClean="0"/>
              <a:t>の例：</a:t>
            </a:r>
            <a:r>
              <a:rPr lang="ja-JP" altLang="en-US" sz="3200" dirty="0" smtClean="0"/>
              <a:t> </a:t>
            </a:r>
            <a:r>
              <a:rPr lang="en-US" altLang="ja-JP" sz="3200" dirty="0" smtClean="0"/>
              <a:t>select * from </a:t>
            </a:r>
            <a:r>
              <a:rPr lang="en-US" altLang="ja-JP" sz="3200" b="1" dirty="0" smtClean="0"/>
              <a:t>S, T, U </a:t>
            </a:r>
            <a:r>
              <a:rPr lang="en-US" altLang="ja-JP" sz="3200" dirty="0" smtClean="0"/>
              <a:t>where </a:t>
            </a:r>
            <a:r>
              <a:rPr lang="en-US" altLang="ja-JP" sz="3200" b="1" dirty="0" smtClean="0"/>
              <a:t>S.A = T.B</a:t>
            </a:r>
            <a:r>
              <a:rPr lang="en-US" altLang="ja-JP" sz="3200" dirty="0" smtClean="0"/>
              <a:t> and </a:t>
            </a:r>
            <a:r>
              <a:rPr lang="en-US" altLang="ja-JP" sz="3200" b="1" dirty="0" smtClean="0"/>
              <a:t>T.C = U.D</a:t>
            </a:r>
            <a:r>
              <a:rPr lang="en-US" altLang="ja-JP" sz="3200" dirty="0" smtClean="0"/>
              <a:t>;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8439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71796" y="1675643"/>
            <a:ext cx="11486508" cy="4195070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kumimoji="1" lang="en-US" altLang="ja-JP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空のデスクトップデータベース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b="1" dirty="0" err="1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lang="en-US" altLang="ja-JP" b="1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.accdb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73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5444459"/>
            <a:ext cx="4569711" cy="127701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904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13136"/>
              </p:ext>
            </p:extLst>
          </p:nvPr>
        </p:nvGraphicFramePr>
        <p:xfrm>
          <a:off x="4469923" y="3975272"/>
          <a:ext cx="5419973" cy="2255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985098" y="4490676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b="1" dirty="0" smtClean="0"/>
              <a:t>は </a:t>
            </a:r>
            <a:r>
              <a:rPr lang="en-US" altLang="ja-JP" b="1" dirty="0" smtClean="0"/>
              <a:t>ID</a:t>
            </a: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279400" y="5905709"/>
            <a:ext cx="3851646" cy="8157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/>
          </p:nvPr>
        </p:nvGraphicFramePr>
        <p:xfrm>
          <a:off x="2599339" y="1401568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718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46" y="4971614"/>
            <a:ext cx="2105025" cy="11049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6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商品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843310" y="4062636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endParaRPr lang="en-US" altLang="ja-JP" sz="2800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u="sng" dirty="0" smtClean="0">
                <a:solidFill>
                  <a:srgbClr val="FF0000"/>
                </a:solidFill>
              </a:rPr>
              <a:t>の数字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128346" y="5609708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7076" y="4995343"/>
            <a:ext cx="5178672" cy="1383344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060" y="1696808"/>
            <a:ext cx="9633688" cy="240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" y="5588427"/>
            <a:ext cx="4658086" cy="113304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7.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904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985098" y="4490676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b="1" dirty="0" smtClean="0"/>
              <a:t>は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購入者</a:t>
            </a:r>
            <a:r>
              <a:rPr lang="ja-JP" altLang="en-US" b="1" dirty="0" smtClean="0"/>
              <a:t> </a:t>
            </a:r>
            <a:endParaRPr lang="en-US" altLang="ja-JP" b="1" dirty="0" smtClean="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279399" y="5948467"/>
            <a:ext cx="4012381" cy="8157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195173"/>
              </p:ext>
            </p:extLst>
          </p:nvPr>
        </p:nvGraphicFramePr>
        <p:xfrm>
          <a:off x="3200400" y="1499248"/>
          <a:ext cx="3378955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6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購入者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商品番号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表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523546"/>
              </p:ext>
            </p:extLst>
          </p:nvPr>
        </p:nvGraphicFramePr>
        <p:xfrm>
          <a:off x="4469923" y="3975272"/>
          <a:ext cx="5419973" cy="1676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購入者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短いテキスト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商品番号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182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49" y="5154061"/>
            <a:ext cx="2095500" cy="12954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22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9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購入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751211" y="4117016"/>
            <a:ext cx="30572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endParaRPr lang="en-US" altLang="ja-JP" sz="2800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u="sng" dirty="0" smtClean="0">
                <a:solidFill>
                  <a:srgbClr val="FF0000"/>
                </a:solidFill>
              </a:rPr>
              <a:t>の数字</a:t>
            </a:r>
            <a:r>
              <a:rPr lang="ja-JP" altLang="en-US" sz="2800" dirty="0" smtClean="0"/>
              <a:t>にする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203642" y="5821176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709032" y="4081013"/>
            <a:ext cx="26981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X</a:t>
            </a:r>
            <a:r>
              <a:rPr kumimoji="1" lang="en-US" altLang="ja-JP" sz="2800" dirty="0" smtClean="0"/>
              <a:t>, </a:t>
            </a:r>
            <a:r>
              <a:rPr lang="en-US" altLang="ja-JP" sz="2800" dirty="0" smtClean="0"/>
              <a:t>Y, Z</a:t>
            </a:r>
            <a:r>
              <a:rPr kumimoji="1" lang="en-US" altLang="ja-JP" sz="2800" dirty="0" smtClean="0"/>
              <a:t> </a:t>
            </a:r>
            <a:r>
              <a:rPr kumimoji="1" lang="ja-JP" altLang="en-US" sz="2800" dirty="0" smtClean="0"/>
              <a:t>はすべて</a:t>
            </a:r>
            <a:endParaRPr kumimoji="1" lang="en-US" altLang="ja-JP" sz="2800" dirty="0" smtClean="0"/>
          </a:p>
          <a:p>
            <a:r>
              <a:rPr kumimoji="1"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dirty="0" smtClean="0"/>
              <a:t>にす</a:t>
            </a:r>
            <a:r>
              <a:rPr lang="ja-JP" altLang="en-US" sz="2800" dirty="0"/>
              <a:t>る</a:t>
            </a:r>
            <a:endParaRPr kumimoji="1" lang="ja-JP" altLang="en-US" sz="2800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8200" y="1565319"/>
            <a:ext cx="9509852" cy="2399275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4518" y="5151539"/>
            <a:ext cx="2875037" cy="1347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28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6993" y="3668910"/>
            <a:ext cx="3583011" cy="1813545"/>
          </a:xfrm>
          <a:prstGeom prst="rect">
            <a:avLst/>
          </a:prstGeom>
        </p:spPr>
      </p:pic>
      <p:pic>
        <p:nvPicPr>
          <p:cNvPr id="38" name="図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7445" y="3694466"/>
            <a:ext cx="1891449" cy="1905564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5036" y="3732288"/>
            <a:ext cx="1891449" cy="1905564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28" y="3767595"/>
            <a:ext cx="1945062" cy="195957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グループ化 4"/>
          <p:cNvGrpSpPr/>
          <p:nvPr/>
        </p:nvGrpSpPr>
        <p:grpSpPr>
          <a:xfrm>
            <a:off x="45850" y="1482435"/>
            <a:ext cx="7633733" cy="5349242"/>
            <a:chOff x="-265913" y="901700"/>
            <a:chExt cx="9455998" cy="6088923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901700"/>
              <a:ext cx="7849246" cy="2119570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746718" y="1270946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4020750" y="1520976"/>
              <a:ext cx="889687" cy="1129591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" name="下矢印 17"/>
            <p:cNvSpPr/>
            <p:nvPr/>
          </p:nvSpPr>
          <p:spPr>
            <a:xfrm>
              <a:off x="1598264" y="2948064"/>
              <a:ext cx="921124" cy="44245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-265913" y="5785689"/>
              <a:ext cx="3136821" cy="1204934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②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購入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-220232" y="3756699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右矢印 21"/>
            <p:cNvSpPr/>
            <p:nvPr/>
          </p:nvSpPr>
          <p:spPr>
            <a:xfrm>
              <a:off x="2343837" y="4304385"/>
              <a:ext cx="536488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872264" y="5340396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6338315" y="5690145"/>
              <a:ext cx="2661326" cy="1242609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④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閉じる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7824127" y="5238918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7" name="右矢印 26"/>
            <p:cNvSpPr/>
            <p:nvPr/>
          </p:nvSpPr>
          <p:spPr>
            <a:xfrm>
              <a:off x="5550122" y="4304385"/>
              <a:ext cx="536488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8" name="正方形/長方形 27"/>
            <p:cNvSpPr/>
            <p:nvPr/>
          </p:nvSpPr>
          <p:spPr>
            <a:xfrm>
              <a:off x="2988596" y="3859460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6" name="正方形/長方形 35"/>
            <p:cNvSpPr/>
            <p:nvPr/>
          </p:nvSpPr>
          <p:spPr>
            <a:xfrm>
              <a:off x="4081092" y="5325643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7" name="角丸四角形 36"/>
            <p:cNvSpPr/>
            <p:nvPr/>
          </p:nvSpPr>
          <p:spPr>
            <a:xfrm>
              <a:off x="3040546" y="5752114"/>
              <a:ext cx="3136821" cy="1204934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③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商品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54" name="右矢印 53"/>
            <p:cNvSpPr/>
            <p:nvPr/>
          </p:nvSpPr>
          <p:spPr>
            <a:xfrm>
              <a:off x="8653597" y="4327708"/>
              <a:ext cx="536488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</p:grpSp>
      <p:sp>
        <p:nvSpPr>
          <p:cNvPr id="29" name="正方形/長方形 28"/>
          <p:cNvSpPr/>
          <p:nvPr/>
        </p:nvSpPr>
        <p:spPr>
          <a:xfrm>
            <a:off x="10048566" y="3777576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7749854" y="3963129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7728152" y="4716630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7905134" y="5600030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0140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12.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24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select</a:t>
            </a:r>
            <a:r>
              <a:rPr lang="en-US" altLang="ja-JP" sz="3600" dirty="0"/>
              <a:t> </a:t>
            </a:r>
            <a:r>
              <a:rPr lang="en-US" altLang="ja-JP" sz="3600" dirty="0">
                <a:solidFill>
                  <a:srgbClr val="C00000"/>
                </a:solidFill>
              </a:rPr>
              <a:t>* </a:t>
            </a:r>
            <a:endParaRPr lang="en-US" altLang="ja-JP" sz="36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 </a:t>
            </a:r>
            <a:r>
              <a:rPr lang="ja-JP" altLang="en-US" sz="3600" dirty="0"/>
              <a:t>商品</a:t>
            </a:r>
            <a:r>
              <a:rPr lang="en-US" altLang="ja-JP" sz="3600" dirty="0"/>
              <a:t>, </a:t>
            </a:r>
            <a:r>
              <a:rPr lang="ja-JP" altLang="en-US" sz="3600" dirty="0"/>
              <a:t>購入 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/>
              <a:t>商品</a:t>
            </a:r>
            <a:r>
              <a:rPr lang="en-US" altLang="ja-JP" sz="3600" dirty="0"/>
              <a:t>.ID = </a:t>
            </a:r>
            <a:r>
              <a:rPr lang="ja-JP" altLang="en-US" sz="3600" dirty="0"/>
              <a:t>購入</a:t>
            </a:r>
            <a:r>
              <a:rPr lang="en-US" altLang="ja-JP" sz="3600" dirty="0"/>
              <a:t>.</a:t>
            </a:r>
            <a:r>
              <a:rPr lang="ja-JP" altLang="en-US" sz="3600" dirty="0"/>
              <a:t>商品番号</a:t>
            </a:r>
            <a:r>
              <a:rPr lang="en-US" altLang="ja-JP" sz="3600" dirty="0"/>
              <a:t>;</a:t>
            </a: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7229" y="1523376"/>
            <a:ext cx="4387662" cy="1364584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00" y="4879542"/>
            <a:ext cx="11225597" cy="179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35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13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14.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25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399" y="1523376"/>
            <a:ext cx="6972667" cy="211947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900" dirty="0">
                <a:solidFill>
                  <a:srgbClr val="C00000"/>
                </a:solidFill>
              </a:rPr>
              <a:t>select</a:t>
            </a:r>
            <a:r>
              <a:rPr lang="en-US" altLang="ja-JP" sz="3900" dirty="0"/>
              <a:t> </a:t>
            </a:r>
            <a:r>
              <a:rPr lang="ja-JP" altLang="en-US" sz="3900" dirty="0"/>
              <a:t>商品名</a:t>
            </a:r>
            <a:r>
              <a:rPr lang="en-US" altLang="ja-JP" sz="3900" dirty="0"/>
              <a:t>,</a:t>
            </a:r>
            <a:r>
              <a:rPr lang="ja-JP" altLang="en-US" sz="3900" dirty="0"/>
              <a:t>購入者</a:t>
            </a:r>
            <a:r>
              <a:rPr lang="en-US" altLang="ja-JP" sz="3900" dirty="0"/>
              <a:t> </a:t>
            </a:r>
            <a:endParaRPr lang="en-US" altLang="ja-JP" sz="39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900" dirty="0" smtClean="0">
                <a:solidFill>
                  <a:srgbClr val="C00000"/>
                </a:solidFill>
              </a:rPr>
              <a:t>from </a:t>
            </a:r>
            <a:r>
              <a:rPr lang="ja-JP" altLang="en-US" sz="3900" dirty="0"/>
              <a:t>商品</a:t>
            </a:r>
            <a:r>
              <a:rPr lang="en-US" altLang="ja-JP" sz="3900" dirty="0"/>
              <a:t>, </a:t>
            </a:r>
            <a:r>
              <a:rPr lang="ja-JP" altLang="en-US" sz="3900" dirty="0"/>
              <a:t>購入 </a:t>
            </a:r>
            <a:endParaRPr lang="en-US" altLang="ja-JP" sz="3900" dirty="0"/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900" dirty="0">
                <a:solidFill>
                  <a:srgbClr val="C00000"/>
                </a:solidFill>
              </a:rPr>
              <a:t>where</a:t>
            </a:r>
            <a:r>
              <a:rPr lang="en-US" altLang="ja-JP" sz="3900" dirty="0"/>
              <a:t> </a:t>
            </a:r>
            <a:r>
              <a:rPr lang="ja-JP" altLang="en-US" sz="3900" dirty="0"/>
              <a:t>商品</a:t>
            </a:r>
            <a:r>
              <a:rPr lang="en-US" altLang="ja-JP" sz="3900" dirty="0"/>
              <a:t>.ID = </a:t>
            </a:r>
            <a:r>
              <a:rPr lang="ja-JP" altLang="en-US" sz="3900" dirty="0"/>
              <a:t>購入</a:t>
            </a:r>
            <a:r>
              <a:rPr lang="en-US" altLang="ja-JP" sz="3900" dirty="0"/>
              <a:t>.</a:t>
            </a:r>
            <a:r>
              <a:rPr lang="ja-JP" altLang="en-US" sz="3900" dirty="0"/>
              <a:t>商品番号</a:t>
            </a:r>
            <a:r>
              <a:rPr lang="en-US" altLang="ja-JP" sz="3900" dirty="0"/>
              <a:t>;</a:t>
            </a: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1672" y="1597363"/>
            <a:ext cx="4740723" cy="1628127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8765" y="4427480"/>
            <a:ext cx="5995670" cy="2293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79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引き続</a:t>
            </a:r>
            <a:r>
              <a:rPr lang="ja-JP" altLang="en-US" dirty="0" smtClean="0"/>
              <a:t>き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今度は、次の２つのテーブルの結合について、実習を行いなさい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245043"/>
              </p:ext>
            </p:extLst>
          </p:nvPr>
        </p:nvGraphicFramePr>
        <p:xfrm>
          <a:off x="824252" y="1933072"/>
          <a:ext cx="3849348" cy="4094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3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55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996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氏名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注文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1356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>
                          <a:solidFill>
                            <a:schemeClr val="tx1"/>
                          </a:solidFill>
                        </a:rPr>
                        <a:t>XX</a:t>
                      </a:r>
                      <a:endParaRPr kumimoji="1" lang="ja-JP" alt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1356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dirty="0" smtClean="0">
                          <a:solidFill>
                            <a:schemeClr val="tx1"/>
                          </a:solidFill>
                        </a:rPr>
                        <a:t>YY</a:t>
                      </a:r>
                      <a:endParaRPr kumimoji="1" lang="ja-JP" altLang="en-US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1356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0" u="none" dirty="0" smtClean="0">
                          <a:solidFill>
                            <a:schemeClr val="tx1"/>
                          </a:solidFill>
                        </a:rPr>
                        <a:t>ZZ</a:t>
                      </a:r>
                      <a:endParaRPr kumimoji="1" lang="ja-JP" altLang="en-US" sz="36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906647"/>
              </p:ext>
            </p:extLst>
          </p:nvPr>
        </p:nvGraphicFramePr>
        <p:xfrm>
          <a:off x="5568008" y="2001202"/>
          <a:ext cx="4807892" cy="34724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44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272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品名</a:t>
                      </a:r>
                      <a:endParaRPr kumimoji="1" lang="ja-JP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値段</a:t>
                      </a:r>
                      <a:endParaRPr kumimoji="1" lang="ja-JP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9884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40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4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9884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40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4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169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699" y="5632657"/>
            <a:ext cx="4375313" cy="99674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昼食テーブル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904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昼食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990475"/>
              </p:ext>
            </p:extLst>
          </p:nvPr>
        </p:nvGraphicFramePr>
        <p:xfrm>
          <a:off x="4469923" y="3975272"/>
          <a:ext cx="5419973" cy="1676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3200" dirty="0" smtClean="0"/>
                        <a:t>短いテキスト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注文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985098" y="4490676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b="1" dirty="0" smtClean="0"/>
              <a:t>は 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氏</a:t>
            </a:r>
            <a:r>
              <a:rPr lang="ja-JP" altLang="en-US" b="1" dirty="0" smtClean="0"/>
              <a:t>名</a:t>
            </a:r>
            <a:endParaRPr lang="en-US" altLang="ja-JP" b="1" dirty="0" smtClean="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279400" y="6108700"/>
            <a:ext cx="4051300" cy="5207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543248"/>
              </p:ext>
            </p:extLst>
          </p:nvPr>
        </p:nvGraphicFramePr>
        <p:xfrm>
          <a:off x="3554513" y="1367894"/>
          <a:ext cx="2547904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注文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XX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YY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u="none" dirty="0" smtClean="0">
                          <a:solidFill>
                            <a:schemeClr val="tx1"/>
                          </a:solidFill>
                        </a:rPr>
                        <a:t>ZZ</a:t>
                      </a:r>
                      <a:endParaRPr kumimoji="1" lang="ja-JP" altLang="en-US" sz="2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13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49" y="5070149"/>
            <a:ext cx="2019300" cy="155257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その②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28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3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昼食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217180" y="6187185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3490" y="1542636"/>
            <a:ext cx="8191410" cy="2845842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4545" y="5000189"/>
            <a:ext cx="4222787" cy="136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27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" y="5647176"/>
            <a:ext cx="3999987" cy="96716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その②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価格テーブル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904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価格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985098" y="4490676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b="1" dirty="0" smtClean="0"/>
              <a:t>は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/>
              <a:t>品名</a:t>
            </a:r>
            <a:r>
              <a:rPr lang="ja-JP" altLang="en-US" b="1" dirty="0" smtClean="0"/>
              <a:t> </a:t>
            </a:r>
            <a:endParaRPr lang="en-US" altLang="ja-JP" b="1" dirty="0" smtClean="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173170" y="6096000"/>
            <a:ext cx="4012381" cy="5183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4" name="表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612167"/>
              </p:ext>
            </p:extLst>
          </p:nvPr>
        </p:nvGraphicFramePr>
        <p:xfrm>
          <a:off x="4469923" y="3975272"/>
          <a:ext cx="5419973" cy="1676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品名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短いテキスト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値段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609649"/>
              </p:ext>
            </p:extLst>
          </p:nvPr>
        </p:nvGraphicFramePr>
        <p:xfrm>
          <a:off x="3085980" y="1519700"/>
          <a:ext cx="318230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0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14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品名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値段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788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65" y="4973422"/>
            <a:ext cx="1990725" cy="166687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その②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30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6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価格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751211" y="4117016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endParaRPr lang="en-US" altLang="ja-JP" sz="2800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u="sng" dirty="0" smtClean="0">
                <a:solidFill>
                  <a:srgbClr val="FF0000"/>
                </a:solidFill>
              </a:rPr>
              <a:t>の数字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136366" y="5647729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712" y="1642648"/>
            <a:ext cx="9056688" cy="2461561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5828" y="5071123"/>
            <a:ext cx="3874495" cy="12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5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3707" y="3612221"/>
            <a:ext cx="4031153" cy="1804875"/>
          </a:xfrm>
          <a:prstGeom prst="rect">
            <a:avLst/>
          </a:prstGeom>
        </p:spPr>
      </p:pic>
      <p:pic>
        <p:nvPicPr>
          <p:cNvPr id="34" name="図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7222" y="3655137"/>
            <a:ext cx="1970913" cy="206717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4345" y="3742689"/>
            <a:ext cx="1970913" cy="2067179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0" y="3742689"/>
            <a:ext cx="1916876" cy="201050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2728" y="907725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31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グループ化 4"/>
          <p:cNvGrpSpPr/>
          <p:nvPr/>
        </p:nvGrpSpPr>
        <p:grpSpPr>
          <a:xfrm>
            <a:off x="37931" y="1482435"/>
            <a:ext cx="7641652" cy="5349242"/>
            <a:chOff x="-275722" y="901700"/>
            <a:chExt cx="9465807" cy="6088923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901700"/>
              <a:ext cx="7849246" cy="2119570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746718" y="1270946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4020750" y="1520976"/>
              <a:ext cx="889687" cy="1129591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" name="下矢印 17"/>
            <p:cNvSpPr/>
            <p:nvPr/>
          </p:nvSpPr>
          <p:spPr>
            <a:xfrm>
              <a:off x="1598264" y="2948064"/>
              <a:ext cx="921124" cy="44245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-265913" y="5785689"/>
              <a:ext cx="3136821" cy="1204934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②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昼食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-275722" y="4130936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右矢印 21"/>
            <p:cNvSpPr/>
            <p:nvPr/>
          </p:nvSpPr>
          <p:spPr>
            <a:xfrm>
              <a:off x="2343837" y="4304385"/>
              <a:ext cx="536488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872264" y="5340396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6338315" y="5690145"/>
              <a:ext cx="2661326" cy="1242609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④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閉じる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7949981" y="5311199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7" name="右矢印 26"/>
            <p:cNvSpPr/>
            <p:nvPr/>
          </p:nvSpPr>
          <p:spPr>
            <a:xfrm>
              <a:off x="5550122" y="4304385"/>
              <a:ext cx="536488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8" name="正方形/長方形 27"/>
            <p:cNvSpPr/>
            <p:nvPr/>
          </p:nvSpPr>
          <p:spPr>
            <a:xfrm>
              <a:off x="2988597" y="3787179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6" name="正方形/長方形 35"/>
            <p:cNvSpPr/>
            <p:nvPr/>
          </p:nvSpPr>
          <p:spPr>
            <a:xfrm>
              <a:off x="4081092" y="5383467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7" name="角丸四角形 36"/>
            <p:cNvSpPr/>
            <p:nvPr/>
          </p:nvSpPr>
          <p:spPr>
            <a:xfrm>
              <a:off x="3040546" y="5752114"/>
              <a:ext cx="3136821" cy="1204934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③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価格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54" name="右矢印 53"/>
            <p:cNvSpPr/>
            <p:nvPr/>
          </p:nvSpPr>
          <p:spPr>
            <a:xfrm>
              <a:off x="8653597" y="4327708"/>
              <a:ext cx="536488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</p:grpSp>
      <p:sp>
        <p:nvSpPr>
          <p:cNvPr id="29" name="正方形/長方形 28"/>
          <p:cNvSpPr/>
          <p:nvPr/>
        </p:nvSpPr>
        <p:spPr>
          <a:xfrm>
            <a:off x="10659486" y="3698922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7749854" y="3963129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7707930" y="4908694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7905134" y="5600030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3718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select</a:t>
            </a:r>
            <a:r>
              <a:rPr lang="en-US" altLang="ja-JP" sz="3600" dirty="0"/>
              <a:t> </a:t>
            </a:r>
            <a:r>
              <a:rPr lang="en-US" altLang="ja-JP" sz="3600" dirty="0">
                <a:solidFill>
                  <a:srgbClr val="C00000"/>
                </a:solidFill>
              </a:rPr>
              <a:t>* </a:t>
            </a:r>
            <a:endParaRPr lang="en-US" altLang="ja-JP" sz="36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 </a:t>
            </a:r>
            <a:r>
              <a:rPr lang="ja-JP" altLang="en-US" sz="3600" dirty="0"/>
              <a:t>昼食</a:t>
            </a:r>
            <a:r>
              <a:rPr lang="en-US" altLang="ja-JP" sz="3600" dirty="0" smtClean="0"/>
              <a:t>, </a:t>
            </a:r>
            <a:r>
              <a:rPr lang="ja-JP" altLang="en-US" sz="3600" dirty="0"/>
              <a:t>価格</a:t>
            </a:r>
            <a:r>
              <a:rPr lang="ja-JP" altLang="en-US" sz="3600" dirty="0" smtClean="0"/>
              <a:t> 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/>
              <a:t>昼食</a:t>
            </a:r>
            <a:r>
              <a:rPr lang="en-US" altLang="ja-JP" sz="3600" dirty="0" smtClean="0"/>
              <a:t>.</a:t>
            </a:r>
            <a:r>
              <a:rPr lang="ja-JP" altLang="en-US" sz="3600" dirty="0" smtClean="0"/>
              <a:t>注文</a:t>
            </a:r>
            <a:r>
              <a:rPr lang="en-US" altLang="ja-JP" sz="3600" dirty="0" smtClean="0"/>
              <a:t> </a:t>
            </a:r>
            <a:r>
              <a:rPr lang="en-US" altLang="ja-JP" sz="3600" dirty="0"/>
              <a:t>= </a:t>
            </a:r>
            <a:r>
              <a:rPr lang="ja-JP" altLang="en-US" sz="3600" dirty="0"/>
              <a:t>価格</a:t>
            </a:r>
            <a:r>
              <a:rPr lang="en-US" altLang="ja-JP" sz="3600" dirty="0" smtClean="0"/>
              <a:t>.</a:t>
            </a:r>
            <a:r>
              <a:rPr lang="ja-JP" altLang="en-US" sz="3600" dirty="0"/>
              <a:t>品名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2998" y="1636971"/>
            <a:ext cx="4859002" cy="1588520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2840" y="4903991"/>
            <a:ext cx="8526371" cy="205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95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select</a:t>
            </a:r>
            <a:r>
              <a:rPr lang="en-US" altLang="ja-JP" sz="3600" dirty="0"/>
              <a:t> </a:t>
            </a:r>
            <a:r>
              <a:rPr lang="ja-JP" altLang="en-US" sz="3600" dirty="0" smtClean="0"/>
              <a:t>氏名</a:t>
            </a:r>
            <a:r>
              <a:rPr lang="en-US" altLang="ja-JP" sz="3600" dirty="0" smtClean="0"/>
              <a:t>, </a:t>
            </a:r>
            <a:r>
              <a:rPr lang="ja-JP" altLang="en-US" sz="3600" dirty="0" smtClean="0"/>
              <a:t>注文</a:t>
            </a:r>
            <a:r>
              <a:rPr lang="en-US" altLang="ja-JP" sz="3600" dirty="0" smtClean="0"/>
              <a:t>, </a:t>
            </a:r>
            <a:r>
              <a:rPr lang="ja-JP" altLang="en-US" sz="3600" dirty="0" smtClean="0"/>
              <a:t>値段</a:t>
            </a:r>
            <a:r>
              <a:rPr lang="en-US" altLang="ja-JP" sz="3600" dirty="0" smtClean="0"/>
              <a:t> 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from </a:t>
            </a:r>
            <a:r>
              <a:rPr lang="ja-JP" altLang="en-US" sz="3600" dirty="0"/>
              <a:t>昼食</a:t>
            </a:r>
            <a:r>
              <a:rPr lang="en-US" altLang="ja-JP" sz="3600" dirty="0"/>
              <a:t>, </a:t>
            </a:r>
            <a:r>
              <a:rPr lang="ja-JP" altLang="en-US" sz="3600" dirty="0"/>
              <a:t>価格 </a:t>
            </a:r>
            <a:endParaRPr lang="en-US" altLang="ja-JP" sz="3600" dirty="0"/>
          </a:p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where</a:t>
            </a:r>
            <a:r>
              <a:rPr lang="en-US" altLang="ja-JP" sz="3600" dirty="0"/>
              <a:t> </a:t>
            </a:r>
            <a:r>
              <a:rPr lang="ja-JP" altLang="en-US" sz="3600" dirty="0"/>
              <a:t>昼食</a:t>
            </a:r>
            <a:r>
              <a:rPr lang="en-US" altLang="ja-JP" sz="3600" dirty="0"/>
              <a:t>.</a:t>
            </a:r>
            <a:r>
              <a:rPr lang="ja-JP" altLang="en-US" sz="3600" dirty="0"/>
              <a:t>注文</a:t>
            </a:r>
            <a:r>
              <a:rPr lang="en-US" altLang="ja-JP" sz="3600" dirty="0"/>
              <a:t> = </a:t>
            </a:r>
            <a:r>
              <a:rPr lang="ja-JP" altLang="en-US" sz="3600" dirty="0"/>
              <a:t>価格</a:t>
            </a:r>
            <a:r>
              <a:rPr lang="en-US" altLang="ja-JP" sz="3600" dirty="0"/>
              <a:t>.</a:t>
            </a:r>
            <a:r>
              <a:rPr lang="ja-JP" altLang="en-US" sz="3600" dirty="0"/>
              <a:t>品名</a:t>
            </a:r>
            <a:r>
              <a:rPr lang="en-US" altLang="ja-JP" sz="3600" dirty="0"/>
              <a:t>;</a:t>
            </a: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1673" y="1693057"/>
            <a:ext cx="4619084" cy="1298337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4170" y="4298984"/>
            <a:ext cx="9413519" cy="255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62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34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32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10210801" cy="184403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１．学生の学生番号、氏名、所属を記録するため、次のような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考える．同姓同名（同じ氏名なのに、違う学生がいる）に注意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547933"/>
              </p:ext>
            </p:extLst>
          </p:nvPr>
        </p:nvGraphicFramePr>
        <p:xfrm>
          <a:off x="1192147" y="2622064"/>
          <a:ext cx="836805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学生番号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所属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織田信長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情報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豊臣秀吉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情報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103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徳川家康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情報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徳川吉宗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スマート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徳川家康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スマート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452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0" y="1186961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学生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631188"/>
              </p:ext>
            </p:extLst>
          </p:nvPr>
        </p:nvGraphicFramePr>
        <p:xfrm>
          <a:off x="1635210" y="2108979"/>
          <a:ext cx="5805674" cy="2316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学生番号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3200" dirty="0" smtClean="0"/>
                        <a:t>短いテキスト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所属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3200" dirty="0" smtClean="0"/>
                        <a:t>短いテキスト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7766414" y="2374799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8217153" y="3030997"/>
            <a:ext cx="3446229" cy="14811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ja-JP" altLang="en-US" sz="3200" b="1" dirty="0" smtClean="0"/>
              <a:t>学生番号</a:t>
            </a:r>
            <a:r>
              <a:rPr lang="ja-JP" altLang="en-US" sz="3200" dirty="0" smtClean="0"/>
              <a:t>」が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8678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3.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学生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47638" y="5810511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数値はすべて半角の数字</a:t>
            </a:r>
            <a:endParaRPr kumimoji="1" lang="ja-JP" altLang="en-US" sz="2800" dirty="0"/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677952"/>
              </p:ext>
            </p:extLst>
          </p:nvPr>
        </p:nvGraphicFramePr>
        <p:xfrm>
          <a:off x="1475443" y="1988638"/>
          <a:ext cx="836805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学生番号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所属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織田信長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情報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豊臣秀吉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情報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103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徳川家康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情報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徳川吉宗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スマート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徳川家康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スマート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301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10718801" cy="184403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ja-JP" altLang="en-US" sz="3200" dirty="0" err="1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学生の成績を記録するため、次のような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成績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/>
          </p:nvPr>
        </p:nvGraphicFramePr>
        <p:xfrm>
          <a:off x="578193" y="2164864"/>
          <a:ext cx="8368050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学生番号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成績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103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113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0" y="1186961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成績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1635210" y="2108979"/>
          <a:ext cx="5805674" cy="2316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学生番号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3200" dirty="0" smtClean="0"/>
                        <a:t>短いテキスト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成績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3200" dirty="0" smtClean="0"/>
                        <a:t>数値型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20149" y="3030997"/>
            <a:ext cx="3943233" cy="14811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は</a:t>
            </a:r>
            <a:r>
              <a:rPr lang="ja-JP" altLang="en-US" sz="3200" b="1" u="sng" dirty="0" smtClean="0"/>
              <a:t>設定しない</a:t>
            </a:r>
            <a:endParaRPr lang="ja-JP" altLang="en-US" sz="3200" b="1" u="sng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750" y="4657939"/>
            <a:ext cx="6000750" cy="1552575"/>
          </a:xfrm>
          <a:prstGeom prst="rect">
            <a:avLst/>
          </a:prstGeom>
        </p:spPr>
      </p:pic>
      <p:sp>
        <p:nvSpPr>
          <p:cNvPr id="9" name="正方形/長方形 8"/>
          <p:cNvSpPr/>
          <p:nvPr/>
        </p:nvSpPr>
        <p:spPr>
          <a:xfrm>
            <a:off x="6897508" y="5645993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5129092" y="6210514"/>
            <a:ext cx="4523865" cy="5824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FF0000"/>
                </a:solidFill>
              </a:rPr>
              <a:t>警告が出たら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いいえ</a:t>
            </a:r>
            <a:endParaRPr lang="ja-JP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74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40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6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成績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60700" y="6334780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数値はすべて半角の数字</a:t>
            </a:r>
            <a:endParaRPr kumimoji="1" lang="ja-JP" altLang="en-US" sz="2800" dirty="0"/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1531782" y="1603162"/>
          <a:ext cx="8368050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学生番号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成績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103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407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48639" y="1078474"/>
            <a:ext cx="10210801" cy="184403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lang="ja-JP" altLang="en-US" sz="3200" dirty="0" err="1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授業の担当者を記録するため、次のような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担当テーブル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392772"/>
              </p:ext>
            </p:extLst>
          </p:nvPr>
        </p:nvGraphicFramePr>
        <p:xfrm>
          <a:off x="2642124" y="2517562"/>
          <a:ext cx="557870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担当者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KK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BB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86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0" y="1186961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担当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3047505"/>
              </p:ext>
            </p:extLst>
          </p:nvPr>
        </p:nvGraphicFramePr>
        <p:xfrm>
          <a:off x="1635210" y="2108979"/>
          <a:ext cx="5805674" cy="1737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科目名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短いテキスト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担当者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3200" dirty="0" smtClean="0"/>
                        <a:t>短いテキスト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7687972" y="2698230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8138711" y="3498700"/>
            <a:ext cx="3446229" cy="14811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ja-JP" altLang="en-US" sz="3200" b="1" dirty="0" smtClean="0"/>
              <a:t>科目名</a:t>
            </a:r>
            <a:r>
              <a:rPr lang="ja-JP" altLang="en-US" sz="3200" dirty="0" smtClean="0"/>
              <a:t>」が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9905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43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09300" y="1156819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9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担当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658575"/>
              </p:ext>
            </p:extLst>
          </p:nvPr>
        </p:nvGraphicFramePr>
        <p:xfrm>
          <a:off x="2642124" y="2517562"/>
          <a:ext cx="557870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担当者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データベース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KK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数学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BB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283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44</a:t>
            </a:fld>
            <a:endParaRPr kumimoji="1" lang="ja-JP" altLang="en-US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676838" y="721632"/>
            <a:ext cx="10239200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10. 9</a:t>
            </a:r>
            <a:r>
              <a:rPr lang="ja-JP" altLang="en-US" sz="3200" dirty="0"/>
              <a:t> </a:t>
            </a:r>
            <a:r>
              <a:rPr lang="ja-JP" altLang="en-US" sz="3200" dirty="0" smtClean="0"/>
              <a:t>までが終わったら、</a:t>
            </a:r>
            <a:r>
              <a:rPr lang="en-US" altLang="ja-JP" sz="3200" b="1" u="sng" dirty="0" smtClean="0"/>
              <a:t>SQL </a:t>
            </a:r>
            <a:r>
              <a:rPr lang="ja-JP" altLang="en-US" sz="3200" b="1" u="sng" dirty="0" smtClean="0"/>
              <a:t>ビュー</a:t>
            </a:r>
            <a:r>
              <a:rPr lang="ja-JP" altLang="en-US" sz="3200" u="sng" dirty="0" smtClean="0"/>
              <a:t>を開きなさい</a:t>
            </a:r>
            <a:endParaRPr lang="en-US" altLang="ja-JP" sz="3200" u="sng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　</a:t>
            </a:r>
            <a:r>
              <a:rPr lang="en-US" altLang="ja-JP" sz="3200" dirty="0" smtClean="0"/>
              <a:t>SQL </a:t>
            </a:r>
            <a:r>
              <a:rPr lang="ja-JP" altLang="en-US" sz="3200" dirty="0" smtClean="0"/>
              <a:t>ビューを開くときに、</a:t>
            </a:r>
            <a:r>
              <a:rPr lang="ja-JP" altLang="en-US" sz="3200" b="1" u="sng" dirty="0" smtClean="0"/>
              <a:t>学生</a:t>
            </a:r>
            <a:r>
              <a:rPr lang="ja-JP" altLang="en-US" sz="3200" u="sng" dirty="0" smtClean="0"/>
              <a:t>、</a:t>
            </a:r>
            <a:r>
              <a:rPr lang="ja-JP" altLang="en-US" sz="3200" b="1" u="sng" dirty="0" smtClean="0"/>
              <a:t>成績</a:t>
            </a:r>
            <a:r>
              <a:rPr lang="ja-JP" altLang="en-US" sz="3200" u="sng" dirty="0" smtClean="0"/>
              <a:t>、</a:t>
            </a:r>
            <a:r>
              <a:rPr lang="ja-JP" altLang="en-US" sz="3200" b="1" u="sng" dirty="0" smtClean="0"/>
              <a:t>担当</a:t>
            </a:r>
            <a:r>
              <a:rPr lang="ja-JP" altLang="en-US" sz="3200" u="sng" dirty="0" smtClean="0"/>
              <a:t>の</a:t>
            </a:r>
            <a:r>
              <a:rPr lang="en-US" altLang="ja-JP" sz="3200" u="sng" dirty="0" smtClean="0"/>
              <a:t>3</a:t>
            </a:r>
            <a:r>
              <a:rPr lang="ja-JP" altLang="en-US" sz="3200" u="sng" dirty="0" err="1" smtClean="0"/>
              <a:t>つの</a:t>
            </a:r>
            <a:r>
              <a:rPr lang="ja-JP" altLang="en-US" sz="3200" u="sng" dirty="0" smtClean="0"/>
              <a:t>テーブルを「</a:t>
            </a:r>
            <a:r>
              <a:rPr lang="ja-JP" altLang="en-US" sz="3200" b="1" u="sng" dirty="0" smtClean="0"/>
              <a:t>追加</a:t>
            </a:r>
            <a:r>
              <a:rPr lang="ja-JP" altLang="en-US" sz="3200" u="sng" dirty="0" smtClean="0"/>
              <a:t>」する操作</a:t>
            </a:r>
            <a:r>
              <a:rPr lang="ja-JP" altLang="en-US" sz="3200" dirty="0" smtClean="0"/>
              <a:t>を行うこと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altLang="ja-JP" sz="32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2266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5071</TotalTime>
  <Words>1941</Words>
  <Application>Microsoft Office PowerPoint</Application>
  <PresentationFormat>ワイド画面</PresentationFormat>
  <Paragraphs>755</Paragraphs>
  <Slides>44</Slides>
  <Notes>10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44</vt:i4>
      </vt:variant>
    </vt:vector>
  </HeadingPairs>
  <TitlesOfParts>
    <vt:vector size="52" baseType="lpstr">
      <vt:lpstr>Inconsolata</vt:lpstr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マイクロソフト Access での SQL 演習  第３回　結合</vt:lpstr>
      <vt:lpstr>今日の授業で行うこと</vt:lpstr>
      <vt:lpstr>今日学習することはなぜ大切なのか</vt:lpstr>
      <vt:lpstr>結合を行う SQL の書き方の例</vt:lpstr>
      <vt:lpstr>3-1 結合の例</vt:lpstr>
      <vt:lpstr>結合</vt:lpstr>
      <vt:lpstr>結合の例</vt:lpstr>
      <vt:lpstr>結合の例（こんな例もあります）</vt:lpstr>
      <vt:lpstr>3-2 結合条件</vt:lpstr>
      <vt:lpstr>関連の例</vt:lpstr>
      <vt:lpstr>関連の例</vt:lpstr>
      <vt:lpstr>結合条件の例</vt:lpstr>
      <vt:lpstr>結合</vt:lpstr>
      <vt:lpstr>3-3 結合を行う SQL </vt:lpstr>
      <vt:lpstr>結合を行う SQL の例</vt:lpstr>
      <vt:lpstr>こんな書き方もできます</vt:lpstr>
      <vt:lpstr>（参考）こんな書き方もできます</vt:lpstr>
      <vt:lpstr>実習タイム　その①　</vt:lpstr>
      <vt:lpstr>実習タイム　その① 　</vt:lpstr>
      <vt:lpstr>実習タイム　その①</vt:lpstr>
      <vt:lpstr>実習タイム　その① 　</vt:lpstr>
      <vt:lpstr>実習タイム　その①</vt:lpstr>
      <vt:lpstr>実習タイム　その①　</vt:lpstr>
      <vt:lpstr>実習タイム　その①　</vt:lpstr>
      <vt:lpstr>実習タイム　その①　</vt:lpstr>
      <vt:lpstr>引き続き</vt:lpstr>
      <vt:lpstr>実習タイム　その② 　</vt:lpstr>
      <vt:lpstr>実習タイム　その②</vt:lpstr>
      <vt:lpstr>実習タイム　その② 　</vt:lpstr>
      <vt:lpstr>実習タイム　その②</vt:lpstr>
      <vt:lpstr>実習タイム　その②　</vt:lpstr>
      <vt:lpstr>実習タイム　その②　</vt:lpstr>
      <vt:lpstr>実習タイム　その②　</vt:lpstr>
      <vt:lpstr>チャレンジ課題</vt:lpstr>
      <vt:lpstr>課題　</vt:lpstr>
      <vt:lpstr>課題　</vt:lpstr>
      <vt:lpstr>課題</vt:lpstr>
      <vt:lpstr>課題　</vt:lpstr>
      <vt:lpstr>課題　</vt:lpstr>
      <vt:lpstr>課題</vt:lpstr>
      <vt:lpstr>課題　</vt:lpstr>
      <vt:lpstr>課題　</vt:lpstr>
      <vt:lpstr>課題</vt:lpstr>
      <vt:lpstr>課題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563</cp:revision>
  <cp:lastPrinted>2015-12-18T03:01:45Z</cp:lastPrinted>
  <dcterms:created xsi:type="dcterms:W3CDTF">2015-04-02T07:07:27Z</dcterms:created>
  <dcterms:modified xsi:type="dcterms:W3CDTF">2018-02-01T03:10:22Z</dcterms:modified>
</cp:coreProperties>
</file>