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817" r:id="rId2"/>
    <p:sldId id="749" r:id="rId3"/>
    <p:sldId id="750" r:id="rId4"/>
    <p:sldId id="770" r:id="rId5"/>
    <p:sldId id="760" r:id="rId6"/>
    <p:sldId id="762" r:id="rId7"/>
    <p:sldId id="763" r:id="rId8"/>
    <p:sldId id="785" r:id="rId9"/>
    <p:sldId id="812" r:id="rId10"/>
    <p:sldId id="764" r:id="rId11"/>
    <p:sldId id="786" r:id="rId12"/>
    <p:sldId id="787" r:id="rId13"/>
    <p:sldId id="788" r:id="rId14"/>
    <p:sldId id="791" r:id="rId15"/>
    <p:sldId id="792" r:id="rId16"/>
    <p:sldId id="796" r:id="rId17"/>
    <p:sldId id="802" r:id="rId18"/>
    <p:sldId id="765" r:id="rId19"/>
    <p:sldId id="766" r:id="rId20"/>
    <p:sldId id="767" r:id="rId21"/>
    <p:sldId id="768" r:id="rId22"/>
    <p:sldId id="803" r:id="rId23"/>
    <p:sldId id="804" r:id="rId24"/>
    <p:sldId id="805" r:id="rId25"/>
    <p:sldId id="813" r:id="rId26"/>
    <p:sldId id="814" r:id="rId27"/>
    <p:sldId id="811" r:id="rId28"/>
    <p:sldId id="782" r:id="rId29"/>
    <p:sldId id="784" r:id="rId30"/>
    <p:sldId id="806" r:id="rId31"/>
    <p:sldId id="807" r:id="rId32"/>
    <p:sldId id="809" r:id="rId33"/>
    <p:sldId id="808" r:id="rId34"/>
    <p:sldId id="815" r:id="rId35"/>
    <p:sldId id="816" r:id="rId36"/>
    <p:sldId id="748" r:id="rId37"/>
    <p:sldId id="746" r:id="rId38"/>
    <p:sldId id="747" r:id="rId39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00"/>
    <a:srgbClr val="0000FF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55" autoAdjust="0"/>
    <p:restoredTop sz="86392" autoAdjust="0"/>
  </p:normalViewPr>
  <p:slideViewPr>
    <p:cSldViewPr snapToGrid="0">
      <p:cViewPr varScale="1">
        <p:scale>
          <a:sx n="105" d="100"/>
          <a:sy n="105" d="100"/>
        </p:scale>
        <p:origin x="144" y="348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-93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0408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181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での 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第２回　</a:t>
            </a:r>
            <a:r>
              <a:rPr lang="ja-JP" altLang="en-US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集計，集約</a:t>
            </a:r>
            <a:endParaRPr kumimoji="1" lang="ja-JP" altLang="en-US" sz="4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779956"/>
            <a:ext cx="10457468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endParaRPr lang="en-US" altLang="ja-JP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（クエリ），集計，集約，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8340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今日</a:t>
            </a:r>
            <a:r>
              <a:rPr lang="ja-JP" altLang="en-US" dirty="0" smtClean="0"/>
              <a:t>の授業で行うこと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939085" y="1091789"/>
            <a:ext cx="4063454" cy="6053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kumimoji="1" lang="ja-JP" altLang="en-US" sz="4400" dirty="0" smtClean="0"/>
              <a:t>集計</a:t>
            </a:r>
            <a:endParaRPr kumimoji="1" lang="ja-JP" altLang="en-US" sz="4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512657" y="109178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400" dirty="0" smtClean="0"/>
              <a:t>元データ</a:t>
            </a:r>
            <a:endParaRPr lang="ja-JP" altLang="en-US" sz="4400" dirty="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" y="2177715"/>
            <a:ext cx="4812891" cy="2902620"/>
          </a:xfrm>
          <a:prstGeom prst="rect">
            <a:avLst/>
          </a:prstGeom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6185642" y="2218870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テキスト ボックス 19"/>
          <p:cNvSpPr txBox="1"/>
          <p:nvPr/>
        </p:nvSpPr>
        <p:spPr>
          <a:xfrm>
            <a:off x="6115050" y="345486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データの個数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9409603" y="2218870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9518852" y="345486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得点の平均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sp>
        <p:nvSpPr>
          <p:cNvPr id="5" name="右矢印 4"/>
          <p:cNvSpPr/>
          <p:nvPr/>
        </p:nvSpPr>
        <p:spPr>
          <a:xfrm>
            <a:off x="5106838" y="3137319"/>
            <a:ext cx="469273" cy="98341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9435644" y="4211655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87.5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テキスト ボックス 23"/>
          <p:cNvSpPr txBox="1"/>
          <p:nvPr/>
        </p:nvSpPr>
        <p:spPr>
          <a:xfrm>
            <a:off x="9518852" y="600120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得点の平均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6185642" y="4211655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テキスト ボックス 25"/>
          <p:cNvSpPr txBox="1"/>
          <p:nvPr/>
        </p:nvSpPr>
        <p:spPr>
          <a:xfrm>
            <a:off x="6115050" y="6037670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データの個数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4698474" y="4303400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4000" dirty="0" smtClean="0">
                <a:solidFill>
                  <a:srgbClr val="FF0000"/>
                </a:solidFill>
              </a:rPr>
              <a:t>SQL</a:t>
            </a:r>
            <a:r>
              <a:rPr lang="ja-JP" altLang="en-US" sz="4000" dirty="0" smtClean="0">
                <a:solidFill>
                  <a:srgbClr val="FF0000"/>
                </a:solidFill>
              </a:rPr>
              <a:t>で</a:t>
            </a:r>
            <a:endParaRPr lang="ja-JP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1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今日学習することはなぜ大切なのか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42867" y="5298593"/>
            <a:ext cx="8266104" cy="105990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リレーショナル</a:t>
            </a:r>
            <a:r>
              <a:rPr lang="ja-JP" altLang="en-US" b="1" dirty="0">
                <a:solidFill>
                  <a:srgbClr val="C00000"/>
                </a:solidFill>
              </a:rPr>
              <a:t>データベース</a:t>
            </a:r>
            <a:r>
              <a:rPr lang="ja-JP" altLang="en-US" b="1" dirty="0" smtClean="0"/>
              <a:t>に集めた生データを</a:t>
            </a:r>
            <a:r>
              <a:rPr lang="ja-JP" altLang="en-US" b="1" dirty="0"/>
              <a:t>使</a:t>
            </a:r>
            <a:r>
              <a:rPr lang="ja-JP" altLang="en-US" b="1" dirty="0" smtClean="0"/>
              <a:t>い、</a:t>
            </a:r>
            <a:r>
              <a:rPr kumimoji="1" lang="ja-JP" altLang="en-US" b="1" dirty="0" smtClean="0"/>
              <a:t>いろいろな分析を行ってデータ活用</a:t>
            </a:r>
            <a:endParaRPr kumimoji="1" lang="ja-JP" altLang="en-US" b="1" dirty="0"/>
          </a:p>
        </p:txBody>
      </p:sp>
      <p:sp>
        <p:nvSpPr>
          <p:cNvPr id="9" name="角丸四角形 8"/>
          <p:cNvSpPr/>
          <p:nvPr/>
        </p:nvSpPr>
        <p:spPr>
          <a:xfrm>
            <a:off x="1152749" y="5150528"/>
            <a:ext cx="8856222" cy="156006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0" name="Picture 2" descr="http://3.bp.blogspot.com/-olBaPxDoJL0/VahTtOA-sGI/AAAAAAAAv3U/KkyqU0OCERY/s800/money_choub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472" y="2257828"/>
            <a:ext cx="3305942" cy="28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539" y="830975"/>
            <a:ext cx="3727535" cy="34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45" y="1200205"/>
            <a:ext cx="381642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2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集計を行う </a:t>
            </a:r>
            <a:r>
              <a:rPr lang="en-US" altLang="ja-JP" dirty="0" smtClean="0"/>
              <a:t>SQL </a:t>
            </a:r>
            <a:r>
              <a:rPr lang="ja-JP" altLang="en-US" dirty="0" smtClean="0"/>
              <a:t>の書き方の例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2525416"/>
            <a:ext cx="10855960" cy="383093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○</a:t>
            </a:r>
            <a:r>
              <a:rPr lang="en-US" altLang="ja-JP" sz="3600" dirty="0" smtClean="0"/>
              <a:t>, </a:t>
            </a:r>
            <a:r>
              <a:rPr lang="ja-JP" altLang="en-US" sz="3600" dirty="0" smtClean="0"/>
              <a:t>○</a:t>
            </a:r>
            <a:r>
              <a:rPr lang="en-US" altLang="ja-JP" sz="3600" dirty="0" smtClean="0"/>
              <a:t>, </a:t>
            </a:r>
            <a:r>
              <a:rPr lang="ja-JP" altLang="en-US" sz="3600" dirty="0" smtClean="0"/>
              <a:t>○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＜集計したい</a:t>
            </a:r>
            <a:r>
              <a:rPr lang="ja-JP" altLang="en-US" sz="3600" dirty="0" smtClean="0"/>
              <a:t>テーブル名</a:t>
            </a:r>
            <a:r>
              <a:rPr kumimoji="1" lang="ja-JP" altLang="en-US" sz="3600" dirty="0" smtClean="0"/>
              <a:t>＞</a:t>
            </a:r>
            <a:endParaRPr kumimoji="1"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 </a:t>
            </a:r>
            <a:r>
              <a:rPr lang="ja-JP" altLang="en-US" sz="3600" dirty="0" smtClean="0"/>
              <a:t>＜選択条件＞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 </a:t>
            </a:r>
            <a:r>
              <a:rPr lang="ja-JP" altLang="en-US" sz="3600" dirty="0"/>
              <a:t>＜グループの基準になるフィールド＞</a:t>
            </a:r>
            <a:endParaRPr lang="en-US" altLang="ja-JP" sz="3600" dirty="0"/>
          </a:p>
          <a:p>
            <a:pPr marL="0" indent="0">
              <a:lnSpc>
                <a:spcPct val="150000"/>
              </a:lnSpc>
              <a:buNone/>
            </a:pPr>
            <a:endParaRPr kumimoji="1" lang="en-US" altLang="ja-JP" sz="3600" dirty="0" smtClean="0"/>
          </a:p>
        </p:txBody>
      </p:sp>
      <p:cxnSp>
        <p:nvCxnSpPr>
          <p:cNvPr id="5" name="直線矢印コネクタ 4"/>
          <p:cNvCxnSpPr/>
          <p:nvPr/>
        </p:nvCxnSpPr>
        <p:spPr>
          <a:xfrm flipH="1">
            <a:off x="3755868" y="2175606"/>
            <a:ext cx="807432" cy="665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/>
          <p:cNvSpPr txBox="1"/>
          <p:nvPr/>
        </p:nvSpPr>
        <p:spPr>
          <a:xfrm>
            <a:off x="4729018" y="761155"/>
            <a:ext cx="465864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フィールド名、</a:t>
            </a:r>
            <a:endParaRPr kumimoji="1" lang="en-US" altLang="ja-JP" sz="2800" dirty="0" smtClean="0"/>
          </a:p>
          <a:p>
            <a:r>
              <a:rPr lang="en-US" altLang="ja-JP" sz="2800" dirty="0" smtClean="0"/>
              <a:t>count(*)</a:t>
            </a:r>
          </a:p>
          <a:p>
            <a:r>
              <a:rPr lang="en-US" altLang="ja-JP" sz="2800" dirty="0" smtClean="0"/>
              <a:t>sum(</a:t>
            </a:r>
            <a:r>
              <a:rPr lang="ja-JP" altLang="en-US" sz="2800" dirty="0" smtClean="0"/>
              <a:t>集計するフィールド名</a:t>
            </a:r>
            <a:r>
              <a:rPr lang="en-US" altLang="ja-JP" sz="2800" dirty="0" smtClean="0"/>
              <a:t>)</a:t>
            </a:r>
          </a:p>
          <a:p>
            <a:r>
              <a:rPr kumimoji="1" lang="en-US" altLang="ja-JP" sz="2800" dirty="0" err="1" smtClean="0"/>
              <a:t>avg</a:t>
            </a:r>
            <a:r>
              <a:rPr kumimoji="1" lang="en-US" altLang="ja-JP" sz="2800" dirty="0" smtClean="0"/>
              <a:t>(</a:t>
            </a:r>
            <a:r>
              <a:rPr kumimoji="1" lang="ja-JP" altLang="en-US" sz="2800" dirty="0" smtClean="0"/>
              <a:t>集計するフィールド名</a:t>
            </a:r>
            <a:r>
              <a:rPr kumimoji="1" lang="en-US" altLang="ja-JP" sz="2800" dirty="0" smtClean="0"/>
              <a:t>)</a:t>
            </a:r>
          </a:p>
          <a:p>
            <a:r>
              <a:rPr lang="en-US" altLang="ja-JP" sz="2800" dirty="0" smtClean="0"/>
              <a:t>max(</a:t>
            </a:r>
            <a:r>
              <a:rPr lang="ja-JP" altLang="en-US" sz="2800" dirty="0" smtClean="0"/>
              <a:t>集計するフィールド名</a:t>
            </a:r>
            <a:r>
              <a:rPr lang="en-US" altLang="ja-JP" sz="2800" dirty="0" smtClean="0"/>
              <a:t>)</a:t>
            </a:r>
          </a:p>
          <a:p>
            <a:r>
              <a:rPr kumimoji="1" lang="en-US" altLang="ja-JP" sz="2800" dirty="0" smtClean="0"/>
              <a:t>min(</a:t>
            </a:r>
            <a:r>
              <a:rPr kumimoji="1" lang="ja-JP" altLang="en-US" sz="2800" dirty="0" smtClean="0"/>
              <a:t>集計する</a:t>
            </a:r>
            <a:r>
              <a:rPr lang="ja-JP" altLang="en-US" sz="2800" dirty="0" smtClean="0"/>
              <a:t>フィールド</a:t>
            </a:r>
            <a:r>
              <a:rPr lang="ja-JP" altLang="en-US" sz="2800" dirty="0"/>
              <a:t>名</a:t>
            </a:r>
            <a:r>
              <a:rPr kumimoji="1" lang="en-US" altLang="ja-JP" sz="2800" dirty="0" smtClean="0"/>
              <a:t>)</a:t>
            </a:r>
            <a:endParaRPr kumimoji="1" lang="ja-JP" altLang="en-US" sz="2800" dirty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9563437" y="1358695"/>
            <a:ext cx="2031326" cy="1921118"/>
            <a:chOff x="9828551" y="1209670"/>
            <a:chExt cx="2031326" cy="1921118"/>
          </a:xfrm>
        </p:grpSpPr>
        <p:sp>
          <p:nvSpPr>
            <p:cNvPr id="15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7" name="直線矢印コネクタ 16"/>
          <p:cNvCxnSpPr/>
          <p:nvPr/>
        </p:nvCxnSpPr>
        <p:spPr>
          <a:xfrm flipH="1">
            <a:off x="7292340" y="3863340"/>
            <a:ext cx="1120140" cy="457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8640108" y="3461801"/>
            <a:ext cx="2954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2</a:t>
            </a:r>
            <a:r>
              <a:rPr kumimoji="1" lang="ja-JP" altLang="en-US" sz="2400" dirty="0" smtClean="0"/>
              <a:t>つ以上のときは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半角カンマで区切る</a:t>
            </a:r>
            <a:endParaRPr kumimoji="1" lang="ja-JP" altLang="en-US" sz="2400" dirty="0"/>
          </a:p>
        </p:txBody>
      </p:sp>
      <p:sp>
        <p:nvSpPr>
          <p:cNvPr id="9" name="正方形/長方形 8"/>
          <p:cNvSpPr/>
          <p:nvPr/>
        </p:nvSpPr>
        <p:spPr>
          <a:xfrm>
            <a:off x="279400" y="4526280"/>
            <a:ext cx="4909820" cy="777240"/>
          </a:xfrm>
          <a:prstGeom prst="rect">
            <a:avLst/>
          </a:prstGeom>
          <a:noFill/>
          <a:ln w="57150">
            <a:solidFill>
              <a:schemeClr val="accent1">
                <a:shade val="5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6737741" y="467103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これはオプション</a:t>
            </a:r>
            <a:endParaRPr kumimoji="1" lang="ja-JP" altLang="en-US" sz="2400" dirty="0"/>
          </a:p>
        </p:txBody>
      </p:sp>
      <p:cxnSp>
        <p:nvCxnSpPr>
          <p:cNvPr id="20" name="直線矢印コネクタ 19"/>
          <p:cNvCxnSpPr/>
          <p:nvPr/>
        </p:nvCxnSpPr>
        <p:spPr>
          <a:xfrm flipH="1">
            <a:off x="5421388" y="4869180"/>
            <a:ext cx="1120140" cy="457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948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09073" y="2476499"/>
            <a:ext cx="11333747" cy="1033463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2-1 SQL </a:t>
            </a:r>
            <a:r>
              <a:rPr lang="ja-JP" altLang="en-US" sz="4800" dirty="0" smtClean="0"/>
              <a:t>による集計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25728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集計とは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1671300" cy="4574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◆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kumimoji="1" lang="ja-JP" altLang="en-US" dirty="0" smtClean="0"/>
              <a:t>とは、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データの集まり</a:t>
            </a:r>
            <a:r>
              <a:rPr kumimoji="1" lang="ja-JP" altLang="en-US" dirty="0" smtClean="0"/>
              <a:t>に対して、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kumimoji="1" lang="ja-JP" altLang="en-US" dirty="0" smtClean="0"/>
              <a:t>何らかの計算を</a:t>
            </a:r>
            <a:r>
              <a:rPr lang="ja-JP" altLang="en-US" dirty="0" smtClean="0"/>
              <a:t>行うこと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5649945" y="3740903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/>
          </p:nvPr>
        </p:nvGraphicFramePr>
        <p:xfrm>
          <a:off x="6958980" y="3536921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19" y="2664732"/>
            <a:ext cx="4812891" cy="2902620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1907393" y="565666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99476" y="4995696"/>
            <a:ext cx="59298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集計の例</a:t>
            </a:r>
            <a:endParaRPr lang="en-US" altLang="ja-JP" sz="3200" dirty="0" smtClean="0"/>
          </a:p>
          <a:p>
            <a:pPr algn="ctr"/>
            <a:r>
              <a:rPr kumimoji="1" lang="ja-JP" altLang="en-US" sz="3200" dirty="0" smtClean="0"/>
              <a:t>（</a:t>
            </a:r>
            <a:r>
              <a:rPr kumimoji="1" lang="ja-JP" altLang="en-US" sz="3200" b="1" u="sng" dirty="0" smtClean="0">
                <a:solidFill>
                  <a:srgbClr val="FF0000"/>
                </a:solidFill>
              </a:rPr>
              <a:t>集計結果も１つのテーブル</a:t>
            </a:r>
            <a:r>
              <a:rPr kumimoji="1" lang="ja-JP" altLang="en-US" sz="3200" dirty="0" smtClean="0"/>
              <a:t>）</a:t>
            </a:r>
            <a:endParaRPr kumimoji="1" lang="ja-JP" altLang="en-US" sz="32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329884" y="2194874"/>
            <a:ext cx="50289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b="1" u="sng" dirty="0" smtClean="0">
                <a:solidFill>
                  <a:srgbClr val="FF0000"/>
                </a:solidFill>
              </a:rPr>
              <a:t>A</a:t>
            </a:r>
            <a:r>
              <a:rPr lang="ja-JP" altLang="en-US" sz="3600" dirty="0" smtClean="0"/>
              <a:t>さんは </a:t>
            </a:r>
            <a:r>
              <a:rPr lang="en-US" altLang="ja-JP" sz="3600" b="1" u="sng" dirty="0" smtClean="0">
                <a:solidFill>
                  <a:srgbClr val="FF0000"/>
                </a:solidFill>
              </a:rPr>
              <a:t>3</a:t>
            </a:r>
            <a:r>
              <a:rPr lang="ja-JP" altLang="en-US" sz="3600" dirty="0" smtClean="0"/>
              <a:t>科目</a:t>
            </a:r>
            <a:endParaRPr lang="en-US" altLang="ja-JP" sz="3600" dirty="0" smtClean="0"/>
          </a:p>
          <a:p>
            <a:r>
              <a:rPr kumimoji="1" lang="en-US" altLang="ja-JP" sz="3600" b="1" u="sng" dirty="0" smtClean="0">
                <a:solidFill>
                  <a:srgbClr val="FF0000"/>
                </a:solidFill>
              </a:rPr>
              <a:t>B</a:t>
            </a:r>
            <a:r>
              <a:rPr kumimoji="1" lang="ja-JP" altLang="en-US" sz="3600" dirty="0" smtClean="0"/>
              <a:t>さんは </a:t>
            </a:r>
            <a:r>
              <a:rPr kumimoji="1" lang="en-US" altLang="ja-JP" sz="3600" b="1" u="sng" dirty="0" smtClean="0">
                <a:solidFill>
                  <a:srgbClr val="FF0000"/>
                </a:solidFill>
              </a:rPr>
              <a:t>2</a:t>
            </a:r>
            <a:r>
              <a:rPr kumimoji="1" lang="ja-JP" altLang="en-US" sz="3600" dirty="0" smtClean="0"/>
              <a:t>科目受講した</a:t>
            </a:r>
            <a:endParaRPr kumimoji="1" lang="en-US" altLang="ja-JP" sz="3600" dirty="0" smtClean="0"/>
          </a:p>
        </p:txBody>
      </p:sp>
      <p:grpSp>
        <p:nvGrpSpPr>
          <p:cNvPr id="11" name="グループ化 10"/>
          <p:cNvGrpSpPr/>
          <p:nvPr/>
        </p:nvGrpSpPr>
        <p:grpSpPr>
          <a:xfrm>
            <a:off x="9046685" y="294055"/>
            <a:ext cx="2031326" cy="1921118"/>
            <a:chOff x="9828551" y="1209670"/>
            <a:chExt cx="2031326" cy="1921118"/>
          </a:xfrm>
        </p:grpSpPr>
        <p:sp>
          <p:nvSpPr>
            <p:cNvPr id="12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7397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b="1" dirty="0" smtClean="0"/>
              <a:t>集計の方法</a:t>
            </a:r>
            <a:r>
              <a:rPr lang="ja-JP" altLang="en-US" dirty="0" smtClean="0"/>
              <a:t>のバリエーション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694328" y="3344262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425123"/>
              </p:ext>
            </p:extLst>
          </p:nvPr>
        </p:nvGraphicFramePr>
        <p:xfrm>
          <a:off x="7053998" y="1683188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7451317" y="627322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集計の例</a:t>
            </a:r>
            <a:endParaRPr lang="en-US" altLang="ja-JP" sz="3200" dirty="0" smtClean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9568865" y="1969920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データの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個数</a:t>
            </a:r>
            <a:endParaRPr lang="en-US" altLang="ja-JP" sz="3200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924555"/>
              </p:ext>
            </p:extLst>
          </p:nvPr>
        </p:nvGraphicFramePr>
        <p:xfrm>
          <a:off x="7053998" y="3233963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270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186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9568865" y="3571262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合計</a:t>
            </a:r>
            <a:endParaRPr lang="en-US" altLang="ja-JP" sz="3200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404134"/>
              </p:ext>
            </p:extLst>
          </p:nvPr>
        </p:nvGraphicFramePr>
        <p:xfrm>
          <a:off x="7053998" y="4805575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9568865" y="505333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平均</a:t>
            </a:r>
            <a:endParaRPr lang="en-US" altLang="ja-JP" sz="3200" b="1" dirty="0" smtClean="0">
              <a:solidFill>
                <a:srgbClr val="FF0000"/>
              </a:solidFill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79400" y="1091703"/>
            <a:ext cx="60948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000" b="1" dirty="0" smtClean="0"/>
              <a:t>集計の</a:t>
            </a:r>
            <a:r>
              <a:rPr lang="ja-JP" altLang="en-US" sz="3000" b="1" u="sng" dirty="0" smtClean="0">
                <a:solidFill>
                  <a:srgbClr val="FF0000"/>
                </a:solidFill>
              </a:rPr>
              <a:t>方法</a:t>
            </a:r>
            <a:r>
              <a:rPr lang="ja-JP" altLang="en-US" sz="3000" dirty="0" smtClean="0"/>
              <a:t>は</a:t>
            </a:r>
            <a:r>
              <a:rPr lang="ja-JP" altLang="en-US" sz="3000" b="1" dirty="0" smtClean="0"/>
              <a:t>データの個数</a:t>
            </a:r>
            <a:r>
              <a:rPr lang="ja-JP" altLang="en-US" sz="3000" dirty="0" smtClean="0"/>
              <a:t>、</a:t>
            </a:r>
            <a:r>
              <a:rPr lang="ja-JP" altLang="en-US" sz="3000" b="1" dirty="0" smtClean="0"/>
              <a:t>合計</a:t>
            </a:r>
            <a:r>
              <a:rPr lang="ja-JP" altLang="en-US" sz="3000" dirty="0" smtClean="0"/>
              <a:t>、</a:t>
            </a:r>
            <a:r>
              <a:rPr lang="ja-JP" altLang="en-US" sz="3000" b="1" dirty="0" smtClean="0"/>
              <a:t>平均</a:t>
            </a:r>
            <a:r>
              <a:rPr lang="ja-JP" altLang="en-US" sz="3000" dirty="0" smtClean="0"/>
              <a:t>、</a:t>
            </a:r>
            <a:r>
              <a:rPr kumimoji="1" lang="ja-JP" altLang="en-US" sz="3000" b="1" dirty="0" smtClean="0"/>
              <a:t>最大</a:t>
            </a:r>
            <a:r>
              <a:rPr kumimoji="1" lang="ja-JP" altLang="en-US" sz="3000" dirty="0" smtClean="0"/>
              <a:t>、</a:t>
            </a:r>
            <a:r>
              <a:rPr kumimoji="1" lang="ja-JP" altLang="en-US" sz="3000" b="1" dirty="0" smtClean="0"/>
              <a:t>最小など</a:t>
            </a:r>
            <a:endParaRPr kumimoji="1" lang="ja-JP" altLang="en-US" sz="3000" b="1" dirty="0"/>
          </a:p>
        </p:txBody>
      </p:sp>
      <p:sp>
        <p:nvSpPr>
          <p:cNvPr id="5" name="角丸四角形 4"/>
          <p:cNvSpPr/>
          <p:nvPr/>
        </p:nvSpPr>
        <p:spPr>
          <a:xfrm>
            <a:off x="279400" y="953210"/>
            <a:ext cx="6094867" cy="1219875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14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による集計の例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173143"/>
            <a:ext cx="7888288" cy="568485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kumimoji="1" lang="ja-JP" altLang="en-US" sz="3600" dirty="0" smtClean="0">
                <a:solidFill>
                  <a:schemeClr val="tx1"/>
                </a:solidFill>
              </a:rPr>
              <a:t>①</a:t>
            </a: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受講者</a:t>
            </a:r>
            <a:r>
              <a:rPr lang="en-US" altLang="ja-JP" sz="3600" dirty="0" smtClean="0"/>
              <a:t>,</a:t>
            </a:r>
            <a:r>
              <a:rPr lang="ja-JP" altLang="en-US" sz="3600" dirty="0" smtClean="0"/>
              <a:t>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COUNT</a:t>
            </a:r>
            <a:r>
              <a:rPr lang="en-US" altLang="ja-JP" sz="3600" dirty="0" smtClean="0">
                <a:solidFill>
                  <a:srgbClr val="C00000"/>
                </a:solidFill>
              </a:rPr>
              <a:t>(*)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  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GROUP BY </a:t>
            </a:r>
            <a:r>
              <a:rPr lang="ja-JP" altLang="en-US" sz="3600" dirty="0" smtClean="0"/>
              <a:t>受講者</a:t>
            </a:r>
            <a:r>
              <a:rPr lang="en-US" altLang="ja-JP" sz="3600" dirty="0" smtClean="0"/>
              <a:t>; </a:t>
            </a:r>
          </a:p>
          <a:p>
            <a:pPr marL="0" indent="0">
              <a:buNone/>
            </a:pPr>
            <a:endParaRPr lang="en-US" altLang="ja-JP" sz="3600" dirty="0" smtClean="0"/>
          </a:p>
          <a:p>
            <a:pPr marL="0" indent="0">
              <a:buNone/>
            </a:pPr>
            <a:r>
              <a:rPr lang="ja-JP" altLang="en-US" sz="3600" dirty="0" smtClean="0">
                <a:solidFill>
                  <a:schemeClr val="tx1"/>
                </a:solidFill>
              </a:rPr>
              <a:t>②</a:t>
            </a: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dirty="0" smtClean="0"/>
              <a:t>受講者</a:t>
            </a:r>
            <a:r>
              <a:rPr lang="en-US" altLang="ja-JP" sz="3600" dirty="0" smtClean="0"/>
              <a:t>,</a:t>
            </a:r>
            <a:r>
              <a:rPr lang="ja-JP" altLang="en-US" sz="3600" dirty="0" smtClean="0"/>
              <a:t>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SUM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 smtClean="0"/>
              <a:t>得点</a:t>
            </a:r>
            <a:r>
              <a:rPr lang="en-US" altLang="ja-JP" sz="3600" dirty="0" smtClean="0">
                <a:solidFill>
                  <a:srgbClr val="C0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 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GROUP </a:t>
            </a:r>
            <a:r>
              <a:rPr lang="en-US" altLang="ja-JP" sz="3600" dirty="0">
                <a:solidFill>
                  <a:srgbClr val="C00000"/>
                </a:solidFill>
              </a:rPr>
              <a:t>BY </a:t>
            </a:r>
            <a:r>
              <a:rPr lang="ja-JP" altLang="en-US" sz="3600" dirty="0"/>
              <a:t>受講者</a:t>
            </a:r>
            <a:r>
              <a:rPr lang="en-US" altLang="ja-JP" sz="3600" dirty="0"/>
              <a:t>; </a:t>
            </a:r>
            <a:endParaRPr lang="en-US" altLang="ja-JP" sz="3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ja-JP" sz="3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3600" dirty="0" smtClean="0">
                <a:solidFill>
                  <a:schemeClr val="tx1"/>
                </a:solidFill>
              </a:rPr>
              <a:t>③</a:t>
            </a: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dirty="0" smtClean="0"/>
              <a:t>受講者</a:t>
            </a:r>
            <a:r>
              <a:rPr lang="en-US" altLang="ja-JP" sz="3600" dirty="0" smtClean="0"/>
              <a:t>,</a:t>
            </a:r>
            <a:r>
              <a:rPr lang="ja-JP" altLang="en-US" sz="3600" dirty="0" smtClean="0"/>
              <a:t> </a:t>
            </a:r>
            <a:r>
              <a:rPr lang="en-US" altLang="ja-JP" sz="3600" b="1" dirty="0" err="1" smtClean="0">
                <a:solidFill>
                  <a:srgbClr val="FF0000"/>
                </a:solidFill>
              </a:rPr>
              <a:t>AVG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/>
              <a:t>得点</a:t>
            </a:r>
            <a:r>
              <a:rPr lang="en-US" altLang="ja-JP" sz="3600" dirty="0">
                <a:solidFill>
                  <a:srgbClr val="C00000"/>
                </a:solidFill>
              </a:rPr>
              <a:t>) 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  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GROUP </a:t>
            </a:r>
            <a:r>
              <a:rPr lang="en-US" altLang="ja-JP" sz="3600" dirty="0">
                <a:solidFill>
                  <a:srgbClr val="C00000"/>
                </a:solidFill>
              </a:rPr>
              <a:t>BY </a:t>
            </a:r>
            <a:r>
              <a:rPr lang="ja-JP" altLang="en-US" sz="3600" dirty="0"/>
              <a:t>受講者</a:t>
            </a:r>
            <a:r>
              <a:rPr lang="en-US" altLang="ja-JP" sz="3600" dirty="0"/>
              <a:t>; </a:t>
            </a:r>
          </a:p>
          <a:p>
            <a:pPr marL="0" indent="0">
              <a:lnSpc>
                <a:spcPct val="130000"/>
              </a:lnSpc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715694"/>
              </p:ext>
            </p:extLst>
          </p:nvPr>
        </p:nvGraphicFramePr>
        <p:xfrm>
          <a:off x="6513628" y="1173143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8968636" y="1491533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データの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個数</a:t>
            </a:r>
            <a:endParaRPr lang="en-US" altLang="ja-JP" sz="3200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653201"/>
              </p:ext>
            </p:extLst>
          </p:nvPr>
        </p:nvGraphicFramePr>
        <p:xfrm>
          <a:off x="6513628" y="2994449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270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186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テキスト ボックス 7"/>
          <p:cNvSpPr txBox="1"/>
          <p:nvPr/>
        </p:nvSpPr>
        <p:spPr>
          <a:xfrm>
            <a:off x="9028495" y="333174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合計</a:t>
            </a:r>
            <a:endParaRPr lang="en-US" altLang="ja-JP" sz="3200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749970"/>
              </p:ext>
            </p:extLst>
          </p:nvPr>
        </p:nvGraphicFramePr>
        <p:xfrm>
          <a:off x="6513628" y="4926224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9028495" y="517398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平均</a:t>
            </a:r>
            <a:endParaRPr lang="en-US" altLang="ja-JP" sz="3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57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集計結果だけでは分かりにくいので一工夫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186885" y="4976209"/>
            <a:ext cx="34366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こちらの方が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分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かりやすい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101600" y="1114714"/>
            <a:ext cx="12090400" cy="57432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◇</a:t>
            </a:r>
            <a:r>
              <a:rPr lang="ja-JP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</a:rPr>
              <a:t>SELECT COUNT(*) FROM </a:t>
            </a:r>
            <a:r>
              <a:rPr lang="ja-JP" altLang="en-US" sz="3200" dirty="0" smtClean="0">
                <a:solidFill>
                  <a:schemeClr val="tx1"/>
                </a:solidFill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</a:rPr>
              <a:t>GROUP BY </a:t>
            </a:r>
            <a:r>
              <a:rPr lang="ja-JP" altLang="en-US" sz="3200" dirty="0" smtClean="0">
                <a:solidFill>
                  <a:schemeClr val="tx1"/>
                </a:solidFill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</a:rPr>
              <a:t>;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◇ </a:t>
            </a:r>
            <a:r>
              <a:rPr lang="en-US" altLang="ja-JP" sz="32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</a:rPr>
              <a:t> </a:t>
            </a:r>
            <a:r>
              <a:rPr lang="ja-JP" altLang="en-US" sz="3200" dirty="0" smtClean="0">
                <a:solidFill>
                  <a:schemeClr val="tx1"/>
                </a:solidFill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</a:rPr>
              <a:t>, </a:t>
            </a:r>
            <a:r>
              <a:rPr lang="en-US" altLang="ja-JP" sz="3200" dirty="0" smtClean="0">
                <a:solidFill>
                  <a:srgbClr val="C00000"/>
                </a:solidFill>
              </a:rPr>
              <a:t>COUNT(*) FROM </a:t>
            </a:r>
            <a:r>
              <a:rPr lang="ja-JP" altLang="en-US" sz="3200" dirty="0" smtClean="0">
                <a:solidFill>
                  <a:schemeClr val="tx1"/>
                </a:solidFill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</a:rPr>
              <a:t>GROUP BY </a:t>
            </a:r>
            <a:r>
              <a:rPr lang="ja-JP" altLang="en-US" sz="3200" dirty="0" smtClean="0">
                <a:solidFill>
                  <a:schemeClr val="tx1"/>
                </a:solidFill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</a:rPr>
              <a:t>;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354" y="1831113"/>
            <a:ext cx="4007380" cy="1676847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98" y="4792757"/>
            <a:ext cx="5202087" cy="1746155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2094207" y="993086"/>
            <a:ext cx="1814853" cy="777240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2094207" y="4020417"/>
            <a:ext cx="3244709" cy="777240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086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集計の方法のバリエーション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0439400" cy="52800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</a:t>
            </a:r>
            <a:r>
              <a:rPr lang="ja-JP" altLang="en-US" sz="3200" dirty="0" smtClean="0">
                <a:solidFill>
                  <a:srgbClr val="C00000"/>
                </a:solidFill>
              </a:rPr>
              <a:t>集計</a:t>
            </a:r>
            <a:r>
              <a:rPr lang="ja-JP" altLang="en-US" sz="3200" dirty="0" smtClean="0"/>
              <a:t>の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方法</a:t>
            </a:r>
            <a:r>
              <a:rPr lang="ja-JP" altLang="en-US" sz="3200" dirty="0" smtClean="0"/>
              <a:t>は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　</a:t>
            </a:r>
            <a:r>
              <a:rPr lang="en-US" altLang="ja-JP" sz="3200" dirty="0" smtClean="0"/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データの個数</a:t>
            </a: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COUN</a:t>
            </a:r>
            <a:r>
              <a:rPr lang="en-US" altLang="ja-JP" sz="3200" b="1" dirty="0">
                <a:solidFill>
                  <a:schemeClr val="tx1"/>
                </a:solidFill>
              </a:rPr>
              <a:t>T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合計</a:t>
            </a:r>
            <a:r>
              <a:rPr lang="en-US" altLang="ja-JP" sz="3200" dirty="0" smtClean="0">
                <a:solidFill>
                  <a:srgbClr val="C00000"/>
                </a:solidFill>
              </a:rPr>
              <a:t>	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SUM</a:t>
            </a:r>
            <a:endParaRPr lang="en-US" altLang="ja-JP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平均</a:t>
            </a:r>
            <a:r>
              <a:rPr lang="en-US" altLang="ja-JP" sz="3200" dirty="0" smtClean="0">
                <a:solidFill>
                  <a:srgbClr val="C00000"/>
                </a:solidFill>
              </a:rPr>
              <a:t>	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AVG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最大</a:t>
            </a:r>
            <a:r>
              <a:rPr lang="en-US" altLang="ja-JP" sz="3200" dirty="0" smtClean="0">
                <a:solidFill>
                  <a:srgbClr val="C00000"/>
                </a:solidFill>
              </a:rPr>
              <a:t>	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MAX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最小</a:t>
            </a:r>
            <a:r>
              <a:rPr lang="en-US" altLang="ja-JP" sz="3200" dirty="0" smtClean="0">
                <a:solidFill>
                  <a:srgbClr val="C00000"/>
                </a:solidFill>
              </a:rPr>
              <a:t>	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MIN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/>
              <a:t>など</a:t>
            </a:r>
            <a:endParaRPr lang="en-US" altLang="ja-JP" sz="3200" dirty="0" smtClean="0"/>
          </a:p>
          <a:p>
            <a:pPr marL="0" indent="0">
              <a:buNone/>
            </a:pPr>
            <a:endParaRPr kumimoji="1" lang="en-US" altLang="ja-JP" dirty="0" smtClean="0"/>
          </a:p>
        </p:txBody>
      </p:sp>
      <p:grpSp>
        <p:nvGrpSpPr>
          <p:cNvPr id="8" name="グループ化 7"/>
          <p:cNvGrpSpPr/>
          <p:nvPr/>
        </p:nvGrpSpPr>
        <p:grpSpPr>
          <a:xfrm>
            <a:off x="9046685" y="294055"/>
            <a:ext cx="2031326" cy="1921118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2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4310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585" y="3286763"/>
            <a:ext cx="5286375" cy="26670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8"/>
            <a:ext cx="11486508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空のデスクトップデータベース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b="1" dirty="0" err="1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.accdb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575559" y="6356350"/>
            <a:ext cx="6278154" cy="42843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指示があるまでは、部屋を出ないこと</a:t>
            </a:r>
            <a:endParaRPr lang="ja-JP" altLang="en-US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882108" y="5787752"/>
            <a:ext cx="8196943" cy="751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実習中</a:t>
            </a:r>
            <a:r>
              <a:rPr lang="ja-JP" altLang="en-US" sz="36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は、仲間との</a:t>
            </a:r>
            <a:r>
              <a:rPr lang="ja-JP" altLang="en-US" sz="3600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対話</a:t>
            </a:r>
            <a:r>
              <a:rPr lang="ja-JP" altLang="en-US" sz="36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や脱線</a:t>
            </a:r>
            <a:r>
              <a:rPr lang="en-US" altLang="ja-JP" sz="36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OK</a:t>
            </a:r>
            <a:r>
              <a:rPr lang="ja-JP" altLang="en-US" sz="36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！</a:t>
            </a:r>
            <a:endParaRPr lang="ja-JP" altLang="en-US" sz="36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正方形/長方形 10"/>
          <p:cNvSpPr/>
          <p:nvPr/>
        </p:nvSpPr>
        <p:spPr>
          <a:xfrm>
            <a:off x="4570900" y="3882582"/>
            <a:ext cx="1871774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4733714" y="4851682"/>
            <a:ext cx="1120984" cy="96094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885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" y="5577511"/>
            <a:ext cx="4303459" cy="99310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成績テーブル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成績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169090"/>
              </p:ext>
            </p:extLst>
          </p:nvPr>
        </p:nvGraphicFramePr>
        <p:xfrm>
          <a:off x="4469923" y="3975272"/>
          <a:ext cx="5419973" cy="2834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科目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受講者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得点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 </a:t>
            </a:r>
            <a:r>
              <a:rPr lang="en-US" altLang="ja-JP" b="1" dirty="0" smtClean="0"/>
              <a:t>ID</a:t>
            </a: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61834" y="5754852"/>
            <a:ext cx="3851646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5924" y="1353109"/>
            <a:ext cx="6021161" cy="189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2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01" y="4829735"/>
            <a:ext cx="2175436" cy="155994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成績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452771" y="4103320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endParaRPr lang="en-US" altLang="ja-JP" sz="2800" dirty="0" smtClean="0"/>
          </a:p>
          <a:p>
            <a:r>
              <a:rPr lang="ja-JP" altLang="en-US" sz="2800" b="1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の数字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128346" y="5609708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71" y="1391000"/>
            <a:ext cx="10584741" cy="2769839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4758948" y="4112909"/>
            <a:ext cx="30611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A, B </a:t>
            </a:r>
            <a:r>
              <a:rPr kumimoji="1" lang="ja-JP" altLang="en-US" sz="2800" dirty="0" smtClean="0"/>
              <a:t>は</a:t>
            </a:r>
            <a:r>
              <a:rPr kumimoji="1" lang="ja-JP" altLang="en-US" sz="2800" b="1" dirty="0" smtClean="0"/>
              <a:t>半角</a:t>
            </a:r>
            <a:r>
              <a:rPr kumimoji="1" lang="ja-JP" altLang="en-US" sz="2800" dirty="0" smtClean="0"/>
              <a:t>か</a:t>
            </a:r>
            <a:r>
              <a:rPr kumimoji="1" lang="ja-JP" altLang="en-US" sz="2800" b="1" dirty="0" smtClean="0"/>
              <a:t>全角</a:t>
            </a:r>
            <a:endParaRPr kumimoji="1" lang="en-US" altLang="ja-JP" sz="2800" b="1" dirty="0" smtClean="0"/>
          </a:p>
          <a:p>
            <a:r>
              <a:rPr lang="ja-JP" altLang="en-US" sz="2800" dirty="0" smtClean="0"/>
              <a:t>に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そろえる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3685" y="5141907"/>
            <a:ext cx="40767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5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1074" y="3464094"/>
            <a:ext cx="3815589" cy="2283572"/>
          </a:xfrm>
          <a:prstGeom prst="rect">
            <a:avLst/>
          </a:prstGeom>
        </p:spPr>
      </p:pic>
      <p:pic>
        <p:nvPicPr>
          <p:cNvPr id="35" name="図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592" y="3717946"/>
            <a:ext cx="1915969" cy="1954193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390" y="3717947"/>
            <a:ext cx="1915969" cy="195419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7.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260519" y="1482435"/>
            <a:ext cx="6548718" cy="5375565"/>
            <a:chOff x="0" y="901700"/>
            <a:chExt cx="8111978" cy="6118886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39465" y="5724599"/>
              <a:ext cx="3881285" cy="1295987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成績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725622" y="3789454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3752506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1729439" y="5345630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4273256" y="5881398"/>
              <a:ext cx="3838722" cy="949903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6279200" y="5402365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7403980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9545942" y="3520255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870449" y="3729353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870449" y="4610500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6901433" y="5769747"/>
            <a:ext cx="4918134" cy="85077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338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集計の結果として、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データの個数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が得られることを確認しなさい．確認したら、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15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200" dirty="0" smtClean="0"/>
              <a:t>受講者</a:t>
            </a:r>
            <a:r>
              <a:rPr lang="en-US" altLang="ja-JP" sz="3200" dirty="0"/>
              <a:t>,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COUNT</a:t>
            </a:r>
            <a:r>
              <a:rPr lang="en-US" altLang="ja-JP" sz="3200" dirty="0" smtClean="0">
                <a:solidFill>
                  <a:srgbClr val="C00000"/>
                </a:solidFill>
              </a:rPr>
              <a:t>(*)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成績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受講者</a:t>
            </a:r>
            <a:r>
              <a:rPr lang="en-US" altLang="ja-JP" sz="32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9842" y="1520080"/>
            <a:ext cx="4310858" cy="1872144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4562" y="4601323"/>
            <a:ext cx="5828524" cy="232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0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10.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集計の結果として、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得点の合計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が得られることを確認しなさい．確認したら、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16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433961"/>
            <a:ext cx="6615469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j-ea"/>
                <a:ea typeface="+mj-ea"/>
              </a:rPr>
              <a:t>SELECT </a:t>
            </a:r>
            <a:r>
              <a:rPr lang="ja-JP" altLang="en-US" sz="3600" dirty="0" smtClean="0">
                <a:latin typeface="+mj-ea"/>
                <a:ea typeface="+mj-ea"/>
              </a:rPr>
              <a:t>受講者</a:t>
            </a:r>
            <a:r>
              <a:rPr lang="en-US" altLang="ja-JP" sz="3600" dirty="0" smtClean="0">
                <a:latin typeface="+mj-ea"/>
                <a:ea typeface="+mj-ea"/>
              </a:rPr>
              <a:t>, </a:t>
            </a:r>
            <a:r>
              <a:rPr lang="en-US" altLang="ja-JP" sz="3600" b="1" dirty="0" smtClean="0">
                <a:solidFill>
                  <a:srgbClr val="FF0000"/>
                </a:solidFill>
                <a:latin typeface="+mj-ea"/>
                <a:ea typeface="+mj-ea"/>
              </a:rPr>
              <a:t>SUM</a:t>
            </a:r>
            <a:r>
              <a:rPr lang="en-US" altLang="ja-JP" sz="3600" dirty="0" smtClean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ja-JP" altLang="en-US" sz="3600" dirty="0" smtClean="0">
                <a:latin typeface="+mj-ea"/>
                <a:ea typeface="+mj-ea"/>
              </a:rPr>
              <a:t>得点</a:t>
            </a:r>
            <a:r>
              <a:rPr lang="en-US" altLang="ja-JP" sz="3600" dirty="0" smtClean="0">
                <a:solidFill>
                  <a:srgbClr val="C00000"/>
                </a:solidFill>
                <a:latin typeface="+mj-ea"/>
                <a:ea typeface="+mj-ea"/>
              </a:rPr>
              <a:t>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j-ea"/>
                <a:ea typeface="+mj-ea"/>
              </a:rPr>
              <a:t>FROM</a:t>
            </a:r>
            <a:r>
              <a:rPr lang="en-US" altLang="ja-JP" sz="3600" dirty="0" smtClean="0">
                <a:latin typeface="+mj-ea"/>
                <a:ea typeface="+mj-ea"/>
              </a:rPr>
              <a:t> </a:t>
            </a:r>
            <a:r>
              <a:rPr lang="ja-JP" altLang="en-US" sz="3600" dirty="0" smtClean="0">
                <a:latin typeface="+mj-ea"/>
                <a:ea typeface="+mj-ea"/>
              </a:rPr>
              <a:t>成績</a:t>
            </a:r>
            <a:endParaRPr lang="en-US" altLang="ja-JP" sz="3600" dirty="0">
              <a:solidFill>
                <a:srgbClr val="C00000"/>
              </a:solidFill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j-ea"/>
                <a:ea typeface="+mj-ea"/>
              </a:rPr>
              <a:t>GROUP BY</a:t>
            </a:r>
            <a:r>
              <a:rPr lang="en-US" altLang="ja-JP" sz="3600" dirty="0" smtClean="0">
                <a:latin typeface="+mj-ea"/>
                <a:ea typeface="+mj-ea"/>
              </a:rPr>
              <a:t> </a:t>
            </a:r>
            <a:r>
              <a:rPr lang="ja-JP" altLang="en-US" sz="3600" dirty="0" smtClean="0">
                <a:latin typeface="+mj-ea"/>
                <a:ea typeface="+mj-ea"/>
              </a:rPr>
              <a:t>受講者</a:t>
            </a:r>
            <a:r>
              <a:rPr lang="en-US" altLang="ja-JP" sz="3600" dirty="0" smtClean="0">
                <a:latin typeface="+mj-ea"/>
                <a:ea typeface="+mj-ea"/>
              </a:rPr>
              <a:t>;</a:t>
            </a:r>
            <a:endParaRPr lang="en-US" altLang="ja-JP" sz="3600" dirty="0">
              <a:latin typeface="+mj-ea"/>
              <a:ea typeface="+mj-ea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2129" y="1433961"/>
            <a:ext cx="4553631" cy="1857067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0062" y="4586704"/>
            <a:ext cx="5769613" cy="22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58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13.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集計の結果として、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得点の平均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が得られることを確認しなさい．確認したら、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17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433962"/>
            <a:ext cx="6615469" cy="18272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dirty="0" smtClean="0"/>
              <a:t>受講者</a:t>
            </a:r>
            <a:r>
              <a:rPr lang="en-US" altLang="ja-JP" sz="3600" dirty="0" smtClean="0"/>
              <a:t>,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AVG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 smtClean="0"/>
              <a:t>得点</a:t>
            </a:r>
            <a:r>
              <a:rPr lang="en-US" altLang="ja-JP" sz="3600" dirty="0" smtClean="0">
                <a:solidFill>
                  <a:srgbClr val="C0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受講者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1917" y="1494021"/>
            <a:ext cx="4623843" cy="1767228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7282" y="4707047"/>
            <a:ext cx="5641929" cy="224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03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集計では、グループの基準もいろいろ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435111" y="3349079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630138" y="642908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集計の例</a:t>
            </a:r>
            <a:endParaRPr lang="en-US" altLang="ja-JP" sz="3200" dirty="0" smtClean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7315705" y="2190839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9842241" y="2585531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pic>
        <p:nvPicPr>
          <p:cNvPr id="1026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413" y="901700"/>
            <a:ext cx="1025090" cy="120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923" y="838980"/>
            <a:ext cx="1071438" cy="125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4.bp.blogspot.com/-gc_pG0Lr7GE/VJ6XKoPXnZI/AAAAAAAAqGo/1Hp3nOZo9CM/s800/test_print_mondaiyoush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776" y="3590620"/>
            <a:ext cx="1067929" cy="106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7315705" y="4518475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87.5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9842241" y="515474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8008095" y="977096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C00000"/>
                </a:solidFill>
              </a:rPr>
              <a:t>グループの基準</a:t>
            </a:r>
            <a:r>
              <a:rPr lang="ja-JP" altLang="en-US" sz="3200" dirty="0" smtClean="0"/>
              <a:t>が</a:t>
            </a:r>
            <a:endParaRPr lang="en-US" altLang="ja-JP" sz="3200" dirty="0" smtClean="0"/>
          </a:p>
          <a:p>
            <a:r>
              <a:rPr lang="ja-JP" altLang="en-US" sz="3200" b="1" dirty="0"/>
              <a:t>受講者</a:t>
            </a:r>
            <a:endParaRPr lang="en-US" altLang="ja-JP" sz="3200" b="1" dirty="0" smtClean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8008095" y="3478724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C00000"/>
                </a:solidFill>
              </a:rPr>
              <a:t>グループの基準</a:t>
            </a:r>
            <a:r>
              <a:rPr lang="ja-JP" altLang="en-US" sz="3200" dirty="0" smtClean="0"/>
              <a:t>が</a:t>
            </a:r>
            <a:endParaRPr lang="en-US" altLang="ja-JP" sz="3200" dirty="0" smtClean="0"/>
          </a:p>
          <a:p>
            <a:r>
              <a:rPr lang="ja-JP" altLang="en-US" sz="3200" b="1" dirty="0"/>
              <a:t>科目</a:t>
            </a:r>
            <a:endParaRPr lang="en-US" altLang="ja-JP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364728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グループの基準が受講者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694328" y="3344262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7136884" y="3025811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9714190" y="3344262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pic>
        <p:nvPicPr>
          <p:cNvPr id="1026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592" y="1736672"/>
            <a:ext cx="1025090" cy="120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102" y="1673952"/>
            <a:ext cx="1071438" cy="125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正方形/長方形 5"/>
          <p:cNvSpPr/>
          <p:nvPr/>
        </p:nvSpPr>
        <p:spPr>
          <a:xfrm>
            <a:off x="176214" y="2875731"/>
            <a:ext cx="5005386" cy="52849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138022" y="3716928"/>
            <a:ext cx="5005386" cy="50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128858" y="4618085"/>
            <a:ext cx="5005386" cy="50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矢印コネクタ 7"/>
          <p:cNvCxnSpPr>
            <a:stCxn id="6" idx="3"/>
          </p:cNvCxnSpPr>
          <p:nvPr/>
        </p:nvCxnSpPr>
        <p:spPr>
          <a:xfrm>
            <a:off x="5181600" y="3139977"/>
            <a:ext cx="1877082" cy="2597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V="1">
            <a:off x="5176509" y="3400720"/>
            <a:ext cx="1882173" cy="5475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flipV="1">
            <a:off x="5172436" y="3480660"/>
            <a:ext cx="1886246" cy="14111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正方形/長方形 16"/>
          <p:cNvSpPr/>
          <p:nvPr/>
        </p:nvSpPr>
        <p:spPr>
          <a:xfrm>
            <a:off x="2128602" y="2443105"/>
            <a:ext cx="1479189" cy="2943568"/>
          </a:xfrm>
          <a:prstGeom prst="rect">
            <a:avLst/>
          </a:prstGeom>
          <a:solidFill>
            <a:schemeClr val="accent6">
              <a:lumMod val="75000"/>
              <a:alpha val="2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737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グループの基準が科目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694328" y="3344262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sp>
        <p:nvSpPr>
          <p:cNvPr id="6" name="正方形/長方形 5"/>
          <p:cNvSpPr/>
          <p:nvPr/>
        </p:nvSpPr>
        <p:spPr>
          <a:xfrm>
            <a:off x="176214" y="2815771"/>
            <a:ext cx="5005386" cy="52849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176214" y="3331591"/>
            <a:ext cx="5005386" cy="50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矢印コネクタ 7"/>
          <p:cNvCxnSpPr>
            <a:stCxn id="6" idx="3"/>
          </p:cNvCxnSpPr>
          <p:nvPr/>
        </p:nvCxnSpPr>
        <p:spPr>
          <a:xfrm>
            <a:off x="5181600" y="3080017"/>
            <a:ext cx="1877082" cy="2597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22" idx="3"/>
          </p:cNvCxnSpPr>
          <p:nvPr/>
        </p:nvCxnSpPr>
        <p:spPr>
          <a:xfrm flipV="1">
            <a:off x="5181600" y="3400720"/>
            <a:ext cx="1877082" cy="1842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6" descr="http://4.bp.blogspot.com/-gc_pG0Lr7GE/VJ6XKoPXnZI/AAAAAAAAqGo/1Hp3nOZo9CM/s800/test_print_mondaiyous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988" y="1770094"/>
            <a:ext cx="1067929" cy="106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7136884" y="3080017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87.5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9714190" y="339846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sp>
        <p:nvSpPr>
          <p:cNvPr id="15" name="正方形/長方形 14"/>
          <p:cNvSpPr/>
          <p:nvPr/>
        </p:nvSpPr>
        <p:spPr>
          <a:xfrm>
            <a:off x="366033" y="2366536"/>
            <a:ext cx="1762570" cy="2943568"/>
          </a:xfrm>
          <a:prstGeom prst="rect">
            <a:avLst/>
          </a:prstGeom>
          <a:solidFill>
            <a:schemeClr val="accent6">
              <a:lumMod val="75000"/>
              <a:alpha val="2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6859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集計とグループ化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0250948" cy="48230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</a:t>
            </a:r>
            <a:r>
              <a:rPr lang="ja-JP" altLang="en-US" sz="3200" dirty="0" smtClean="0">
                <a:solidFill>
                  <a:srgbClr val="C00000"/>
                </a:solidFill>
              </a:rPr>
              <a:t>　集計</a:t>
            </a:r>
            <a:r>
              <a:rPr lang="ja-JP" altLang="en-US" sz="3200" dirty="0" smtClean="0"/>
              <a:t>では、グループを作る（＝</a:t>
            </a:r>
            <a:r>
              <a:rPr lang="ja-JP" altLang="en-US" sz="3200" dirty="0" smtClean="0">
                <a:solidFill>
                  <a:srgbClr val="C00000"/>
                </a:solidFill>
              </a:rPr>
              <a:t>グループ化</a:t>
            </a:r>
            <a:r>
              <a:rPr lang="ja-JP" altLang="en-US" sz="3200" dirty="0" smtClean="0"/>
              <a:t>）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 smtClean="0"/>
              <a:t>◆　どの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 smtClean="0"/>
              <a:t>で</a:t>
            </a:r>
            <a:r>
              <a:rPr lang="ja-JP" altLang="en-US" sz="3200" dirty="0" smtClean="0">
                <a:solidFill>
                  <a:srgbClr val="C00000"/>
                </a:solidFill>
              </a:rPr>
              <a:t>グループ化</a:t>
            </a:r>
            <a:r>
              <a:rPr lang="ja-JP" altLang="en-US" sz="3200" dirty="0" smtClean="0"/>
              <a:t>するのか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　（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グループ化の基準</a:t>
            </a:r>
            <a:r>
              <a:rPr lang="ja-JP" altLang="en-US" sz="3200" dirty="0" smtClean="0"/>
              <a:t>）を決める必要がある</a:t>
            </a:r>
            <a:endParaRPr kumimoji="1" lang="en-US" altLang="ja-JP" sz="32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grpSp>
        <p:nvGrpSpPr>
          <p:cNvPr id="8" name="グループ化 7"/>
          <p:cNvGrpSpPr/>
          <p:nvPr/>
        </p:nvGrpSpPr>
        <p:grpSpPr>
          <a:xfrm>
            <a:off x="9563437" y="1358695"/>
            <a:ext cx="2031326" cy="1921118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205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集計の結果として、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データの個数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が得られることを確認しなさい．確認したら、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, </a:t>
            </a:r>
            <a:r>
              <a:rPr lang="en-US" altLang="ja-JP" sz="3600" b="1" dirty="0" smtClean="0">
                <a:solidFill>
                  <a:srgbClr val="C00000"/>
                </a:solidFill>
              </a:rPr>
              <a:t>COUNT</a:t>
            </a:r>
            <a:r>
              <a:rPr lang="en-US" altLang="ja-JP" sz="3600" dirty="0" smtClean="0">
                <a:solidFill>
                  <a:srgbClr val="C00000"/>
                </a:solidFill>
              </a:rPr>
              <a:t>(*)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3638" y="1523376"/>
            <a:ext cx="4315345" cy="1877297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9800" y="4662068"/>
            <a:ext cx="4644566" cy="223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9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3.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集計の結果として、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得点の平均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が得られることを確認しなさい．確認したら、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433961"/>
            <a:ext cx="6615469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,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AVG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 smtClean="0"/>
              <a:t>得点</a:t>
            </a:r>
            <a:r>
              <a:rPr lang="en-US" altLang="ja-JP" sz="3600" dirty="0" smtClean="0">
                <a:solidFill>
                  <a:srgbClr val="C0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b="1" dirty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0976" y="1433961"/>
            <a:ext cx="4433344" cy="189618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9800" y="4526816"/>
            <a:ext cx="5047700" cy="234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68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508000" y="1933653"/>
            <a:ext cx="6615469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,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AVG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 smtClean="0"/>
              <a:t>得点</a:t>
            </a:r>
            <a:r>
              <a:rPr lang="en-US" altLang="ja-JP" sz="3600" dirty="0" smtClean="0">
                <a:solidFill>
                  <a:srgbClr val="C0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b="1" dirty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3934030"/>
            <a:ext cx="6231929" cy="2787445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7330243" y="2540666"/>
            <a:ext cx="26340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SQL </a:t>
            </a:r>
            <a:r>
              <a:rPr lang="ja-JP" altLang="en-US" sz="3600" dirty="0"/>
              <a:t> ビュ</a:t>
            </a:r>
            <a:r>
              <a:rPr lang="ja-JP" altLang="en-US" sz="3600" dirty="0" smtClean="0"/>
              <a:t>ー</a:t>
            </a:r>
            <a:endParaRPr kumimoji="1" lang="ja-JP" altLang="en-US" sz="36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7382325" y="5054343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デザインビュー</a:t>
            </a:r>
            <a:endParaRPr kumimoji="1" lang="ja-JP" altLang="en-US" sz="3600" dirty="0"/>
          </a:p>
        </p:txBody>
      </p:sp>
      <p:sp>
        <p:nvSpPr>
          <p:cNvPr id="7" name="上下矢印 6"/>
          <p:cNvSpPr/>
          <p:nvPr/>
        </p:nvSpPr>
        <p:spPr>
          <a:xfrm>
            <a:off x="7896267" y="3310742"/>
            <a:ext cx="348606" cy="138439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510276" y="3381252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表示切替</a:t>
            </a:r>
            <a:r>
              <a:rPr lang="ja-JP" altLang="en-US" sz="3600" dirty="0" smtClean="0"/>
              <a:t>え</a:t>
            </a:r>
            <a:endParaRPr lang="en-US" altLang="ja-JP" sz="3600" dirty="0" smtClean="0"/>
          </a:p>
          <a:p>
            <a:r>
              <a:rPr kumimoji="1" lang="ja-JP" altLang="en-US" sz="3600" dirty="0" smtClean="0"/>
              <a:t>（</a:t>
            </a:r>
            <a:r>
              <a:rPr kumimoji="1" lang="ja-JP" altLang="en-US" sz="3600" b="1" dirty="0" smtClean="0"/>
              <a:t>中身は同じ</a:t>
            </a:r>
            <a:r>
              <a:rPr kumimoji="1" lang="ja-JP" altLang="en-US" sz="3600" dirty="0" smtClean="0"/>
              <a:t>）</a:t>
            </a:r>
            <a:endParaRPr kumimoji="1" lang="en-US" altLang="ja-JP" sz="3600" dirty="0" smtClean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0" y="815358"/>
            <a:ext cx="108157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>
                <a:solidFill>
                  <a:srgbClr val="003366"/>
                </a:solidFill>
              </a:rPr>
              <a:t>5. 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余裕があれば、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デザインビュー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で</a:t>
            </a:r>
            <a:r>
              <a:rPr lang="ja-JP" altLang="en-US" sz="3600" dirty="0">
                <a:solidFill>
                  <a:srgbClr val="003366"/>
                </a:solidFill>
              </a:rPr>
              <a:t>確認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しなさい．</a:t>
            </a:r>
            <a:endParaRPr kumimoji="1" lang="en-US" altLang="ja-JP" sz="3600" dirty="0" smtClean="0">
              <a:solidFill>
                <a:srgbClr val="003366"/>
              </a:solidFill>
            </a:endParaRPr>
          </a:p>
          <a:p>
            <a:r>
              <a:rPr lang="ja-JP" altLang="en-US" sz="3600" dirty="0" smtClean="0">
                <a:solidFill>
                  <a:srgbClr val="003366"/>
                </a:solidFill>
              </a:rPr>
              <a:t>その後</a:t>
            </a:r>
            <a:r>
              <a:rPr lang="ja-JP" altLang="en-US" sz="3600" dirty="0">
                <a:solidFill>
                  <a:srgbClr val="003366"/>
                </a:solidFill>
              </a:rPr>
              <a:t>、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SQL </a:t>
            </a:r>
            <a:r>
              <a:rPr lang="ja-JP" altLang="en-US" sz="3600" dirty="0" smtClean="0">
                <a:solidFill>
                  <a:srgbClr val="C00000"/>
                </a:solidFill>
              </a:rPr>
              <a:t>ビュー</a:t>
            </a:r>
            <a:r>
              <a:rPr lang="ja-JP" altLang="en-US" sz="3600" dirty="0" smtClean="0">
                <a:solidFill>
                  <a:srgbClr val="003366"/>
                </a:solidFill>
              </a:rPr>
              <a:t>に戻しなさい</a:t>
            </a:r>
            <a:endParaRPr kumimoji="1" lang="ja-JP" altLang="en-US" sz="360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6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09073" y="2476499"/>
            <a:ext cx="11333747" cy="1033463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2-2 </a:t>
            </a:r>
            <a:r>
              <a:rPr lang="ja-JP" altLang="en-US" sz="4800" dirty="0" smtClean="0"/>
              <a:t>集計対象となるレコードの絞り込み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72487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こういうことです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4508469"/>
            <a:ext cx="4902200" cy="727075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これを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１つ</a:t>
            </a:r>
            <a:r>
              <a:rPr kumimoji="1" lang="ja-JP" altLang="en-US" dirty="0" smtClean="0"/>
              <a:t>のＳＱＬで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" y="1021186"/>
            <a:ext cx="4812891" cy="2902620"/>
          </a:xfrm>
          <a:prstGeom prst="rect">
            <a:avLst/>
          </a:prstGeom>
        </p:spPr>
      </p:pic>
      <p:sp>
        <p:nvSpPr>
          <p:cNvPr id="6" name="右矢印 5"/>
          <p:cNvSpPr/>
          <p:nvPr/>
        </p:nvSpPr>
        <p:spPr>
          <a:xfrm>
            <a:off x="5383671" y="1575993"/>
            <a:ext cx="508000" cy="660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4962525" y="2282115"/>
            <a:ext cx="1733550" cy="1449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９０点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以上</a:t>
            </a:r>
            <a:endParaRPr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9298662" y="2957707"/>
            <a:ext cx="2044700" cy="727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集計</a:t>
            </a:r>
            <a:endParaRPr lang="ja-JP" altLang="en-US" dirty="0"/>
          </a:p>
        </p:txBody>
      </p:sp>
      <p:sp>
        <p:nvSpPr>
          <p:cNvPr id="9" name="右矢印 8"/>
          <p:cNvSpPr/>
          <p:nvPr/>
        </p:nvSpPr>
        <p:spPr>
          <a:xfrm rot="5400000">
            <a:off x="8699499" y="2758190"/>
            <a:ext cx="508000" cy="660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620387"/>
              </p:ext>
            </p:extLst>
          </p:nvPr>
        </p:nvGraphicFramePr>
        <p:xfrm>
          <a:off x="6412283" y="484986"/>
          <a:ext cx="5206998" cy="2425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56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56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856">
                <a:tc>
                  <a:txBody>
                    <a:bodyPr/>
                    <a:lstStyle/>
                    <a:p>
                      <a:pPr algn="ctr">
                        <a:lnSpc>
                          <a:spcPts val="3540"/>
                        </a:lnSpc>
                        <a:spcAft>
                          <a:spcPts val="400"/>
                        </a:spcAft>
                      </a:pPr>
                      <a:r>
                        <a:rPr kumimoji="1" lang="ja-JP" altLang="en-US" sz="3200" dirty="0" smtClean="0"/>
                        <a:t>科目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40"/>
                        </a:lnSpc>
                        <a:spcAft>
                          <a:spcPts val="400"/>
                        </a:spcAft>
                      </a:pPr>
                      <a:r>
                        <a:rPr kumimoji="1" lang="ja-JP" altLang="en-US" sz="3200" dirty="0" smtClean="0"/>
                        <a:t>受講者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40"/>
                        </a:lnSpc>
                        <a:spcAft>
                          <a:spcPts val="400"/>
                        </a:spcAft>
                      </a:pPr>
                      <a:r>
                        <a:rPr kumimoji="1" lang="ja-JP" altLang="en-US" sz="3200" dirty="0" smtClean="0"/>
                        <a:t>得点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856"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856"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96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454"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768010"/>
              </p:ext>
            </p:extLst>
          </p:nvPr>
        </p:nvGraphicFramePr>
        <p:xfrm>
          <a:off x="6412283" y="3391186"/>
          <a:ext cx="5057774" cy="1480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9856">
                <a:tc>
                  <a:txBody>
                    <a:bodyPr/>
                    <a:lstStyle/>
                    <a:p>
                      <a:pPr algn="ctr">
                        <a:lnSpc>
                          <a:spcPts val="3540"/>
                        </a:lnSpc>
                        <a:spcAft>
                          <a:spcPts val="400"/>
                        </a:spcAft>
                      </a:pPr>
                      <a:r>
                        <a:rPr kumimoji="1" lang="ja-JP" altLang="en-US" sz="3200" dirty="0" smtClean="0"/>
                        <a:t>受講者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40"/>
                        </a:lnSpc>
                        <a:spcAft>
                          <a:spcPts val="400"/>
                        </a:spcAft>
                      </a:pPr>
                      <a:r>
                        <a:rPr kumimoji="1" lang="ja-JP" altLang="en-US" sz="3200" dirty="0" smtClean="0"/>
                        <a:t>データの個数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856"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856"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304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16960" y="5000482"/>
            <a:ext cx="9804052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受講者</a:t>
            </a:r>
            <a:r>
              <a:rPr lang="en-US" altLang="ja-JP" sz="3600" dirty="0"/>
              <a:t>, </a:t>
            </a:r>
            <a:r>
              <a:rPr lang="en-US" altLang="ja-JP" sz="3600" b="1" dirty="0" smtClean="0">
                <a:solidFill>
                  <a:srgbClr val="C00000"/>
                </a:solidFill>
              </a:rPr>
              <a:t>COUNT</a:t>
            </a:r>
            <a:r>
              <a:rPr lang="en-US" altLang="ja-JP" sz="3600" dirty="0" smtClean="0">
                <a:solidFill>
                  <a:srgbClr val="C00000"/>
                </a:solidFill>
              </a:rPr>
              <a:t>(*)</a:t>
            </a:r>
            <a:r>
              <a:rPr lang="ja-JP" altLang="en-US" sz="3600" dirty="0">
                <a:solidFill>
                  <a:srgbClr val="C00000"/>
                </a:solidFill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WHERE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得点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&gt;= 90</a:t>
            </a:r>
            <a:endParaRPr lang="en-US" altLang="ja-JP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受講者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43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集計の結果として、</a:t>
            </a:r>
            <a:r>
              <a:rPr lang="ja-JP" altLang="en-US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データの個数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が得られることを確認しなさい．</a:t>
            </a:r>
            <a:endParaRPr lang="en-US" altLang="ja-JP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27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受講者</a:t>
            </a:r>
            <a:r>
              <a:rPr lang="en-US" altLang="ja-JP" sz="3600" dirty="0"/>
              <a:t>, </a:t>
            </a:r>
            <a:r>
              <a:rPr lang="en-US" altLang="ja-JP" sz="3600" b="1" dirty="0" smtClean="0">
                <a:solidFill>
                  <a:srgbClr val="C00000"/>
                </a:solidFill>
              </a:rPr>
              <a:t>COUNT</a:t>
            </a:r>
            <a:r>
              <a:rPr lang="en-US" altLang="ja-JP" sz="3600" dirty="0" smtClean="0">
                <a:solidFill>
                  <a:srgbClr val="C00000"/>
                </a:solidFill>
              </a:rPr>
              <a:t>(*)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WHERE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得点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&gt;= 90</a:t>
            </a:r>
            <a:endParaRPr lang="en-US" altLang="ja-JP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受講者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2916" y="1528886"/>
            <a:ext cx="4229781" cy="1757300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200" y="4482190"/>
            <a:ext cx="6584560" cy="2379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20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86402" y="2038192"/>
            <a:ext cx="11333747" cy="1600201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2-3 </a:t>
            </a:r>
            <a:r>
              <a:rPr lang="ja-JP" altLang="en-US" sz="4800" dirty="0" smtClean="0"/>
              <a:t>基準が複数あるような集計の例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10795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/>
              <a:t>SQL </a:t>
            </a:r>
            <a:r>
              <a:rPr lang="ja-JP" altLang="en-US" sz="3600" dirty="0" err="1" smtClean="0"/>
              <a:t>での</a:t>
            </a:r>
            <a:r>
              <a:rPr lang="ja-JP" altLang="en-US" sz="3600" dirty="0" smtClean="0"/>
              <a:t>ピボットテーブル（クロス集計表）は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29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969" y="3233654"/>
            <a:ext cx="5699832" cy="1528763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3952511" y="4661575"/>
            <a:ext cx="3430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SQL</a:t>
            </a:r>
            <a:r>
              <a:rPr lang="ja-JP" altLang="en-US" sz="3600" dirty="0"/>
              <a:t> </a:t>
            </a:r>
            <a:r>
              <a:rPr lang="ja-JP" altLang="en-US" sz="3600" dirty="0" smtClean="0"/>
              <a:t>の実行結果</a:t>
            </a:r>
            <a:endParaRPr kumimoji="1" lang="en-US" altLang="ja-JP" sz="3600" dirty="0" smtClean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440" y="945707"/>
            <a:ext cx="6536644" cy="154992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" name="テキスト ボックス 9"/>
          <p:cNvSpPr txBox="1"/>
          <p:nvPr/>
        </p:nvSpPr>
        <p:spPr>
          <a:xfrm>
            <a:off x="5058664" y="2518209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SQL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003249" y="5658609"/>
            <a:ext cx="96231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ピボットテーブル（クロス集計表）は作成できる</a:t>
            </a:r>
            <a:r>
              <a:rPr lang="ja-JP" altLang="en-US" sz="3200" dirty="0"/>
              <a:t>。</a:t>
            </a:r>
            <a:endParaRPr kumimoji="1" lang="en-US" altLang="ja-JP" sz="3200" dirty="0" smtClean="0"/>
          </a:p>
          <a:p>
            <a:r>
              <a:rPr lang="ja-JP" altLang="en-US" sz="3200" dirty="0"/>
              <a:t>レイアウト</a:t>
            </a:r>
            <a:r>
              <a:rPr lang="ja-JP" altLang="en-US" sz="3200" dirty="0" smtClean="0"/>
              <a:t>は独特（</a:t>
            </a:r>
            <a:r>
              <a:rPr lang="en-US" altLang="ja-JP" sz="3200" dirty="0" smtClean="0"/>
              <a:t>SQL</a:t>
            </a:r>
            <a:r>
              <a:rPr lang="ja-JP" altLang="en-US" sz="3200" dirty="0" smtClean="0"/>
              <a:t>の限界）</a:t>
            </a:r>
            <a:endParaRPr kumimoji="1" lang="en-US" altLang="ja-JP" sz="3200" dirty="0" smtClean="0"/>
          </a:p>
        </p:txBody>
      </p:sp>
    </p:spTree>
    <p:extLst>
      <p:ext uri="{BB962C8B-B14F-4D97-AF65-F5344CB8AC3E}">
        <p14:creationId xmlns:p14="http://schemas.microsoft.com/office/powerpoint/2010/main" val="416251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" y="5552401"/>
            <a:ext cx="4248021" cy="1169074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申し込み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記録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申し込み記録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850393"/>
              </p:ext>
            </p:extLst>
          </p:nvPr>
        </p:nvGraphicFramePr>
        <p:xfrm>
          <a:off x="4469923" y="3975272"/>
          <a:ext cx="5419973" cy="2255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性別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申し込み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は名前</a:t>
            </a:r>
            <a:endParaRPr lang="en-US" altLang="ja-JP" b="1" dirty="0" smtClean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9049" y="5948467"/>
            <a:ext cx="3851646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6384" y="1337796"/>
            <a:ext cx="4283867" cy="1914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25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13" y="5133845"/>
            <a:ext cx="2190750" cy="13716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3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申し込み記録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211841" y="6483751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67039" y="572649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4546" y="5083576"/>
            <a:ext cx="3133725" cy="1400175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920" y="1446576"/>
            <a:ext cx="8809862" cy="340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46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6810" y="3440325"/>
            <a:ext cx="3555161" cy="2279124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3708" y="3662649"/>
            <a:ext cx="1992064" cy="2037453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306" y="3652948"/>
            <a:ext cx="1992064" cy="203745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260519" y="1482435"/>
            <a:ext cx="6548718" cy="5375565"/>
            <a:chOff x="0" y="901700"/>
            <a:chExt cx="8111978" cy="6118886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39465" y="5724599"/>
              <a:ext cx="3881285" cy="1295987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申し込み</a:t>
              </a:r>
              <a:r>
                <a:rPr lang="ja-JP" altLang="en-US" sz="2400" b="1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記録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725622" y="3715107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3752506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1810346" y="5360499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4273256" y="5881398"/>
              <a:ext cx="3838722" cy="949903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6376288" y="5402365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7403980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9360939" y="3520255"/>
            <a:ext cx="743273" cy="366100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870449" y="3729353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870449" y="4571311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6901433" y="5769747"/>
            <a:ext cx="4918134" cy="85077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407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集計の結果として、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データの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個数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が得られることを確認しなさい．確認したら、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-1" y="1433961"/>
            <a:ext cx="8360229" cy="1766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SELECT</a:t>
            </a:r>
            <a:r>
              <a:rPr lang="en-US" altLang="ja-JP" sz="3600" dirty="0"/>
              <a:t> </a:t>
            </a:r>
            <a:r>
              <a:rPr lang="ja-JP" altLang="en-US" sz="3600" dirty="0"/>
              <a:t>性別</a:t>
            </a:r>
            <a:r>
              <a:rPr lang="en-US" altLang="ja-JP" sz="3600" dirty="0"/>
              <a:t>, </a:t>
            </a:r>
            <a:r>
              <a:rPr lang="ja-JP" altLang="en-US" sz="3600" dirty="0"/>
              <a:t>申し込み</a:t>
            </a:r>
            <a:r>
              <a:rPr lang="en-US" altLang="ja-JP" sz="3600" dirty="0"/>
              <a:t>, </a:t>
            </a:r>
            <a:r>
              <a:rPr lang="en-US" altLang="ja-JP" sz="3600" dirty="0">
                <a:solidFill>
                  <a:srgbClr val="C00000"/>
                </a:solidFill>
              </a:rPr>
              <a:t>COUNT(*)</a:t>
            </a:r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FROM</a:t>
            </a:r>
            <a:r>
              <a:rPr lang="en-US" altLang="ja-JP" sz="3600" dirty="0"/>
              <a:t> </a:t>
            </a:r>
            <a:r>
              <a:rPr lang="ja-JP" altLang="en-US" sz="3600" dirty="0" smtClean="0"/>
              <a:t>申し込み記録</a:t>
            </a:r>
            <a:endParaRPr lang="ja-JP" altLang="en-US" sz="3600" dirty="0"/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GROUP BY </a:t>
            </a:r>
            <a:r>
              <a:rPr lang="ja-JP" altLang="en-US" sz="3600" dirty="0"/>
              <a:t>性別</a:t>
            </a:r>
            <a:r>
              <a:rPr lang="en-US" altLang="ja-JP" sz="3600" dirty="0"/>
              <a:t>, </a:t>
            </a:r>
            <a:r>
              <a:rPr lang="ja-JP" altLang="en-US" sz="3600" dirty="0"/>
              <a:t>申し込み</a:t>
            </a:r>
            <a:r>
              <a:rPr lang="en-US" altLang="ja-JP" sz="3600" dirty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1716" y="1523376"/>
            <a:ext cx="3506872" cy="1374553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8104" y="4488096"/>
            <a:ext cx="6226019" cy="236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13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テキスト ボックス 5"/>
          <p:cNvSpPr txBox="1"/>
          <p:nvPr/>
        </p:nvSpPr>
        <p:spPr>
          <a:xfrm>
            <a:off x="8244874" y="2599194"/>
            <a:ext cx="26340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SQL </a:t>
            </a:r>
            <a:r>
              <a:rPr lang="ja-JP" altLang="en-US" sz="3600" dirty="0"/>
              <a:t> ビュ</a:t>
            </a:r>
            <a:r>
              <a:rPr lang="ja-JP" altLang="en-US" sz="3600" dirty="0" smtClean="0"/>
              <a:t>ー</a:t>
            </a:r>
            <a:endParaRPr kumimoji="1" lang="ja-JP" altLang="en-US" sz="36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8244874" y="513044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デザインビュー</a:t>
            </a:r>
            <a:endParaRPr kumimoji="1" lang="ja-JP" altLang="en-US" sz="3600" dirty="0"/>
          </a:p>
        </p:txBody>
      </p:sp>
      <p:sp>
        <p:nvSpPr>
          <p:cNvPr id="7" name="上下矢印 6"/>
          <p:cNvSpPr/>
          <p:nvPr/>
        </p:nvSpPr>
        <p:spPr>
          <a:xfrm>
            <a:off x="8660587" y="3382214"/>
            <a:ext cx="348606" cy="138439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9009193" y="3567808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表示切替</a:t>
            </a:r>
            <a:r>
              <a:rPr lang="ja-JP" altLang="en-US" sz="3600" dirty="0" smtClean="0"/>
              <a:t>え</a:t>
            </a:r>
            <a:endParaRPr lang="en-US" altLang="ja-JP" sz="3600" dirty="0" smtClean="0"/>
          </a:p>
          <a:p>
            <a:r>
              <a:rPr kumimoji="1" lang="ja-JP" altLang="en-US" sz="3600" dirty="0" smtClean="0"/>
              <a:t>（</a:t>
            </a:r>
            <a:r>
              <a:rPr kumimoji="1" lang="ja-JP" altLang="en-US" sz="3600" b="1" dirty="0" smtClean="0"/>
              <a:t>中身は同じ</a:t>
            </a:r>
            <a:r>
              <a:rPr kumimoji="1" lang="ja-JP" altLang="en-US" sz="3600" dirty="0" smtClean="0"/>
              <a:t>）</a:t>
            </a:r>
            <a:endParaRPr kumimoji="1" lang="en-US" altLang="ja-JP" sz="3600" dirty="0" smtClean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0" y="815357"/>
            <a:ext cx="11950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600" dirty="0">
                <a:solidFill>
                  <a:srgbClr val="003366"/>
                </a:solidFill>
              </a:rPr>
              <a:t>7</a:t>
            </a:r>
            <a:r>
              <a:rPr kumimoji="1" lang="en-US" altLang="ja-JP" sz="3600" dirty="0" smtClean="0">
                <a:solidFill>
                  <a:srgbClr val="003366"/>
                </a:solidFill>
              </a:rPr>
              <a:t>.</a:t>
            </a:r>
            <a:r>
              <a:rPr lang="ja-JP" altLang="en-US" sz="3600" dirty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余裕があれば、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デザインビュー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で</a:t>
            </a:r>
            <a:r>
              <a:rPr lang="ja-JP" altLang="en-US" sz="3600" dirty="0">
                <a:solidFill>
                  <a:srgbClr val="003366"/>
                </a:solidFill>
              </a:rPr>
              <a:t>確認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しなさい．</a:t>
            </a:r>
            <a:endParaRPr kumimoji="1" lang="en-US" altLang="ja-JP" sz="3600" dirty="0" smtClean="0">
              <a:solidFill>
                <a:srgbClr val="003366"/>
              </a:solidFill>
            </a:endParaRPr>
          </a:p>
          <a:p>
            <a:r>
              <a:rPr lang="ja-JP" altLang="en-US" sz="3600" dirty="0" smtClean="0">
                <a:solidFill>
                  <a:srgbClr val="003366"/>
                </a:solidFill>
              </a:rPr>
              <a:t>その後</a:t>
            </a:r>
            <a:r>
              <a:rPr lang="ja-JP" altLang="en-US" sz="3600" dirty="0">
                <a:solidFill>
                  <a:srgbClr val="003366"/>
                </a:solidFill>
              </a:rPr>
              <a:t>、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SQL </a:t>
            </a:r>
            <a:r>
              <a:rPr lang="ja-JP" altLang="en-US" sz="3600" dirty="0" smtClean="0">
                <a:solidFill>
                  <a:srgbClr val="C00000"/>
                </a:solidFill>
              </a:rPr>
              <a:t>ビュー</a:t>
            </a:r>
            <a:r>
              <a:rPr lang="ja-JP" altLang="en-US" sz="3600" dirty="0" smtClean="0">
                <a:solidFill>
                  <a:srgbClr val="003366"/>
                </a:solidFill>
              </a:rPr>
              <a:t>に戻しなさい</a:t>
            </a:r>
            <a:endParaRPr kumimoji="1" lang="ja-JP" altLang="en-US" sz="3600" dirty="0">
              <a:solidFill>
                <a:srgbClr val="003366"/>
              </a:solidFill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0" y="2139432"/>
            <a:ext cx="8244874" cy="17530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SELECT</a:t>
            </a:r>
            <a:r>
              <a:rPr lang="en-US" altLang="ja-JP" sz="3200" dirty="0"/>
              <a:t> </a:t>
            </a:r>
            <a:r>
              <a:rPr lang="ja-JP" altLang="en-US" sz="3200" dirty="0"/>
              <a:t>性別</a:t>
            </a:r>
            <a:r>
              <a:rPr lang="en-US" altLang="ja-JP" sz="3200" dirty="0"/>
              <a:t>, </a:t>
            </a:r>
            <a:r>
              <a:rPr lang="ja-JP" altLang="en-US" sz="3200" dirty="0"/>
              <a:t>申し込み</a:t>
            </a:r>
            <a:r>
              <a:rPr lang="en-US" altLang="ja-JP" sz="3200" dirty="0"/>
              <a:t>, </a:t>
            </a:r>
            <a:r>
              <a:rPr lang="en-US" altLang="ja-JP" sz="3200" dirty="0">
                <a:solidFill>
                  <a:srgbClr val="C00000"/>
                </a:solidFill>
              </a:rPr>
              <a:t>COUNT(*)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FROM</a:t>
            </a:r>
            <a:r>
              <a:rPr lang="en-US" altLang="ja-JP" sz="3200" dirty="0"/>
              <a:t> </a:t>
            </a:r>
            <a:r>
              <a:rPr lang="ja-JP" altLang="en-US" sz="3200" dirty="0" smtClean="0"/>
              <a:t>申し込み記録</a:t>
            </a:r>
            <a:endParaRPr lang="ja-JP" altLang="en-US" sz="3200" dirty="0"/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GROUP BY </a:t>
            </a:r>
            <a:r>
              <a:rPr lang="ja-JP" altLang="en-US" sz="3200" dirty="0"/>
              <a:t>性別</a:t>
            </a:r>
            <a:r>
              <a:rPr lang="en-US" altLang="ja-JP" sz="3200" dirty="0"/>
              <a:t>, </a:t>
            </a:r>
            <a:r>
              <a:rPr lang="ja-JP" altLang="en-US" sz="3200" dirty="0"/>
              <a:t>申し込み</a:t>
            </a:r>
            <a:r>
              <a:rPr lang="en-US" altLang="ja-JP" sz="3200" dirty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87" y="4449924"/>
            <a:ext cx="7987427" cy="236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3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08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11178541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1. 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あるイベントでは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７名の参加者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があった。その記録を残し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分析するため、次のような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参加者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444411"/>
              </p:ext>
            </p:extLst>
          </p:nvPr>
        </p:nvGraphicFramePr>
        <p:xfrm>
          <a:off x="1931025" y="2088515"/>
          <a:ext cx="836805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年齢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性別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19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女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C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19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E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女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F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G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女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452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1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参加者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173783"/>
              </p:ext>
            </p:extLst>
          </p:nvPr>
        </p:nvGraphicFramePr>
        <p:xfrm>
          <a:off x="1882860" y="1872757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年齢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性別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4" y="2374799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8217153" y="3030997"/>
            <a:ext cx="3446229" cy="14811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ja-JP" altLang="en-US" sz="3200" b="1" dirty="0" smtClean="0"/>
              <a:t>名前</a:t>
            </a:r>
            <a:r>
              <a:rPr lang="ja-JP" altLang="en-US" sz="3200" dirty="0" smtClean="0"/>
              <a:t>」が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8678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3.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参加者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538237" y="633478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227212"/>
              </p:ext>
            </p:extLst>
          </p:nvPr>
        </p:nvGraphicFramePr>
        <p:xfrm>
          <a:off x="1723870" y="1559234"/>
          <a:ext cx="836805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年齢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性別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19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女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C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19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E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女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F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G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女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01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4794</TotalTime>
  <Words>1579</Words>
  <Application>Microsoft Office PowerPoint</Application>
  <PresentationFormat>ワイド画面</PresentationFormat>
  <Paragraphs>453</Paragraphs>
  <Slides>38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38</vt:i4>
      </vt:variant>
    </vt:vector>
  </HeadingPairs>
  <TitlesOfParts>
    <vt:vector size="46" baseType="lpstr">
      <vt:lpstr>Inconsolata</vt:lpstr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マイクロソフト Access での SQL 演習  第２回　集計，集約</vt:lpstr>
      <vt:lpstr>今日の授業で行うこと</vt:lpstr>
      <vt:lpstr>今日学習することはなぜ大切なのか</vt:lpstr>
      <vt:lpstr>集計を行う SQL の書き方の例</vt:lpstr>
      <vt:lpstr>2-1 SQL による集計</vt:lpstr>
      <vt:lpstr>集計とは</vt:lpstr>
      <vt:lpstr>集計の方法のバリエーション</vt:lpstr>
      <vt:lpstr>SQL による集計の例</vt:lpstr>
      <vt:lpstr>集計結果だけでは分かりにくいので一工夫</vt:lpstr>
      <vt:lpstr>集計の方法のバリエーション</vt:lpstr>
      <vt:lpstr>実習タイム　その①　</vt:lpstr>
      <vt:lpstr>実習タイム　その① 　</vt:lpstr>
      <vt:lpstr>実習タイム　その①</vt:lpstr>
      <vt:lpstr>実習タイム　その①　</vt:lpstr>
      <vt:lpstr>実習タイム　その①　</vt:lpstr>
      <vt:lpstr>実習タイム　その①　</vt:lpstr>
      <vt:lpstr>実習タイム　その①　</vt:lpstr>
      <vt:lpstr>集計では、グループの基準もいろいろ</vt:lpstr>
      <vt:lpstr>グループの基準が受講者</vt:lpstr>
      <vt:lpstr>グループの基準が科目</vt:lpstr>
      <vt:lpstr>集計とグループ化</vt:lpstr>
      <vt:lpstr>実習タイム　その②　</vt:lpstr>
      <vt:lpstr>実習タイム　その②　</vt:lpstr>
      <vt:lpstr>実習タイム　その②　</vt:lpstr>
      <vt:lpstr>2-2 集計対象となるレコードの絞り込み</vt:lpstr>
      <vt:lpstr>こういうことです</vt:lpstr>
      <vt:lpstr>実習タイム　その③　</vt:lpstr>
      <vt:lpstr>2-3 基準が複数あるような集計の例</vt:lpstr>
      <vt:lpstr>SQL でのピボットテーブル（クロス集計表）は</vt:lpstr>
      <vt:lpstr>実習タイム　その④ 　</vt:lpstr>
      <vt:lpstr>実習タイム　その④</vt:lpstr>
      <vt:lpstr>実習タイム　その④　</vt:lpstr>
      <vt:lpstr>実習タイム　その④　</vt:lpstr>
      <vt:lpstr>実習タイム　その④　</vt:lpstr>
      <vt:lpstr>チャレンジ課題</vt:lpstr>
      <vt:lpstr>課題　</vt:lpstr>
      <vt:lpstr>課題　</vt:lpstr>
      <vt:lpstr>課題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506</cp:revision>
  <cp:lastPrinted>2016-11-18T02:11:14Z</cp:lastPrinted>
  <dcterms:created xsi:type="dcterms:W3CDTF">2015-04-02T07:07:27Z</dcterms:created>
  <dcterms:modified xsi:type="dcterms:W3CDTF">2018-02-01T03:08:38Z</dcterms:modified>
</cp:coreProperties>
</file>