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4"/>
  </p:notesMasterIdLst>
  <p:sldIdLst>
    <p:sldId id="762" r:id="rId2"/>
    <p:sldId id="669" r:id="rId3"/>
    <p:sldId id="665" r:id="rId4"/>
    <p:sldId id="708" r:id="rId5"/>
    <p:sldId id="709" r:id="rId6"/>
    <p:sldId id="707" r:id="rId7"/>
    <p:sldId id="666" r:id="rId8"/>
    <p:sldId id="668" r:id="rId9"/>
    <p:sldId id="671" r:id="rId10"/>
    <p:sldId id="672" r:id="rId11"/>
    <p:sldId id="673" r:id="rId12"/>
    <p:sldId id="710" r:id="rId13"/>
    <p:sldId id="725" r:id="rId14"/>
    <p:sldId id="726" r:id="rId15"/>
    <p:sldId id="711" r:id="rId16"/>
    <p:sldId id="727" r:id="rId17"/>
    <p:sldId id="728" r:id="rId18"/>
    <p:sldId id="729" r:id="rId19"/>
    <p:sldId id="749" r:id="rId20"/>
    <p:sldId id="722" r:id="rId21"/>
    <p:sldId id="723" r:id="rId22"/>
    <p:sldId id="717" r:id="rId23"/>
    <p:sldId id="730" r:id="rId24"/>
    <p:sldId id="731" r:id="rId25"/>
    <p:sldId id="732" r:id="rId26"/>
    <p:sldId id="734" r:id="rId27"/>
    <p:sldId id="683" r:id="rId28"/>
    <p:sldId id="684" r:id="rId29"/>
    <p:sldId id="686" r:id="rId30"/>
    <p:sldId id="752" r:id="rId31"/>
    <p:sldId id="753" r:id="rId32"/>
    <p:sldId id="754" r:id="rId33"/>
    <p:sldId id="755" r:id="rId34"/>
    <p:sldId id="756" r:id="rId35"/>
    <p:sldId id="757" r:id="rId36"/>
    <p:sldId id="758" r:id="rId37"/>
    <p:sldId id="759" r:id="rId38"/>
    <p:sldId id="741" r:id="rId39"/>
    <p:sldId id="737" r:id="rId40"/>
    <p:sldId id="738" r:id="rId41"/>
    <p:sldId id="742" r:id="rId42"/>
    <p:sldId id="739" r:id="rId43"/>
    <p:sldId id="740" r:id="rId44"/>
    <p:sldId id="744" r:id="rId45"/>
    <p:sldId id="745" r:id="rId46"/>
    <p:sldId id="743" r:id="rId47"/>
    <p:sldId id="761" r:id="rId48"/>
    <p:sldId id="661" r:id="rId49"/>
    <p:sldId id="662" r:id="rId50"/>
    <p:sldId id="746" r:id="rId51"/>
    <p:sldId id="747" r:id="rId52"/>
    <p:sldId id="748" r:id="rId53"/>
  </p:sldIdLst>
  <p:sldSz cx="12192000" cy="6858000"/>
  <p:notesSz cx="6797675" cy="9926638"/>
  <p:defaultTextStyle>
    <a:defPPr>
      <a:defRPr lang="ja-JP"/>
    </a:defPPr>
    <a:lvl1pPr marL="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3366"/>
    <a:srgbClr val="000066"/>
    <a:srgbClr val="006600"/>
    <a:srgbClr val="000000"/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間スタイル 2 - アクセント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中間スタイル 2 - アクセント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190" autoAdjust="0"/>
    <p:restoredTop sz="94424" autoAdjust="0"/>
  </p:normalViewPr>
  <p:slideViewPr>
    <p:cSldViewPr snapToGrid="0">
      <p:cViewPr varScale="1">
        <p:scale>
          <a:sx n="119" d="100"/>
          <a:sy n="119" d="100"/>
        </p:scale>
        <p:origin x="126" y="438"/>
      </p:cViewPr>
      <p:guideLst/>
    </p:cSldViewPr>
  </p:slideViewPr>
  <p:outlineViewPr>
    <p:cViewPr>
      <p:scale>
        <a:sx n="33" d="100"/>
        <a:sy n="33" d="100"/>
      </p:scale>
      <p:origin x="0" y="-11298"/>
    </p:cViewPr>
  </p:outlin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-958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viewProps" Target="view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ヘッダー プレースホルダー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112ED9A-D0CB-46F4-8D4D-65D1D1C804FF}" type="datetimeFigureOut">
              <a:rPr kumimoji="1" lang="ja-JP" altLang="en-US" smtClean="0"/>
              <a:t>2018/2/1</a:t>
            </a:fld>
            <a:endParaRPr kumimoji="1" lang="ja-JP" altLang="en-US"/>
          </a:p>
        </p:txBody>
      </p:sp>
      <p:sp>
        <p:nvSpPr>
          <p:cNvPr id="4" name="スライド イメージ プレースホルダー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ja-JP" altLang="en-US"/>
          </a:p>
        </p:txBody>
      </p:sp>
      <p:sp>
        <p:nvSpPr>
          <p:cNvPr id="5" name="ノート プレースホルダー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9C5B174-42CB-4E29-BEDB-5B349DA0C657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09488978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C5B174-42CB-4E29-BEDB-5B349DA0C657}" type="slidenum">
              <a:rPr kumimoji="1" lang="ja-JP" altLang="en-US" smtClean="0"/>
              <a:t>1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9141059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C5B174-42CB-4E29-BEDB-5B349DA0C657}" type="slidenum">
              <a:rPr lang="ja-JP" altLang="en-US" smtClean="0">
                <a:solidFill>
                  <a:prstClr val="black"/>
                </a:solidFill>
              </a:rPr>
              <a:pPr/>
              <a:t>12</a:t>
            </a:fld>
            <a:endParaRPr lang="ja-JP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8859535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C5B174-42CB-4E29-BEDB-5B349DA0C657}" type="slidenum">
              <a:rPr kumimoji="1" lang="ja-JP" altLang="en-US" smtClean="0"/>
              <a:t>34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39751398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C5B174-42CB-4E29-BEDB-5B349DA0C657}" type="slidenum">
              <a:rPr kumimoji="1" lang="ja-JP" altLang="en-US" smtClean="0"/>
              <a:t>35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29286594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C5B174-42CB-4E29-BEDB-5B349DA0C657}" type="slidenum">
              <a:rPr kumimoji="1" lang="ja-JP" altLang="en-US" smtClean="0"/>
              <a:t>36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82554343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C5B174-42CB-4E29-BEDB-5B349DA0C657}" type="slidenum">
              <a:rPr lang="ja-JP" altLang="en-US" smtClean="0">
                <a:solidFill>
                  <a:prstClr val="black"/>
                </a:solidFill>
              </a:rPr>
              <a:pPr/>
              <a:t>47</a:t>
            </a:fld>
            <a:endParaRPr lang="ja-JP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3691430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kumimoji="1" lang="ja-JP" altLang="en-US" smtClean="0"/>
              <a:t>マスター サブタイトルの書式設定</a:t>
            </a:r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916237E7-F70B-4357-AA17-6903AFE469E3}" type="datetime1">
              <a:rPr kumimoji="1" lang="ja-JP" altLang="en-US" smtClean="0"/>
              <a:t>2018/2/1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89167906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1D511003-C841-4809-B1EB-75C6016E0451}" type="datetime1">
              <a:rPr kumimoji="1" lang="ja-JP" altLang="en-US" smtClean="0"/>
              <a:t>2018/2/1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6281914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C8C69CC7-9448-4C2E-B826-33E1306B3E8F}" type="datetime1">
              <a:rPr kumimoji="1" lang="ja-JP" altLang="en-US" smtClean="0"/>
              <a:t>2018/2/1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1513758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コンテンツ プレースホルダー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E747B5E4-FE4F-4E63-9332-8E70459BBD2A}" type="datetime1">
              <a:rPr kumimoji="1" lang="ja-JP" altLang="en-US" smtClean="0"/>
              <a:t>2018/2/1</a:t>
            </a:fld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9355521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4" name="コンテンツ プレースホルダー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5" name="テキスト プレースホルダー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6" name="コンテンツ プレースホルダー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7" name="日付プレースホルダー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AC230392-7C19-4510-8388-7D254B1D7912}" type="datetime1">
              <a:rPr kumimoji="1" lang="ja-JP" altLang="en-US" smtClean="0"/>
              <a:t>2018/2/1</a:t>
            </a:fld>
            <a:endParaRPr kumimoji="1" lang="ja-JP" altLang="en-US"/>
          </a:p>
        </p:txBody>
      </p:sp>
      <p:sp>
        <p:nvSpPr>
          <p:cNvPr id="8" name="フッター プレースホルダー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kumimoji="1" lang="ja-JP" altLang="en-US"/>
          </a:p>
        </p:txBody>
      </p:sp>
      <p:sp>
        <p:nvSpPr>
          <p:cNvPr id="9" name="スライド番号プレースホルダー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9138876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F8428E50-0EB0-4DBD-BA6B-DA8A200961E1}" type="datetime1">
              <a:rPr kumimoji="1" lang="ja-JP" altLang="en-US" smtClean="0"/>
              <a:t>2018/2/1</a:t>
            </a:fld>
            <a:endParaRPr kumimoji="1" lang="ja-JP" altLang="en-US"/>
          </a:p>
        </p:txBody>
      </p:sp>
      <p:sp>
        <p:nvSpPr>
          <p:cNvPr id="4" name="フッター プレースホルダー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kumimoji="1" lang="ja-JP" altLang="en-US"/>
          </a:p>
        </p:txBody>
      </p:sp>
      <p:sp>
        <p:nvSpPr>
          <p:cNvPr id="5" name="スライド番号プレースホルダー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2435801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付プレースホルダー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7B41293-1A3F-421D-BD69-A344FC3238E8}" type="datetime1">
              <a:rPr kumimoji="1" lang="ja-JP" altLang="en-US" smtClean="0"/>
              <a:t>2018/2/1</a:t>
            </a:fld>
            <a:endParaRPr kumimoji="1" lang="ja-JP" altLang="en-US"/>
          </a:p>
        </p:txBody>
      </p:sp>
      <p:sp>
        <p:nvSpPr>
          <p:cNvPr id="3" name="フッター プレースホルダー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kumimoji="1" lang="ja-JP" altLang="en-US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29804334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&#10;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テキスト プレースホルダー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C84497BF-D7EB-468D-AC7B-1B401574C62E}" type="datetime1">
              <a:rPr kumimoji="1" lang="ja-JP" altLang="en-US" smtClean="0"/>
              <a:t>2018/2/1</a:t>
            </a:fld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1503642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図プレースホルダー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kumimoji="1" lang="ja-JP" altLang="en-US"/>
          </a:p>
        </p:txBody>
      </p:sp>
      <p:sp>
        <p:nvSpPr>
          <p:cNvPr id="4" name="テキスト プレースホルダー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51ACEB16-5064-4CE2-BDBE-51AA2665BE2F}" type="datetime1">
              <a:rPr kumimoji="1" lang="ja-JP" altLang="en-US" smtClean="0"/>
              <a:t>2018/2/1</a:t>
            </a:fld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7736253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縦書きテキスト プレースホルダー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515CB093-4ECA-443F-AB93-6E7B4829A9B9}" type="datetime1">
              <a:rPr kumimoji="1" lang="ja-JP" altLang="en-US" smtClean="0"/>
              <a:t>2018/2/1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4288348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縦書きタイトル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縦書きテキスト プレースホルダー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D1E8E26E-C118-4D69-B207-B5F46499CAB5}" type="datetime1">
              <a:rPr kumimoji="1" lang="ja-JP" altLang="en-US" smtClean="0"/>
              <a:t>2018/2/1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41087200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プレースホルダー 1"/>
          <p:cNvSpPr>
            <a:spLocks noGrp="1"/>
          </p:cNvSpPr>
          <p:nvPr>
            <p:ph type="title"/>
          </p:nvPr>
        </p:nvSpPr>
        <p:spPr>
          <a:xfrm>
            <a:off x="279400" y="225425"/>
            <a:ext cx="11671300" cy="67627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1" lang="ja-JP" altLang="en-US" dirty="0" smtClean="0"/>
              <a:t>マスター タイトルの書式設定</a:t>
            </a:r>
            <a:endParaRPr kumimoji="1" lang="ja-JP" altLang="en-US" dirty="0"/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279400" y="1076325"/>
            <a:ext cx="11671300" cy="517207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kumimoji="1" lang="ja-JP" altLang="en-US" dirty="0" smtClean="0"/>
              <a:t>マスター テキストの書式設定</a:t>
            </a:r>
          </a:p>
          <a:p>
            <a:pPr lvl="1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2 </a:t>
            </a:r>
            <a:r>
              <a:rPr kumimoji="1" lang="ja-JP" altLang="en-US" dirty="0" smtClean="0"/>
              <a:t>レベル</a:t>
            </a:r>
          </a:p>
          <a:p>
            <a:pPr lvl="2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3 </a:t>
            </a:r>
            <a:r>
              <a:rPr kumimoji="1" lang="ja-JP" altLang="en-US" dirty="0" smtClean="0"/>
              <a:t>レベル</a:t>
            </a:r>
          </a:p>
          <a:p>
            <a:pPr lvl="3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4 </a:t>
            </a:r>
            <a:r>
              <a:rPr kumimoji="1" lang="ja-JP" altLang="en-US" dirty="0" smtClean="0"/>
              <a:t>レベル</a:t>
            </a:r>
          </a:p>
          <a:p>
            <a:pPr lvl="4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5 </a:t>
            </a:r>
            <a:r>
              <a:rPr kumimoji="1" lang="ja-JP" altLang="en-US" dirty="0" smtClean="0"/>
              <a:t>レベル</a:t>
            </a:r>
            <a:endParaRPr kumimoji="1" lang="ja-JP" altLang="en-US" dirty="0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4"/>
          </p:nvPr>
        </p:nvSpPr>
        <p:spPr>
          <a:xfrm>
            <a:off x="92075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940FB6-D91C-4C45-82A6-6C3F63B50793}" type="slidenum">
              <a:rPr lang="ja-JP" altLang="en-US" smtClean="0"/>
              <a:pPr/>
              <a:t>‹#›</a:t>
            </a:fld>
            <a:endParaRPr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36337396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kumimoji="1" sz="4400" kern="1200">
          <a:solidFill>
            <a:srgbClr val="006600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kumimoji="1" sz="2800" kern="1200">
          <a:solidFill>
            <a:srgbClr val="003366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2400" kern="1200">
          <a:solidFill>
            <a:srgbClr val="003366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2000" kern="1200">
          <a:solidFill>
            <a:srgbClr val="003366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rgbClr val="003366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rgbClr val="003366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ja-JP"/>
      </a:defPPr>
      <a:lvl1pPr marL="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5.png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7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9.png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4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9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png"/><Relationship Id="rId4" Type="http://schemas.openxmlformats.org/officeDocument/2006/relationships/image" Target="../media/image18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3.pn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5.pn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7.png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107003" y="1122363"/>
            <a:ext cx="11994205" cy="2387600"/>
          </a:xfrm>
        </p:spPr>
        <p:txBody>
          <a:bodyPr>
            <a:normAutofit/>
          </a:bodyPr>
          <a:lstStyle/>
          <a:p>
            <a:r>
              <a:rPr kumimoji="1" lang="ja-JP" altLang="en-US" sz="48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マイクロソフト </a:t>
            </a:r>
            <a:r>
              <a:rPr kumimoji="1" lang="en-US" altLang="ja-JP" sz="48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Access</a:t>
            </a:r>
            <a:r>
              <a:rPr lang="ja-JP" altLang="en-US" sz="48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 での </a:t>
            </a:r>
            <a:r>
              <a:rPr lang="en-US" altLang="ja-JP" sz="48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SQL </a:t>
            </a:r>
            <a:r>
              <a:rPr lang="ja-JP" altLang="en-US" sz="48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演習</a:t>
            </a:r>
            <a:r>
              <a:rPr lang="en-US" altLang="ja-JP" sz="48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/>
            </a:r>
            <a:br>
              <a:rPr lang="en-US" altLang="ja-JP" sz="48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</a:br>
            <a:r>
              <a:rPr lang="en-US" altLang="ja-JP" sz="4800" dirty="0">
                <a:latin typeface="メイリオ" panose="020B0604030504040204" pitchFamily="50" charset="-128"/>
                <a:ea typeface="メイリオ" panose="020B0604030504040204" pitchFamily="50" charset="-128"/>
              </a:rPr>
              <a:t/>
            </a:r>
            <a:br>
              <a:rPr lang="en-US" altLang="ja-JP" sz="4800" dirty="0">
                <a:latin typeface="メイリオ" panose="020B0604030504040204" pitchFamily="50" charset="-128"/>
                <a:ea typeface="メイリオ" panose="020B0604030504040204" pitchFamily="50" charset="-128"/>
              </a:rPr>
            </a:br>
            <a:r>
              <a:rPr lang="ja-JP" altLang="en-US" sz="48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第１回　</a:t>
            </a:r>
            <a:r>
              <a:rPr lang="en-US" altLang="ja-JP" sz="4800" b="1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SQL</a:t>
            </a:r>
            <a:r>
              <a:rPr lang="ja-JP" altLang="en-US" sz="4800" b="1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問い合わせ（クエリ）</a:t>
            </a:r>
            <a:endParaRPr kumimoji="1" lang="ja-JP" altLang="en-US" sz="4800" b="1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>
          <a:xfrm>
            <a:off x="609599" y="4779956"/>
            <a:ext cx="11149263" cy="1655762"/>
          </a:xfrm>
        </p:spPr>
        <p:txBody>
          <a:bodyPr>
            <a:normAutofit/>
          </a:bodyPr>
          <a:lstStyle/>
          <a:p>
            <a:pPr algn="l"/>
            <a:r>
              <a:rPr kumimoji="1" lang="ja-JP" altLang="en-US" sz="3200" dirty="0" smtClean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キーワード：</a:t>
            </a:r>
            <a:endParaRPr kumimoji="1" lang="en-US" altLang="ja-JP" sz="3200" dirty="0" smtClean="0">
              <a:solidFill>
                <a:schemeClr val="tx1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algn="l"/>
            <a:r>
              <a:rPr kumimoji="1" lang="ja-JP" altLang="en-US" sz="3200" dirty="0" smtClean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問い合わせ</a:t>
            </a:r>
            <a:r>
              <a:rPr kumimoji="1" lang="ja-JP" altLang="en-US" sz="3200" dirty="0" smtClean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（クエリ），射影，選択，結合，</a:t>
            </a:r>
            <a:r>
              <a:rPr kumimoji="1" lang="en-US" altLang="ja-JP" sz="3200" dirty="0" smtClean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SQL </a:t>
            </a:r>
            <a:r>
              <a:rPr kumimoji="1" lang="ja-JP" altLang="en-US" sz="3200" dirty="0" smtClean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ビュー</a:t>
            </a:r>
            <a:endParaRPr kumimoji="1" lang="ja-JP" altLang="en-US" sz="3200" dirty="0">
              <a:solidFill>
                <a:schemeClr val="tx1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1</a:t>
            </a:fld>
            <a:endParaRPr kumimoji="1" lang="ja-JP" altLang="en-US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5" name="テキスト ボックス 4"/>
          <p:cNvSpPr txBox="1"/>
          <p:nvPr/>
        </p:nvSpPr>
        <p:spPr>
          <a:xfrm>
            <a:off x="609600" y="6281197"/>
            <a:ext cx="785061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2400" dirty="0"/>
              <a:t>https://</a:t>
            </a:r>
            <a:r>
              <a:rPr lang="en-US" altLang="ja-JP" sz="2400" dirty="0" err="1"/>
              <a:t>www.kunihikokaneko.com</a:t>
            </a:r>
            <a:r>
              <a:rPr lang="en-US" altLang="ja-JP" sz="2400" dirty="0"/>
              <a:t>/free/access/</a:t>
            </a:r>
            <a:r>
              <a:rPr lang="en-US" altLang="ja-JP" sz="2400" dirty="0" err="1"/>
              <a:t>index.html</a:t>
            </a:r>
            <a:endParaRPr kumimoji="1" lang="ja-JP" altLang="en-US" sz="2400" dirty="0"/>
          </a:p>
        </p:txBody>
      </p:sp>
    </p:spTree>
    <p:extLst>
      <p:ext uri="{BB962C8B-B14F-4D97-AF65-F5344CB8AC3E}">
        <p14:creationId xmlns:p14="http://schemas.microsoft.com/office/powerpoint/2010/main" val="11376215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9" name="スライド番号プレースホルダー 5"/>
          <p:cNvSpPr>
            <a:spLocks noGrp="1"/>
          </p:cNvSpPr>
          <p:nvPr>
            <p:ph type="sldNum" sz="quarter" idx="12"/>
          </p:nvPr>
        </p:nvSpPr>
        <p:spPr bwMode="auto">
          <a:xfrm>
            <a:off x="9259824" y="6356350"/>
            <a:ext cx="2775796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32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8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58E85D0C-2A18-4259-B8B7-078272595A85}" type="slidenum">
              <a:rPr lang="ja-JP" altLang="en-US" sz="2800">
                <a:cs typeface="Segoe UI" panose="020B0502040204020203" pitchFamily="34" charset="0"/>
              </a:rPr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2</a:t>
            </a:fld>
            <a:endParaRPr lang="ja-JP" altLang="en-US" sz="1800" dirty="0">
              <a:cs typeface="Segoe UI" panose="020B0502040204020203" pitchFamily="34" charset="0"/>
            </a:endParaRPr>
          </a:p>
        </p:txBody>
      </p:sp>
      <p:sp>
        <p:nvSpPr>
          <p:cNvPr id="19460" name="Rectangle 2"/>
          <p:cNvSpPr>
            <a:spLocks noGrp="1"/>
          </p:cNvSpPr>
          <p:nvPr>
            <p:ph type="title" idx="4294967295"/>
          </p:nvPr>
        </p:nvSpPr>
        <p:spPr>
          <a:xfrm>
            <a:off x="419099" y="0"/>
            <a:ext cx="8674361" cy="1004888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ja-JP" altLang="en-US" sz="4000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Segoe UI" panose="020B0502040204020203" pitchFamily="34" charset="0"/>
              </a:rPr>
              <a:t>今日の授業で学ぶこと</a:t>
            </a:r>
          </a:p>
        </p:txBody>
      </p:sp>
      <p:sp>
        <p:nvSpPr>
          <p:cNvPr id="19461" name="Rectangle 3"/>
          <p:cNvSpPr>
            <a:spLocks noGrp="1"/>
          </p:cNvSpPr>
          <p:nvPr>
            <p:ph type="body" idx="4294967295"/>
          </p:nvPr>
        </p:nvSpPr>
        <p:spPr>
          <a:xfrm>
            <a:off x="100484" y="1225272"/>
            <a:ext cx="12038910" cy="5230611"/>
          </a:xfrm>
        </p:spPr>
        <p:txBody>
          <a:bodyPr>
            <a:normAutofit/>
          </a:bodyPr>
          <a:lstStyle/>
          <a:p>
            <a:pPr marL="0" indent="0">
              <a:lnSpc>
                <a:spcPct val="120000"/>
              </a:lnSpc>
              <a:buNone/>
            </a:pPr>
            <a:r>
              <a:rPr lang="en-US" altLang="ja-JP" sz="3200" dirty="0" smtClean="0">
                <a:solidFill>
                  <a:schemeClr val="accent6">
                    <a:lumMod val="50000"/>
                  </a:schemeClr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Segoe UI" panose="020B0502040204020203" pitchFamily="34" charset="0"/>
              </a:rPr>
              <a:t>Access 2013 </a:t>
            </a:r>
            <a:r>
              <a:rPr lang="ja-JP" altLang="en-US" sz="3200" dirty="0" smtClean="0">
                <a:solidFill>
                  <a:schemeClr val="accent6">
                    <a:lumMod val="50000"/>
                  </a:schemeClr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Segoe UI" panose="020B0502040204020203" pitchFamily="34" charset="0"/>
              </a:rPr>
              <a:t>の</a:t>
            </a:r>
            <a:r>
              <a:rPr lang="ja-JP" altLang="en-US" sz="3200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Segoe UI" panose="020B0502040204020203" pitchFamily="34" charset="0"/>
              </a:rPr>
              <a:t>クエリのデザインビュー</a:t>
            </a:r>
            <a:r>
              <a:rPr lang="ja-JP" altLang="en-US" sz="3200" dirty="0" smtClean="0">
                <a:solidFill>
                  <a:schemeClr val="accent6">
                    <a:lumMod val="50000"/>
                  </a:schemeClr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Segoe UI" panose="020B0502040204020203" pitchFamily="34" charset="0"/>
              </a:rPr>
              <a:t>（</a:t>
            </a:r>
            <a:r>
              <a:rPr lang="en-US" altLang="ja-JP" sz="3200" dirty="0" smtClean="0">
                <a:solidFill>
                  <a:schemeClr val="accent6">
                    <a:lumMod val="50000"/>
                  </a:schemeClr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Segoe UI" panose="020B0502040204020203" pitchFamily="34" charset="0"/>
              </a:rPr>
              <a:t>Access </a:t>
            </a:r>
            <a:r>
              <a:rPr lang="ja-JP" altLang="en-US" sz="3200" dirty="0" err="1" smtClean="0">
                <a:solidFill>
                  <a:schemeClr val="accent6">
                    <a:lumMod val="50000"/>
                  </a:schemeClr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Segoe UI" panose="020B0502040204020203" pitchFamily="34" charset="0"/>
              </a:rPr>
              <a:t>だけで</a:t>
            </a:r>
            <a:r>
              <a:rPr lang="ja-JP" altLang="en-US" sz="3200" dirty="0" smtClean="0">
                <a:solidFill>
                  <a:schemeClr val="accent6">
                    <a:lumMod val="50000"/>
                  </a:schemeClr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Segoe UI" panose="020B0502040204020203" pitchFamily="34" charset="0"/>
              </a:rPr>
              <a:t>動くツール）に頼らなくても</a:t>
            </a:r>
            <a:endParaRPr lang="en-US" altLang="ja-JP" sz="3200" dirty="0" smtClean="0">
              <a:solidFill>
                <a:schemeClr val="accent6">
                  <a:lumMod val="50000"/>
                </a:schemeClr>
              </a:solidFill>
              <a:latin typeface="メイリオ" panose="020B0604030504040204" pitchFamily="50" charset="-128"/>
              <a:ea typeface="メイリオ" panose="020B0604030504040204" pitchFamily="50" charset="-128"/>
              <a:cs typeface="Segoe UI" panose="020B0502040204020203" pitchFamily="34" charset="0"/>
            </a:endParaRPr>
          </a:p>
          <a:p>
            <a:pPr marL="0" indent="0">
              <a:lnSpc>
                <a:spcPct val="120000"/>
              </a:lnSpc>
              <a:buNone/>
            </a:pPr>
            <a:endParaRPr lang="en-US" altLang="ja-JP" sz="3200" dirty="0">
              <a:solidFill>
                <a:schemeClr val="accent6">
                  <a:lumMod val="50000"/>
                </a:schemeClr>
              </a:solidFill>
              <a:latin typeface="メイリオ" panose="020B0604030504040204" pitchFamily="50" charset="-128"/>
              <a:ea typeface="メイリオ" panose="020B0604030504040204" pitchFamily="50" charset="-128"/>
              <a:cs typeface="Segoe UI" panose="020B0502040204020203" pitchFamily="34" charset="0"/>
            </a:endParaRPr>
          </a:p>
          <a:p>
            <a:pPr marL="0" indent="0">
              <a:lnSpc>
                <a:spcPct val="120000"/>
              </a:lnSpc>
              <a:buNone/>
            </a:pPr>
            <a:endParaRPr lang="en-US" altLang="ja-JP" sz="3200" dirty="0" smtClean="0">
              <a:solidFill>
                <a:schemeClr val="accent6">
                  <a:lumMod val="50000"/>
                </a:schemeClr>
              </a:solidFill>
              <a:latin typeface="メイリオ" panose="020B0604030504040204" pitchFamily="50" charset="-128"/>
              <a:ea typeface="メイリオ" panose="020B0604030504040204" pitchFamily="50" charset="-128"/>
              <a:cs typeface="Segoe UI" panose="020B0502040204020203" pitchFamily="34" charset="0"/>
            </a:endParaRPr>
          </a:p>
          <a:p>
            <a:pPr marL="0" indent="0">
              <a:lnSpc>
                <a:spcPct val="120000"/>
              </a:lnSpc>
              <a:buNone/>
            </a:pPr>
            <a:endParaRPr lang="en-US" altLang="ja-JP" sz="3200" dirty="0" smtClean="0">
              <a:solidFill>
                <a:srgbClr val="C00000"/>
              </a:solidFill>
              <a:latin typeface="メイリオ" panose="020B0604030504040204" pitchFamily="50" charset="-128"/>
              <a:ea typeface="メイリオ" panose="020B0604030504040204" pitchFamily="50" charset="-128"/>
              <a:cs typeface="Segoe UI" panose="020B0502040204020203" pitchFamily="34" charset="0"/>
            </a:endParaRPr>
          </a:p>
          <a:p>
            <a:pPr marL="0" indent="0">
              <a:lnSpc>
                <a:spcPct val="120000"/>
              </a:lnSpc>
              <a:buNone/>
            </a:pPr>
            <a:r>
              <a:rPr lang="ja-JP" altLang="en-US" sz="3200" b="1" u="sng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Segoe UI" panose="020B0502040204020203" pitchFamily="34" charset="0"/>
              </a:rPr>
              <a:t>ＳＱＬ</a:t>
            </a:r>
            <a:r>
              <a:rPr lang="ja-JP" altLang="en-US" sz="3200" b="1" u="sng" dirty="0" smtClean="0">
                <a:solidFill>
                  <a:schemeClr val="accent6">
                    <a:lumMod val="50000"/>
                  </a:schemeClr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Segoe UI" panose="020B0502040204020203" pitchFamily="34" charset="0"/>
              </a:rPr>
              <a:t>で</a:t>
            </a:r>
            <a:r>
              <a:rPr lang="ja-JP" altLang="en-US" sz="3200" b="1" u="sng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Segoe UI" panose="020B0502040204020203" pitchFamily="34" charset="0"/>
              </a:rPr>
              <a:t>問い合わせ（クエリ）</a:t>
            </a:r>
            <a:r>
              <a:rPr lang="ja-JP" altLang="en-US" sz="3200" b="1" u="sng" dirty="0" smtClean="0">
                <a:solidFill>
                  <a:schemeClr val="accent6">
                    <a:lumMod val="50000"/>
                  </a:schemeClr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Segoe UI" panose="020B0502040204020203" pitchFamily="34" charset="0"/>
              </a:rPr>
              <a:t>ができる</a:t>
            </a:r>
            <a:r>
              <a:rPr lang="ja-JP" altLang="en-US" sz="3200" dirty="0" smtClean="0">
                <a:solidFill>
                  <a:schemeClr val="accent6">
                    <a:lumMod val="50000"/>
                  </a:schemeClr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Segoe UI" panose="020B0502040204020203" pitchFamily="34" charset="0"/>
              </a:rPr>
              <a:t>（</a:t>
            </a:r>
            <a:r>
              <a:rPr lang="en-US" altLang="ja-JP" sz="3200" dirty="0" smtClean="0">
                <a:solidFill>
                  <a:schemeClr val="accent6">
                    <a:lumMod val="50000"/>
                  </a:schemeClr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Segoe UI" panose="020B0502040204020203" pitchFamily="34" charset="0"/>
              </a:rPr>
              <a:t>SQL</a:t>
            </a:r>
            <a:r>
              <a:rPr lang="ja-JP" altLang="en-US" sz="3200" dirty="0" smtClean="0">
                <a:solidFill>
                  <a:schemeClr val="accent6">
                    <a:lumMod val="50000"/>
                  </a:schemeClr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Segoe UI" panose="020B0502040204020203" pitchFamily="34" charset="0"/>
              </a:rPr>
              <a:t>は世界標準）</a:t>
            </a:r>
            <a:endParaRPr lang="ja-JP" altLang="en-US" sz="3200" dirty="0">
              <a:solidFill>
                <a:schemeClr val="accent6">
                  <a:lumMod val="50000"/>
                </a:schemeClr>
              </a:solidFill>
              <a:latin typeface="メイリオ" panose="020B0604030504040204" pitchFamily="50" charset="-128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2" name="正方形/長方形 1"/>
          <p:cNvSpPr/>
          <p:nvPr/>
        </p:nvSpPr>
        <p:spPr>
          <a:xfrm>
            <a:off x="3256320" y="5575693"/>
            <a:ext cx="4223800" cy="892552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r>
              <a:rPr lang="en-US" altLang="ja-JP" sz="2600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Segoe UI" panose="020B0502040204020203" pitchFamily="34" charset="0"/>
              </a:rPr>
              <a:t>select ID, </a:t>
            </a:r>
            <a:r>
              <a:rPr lang="ja-JP" altLang="en-US" sz="2600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Segoe UI" panose="020B0502040204020203" pitchFamily="34" charset="0"/>
              </a:rPr>
              <a:t>商品</a:t>
            </a:r>
            <a:r>
              <a:rPr lang="en-US" altLang="ja-JP" sz="2600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Segoe UI" panose="020B0502040204020203" pitchFamily="34" charset="0"/>
              </a:rPr>
              <a:t>, </a:t>
            </a:r>
            <a:r>
              <a:rPr lang="ja-JP" altLang="en-US" sz="2600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Segoe UI" panose="020B0502040204020203" pitchFamily="34" charset="0"/>
              </a:rPr>
              <a:t>単価</a:t>
            </a:r>
            <a:endParaRPr lang="en-US" altLang="ja-JP" sz="2600" dirty="0" smtClean="0">
              <a:latin typeface="メイリオ" panose="020B0604030504040204" pitchFamily="50" charset="-128"/>
              <a:ea typeface="メイリオ" panose="020B0604030504040204" pitchFamily="50" charset="-128"/>
              <a:cs typeface="Segoe UI" panose="020B0502040204020203" pitchFamily="34" charset="0"/>
            </a:endParaRPr>
          </a:p>
          <a:p>
            <a:r>
              <a:rPr lang="en-US" altLang="ja-JP" sz="2600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Segoe UI" panose="020B0502040204020203" pitchFamily="34" charset="0"/>
              </a:rPr>
              <a:t>from </a:t>
            </a:r>
            <a:r>
              <a:rPr lang="ja-JP" altLang="en-US" sz="2600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Segoe UI" panose="020B0502040204020203" pitchFamily="34" charset="0"/>
              </a:rPr>
              <a:t>商品</a:t>
            </a:r>
            <a:r>
              <a:rPr lang="en-US" altLang="ja-JP" sz="2600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Segoe UI" panose="020B0502040204020203" pitchFamily="34" charset="0"/>
              </a:rPr>
              <a:t>;</a:t>
            </a:r>
            <a:endParaRPr lang="ja-JP" altLang="en-US" sz="2600" dirty="0">
              <a:latin typeface="メイリオ" panose="020B0604030504040204" pitchFamily="50" charset="-128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3" name="テキスト ボックス 2"/>
          <p:cNvSpPr txBox="1"/>
          <p:nvPr/>
        </p:nvSpPr>
        <p:spPr>
          <a:xfrm>
            <a:off x="7164865" y="3009580"/>
            <a:ext cx="236097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ja-JP" altLang="en-US" sz="28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マウスと</a:t>
            </a:r>
            <a:endParaRPr kumimoji="1" lang="en-US" altLang="ja-JP" sz="2800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r>
              <a:rPr lang="ja-JP" altLang="en-US" sz="28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キーボード</a:t>
            </a:r>
            <a:endParaRPr kumimoji="1" lang="ja-JP" altLang="en-US" sz="28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12" name="テキスト ボックス 11"/>
          <p:cNvSpPr txBox="1"/>
          <p:nvPr/>
        </p:nvSpPr>
        <p:spPr>
          <a:xfrm>
            <a:off x="7708251" y="5791136"/>
            <a:ext cx="225853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ja-JP" altLang="en-US" sz="24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コマンド言語</a:t>
            </a:r>
            <a:endParaRPr kumimoji="1" lang="ja-JP" altLang="en-US" sz="24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pic>
        <p:nvPicPr>
          <p:cNvPr id="10" name="図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0674" y="2390801"/>
            <a:ext cx="3081435" cy="2259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16388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9" name="スライド番号プレースホルダー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32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8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58E85D0C-2A18-4259-B8B7-078272595A85}" type="slidenum">
              <a:rPr lang="ja-JP" altLang="en-US" sz="2800">
                <a:latin typeface="Segoe UI" panose="020B0502040204020203" pitchFamily="34" charset="0"/>
                <a:cs typeface="Segoe UI" panose="020B0502040204020203" pitchFamily="34" charset="0"/>
              </a:rPr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3</a:t>
            </a:fld>
            <a:endParaRPr lang="ja-JP" altLang="en-US" sz="1800" dirty="0"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19460" name="Rectangle 2"/>
          <p:cNvSpPr>
            <a:spLocks noGrp="1"/>
          </p:cNvSpPr>
          <p:nvPr>
            <p:ph type="title" idx="4294967295"/>
          </p:nvPr>
        </p:nvSpPr>
        <p:spPr>
          <a:xfrm>
            <a:off x="419100" y="0"/>
            <a:ext cx="8572500" cy="1004888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en-US" altLang="ja-JP" sz="4000" dirty="0" smtClean="0"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SQL </a:t>
            </a:r>
            <a:r>
              <a:rPr lang="ja-JP" altLang="en-US" sz="4000" dirty="0" smtClean="0"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とは</a:t>
            </a:r>
          </a:p>
        </p:txBody>
      </p:sp>
      <p:sp>
        <p:nvSpPr>
          <p:cNvPr id="19461" name="Rectangle 3"/>
          <p:cNvSpPr>
            <a:spLocks noGrp="1"/>
          </p:cNvSpPr>
          <p:nvPr>
            <p:ph type="body" idx="4294967295"/>
          </p:nvPr>
        </p:nvSpPr>
        <p:spPr>
          <a:xfrm>
            <a:off x="526330" y="1225273"/>
            <a:ext cx="10205310" cy="1618412"/>
          </a:xfrm>
        </p:spPr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US" altLang="ja-JP" sz="3200" b="1" dirty="0" smtClean="0">
                <a:solidFill>
                  <a:srgbClr val="C0000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SQL </a:t>
            </a:r>
            <a:r>
              <a:rPr lang="ja-JP" altLang="en-US" sz="3200" b="1" dirty="0" smtClean="0"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とは、</a:t>
            </a:r>
            <a:r>
              <a:rPr lang="ja-JP" altLang="en-US" sz="3200" b="1" dirty="0" smtClean="0">
                <a:solidFill>
                  <a:srgbClr val="C0000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リレーショナルデータベース</a:t>
            </a:r>
            <a:r>
              <a:rPr lang="ja-JP" altLang="en-US" sz="3200" b="1" dirty="0" smtClean="0"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において、データの操作等を行うための</a:t>
            </a:r>
            <a:r>
              <a:rPr lang="ja-JP" altLang="en-US" sz="3200" b="1" dirty="0" smtClean="0">
                <a:solidFill>
                  <a:srgbClr val="C0000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データベース言語</a:t>
            </a:r>
            <a:r>
              <a:rPr lang="en-US" altLang="ja-JP" sz="3200" b="1" dirty="0"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	</a:t>
            </a:r>
            <a:endParaRPr lang="en-US" altLang="ja-JP" sz="3200" b="1" dirty="0">
              <a:solidFill>
                <a:schemeClr val="tx1"/>
              </a:solidFill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  <a:p>
            <a:pPr>
              <a:lnSpc>
                <a:spcPct val="120000"/>
              </a:lnSpc>
            </a:pPr>
            <a:endParaRPr lang="ja-JP" altLang="en-US" sz="3200" b="1" dirty="0">
              <a:solidFill>
                <a:schemeClr val="accent6">
                  <a:lumMod val="50000"/>
                </a:schemeClr>
              </a:solidFill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93165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9" name="スライド番号プレースホルダー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32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8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58E85D0C-2A18-4259-B8B7-078272595A85}" type="slidenum">
              <a:rPr lang="ja-JP" altLang="en-US" sz="2800">
                <a:latin typeface="Segoe UI" panose="020B0502040204020203" pitchFamily="34" charset="0"/>
                <a:cs typeface="Segoe UI" panose="020B0502040204020203" pitchFamily="34" charset="0"/>
              </a:rPr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4</a:t>
            </a:fld>
            <a:endParaRPr lang="ja-JP" altLang="en-US" sz="1800" dirty="0"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19460" name="Rectangle 2"/>
          <p:cNvSpPr>
            <a:spLocks noGrp="1"/>
          </p:cNvSpPr>
          <p:nvPr>
            <p:ph type="title" idx="4294967295"/>
          </p:nvPr>
        </p:nvSpPr>
        <p:spPr>
          <a:xfrm>
            <a:off x="419100" y="0"/>
            <a:ext cx="8572500" cy="1004888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en-US" altLang="ja-JP" sz="4000" dirty="0" smtClean="0"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SQL </a:t>
            </a:r>
            <a:r>
              <a:rPr lang="ja-JP" altLang="en-US" sz="4000" dirty="0" smtClean="0"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の良いところ</a:t>
            </a:r>
          </a:p>
        </p:txBody>
      </p:sp>
      <p:sp>
        <p:nvSpPr>
          <p:cNvPr id="19461" name="Rectangle 3"/>
          <p:cNvSpPr>
            <a:spLocks noGrp="1"/>
          </p:cNvSpPr>
          <p:nvPr>
            <p:ph type="body" idx="4294967295"/>
          </p:nvPr>
        </p:nvSpPr>
        <p:spPr>
          <a:xfrm>
            <a:off x="526330" y="1225272"/>
            <a:ext cx="11165998" cy="5496203"/>
          </a:xfrm>
        </p:spPr>
        <p:txBody>
          <a:bodyPr>
            <a:normAutofit/>
          </a:bodyPr>
          <a:lstStyle/>
          <a:p>
            <a:pPr>
              <a:lnSpc>
                <a:spcPct val="110000"/>
              </a:lnSpc>
            </a:pPr>
            <a:r>
              <a:rPr lang="ja-JP" altLang="en-US" sz="3200" dirty="0" smtClean="0">
                <a:solidFill>
                  <a:srgbClr val="C00000"/>
                </a:solidFill>
                <a:latin typeface="+mn-ea"/>
              </a:rPr>
              <a:t>ＳＱＬ</a:t>
            </a:r>
            <a:r>
              <a:rPr lang="ja-JP" altLang="en-US" sz="3200" dirty="0">
                <a:latin typeface="+mn-ea"/>
              </a:rPr>
              <a:t>は、すべての</a:t>
            </a:r>
            <a:r>
              <a:rPr lang="ja-JP" altLang="en-US" sz="3200" dirty="0" smtClean="0">
                <a:solidFill>
                  <a:srgbClr val="C00000"/>
                </a:solidFill>
                <a:latin typeface="+mn-ea"/>
              </a:rPr>
              <a:t>リレーショナルデータベース管理システム</a:t>
            </a:r>
            <a:r>
              <a:rPr lang="ja-JP" altLang="en-US" sz="3200" dirty="0">
                <a:latin typeface="+mn-ea"/>
              </a:rPr>
              <a:t>で通用</a:t>
            </a:r>
            <a:r>
              <a:rPr lang="ja-JP" altLang="en-US" sz="3200" dirty="0" smtClean="0">
                <a:latin typeface="+mn-ea"/>
              </a:rPr>
              <a:t>する</a:t>
            </a:r>
            <a:r>
              <a:rPr lang="ja-JP" altLang="en-US" sz="3200" dirty="0">
                <a:latin typeface="+mn-ea"/>
              </a:rPr>
              <a:t>共通</a:t>
            </a:r>
            <a:r>
              <a:rPr lang="ja-JP" altLang="en-US" sz="3200" dirty="0" smtClean="0">
                <a:latin typeface="+mn-ea"/>
              </a:rPr>
              <a:t>言語</a:t>
            </a:r>
            <a:endParaRPr lang="en-US" altLang="ja-JP" sz="3200" dirty="0">
              <a:latin typeface="+mn-ea"/>
            </a:endParaRPr>
          </a:p>
          <a:p>
            <a:pPr marL="0" indent="0">
              <a:lnSpc>
                <a:spcPct val="110000"/>
              </a:lnSpc>
              <a:buNone/>
            </a:pPr>
            <a:r>
              <a:rPr lang="en-US" altLang="ja-JP" sz="3200" dirty="0" smtClean="0">
                <a:solidFill>
                  <a:schemeClr val="tx1"/>
                </a:solidFill>
                <a:latin typeface="+mn-ea"/>
                <a:cs typeface="Segoe UI" panose="020B0502040204020203" pitchFamily="34" charset="0"/>
              </a:rPr>
              <a:t>	</a:t>
            </a:r>
            <a:r>
              <a:rPr lang="ja-JP" altLang="en-US" sz="3200" u="sng" dirty="0" smtClean="0">
                <a:solidFill>
                  <a:schemeClr val="tx1"/>
                </a:solidFill>
                <a:latin typeface="+mn-ea"/>
                <a:cs typeface="Segoe UI" panose="020B0502040204020203" pitchFamily="34" charset="0"/>
              </a:rPr>
              <a:t>リレーショナルデータベース管理システムの例</a:t>
            </a:r>
            <a:endParaRPr lang="en-US" altLang="ja-JP" sz="3200" u="sng" dirty="0" smtClean="0">
              <a:solidFill>
                <a:schemeClr val="tx1"/>
              </a:solidFill>
              <a:latin typeface="+mn-ea"/>
              <a:cs typeface="Segoe UI" panose="020B0502040204020203" pitchFamily="34" charset="0"/>
            </a:endParaRPr>
          </a:p>
          <a:p>
            <a:pPr marL="0" indent="0">
              <a:lnSpc>
                <a:spcPct val="110000"/>
              </a:lnSpc>
              <a:buNone/>
            </a:pPr>
            <a:r>
              <a:rPr lang="en-US" altLang="ja-JP" sz="3200" dirty="0">
                <a:solidFill>
                  <a:schemeClr val="tx1"/>
                </a:solidFill>
                <a:latin typeface="+mn-ea"/>
                <a:cs typeface="Segoe UI" panose="020B0502040204020203" pitchFamily="34" charset="0"/>
              </a:rPr>
              <a:t>	</a:t>
            </a:r>
            <a:r>
              <a:rPr lang="en-US" altLang="ja-JP" sz="3200" dirty="0" smtClean="0">
                <a:solidFill>
                  <a:schemeClr val="tx1"/>
                </a:solidFill>
                <a:latin typeface="+mn-ea"/>
                <a:cs typeface="Segoe UI" panose="020B0502040204020203" pitchFamily="34" charset="0"/>
              </a:rPr>
              <a:t>Access, SQL Server, Oracle, MySQL, PostgreSQL, 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en-US" altLang="ja-JP" sz="3200" dirty="0">
                <a:solidFill>
                  <a:schemeClr val="tx1"/>
                </a:solidFill>
                <a:latin typeface="+mn-ea"/>
                <a:cs typeface="Segoe UI" panose="020B0502040204020203" pitchFamily="34" charset="0"/>
              </a:rPr>
              <a:t>	</a:t>
            </a:r>
            <a:r>
              <a:rPr lang="en-US" altLang="ja-JP" sz="3200" dirty="0" smtClean="0">
                <a:solidFill>
                  <a:schemeClr val="tx1"/>
                </a:solidFill>
                <a:latin typeface="+mn-ea"/>
                <a:cs typeface="Segoe UI" panose="020B0502040204020203" pitchFamily="34" charset="0"/>
              </a:rPr>
              <a:t>SQLite3, Firebird, </a:t>
            </a:r>
            <a:r>
              <a:rPr lang="ja-JP" altLang="en-US" sz="3200" dirty="0" smtClean="0">
                <a:solidFill>
                  <a:schemeClr val="tx1"/>
                </a:solidFill>
                <a:latin typeface="+mn-ea"/>
                <a:cs typeface="Segoe UI" panose="020B0502040204020203" pitchFamily="34" charset="0"/>
              </a:rPr>
              <a:t>・・・</a:t>
            </a:r>
            <a:endParaRPr lang="en-US" altLang="ja-JP" sz="3200" dirty="0" smtClean="0">
              <a:solidFill>
                <a:schemeClr val="tx1"/>
              </a:solidFill>
              <a:latin typeface="+mn-ea"/>
              <a:cs typeface="Segoe UI" panose="020B0502040204020203" pitchFamily="34" charset="0"/>
            </a:endParaRPr>
          </a:p>
          <a:p>
            <a:pPr marL="0" indent="0">
              <a:lnSpc>
                <a:spcPct val="110000"/>
              </a:lnSpc>
              <a:buNone/>
            </a:pPr>
            <a:endParaRPr lang="en-US" altLang="ja-JP" sz="3200" dirty="0" smtClean="0">
              <a:latin typeface="+mn-ea"/>
              <a:cs typeface="Segoe UI" panose="020B0502040204020203" pitchFamily="34" charset="0"/>
            </a:endParaRPr>
          </a:p>
          <a:p>
            <a:pPr marL="0" indent="0">
              <a:lnSpc>
                <a:spcPct val="110000"/>
              </a:lnSpc>
              <a:buNone/>
            </a:pPr>
            <a:r>
              <a:rPr lang="ja-JP" altLang="en-US" sz="3200" dirty="0" smtClean="0">
                <a:latin typeface="+mn-ea"/>
                <a:cs typeface="Segoe UI" panose="020B0502040204020203" pitchFamily="34" charset="0"/>
              </a:rPr>
              <a:t>・</a:t>
            </a:r>
            <a:r>
              <a:rPr lang="ja-JP" altLang="en-US" sz="3200" dirty="0" smtClean="0">
                <a:solidFill>
                  <a:srgbClr val="C00000"/>
                </a:solidFill>
                <a:latin typeface="+mn-ea"/>
                <a:cs typeface="Segoe UI" panose="020B0502040204020203" pitchFamily="34" charset="0"/>
              </a:rPr>
              <a:t>ＳＱＬ</a:t>
            </a:r>
            <a:r>
              <a:rPr lang="ja-JP" altLang="en-US" sz="3200" dirty="0" smtClean="0">
                <a:latin typeface="+mn-ea"/>
                <a:cs typeface="Segoe UI" panose="020B0502040204020203" pitchFamily="34" charset="0"/>
              </a:rPr>
              <a:t>はコマンド言語なので、自動実行が簡単．</a:t>
            </a:r>
            <a:r>
              <a:rPr lang="en-US" altLang="ja-JP" sz="3200" dirty="0"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	</a:t>
            </a:r>
            <a:endParaRPr lang="en-US" altLang="ja-JP" sz="3200" dirty="0">
              <a:solidFill>
                <a:schemeClr val="tx1"/>
              </a:solidFill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  <a:p>
            <a:pPr>
              <a:lnSpc>
                <a:spcPct val="120000"/>
              </a:lnSpc>
            </a:pPr>
            <a:endParaRPr lang="ja-JP" altLang="en-US" sz="3200" dirty="0">
              <a:solidFill>
                <a:schemeClr val="accent6">
                  <a:lumMod val="50000"/>
                </a:schemeClr>
              </a:solidFill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132201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9" name="スライド番号プレースホルダー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32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8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58E85D0C-2A18-4259-B8B7-078272595A85}" type="slidenum">
              <a:rPr lang="ja-JP" altLang="en-US" sz="2800">
                <a:latin typeface="Segoe UI" panose="020B0502040204020203" pitchFamily="34" charset="0"/>
                <a:cs typeface="Segoe UI" panose="020B0502040204020203" pitchFamily="34" charset="0"/>
              </a:rPr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5</a:t>
            </a:fld>
            <a:endParaRPr lang="ja-JP" altLang="en-US" sz="1800" dirty="0"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19460" name="Rectangle 2"/>
          <p:cNvSpPr>
            <a:spLocks noGrp="1"/>
          </p:cNvSpPr>
          <p:nvPr>
            <p:ph type="title" idx="4294967295"/>
          </p:nvPr>
        </p:nvSpPr>
        <p:spPr>
          <a:xfrm>
            <a:off x="419100" y="0"/>
            <a:ext cx="8572500" cy="1004888"/>
          </a:xfrm>
        </p:spPr>
        <p:txBody>
          <a:bodyPr>
            <a:normAutofit fontScale="90000"/>
          </a:bodyPr>
          <a:lstStyle/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en-US" altLang="ja-JP" sz="4000" dirty="0" smtClean="0"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SQL</a:t>
            </a:r>
            <a:r>
              <a:rPr lang="ja-JP" altLang="en-US" sz="4000" dirty="0" smtClean="0"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は、こういうときに役に立ちます</a:t>
            </a:r>
          </a:p>
        </p:txBody>
      </p:sp>
      <p:pic>
        <p:nvPicPr>
          <p:cNvPr id="1026" name="Picture 2" descr="http://4.bp.blogspot.com/-ugfDrCNROHw/VbnRccqW8JI/AAAAAAAAwLQ/W3tt2UI4bcA/s800/computer_server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93508" y="1515993"/>
            <a:ext cx="3354541" cy="31323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テキスト ボックス 1"/>
          <p:cNvSpPr txBox="1"/>
          <p:nvPr/>
        </p:nvSpPr>
        <p:spPr>
          <a:xfrm>
            <a:off x="7560995" y="4648296"/>
            <a:ext cx="3775393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ja-JP" altLang="en-US" sz="2800" dirty="0" smtClean="0">
                <a:solidFill>
                  <a:srgbClr val="C00000"/>
                </a:solidFill>
              </a:rPr>
              <a:t>リレーショナル</a:t>
            </a:r>
            <a:endParaRPr kumimoji="1" lang="en-US" altLang="ja-JP" sz="2800" dirty="0" smtClean="0">
              <a:solidFill>
                <a:srgbClr val="C00000"/>
              </a:solidFill>
            </a:endParaRPr>
          </a:p>
          <a:p>
            <a:pPr algn="ctr"/>
            <a:r>
              <a:rPr kumimoji="1" lang="ja-JP" altLang="en-US" sz="2800" dirty="0" smtClean="0">
                <a:solidFill>
                  <a:srgbClr val="C00000"/>
                </a:solidFill>
              </a:rPr>
              <a:t>データベースシステム</a:t>
            </a:r>
            <a:endParaRPr kumimoji="1" lang="ja-JP" altLang="en-US" sz="2800" dirty="0">
              <a:solidFill>
                <a:srgbClr val="C00000"/>
              </a:solidFill>
            </a:endParaRPr>
          </a:p>
        </p:txBody>
      </p:sp>
      <p:sp>
        <p:nvSpPr>
          <p:cNvPr id="3" name="テキスト ボックス 2"/>
          <p:cNvSpPr txBox="1"/>
          <p:nvPr/>
        </p:nvSpPr>
        <p:spPr>
          <a:xfrm>
            <a:off x="4650863" y="1515993"/>
            <a:ext cx="2969083" cy="52322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rgbClr val="000066"/>
            </a:solidFill>
          </a:ln>
        </p:spPr>
        <p:txBody>
          <a:bodyPr wrap="none" rtlCol="0">
            <a:spAutoFit/>
          </a:bodyPr>
          <a:lstStyle/>
          <a:p>
            <a:r>
              <a:rPr kumimoji="1" lang="en-US" altLang="ja-JP" sz="2800" dirty="0" smtClean="0"/>
              <a:t>SQL</a:t>
            </a:r>
            <a:r>
              <a:rPr kumimoji="1" lang="ja-JP" altLang="en-US" sz="2800" dirty="0" smtClean="0"/>
              <a:t>プログラム１</a:t>
            </a:r>
            <a:endParaRPr kumimoji="1" lang="ja-JP" altLang="en-US" sz="2800" dirty="0"/>
          </a:p>
        </p:txBody>
      </p:sp>
      <p:sp>
        <p:nvSpPr>
          <p:cNvPr id="8" name="テキスト ボックス 7"/>
          <p:cNvSpPr txBox="1"/>
          <p:nvPr/>
        </p:nvSpPr>
        <p:spPr>
          <a:xfrm>
            <a:off x="4650863" y="2351563"/>
            <a:ext cx="2969083" cy="52322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rgbClr val="000066"/>
            </a:solidFill>
          </a:ln>
        </p:spPr>
        <p:txBody>
          <a:bodyPr wrap="none" rtlCol="0">
            <a:spAutoFit/>
          </a:bodyPr>
          <a:lstStyle/>
          <a:p>
            <a:r>
              <a:rPr kumimoji="1" lang="en-US" altLang="ja-JP" sz="2800" dirty="0" smtClean="0"/>
              <a:t>SQL</a:t>
            </a:r>
            <a:r>
              <a:rPr kumimoji="1" lang="ja-JP" altLang="en-US" sz="2800" dirty="0" smtClean="0"/>
              <a:t>プログラム２</a:t>
            </a:r>
            <a:endParaRPr kumimoji="1" lang="ja-JP" altLang="en-US" sz="2800" dirty="0"/>
          </a:p>
        </p:txBody>
      </p:sp>
      <p:sp>
        <p:nvSpPr>
          <p:cNvPr id="9" name="テキスト ボックス 8"/>
          <p:cNvSpPr txBox="1"/>
          <p:nvPr/>
        </p:nvSpPr>
        <p:spPr>
          <a:xfrm>
            <a:off x="4650863" y="3187133"/>
            <a:ext cx="2969083" cy="52322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rgbClr val="000066"/>
            </a:solidFill>
          </a:ln>
        </p:spPr>
        <p:txBody>
          <a:bodyPr wrap="none" rtlCol="0">
            <a:spAutoFit/>
          </a:bodyPr>
          <a:lstStyle/>
          <a:p>
            <a:r>
              <a:rPr kumimoji="1" lang="en-US" altLang="ja-JP" sz="2800" dirty="0" smtClean="0"/>
              <a:t>SQL</a:t>
            </a:r>
            <a:r>
              <a:rPr kumimoji="1" lang="ja-JP" altLang="en-US" sz="2800" dirty="0" smtClean="0"/>
              <a:t>プログラム３</a:t>
            </a:r>
            <a:endParaRPr kumimoji="1" lang="ja-JP" altLang="en-US" sz="2800" dirty="0"/>
          </a:p>
        </p:txBody>
      </p:sp>
      <p:sp>
        <p:nvSpPr>
          <p:cNvPr id="4" name="円/楕円 3"/>
          <p:cNvSpPr/>
          <p:nvPr/>
        </p:nvSpPr>
        <p:spPr>
          <a:xfrm>
            <a:off x="5936632" y="4070554"/>
            <a:ext cx="285554" cy="23597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1" name="円/楕円 10"/>
          <p:cNvSpPr/>
          <p:nvPr/>
        </p:nvSpPr>
        <p:spPr>
          <a:xfrm>
            <a:off x="5941547" y="4488427"/>
            <a:ext cx="285554" cy="23597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2" name="円/楕円 11"/>
          <p:cNvSpPr/>
          <p:nvPr/>
        </p:nvSpPr>
        <p:spPr>
          <a:xfrm>
            <a:off x="5946462" y="4906300"/>
            <a:ext cx="285554" cy="23597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5" name="角丸四角形 4"/>
          <p:cNvSpPr/>
          <p:nvPr/>
        </p:nvSpPr>
        <p:spPr>
          <a:xfrm>
            <a:off x="4011561" y="1004888"/>
            <a:ext cx="7939139" cy="4953460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cxnSp>
        <p:nvCxnSpPr>
          <p:cNvPr id="7" name="直線コネクタ 6"/>
          <p:cNvCxnSpPr/>
          <p:nvPr/>
        </p:nvCxnSpPr>
        <p:spPr>
          <a:xfrm>
            <a:off x="2280666" y="1746825"/>
            <a:ext cx="1445342" cy="20785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直線コネクタ 15"/>
          <p:cNvCxnSpPr/>
          <p:nvPr/>
        </p:nvCxnSpPr>
        <p:spPr>
          <a:xfrm flipV="1">
            <a:off x="2402870" y="3187133"/>
            <a:ext cx="1323138" cy="12690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8" name="Picture 4" descr="http://3.bp.blogspot.com/-JiEaod_8tN0/URec9dXK-NI/AAAAAAAAMV0/KJkrK5iSCGs/s1600/atm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7552" y="4869400"/>
            <a:ext cx="1313407" cy="14056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23" name="直線コネクタ 22"/>
          <p:cNvCxnSpPr/>
          <p:nvPr/>
        </p:nvCxnSpPr>
        <p:spPr>
          <a:xfrm flipV="1">
            <a:off x="2280666" y="4488427"/>
            <a:ext cx="1445342" cy="588329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30" name="Picture 6" descr="http://2.bp.blogspot.com/-beSfKCyewTk/Udy6lPRVwhI/AAAAAAAAWI8/uNDgJL6OC3I/s800/computer_family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576" y="839919"/>
            <a:ext cx="1839538" cy="16392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http://3.bp.blogspot.com/-jiU8PYnS5eE/U8XlV5Hl27I/AAAAAAAAi9U/0qN8oM7F1Pc/s800/smart_phone_boy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974" y="2620640"/>
            <a:ext cx="1588380" cy="21073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テキスト ボックス 5"/>
          <p:cNvSpPr txBox="1"/>
          <p:nvPr/>
        </p:nvSpPr>
        <p:spPr>
          <a:xfrm>
            <a:off x="4246166" y="5249070"/>
            <a:ext cx="364715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dirty="0" smtClean="0"/>
              <a:t>ＳＱＬコマンドのプログラムを</a:t>
            </a:r>
            <a:endParaRPr kumimoji="1" lang="en-US" altLang="ja-JP" dirty="0" smtClean="0"/>
          </a:p>
          <a:p>
            <a:r>
              <a:rPr lang="ja-JP" altLang="en-US" dirty="0"/>
              <a:t>準備</a:t>
            </a:r>
            <a:r>
              <a:rPr lang="ja-JP" altLang="en-US" dirty="0" smtClean="0"/>
              <a:t>しておく．必要な時に実行．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21669944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279400" y="2376490"/>
            <a:ext cx="11671300" cy="3004979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ja-JP" altLang="en-US" sz="3200" dirty="0" smtClean="0">
                <a:solidFill>
                  <a:srgbClr val="C00000"/>
                </a:solidFill>
                <a:latin typeface="+mn-ea"/>
              </a:rPr>
              <a:t>ＳＱＬ</a:t>
            </a:r>
            <a:r>
              <a:rPr lang="ja-JP" altLang="en-US" sz="3200" dirty="0" smtClean="0">
                <a:latin typeface="+mn-ea"/>
              </a:rPr>
              <a:t>の主要機能をすべて学ぶ</a:t>
            </a:r>
            <a:endParaRPr lang="en-US" altLang="ja-JP" sz="3200" dirty="0" smtClean="0">
              <a:latin typeface="+mn-ea"/>
            </a:endParaRPr>
          </a:p>
          <a:p>
            <a:pPr marL="0" indent="0" algn="ctr">
              <a:buNone/>
            </a:pPr>
            <a:endParaRPr lang="en-US" altLang="ja-JP" sz="3200" dirty="0" smtClean="0">
              <a:latin typeface="+mn-ea"/>
            </a:endParaRPr>
          </a:p>
          <a:p>
            <a:pPr marL="0" indent="0" algn="ctr">
              <a:buNone/>
            </a:pPr>
            <a:endParaRPr lang="en-US" altLang="ja-JP" sz="3200" dirty="0">
              <a:latin typeface="+mn-ea"/>
            </a:endParaRPr>
          </a:p>
          <a:p>
            <a:pPr marL="0" indent="0" algn="ctr">
              <a:buNone/>
            </a:pPr>
            <a:r>
              <a:rPr lang="ja-JP" altLang="en-US" sz="3200" dirty="0">
                <a:solidFill>
                  <a:srgbClr val="C00000"/>
                </a:solidFill>
                <a:latin typeface="+mn-ea"/>
              </a:rPr>
              <a:t>リレーショナルデータベース管理</a:t>
            </a:r>
            <a:r>
              <a:rPr lang="ja-JP" altLang="en-US" sz="3200" dirty="0" smtClean="0">
                <a:solidFill>
                  <a:srgbClr val="C00000"/>
                </a:solidFill>
                <a:latin typeface="+mn-ea"/>
              </a:rPr>
              <a:t>システム</a:t>
            </a:r>
            <a:endParaRPr lang="en-US" altLang="ja-JP" sz="3200" dirty="0" smtClean="0">
              <a:solidFill>
                <a:srgbClr val="C00000"/>
              </a:solidFill>
              <a:latin typeface="+mn-ea"/>
            </a:endParaRPr>
          </a:p>
          <a:p>
            <a:pPr marL="0" indent="0" algn="ctr">
              <a:buNone/>
            </a:pPr>
            <a:r>
              <a:rPr lang="ja-JP" altLang="en-US" sz="3200" dirty="0" smtClean="0">
                <a:latin typeface="+mn-ea"/>
              </a:rPr>
              <a:t>の</a:t>
            </a:r>
            <a:r>
              <a:rPr lang="ja-JP" altLang="en-US" sz="3200" dirty="0">
                <a:latin typeface="+mn-ea"/>
              </a:rPr>
              <a:t>主要機能をすべてを学ぶ</a:t>
            </a:r>
            <a:endParaRPr lang="en-US" altLang="ja-JP" sz="3200" dirty="0">
              <a:latin typeface="+mn-ea"/>
            </a:endParaRPr>
          </a:p>
          <a:p>
            <a:endParaRPr lang="en-US" altLang="ja-JP" sz="3200" dirty="0" smtClean="0">
              <a:latin typeface="+mn-ea"/>
            </a:endParaRPr>
          </a:p>
          <a:p>
            <a:pPr marL="0" indent="0">
              <a:buNone/>
            </a:pPr>
            <a:endParaRPr lang="en-US" altLang="ja-JP" sz="4400" dirty="0" smtClean="0"/>
          </a:p>
          <a:p>
            <a:pPr marL="0" indent="0">
              <a:buNone/>
            </a:pPr>
            <a:endParaRPr lang="en-US" altLang="ja-JP" dirty="0" smtClean="0"/>
          </a:p>
          <a:p>
            <a:endParaRPr lang="en-US" altLang="ja-JP" dirty="0"/>
          </a:p>
          <a:p>
            <a:endParaRPr lang="en-US" altLang="ja-JP" dirty="0" smtClean="0"/>
          </a:p>
          <a:p>
            <a:endParaRPr lang="en-US" altLang="ja-JP" dirty="0"/>
          </a:p>
          <a:p>
            <a:endParaRPr lang="en-US" altLang="ja-JP" dirty="0" smtClean="0"/>
          </a:p>
          <a:p>
            <a:endParaRPr kumimoji="1" lang="en-US" altLang="ja-JP" dirty="0"/>
          </a:p>
          <a:p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6</a:t>
            </a:fld>
            <a:endParaRPr kumimoji="1" lang="ja-JP" altLang="en-US"/>
          </a:p>
        </p:txBody>
      </p:sp>
      <p:sp>
        <p:nvSpPr>
          <p:cNvPr id="5" name="コンテンツ プレースホルダー 2"/>
          <p:cNvSpPr txBox="1">
            <a:spLocks/>
          </p:cNvSpPr>
          <p:nvPr/>
        </p:nvSpPr>
        <p:spPr>
          <a:xfrm>
            <a:off x="279400" y="4211445"/>
            <a:ext cx="11671300" cy="206669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endParaRPr lang="en-US" altLang="ja-JP" sz="4400" dirty="0" smtClean="0"/>
          </a:p>
          <a:p>
            <a:pPr marL="0" indent="0">
              <a:buFont typeface="Arial" panose="020B0604020202020204" pitchFamily="34" charset="0"/>
              <a:buNone/>
            </a:pPr>
            <a:endParaRPr lang="en-US" altLang="ja-JP" dirty="0" smtClean="0"/>
          </a:p>
          <a:p>
            <a:endParaRPr lang="en-US" altLang="ja-JP" dirty="0" smtClean="0"/>
          </a:p>
          <a:p>
            <a:endParaRPr lang="en-US" altLang="ja-JP" dirty="0" smtClean="0"/>
          </a:p>
          <a:p>
            <a:endParaRPr lang="en-US" altLang="ja-JP" dirty="0" smtClean="0"/>
          </a:p>
          <a:p>
            <a:endParaRPr lang="en-US" altLang="ja-JP" dirty="0" smtClean="0"/>
          </a:p>
          <a:p>
            <a:endParaRPr lang="en-US" altLang="ja-JP" dirty="0" smtClean="0"/>
          </a:p>
          <a:p>
            <a:endParaRPr lang="ja-JP" altLang="en-US" dirty="0"/>
          </a:p>
        </p:txBody>
      </p:sp>
      <p:sp>
        <p:nvSpPr>
          <p:cNvPr id="6" name="角丸四角形 5"/>
          <p:cNvSpPr/>
          <p:nvPr/>
        </p:nvSpPr>
        <p:spPr>
          <a:xfrm>
            <a:off x="2593298" y="2083633"/>
            <a:ext cx="6970427" cy="1049311"/>
          </a:xfrm>
          <a:prstGeom prst="roundRect">
            <a:avLst/>
          </a:prstGeom>
          <a:noFill/>
          <a:ln w="57150">
            <a:solidFill>
              <a:schemeClr val="tx1">
                <a:alpha val="3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7" name="角丸四角形 6"/>
          <p:cNvSpPr/>
          <p:nvPr/>
        </p:nvSpPr>
        <p:spPr>
          <a:xfrm>
            <a:off x="1921239" y="3833570"/>
            <a:ext cx="8496925" cy="1547899"/>
          </a:xfrm>
          <a:prstGeom prst="roundRect">
            <a:avLst/>
          </a:prstGeom>
          <a:noFill/>
          <a:ln w="57150">
            <a:solidFill>
              <a:schemeClr val="tx1">
                <a:alpha val="3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8" name="テキスト ボックス 7"/>
          <p:cNvSpPr txBox="1"/>
          <p:nvPr/>
        </p:nvSpPr>
        <p:spPr>
          <a:xfrm>
            <a:off x="5492593" y="3184440"/>
            <a:ext cx="677108" cy="502702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r>
              <a:rPr kumimoji="1" lang="ja-JP" altLang="en-US" sz="3200" dirty="0" smtClean="0"/>
              <a:t>＝</a:t>
            </a:r>
            <a:endParaRPr kumimoji="1" lang="ja-JP" altLang="en-US" sz="3200" dirty="0"/>
          </a:p>
        </p:txBody>
      </p:sp>
      <p:sp>
        <p:nvSpPr>
          <p:cNvPr id="9" name="タイトル 8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41673917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5" name="スライド番号プレースホルダー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32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8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C99E4981-9B35-4C3E-A038-2E029418EA30}" type="slidenum">
              <a:rPr lang="ja-JP" altLang="en-US" sz="2800">
                <a:latin typeface="Segoe UI" panose="020B0502040204020203" pitchFamily="34" charset="0"/>
                <a:cs typeface="Segoe UI" panose="020B0502040204020203" pitchFamily="34" charset="0"/>
              </a:rPr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7</a:t>
            </a:fld>
            <a:endParaRPr lang="ja-JP" altLang="en-US" sz="2800" dirty="0"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28676" name="Rectangle 2"/>
          <p:cNvSpPr>
            <a:spLocks noGrp="1"/>
          </p:cNvSpPr>
          <p:nvPr>
            <p:ph type="title" idx="4294967295"/>
          </p:nvPr>
        </p:nvSpPr>
        <p:spPr>
          <a:xfrm>
            <a:off x="479501" y="114192"/>
            <a:ext cx="10390341" cy="1004888"/>
          </a:xfrm>
        </p:spPr>
        <p:txBody>
          <a:bodyPr>
            <a:noAutofit/>
          </a:bodyPr>
          <a:lstStyle/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en-US" altLang="ja-JP" sz="3200" dirty="0" smtClean="0"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SQL</a:t>
            </a:r>
            <a:r>
              <a:rPr lang="ja-JP" altLang="en-US" sz="3200" dirty="0" smtClean="0"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は、リレーショナルデータベース管理システムの</a:t>
            </a:r>
            <a:r>
              <a:rPr lang="en-US" altLang="ja-JP" sz="3200" dirty="0" smtClean="0"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/>
            </a:r>
            <a:br>
              <a:rPr lang="en-US" altLang="ja-JP" sz="3200" dirty="0" smtClean="0"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</a:br>
            <a:r>
              <a:rPr lang="ja-JP" altLang="en-US" sz="3200" dirty="0" smtClean="0"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ほぼ全機能を扱えるデータベース言語！</a:t>
            </a:r>
          </a:p>
        </p:txBody>
      </p:sp>
      <p:graphicFrame>
        <p:nvGraphicFramePr>
          <p:cNvPr id="2" name="表 1"/>
          <p:cNvGraphicFramePr>
            <a:graphicFrameLocks noGrp="1"/>
          </p:cNvGraphicFramePr>
          <p:nvPr>
            <p:extLst/>
          </p:nvPr>
        </p:nvGraphicFramePr>
        <p:xfrm>
          <a:off x="0" y="1119080"/>
          <a:ext cx="11545824" cy="57389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94071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60511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721064">
                <a:tc>
                  <a:txBody>
                    <a:bodyPr/>
                    <a:lstStyle/>
                    <a:p>
                      <a:r>
                        <a:rPr kumimoji="1" lang="ja-JP" altLang="en-US" sz="3200" dirty="0" smtClean="0"/>
                        <a:t>機能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en-US" altLang="ja-JP" sz="3200" dirty="0" smtClean="0"/>
                        <a:t>SQL</a:t>
                      </a:r>
                      <a:r>
                        <a:rPr kumimoji="1" lang="ja-JP" altLang="en-US" sz="3200" dirty="0" smtClean="0"/>
                        <a:t>コマンドの例</a:t>
                      </a:r>
                      <a:endParaRPr kumimoji="1" lang="en-US" altLang="ja-JP" sz="3200" dirty="0" smtClean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2106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ja-JP" altLang="en-US" sz="3200" dirty="0" smtClean="0">
                          <a:solidFill>
                            <a:srgbClr val="C00000"/>
                          </a:solidFill>
                        </a:rPr>
                        <a:t>テーブル定義</a:t>
                      </a:r>
                      <a:endParaRPr lang="en-US" altLang="ja-JP" sz="3200" dirty="0" smtClean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en-US" altLang="ja-JP" sz="3200" dirty="0" smtClean="0"/>
                        <a:t>CREATE</a:t>
                      </a:r>
                      <a:r>
                        <a:rPr kumimoji="1" lang="en-US" altLang="ja-JP" sz="3200" baseline="0" dirty="0" smtClean="0"/>
                        <a:t> TABLE</a:t>
                      </a:r>
                      <a:endParaRPr kumimoji="1" lang="ja-JP" altLang="en-US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21064">
                <a:tc>
                  <a:txBody>
                    <a:bodyPr/>
                    <a:lstStyle/>
                    <a:p>
                      <a:r>
                        <a:rPr lang="ja-JP" altLang="en-US" sz="3200" dirty="0" smtClean="0">
                          <a:solidFill>
                            <a:srgbClr val="C00000"/>
                          </a:solidFill>
                        </a:rPr>
                        <a:t>参照整合性制約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en-US" altLang="ja-JP" sz="3200" dirty="0" smtClean="0"/>
                        <a:t>CREATE</a:t>
                      </a:r>
                      <a:r>
                        <a:rPr kumimoji="1" lang="en-US" altLang="ja-JP" sz="3200" baseline="0" dirty="0" smtClean="0"/>
                        <a:t> TABLE </a:t>
                      </a:r>
                      <a:r>
                        <a:rPr kumimoji="1" lang="ja-JP" altLang="en-US" sz="3200" baseline="0" dirty="0" smtClean="0"/>
                        <a:t>文の中の</a:t>
                      </a:r>
                      <a:r>
                        <a:rPr kumimoji="1" lang="en-US" altLang="ja-JP" sz="3200" baseline="0" dirty="0" smtClean="0"/>
                        <a:t>FOREIGN</a:t>
                      </a:r>
                      <a:r>
                        <a:rPr kumimoji="1" lang="ja-JP" altLang="en-US" sz="3200" baseline="0" dirty="0" smtClean="0"/>
                        <a:t> </a:t>
                      </a:r>
                      <a:r>
                        <a:rPr kumimoji="1" lang="en-US" altLang="ja-JP" sz="3200" baseline="0" dirty="0" smtClean="0"/>
                        <a:t>KEY </a:t>
                      </a:r>
                      <a:r>
                        <a:rPr kumimoji="1" lang="ja-JP" altLang="en-US" sz="3200" baseline="0" dirty="0" smtClean="0"/>
                        <a:t>句，</a:t>
                      </a:r>
                      <a:r>
                        <a:rPr kumimoji="1" lang="en-US" altLang="ja-JP" sz="3200" baseline="0" dirty="0" smtClean="0"/>
                        <a:t>REFERENCES </a:t>
                      </a:r>
                      <a:r>
                        <a:rPr kumimoji="1" lang="ja-JP" altLang="en-US" sz="3200" baseline="0" dirty="0" smtClean="0"/>
                        <a:t>句</a:t>
                      </a:r>
                      <a:endParaRPr kumimoji="1" lang="ja-JP" altLang="en-US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2106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ja-JP" altLang="en-US" sz="3200" dirty="0" smtClean="0">
                          <a:solidFill>
                            <a:srgbClr val="C00000"/>
                          </a:solidFill>
                        </a:rPr>
                        <a:t>索引</a:t>
                      </a:r>
                      <a:r>
                        <a:rPr lang="ja-JP" altLang="en-US" sz="3200" dirty="0" smtClean="0"/>
                        <a:t>の作成</a:t>
                      </a:r>
                      <a:endParaRPr lang="en-US" altLang="ja-JP" sz="320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en-US" altLang="ja-JP" sz="3200" dirty="0" smtClean="0"/>
                        <a:t>CREATE INDEX</a:t>
                      </a:r>
                      <a:endParaRPr kumimoji="1" lang="ja-JP" altLang="en-US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72106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ja-JP" altLang="en-US" sz="3200" u="none" dirty="0" smtClean="0">
                          <a:solidFill>
                            <a:schemeClr val="tx1"/>
                          </a:solidFill>
                        </a:rPr>
                        <a:t>新規データ</a:t>
                      </a:r>
                      <a:r>
                        <a:rPr lang="ja-JP" altLang="en-US" sz="3200" dirty="0" smtClean="0"/>
                        <a:t>の登録</a:t>
                      </a:r>
                      <a:endParaRPr lang="en-US" altLang="ja-JP" sz="320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en-US" altLang="ja-JP" sz="3200" dirty="0" smtClean="0"/>
                        <a:t>INSERT INTO, CREATE TABLE AS</a:t>
                      </a:r>
                      <a:endParaRPr kumimoji="1" lang="ja-JP" altLang="en-US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721064">
                <a:tc>
                  <a:txBody>
                    <a:bodyPr/>
                    <a:lstStyle/>
                    <a:p>
                      <a:r>
                        <a:rPr lang="ja-JP" altLang="en-US" sz="3200" dirty="0" smtClean="0">
                          <a:solidFill>
                            <a:srgbClr val="C00000"/>
                          </a:solidFill>
                        </a:rPr>
                        <a:t>問い合わせ</a:t>
                      </a:r>
                      <a:r>
                        <a:rPr lang="ja-JP" altLang="en-US" sz="3200" dirty="0" smtClean="0"/>
                        <a:t>（</a:t>
                      </a:r>
                      <a:r>
                        <a:rPr lang="ja-JP" altLang="en-US" sz="3200" dirty="0" smtClean="0">
                          <a:solidFill>
                            <a:srgbClr val="C00000"/>
                          </a:solidFill>
                        </a:rPr>
                        <a:t>クエリ</a:t>
                      </a:r>
                      <a:r>
                        <a:rPr lang="ja-JP" altLang="en-US" sz="3200" dirty="0" smtClean="0"/>
                        <a:t>）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en-US" altLang="ja-JP" sz="3200" dirty="0" smtClean="0"/>
                        <a:t>SELECT FROM WHERE</a:t>
                      </a:r>
                      <a:endParaRPr kumimoji="1" lang="ja-JP" altLang="en-US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72106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ja-JP" altLang="en-US" sz="3200" dirty="0" smtClean="0">
                          <a:solidFill>
                            <a:srgbClr val="C00000"/>
                          </a:solidFill>
                        </a:rPr>
                        <a:t>更新</a:t>
                      </a:r>
                      <a:r>
                        <a:rPr lang="ja-JP" altLang="en-US" sz="3200" dirty="0" smtClean="0"/>
                        <a:t>（</a:t>
                      </a:r>
                      <a:r>
                        <a:rPr lang="ja-JP" altLang="en-US" sz="3200" dirty="0" smtClean="0">
                          <a:solidFill>
                            <a:srgbClr val="C00000"/>
                          </a:solidFill>
                        </a:rPr>
                        <a:t>挿入</a:t>
                      </a:r>
                      <a:r>
                        <a:rPr lang="ja-JP" altLang="en-US" sz="3200" dirty="0" smtClean="0"/>
                        <a:t>、</a:t>
                      </a:r>
                      <a:r>
                        <a:rPr lang="ja-JP" altLang="en-US" sz="3200" dirty="0" smtClean="0">
                          <a:solidFill>
                            <a:srgbClr val="C00000"/>
                          </a:solidFill>
                        </a:rPr>
                        <a:t>削除</a:t>
                      </a:r>
                      <a:r>
                        <a:rPr lang="ja-JP" altLang="en-US" sz="3200" dirty="0" smtClean="0"/>
                        <a:t>、</a:t>
                      </a:r>
                      <a:r>
                        <a:rPr lang="ja-JP" altLang="en-US" sz="3200" dirty="0" smtClean="0">
                          <a:solidFill>
                            <a:srgbClr val="C00000"/>
                          </a:solidFill>
                        </a:rPr>
                        <a:t>変更</a:t>
                      </a:r>
                      <a:r>
                        <a:rPr lang="ja-JP" altLang="en-US" sz="3200" dirty="0" smtClean="0"/>
                        <a:t>）</a:t>
                      </a:r>
                      <a:endParaRPr lang="en-US" altLang="ja-JP" sz="320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en-US" altLang="ja-JP" sz="3200" dirty="0" smtClean="0"/>
                        <a:t>INSERT INTO,</a:t>
                      </a:r>
                      <a:r>
                        <a:rPr kumimoji="1" lang="en-US" altLang="ja-JP" sz="3200" baseline="0" dirty="0" smtClean="0"/>
                        <a:t> DELETE FROM WHERE, UPDATE SET WHERE</a:t>
                      </a:r>
                      <a:endParaRPr kumimoji="1" lang="ja-JP" altLang="en-US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6" name="円/楕円 5"/>
          <p:cNvSpPr/>
          <p:nvPr/>
        </p:nvSpPr>
        <p:spPr>
          <a:xfrm>
            <a:off x="-292529" y="4906536"/>
            <a:ext cx="11162371" cy="858644"/>
          </a:xfrm>
          <a:prstGeom prst="ellipse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3" name="テキスト ボックス 2"/>
          <p:cNvSpPr txBox="1"/>
          <p:nvPr/>
        </p:nvSpPr>
        <p:spPr>
          <a:xfrm>
            <a:off x="9084738" y="5170528"/>
            <a:ext cx="3570208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2400" dirty="0" smtClean="0">
                <a:solidFill>
                  <a:srgbClr val="FF0000"/>
                </a:solidFill>
              </a:rPr>
              <a:t>第７回～第１３回は</a:t>
            </a:r>
            <a:endParaRPr kumimoji="1" lang="en-US" altLang="ja-JP" sz="2400" dirty="0" smtClean="0">
              <a:solidFill>
                <a:srgbClr val="FF0000"/>
              </a:solidFill>
            </a:endParaRPr>
          </a:p>
          <a:p>
            <a:r>
              <a:rPr lang="ja-JP" altLang="en-US" sz="2400" dirty="0" smtClean="0">
                <a:solidFill>
                  <a:srgbClr val="FF0000"/>
                </a:solidFill>
              </a:rPr>
              <a:t>ここ（残りは第１４回、</a:t>
            </a:r>
            <a:endParaRPr lang="en-US" altLang="ja-JP" sz="2400" dirty="0" smtClean="0">
              <a:solidFill>
                <a:srgbClr val="FF0000"/>
              </a:solidFill>
            </a:endParaRPr>
          </a:p>
          <a:p>
            <a:r>
              <a:rPr lang="ja-JP" altLang="en-US" sz="2400" dirty="0" smtClean="0">
                <a:solidFill>
                  <a:srgbClr val="FF0000"/>
                </a:solidFill>
              </a:rPr>
              <a:t>第１５回）</a:t>
            </a:r>
            <a:endParaRPr kumimoji="1" lang="ja-JP" altLang="en-US" sz="24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636707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9" name="スライド番号プレースホルダー 5"/>
          <p:cNvSpPr>
            <a:spLocks noGrp="1"/>
          </p:cNvSpPr>
          <p:nvPr>
            <p:ph type="sldNum" sz="quarter" idx="12"/>
          </p:nvPr>
        </p:nvSpPr>
        <p:spPr bwMode="auto">
          <a:xfrm>
            <a:off x="9259824" y="6356350"/>
            <a:ext cx="2775796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32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8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58E85D0C-2A18-4259-B8B7-078272595A85}" type="slidenum">
              <a:rPr lang="ja-JP" altLang="en-US" sz="2800">
                <a:cs typeface="Segoe UI" panose="020B0502040204020203" pitchFamily="34" charset="0"/>
              </a:rPr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8</a:t>
            </a:fld>
            <a:endParaRPr lang="ja-JP" altLang="en-US" sz="1800" dirty="0">
              <a:cs typeface="Segoe UI" panose="020B0502040204020203" pitchFamily="34" charset="0"/>
            </a:endParaRPr>
          </a:p>
        </p:txBody>
      </p:sp>
      <p:sp>
        <p:nvSpPr>
          <p:cNvPr id="19460" name="Rectangle 2"/>
          <p:cNvSpPr>
            <a:spLocks noGrp="1"/>
          </p:cNvSpPr>
          <p:nvPr>
            <p:ph type="title" idx="4294967295"/>
          </p:nvPr>
        </p:nvSpPr>
        <p:spPr>
          <a:xfrm>
            <a:off x="419099" y="0"/>
            <a:ext cx="8674361" cy="1004888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ja-JP" altLang="en-US" sz="4000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Segoe UI" panose="020B0502040204020203" pitchFamily="34" charset="0"/>
              </a:rPr>
              <a:t>データベースの運用イメージ</a:t>
            </a:r>
          </a:p>
        </p:txBody>
      </p:sp>
      <p:sp>
        <p:nvSpPr>
          <p:cNvPr id="11" name="正方形/長方形 10"/>
          <p:cNvSpPr/>
          <p:nvPr/>
        </p:nvSpPr>
        <p:spPr>
          <a:xfrm>
            <a:off x="10270063" y="2035655"/>
            <a:ext cx="1211029" cy="112966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13" name="テキスト ボックス 12"/>
          <p:cNvSpPr txBox="1"/>
          <p:nvPr/>
        </p:nvSpPr>
        <p:spPr>
          <a:xfrm>
            <a:off x="10342714" y="1219141"/>
            <a:ext cx="12618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2800" b="1" dirty="0" smtClean="0"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新しい</a:t>
            </a:r>
            <a:endParaRPr kumimoji="1" lang="en-US" altLang="ja-JP" sz="2800" b="1" dirty="0" smtClean="0"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  <a:p>
            <a:r>
              <a:rPr kumimoji="1" lang="ja-JP" altLang="en-US" sz="2800" b="1" dirty="0" smtClean="0"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データ</a:t>
            </a:r>
            <a:endParaRPr kumimoji="1" lang="ja-JP" altLang="en-US" sz="2800" b="1" dirty="0">
              <a:solidFill>
                <a:srgbClr val="C00000"/>
              </a:solidFill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14" name="角丸四角形 13"/>
          <p:cNvSpPr/>
          <p:nvPr/>
        </p:nvSpPr>
        <p:spPr>
          <a:xfrm>
            <a:off x="7486667" y="1932211"/>
            <a:ext cx="1929022" cy="1233111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15" name="テキスト ボックス 14"/>
          <p:cNvSpPr txBox="1"/>
          <p:nvPr/>
        </p:nvSpPr>
        <p:spPr>
          <a:xfrm>
            <a:off x="7517054" y="2120933"/>
            <a:ext cx="1980029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800" b="1" dirty="0" smtClean="0">
                <a:solidFill>
                  <a:srgbClr val="C0000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問い合わせ</a:t>
            </a:r>
            <a:endParaRPr lang="en-US" altLang="ja-JP" sz="2800" b="1" dirty="0" smtClean="0">
              <a:solidFill>
                <a:srgbClr val="C00000"/>
              </a:solidFill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  <a:p>
            <a:r>
              <a:rPr kumimoji="1" lang="ja-JP" altLang="en-US" sz="2800" b="1" dirty="0" smtClean="0">
                <a:solidFill>
                  <a:srgbClr val="C0000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（クエリ）</a:t>
            </a:r>
            <a:endParaRPr kumimoji="1" lang="ja-JP" altLang="en-US" sz="2800" b="1" dirty="0">
              <a:solidFill>
                <a:srgbClr val="C00000"/>
              </a:solidFill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16" name="右矢印 15"/>
          <p:cNvSpPr/>
          <p:nvPr/>
        </p:nvSpPr>
        <p:spPr>
          <a:xfrm>
            <a:off x="6890349" y="2230653"/>
            <a:ext cx="306180" cy="739671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17" name="右矢印 16"/>
          <p:cNvSpPr/>
          <p:nvPr/>
        </p:nvSpPr>
        <p:spPr>
          <a:xfrm>
            <a:off x="9689786" y="2230653"/>
            <a:ext cx="306180" cy="739671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18" name="円柱 17"/>
          <p:cNvSpPr/>
          <p:nvPr/>
        </p:nvSpPr>
        <p:spPr>
          <a:xfrm>
            <a:off x="3465662" y="2035655"/>
            <a:ext cx="3010500" cy="3193584"/>
          </a:xfrm>
          <a:prstGeom prst="ca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19" name="テキスト ボックス 18"/>
          <p:cNvSpPr txBox="1"/>
          <p:nvPr/>
        </p:nvSpPr>
        <p:spPr>
          <a:xfrm>
            <a:off x="3801360" y="3271617"/>
            <a:ext cx="2339103" cy="523220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pPr algn="ctr"/>
            <a:r>
              <a:rPr kumimoji="1" lang="ja-JP" altLang="en-US" sz="2800" b="1" dirty="0" smtClean="0">
                <a:solidFill>
                  <a:srgbClr val="C0000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データベース</a:t>
            </a:r>
            <a:endParaRPr kumimoji="1" lang="en-US" altLang="ja-JP" sz="2800" b="1" dirty="0" smtClean="0">
              <a:solidFill>
                <a:srgbClr val="000000"/>
              </a:solidFill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20" name="テキスト ボックス 19"/>
          <p:cNvSpPr txBox="1"/>
          <p:nvPr/>
        </p:nvSpPr>
        <p:spPr>
          <a:xfrm>
            <a:off x="6958907" y="3232224"/>
            <a:ext cx="3057248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ja-JP" altLang="en-US" sz="2800" dirty="0" smtClean="0">
                <a:solidFill>
                  <a:srgbClr val="00000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検索（抽出）、</a:t>
            </a:r>
            <a:endParaRPr kumimoji="1" lang="en-US" altLang="ja-JP" sz="2800" dirty="0" smtClean="0">
              <a:solidFill>
                <a:srgbClr val="000000"/>
              </a:solidFill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  <a:p>
            <a:pPr algn="ctr"/>
            <a:r>
              <a:rPr lang="ja-JP" altLang="en-US" sz="2800" dirty="0" smtClean="0">
                <a:solidFill>
                  <a:srgbClr val="00000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分類、集計・集約</a:t>
            </a:r>
            <a:endParaRPr kumimoji="1" lang="ja-JP" altLang="en-US" sz="2800" dirty="0">
              <a:solidFill>
                <a:srgbClr val="000000"/>
              </a:solidFill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21" name="角丸四角形 20"/>
          <p:cNvSpPr/>
          <p:nvPr/>
        </p:nvSpPr>
        <p:spPr>
          <a:xfrm>
            <a:off x="752532" y="2809575"/>
            <a:ext cx="1672238" cy="1233111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22" name="テキスト ボックス 21"/>
          <p:cNvSpPr txBox="1"/>
          <p:nvPr/>
        </p:nvSpPr>
        <p:spPr>
          <a:xfrm>
            <a:off x="778171" y="3218436"/>
            <a:ext cx="162095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ja-JP" altLang="en-US" sz="2800" b="1" dirty="0" smtClean="0">
                <a:solidFill>
                  <a:srgbClr val="C0000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フォーム</a:t>
            </a:r>
            <a:endParaRPr kumimoji="1" lang="ja-JP" altLang="en-US" sz="2800" b="1" dirty="0">
              <a:solidFill>
                <a:srgbClr val="C00000"/>
              </a:solidFill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23" name="右矢印 22"/>
          <p:cNvSpPr/>
          <p:nvPr/>
        </p:nvSpPr>
        <p:spPr>
          <a:xfrm>
            <a:off x="2578754" y="3108017"/>
            <a:ext cx="306180" cy="739671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24" name="テキスト ボックス 23"/>
          <p:cNvSpPr txBox="1"/>
          <p:nvPr/>
        </p:nvSpPr>
        <p:spPr>
          <a:xfrm>
            <a:off x="419099" y="4166816"/>
            <a:ext cx="2339103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ja-JP" altLang="en-US" sz="2800" dirty="0" smtClean="0">
                <a:solidFill>
                  <a:srgbClr val="00000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新規データ</a:t>
            </a:r>
            <a:endParaRPr kumimoji="1" lang="en-US" altLang="ja-JP" sz="2800" dirty="0" smtClean="0">
              <a:solidFill>
                <a:srgbClr val="000000"/>
              </a:solidFill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  <a:p>
            <a:pPr algn="ctr"/>
            <a:r>
              <a:rPr kumimoji="1" lang="ja-JP" altLang="en-US" sz="2800" dirty="0" smtClean="0">
                <a:solidFill>
                  <a:srgbClr val="00000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の追加、</a:t>
            </a:r>
            <a:endParaRPr kumimoji="1" lang="en-US" altLang="ja-JP" sz="2800" dirty="0" smtClean="0">
              <a:solidFill>
                <a:srgbClr val="000000"/>
              </a:solidFill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  <a:p>
            <a:pPr algn="ctr"/>
            <a:r>
              <a:rPr lang="ja-JP" altLang="en-US" sz="2800" dirty="0">
                <a:solidFill>
                  <a:srgbClr val="00000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データ</a:t>
            </a:r>
            <a:r>
              <a:rPr lang="ja-JP" altLang="en-US" sz="2800" dirty="0" smtClean="0">
                <a:solidFill>
                  <a:srgbClr val="00000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の確認</a:t>
            </a:r>
            <a:endParaRPr lang="en-US" altLang="ja-JP" sz="2800" dirty="0" smtClean="0">
              <a:solidFill>
                <a:srgbClr val="000000"/>
              </a:solidFill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  <a:p>
            <a:pPr algn="ctr"/>
            <a:r>
              <a:rPr lang="ja-JP" altLang="en-US" sz="2800" dirty="0" smtClean="0">
                <a:solidFill>
                  <a:srgbClr val="00000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や編集</a:t>
            </a:r>
            <a:endParaRPr kumimoji="1" lang="ja-JP" altLang="en-US" sz="2800" dirty="0">
              <a:solidFill>
                <a:srgbClr val="000000"/>
              </a:solidFill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25" name="正方形/長方形 24"/>
          <p:cNvSpPr/>
          <p:nvPr/>
        </p:nvSpPr>
        <p:spPr>
          <a:xfrm>
            <a:off x="10270063" y="4478798"/>
            <a:ext cx="1211029" cy="112966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26" name="テキスト ボックス 25"/>
          <p:cNvSpPr txBox="1"/>
          <p:nvPr/>
        </p:nvSpPr>
        <p:spPr>
          <a:xfrm>
            <a:off x="10167691" y="3794837"/>
            <a:ext cx="162095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2800" b="1" dirty="0" smtClean="0"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レポート</a:t>
            </a:r>
            <a:endParaRPr kumimoji="1" lang="ja-JP" altLang="en-US" sz="2800" b="1" dirty="0"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27" name="角丸四角形 26"/>
          <p:cNvSpPr/>
          <p:nvPr/>
        </p:nvSpPr>
        <p:spPr>
          <a:xfrm>
            <a:off x="7486666" y="4375354"/>
            <a:ext cx="1869217" cy="1233111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28" name="テキスト ボックス 27"/>
          <p:cNvSpPr txBox="1"/>
          <p:nvPr/>
        </p:nvSpPr>
        <p:spPr>
          <a:xfrm>
            <a:off x="7449593" y="4514855"/>
            <a:ext cx="1980029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2800" b="1" dirty="0" smtClean="0">
                <a:solidFill>
                  <a:srgbClr val="C0000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レポート</a:t>
            </a:r>
            <a:endParaRPr kumimoji="1" lang="en-US" altLang="ja-JP" sz="2800" b="1" dirty="0" smtClean="0">
              <a:solidFill>
                <a:srgbClr val="C00000"/>
              </a:solidFill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  <a:p>
            <a:r>
              <a:rPr lang="ja-JP" altLang="en-US" sz="2800" b="1" dirty="0" smtClean="0">
                <a:solidFill>
                  <a:srgbClr val="C0000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作成</a:t>
            </a:r>
            <a:r>
              <a:rPr lang="ja-JP" altLang="en-US" sz="2800" b="1" dirty="0">
                <a:solidFill>
                  <a:srgbClr val="C0000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ツール</a:t>
            </a:r>
            <a:endParaRPr kumimoji="1" lang="ja-JP" altLang="en-US" sz="2800" b="1" dirty="0">
              <a:solidFill>
                <a:srgbClr val="C00000"/>
              </a:solidFill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29" name="右矢印 28"/>
          <p:cNvSpPr/>
          <p:nvPr/>
        </p:nvSpPr>
        <p:spPr>
          <a:xfrm>
            <a:off x="6890349" y="4673796"/>
            <a:ext cx="306180" cy="739671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30" name="右矢印 29"/>
          <p:cNvSpPr/>
          <p:nvPr/>
        </p:nvSpPr>
        <p:spPr>
          <a:xfrm>
            <a:off x="9689786" y="4673796"/>
            <a:ext cx="306180" cy="739671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31" name="テキスト ボックス 30"/>
          <p:cNvSpPr txBox="1"/>
          <p:nvPr/>
        </p:nvSpPr>
        <p:spPr>
          <a:xfrm>
            <a:off x="7585258" y="5618876"/>
            <a:ext cx="198002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ja-JP" altLang="en-US" sz="2800" dirty="0" smtClean="0">
                <a:solidFill>
                  <a:srgbClr val="00000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レポート化</a:t>
            </a:r>
            <a:endParaRPr kumimoji="1" lang="ja-JP" altLang="en-US" sz="2800" dirty="0">
              <a:solidFill>
                <a:srgbClr val="000000"/>
              </a:solidFill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32" name="円/楕円 31"/>
          <p:cNvSpPr/>
          <p:nvPr/>
        </p:nvSpPr>
        <p:spPr>
          <a:xfrm>
            <a:off x="7313538" y="1443547"/>
            <a:ext cx="2239200" cy="2144809"/>
          </a:xfrm>
          <a:prstGeom prst="ellipse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34" name="テキスト ボックス 33"/>
          <p:cNvSpPr txBox="1"/>
          <p:nvPr/>
        </p:nvSpPr>
        <p:spPr>
          <a:xfrm>
            <a:off x="540418" y="2230653"/>
            <a:ext cx="80021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2400" dirty="0" smtClean="0">
                <a:solidFill>
                  <a:srgbClr val="FF0000"/>
                </a:solidFill>
              </a:rPr>
              <a:t>済み</a:t>
            </a:r>
            <a:endParaRPr kumimoji="1" lang="ja-JP" altLang="en-US" sz="2400" dirty="0">
              <a:solidFill>
                <a:srgbClr val="FF0000"/>
              </a:solidFill>
            </a:endParaRPr>
          </a:p>
        </p:txBody>
      </p:sp>
      <p:sp>
        <p:nvSpPr>
          <p:cNvPr id="35" name="テキスト ボックス 34"/>
          <p:cNvSpPr txBox="1"/>
          <p:nvPr/>
        </p:nvSpPr>
        <p:spPr>
          <a:xfrm>
            <a:off x="6686447" y="4209259"/>
            <a:ext cx="80021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2400" dirty="0" smtClean="0">
                <a:solidFill>
                  <a:srgbClr val="FF0000"/>
                </a:solidFill>
              </a:rPr>
              <a:t>済み</a:t>
            </a:r>
            <a:endParaRPr kumimoji="1" lang="ja-JP" altLang="en-US" sz="24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300675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3" name="スライド番号プレースホルダー 5"/>
          <p:cNvSpPr>
            <a:spLocks noGrp="1"/>
          </p:cNvSpPr>
          <p:nvPr>
            <p:ph type="sldNum" sz="quarter" idx="12"/>
          </p:nvPr>
        </p:nvSpPr>
        <p:spPr bwMode="auto">
          <a:xfrm>
            <a:off x="9305544" y="6338062"/>
            <a:ext cx="2743200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32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8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12CAE7E7-E1EC-4CA4-BBC7-394FC41F7D00}" type="slidenum">
              <a:rPr lang="ja-JP" altLang="en-US" sz="2800">
                <a:solidFill>
                  <a:schemeClr val="tx1"/>
                </a:solidFill>
              </a:rPr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9</a:t>
            </a:fld>
            <a:endParaRPr lang="ja-JP" altLang="en-US" sz="2800" dirty="0">
              <a:solidFill>
                <a:schemeClr val="tx1"/>
              </a:solidFill>
            </a:endParaRPr>
          </a:p>
        </p:txBody>
      </p:sp>
      <p:sp>
        <p:nvSpPr>
          <p:cNvPr id="15364" name="Rectangle 1026"/>
          <p:cNvSpPr>
            <a:spLocks noGrp="1"/>
          </p:cNvSpPr>
          <p:nvPr>
            <p:ph type="ctrTitle"/>
          </p:nvPr>
        </p:nvSpPr>
        <p:spPr>
          <a:xfrm>
            <a:off x="1219200" y="2286000"/>
            <a:ext cx="9814559" cy="1143000"/>
          </a:xfrm>
          <a:noFill/>
        </p:spPr>
        <p:txBody>
          <a:bodyPr anchor="ctr">
            <a:normAutofit/>
          </a:bodyPr>
          <a:lstStyle/>
          <a:p>
            <a:r>
              <a:rPr lang="en-US" altLang="ja-JP" sz="4000" dirty="0" smtClean="0"/>
              <a:t>1-1</a:t>
            </a:r>
            <a:r>
              <a:rPr lang="ja-JP" altLang="en-US" sz="4000" dirty="0" smtClean="0"/>
              <a:t> </a:t>
            </a:r>
            <a:r>
              <a:rPr lang="en-US" altLang="ja-JP" sz="4000" dirty="0" smtClean="0"/>
              <a:t>SQL </a:t>
            </a:r>
            <a:r>
              <a:rPr lang="ja-JP" altLang="en-US" sz="4000" dirty="0" smtClean="0"/>
              <a:t>による問い合わせ（クエリ）の例</a:t>
            </a:r>
            <a:endParaRPr lang="ja-JP" altLang="en-US" sz="4000" dirty="0"/>
          </a:p>
        </p:txBody>
      </p:sp>
    </p:spTree>
    <p:extLst>
      <p:ext uri="{BB962C8B-B14F-4D97-AF65-F5344CB8AC3E}">
        <p14:creationId xmlns:p14="http://schemas.microsoft.com/office/powerpoint/2010/main" val="25355182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60" name="Rectangle 2"/>
          <p:cNvSpPr>
            <a:spLocks noGrp="1"/>
          </p:cNvSpPr>
          <p:nvPr>
            <p:ph type="title" idx="4294967295"/>
          </p:nvPr>
        </p:nvSpPr>
        <p:spPr>
          <a:xfrm>
            <a:off x="419100" y="0"/>
            <a:ext cx="8572500" cy="1004888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ja-JP" altLang="en-US" sz="4000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Segoe UI" panose="020B0502040204020203" pitchFamily="34" charset="0"/>
              </a:rPr>
              <a:t>説明に用いるテーブル</a:t>
            </a:r>
          </a:p>
        </p:txBody>
      </p:sp>
      <p:graphicFrame>
        <p:nvGraphicFramePr>
          <p:cNvPr id="11" name="表 10"/>
          <p:cNvGraphicFramePr>
            <a:graphicFrameLocks noGrp="1"/>
          </p:cNvGraphicFramePr>
          <p:nvPr>
            <p:extLst/>
          </p:nvPr>
        </p:nvGraphicFramePr>
        <p:xfrm>
          <a:off x="5201190" y="2093650"/>
          <a:ext cx="4628559" cy="25603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0663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7907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4285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61382"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3600" dirty="0" smtClean="0"/>
                        <a:t>ID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3600" dirty="0" smtClean="0"/>
                        <a:t>商品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3600" dirty="0" smtClean="0"/>
                        <a:t>単価</a:t>
                      </a:r>
                      <a:endParaRPr kumimoji="1" lang="ja-JP" altLang="en-US" sz="3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dirty="0" smtClean="0"/>
                        <a:t>1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600" dirty="0" smtClean="0"/>
                        <a:t>みかん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dirty="0" smtClean="0"/>
                        <a:t>50</a:t>
                      </a:r>
                      <a:endParaRPr kumimoji="1" lang="ja-JP" altLang="en-US" sz="3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97735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dirty="0" smtClean="0"/>
                        <a:t>2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600" dirty="0" smtClean="0"/>
                        <a:t>りんご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dirty="0" smtClean="0"/>
                        <a:t>100</a:t>
                      </a:r>
                      <a:endParaRPr kumimoji="1" lang="ja-JP" altLang="en-US" sz="3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97735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dirty="0" smtClean="0"/>
                        <a:t>3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600" dirty="0" smtClean="0"/>
                        <a:t>メロン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dirty="0" smtClean="0"/>
                        <a:t>500</a:t>
                      </a:r>
                      <a:endParaRPr kumimoji="1" lang="ja-JP" altLang="en-US" sz="3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3" name="右中かっこ 2"/>
          <p:cNvSpPr/>
          <p:nvPr/>
        </p:nvSpPr>
        <p:spPr>
          <a:xfrm rot="16200000" flipH="1">
            <a:off x="5612103" y="4381585"/>
            <a:ext cx="319504" cy="1141330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15" name="右中かっこ 14"/>
          <p:cNvSpPr/>
          <p:nvPr/>
        </p:nvSpPr>
        <p:spPr>
          <a:xfrm rot="16200000" flipH="1">
            <a:off x="7224061" y="4077059"/>
            <a:ext cx="319504" cy="1750382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16" name="右中かっこ 15"/>
          <p:cNvSpPr/>
          <p:nvPr/>
        </p:nvSpPr>
        <p:spPr>
          <a:xfrm rot="16200000" flipH="1">
            <a:off x="8967675" y="4249928"/>
            <a:ext cx="319504" cy="1404644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4" name="テキスト ボックス 3"/>
          <p:cNvSpPr txBox="1"/>
          <p:nvPr/>
        </p:nvSpPr>
        <p:spPr>
          <a:xfrm>
            <a:off x="4986415" y="5250530"/>
            <a:ext cx="1860884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ja-JP" altLang="en-US" sz="24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フィールド</a:t>
            </a:r>
            <a:r>
              <a:rPr lang="en-US" altLang="ja-JP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 </a:t>
            </a:r>
          </a:p>
          <a:p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17" name="テキスト ボックス 16"/>
          <p:cNvSpPr txBox="1"/>
          <p:nvPr/>
        </p:nvSpPr>
        <p:spPr>
          <a:xfrm>
            <a:off x="6791699" y="5239556"/>
            <a:ext cx="1860884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ja-JP" altLang="en-US" sz="24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フィールド</a:t>
            </a:r>
            <a:r>
              <a:rPr lang="en-US" altLang="ja-JP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 </a:t>
            </a:r>
          </a:p>
          <a:p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18" name="テキスト ボックス 17"/>
          <p:cNvSpPr txBox="1"/>
          <p:nvPr/>
        </p:nvSpPr>
        <p:spPr>
          <a:xfrm>
            <a:off x="8549301" y="5260611"/>
            <a:ext cx="1860884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ja-JP" altLang="en-US" sz="24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フィールド</a:t>
            </a:r>
            <a:r>
              <a:rPr lang="en-US" altLang="ja-JP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 </a:t>
            </a:r>
          </a:p>
          <a:p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19" name="テキスト ボックス 18"/>
          <p:cNvSpPr txBox="1"/>
          <p:nvPr/>
        </p:nvSpPr>
        <p:spPr>
          <a:xfrm>
            <a:off x="5700161" y="6103099"/>
            <a:ext cx="3630616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ja-JP" altLang="en-US" sz="24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フィールドが３つ</a:t>
            </a:r>
            <a:r>
              <a:rPr lang="en-US" altLang="ja-JP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 </a:t>
            </a:r>
          </a:p>
          <a:p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14" name="テキスト ボックス 13"/>
          <p:cNvSpPr txBox="1"/>
          <p:nvPr/>
        </p:nvSpPr>
        <p:spPr>
          <a:xfrm>
            <a:off x="6885003" y="1263469"/>
            <a:ext cx="36306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ja-JP" altLang="en-US" sz="36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商品</a:t>
            </a:r>
            <a:endParaRPr kumimoji="1" lang="ja-JP" altLang="en-US" sz="36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28" name="円柱 27"/>
          <p:cNvSpPr/>
          <p:nvPr/>
        </p:nvSpPr>
        <p:spPr>
          <a:xfrm>
            <a:off x="566887" y="2823330"/>
            <a:ext cx="2070281" cy="2288672"/>
          </a:xfrm>
          <a:prstGeom prst="ca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29" name="テキスト ボックス 28"/>
          <p:cNvSpPr txBox="1"/>
          <p:nvPr/>
        </p:nvSpPr>
        <p:spPr>
          <a:xfrm>
            <a:off x="775677" y="3644671"/>
            <a:ext cx="1608570" cy="95410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kumimoji="1" lang="ja-JP" altLang="en-US" sz="2800" b="1" dirty="0" smtClean="0">
                <a:solidFill>
                  <a:srgbClr val="C0000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データベース</a:t>
            </a:r>
            <a:endParaRPr kumimoji="1" lang="en-US" altLang="ja-JP" sz="2800" b="1" dirty="0" smtClean="0">
              <a:solidFill>
                <a:srgbClr val="000000"/>
              </a:solidFill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30" name="テキスト ボックス 29"/>
          <p:cNvSpPr txBox="1"/>
          <p:nvPr/>
        </p:nvSpPr>
        <p:spPr>
          <a:xfrm>
            <a:off x="226934" y="5131355"/>
            <a:ext cx="2954197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ja-JP" altLang="en-US" sz="2800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データベース</a:t>
            </a:r>
            <a:r>
              <a:rPr kumimoji="1" lang="ja-JP" altLang="en-US" sz="28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の</a:t>
            </a:r>
            <a:endParaRPr kumimoji="1" lang="en-US" altLang="ja-JP" sz="2800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r>
              <a:rPr lang="ja-JP" altLang="en-US" sz="28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中</a:t>
            </a:r>
            <a:r>
              <a:rPr lang="ja-JP" altLang="en-US" sz="28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には、</a:t>
            </a:r>
            <a:endParaRPr lang="en-US" altLang="ja-JP" sz="28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r>
              <a:rPr lang="ja-JP" altLang="en-US" sz="28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たくさんの</a:t>
            </a:r>
            <a:endParaRPr lang="en-US" altLang="ja-JP" sz="2800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r>
              <a:rPr lang="ja-JP" altLang="en-US" sz="2800" dirty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テーブル</a:t>
            </a:r>
            <a:r>
              <a:rPr lang="ja-JP" altLang="en-US" sz="28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が</a:t>
            </a:r>
            <a:r>
              <a:rPr lang="ja-JP" altLang="en-US" sz="28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入</a:t>
            </a:r>
            <a:r>
              <a:rPr lang="ja-JP" altLang="en-US" sz="28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る</a:t>
            </a:r>
            <a:endParaRPr lang="en-US" altLang="ja-JP" sz="2800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2" name="雲形吹き出し 1"/>
          <p:cNvSpPr/>
          <p:nvPr/>
        </p:nvSpPr>
        <p:spPr>
          <a:xfrm>
            <a:off x="3600231" y="757646"/>
            <a:ext cx="8156339" cy="6084117"/>
          </a:xfrm>
          <a:prstGeom prst="cloudCallout">
            <a:avLst>
              <a:gd name="adj1" fmla="val -56729"/>
              <a:gd name="adj2" fmla="val 1558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4059600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9" name="スライド番号プレースホルダー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32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8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58E85D0C-2A18-4259-B8B7-078272595A85}" type="slidenum">
              <a:rPr lang="ja-JP" altLang="en-US" sz="2800">
                <a:cs typeface="Segoe UI" panose="020B0502040204020203" pitchFamily="34" charset="0"/>
              </a:rPr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11</a:t>
            </a:fld>
            <a:endParaRPr lang="ja-JP" altLang="en-US" sz="1800" dirty="0">
              <a:cs typeface="Segoe UI" panose="020B0502040204020203" pitchFamily="34" charset="0"/>
            </a:endParaRPr>
          </a:p>
        </p:txBody>
      </p:sp>
      <p:sp>
        <p:nvSpPr>
          <p:cNvPr id="19460" name="Rectangle 2"/>
          <p:cNvSpPr>
            <a:spLocks noGrp="1"/>
          </p:cNvSpPr>
          <p:nvPr>
            <p:ph type="title" idx="4294967295"/>
          </p:nvPr>
        </p:nvSpPr>
        <p:spPr>
          <a:xfrm>
            <a:off x="419100" y="0"/>
            <a:ext cx="8572500" cy="1004888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en-US" altLang="ja-JP" sz="4000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Segoe UI" panose="020B0502040204020203" pitchFamily="34" charset="0"/>
              </a:rPr>
              <a:t>SQL </a:t>
            </a:r>
            <a:r>
              <a:rPr lang="ja-JP" altLang="en-US" sz="4000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Segoe UI" panose="020B0502040204020203" pitchFamily="34" charset="0"/>
              </a:rPr>
              <a:t>による問い合わせの例</a:t>
            </a:r>
          </a:p>
        </p:txBody>
      </p:sp>
      <p:sp>
        <p:nvSpPr>
          <p:cNvPr id="19" name="テキスト ボックス 18"/>
          <p:cNvSpPr txBox="1"/>
          <p:nvPr/>
        </p:nvSpPr>
        <p:spPr>
          <a:xfrm>
            <a:off x="3769910" y="5217031"/>
            <a:ext cx="707763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SQL</a:t>
            </a:r>
            <a:r>
              <a:rPr kumimoji="1"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は簡潔で単純！</a:t>
            </a:r>
            <a:endParaRPr kumimoji="1" lang="ja-JP" altLang="en-US" sz="32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1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419100" y="1559431"/>
            <a:ext cx="11671300" cy="3657600"/>
          </a:xfrm>
        </p:spPr>
        <p:txBody>
          <a:bodyPr>
            <a:normAutofit/>
          </a:bodyPr>
          <a:lstStyle/>
          <a:p>
            <a:pPr marL="0" indent="0">
              <a:lnSpc>
                <a:spcPct val="140000"/>
              </a:lnSpc>
              <a:buNone/>
            </a:pPr>
            <a:r>
              <a:rPr kumimoji="1" lang="ja-JP" altLang="en-US" sz="3200" dirty="0" smtClean="0">
                <a:solidFill>
                  <a:schemeClr val="tx1"/>
                </a:solidFill>
                <a:latin typeface="+mn-ea"/>
              </a:rPr>
              <a:t>①　</a:t>
            </a:r>
            <a:r>
              <a:rPr kumimoji="1" lang="en-US" altLang="ja-JP" sz="3200" dirty="0" smtClean="0">
                <a:solidFill>
                  <a:srgbClr val="C00000"/>
                </a:solidFill>
                <a:latin typeface="+mn-ea"/>
              </a:rPr>
              <a:t>select</a:t>
            </a:r>
            <a:r>
              <a:rPr kumimoji="1" lang="en-US" altLang="ja-JP" sz="3200" dirty="0" smtClean="0">
                <a:latin typeface="+mn-ea"/>
              </a:rPr>
              <a:t> </a:t>
            </a:r>
            <a:r>
              <a:rPr lang="en-US" altLang="ja-JP" sz="3200" dirty="0" smtClean="0">
                <a:solidFill>
                  <a:srgbClr val="C00000"/>
                </a:solidFill>
                <a:latin typeface="+mn-ea"/>
              </a:rPr>
              <a:t>* from </a:t>
            </a:r>
            <a:r>
              <a:rPr lang="ja-JP" altLang="en-US" sz="3200" dirty="0" smtClean="0">
                <a:latin typeface="+mn-ea"/>
              </a:rPr>
              <a:t>商品</a:t>
            </a:r>
            <a:r>
              <a:rPr lang="en-US" altLang="ja-JP" sz="3200" dirty="0" smtClean="0">
                <a:latin typeface="+mn-ea"/>
              </a:rPr>
              <a:t>;</a:t>
            </a:r>
          </a:p>
          <a:p>
            <a:pPr marL="0" indent="0">
              <a:lnSpc>
                <a:spcPct val="140000"/>
              </a:lnSpc>
              <a:buNone/>
            </a:pPr>
            <a:r>
              <a:rPr lang="ja-JP" altLang="en-US" sz="3200" dirty="0" smtClean="0">
                <a:solidFill>
                  <a:schemeClr val="tx1"/>
                </a:solidFill>
                <a:latin typeface="+mn-ea"/>
              </a:rPr>
              <a:t>②　</a:t>
            </a:r>
            <a:r>
              <a:rPr lang="en-US" altLang="ja-JP" sz="3200" dirty="0" smtClean="0">
                <a:solidFill>
                  <a:srgbClr val="C00000"/>
                </a:solidFill>
                <a:latin typeface="+mn-ea"/>
              </a:rPr>
              <a:t>select</a:t>
            </a:r>
            <a:r>
              <a:rPr lang="en-US" altLang="ja-JP" sz="3200" dirty="0" smtClean="0">
                <a:latin typeface="+mn-ea"/>
              </a:rPr>
              <a:t> </a:t>
            </a:r>
            <a:r>
              <a:rPr lang="ja-JP" altLang="en-US" sz="3200" dirty="0" smtClean="0">
                <a:latin typeface="+mn-ea"/>
              </a:rPr>
              <a:t>商品</a:t>
            </a:r>
            <a:r>
              <a:rPr lang="en-US" altLang="ja-JP" sz="3200" dirty="0" smtClean="0">
                <a:latin typeface="+mn-ea"/>
              </a:rPr>
              <a:t>, </a:t>
            </a:r>
            <a:r>
              <a:rPr lang="ja-JP" altLang="en-US" sz="3200" dirty="0" smtClean="0">
                <a:latin typeface="+mn-ea"/>
              </a:rPr>
              <a:t>単価</a:t>
            </a:r>
            <a:r>
              <a:rPr lang="en-US" altLang="ja-JP" sz="3200" dirty="0" smtClean="0">
                <a:latin typeface="+mn-ea"/>
              </a:rPr>
              <a:t> </a:t>
            </a:r>
            <a:r>
              <a:rPr lang="en-US" altLang="ja-JP" sz="3200" dirty="0">
                <a:solidFill>
                  <a:srgbClr val="C00000"/>
                </a:solidFill>
                <a:latin typeface="+mn-ea"/>
              </a:rPr>
              <a:t>from</a:t>
            </a:r>
            <a:r>
              <a:rPr lang="en-US" altLang="ja-JP" sz="3200" dirty="0">
                <a:latin typeface="+mn-ea"/>
              </a:rPr>
              <a:t> </a:t>
            </a:r>
            <a:r>
              <a:rPr lang="ja-JP" altLang="en-US" sz="3200" dirty="0">
                <a:latin typeface="+mn-ea"/>
              </a:rPr>
              <a:t>商品</a:t>
            </a:r>
            <a:r>
              <a:rPr lang="en-US" altLang="ja-JP" sz="3200" dirty="0" smtClean="0">
                <a:latin typeface="+mn-ea"/>
              </a:rPr>
              <a:t>;</a:t>
            </a:r>
          </a:p>
          <a:p>
            <a:pPr marL="0" indent="0">
              <a:lnSpc>
                <a:spcPct val="140000"/>
              </a:lnSpc>
              <a:buNone/>
            </a:pPr>
            <a:r>
              <a:rPr lang="ja-JP" altLang="en-US" sz="3200" dirty="0" smtClean="0">
                <a:solidFill>
                  <a:schemeClr val="tx1"/>
                </a:solidFill>
                <a:latin typeface="+mn-ea"/>
              </a:rPr>
              <a:t>③　</a:t>
            </a:r>
            <a:r>
              <a:rPr lang="en-US" altLang="ja-JP" sz="3200" dirty="0" smtClean="0">
                <a:solidFill>
                  <a:srgbClr val="C00000"/>
                </a:solidFill>
                <a:latin typeface="+mn-ea"/>
              </a:rPr>
              <a:t>select</a:t>
            </a:r>
            <a:r>
              <a:rPr lang="en-US" altLang="ja-JP" sz="3200" dirty="0" smtClean="0">
                <a:latin typeface="+mn-ea"/>
              </a:rPr>
              <a:t> </a:t>
            </a:r>
            <a:r>
              <a:rPr lang="ja-JP" altLang="en-US" sz="3200" dirty="0" smtClean="0">
                <a:latin typeface="+mn-ea"/>
              </a:rPr>
              <a:t>商品</a:t>
            </a:r>
            <a:r>
              <a:rPr lang="en-US" altLang="ja-JP" sz="3200" dirty="0" smtClean="0">
                <a:latin typeface="+mn-ea"/>
              </a:rPr>
              <a:t>, </a:t>
            </a:r>
            <a:r>
              <a:rPr lang="ja-JP" altLang="en-US" sz="3200" dirty="0" smtClean="0">
                <a:latin typeface="+mn-ea"/>
              </a:rPr>
              <a:t>単価 </a:t>
            </a:r>
            <a:r>
              <a:rPr lang="en-US" altLang="ja-JP" sz="3200" dirty="0" smtClean="0">
                <a:solidFill>
                  <a:srgbClr val="C00000"/>
                </a:solidFill>
                <a:latin typeface="+mn-ea"/>
              </a:rPr>
              <a:t>from</a:t>
            </a:r>
            <a:r>
              <a:rPr lang="en-US" altLang="ja-JP" sz="3200" dirty="0" smtClean="0">
                <a:latin typeface="+mn-ea"/>
              </a:rPr>
              <a:t> </a:t>
            </a:r>
            <a:r>
              <a:rPr lang="ja-JP" altLang="en-US" sz="3200" dirty="0" smtClean="0">
                <a:latin typeface="+mn-ea"/>
              </a:rPr>
              <a:t>商品 </a:t>
            </a:r>
            <a:r>
              <a:rPr lang="en-US" altLang="ja-JP" sz="3200" dirty="0" smtClean="0">
                <a:solidFill>
                  <a:srgbClr val="C00000"/>
                </a:solidFill>
                <a:latin typeface="+mn-ea"/>
              </a:rPr>
              <a:t>where</a:t>
            </a:r>
            <a:r>
              <a:rPr lang="en-US" altLang="ja-JP" sz="3200" dirty="0" smtClean="0">
                <a:latin typeface="+mn-ea"/>
              </a:rPr>
              <a:t> </a:t>
            </a:r>
            <a:r>
              <a:rPr lang="ja-JP" altLang="en-US" sz="3200" dirty="0" smtClean="0">
                <a:latin typeface="+mn-ea"/>
              </a:rPr>
              <a:t>単価 </a:t>
            </a:r>
            <a:r>
              <a:rPr lang="en-US" altLang="ja-JP" sz="3200" dirty="0" smtClean="0">
                <a:latin typeface="+mn-ea"/>
              </a:rPr>
              <a:t>&gt; 80;</a:t>
            </a:r>
          </a:p>
          <a:p>
            <a:pPr marL="0" indent="0">
              <a:buNone/>
            </a:pPr>
            <a:endParaRPr lang="ja-JP" altLang="en-US" sz="3600" dirty="0">
              <a:latin typeface="Inconsolata" panose="020B0609030003000000" pitchFamily="49" charset="0"/>
            </a:endParaRPr>
          </a:p>
          <a:p>
            <a:pPr marL="0" indent="0">
              <a:buNone/>
            </a:pPr>
            <a:endParaRPr kumimoji="1" lang="ja-JP" altLang="en-US" sz="3600" dirty="0">
              <a:latin typeface="Inconsolata" panose="020B0609030003000000" pitchFamily="49" charset="0"/>
            </a:endParaRPr>
          </a:p>
        </p:txBody>
      </p:sp>
      <p:grpSp>
        <p:nvGrpSpPr>
          <p:cNvPr id="7" name="グループ化 6"/>
          <p:cNvGrpSpPr/>
          <p:nvPr/>
        </p:nvGrpSpPr>
        <p:grpSpPr>
          <a:xfrm>
            <a:off x="10380768" y="1405516"/>
            <a:ext cx="1569932" cy="1321810"/>
            <a:chOff x="7612909" y="316010"/>
            <a:chExt cx="1569932" cy="1321810"/>
          </a:xfrm>
        </p:grpSpPr>
        <p:sp>
          <p:nvSpPr>
            <p:cNvPr id="9" name="Text Box 1035"/>
            <p:cNvSpPr txBox="1">
              <a:spLocks noChangeArrowheads="1"/>
            </p:cNvSpPr>
            <p:nvPr/>
          </p:nvSpPr>
          <p:spPr bwMode="auto">
            <a:xfrm>
              <a:off x="7612909" y="1288755"/>
              <a:ext cx="1569932" cy="3490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CC00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kumimoji="1" sz="32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kumimoji="1" sz="28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kumimoji="1" sz="24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ja-JP" altLang="en-US" sz="1800" dirty="0" smtClean="0">
                  <a:solidFill>
                    <a:schemeClr val="tx1"/>
                  </a:solidFill>
                  <a:latin typeface="Times New Roman" panose="02020603050405020304" pitchFamily="18" charset="0"/>
                </a:rPr>
                <a:t>まと</a:t>
              </a:r>
              <a:r>
                <a:rPr lang="ja-JP" altLang="en-US" sz="1800" dirty="0">
                  <a:solidFill>
                    <a:schemeClr val="tx1"/>
                  </a:solidFill>
                  <a:latin typeface="Times New Roman" panose="02020603050405020304" pitchFamily="18" charset="0"/>
                </a:rPr>
                <a:t>め</a:t>
              </a:r>
              <a:r>
                <a:rPr lang="ja-JP" altLang="en-US" sz="1800" dirty="0" smtClean="0">
                  <a:solidFill>
                    <a:schemeClr val="tx1"/>
                  </a:solidFill>
                  <a:latin typeface="Times New Roman" panose="02020603050405020304" pitchFamily="18" charset="0"/>
                </a:rPr>
                <a:t>ページ</a:t>
              </a:r>
              <a:endParaRPr lang="ja-JP" altLang="en-US" sz="1800" dirty="0">
                <a:solidFill>
                  <a:schemeClr val="tx1"/>
                </a:solidFill>
                <a:latin typeface="Times New Roman" panose="02020603050405020304" pitchFamily="18" charset="0"/>
              </a:endParaRPr>
            </a:p>
          </p:txBody>
        </p:sp>
        <p:pic>
          <p:nvPicPr>
            <p:cNvPr id="10" name="Picture 2" descr="http://3.bp.blogspot.com/-nYzwhfjYgF0/UOFKLhF54UI/AAAAAAAAKEs/hbFj1OvGjSE/s1600/bunbougu_note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794625" y="316010"/>
              <a:ext cx="1206500" cy="93662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19299417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316992" y="2154093"/>
            <a:ext cx="11633708" cy="1447945"/>
          </a:xfrm>
        </p:spPr>
        <p:txBody>
          <a:bodyPr>
            <a:normAutofit/>
          </a:bodyPr>
          <a:lstStyle/>
          <a:p>
            <a:r>
              <a:rPr lang="en-US" altLang="ja-JP" sz="53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1</a:t>
            </a:r>
            <a:r>
              <a:rPr lang="en-US" altLang="ja-JP" sz="53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-2 Access 2013 </a:t>
            </a:r>
            <a:r>
              <a:rPr lang="ja-JP" altLang="en-US" sz="53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の</a:t>
            </a:r>
            <a:r>
              <a:rPr lang="en-US" altLang="ja-JP" sz="53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 </a:t>
            </a:r>
            <a:r>
              <a:rPr lang="en-US" altLang="ja-JP" sz="5300" b="1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SQL </a:t>
            </a:r>
            <a:r>
              <a:rPr lang="ja-JP" altLang="en-US" sz="5300" b="1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ビュー</a:t>
            </a:r>
            <a:endParaRPr kumimoji="1" lang="ja-JP" altLang="en-US" sz="5300" b="1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lang="ja-JP" altLang="en-US" smtClean="0">
                <a:solidFill>
                  <a:prstClr val="black">
                    <a:tint val="75000"/>
                  </a:prstClr>
                </a:solidFill>
                <a:latin typeface="メイリオ" panose="020B0604030504040204" pitchFamily="50" charset="-128"/>
              </a:rPr>
              <a:pPr/>
              <a:t>12</a:t>
            </a:fld>
            <a:endParaRPr lang="ja-JP" altLang="en-US">
              <a:solidFill>
                <a:prstClr val="black">
                  <a:tint val="75000"/>
                </a:prstClr>
              </a:solidFill>
              <a:latin typeface="メイリオ" panose="020B0604030504040204" pitchFamily="50" charset="-128"/>
            </a:endParaRPr>
          </a:p>
        </p:txBody>
      </p:sp>
      <p:sp>
        <p:nvSpPr>
          <p:cNvPr id="5" name="サブタイトル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466876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kumimoji="1" lang="en-US" altLang="ja-JP" dirty="0" smtClean="0"/>
              <a:t>SQL</a:t>
            </a:r>
            <a:r>
              <a:rPr kumimoji="1" lang="ja-JP" altLang="en-US" dirty="0" smtClean="0"/>
              <a:t>ビューを</a:t>
            </a:r>
            <a:r>
              <a:rPr kumimoji="1" lang="ja-JP" altLang="en-US" b="1" u="sng" dirty="0" smtClean="0"/>
              <a:t>開くまで</a:t>
            </a:r>
            <a:r>
              <a:rPr kumimoji="1" lang="ja-JP" altLang="en-US" dirty="0" smtClean="0"/>
              <a:t>の手順　</a:t>
            </a:r>
            <a:r>
              <a:rPr lang="ja-JP" altLang="en-US" dirty="0" smtClean="0"/>
              <a:t>（１／２）</a:t>
            </a:r>
            <a:r>
              <a:rPr kumimoji="1" lang="ja-JP" altLang="en-US" dirty="0" smtClean="0"/>
              <a:t>　</a:t>
            </a: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13</a:t>
            </a:fld>
            <a:endParaRPr kumimoji="1" lang="ja-JP" altLang="en-US"/>
          </a:p>
        </p:txBody>
      </p:sp>
      <p:pic>
        <p:nvPicPr>
          <p:cNvPr id="5" name="図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901700"/>
            <a:ext cx="7849246" cy="2119570"/>
          </a:xfrm>
          <a:prstGeom prst="rect">
            <a:avLst/>
          </a:prstGeom>
        </p:spPr>
      </p:pic>
      <p:sp>
        <p:nvSpPr>
          <p:cNvPr id="6" name="正方形/長方形 5"/>
          <p:cNvSpPr/>
          <p:nvPr/>
        </p:nvSpPr>
        <p:spPr>
          <a:xfrm>
            <a:off x="1746718" y="1270946"/>
            <a:ext cx="865363" cy="440508"/>
          </a:xfrm>
          <a:prstGeom prst="rect">
            <a:avLst/>
          </a:prstGeom>
          <a:noFill/>
          <a:ln w="50800">
            <a:solidFill>
              <a:srgbClr val="FF0000">
                <a:alpha val="6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>
              <a:solidFill>
                <a:prstClr val="white"/>
              </a:solidFill>
            </a:endParaRPr>
          </a:p>
        </p:txBody>
      </p:sp>
      <p:sp>
        <p:nvSpPr>
          <p:cNvPr id="7" name="正方形/長方形 6"/>
          <p:cNvSpPr/>
          <p:nvPr/>
        </p:nvSpPr>
        <p:spPr>
          <a:xfrm>
            <a:off x="4020750" y="1520976"/>
            <a:ext cx="889687" cy="1129591"/>
          </a:xfrm>
          <a:prstGeom prst="rect">
            <a:avLst/>
          </a:prstGeom>
          <a:noFill/>
          <a:ln w="50800">
            <a:solidFill>
              <a:srgbClr val="FF0000">
                <a:alpha val="6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>
              <a:solidFill>
                <a:prstClr val="white"/>
              </a:solidFill>
            </a:endParaRPr>
          </a:p>
        </p:txBody>
      </p:sp>
      <p:sp>
        <p:nvSpPr>
          <p:cNvPr id="8" name="角丸四角形 7"/>
          <p:cNvSpPr/>
          <p:nvPr/>
        </p:nvSpPr>
        <p:spPr>
          <a:xfrm>
            <a:off x="8111978" y="1186749"/>
            <a:ext cx="3838722" cy="1626756"/>
          </a:xfrm>
          <a:prstGeom prst="roundRect">
            <a:avLst/>
          </a:prstGeom>
          <a:noFill/>
          <a:ln w="57150">
            <a:solidFill>
              <a:srgbClr val="000066">
                <a:alpha val="4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sz="28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①「</a:t>
            </a:r>
            <a:r>
              <a:rPr lang="ja-JP" altLang="en-US" sz="2800" b="1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作成</a:t>
            </a:r>
            <a:r>
              <a:rPr lang="ja-JP" altLang="en-US" sz="28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」タブで、「</a:t>
            </a:r>
            <a:r>
              <a:rPr lang="ja-JP" altLang="en-US" sz="2800" b="1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クエリデザイン</a:t>
            </a:r>
            <a:r>
              <a:rPr lang="ja-JP" altLang="en-US" sz="28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」をクリック</a:t>
            </a:r>
            <a:endParaRPr lang="en-US" altLang="ja-JP" sz="2800" dirty="0" smtClean="0">
              <a:solidFill>
                <a:srgbClr val="000066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9" name="下矢印 8"/>
          <p:cNvSpPr/>
          <p:nvPr/>
        </p:nvSpPr>
        <p:spPr>
          <a:xfrm>
            <a:off x="1598264" y="2948064"/>
            <a:ext cx="921124" cy="44245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pic>
        <p:nvPicPr>
          <p:cNvPr id="11" name="図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6443" y="3390516"/>
            <a:ext cx="2404765" cy="2386729"/>
          </a:xfrm>
          <a:prstGeom prst="rect">
            <a:avLst/>
          </a:prstGeom>
        </p:spPr>
      </p:pic>
      <p:sp>
        <p:nvSpPr>
          <p:cNvPr id="12" name="角丸四角形 11"/>
          <p:cNvSpPr/>
          <p:nvPr/>
        </p:nvSpPr>
        <p:spPr>
          <a:xfrm>
            <a:off x="139465" y="5908097"/>
            <a:ext cx="3838722" cy="949903"/>
          </a:xfrm>
          <a:prstGeom prst="roundRect">
            <a:avLst/>
          </a:prstGeom>
          <a:noFill/>
          <a:ln w="57150">
            <a:solidFill>
              <a:srgbClr val="000066">
                <a:alpha val="4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sz="2800" dirty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②</a:t>
            </a:r>
            <a:r>
              <a:rPr lang="ja-JP" altLang="en-US" sz="28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「</a:t>
            </a:r>
            <a:r>
              <a:rPr lang="ja-JP" altLang="en-US" sz="2800" b="1" dirty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商品</a:t>
            </a:r>
            <a:r>
              <a:rPr lang="ja-JP" altLang="en-US" sz="28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」を選び、「</a:t>
            </a:r>
            <a:r>
              <a:rPr lang="ja-JP" altLang="en-US" sz="2800" b="1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追加</a:t>
            </a:r>
            <a:r>
              <a:rPr lang="ja-JP" altLang="en-US" sz="28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」をクリック</a:t>
            </a:r>
            <a:endParaRPr lang="en-US" altLang="ja-JP" sz="2800" dirty="0" smtClean="0">
              <a:solidFill>
                <a:srgbClr val="000066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13" name="正方形/長方形 12"/>
          <p:cNvSpPr/>
          <p:nvPr/>
        </p:nvSpPr>
        <p:spPr>
          <a:xfrm>
            <a:off x="839108" y="3868978"/>
            <a:ext cx="1284660" cy="322022"/>
          </a:xfrm>
          <a:prstGeom prst="rect">
            <a:avLst/>
          </a:prstGeom>
          <a:noFill/>
          <a:ln w="50800">
            <a:solidFill>
              <a:srgbClr val="FF0000">
                <a:alpha val="6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>
              <a:solidFill>
                <a:prstClr val="white"/>
              </a:solidFill>
            </a:endParaRPr>
          </a:p>
        </p:txBody>
      </p:sp>
      <p:sp>
        <p:nvSpPr>
          <p:cNvPr id="14" name="右矢印 13"/>
          <p:cNvSpPr/>
          <p:nvPr/>
        </p:nvSpPr>
        <p:spPr>
          <a:xfrm>
            <a:off x="3752506" y="4257880"/>
            <a:ext cx="536487" cy="58082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pic>
        <p:nvPicPr>
          <p:cNvPr id="15" name="図 1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94837" y="3326225"/>
            <a:ext cx="2462599" cy="2444130"/>
          </a:xfrm>
          <a:prstGeom prst="rect">
            <a:avLst/>
          </a:prstGeom>
        </p:spPr>
      </p:pic>
      <p:sp>
        <p:nvSpPr>
          <p:cNvPr id="16" name="正方形/長方形 15"/>
          <p:cNvSpPr/>
          <p:nvPr/>
        </p:nvSpPr>
        <p:spPr>
          <a:xfrm>
            <a:off x="1862374" y="5484899"/>
            <a:ext cx="749707" cy="349748"/>
          </a:xfrm>
          <a:prstGeom prst="rect">
            <a:avLst/>
          </a:prstGeom>
          <a:noFill/>
          <a:ln w="50800">
            <a:solidFill>
              <a:srgbClr val="FF0000">
                <a:alpha val="6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>
              <a:solidFill>
                <a:prstClr val="white"/>
              </a:solidFill>
            </a:endParaRPr>
          </a:p>
        </p:txBody>
      </p:sp>
      <p:sp>
        <p:nvSpPr>
          <p:cNvPr id="17" name="角丸四角形 16"/>
          <p:cNvSpPr/>
          <p:nvPr/>
        </p:nvSpPr>
        <p:spPr>
          <a:xfrm>
            <a:off x="4273256" y="5881398"/>
            <a:ext cx="3838722" cy="949903"/>
          </a:xfrm>
          <a:prstGeom prst="roundRect">
            <a:avLst/>
          </a:prstGeom>
          <a:noFill/>
          <a:ln w="57150">
            <a:solidFill>
              <a:srgbClr val="000066">
                <a:alpha val="4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sz="28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③「</a:t>
            </a:r>
            <a:r>
              <a:rPr lang="ja-JP" altLang="en-US" sz="2800" b="1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閉じる</a:t>
            </a:r>
            <a:r>
              <a:rPr lang="ja-JP" altLang="en-US" sz="28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」を</a:t>
            </a:r>
            <a:endParaRPr lang="en-US" altLang="ja-JP" sz="2800" dirty="0" smtClean="0">
              <a:solidFill>
                <a:srgbClr val="000066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algn="ctr"/>
            <a:r>
              <a:rPr lang="ja-JP" altLang="en-US" sz="28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クリック</a:t>
            </a:r>
            <a:endParaRPr lang="en-US" altLang="ja-JP" sz="2800" dirty="0" smtClean="0">
              <a:solidFill>
                <a:srgbClr val="000066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18" name="正方形/長方形 17"/>
          <p:cNvSpPr/>
          <p:nvPr/>
        </p:nvSpPr>
        <p:spPr>
          <a:xfrm>
            <a:off x="5740196" y="5427497"/>
            <a:ext cx="749707" cy="349748"/>
          </a:xfrm>
          <a:prstGeom prst="rect">
            <a:avLst/>
          </a:prstGeom>
          <a:noFill/>
          <a:ln w="50800">
            <a:solidFill>
              <a:srgbClr val="FF0000">
                <a:alpha val="6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>
              <a:solidFill>
                <a:prstClr val="white"/>
              </a:solidFill>
            </a:endParaRPr>
          </a:p>
        </p:txBody>
      </p:sp>
      <p:sp>
        <p:nvSpPr>
          <p:cNvPr id="19" name="右矢印 18"/>
          <p:cNvSpPr/>
          <p:nvPr/>
        </p:nvSpPr>
        <p:spPr>
          <a:xfrm>
            <a:off x="7403980" y="4257880"/>
            <a:ext cx="536487" cy="58082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3" name="テキスト ボックス 2"/>
          <p:cNvSpPr txBox="1"/>
          <p:nvPr/>
        </p:nvSpPr>
        <p:spPr>
          <a:xfrm>
            <a:off x="8324850" y="4377035"/>
            <a:ext cx="14157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2400" dirty="0" smtClean="0"/>
              <a:t>次ページ</a:t>
            </a:r>
            <a:endParaRPr kumimoji="1" lang="ja-JP" altLang="en-US" sz="2400" dirty="0"/>
          </a:p>
        </p:txBody>
      </p:sp>
    </p:spTree>
    <p:extLst>
      <p:ext uri="{BB962C8B-B14F-4D97-AF65-F5344CB8AC3E}">
        <p14:creationId xmlns:p14="http://schemas.microsoft.com/office/powerpoint/2010/main" val="17525392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altLang="ja-JP" dirty="0"/>
              <a:t>SQL</a:t>
            </a:r>
            <a:r>
              <a:rPr lang="ja-JP" altLang="en-US" dirty="0"/>
              <a:t>ビューを</a:t>
            </a:r>
            <a:r>
              <a:rPr lang="ja-JP" altLang="en-US" b="1" u="sng" dirty="0"/>
              <a:t>開くまで</a:t>
            </a:r>
            <a:r>
              <a:rPr lang="ja-JP" altLang="en-US" dirty="0"/>
              <a:t>の手順　</a:t>
            </a:r>
            <a:r>
              <a:rPr lang="ja-JP" altLang="en-US" dirty="0" smtClean="0"/>
              <a:t>（２／</a:t>
            </a:r>
            <a:r>
              <a:rPr lang="ja-JP" altLang="en-US" dirty="0"/>
              <a:t>２）</a:t>
            </a: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14</a:t>
            </a:fld>
            <a:endParaRPr kumimoji="1" lang="ja-JP" altLang="en-US"/>
          </a:p>
        </p:txBody>
      </p:sp>
      <p:pic>
        <p:nvPicPr>
          <p:cNvPr id="5" name="図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2830" y="1803843"/>
            <a:ext cx="4733925" cy="2076450"/>
          </a:xfrm>
          <a:prstGeom prst="rect">
            <a:avLst/>
          </a:prstGeom>
        </p:spPr>
      </p:pic>
      <p:sp>
        <p:nvSpPr>
          <p:cNvPr id="6" name="正方形/長方形 5"/>
          <p:cNvSpPr/>
          <p:nvPr/>
        </p:nvSpPr>
        <p:spPr>
          <a:xfrm>
            <a:off x="4095511" y="1916040"/>
            <a:ext cx="865363" cy="440508"/>
          </a:xfrm>
          <a:prstGeom prst="rect">
            <a:avLst/>
          </a:prstGeom>
          <a:noFill/>
          <a:ln w="50800">
            <a:solidFill>
              <a:srgbClr val="FF0000">
                <a:alpha val="6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>
              <a:solidFill>
                <a:prstClr val="white"/>
              </a:solidFill>
            </a:endParaRPr>
          </a:p>
        </p:txBody>
      </p:sp>
      <p:sp>
        <p:nvSpPr>
          <p:cNvPr id="7" name="正方形/長方形 6"/>
          <p:cNvSpPr/>
          <p:nvPr/>
        </p:nvSpPr>
        <p:spPr>
          <a:xfrm>
            <a:off x="470567" y="2145945"/>
            <a:ext cx="691978" cy="807420"/>
          </a:xfrm>
          <a:prstGeom prst="rect">
            <a:avLst/>
          </a:prstGeom>
          <a:noFill/>
          <a:ln w="50800">
            <a:solidFill>
              <a:srgbClr val="FF0000">
                <a:alpha val="6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>
              <a:solidFill>
                <a:prstClr val="white"/>
              </a:solidFill>
            </a:endParaRPr>
          </a:p>
        </p:txBody>
      </p:sp>
      <p:sp>
        <p:nvSpPr>
          <p:cNvPr id="8" name="正方形/長方形 7"/>
          <p:cNvSpPr/>
          <p:nvPr/>
        </p:nvSpPr>
        <p:spPr>
          <a:xfrm>
            <a:off x="413199" y="3439785"/>
            <a:ext cx="1713172" cy="440508"/>
          </a:xfrm>
          <a:prstGeom prst="rect">
            <a:avLst/>
          </a:prstGeom>
          <a:noFill/>
          <a:ln w="50800">
            <a:solidFill>
              <a:srgbClr val="FF0000">
                <a:alpha val="6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>
              <a:solidFill>
                <a:prstClr val="white"/>
              </a:solidFill>
            </a:endParaRPr>
          </a:p>
        </p:txBody>
      </p:sp>
      <p:sp>
        <p:nvSpPr>
          <p:cNvPr id="9" name="角丸四角形 8"/>
          <p:cNvSpPr/>
          <p:nvPr/>
        </p:nvSpPr>
        <p:spPr>
          <a:xfrm>
            <a:off x="223430" y="3964023"/>
            <a:ext cx="5725985" cy="937688"/>
          </a:xfrm>
          <a:prstGeom prst="roundRect">
            <a:avLst/>
          </a:prstGeom>
          <a:noFill/>
          <a:ln w="57150">
            <a:solidFill>
              <a:srgbClr val="000066">
                <a:alpha val="4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sz="2800" dirty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④</a:t>
            </a:r>
            <a:r>
              <a:rPr lang="ja-JP" altLang="en-US" sz="28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「</a:t>
            </a:r>
            <a:r>
              <a:rPr lang="ja-JP" altLang="en-US" sz="2800" b="1" dirty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デザイン</a:t>
            </a:r>
            <a:r>
              <a:rPr lang="ja-JP" altLang="en-US" sz="28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」タブで、「</a:t>
            </a:r>
            <a:r>
              <a:rPr lang="ja-JP" altLang="en-US" sz="2800" b="1" dirty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表示</a:t>
            </a:r>
            <a:r>
              <a:rPr lang="ja-JP" altLang="en-US" sz="28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」を展開し「</a:t>
            </a:r>
            <a:r>
              <a:rPr lang="en-US" altLang="ja-JP" sz="2800" b="1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SQL</a:t>
            </a:r>
            <a:r>
              <a:rPr lang="ja-JP" altLang="en-US" sz="2800" b="1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ビュー</a:t>
            </a:r>
            <a:r>
              <a:rPr lang="ja-JP" altLang="en-US" sz="28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」を選ぶ</a:t>
            </a:r>
            <a:endParaRPr lang="en-US" altLang="ja-JP" sz="2800" dirty="0" smtClean="0">
              <a:solidFill>
                <a:srgbClr val="000066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10" name="右矢印 9"/>
          <p:cNvSpPr/>
          <p:nvPr/>
        </p:nvSpPr>
        <p:spPr>
          <a:xfrm>
            <a:off x="5617264" y="2582797"/>
            <a:ext cx="667265" cy="74113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1" name="角丸四角形 10"/>
          <p:cNvSpPr/>
          <p:nvPr/>
        </p:nvSpPr>
        <p:spPr>
          <a:xfrm>
            <a:off x="6284529" y="3956046"/>
            <a:ext cx="5725985" cy="937688"/>
          </a:xfrm>
          <a:prstGeom prst="roundRect">
            <a:avLst/>
          </a:prstGeom>
          <a:noFill/>
          <a:ln w="57150">
            <a:solidFill>
              <a:srgbClr val="000066">
                <a:alpha val="4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sz="28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⑤ </a:t>
            </a:r>
            <a:r>
              <a:rPr lang="en-US" altLang="ja-JP" sz="2800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SQL </a:t>
            </a:r>
            <a:r>
              <a:rPr lang="ja-JP" altLang="en-US" sz="2800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ビュー</a:t>
            </a:r>
            <a:r>
              <a:rPr lang="ja-JP" altLang="en-US" sz="28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が開く</a:t>
            </a:r>
            <a:endParaRPr lang="en-US" altLang="ja-JP" sz="2800" dirty="0" smtClean="0">
              <a:solidFill>
                <a:srgbClr val="000066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algn="ctr"/>
            <a:r>
              <a:rPr lang="en-US" altLang="ja-JP" sz="28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※</a:t>
            </a:r>
            <a:r>
              <a:rPr lang="ja-JP" altLang="en-US" sz="2800" dirty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 </a:t>
            </a:r>
            <a:r>
              <a:rPr lang="en-US" altLang="ja-JP" sz="28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SQL </a:t>
            </a:r>
            <a:r>
              <a:rPr lang="ja-JP" altLang="en-US" sz="28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のひな型が設定済み</a:t>
            </a:r>
            <a:endParaRPr lang="en-US" altLang="ja-JP" sz="2800" dirty="0" smtClean="0">
              <a:solidFill>
                <a:srgbClr val="000066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pic>
        <p:nvPicPr>
          <p:cNvPr id="12" name="図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06244" y="2072114"/>
            <a:ext cx="5039540" cy="15118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61538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図 1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50040" y="2099669"/>
            <a:ext cx="8790580" cy="4059593"/>
          </a:xfrm>
          <a:prstGeom prst="rect">
            <a:avLst/>
          </a:prstGeom>
        </p:spPr>
      </p:pic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kumimoji="1" lang="en-US" altLang="ja-JP" dirty="0" smtClean="0"/>
              <a:t>Access 2013 </a:t>
            </a:r>
            <a:r>
              <a:rPr kumimoji="1" lang="ja-JP" altLang="en-US" dirty="0" smtClean="0"/>
              <a:t>の </a:t>
            </a:r>
            <a:r>
              <a:rPr kumimoji="1" lang="en-US" altLang="ja-JP" dirty="0" smtClean="0"/>
              <a:t>SQL </a:t>
            </a:r>
            <a:r>
              <a:rPr kumimoji="1" lang="ja-JP" altLang="en-US" dirty="0" smtClean="0"/>
              <a:t>ビュー</a:t>
            </a: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15</a:t>
            </a:fld>
            <a:endParaRPr kumimoji="1" lang="ja-JP" altLang="en-US"/>
          </a:p>
        </p:txBody>
      </p:sp>
      <p:sp>
        <p:nvSpPr>
          <p:cNvPr id="8" name="Rectangle 3"/>
          <p:cNvSpPr txBox="1">
            <a:spLocks/>
          </p:cNvSpPr>
          <p:nvPr/>
        </p:nvSpPr>
        <p:spPr>
          <a:xfrm>
            <a:off x="911562" y="1170879"/>
            <a:ext cx="9667538" cy="659612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en-US" altLang="ja-JP" sz="3200" dirty="0" smtClean="0">
                <a:solidFill>
                  <a:schemeClr val="tx1"/>
                </a:solidFill>
              </a:rPr>
              <a:t>Access </a:t>
            </a:r>
            <a:r>
              <a:rPr lang="ja-JP" altLang="en-US" sz="3200" dirty="0" smtClean="0">
                <a:solidFill>
                  <a:schemeClr val="tx1"/>
                </a:solidFill>
              </a:rPr>
              <a:t>では、</a:t>
            </a:r>
            <a:r>
              <a:rPr lang="en-US" altLang="ja-JP" sz="3200" dirty="0" smtClean="0">
                <a:solidFill>
                  <a:schemeClr val="tx1"/>
                </a:solidFill>
              </a:rPr>
              <a:t>SQL </a:t>
            </a:r>
            <a:r>
              <a:rPr lang="ja-JP" altLang="en-US" sz="3200" dirty="0" smtClean="0">
                <a:solidFill>
                  <a:schemeClr val="tx1"/>
                </a:solidFill>
              </a:rPr>
              <a:t>の編集画面　＝ </a:t>
            </a:r>
            <a:r>
              <a:rPr lang="en-US" altLang="ja-JP" sz="3200" b="1" u="sng" dirty="0" smtClean="0">
                <a:solidFill>
                  <a:schemeClr val="tx1"/>
                </a:solidFill>
              </a:rPr>
              <a:t>SQL </a:t>
            </a:r>
            <a:r>
              <a:rPr lang="ja-JP" altLang="en-US" sz="3200" b="1" u="sng" dirty="0" smtClean="0">
                <a:solidFill>
                  <a:schemeClr val="tx1"/>
                </a:solidFill>
              </a:rPr>
              <a:t>ビュー</a:t>
            </a:r>
            <a:endParaRPr lang="en-US" altLang="ja-JP" sz="3200" b="1" u="sng" dirty="0" smtClean="0">
              <a:solidFill>
                <a:schemeClr val="tx1"/>
              </a:solidFill>
            </a:endParaRPr>
          </a:p>
        </p:txBody>
      </p:sp>
      <p:sp>
        <p:nvSpPr>
          <p:cNvPr id="9" name="角丸四角形 8"/>
          <p:cNvSpPr/>
          <p:nvPr/>
        </p:nvSpPr>
        <p:spPr>
          <a:xfrm>
            <a:off x="421747" y="901701"/>
            <a:ext cx="10270280" cy="1097831"/>
          </a:xfrm>
          <a:prstGeom prst="roundRect">
            <a:avLst/>
          </a:prstGeom>
          <a:noFill/>
          <a:ln w="38100">
            <a:solidFill>
              <a:schemeClr val="bg2">
                <a:lumMod val="9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0" name="テキスト ボックス 9"/>
          <p:cNvSpPr txBox="1"/>
          <p:nvPr/>
        </p:nvSpPr>
        <p:spPr>
          <a:xfrm>
            <a:off x="4211898" y="6198255"/>
            <a:ext cx="306686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2800" dirty="0" smtClean="0"/>
              <a:t>SQL </a:t>
            </a:r>
            <a:r>
              <a:rPr lang="ja-JP" altLang="en-US" sz="2800" dirty="0" smtClean="0"/>
              <a:t>ビューの画面</a:t>
            </a:r>
            <a:endParaRPr kumimoji="1" lang="ja-JP" altLang="en-US" sz="2800" dirty="0"/>
          </a:p>
        </p:txBody>
      </p:sp>
      <p:sp>
        <p:nvSpPr>
          <p:cNvPr id="11" name="正方形/長方形 10"/>
          <p:cNvSpPr/>
          <p:nvPr/>
        </p:nvSpPr>
        <p:spPr>
          <a:xfrm>
            <a:off x="4839451" y="4389529"/>
            <a:ext cx="5158463" cy="1797779"/>
          </a:xfrm>
          <a:prstGeom prst="rect">
            <a:avLst/>
          </a:prstGeom>
          <a:noFill/>
          <a:ln w="50800">
            <a:solidFill>
              <a:srgbClr val="FF0000">
                <a:alpha val="6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dirty="0">
              <a:solidFill>
                <a:prstClr val="white"/>
              </a:solidFill>
            </a:endParaRPr>
          </a:p>
        </p:txBody>
      </p:sp>
      <p:sp>
        <p:nvSpPr>
          <p:cNvPr id="13" name="正方形/長方形 12"/>
          <p:cNvSpPr/>
          <p:nvPr/>
        </p:nvSpPr>
        <p:spPr>
          <a:xfrm>
            <a:off x="2120300" y="2778931"/>
            <a:ext cx="697041" cy="977523"/>
          </a:xfrm>
          <a:prstGeom prst="rect">
            <a:avLst/>
          </a:prstGeom>
          <a:noFill/>
          <a:ln w="50800">
            <a:solidFill>
              <a:srgbClr val="FF0000">
                <a:alpha val="6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>
              <a:solidFill>
                <a:prstClr val="white"/>
              </a:solidFill>
            </a:endParaRPr>
          </a:p>
        </p:txBody>
      </p:sp>
      <p:sp>
        <p:nvSpPr>
          <p:cNvPr id="14" name="テキスト ボックス 13"/>
          <p:cNvSpPr txBox="1"/>
          <p:nvPr/>
        </p:nvSpPr>
        <p:spPr>
          <a:xfrm>
            <a:off x="9997914" y="4996030"/>
            <a:ext cx="182614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3200" dirty="0" smtClean="0">
                <a:solidFill>
                  <a:srgbClr val="FF0000"/>
                </a:solidFill>
              </a:rPr>
              <a:t>編集画面</a:t>
            </a:r>
            <a:endParaRPr kumimoji="1" lang="ja-JP" altLang="en-US" sz="3200" dirty="0">
              <a:solidFill>
                <a:srgbClr val="FF0000"/>
              </a:solidFill>
            </a:endParaRPr>
          </a:p>
        </p:txBody>
      </p:sp>
      <p:sp>
        <p:nvSpPr>
          <p:cNvPr id="15" name="テキスト ボックス 14"/>
          <p:cNvSpPr txBox="1"/>
          <p:nvPr/>
        </p:nvSpPr>
        <p:spPr>
          <a:xfrm>
            <a:off x="4866" y="3493208"/>
            <a:ext cx="223651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3200" dirty="0" smtClean="0">
                <a:solidFill>
                  <a:srgbClr val="FF0000"/>
                </a:solidFill>
              </a:rPr>
              <a:t>実行ボタン</a:t>
            </a:r>
            <a:endParaRPr kumimoji="1" lang="ja-JP" altLang="en-US" sz="32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77141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kumimoji="1" lang="en-US" altLang="ja-JP" sz="3600" dirty="0" smtClean="0"/>
              <a:t>Access 2013 </a:t>
            </a:r>
            <a:r>
              <a:rPr kumimoji="1" lang="ja-JP" altLang="en-US" sz="3600" dirty="0" smtClean="0"/>
              <a:t>での </a:t>
            </a:r>
            <a:r>
              <a:rPr kumimoji="1" lang="en-US" altLang="ja-JP" sz="3600" dirty="0" smtClean="0"/>
              <a:t>SQL </a:t>
            </a:r>
            <a:r>
              <a:rPr kumimoji="1" lang="ja-JP" altLang="en-US" sz="3600" dirty="0" smtClean="0"/>
              <a:t>ビューと実行結果の切り替え</a:t>
            </a:r>
            <a:endParaRPr kumimoji="1" lang="ja-JP" altLang="en-US" sz="3600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16</a:t>
            </a:fld>
            <a:endParaRPr kumimoji="1" lang="ja-JP" altLang="en-US"/>
          </a:p>
        </p:txBody>
      </p:sp>
      <p:pic>
        <p:nvPicPr>
          <p:cNvPr id="5" name="図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189" y="2651208"/>
            <a:ext cx="4509273" cy="2082435"/>
          </a:xfrm>
          <a:prstGeom prst="rect">
            <a:avLst/>
          </a:prstGeom>
        </p:spPr>
      </p:pic>
      <p:sp>
        <p:nvSpPr>
          <p:cNvPr id="6" name="テキスト ボックス 5"/>
          <p:cNvSpPr txBox="1"/>
          <p:nvPr/>
        </p:nvSpPr>
        <p:spPr>
          <a:xfrm>
            <a:off x="949694" y="4971034"/>
            <a:ext cx="306686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2800" dirty="0" smtClean="0"/>
              <a:t>SQL </a:t>
            </a:r>
            <a:r>
              <a:rPr lang="ja-JP" altLang="en-US" sz="2800" dirty="0" smtClean="0"/>
              <a:t>ビューの画面</a:t>
            </a:r>
            <a:endParaRPr kumimoji="1" lang="ja-JP" altLang="en-US" sz="2800" dirty="0"/>
          </a:p>
        </p:txBody>
      </p:sp>
      <p:sp>
        <p:nvSpPr>
          <p:cNvPr id="7" name="テキスト ボックス 6"/>
          <p:cNvSpPr txBox="1"/>
          <p:nvPr/>
        </p:nvSpPr>
        <p:spPr>
          <a:xfrm>
            <a:off x="8532839" y="4971034"/>
            <a:ext cx="269817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800" dirty="0" smtClean="0"/>
              <a:t>実行結果の画面</a:t>
            </a:r>
            <a:endParaRPr kumimoji="1" lang="ja-JP" altLang="en-US" sz="2800" dirty="0"/>
          </a:p>
        </p:txBody>
      </p:sp>
      <p:pic>
        <p:nvPicPr>
          <p:cNvPr id="8" name="図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19637" y="1459991"/>
            <a:ext cx="2790825" cy="1476375"/>
          </a:xfrm>
          <a:prstGeom prst="rect">
            <a:avLst/>
          </a:prstGeom>
        </p:spPr>
      </p:pic>
      <p:sp>
        <p:nvSpPr>
          <p:cNvPr id="9" name="正方形/長方形 8"/>
          <p:cNvSpPr/>
          <p:nvPr/>
        </p:nvSpPr>
        <p:spPr>
          <a:xfrm>
            <a:off x="5069406" y="1894647"/>
            <a:ext cx="729816" cy="756562"/>
          </a:xfrm>
          <a:prstGeom prst="rect">
            <a:avLst/>
          </a:prstGeom>
          <a:noFill/>
          <a:ln w="50800">
            <a:solidFill>
              <a:srgbClr val="FF0000">
                <a:alpha val="6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dirty="0">
              <a:solidFill>
                <a:prstClr val="white"/>
              </a:solidFill>
            </a:endParaRPr>
          </a:p>
        </p:txBody>
      </p:sp>
      <p:sp>
        <p:nvSpPr>
          <p:cNvPr id="10" name="テキスト ボックス 9"/>
          <p:cNvSpPr txBox="1"/>
          <p:nvPr/>
        </p:nvSpPr>
        <p:spPr>
          <a:xfrm>
            <a:off x="2483127" y="1787287"/>
            <a:ext cx="223651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3200" dirty="0" smtClean="0">
                <a:solidFill>
                  <a:srgbClr val="FF0000"/>
                </a:solidFill>
              </a:rPr>
              <a:t>実行ボタン</a:t>
            </a:r>
            <a:endParaRPr kumimoji="1" lang="ja-JP" altLang="en-US" sz="3200" dirty="0">
              <a:solidFill>
                <a:srgbClr val="FF0000"/>
              </a:solidFill>
            </a:endParaRPr>
          </a:p>
        </p:txBody>
      </p:sp>
      <p:sp>
        <p:nvSpPr>
          <p:cNvPr id="11" name="右矢印 10"/>
          <p:cNvSpPr/>
          <p:nvPr/>
        </p:nvSpPr>
        <p:spPr>
          <a:xfrm>
            <a:off x="5076975" y="3039919"/>
            <a:ext cx="2076148" cy="3209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2" name="右矢印 11"/>
          <p:cNvSpPr/>
          <p:nvPr/>
        </p:nvSpPr>
        <p:spPr>
          <a:xfrm flipH="1">
            <a:off x="5069406" y="3769878"/>
            <a:ext cx="2083717" cy="34492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pic>
        <p:nvPicPr>
          <p:cNvPr id="13" name="図 1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48636" y="2654036"/>
            <a:ext cx="4466583" cy="1749522"/>
          </a:xfrm>
          <a:prstGeom prst="rect">
            <a:avLst/>
          </a:prstGeom>
        </p:spPr>
      </p:pic>
      <p:pic>
        <p:nvPicPr>
          <p:cNvPr id="15" name="図 1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284099" y="4269575"/>
            <a:ext cx="1981200" cy="2419350"/>
          </a:xfrm>
          <a:prstGeom prst="rect">
            <a:avLst/>
          </a:prstGeom>
        </p:spPr>
      </p:pic>
      <p:sp>
        <p:nvSpPr>
          <p:cNvPr id="16" name="テキスト ボックス 15"/>
          <p:cNvSpPr txBox="1"/>
          <p:nvPr/>
        </p:nvSpPr>
        <p:spPr>
          <a:xfrm>
            <a:off x="7364095" y="5571119"/>
            <a:ext cx="3877985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3200" dirty="0" smtClean="0">
                <a:solidFill>
                  <a:srgbClr val="FF0000"/>
                </a:solidFill>
              </a:rPr>
              <a:t>「</a:t>
            </a:r>
            <a:r>
              <a:rPr lang="ja-JP" altLang="en-US" sz="3200" b="1" dirty="0" smtClean="0">
                <a:solidFill>
                  <a:srgbClr val="FF0000"/>
                </a:solidFill>
              </a:rPr>
              <a:t>表示</a:t>
            </a:r>
            <a:r>
              <a:rPr lang="ja-JP" altLang="en-US" sz="3200" dirty="0" smtClean="0">
                <a:solidFill>
                  <a:srgbClr val="FF0000"/>
                </a:solidFill>
              </a:rPr>
              <a:t>」を</a:t>
            </a:r>
            <a:r>
              <a:rPr lang="ja-JP" altLang="en-US" sz="3200" dirty="0">
                <a:solidFill>
                  <a:srgbClr val="FF0000"/>
                </a:solidFill>
              </a:rPr>
              <a:t>展開</a:t>
            </a:r>
            <a:r>
              <a:rPr lang="ja-JP" altLang="en-US" sz="3200" dirty="0" smtClean="0">
                <a:solidFill>
                  <a:srgbClr val="FF0000"/>
                </a:solidFill>
              </a:rPr>
              <a:t>し、</a:t>
            </a:r>
            <a:endParaRPr lang="en-US" altLang="ja-JP" sz="3200" dirty="0" smtClean="0">
              <a:solidFill>
                <a:srgbClr val="FF0000"/>
              </a:solidFill>
            </a:endParaRPr>
          </a:p>
          <a:p>
            <a:r>
              <a:rPr kumimoji="1" lang="ja-JP" altLang="en-US" sz="3200" dirty="0" smtClean="0">
                <a:solidFill>
                  <a:srgbClr val="FF0000"/>
                </a:solidFill>
              </a:rPr>
              <a:t>「</a:t>
            </a:r>
            <a:r>
              <a:rPr kumimoji="1" lang="en-US" altLang="ja-JP" sz="3200" b="1" dirty="0" smtClean="0">
                <a:solidFill>
                  <a:srgbClr val="FF0000"/>
                </a:solidFill>
              </a:rPr>
              <a:t>SQL</a:t>
            </a:r>
            <a:r>
              <a:rPr kumimoji="1" lang="ja-JP" altLang="en-US" sz="3200" b="1" dirty="0" smtClean="0">
                <a:solidFill>
                  <a:srgbClr val="FF0000"/>
                </a:solidFill>
              </a:rPr>
              <a:t>ビュー</a:t>
            </a:r>
            <a:r>
              <a:rPr kumimoji="1" lang="ja-JP" altLang="en-US" sz="3200" dirty="0" smtClean="0">
                <a:solidFill>
                  <a:srgbClr val="FF0000"/>
                </a:solidFill>
              </a:rPr>
              <a:t>」</a:t>
            </a:r>
            <a:endParaRPr kumimoji="1" lang="ja-JP" altLang="en-US" sz="32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933710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altLang="ja-JP" dirty="0" smtClean="0"/>
              <a:t>SQL</a:t>
            </a:r>
            <a:r>
              <a:rPr lang="ja-JP" altLang="en-US" dirty="0" smtClean="0"/>
              <a:t>の実行手順</a:t>
            </a: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17</a:t>
            </a:fld>
            <a:endParaRPr kumimoji="1" lang="ja-JP" altLang="en-US"/>
          </a:p>
        </p:txBody>
      </p:sp>
      <p:pic>
        <p:nvPicPr>
          <p:cNvPr id="13" name="図 1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025254"/>
            <a:ext cx="5983638" cy="2763314"/>
          </a:xfrm>
          <a:prstGeom prst="rect">
            <a:avLst/>
          </a:prstGeom>
        </p:spPr>
      </p:pic>
      <p:sp>
        <p:nvSpPr>
          <p:cNvPr id="15" name="正方形/長方形 14"/>
          <p:cNvSpPr/>
          <p:nvPr/>
        </p:nvSpPr>
        <p:spPr>
          <a:xfrm>
            <a:off x="406069" y="2545652"/>
            <a:ext cx="729816" cy="756562"/>
          </a:xfrm>
          <a:prstGeom prst="rect">
            <a:avLst/>
          </a:prstGeom>
          <a:noFill/>
          <a:ln w="50800">
            <a:solidFill>
              <a:srgbClr val="FF0000">
                <a:alpha val="6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dirty="0">
              <a:solidFill>
                <a:prstClr val="white"/>
              </a:solidFill>
            </a:endParaRPr>
          </a:p>
        </p:txBody>
      </p:sp>
      <p:sp>
        <p:nvSpPr>
          <p:cNvPr id="16" name="テキスト ボックス 15"/>
          <p:cNvSpPr txBox="1"/>
          <p:nvPr/>
        </p:nvSpPr>
        <p:spPr>
          <a:xfrm>
            <a:off x="453828" y="1290190"/>
            <a:ext cx="223651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3200" dirty="0" smtClean="0">
                <a:solidFill>
                  <a:srgbClr val="FF0000"/>
                </a:solidFill>
              </a:rPr>
              <a:t>実行ボタン</a:t>
            </a:r>
            <a:endParaRPr kumimoji="1" lang="ja-JP" altLang="en-US" sz="3200" dirty="0">
              <a:solidFill>
                <a:srgbClr val="FF0000"/>
              </a:solidFill>
            </a:endParaRPr>
          </a:p>
        </p:txBody>
      </p:sp>
      <p:pic>
        <p:nvPicPr>
          <p:cNvPr id="19" name="図 1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65495" y="2049172"/>
            <a:ext cx="5826516" cy="2282196"/>
          </a:xfrm>
          <a:prstGeom prst="rect">
            <a:avLst/>
          </a:prstGeom>
        </p:spPr>
      </p:pic>
      <p:sp>
        <p:nvSpPr>
          <p:cNvPr id="20" name="角丸四角形 19"/>
          <p:cNvSpPr/>
          <p:nvPr/>
        </p:nvSpPr>
        <p:spPr>
          <a:xfrm>
            <a:off x="770977" y="4977312"/>
            <a:ext cx="3838722" cy="1125106"/>
          </a:xfrm>
          <a:prstGeom prst="roundRect">
            <a:avLst/>
          </a:prstGeom>
          <a:noFill/>
          <a:ln w="57150">
            <a:solidFill>
              <a:srgbClr val="000066">
                <a:alpha val="4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sz="28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①「</a:t>
            </a:r>
            <a:r>
              <a:rPr lang="ja-JP" altLang="en-US" sz="2800" b="1" dirty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実行</a:t>
            </a:r>
            <a:r>
              <a:rPr lang="ja-JP" altLang="en-US" sz="28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」ボタン</a:t>
            </a:r>
            <a:endParaRPr lang="en-US" altLang="ja-JP" sz="2800" dirty="0" smtClean="0">
              <a:solidFill>
                <a:srgbClr val="000066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algn="ctr"/>
            <a:r>
              <a:rPr lang="ja-JP" altLang="en-US" sz="28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をクリック</a:t>
            </a:r>
            <a:endParaRPr lang="en-US" altLang="ja-JP" sz="2800" dirty="0" smtClean="0">
              <a:solidFill>
                <a:srgbClr val="000066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3" name="右矢印 2"/>
          <p:cNvSpPr/>
          <p:nvPr/>
        </p:nvSpPr>
        <p:spPr>
          <a:xfrm>
            <a:off x="6086637" y="3139351"/>
            <a:ext cx="453672" cy="535119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3" name="角丸四角形 22"/>
          <p:cNvSpPr/>
          <p:nvPr/>
        </p:nvSpPr>
        <p:spPr>
          <a:xfrm>
            <a:off x="7659392" y="4977312"/>
            <a:ext cx="3838722" cy="1125106"/>
          </a:xfrm>
          <a:prstGeom prst="roundRect">
            <a:avLst/>
          </a:prstGeom>
          <a:noFill/>
          <a:ln w="57150">
            <a:solidFill>
              <a:srgbClr val="000066">
                <a:alpha val="4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sz="28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②　実行結果が表示される</a:t>
            </a:r>
            <a:endParaRPr lang="en-US" altLang="ja-JP" sz="2800" dirty="0" smtClean="0">
              <a:solidFill>
                <a:srgbClr val="000066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42070729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altLang="ja-JP" dirty="0" smtClean="0"/>
              <a:t>SQL</a:t>
            </a:r>
            <a:r>
              <a:rPr lang="ja-JP" altLang="en-US" dirty="0" smtClean="0"/>
              <a:t>の実行手順のビューから </a:t>
            </a:r>
            <a:r>
              <a:rPr lang="en-US" altLang="ja-JP" dirty="0" smtClean="0"/>
              <a:t>SQL </a:t>
            </a:r>
            <a:r>
              <a:rPr lang="ja-JP" altLang="en-US" dirty="0" smtClean="0"/>
              <a:t>ビューに</a:t>
            </a:r>
            <a:r>
              <a:rPr lang="ja-JP" altLang="en-US" b="1" u="sng" dirty="0" smtClean="0"/>
              <a:t>戻る</a:t>
            </a:r>
            <a:endParaRPr kumimoji="1" lang="ja-JP" altLang="en-US" b="1" u="sng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18</a:t>
            </a:fld>
            <a:endParaRPr kumimoji="1" lang="ja-JP" altLang="en-US"/>
          </a:p>
        </p:txBody>
      </p:sp>
      <p:sp>
        <p:nvSpPr>
          <p:cNvPr id="20" name="角丸四角形 19"/>
          <p:cNvSpPr/>
          <p:nvPr/>
        </p:nvSpPr>
        <p:spPr>
          <a:xfrm>
            <a:off x="770977" y="4977312"/>
            <a:ext cx="3838722" cy="1125106"/>
          </a:xfrm>
          <a:prstGeom prst="roundRect">
            <a:avLst/>
          </a:prstGeom>
          <a:noFill/>
          <a:ln w="57150">
            <a:solidFill>
              <a:srgbClr val="000066">
                <a:alpha val="4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sz="2800" dirty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①「</a:t>
            </a:r>
            <a:r>
              <a:rPr lang="ja-JP" altLang="en-US" sz="2800" b="1" dirty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表示</a:t>
            </a:r>
            <a:r>
              <a:rPr lang="ja-JP" altLang="en-US" sz="2800" dirty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」を展開し、</a:t>
            </a:r>
          </a:p>
          <a:p>
            <a:pPr algn="ctr"/>
            <a:r>
              <a:rPr lang="ja-JP" altLang="en-US" sz="2800" dirty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「</a:t>
            </a:r>
            <a:r>
              <a:rPr lang="en-US" altLang="ja-JP" sz="2800" b="1" dirty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SQL</a:t>
            </a:r>
            <a:r>
              <a:rPr lang="ja-JP" altLang="en-US" sz="2800" b="1" dirty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ビュー</a:t>
            </a:r>
            <a:r>
              <a:rPr lang="ja-JP" altLang="en-US" sz="28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」 </a:t>
            </a:r>
            <a:endParaRPr lang="en-US" altLang="ja-JP" sz="2800" dirty="0" smtClean="0">
              <a:solidFill>
                <a:srgbClr val="000066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3" name="右矢印 2"/>
          <p:cNvSpPr/>
          <p:nvPr/>
        </p:nvSpPr>
        <p:spPr>
          <a:xfrm>
            <a:off x="6086637" y="3139351"/>
            <a:ext cx="453672" cy="535119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3" name="角丸四角形 22"/>
          <p:cNvSpPr/>
          <p:nvPr/>
        </p:nvSpPr>
        <p:spPr>
          <a:xfrm>
            <a:off x="7659392" y="4977312"/>
            <a:ext cx="3838722" cy="1125106"/>
          </a:xfrm>
          <a:prstGeom prst="roundRect">
            <a:avLst/>
          </a:prstGeom>
          <a:noFill/>
          <a:ln w="57150">
            <a:solidFill>
              <a:srgbClr val="000066">
                <a:alpha val="4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sz="28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②</a:t>
            </a:r>
            <a:r>
              <a:rPr lang="ja-JP" altLang="en-US" sz="2800" dirty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 </a:t>
            </a:r>
            <a:r>
              <a:rPr lang="en-US" altLang="ja-JP" sz="28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SQL </a:t>
            </a:r>
            <a:r>
              <a:rPr lang="ja-JP" altLang="en-US" sz="28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ビューに戻る</a:t>
            </a:r>
            <a:endParaRPr lang="en-US" altLang="ja-JP" sz="2800" dirty="0" smtClean="0">
              <a:solidFill>
                <a:srgbClr val="000066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pic>
        <p:nvPicPr>
          <p:cNvPr id="6" name="図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128" y="1928425"/>
            <a:ext cx="5836706" cy="2956970"/>
          </a:xfrm>
          <a:prstGeom prst="rect">
            <a:avLst/>
          </a:prstGeom>
        </p:spPr>
      </p:pic>
      <p:sp>
        <p:nvSpPr>
          <p:cNvPr id="14" name="正方形/長方形 13"/>
          <p:cNvSpPr/>
          <p:nvPr/>
        </p:nvSpPr>
        <p:spPr>
          <a:xfrm>
            <a:off x="111914" y="2650348"/>
            <a:ext cx="729816" cy="756562"/>
          </a:xfrm>
          <a:prstGeom prst="rect">
            <a:avLst/>
          </a:prstGeom>
          <a:noFill/>
          <a:ln w="50800">
            <a:solidFill>
              <a:srgbClr val="FF0000">
                <a:alpha val="6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dirty="0">
              <a:solidFill>
                <a:prstClr val="white"/>
              </a:solidFill>
            </a:endParaRPr>
          </a:p>
        </p:txBody>
      </p:sp>
      <p:sp>
        <p:nvSpPr>
          <p:cNvPr id="17" name="正方形/長方形 16"/>
          <p:cNvSpPr/>
          <p:nvPr/>
        </p:nvSpPr>
        <p:spPr>
          <a:xfrm>
            <a:off x="160995" y="3796511"/>
            <a:ext cx="1812183" cy="534857"/>
          </a:xfrm>
          <a:prstGeom prst="rect">
            <a:avLst/>
          </a:prstGeom>
          <a:noFill/>
          <a:ln w="50800">
            <a:solidFill>
              <a:srgbClr val="FF0000">
                <a:alpha val="6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dirty="0">
              <a:solidFill>
                <a:prstClr val="white"/>
              </a:solidFill>
            </a:endParaRPr>
          </a:p>
        </p:txBody>
      </p:sp>
      <p:pic>
        <p:nvPicPr>
          <p:cNvPr id="7" name="図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88137" y="1928424"/>
            <a:ext cx="5516907" cy="27949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4156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279400" y="237625"/>
            <a:ext cx="11671300" cy="676275"/>
          </a:xfrm>
        </p:spPr>
        <p:txBody>
          <a:bodyPr>
            <a:normAutofit fontScale="90000"/>
          </a:bodyPr>
          <a:lstStyle/>
          <a:p>
            <a:r>
              <a:rPr kumimoji="1"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実習タイム　その①　</a:t>
            </a:r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513686" y="1204310"/>
            <a:ext cx="11486508" cy="4865511"/>
          </a:xfrm>
        </p:spPr>
        <p:txBody>
          <a:bodyPr>
            <a:normAutofit/>
          </a:bodyPr>
          <a:lstStyle/>
          <a:p>
            <a:pPr marL="514350" indent="-514350" rtl="0" eaLnBrk="1" latinLnBrk="0" hangingPunct="1">
              <a:lnSpc>
                <a:spcPct val="120000"/>
              </a:lnSpc>
              <a:buFont typeface="+mj-lt"/>
              <a:buAutoNum type="arabicPeriod"/>
            </a:pPr>
            <a:r>
              <a:rPr kumimoji="1" lang="en-US" altLang="ja-JP" sz="32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Windows 8 </a:t>
            </a:r>
            <a:r>
              <a:rPr kumimoji="1" lang="ja-JP" altLang="ja-JP" sz="32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を起動し、</a:t>
            </a:r>
            <a:r>
              <a:rPr kumimoji="1" lang="ja-JP" altLang="ja-JP" sz="3200" kern="1200" dirty="0" smtClean="0">
                <a:solidFill>
                  <a:srgbClr val="FF0000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ログイン</a:t>
            </a:r>
            <a:r>
              <a:rPr kumimoji="1" lang="ja-JP" altLang="ja-JP" sz="32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しなさい</a:t>
            </a:r>
            <a:endParaRPr lang="ja-JP" altLang="ja-JP" sz="3200" dirty="0" smtClean="0">
              <a:effectLst/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514350" indent="-514350" rtl="0" eaLnBrk="1" latinLnBrk="0" hangingPunct="1">
              <a:lnSpc>
                <a:spcPct val="120000"/>
              </a:lnSpc>
              <a:buFont typeface="+mj-lt"/>
              <a:buAutoNum type="arabicPeriod"/>
            </a:pPr>
            <a:r>
              <a:rPr kumimoji="1" lang="en-US" altLang="ja-JP" sz="32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Access 2013 </a:t>
            </a:r>
            <a:r>
              <a:rPr kumimoji="1" lang="ja-JP" altLang="ja-JP" sz="32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を</a:t>
            </a:r>
            <a:r>
              <a:rPr kumimoji="1" lang="ja-JP" altLang="ja-JP" sz="3200" kern="1200" dirty="0" smtClean="0">
                <a:solidFill>
                  <a:srgbClr val="FF0000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起動</a:t>
            </a:r>
            <a:r>
              <a:rPr kumimoji="1" lang="ja-JP" altLang="ja-JP" sz="32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しなさい</a:t>
            </a:r>
            <a:endParaRPr kumimoji="1" lang="en-US" altLang="ja-JP" sz="3200" kern="1200" dirty="0" smtClean="0">
              <a:solidFill>
                <a:srgbClr val="003366"/>
              </a:solidFill>
              <a:effectLst/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514350" indent="-514350">
              <a:lnSpc>
                <a:spcPct val="120000"/>
              </a:lnSpc>
              <a:buFont typeface="+mj-lt"/>
              <a:buAutoNum type="arabicPeriod"/>
            </a:pPr>
            <a:r>
              <a:rPr lang="en-US" altLang="ja-JP" dirty="0">
                <a:latin typeface="メイリオ" panose="020B0604030504040204" pitchFamily="50" charset="-128"/>
                <a:ea typeface="メイリオ" panose="020B0604030504040204" pitchFamily="50" charset="-128"/>
              </a:rPr>
              <a:t>Access 2013 </a:t>
            </a:r>
            <a:r>
              <a:rPr lang="ja-JP" altLang="ja-JP" dirty="0">
                <a:latin typeface="メイリオ" panose="020B0604030504040204" pitchFamily="50" charset="-128"/>
                <a:ea typeface="メイリオ" panose="020B0604030504040204" pitchFamily="50" charset="-128"/>
              </a:rPr>
              <a:t>で、</a:t>
            </a:r>
            <a:r>
              <a:rPr lang="ja-JP" altLang="en-US" dirty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空のデスクトップデータベース</a:t>
            </a:r>
            <a:r>
              <a:rPr lang="ja-JP" altLang="ja-JP" dirty="0">
                <a:latin typeface="メイリオ" panose="020B0604030504040204" pitchFamily="50" charset="-128"/>
                <a:ea typeface="メイリオ" panose="020B0604030504040204" pitchFamily="50" charset="-128"/>
              </a:rPr>
              <a:t>を</a:t>
            </a:r>
            <a:r>
              <a:rPr lang="ja-JP" altLang="ja-JP" dirty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新規作成</a:t>
            </a:r>
            <a:r>
              <a:rPr lang="ja-JP" altLang="ja-JP" dirty="0">
                <a:latin typeface="メイリオ" panose="020B0604030504040204" pitchFamily="50" charset="-128"/>
                <a:ea typeface="メイリオ" panose="020B0604030504040204" pitchFamily="50" charset="-128"/>
              </a:rPr>
              <a:t>しなさい</a:t>
            </a:r>
            <a:r>
              <a:rPr lang="ja-JP" altLang="en-US" dirty="0">
                <a:latin typeface="メイリオ" panose="020B0604030504040204" pitchFamily="50" charset="-128"/>
                <a:ea typeface="メイリオ" panose="020B0604030504040204" pitchFamily="50" charset="-128"/>
              </a:rPr>
              <a:t>．ファイル名は</a:t>
            </a:r>
            <a:r>
              <a:rPr lang="ja-JP" altLang="en-US" dirty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「</a:t>
            </a:r>
            <a:r>
              <a:rPr lang="ja-JP" altLang="en-US" b="1" dirty="0" smtClean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データベース</a:t>
            </a:r>
            <a:r>
              <a:rPr lang="en-US" altLang="ja-JP" b="1" dirty="0" err="1" smtClean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7.accdb</a:t>
            </a:r>
            <a:r>
              <a:rPr lang="ja-JP" altLang="en-US" dirty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」にしなさい</a:t>
            </a:r>
            <a:r>
              <a:rPr kumimoji="1" lang="en-US" altLang="ja-JP" sz="28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/>
            </a:r>
            <a:br>
              <a:rPr kumimoji="1" lang="en-US" altLang="ja-JP" sz="28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</a:br>
            <a:endParaRPr lang="ja-JP" altLang="ja-JP" dirty="0" smtClean="0">
              <a:effectLst/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19</a:t>
            </a:fld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pic>
        <p:nvPicPr>
          <p:cNvPr id="10" name="Picture 2" descr="http://4.bp.blogspot.com/-v8HxBimZB4c/VYJrcQizTcI/AAAAAAAAudU/XyRBP6J4FLQ/s800/cooking_ryouri_kyoushitsu_kids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81123" y="-8244"/>
            <a:ext cx="875817" cy="8758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図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55304" y="3945009"/>
            <a:ext cx="5708867" cy="2390893"/>
          </a:xfrm>
          <a:prstGeom prst="rect">
            <a:avLst/>
          </a:prstGeom>
        </p:spPr>
      </p:pic>
      <p:sp>
        <p:nvSpPr>
          <p:cNvPr id="11" name="正方形/長方形 10"/>
          <p:cNvSpPr/>
          <p:nvPr/>
        </p:nvSpPr>
        <p:spPr>
          <a:xfrm>
            <a:off x="5127875" y="4657547"/>
            <a:ext cx="1871774" cy="379744"/>
          </a:xfrm>
          <a:prstGeom prst="rect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2" name="正方形/長方形 11"/>
          <p:cNvSpPr/>
          <p:nvPr/>
        </p:nvSpPr>
        <p:spPr>
          <a:xfrm>
            <a:off x="5150645" y="5260623"/>
            <a:ext cx="1120984" cy="960949"/>
          </a:xfrm>
          <a:prstGeom prst="rect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1909067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図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574" y="5604047"/>
            <a:ext cx="4346147" cy="936962"/>
          </a:xfrm>
          <a:prstGeom prst="rect">
            <a:avLst/>
          </a:prstGeom>
        </p:spPr>
      </p:pic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279400" y="237625"/>
            <a:ext cx="11671300" cy="676275"/>
          </a:xfrm>
        </p:spPr>
        <p:txBody>
          <a:bodyPr>
            <a:normAutofit fontScale="90000"/>
          </a:bodyPr>
          <a:lstStyle/>
          <a:p>
            <a:r>
              <a:rPr lang="ja-JP" altLang="en-US" dirty="0">
                <a:latin typeface="メイリオ" panose="020B0604030504040204" pitchFamily="50" charset="-128"/>
                <a:ea typeface="メイリオ" panose="020B0604030504040204" pitchFamily="50" charset="-128"/>
              </a:rPr>
              <a:t>実習タイム　</a:t>
            </a:r>
            <a:r>
              <a:rPr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その① </a:t>
            </a:r>
            <a:r>
              <a:rPr kumimoji="1"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　</a:t>
            </a:r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-1" y="778028"/>
            <a:ext cx="9954705" cy="1844036"/>
          </a:xfrm>
        </p:spPr>
        <p:txBody>
          <a:bodyPr>
            <a:normAutofit/>
          </a:bodyPr>
          <a:lstStyle/>
          <a:p>
            <a:pPr marL="0" indent="0">
              <a:lnSpc>
                <a:spcPct val="120000"/>
              </a:lnSpc>
              <a:buNone/>
            </a:pPr>
            <a:r>
              <a:rPr lang="en-US" altLang="ja-JP" sz="3200" dirty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4</a:t>
            </a:r>
            <a:r>
              <a:rPr lang="en-US" altLang="ja-JP" sz="32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. </a:t>
            </a:r>
            <a:r>
              <a:rPr lang="ja-JP" altLang="en-US" sz="32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次</a:t>
            </a:r>
            <a:r>
              <a:rPr lang="ja-JP" altLang="en-US" sz="3200" dirty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のよう</a:t>
            </a:r>
            <a:r>
              <a:rPr lang="ja-JP" altLang="en-US" sz="32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な</a:t>
            </a:r>
            <a:r>
              <a:rPr lang="ja-JP" altLang="en-US" sz="3200" b="1" u="sng" dirty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商品</a:t>
            </a:r>
            <a:r>
              <a:rPr lang="ja-JP" altLang="en-US" sz="3200" b="1" u="sng" dirty="0" smtClean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テーブル</a:t>
            </a:r>
            <a:r>
              <a:rPr lang="ja-JP" altLang="en-US" sz="3200" dirty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を</a:t>
            </a:r>
            <a:r>
              <a:rPr lang="ja-JP" altLang="en-US" sz="32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考える</a:t>
            </a:r>
            <a:r>
              <a:rPr lang="ja-JP" altLang="en-US" sz="3200" dirty="0" smtClean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．</a:t>
            </a:r>
            <a:endParaRPr lang="en-US" altLang="ja-JP" sz="3200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20</a:t>
            </a:fld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10" name="コンテンツ プレースホルダー 2"/>
          <p:cNvSpPr txBox="1">
            <a:spLocks/>
          </p:cNvSpPr>
          <p:nvPr/>
        </p:nvSpPr>
        <p:spPr>
          <a:xfrm>
            <a:off x="19049" y="3200876"/>
            <a:ext cx="12192001" cy="18440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en-US" altLang="ja-JP" sz="32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5</a:t>
            </a:r>
            <a:r>
              <a:rPr lang="en-US" altLang="ja-JP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. 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テーブル名「</a:t>
            </a:r>
            <a:r>
              <a:rPr lang="ja-JP" altLang="en-US" sz="3200" b="1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商品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」の</a:t>
            </a:r>
            <a:r>
              <a:rPr lang="ja-JP" altLang="en-US" sz="3200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テーブル定義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を行いなさい　</a:t>
            </a:r>
            <a:endParaRPr lang="ja-JP" altLang="ja-JP" sz="32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0" indent="0">
              <a:lnSpc>
                <a:spcPct val="120000"/>
              </a:lnSpc>
              <a:buNone/>
            </a:pPr>
            <a:endParaRPr lang="en-US" altLang="ja-JP" sz="3200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graphicFrame>
        <p:nvGraphicFramePr>
          <p:cNvPr id="11" name="表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50187346"/>
              </p:ext>
            </p:extLst>
          </p:nvPr>
        </p:nvGraphicFramePr>
        <p:xfrm>
          <a:off x="4469923" y="3975272"/>
          <a:ext cx="5419973" cy="2255520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239111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02885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35317"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2800" dirty="0" smtClean="0"/>
                        <a:t>フィールド名</a:t>
                      </a:r>
                      <a:endParaRPr kumimoji="1" lang="ja-JP" alt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2800" dirty="0" smtClean="0"/>
                        <a:t>データ型</a:t>
                      </a:r>
                      <a:endParaRPr kumimoji="1" lang="ja-JP" altLang="en-US" sz="2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95097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200" dirty="0" smtClean="0"/>
                        <a:t>ID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200" dirty="0" smtClean="0"/>
                        <a:t>数値型</a:t>
                      </a:r>
                      <a:endParaRPr kumimoji="1" lang="ja-JP" altLang="en-US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74786"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200" dirty="0" smtClean="0"/>
                        <a:t>商品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200" dirty="0" smtClean="0"/>
                        <a:t>短いテキスト</a:t>
                      </a:r>
                      <a:endParaRPr kumimoji="1" lang="ja-JP" altLang="en-US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74786"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200" dirty="0" smtClean="0"/>
                        <a:t>単価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200" dirty="0" smtClean="0"/>
                        <a:t>数値型</a:t>
                      </a:r>
                      <a:endParaRPr kumimoji="1" lang="ja-JP" altLang="en-US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14" name="テキスト ボックス 13"/>
          <p:cNvSpPr txBox="1"/>
          <p:nvPr/>
        </p:nvSpPr>
        <p:spPr>
          <a:xfrm>
            <a:off x="9889896" y="4427732"/>
            <a:ext cx="277770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ja-JP" altLang="en-US" sz="3200" b="1" u="sng" dirty="0" smtClean="0">
                <a:solidFill>
                  <a:srgbClr val="FF0000"/>
                </a:solidFill>
              </a:rPr>
              <a:t>← 主キー</a:t>
            </a:r>
            <a:endParaRPr kumimoji="1" lang="ja-JP" altLang="en-US" sz="3200" b="1" u="sng" dirty="0">
              <a:solidFill>
                <a:srgbClr val="FF0000"/>
              </a:solidFill>
            </a:endParaRPr>
          </a:p>
        </p:txBody>
      </p:sp>
      <p:sp>
        <p:nvSpPr>
          <p:cNvPr id="15" name="コンテンツ プレースホルダー 2"/>
          <p:cNvSpPr txBox="1">
            <a:spLocks/>
          </p:cNvSpPr>
          <p:nvPr/>
        </p:nvSpPr>
        <p:spPr>
          <a:xfrm>
            <a:off x="9889896" y="5133041"/>
            <a:ext cx="2446533" cy="109775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ja-JP" altLang="en-US" sz="2400" dirty="0" smtClean="0"/>
              <a:t>「</a:t>
            </a:r>
            <a:r>
              <a:rPr lang="en-US" altLang="ja-JP" sz="2400" dirty="0" smtClean="0"/>
              <a:t>ID</a:t>
            </a:r>
            <a:r>
              <a:rPr lang="ja-JP" altLang="en-US" sz="2400" dirty="0" smtClean="0"/>
              <a:t>」が</a:t>
            </a:r>
            <a:endParaRPr lang="en-US" altLang="ja-JP" sz="2400" dirty="0" smtClean="0"/>
          </a:p>
          <a:p>
            <a:pPr marL="0" indent="0">
              <a:buFont typeface="Arial" panose="020B0604020202020204" pitchFamily="34" charset="0"/>
              <a:buNone/>
            </a:pPr>
            <a:r>
              <a:rPr lang="ja-JP" altLang="en-US" sz="2400" dirty="0" smtClean="0">
                <a:solidFill>
                  <a:srgbClr val="C00000"/>
                </a:solidFill>
              </a:rPr>
              <a:t>主キー</a:t>
            </a:r>
            <a:r>
              <a:rPr lang="ja-JP" altLang="en-US" sz="2400" dirty="0" smtClean="0"/>
              <a:t>である</a:t>
            </a:r>
            <a:endParaRPr lang="ja-JP" altLang="en-US" sz="2400" dirty="0"/>
          </a:p>
        </p:txBody>
      </p:sp>
      <p:graphicFrame>
        <p:nvGraphicFramePr>
          <p:cNvPr id="17" name="表 1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50209603"/>
              </p:ext>
            </p:extLst>
          </p:nvPr>
        </p:nvGraphicFramePr>
        <p:xfrm>
          <a:off x="2202288" y="1339568"/>
          <a:ext cx="7540935" cy="1828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1364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51364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51364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28362"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2400" dirty="0" smtClean="0"/>
                        <a:t>ID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2400" dirty="0" smtClean="0"/>
                        <a:t>商品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2400" dirty="0" smtClean="0"/>
                        <a:t>単価</a:t>
                      </a:r>
                      <a:endParaRPr kumimoji="1" lang="ja-JP" alt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28362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dirty="0" smtClean="0"/>
                        <a:t>1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2400" dirty="0" smtClean="0"/>
                        <a:t>みかん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dirty="0" smtClean="0"/>
                        <a:t>50</a:t>
                      </a:r>
                      <a:endParaRPr kumimoji="1" lang="ja-JP" alt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83644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dirty="0" smtClean="0"/>
                        <a:t>2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2400" dirty="0" smtClean="0"/>
                        <a:t>りんご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dirty="0" smtClean="0"/>
                        <a:t>100</a:t>
                      </a:r>
                      <a:endParaRPr kumimoji="1" lang="ja-JP" alt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83644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dirty="0" smtClean="0"/>
                        <a:t>3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2400" dirty="0" smtClean="0"/>
                        <a:t>メロン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dirty="0" smtClean="0"/>
                        <a:t>500</a:t>
                      </a:r>
                      <a:endParaRPr kumimoji="1" lang="ja-JP" alt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pic>
        <p:nvPicPr>
          <p:cNvPr id="12" name="Picture 2" descr="http://4.bp.blogspot.com/-v8HxBimZB4c/VYJrcQizTcI/AAAAAAAAudU/XyRBP6J4FLQ/s800/cooking_ryouri_kyoushitsu_kids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6600" y="65913"/>
            <a:ext cx="875817" cy="8758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図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3767149"/>
            <a:ext cx="3724275" cy="1628775"/>
          </a:xfrm>
          <a:prstGeom prst="rect">
            <a:avLst/>
          </a:prstGeom>
          <a:ln>
            <a:solidFill>
              <a:schemeClr val="accent1"/>
            </a:solidFill>
          </a:ln>
        </p:spPr>
      </p:pic>
      <p:sp>
        <p:nvSpPr>
          <p:cNvPr id="6" name="正方形/長方形 5"/>
          <p:cNvSpPr/>
          <p:nvPr/>
        </p:nvSpPr>
        <p:spPr>
          <a:xfrm>
            <a:off x="1107583" y="3975272"/>
            <a:ext cx="754554" cy="352029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3" name="正方形/長方形 12"/>
          <p:cNvSpPr/>
          <p:nvPr/>
        </p:nvSpPr>
        <p:spPr>
          <a:xfrm>
            <a:off x="1179557" y="4378784"/>
            <a:ext cx="682580" cy="666128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6" name="正方形/長方形 15"/>
          <p:cNvSpPr/>
          <p:nvPr/>
        </p:nvSpPr>
        <p:spPr>
          <a:xfrm>
            <a:off x="275824" y="5843527"/>
            <a:ext cx="3851646" cy="692939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518934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308429" y="45357"/>
            <a:ext cx="11671300" cy="676275"/>
          </a:xfrm>
        </p:spPr>
        <p:txBody>
          <a:bodyPr>
            <a:normAutofit fontScale="90000"/>
          </a:bodyPr>
          <a:lstStyle/>
          <a:p>
            <a:r>
              <a:rPr lang="ja-JP" altLang="en-US" dirty="0">
                <a:latin typeface="メイリオ" panose="020B0604030504040204" pitchFamily="50" charset="-128"/>
                <a:ea typeface="メイリオ" panose="020B0604030504040204" pitchFamily="50" charset="-128"/>
              </a:rPr>
              <a:t>実習タイム　その①</a:t>
            </a: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>
          <a:xfrm>
            <a:off x="8349545" y="6072121"/>
            <a:ext cx="2743200" cy="365125"/>
          </a:xfrm>
        </p:spPr>
        <p:txBody>
          <a:bodyPr/>
          <a:lstStyle/>
          <a:p>
            <a:fld id="{55940FB6-D91C-4C45-82A6-6C3F63B50793}" type="slidenum">
              <a:rPr kumimoji="1" lang="ja-JP" altLang="en-US" smtClean="0"/>
              <a:t>21</a:t>
            </a:fld>
            <a:endParaRPr kumimoji="1" lang="ja-JP" altLang="en-US"/>
          </a:p>
        </p:txBody>
      </p:sp>
      <p:sp>
        <p:nvSpPr>
          <p:cNvPr id="8" name="コンテンツ プレースホルダー 2"/>
          <p:cNvSpPr txBox="1">
            <a:spLocks/>
          </p:cNvSpPr>
          <p:nvPr/>
        </p:nvSpPr>
        <p:spPr>
          <a:xfrm>
            <a:off x="270424" y="896550"/>
            <a:ext cx="10448084" cy="132820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altLang="ja-JP" sz="3200" dirty="0"/>
              <a:t>6</a:t>
            </a:r>
            <a:r>
              <a:rPr lang="en-US" altLang="ja-JP" sz="3200" dirty="0" smtClean="0"/>
              <a:t>. </a:t>
            </a:r>
            <a:r>
              <a:rPr lang="ja-JP" altLang="en-US" sz="3200" dirty="0" smtClean="0">
                <a:solidFill>
                  <a:srgbClr val="C00000"/>
                </a:solidFill>
              </a:rPr>
              <a:t>データシートビュー</a:t>
            </a:r>
            <a:r>
              <a:rPr lang="ja-JP" altLang="en-US" sz="3200" dirty="0" smtClean="0"/>
              <a:t>を使って、テーブル「</a:t>
            </a:r>
            <a:r>
              <a:rPr lang="ja-JP" altLang="en-US" sz="3200" b="1" dirty="0"/>
              <a:t>商品</a:t>
            </a:r>
            <a:r>
              <a:rPr lang="ja-JP" altLang="en-US" sz="3200" dirty="0" smtClean="0"/>
              <a:t>」に</a:t>
            </a:r>
            <a:r>
              <a:rPr lang="ja-JP" altLang="en-US" sz="3200" b="1" dirty="0" smtClean="0"/>
              <a:t>データを入力</a:t>
            </a:r>
            <a:r>
              <a:rPr lang="ja-JP" altLang="en-US" sz="3200" dirty="0" smtClean="0"/>
              <a:t>しなさい．</a:t>
            </a:r>
            <a:endParaRPr lang="ja-JP" altLang="en-US" sz="3200" dirty="0"/>
          </a:p>
        </p:txBody>
      </p:sp>
      <p:sp>
        <p:nvSpPr>
          <p:cNvPr id="11" name="テキスト ボックス 10"/>
          <p:cNvSpPr txBox="1"/>
          <p:nvPr/>
        </p:nvSpPr>
        <p:spPr>
          <a:xfrm>
            <a:off x="3137862" y="4442160"/>
            <a:ext cx="413446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800" dirty="0" smtClean="0"/>
              <a:t>数値はすべて半角の数字</a:t>
            </a:r>
            <a:endParaRPr kumimoji="1" lang="ja-JP" altLang="en-US" sz="2800" dirty="0"/>
          </a:p>
        </p:txBody>
      </p:sp>
      <p:graphicFrame>
        <p:nvGraphicFramePr>
          <p:cNvPr id="13" name="表 12"/>
          <p:cNvGraphicFramePr>
            <a:graphicFrameLocks noGrp="1"/>
          </p:cNvGraphicFramePr>
          <p:nvPr>
            <p:extLst/>
          </p:nvPr>
        </p:nvGraphicFramePr>
        <p:xfrm>
          <a:off x="1397912" y="1782867"/>
          <a:ext cx="8523111" cy="262482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4103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84103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84103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69944"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3600" dirty="0" smtClean="0"/>
                        <a:t>ID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3600" dirty="0" smtClean="0"/>
                        <a:t>商品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3600" dirty="0" smtClean="0"/>
                        <a:t>単価</a:t>
                      </a:r>
                      <a:endParaRPr kumimoji="1" lang="ja-JP" altLang="en-US" sz="3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69944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dirty="0" smtClean="0"/>
                        <a:t>1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600" dirty="0" smtClean="0"/>
                        <a:t>みかん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dirty="0" smtClean="0"/>
                        <a:t>50</a:t>
                      </a:r>
                      <a:endParaRPr kumimoji="1" lang="ja-JP" altLang="en-US" sz="3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72333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dirty="0" smtClean="0"/>
                        <a:t>2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600" dirty="0" smtClean="0"/>
                        <a:t>りんご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dirty="0" smtClean="0"/>
                        <a:t>100</a:t>
                      </a:r>
                      <a:endParaRPr kumimoji="1" lang="ja-JP" altLang="en-US" sz="3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72333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dirty="0" smtClean="0"/>
                        <a:t>3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600" dirty="0" smtClean="0"/>
                        <a:t>メロン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dirty="0" smtClean="0"/>
                        <a:t>500</a:t>
                      </a:r>
                      <a:endParaRPr kumimoji="1" lang="ja-JP" altLang="en-US" sz="3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14" name="テキスト ボックス 13"/>
          <p:cNvSpPr txBox="1"/>
          <p:nvPr/>
        </p:nvSpPr>
        <p:spPr>
          <a:xfrm>
            <a:off x="6076303" y="6415552"/>
            <a:ext cx="341632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2800" dirty="0" smtClean="0"/>
              <a:t>データシートビュー</a:t>
            </a:r>
            <a:endParaRPr kumimoji="1" lang="ja-JP" altLang="en-US" sz="2800" dirty="0"/>
          </a:p>
        </p:txBody>
      </p:sp>
      <p:pic>
        <p:nvPicPr>
          <p:cNvPr id="3" name="図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02382" y="4896593"/>
            <a:ext cx="5756551" cy="1540653"/>
          </a:xfrm>
          <a:prstGeom prst="rect">
            <a:avLst/>
          </a:prstGeom>
        </p:spPr>
      </p:pic>
      <p:pic>
        <p:nvPicPr>
          <p:cNvPr id="5" name="図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833" y="4852120"/>
            <a:ext cx="1365634" cy="1825042"/>
          </a:xfrm>
          <a:prstGeom prst="rect">
            <a:avLst/>
          </a:prstGeom>
        </p:spPr>
      </p:pic>
      <p:sp>
        <p:nvSpPr>
          <p:cNvPr id="10" name="正方形/長方形 9"/>
          <p:cNvSpPr/>
          <p:nvPr/>
        </p:nvSpPr>
        <p:spPr>
          <a:xfrm>
            <a:off x="522833" y="6278116"/>
            <a:ext cx="1218773" cy="318260"/>
          </a:xfrm>
          <a:prstGeom prst="rect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6" name="右矢印 5"/>
          <p:cNvSpPr/>
          <p:nvPr/>
        </p:nvSpPr>
        <p:spPr>
          <a:xfrm>
            <a:off x="2202040" y="5484357"/>
            <a:ext cx="297695" cy="58776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2" name="右矢印 11"/>
          <p:cNvSpPr/>
          <p:nvPr/>
        </p:nvSpPr>
        <p:spPr>
          <a:xfrm>
            <a:off x="4237781" y="5484357"/>
            <a:ext cx="297695" cy="58776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5" name="テキスト ボックス 14"/>
          <p:cNvSpPr txBox="1"/>
          <p:nvPr/>
        </p:nvSpPr>
        <p:spPr>
          <a:xfrm>
            <a:off x="2682365" y="5301185"/>
            <a:ext cx="12618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2800" dirty="0" smtClean="0"/>
              <a:t>データ</a:t>
            </a:r>
            <a:endParaRPr kumimoji="1" lang="en-US" altLang="ja-JP" sz="2800" dirty="0" smtClean="0"/>
          </a:p>
          <a:p>
            <a:r>
              <a:rPr lang="ja-JP" altLang="en-US" sz="2800" dirty="0" smtClean="0"/>
              <a:t>入力</a:t>
            </a:r>
            <a:endParaRPr kumimoji="1" lang="ja-JP" altLang="en-US" sz="2800" dirty="0"/>
          </a:p>
        </p:txBody>
      </p:sp>
      <p:pic>
        <p:nvPicPr>
          <p:cNvPr id="16" name="Picture 2" descr="http://4.bp.blogspot.com/-v8HxBimZB4c/VYJrcQizTcI/AAAAAAAAudU/XyRBP6J4FLQ/s800/cooking_ryouri_kyoushitsu_kids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6600" y="65913"/>
            <a:ext cx="875817" cy="8758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818553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279400" y="237625"/>
            <a:ext cx="11671300" cy="676275"/>
          </a:xfrm>
        </p:spPr>
        <p:txBody>
          <a:bodyPr>
            <a:normAutofit fontScale="90000"/>
          </a:bodyPr>
          <a:lstStyle/>
          <a:p>
            <a:r>
              <a:rPr kumimoji="1"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実習タイム　その</a:t>
            </a:r>
            <a:r>
              <a:rPr lang="ja-JP" altLang="en-US" dirty="0">
                <a:latin typeface="メイリオ" panose="020B0604030504040204" pitchFamily="50" charset="-128"/>
                <a:ea typeface="メイリオ" panose="020B0604030504040204" pitchFamily="50" charset="-128"/>
              </a:rPr>
              <a:t>①</a:t>
            </a:r>
            <a:r>
              <a:rPr kumimoji="1"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　</a:t>
            </a:r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406981" y="1039374"/>
            <a:ext cx="10948395" cy="2380780"/>
          </a:xfrm>
        </p:spPr>
        <p:txBody>
          <a:bodyPr>
            <a:normAutofit/>
          </a:bodyPr>
          <a:lstStyle/>
          <a:p>
            <a:pPr marL="0" indent="0">
              <a:lnSpc>
                <a:spcPct val="120000"/>
              </a:lnSpc>
              <a:buNone/>
            </a:pPr>
            <a:r>
              <a:rPr lang="en-US" altLang="ja-JP" sz="32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7</a:t>
            </a:r>
            <a:r>
              <a:rPr kumimoji="1" lang="en-US" altLang="ja-JP" sz="32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. Access 2013 </a:t>
            </a:r>
            <a:r>
              <a:rPr kumimoji="1" lang="ja-JP" altLang="ja-JP" sz="32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で</a:t>
            </a:r>
            <a:r>
              <a:rPr kumimoji="1" lang="ja-JP" altLang="en-US" sz="32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、</a:t>
            </a:r>
            <a:r>
              <a:rPr kumimoji="1" lang="en-US" altLang="ja-JP" sz="3200" b="1" kern="1200" dirty="0" smtClean="0">
                <a:solidFill>
                  <a:srgbClr val="C00000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SQL</a:t>
            </a:r>
            <a:r>
              <a:rPr kumimoji="1" lang="ja-JP" altLang="en-US" sz="3200" b="1" kern="1200" dirty="0" smtClean="0">
                <a:solidFill>
                  <a:srgbClr val="C00000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ビュー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を開きなさい．</a:t>
            </a:r>
            <a:endParaRPr lang="en-US" altLang="ja-JP" sz="3200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lang="ja-JP" altLang="en-US" smtClean="0">
                <a:solidFill>
                  <a:prstClr val="black">
                    <a:tint val="75000"/>
                  </a:prstClr>
                </a:solidFill>
                <a:latin typeface="メイリオ" panose="020B0604030504040204" pitchFamily="50" charset="-128"/>
              </a:rPr>
              <a:pPr/>
              <a:t>22</a:t>
            </a:fld>
            <a:endParaRPr lang="ja-JP" altLang="en-US" dirty="0">
              <a:solidFill>
                <a:prstClr val="black">
                  <a:tint val="75000"/>
                </a:prstClr>
              </a:solidFill>
              <a:latin typeface="メイリオ" panose="020B0604030504040204" pitchFamily="50" charset="-128"/>
            </a:endParaRPr>
          </a:p>
        </p:txBody>
      </p:sp>
      <p:pic>
        <p:nvPicPr>
          <p:cNvPr id="13" name="Picture 2" descr="http://4.bp.blogspot.com/-v8HxBimZB4c/VYJrcQizTcI/AAAAAAAAudU/XyRBP6J4FLQ/s800/cooking_ryouri_kyoushitsu_kids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6600" y="65913"/>
            <a:ext cx="875817" cy="8758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5" name="グループ化 4"/>
          <p:cNvGrpSpPr/>
          <p:nvPr/>
        </p:nvGrpSpPr>
        <p:grpSpPr>
          <a:xfrm>
            <a:off x="279400" y="1719916"/>
            <a:ext cx="6548718" cy="5001559"/>
            <a:chOff x="0" y="901700"/>
            <a:chExt cx="8111978" cy="5956300"/>
          </a:xfrm>
        </p:grpSpPr>
        <p:pic>
          <p:nvPicPr>
            <p:cNvPr id="14" name="図 13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0" y="901700"/>
              <a:ext cx="7849246" cy="2119570"/>
            </a:xfrm>
            <a:prstGeom prst="rect">
              <a:avLst/>
            </a:prstGeom>
          </p:spPr>
        </p:pic>
        <p:sp>
          <p:nvSpPr>
            <p:cNvPr id="15" name="正方形/長方形 14"/>
            <p:cNvSpPr/>
            <p:nvPr/>
          </p:nvSpPr>
          <p:spPr>
            <a:xfrm>
              <a:off x="1746718" y="1270946"/>
              <a:ext cx="865363" cy="440508"/>
            </a:xfrm>
            <a:prstGeom prst="rect">
              <a:avLst/>
            </a:prstGeom>
            <a:noFill/>
            <a:ln w="50800">
              <a:solidFill>
                <a:srgbClr val="FF0000">
                  <a:alpha val="60000"/>
                </a:srgb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ja-JP" altLang="en-US" sz="1600">
                <a:solidFill>
                  <a:prstClr val="white"/>
                </a:solidFill>
              </a:endParaRPr>
            </a:p>
          </p:txBody>
        </p:sp>
        <p:sp>
          <p:nvSpPr>
            <p:cNvPr id="17" name="正方形/長方形 16"/>
            <p:cNvSpPr/>
            <p:nvPr/>
          </p:nvSpPr>
          <p:spPr>
            <a:xfrm>
              <a:off x="4020750" y="1520976"/>
              <a:ext cx="889687" cy="1129591"/>
            </a:xfrm>
            <a:prstGeom prst="rect">
              <a:avLst/>
            </a:prstGeom>
            <a:noFill/>
            <a:ln w="50800">
              <a:solidFill>
                <a:srgbClr val="FF0000">
                  <a:alpha val="60000"/>
                </a:srgb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ja-JP" altLang="en-US" sz="1600">
                <a:solidFill>
                  <a:prstClr val="white"/>
                </a:solidFill>
              </a:endParaRPr>
            </a:p>
          </p:txBody>
        </p:sp>
        <p:sp>
          <p:nvSpPr>
            <p:cNvPr id="18" name="下矢印 17"/>
            <p:cNvSpPr/>
            <p:nvPr/>
          </p:nvSpPr>
          <p:spPr>
            <a:xfrm>
              <a:off x="1598264" y="2948064"/>
              <a:ext cx="921124" cy="442452"/>
            </a:xfrm>
            <a:prstGeom prst="down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 sz="1600"/>
            </a:p>
          </p:txBody>
        </p:sp>
        <p:pic>
          <p:nvPicPr>
            <p:cNvPr id="19" name="図 18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856443" y="3390516"/>
              <a:ext cx="2404765" cy="2386729"/>
            </a:xfrm>
            <a:prstGeom prst="rect">
              <a:avLst/>
            </a:prstGeom>
          </p:spPr>
        </p:pic>
        <p:sp>
          <p:nvSpPr>
            <p:cNvPr id="20" name="角丸四角形 19"/>
            <p:cNvSpPr/>
            <p:nvPr/>
          </p:nvSpPr>
          <p:spPr>
            <a:xfrm>
              <a:off x="139465" y="5908097"/>
              <a:ext cx="3838722" cy="949903"/>
            </a:xfrm>
            <a:prstGeom prst="roundRect">
              <a:avLst/>
            </a:prstGeom>
            <a:noFill/>
            <a:ln w="57150">
              <a:solidFill>
                <a:srgbClr val="000066">
                  <a:alpha val="40000"/>
                </a:srgb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ja-JP" altLang="en-US" sz="2400" dirty="0">
                  <a:solidFill>
                    <a:srgbClr val="000066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rPr>
                <a:t>②</a:t>
              </a:r>
              <a:r>
                <a:rPr lang="ja-JP" altLang="en-US" sz="2400" dirty="0" smtClean="0">
                  <a:solidFill>
                    <a:srgbClr val="000066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rPr>
                <a:t>「</a:t>
              </a:r>
              <a:r>
                <a:rPr lang="ja-JP" altLang="en-US" sz="2400" b="1" dirty="0">
                  <a:solidFill>
                    <a:srgbClr val="000066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rPr>
                <a:t>商品</a:t>
              </a:r>
              <a:r>
                <a:rPr lang="ja-JP" altLang="en-US" sz="2400" dirty="0" smtClean="0">
                  <a:solidFill>
                    <a:srgbClr val="000066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rPr>
                <a:t>」を選び、「</a:t>
              </a:r>
              <a:r>
                <a:rPr lang="ja-JP" altLang="en-US" sz="2400" b="1" dirty="0" smtClean="0">
                  <a:solidFill>
                    <a:srgbClr val="000066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rPr>
                <a:t>追加</a:t>
              </a:r>
              <a:r>
                <a:rPr lang="ja-JP" altLang="en-US" sz="2400" dirty="0" smtClean="0">
                  <a:solidFill>
                    <a:srgbClr val="000066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rPr>
                <a:t>」をクリック</a:t>
              </a:r>
              <a:endParaRPr lang="en-US" altLang="ja-JP" sz="24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endParaRPr>
            </a:p>
          </p:txBody>
        </p:sp>
        <p:sp>
          <p:nvSpPr>
            <p:cNvPr id="21" name="正方形/長方形 20"/>
            <p:cNvSpPr/>
            <p:nvPr/>
          </p:nvSpPr>
          <p:spPr>
            <a:xfrm>
              <a:off x="839108" y="3868978"/>
              <a:ext cx="1284660" cy="322022"/>
            </a:xfrm>
            <a:prstGeom prst="rect">
              <a:avLst/>
            </a:prstGeom>
            <a:noFill/>
            <a:ln w="50800">
              <a:solidFill>
                <a:srgbClr val="FF0000">
                  <a:alpha val="60000"/>
                </a:srgb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ja-JP" altLang="en-US" sz="1600">
                <a:solidFill>
                  <a:prstClr val="white"/>
                </a:solidFill>
              </a:endParaRPr>
            </a:p>
          </p:txBody>
        </p:sp>
        <p:sp>
          <p:nvSpPr>
            <p:cNvPr id="22" name="右矢印 21"/>
            <p:cNvSpPr/>
            <p:nvPr/>
          </p:nvSpPr>
          <p:spPr>
            <a:xfrm>
              <a:off x="3752506" y="4257880"/>
              <a:ext cx="536487" cy="580820"/>
            </a:xfrm>
            <a:prstGeom prst="right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 sz="1600"/>
            </a:p>
          </p:txBody>
        </p:sp>
        <p:pic>
          <p:nvPicPr>
            <p:cNvPr id="23" name="図 22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4694837" y="3326225"/>
              <a:ext cx="2462599" cy="2444130"/>
            </a:xfrm>
            <a:prstGeom prst="rect">
              <a:avLst/>
            </a:prstGeom>
          </p:spPr>
        </p:pic>
        <p:sp>
          <p:nvSpPr>
            <p:cNvPr id="24" name="正方形/長方形 23"/>
            <p:cNvSpPr/>
            <p:nvPr/>
          </p:nvSpPr>
          <p:spPr>
            <a:xfrm>
              <a:off x="1862374" y="5484899"/>
              <a:ext cx="749707" cy="349748"/>
            </a:xfrm>
            <a:prstGeom prst="rect">
              <a:avLst/>
            </a:prstGeom>
            <a:noFill/>
            <a:ln w="50800">
              <a:solidFill>
                <a:srgbClr val="FF0000">
                  <a:alpha val="60000"/>
                </a:srgb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ja-JP" altLang="en-US" sz="1600">
                <a:solidFill>
                  <a:prstClr val="white"/>
                </a:solidFill>
              </a:endParaRPr>
            </a:p>
          </p:txBody>
        </p:sp>
        <p:sp>
          <p:nvSpPr>
            <p:cNvPr id="25" name="角丸四角形 24"/>
            <p:cNvSpPr/>
            <p:nvPr/>
          </p:nvSpPr>
          <p:spPr>
            <a:xfrm>
              <a:off x="4273256" y="5881398"/>
              <a:ext cx="3838722" cy="949903"/>
            </a:xfrm>
            <a:prstGeom prst="roundRect">
              <a:avLst/>
            </a:prstGeom>
            <a:noFill/>
            <a:ln w="57150">
              <a:solidFill>
                <a:srgbClr val="000066">
                  <a:alpha val="40000"/>
                </a:srgb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ja-JP" altLang="en-US" sz="2400" dirty="0" smtClean="0">
                  <a:solidFill>
                    <a:srgbClr val="000066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rPr>
                <a:t>③「</a:t>
              </a:r>
              <a:r>
                <a:rPr lang="ja-JP" altLang="en-US" sz="2400" b="1" dirty="0" smtClean="0">
                  <a:solidFill>
                    <a:srgbClr val="000066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rPr>
                <a:t>閉じる</a:t>
              </a:r>
              <a:r>
                <a:rPr lang="ja-JP" altLang="en-US" sz="2400" dirty="0" smtClean="0">
                  <a:solidFill>
                    <a:srgbClr val="000066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rPr>
                <a:t>」を</a:t>
              </a:r>
              <a:endParaRPr lang="en-US" altLang="ja-JP" sz="24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endParaRPr>
            </a:p>
            <a:p>
              <a:pPr algn="ctr"/>
              <a:r>
                <a:rPr lang="ja-JP" altLang="en-US" sz="2400" dirty="0" smtClean="0">
                  <a:solidFill>
                    <a:srgbClr val="000066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rPr>
                <a:t>クリック</a:t>
              </a:r>
              <a:endParaRPr lang="en-US" altLang="ja-JP" sz="24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endParaRPr>
            </a:p>
          </p:txBody>
        </p:sp>
        <p:sp>
          <p:nvSpPr>
            <p:cNvPr id="26" name="正方形/長方形 25"/>
            <p:cNvSpPr/>
            <p:nvPr/>
          </p:nvSpPr>
          <p:spPr>
            <a:xfrm>
              <a:off x="5740196" y="5427497"/>
              <a:ext cx="749707" cy="349748"/>
            </a:xfrm>
            <a:prstGeom prst="rect">
              <a:avLst/>
            </a:prstGeom>
            <a:noFill/>
            <a:ln w="50800">
              <a:solidFill>
                <a:srgbClr val="FF0000">
                  <a:alpha val="60000"/>
                </a:srgb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ja-JP" altLang="en-US" sz="1600">
                <a:solidFill>
                  <a:prstClr val="white"/>
                </a:solidFill>
              </a:endParaRPr>
            </a:p>
          </p:txBody>
        </p:sp>
        <p:sp>
          <p:nvSpPr>
            <p:cNvPr id="27" name="右矢印 26"/>
            <p:cNvSpPr/>
            <p:nvPr/>
          </p:nvSpPr>
          <p:spPr>
            <a:xfrm>
              <a:off x="7403980" y="4257880"/>
              <a:ext cx="536487" cy="580820"/>
            </a:xfrm>
            <a:prstGeom prst="right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 sz="1600"/>
            </a:p>
          </p:txBody>
        </p:sp>
      </p:grpSp>
      <p:grpSp>
        <p:nvGrpSpPr>
          <p:cNvPr id="6" name="グループ化 5"/>
          <p:cNvGrpSpPr/>
          <p:nvPr/>
        </p:nvGrpSpPr>
        <p:grpSpPr>
          <a:xfrm>
            <a:off x="6901433" y="3860863"/>
            <a:ext cx="4918134" cy="2759656"/>
            <a:chOff x="6561137" y="3601911"/>
            <a:chExt cx="5725985" cy="3041585"/>
          </a:xfrm>
        </p:grpSpPr>
        <p:pic>
          <p:nvPicPr>
            <p:cNvPr id="28" name="図 27"/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6861764" y="3601911"/>
              <a:ext cx="4733925" cy="2076450"/>
            </a:xfrm>
            <a:prstGeom prst="rect">
              <a:avLst/>
            </a:prstGeom>
          </p:spPr>
        </p:pic>
        <p:sp>
          <p:nvSpPr>
            <p:cNvPr id="29" name="正方形/長方形 28"/>
            <p:cNvSpPr/>
            <p:nvPr/>
          </p:nvSpPr>
          <p:spPr>
            <a:xfrm>
              <a:off x="10433218" y="3657825"/>
              <a:ext cx="865363" cy="440508"/>
            </a:xfrm>
            <a:prstGeom prst="rect">
              <a:avLst/>
            </a:prstGeom>
            <a:noFill/>
            <a:ln w="50800">
              <a:solidFill>
                <a:srgbClr val="FF0000">
                  <a:alpha val="60000"/>
                </a:srgb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ja-JP" altLang="en-US">
                <a:solidFill>
                  <a:prstClr val="white"/>
                </a:solidFill>
              </a:endParaRPr>
            </a:p>
          </p:txBody>
        </p:sp>
        <p:sp>
          <p:nvSpPr>
            <p:cNvPr id="30" name="正方形/長方形 29"/>
            <p:cNvSpPr/>
            <p:nvPr/>
          </p:nvSpPr>
          <p:spPr>
            <a:xfrm>
              <a:off x="6808274" y="3887730"/>
              <a:ext cx="691978" cy="807420"/>
            </a:xfrm>
            <a:prstGeom prst="rect">
              <a:avLst/>
            </a:prstGeom>
            <a:noFill/>
            <a:ln w="50800">
              <a:solidFill>
                <a:srgbClr val="FF0000">
                  <a:alpha val="60000"/>
                </a:srgb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ja-JP" altLang="en-US">
                <a:solidFill>
                  <a:prstClr val="white"/>
                </a:solidFill>
              </a:endParaRPr>
            </a:p>
          </p:txBody>
        </p:sp>
        <p:sp>
          <p:nvSpPr>
            <p:cNvPr id="31" name="正方形/長方形 30"/>
            <p:cNvSpPr/>
            <p:nvPr/>
          </p:nvSpPr>
          <p:spPr>
            <a:xfrm>
              <a:off x="6750906" y="5181570"/>
              <a:ext cx="1713172" cy="440508"/>
            </a:xfrm>
            <a:prstGeom prst="rect">
              <a:avLst/>
            </a:prstGeom>
            <a:noFill/>
            <a:ln w="50800">
              <a:solidFill>
                <a:srgbClr val="FF0000">
                  <a:alpha val="60000"/>
                </a:srgb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ja-JP" altLang="en-US">
                <a:solidFill>
                  <a:prstClr val="white"/>
                </a:solidFill>
              </a:endParaRPr>
            </a:p>
          </p:txBody>
        </p:sp>
        <p:sp>
          <p:nvSpPr>
            <p:cNvPr id="32" name="角丸四角形 31"/>
            <p:cNvSpPr/>
            <p:nvPr/>
          </p:nvSpPr>
          <p:spPr>
            <a:xfrm>
              <a:off x="6561137" y="5705808"/>
              <a:ext cx="5725985" cy="937688"/>
            </a:xfrm>
            <a:prstGeom prst="roundRect">
              <a:avLst/>
            </a:prstGeom>
            <a:noFill/>
            <a:ln w="57150">
              <a:solidFill>
                <a:srgbClr val="000066">
                  <a:alpha val="40000"/>
                </a:srgb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ja-JP" altLang="en-US" sz="2400" dirty="0">
                  <a:solidFill>
                    <a:srgbClr val="000066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rPr>
                <a:t>④</a:t>
              </a:r>
              <a:r>
                <a:rPr lang="ja-JP" altLang="en-US" sz="2400" dirty="0" smtClean="0">
                  <a:solidFill>
                    <a:srgbClr val="000066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rPr>
                <a:t>「</a:t>
              </a:r>
              <a:r>
                <a:rPr lang="ja-JP" altLang="en-US" sz="2400" b="1" dirty="0">
                  <a:solidFill>
                    <a:srgbClr val="000066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rPr>
                <a:t>デザイン</a:t>
              </a:r>
              <a:r>
                <a:rPr lang="ja-JP" altLang="en-US" sz="2400" dirty="0" smtClean="0">
                  <a:solidFill>
                    <a:srgbClr val="000066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rPr>
                <a:t>」タブで、「</a:t>
              </a:r>
              <a:r>
                <a:rPr lang="ja-JP" altLang="en-US" sz="2400" b="1" dirty="0">
                  <a:solidFill>
                    <a:srgbClr val="000066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rPr>
                <a:t>表示</a:t>
              </a:r>
              <a:r>
                <a:rPr lang="ja-JP" altLang="en-US" sz="2400" dirty="0" smtClean="0">
                  <a:solidFill>
                    <a:srgbClr val="000066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rPr>
                <a:t>」を展開し「</a:t>
              </a:r>
              <a:r>
                <a:rPr lang="en-US" altLang="ja-JP" sz="2400" b="1" dirty="0" smtClean="0">
                  <a:solidFill>
                    <a:srgbClr val="000066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rPr>
                <a:t>SQL</a:t>
              </a:r>
              <a:r>
                <a:rPr lang="ja-JP" altLang="en-US" sz="2400" b="1" dirty="0" smtClean="0">
                  <a:solidFill>
                    <a:srgbClr val="000066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rPr>
                <a:t>ビュー</a:t>
              </a:r>
              <a:r>
                <a:rPr lang="ja-JP" altLang="en-US" sz="2400" dirty="0" smtClean="0">
                  <a:solidFill>
                    <a:srgbClr val="000066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rPr>
                <a:t>」を選ぶ</a:t>
              </a:r>
              <a:endParaRPr lang="en-US" altLang="ja-JP" sz="24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endParaRPr>
            </a:p>
          </p:txBody>
        </p:sp>
      </p:grpSp>
      <p:sp>
        <p:nvSpPr>
          <p:cNvPr id="33" name="角丸四角形 32"/>
          <p:cNvSpPr/>
          <p:nvPr/>
        </p:nvSpPr>
        <p:spPr>
          <a:xfrm>
            <a:off x="7064428" y="1667604"/>
            <a:ext cx="3838722" cy="1626756"/>
          </a:xfrm>
          <a:prstGeom prst="roundRect">
            <a:avLst/>
          </a:prstGeom>
          <a:noFill/>
          <a:ln w="57150">
            <a:solidFill>
              <a:srgbClr val="000066">
                <a:alpha val="4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sz="28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①「</a:t>
            </a:r>
            <a:r>
              <a:rPr lang="ja-JP" altLang="en-US" sz="2800" b="1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作成</a:t>
            </a:r>
            <a:r>
              <a:rPr lang="ja-JP" altLang="en-US" sz="28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」タブで、「</a:t>
            </a:r>
            <a:r>
              <a:rPr lang="ja-JP" altLang="en-US" sz="2800" b="1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クエリデザイン</a:t>
            </a:r>
            <a:r>
              <a:rPr lang="ja-JP" altLang="en-US" sz="28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」をクリック</a:t>
            </a:r>
            <a:endParaRPr lang="en-US" altLang="ja-JP" sz="2800" dirty="0" smtClean="0">
              <a:solidFill>
                <a:srgbClr val="000066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8717991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279400" y="237625"/>
            <a:ext cx="11671300" cy="676275"/>
          </a:xfrm>
        </p:spPr>
        <p:txBody>
          <a:bodyPr>
            <a:normAutofit fontScale="90000"/>
          </a:bodyPr>
          <a:lstStyle/>
          <a:p>
            <a:r>
              <a:rPr kumimoji="1"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実習タイム　その</a:t>
            </a:r>
            <a:r>
              <a:rPr lang="ja-JP" altLang="en-US" dirty="0">
                <a:latin typeface="メイリオ" panose="020B0604030504040204" pitchFamily="50" charset="-128"/>
                <a:ea typeface="メイリオ" panose="020B0604030504040204" pitchFamily="50" charset="-128"/>
              </a:rPr>
              <a:t>①</a:t>
            </a:r>
            <a:r>
              <a:rPr kumimoji="1"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　</a:t>
            </a:r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151487" y="847101"/>
            <a:ext cx="12040513" cy="4178085"/>
          </a:xfrm>
        </p:spPr>
        <p:txBody>
          <a:bodyPr>
            <a:normAutofit lnSpcReduction="10000"/>
          </a:bodyPr>
          <a:lstStyle/>
          <a:p>
            <a:pPr marL="0" indent="0">
              <a:lnSpc>
                <a:spcPct val="120000"/>
              </a:lnSpc>
              <a:buNone/>
            </a:pPr>
            <a:r>
              <a:rPr lang="en-US" altLang="ja-JP" sz="32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8</a:t>
            </a:r>
            <a:r>
              <a:rPr kumimoji="1" lang="en-US" altLang="ja-JP" sz="32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. Access 2013 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の </a:t>
            </a:r>
            <a:r>
              <a:rPr lang="en-US" altLang="ja-JP" sz="3200" b="1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SQL </a:t>
            </a:r>
            <a:r>
              <a:rPr lang="ja-JP" altLang="en-US" sz="3200" b="1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ビュー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に</a:t>
            </a:r>
            <a:r>
              <a:rPr kumimoji="1" lang="ja-JP" altLang="en-US" sz="32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、次の </a:t>
            </a:r>
            <a:r>
              <a:rPr kumimoji="1" lang="en-US" altLang="ja-JP" sz="32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SQL </a:t>
            </a:r>
            <a:r>
              <a:rPr kumimoji="1" lang="ja-JP" altLang="en-US" sz="32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を入れなさい</a:t>
            </a:r>
            <a:endParaRPr kumimoji="1" lang="en-US" altLang="ja-JP" sz="3200" kern="1200" dirty="0" smtClean="0">
              <a:solidFill>
                <a:srgbClr val="003366"/>
              </a:solidFill>
              <a:effectLst/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0" indent="0">
              <a:lnSpc>
                <a:spcPct val="120000"/>
              </a:lnSpc>
              <a:buNone/>
            </a:pPr>
            <a:endParaRPr lang="en-US" altLang="ja-JP" sz="32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0" indent="0">
              <a:lnSpc>
                <a:spcPct val="120000"/>
              </a:lnSpc>
              <a:buNone/>
            </a:pPr>
            <a:endParaRPr lang="en-US" altLang="ja-JP" sz="3200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0" indent="0">
              <a:lnSpc>
                <a:spcPct val="120000"/>
              </a:lnSpc>
              <a:buNone/>
            </a:pPr>
            <a:endParaRPr lang="en-US" altLang="ja-JP" sz="32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0" indent="0">
              <a:lnSpc>
                <a:spcPct val="120000"/>
              </a:lnSpc>
              <a:buNone/>
            </a:pPr>
            <a:r>
              <a:rPr lang="en-US" altLang="ja-JP" sz="32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9</a:t>
            </a:r>
            <a:r>
              <a:rPr lang="en-US" altLang="ja-JP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. 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「</a:t>
            </a:r>
            <a:r>
              <a:rPr lang="ja-JP" altLang="en-US" sz="3200" b="1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実行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」ボタンを押して、実行しなさい</a:t>
            </a:r>
            <a:r>
              <a:rPr lang="en-US" altLang="ja-JP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. 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結果を確認しなさい．</a:t>
            </a:r>
            <a:endParaRPr lang="en-US" altLang="ja-JP" sz="3200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0" indent="0">
              <a:lnSpc>
                <a:spcPct val="120000"/>
              </a:lnSpc>
              <a:buNone/>
            </a:pPr>
            <a:r>
              <a:rPr lang="ja-JP" altLang="en-US" sz="32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　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確認したら、</a:t>
            </a:r>
            <a:r>
              <a:rPr lang="en-US" altLang="ja-JP" sz="3200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SQL </a:t>
            </a:r>
            <a:r>
              <a:rPr lang="ja-JP" altLang="en-US" sz="3200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ビュー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に</a:t>
            </a:r>
            <a:r>
              <a:rPr lang="ja-JP" altLang="en-US" sz="3200" b="1" u="sng" dirty="0" smtClean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戻りなさい</a:t>
            </a:r>
            <a:endParaRPr lang="en-US" altLang="ja-JP" sz="3200" b="1" u="sng" dirty="0" smtClean="0">
              <a:solidFill>
                <a:srgbClr val="FF0000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lang="ja-JP" altLang="en-US" smtClean="0">
                <a:solidFill>
                  <a:prstClr val="black">
                    <a:tint val="75000"/>
                  </a:prstClr>
                </a:solidFill>
                <a:latin typeface="メイリオ" panose="020B0604030504040204" pitchFamily="50" charset="-128"/>
              </a:rPr>
              <a:pPr/>
              <a:t>23</a:t>
            </a:fld>
            <a:endParaRPr lang="ja-JP" altLang="en-US" dirty="0">
              <a:solidFill>
                <a:prstClr val="black">
                  <a:tint val="75000"/>
                </a:prstClr>
              </a:solidFill>
              <a:latin typeface="メイリオ" panose="020B0604030504040204" pitchFamily="50" charset="-128"/>
            </a:endParaRPr>
          </a:p>
        </p:txBody>
      </p:sp>
      <p:pic>
        <p:nvPicPr>
          <p:cNvPr id="13" name="Picture 2" descr="http://4.bp.blogspot.com/-v8HxBimZB4c/VYJrcQizTcI/AAAAAAAAudU/XyRBP6J4FLQ/s800/cooking_ryouri_kyoushitsu_kids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6600" y="65913"/>
            <a:ext cx="875817" cy="8758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4" name="コンテンツ プレースホルダー 2"/>
          <p:cNvSpPr txBox="1">
            <a:spLocks/>
          </p:cNvSpPr>
          <p:nvPr/>
        </p:nvSpPr>
        <p:spPr>
          <a:xfrm>
            <a:off x="1312947" y="1767774"/>
            <a:ext cx="4610399" cy="1474382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vert="horz" lIns="91440" tIns="45720" rIns="91440" bIns="45720" rtlCol="0">
            <a:normAutofit fontScale="925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40000"/>
              </a:lnSpc>
              <a:buFont typeface="Arial" panose="020B0604020202020204" pitchFamily="34" charset="0"/>
              <a:buNone/>
            </a:pPr>
            <a:r>
              <a:rPr lang="en-US" altLang="ja-JP" sz="3600" dirty="0" smtClean="0">
                <a:solidFill>
                  <a:srgbClr val="C00000"/>
                </a:solidFill>
                <a:latin typeface="+mn-ea"/>
              </a:rPr>
              <a:t>SELEC</a:t>
            </a:r>
            <a:r>
              <a:rPr lang="en-US" altLang="ja-JP" sz="3600" dirty="0">
                <a:solidFill>
                  <a:srgbClr val="C00000"/>
                </a:solidFill>
                <a:latin typeface="+mn-ea"/>
              </a:rPr>
              <a:t>T</a:t>
            </a:r>
            <a:r>
              <a:rPr lang="en-US" altLang="ja-JP" sz="3600" dirty="0" smtClean="0">
                <a:latin typeface="+mn-ea"/>
              </a:rPr>
              <a:t> </a:t>
            </a:r>
            <a:r>
              <a:rPr lang="en-US" altLang="ja-JP" sz="3600" dirty="0" smtClean="0">
                <a:solidFill>
                  <a:srgbClr val="C00000"/>
                </a:solidFill>
                <a:latin typeface="+mn-ea"/>
              </a:rPr>
              <a:t>* </a:t>
            </a:r>
          </a:p>
          <a:p>
            <a:pPr marL="0" indent="0">
              <a:lnSpc>
                <a:spcPct val="140000"/>
              </a:lnSpc>
              <a:buFont typeface="Arial" panose="020B0604020202020204" pitchFamily="34" charset="0"/>
              <a:buNone/>
            </a:pPr>
            <a:r>
              <a:rPr lang="en-US" altLang="ja-JP" sz="3600" dirty="0" smtClean="0">
                <a:solidFill>
                  <a:srgbClr val="C00000"/>
                </a:solidFill>
                <a:latin typeface="+mn-ea"/>
              </a:rPr>
              <a:t>FROM </a:t>
            </a:r>
            <a:r>
              <a:rPr lang="ja-JP" altLang="en-US" sz="3600" dirty="0" smtClean="0">
                <a:latin typeface="+mn-ea"/>
              </a:rPr>
              <a:t>商品</a:t>
            </a:r>
            <a:r>
              <a:rPr lang="en-US" altLang="ja-JP" sz="3600" dirty="0" smtClean="0">
                <a:latin typeface="+mn-ea"/>
              </a:rPr>
              <a:t>;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ja-JP" altLang="en-US" sz="3600" dirty="0" smtClean="0">
              <a:latin typeface="Inconsolata" panose="020B0609030003000000" pitchFamily="49" charset="0"/>
            </a:endParaRPr>
          </a:p>
          <a:p>
            <a:pPr marL="0" indent="0">
              <a:buFont typeface="Arial" panose="020B0604020202020204" pitchFamily="34" charset="0"/>
              <a:buNone/>
            </a:pPr>
            <a:endParaRPr lang="ja-JP" altLang="en-US" sz="3600" dirty="0">
              <a:latin typeface="Inconsolata" panose="020B0609030003000000" pitchFamily="49" charset="0"/>
            </a:endParaRPr>
          </a:p>
        </p:txBody>
      </p:sp>
      <p:pic>
        <p:nvPicPr>
          <p:cNvPr id="8" name="図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54941" y="1523376"/>
            <a:ext cx="5071311" cy="1819946"/>
          </a:xfrm>
          <a:prstGeom prst="rect">
            <a:avLst/>
          </a:prstGeom>
        </p:spPr>
      </p:pic>
      <p:pic>
        <p:nvPicPr>
          <p:cNvPr id="9" name="図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09248" y="4678993"/>
            <a:ext cx="7181348" cy="21905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85368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kumimoji="1" lang="ja-JP" altLang="en-US" dirty="0" smtClean="0"/>
              <a:t>補足説明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kumimoji="1" lang="en-US" altLang="ja-JP" b="1" dirty="0" smtClean="0"/>
              <a:t>SQL </a:t>
            </a:r>
            <a:r>
              <a:rPr kumimoji="1" lang="ja-JP" altLang="en-US" b="1" dirty="0" smtClean="0"/>
              <a:t>では、</a:t>
            </a:r>
            <a:r>
              <a:rPr kumimoji="1" lang="ja-JP" altLang="en-US" b="1" u="sng" dirty="0" smtClean="0"/>
              <a:t>大文字、小文字を区別しない</a:t>
            </a:r>
            <a:r>
              <a:rPr kumimoji="1" lang="ja-JP" altLang="en-US" b="1" dirty="0" smtClean="0"/>
              <a:t>　</a:t>
            </a:r>
            <a:endParaRPr kumimoji="1" lang="en-US" altLang="ja-JP" b="1" dirty="0" smtClean="0"/>
          </a:p>
          <a:p>
            <a:endParaRPr kumimoji="1" lang="en-US" altLang="ja-JP" dirty="0" smtClean="0"/>
          </a:p>
          <a:p>
            <a:r>
              <a:rPr lang="en-US" altLang="ja-JP" b="1" dirty="0" smtClean="0"/>
              <a:t>SQL </a:t>
            </a:r>
            <a:r>
              <a:rPr lang="ja-JP" altLang="en-US" b="1" dirty="0" smtClean="0"/>
              <a:t>では、</a:t>
            </a:r>
            <a:r>
              <a:rPr lang="ja-JP" altLang="en-US" b="1" u="sng" dirty="0" smtClean="0"/>
              <a:t>途中で改行してもかまわない</a:t>
            </a:r>
            <a:endParaRPr lang="en-US" altLang="ja-JP" b="1" u="sng" dirty="0" smtClean="0"/>
          </a:p>
          <a:p>
            <a:pPr marL="0" indent="0">
              <a:buNone/>
            </a:pPr>
            <a:r>
              <a:rPr lang="ja-JP" altLang="en-US" dirty="0"/>
              <a:t>　□　</a:t>
            </a:r>
            <a:r>
              <a:rPr lang="ja-JP" altLang="en-US" b="1" dirty="0"/>
              <a:t>読みやすくする</a:t>
            </a:r>
            <a:r>
              <a:rPr lang="ja-JP" altLang="en-US" dirty="0"/>
              <a:t>ために、改行することが多い</a:t>
            </a:r>
            <a:endParaRPr lang="en-US" altLang="ja-JP" dirty="0"/>
          </a:p>
          <a:p>
            <a:pPr marL="0" indent="0">
              <a:buNone/>
            </a:pPr>
            <a:endParaRPr kumimoji="1" lang="en-US" altLang="ja-JP" dirty="0"/>
          </a:p>
          <a:p>
            <a:r>
              <a:rPr lang="en-US" altLang="ja-JP" b="1" dirty="0" smtClean="0"/>
              <a:t>SQL </a:t>
            </a:r>
            <a:r>
              <a:rPr lang="ja-JP" altLang="en-US" b="1" dirty="0" smtClean="0"/>
              <a:t>では、</a:t>
            </a:r>
            <a:r>
              <a:rPr lang="ja-JP" altLang="en-US" b="1" u="sng" dirty="0" smtClean="0"/>
              <a:t>末尾に「</a:t>
            </a:r>
            <a:r>
              <a:rPr lang="en-US" altLang="ja-JP" b="1" u="sng" dirty="0" smtClean="0"/>
              <a:t>;</a:t>
            </a:r>
            <a:r>
              <a:rPr lang="ja-JP" altLang="en-US" b="1" u="sng" dirty="0" smtClean="0"/>
              <a:t>」をつける</a:t>
            </a:r>
            <a:r>
              <a:rPr lang="ja-JP" altLang="en-US" b="1" dirty="0" smtClean="0"/>
              <a:t>場合がある</a:t>
            </a:r>
            <a:endParaRPr lang="en-US" altLang="ja-JP" b="1" dirty="0" smtClean="0"/>
          </a:p>
          <a:p>
            <a:pPr marL="0" indent="0">
              <a:buNone/>
            </a:pPr>
            <a:r>
              <a:rPr lang="ja-JP" altLang="en-US" dirty="0">
                <a:solidFill>
                  <a:schemeClr val="tx1"/>
                </a:solidFill>
              </a:rPr>
              <a:t>　</a:t>
            </a:r>
            <a:r>
              <a:rPr lang="ja-JP" altLang="en-US" dirty="0" smtClean="0">
                <a:solidFill>
                  <a:schemeClr val="tx1"/>
                </a:solidFill>
              </a:rPr>
              <a:t>□ </a:t>
            </a:r>
            <a:r>
              <a:rPr lang="en-US" altLang="ja-JP" dirty="0" smtClean="0">
                <a:solidFill>
                  <a:schemeClr val="tx1"/>
                </a:solidFill>
              </a:rPr>
              <a:t>SQL</a:t>
            </a:r>
            <a:r>
              <a:rPr lang="ja-JP" altLang="en-US" dirty="0" smtClean="0">
                <a:solidFill>
                  <a:schemeClr val="tx1"/>
                </a:solidFill>
              </a:rPr>
              <a:t>文を </a:t>
            </a:r>
            <a:r>
              <a:rPr lang="en-US" altLang="ja-JP" b="1" dirty="0" smtClean="0">
                <a:solidFill>
                  <a:schemeClr val="tx1"/>
                </a:solidFill>
              </a:rPr>
              <a:t>1</a:t>
            </a:r>
            <a:r>
              <a:rPr lang="ja-JP" altLang="en-US" b="1" dirty="0" err="1" smtClean="0">
                <a:solidFill>
                  <a:schemeClr val="tx1"/>
                </a:solidFill>
              </a:rPr>
              <a:t>つ</a:t>
            </a:r>
            <a:r>
              <a:rPr lang="ja-JP" altLang="en-US" dirty="0" err="1" smtClean="0">
                <a:solidFill>
                  <a:schemeClr val="tx1"/>
                </a:solidFill>
              </a:rPr>
              <a:t>しか</a:t>
            </a:r>
            <a:r>
              <a:rPr lang="ja-JP" altLang="en-US" dirty="0" smtClean="0">
                <a:solidFill>
                  <a:schemeClr val="tx1"/>
                </a:solidFill>
              </a:rPr>
              <a:t>書かないときは：</a:t>
            </a:r>
            <a:endParaRPr lang="en-US" altLang="ja-JP" dirty="0" smtClean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ja-JP" altLang="en-US" dirty="0">
                <a:solidFill>
                  <a:schemeClr val="tx1"/>
                </a:solidFill>
              </a:rPr>
              <a:t>　</a:t>
            </a:r>
            <a:r>
              <a:rPr lang="ja-JP" altLang="en-US" dirty="0" smtClean="0">
                <a:solidFill>
                  <a:schemeClr val="tx1"/>
                </a:solidFill>
              </a:rPr>
              <a:t>　　末尾の</a:t>
            </a:r>
            <a:r>
              <a:rPr lang="ja-JP" altLang="en-US" b="1" dirty="0" smtClean="0">
                <a:solidFill>
                  <a:schemeClr val="tx1"/>
                </a:solidFill>
              </a:rPr>
              <a:t>「</a:t>
            </a:r>
            <a:r>
              <a:rPr lang="en-US" altLang="ja-JP" b="1" dirty="0" smtClean="0">
                <a:solidFill>
                  <a:schemeClr val="tx1"/>
                </a:solidFill>
              </a:rPr>
              <a:t>;</a:t>
            </a:r>
            <a:r>
              <a:rPr lang="ja-JP" altLang="en-US" b="1" dirty="0" smtClean="0">
                <a:solidFill>
                  <a:schemeClr val="tx1"/>
                </a:solidFill>
              </a:rPr>
              <a:t>」があってもなくても同じ</a:t>
            </a:r>
            <a:r>
              <a:rPr lang="ja-JP" altLang="en-US" dirty="0" smtClean="0">
                <a:solidFill>
                  <a:schemeClr val="tx1"/>
                </a:solidFill>
              </a:rPr>
              <a:t>意味</a:t>
            </a:r>
            <a:endParaRPr lang="en-US" altLang="ja-JP" dirty="0" smtClean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ja-JP" altLang="en-US" dirty="0">
                <a:solidFill>
                  <a:schemeClr val="tx1"/>
                </a:solidFill>
              </a:rPr>
              <a:t>　</a:t>
            </a:r>
            <a:r>
              <a:rPr lang="ja-JP" altLang="en-US" dirty="0" smtClean="0">
                <a:solidFill>
                  <a:schemeClr val="tx1"/>
                </a:solidFill>
              </a:rPr>
              <a:t>□ </a:t>
            </a:r>
            <a:r>
              <a:rPr kumimoji="1" lang="ja-JP" altLang="en-US" b="1" dirty="0" smtClean="0">
                <a:solidFill>
                  <a:schemeClr val="tx1"/>
                </a:solidFill>
              </a:rPr>
              <a:t>２つ以上の </a:t>
            </a:r>
            <a:r>
              <a:rPr lang="en-US" altLang="ja-JP" b="1" dirty="0" smtClean="0">
                <a:solidFill>
                  <a:schemeClr val="tx1"/>
                </a:solidFill>
              </a:rPr>
              <a:t>SQL </a:t>
            </a:r>
            <a:r>
              <a:rPr lang="ja-JP" altLang="en-US" b="1" dirty="0" smtClean="0">
                <a:solidFill>
                  <a:schemeClr val="tx1"/>
                </a:solidFill>
              </a:rPr>
              <a:t>文</a:t>
            </a:r>
            <a:r>
              <a:rPr lang="ja-JP" altLang="en-US" dirty="0" smtClean="0">
                <a:solidFill>
                  <a:schemeClr val="tx1"/>
                </a:solidFill>
              </a:rPr>
              <a:t>を続けて書きたい場合は</a:t>
            </a:r>
            <a:endParaRPr lang="en-US" altLang="ja-JP" dirty="0" smtClean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ja-JP" altLang="en-US" dirty="0">
                <a:solidFill>
                  <a:schemeClr val="tx1"/>
                </a:solidFill>
              </a:rPr>
              <a:t>　</a:t>
            </a:r>
            <a:r>
              <a:rPr lang="ja-JP" altLang="en-US" dirty="0" smtClean="0">
                <a:solidFill>
                  <a:schemeClr val="tx1"/>
                </a:solidFill>
              </a:rPr>
              <a:t>　　文の</a:t>
            </a:r>
            <a:r>
              <a:rPr lang="ja-JP" altLang="en-US" b="1" dirty="0" smtClean="0">
                <a:solidFill>
                  <a:schemeClr val="tx1"/>
                </a:solidFill>
              </a:rPr>
              <a:t>区切り</a:t>
            </a:r>
            <a:r>
              <a:rPr lang="ja-JP" altLang="en-US" dirty="0" smtClean="0">
                <a:solidFill>
                  <a:schemeClr val="tx1"/>
                </a:solidFill>
              </a:rPr>
              <a:t>を示すために「</a:t>
            </a:r>
            <a:r>
              <a:rPr lang="en-US" altLang="ja-JP" dirty="0" smtClean="0">
                <a:solidFill>
                  <a:schemeClr val="tx1"/>
                </a:solidFill>
              </a:rPr>
              <a:t>;</a:t>
            </a:r>
            <a:r>
              <a:rPr lang="ja-JP" altLang="en-US" dirty="0" smtClean="0">
                <a:solidFill>
                  <a:schemeClr val="tx1"/>
                </a:solidFill>
              </a:rPr>
              <a:t>」が必要</a:t>
            </a:r>
            <a:endParaRPr lang="en-US" altLang="ja-JP" dirty="0" smtClean="0">
              <a:solidFill>
                <a:schemeClr val="tx1"/>
              </a:solidFill>
            </a:endParaRPr>
          </a:p>
          <a:p>
            <a:pPr marL="0" indent="0">
              <a:buNone/>
            </a:pPr>
            <a:endParaRPr kumimoji="1" lang="en-US" altLang="ja-JP" dirty="0" smtClean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24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8724559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279400" y="237625"/>
            <a:ext cx="11671300" cy="676275"/>
          </a:xfrm>
        </p:spPr>
        <p:txBody>
          <a:bodyPr>
            <a:normAutofit fontScale="90000"/>
          </a:bodyPr>
          <a:lstStyle/>
          <a:p>
            <a:r>
              <a:rPr kumimoji="1"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実習タイム　その</a:t>
            </a:r>
            <a:r>
              <a:rPr lang="ja-JP" altLang="en-US" dirty="0">
                <a:latin typeface="メイリオ" panose="020B0604030504040204" pitchFamily="50" charset="-128"/>
                <a:ea typeface="メイリオ" panose="020B0604030504040204" pitchFamily="50" charset="-128"/>
              </a:rPr>
              <a:t>①</a:t>
            </a:r>
            <a:r>
              <a:rPr kumimoji="1"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　</a:t>
            </a:r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151487" y="847101"/>
            <a:ext cx="12040513" cy="4178085"/>
          </a:xfrm>
        </p:spPr>
        <p:txBody>
          <a:bodyPr>
            <a:normAutofit/>
          </a:bodyPr>
          <a:lstStyle/>
          <a:p>
            <a:pPr marL="0" indent="0">
              <a:lnSpc>
                <a:spcPct val="120000"/>
              </a:lnSpc>
              <a:buNone/>
            </a:pPr>
            <a:r>
              <a:rPr lang="en-US" altLang="ja-JP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10</a:t>
            </a:r>
            <a:r>
              <a:rPr kumimoji="1" lang="en-US" altLang="ja-JP" sz="32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. Access 2013 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の </a:t>
            </a:r>
            <a:r>
              <a:rPr lang="en-US" altLang="ja-JP" sz="3200" b="1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SQL </a:t>
            </a:r>
            <a:r>
              <a:rPr lang="ja-JP" altLang="en-US" sz="3200" b="1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ビュー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に</a:t>
            </a:r>
            <a:r>
              <a:rPr kumimoji="1" lang="ja-JP" altLang="en-US" sz="32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、次の </a:t>
            </a:r>
            <a:r>
              <a:rPr kumimoji="1" lang="en-US" altLang="ja-JP" sz="32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SQL </a:t>
            </a:r>
            <a:r>
              <a:rPr kumimoji="1" lang="ja-JP" altLang="en-US" sz="32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を入れなさい</a:t>
            </a:r>
            <a:endParaRPr kumimoji="1" lang="en-US" altLang="ja-JP" sz="3200" kern="1200" dirty="0" smtClean="0">
              <a:solidFill>
                <a:srgbClr val="003366"/>
              </a:solidFill>
              <a:effectLst/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0" indent="0">
              <a:lnSpc>
                <a:spcPct val="120000"/>
              </a:lnSpc>
              <a:buNone/>
            </a:pPr>
            <a:endParaRPr lang="en-US" altLang="ja-JP" sz="32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0" indent="0">
              <a:lnSpc>
                <a:spcPct val="120000"/>
              </a:lnSpc>
              <a:buNone/>
            </a:pPr>
            <a:endParaRPr lang="en-US" altLang="ja-JP" sz="3200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0" indent="0">
              <a:lnSpc>
                <a:spcPct val="120000"/>
              </a:lnSpc>
              <a:buNone/>
            </a:pPr>
            <a:endParaRPr lang="en-US" altLang="ja-JP" sz="32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0" indent="0">
              <a:lnSpc>
                <a:spcPct val="120000"/>
              </a:lnSpc>
              <a:buNone/>
            </a:pPr>
            <a:r>
              <a:rPr lang="en-US" altLang="ja-JP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11. 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「</a:t>
            </a:r>
            <a:r>
              <a:rPr lang="ja-JP" altLang="en-US" sz="3200" b="1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実行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」ボタンを押して、実行しなさい</a:t>
            </a:r>
            <a:r>
              <a:rPr lang="en-US" altLang="ja-JP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. 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結果を確認しなさい．</a:t>
            </a:r>
            <a:r>
              <a:rPr lang="ja-JP" altLang="en-US" sz="32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　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確認したら、</a:t>
            </a:r>
            <a:r>
              <a:rPr lang="en-US" altLang="ja-JP" sz="3200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SQL </a:t>
            </a:r>
            <a:r>
              <a:rPr lang="ja-JP" altLang="en-US" sz="3200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ビュー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に</a:t>
            </a:r>
            <a:r>
              <a:rPr lang="ja-JP" altLang="en-US" sz="3200" b="1" u="sng" dirty="0" smtClean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戻りなさい</a:t>
            </a:r>
            <a:endParaRPr lang="en-US" altLang="ja-JP" sz="3200" b="1" u="sng" dirty="0" smtClean="0">
              <a:solidFill>
                <a:srgbClr val="FF0000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lang="ja-JP" altLang="en-US" smtClean="0">
                <a:solidFill>
                  <a:prstClr val="black">
                    <a:tint val="75000"/>
                  </a:prstClr>
                </a:solidFill>
                <a:latin typeface="メイリオ" panose="020B0604030504040204" pitchFamily="50" charset="-128"/>
              </a:rPr>
              <a:pPr/>
              <a:t>25</a:t>
            </a:fld>
            <a:endParaRPr lang="ja-JP" altLang="en-US" dirty="0">
              <a:solidFill>
                <a:prstClr val="black">
                  <a:tint val="75000"/>
                </a:prstClr>
              </a:solidFill>
              <a:latin typeface="メイリオ" panose="020B0604030504040204" pitchFamily="50" charset="-128"/>
            </a:endParaRPr>
          </a:p>
        </p:txBody>
      </p:sp>
      <p:pic>
        <p:nvPicPr>
          <p:cNvPr id="13" name="Picture 2" descr="http://4.bp.blogspot.com/-v8HxBimZB4c/VYJrcQizTcI/AAAAAAAAudU/XyRBP6J4FLQ/s800/cooking_ryouri_kyoushitsu_kids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6600" y="65913"/>
            <a:ext cx="875817" cy="8758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コンテンツ プレースホルダー 2"/>
          <p:cNvSpPr txBox="1">
            <a:spLocks/>
          </p:cNvSpPr>
          <p:nvPr/>
        </p:nvSpPr>
        <p:spPr>
          <a:xfrm>
            <a:off x="1025242" y="1714116"/>
            <a:ext cx="4461160" cy="1440948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vert="horz" lIns="91440" tIns="45720" rIns="91440" bIns="45720" rtlCol="0">
            <a:normAutofit fontScale="850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40000"/>
              </a:lnSpc>
              <a:buFont typeface="Arial" panose="020B0604020202020204" pitchFamily="34" charset="0"/>
              <a:buNone/>
            </a:pPr>
            <a:r>
              <a:rPr lang="en-US" altLang="ja-JP" sz="3600" dirty="0" smtClean="0">
                <a:solidFill>
                  <a:srgbClr val="C00000"/>
                </a:solidFill>
                <a:latin typeface="+mn-ea"/>
              </a:rPr>
              <a:t>SELECT</a:t>
            </a:r>
            <a:r>
              <a:rPr lang="ja-JP" altLang="en-US" sz="3600" dirty="0" smtClean="0">
                <a:solidFill>
                  <a:srgbClr val="C00000"/>
                </a:solidFill>
                <a:latin typeface="+mn-ea"/>
              </a:rPr>
              <a:t> </a:t>
            </a:r>
            <a:r>
              <a:rPr lang="ja-JP" altLang="en-US" sz="3600" dirty="0" smtClean="0">
                <a:latin typeface="+mn-ea"/>
              </a:rPr>
              <a:t>商品</a:t>
            </a:r>
            <a:r>
              <a:rPr lang="en-US" altLang="ja-JP" sz="3600" dirty="0" smtClean="0">
                <a:latin typeface="+mn-ea"/>
              </a:rPr>
              <a:t>, </a:t>
            </a:r>
            <a:r>
              <a:rPr lang="ja-JP" altLang="en-US" sz="3600" dirty="0" smtClean="0">
                <a:latin typeface="+mn-ea"/>
              </a:rPr>
              <a:t>単価 </a:t>
            </a:r>
            <a:endParaRPr lang="en-US" altLang="ja-JP" sz="3600" dirty="0" smtClean="0">
              <a:latin typeface="+mn-ea"/>
            </a:endParaRPr>
          </a:p>
          <a:p>
            <a:pPr marL="0" indent="0">
              <a:lnSpc>
                <a:spcPct val="140000"/>
              </a:lnSpc>
              <a:buFont typeface="Arial" panose="020B0604020202020204" pitchFamily="34" charset="0"/>
              <a:buNone/>
            </a:pPr>
            <a:r>
              <a:rPr lang="en-US" altLang="ja-JP" sz="3600" dirty="0" smtClean="0">
                <a:solidFill>
                  <a:srgbClr val="C00000"/>
                </a:solidFill>
                <a:latin typeface="+mn-ea"/>
              </a:rPr>
              <a:t>FROM </a:t>
            </a:r>
            <a:r>
              <a:rPr lang="ja-JP" altLang="en-US" sz="3600" dirty="0" smtClean="0">
                <a:latin typeface="+mn-ea"/>
              </a:rPr>
              <a:t>商品</a:t>
            </a:r>
            <a:r>
              <a:rPr lang="en-US" altLang="ja-JP" sz="3600" dirty="0" smtClean="0">
                <a:latin typeface="+mn-ea"/>
              </a:rPr>
              <a:t>;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ja-JP" altLang="en-US" sz="3600" dirty="0" smtClean="0">
              <a:latin typeface="Inconsolata" panose="020B0609030003000000" pitchFamily="49" charset="0"/>
            </a:endParaRPr>
          </a:p>
          <a:p>
            <a:pPr marL="0" indent="0">
              <a:buFont typeface="Arial" panose="020B0604020202020204" pitchFamily="34" charset="0"/>
              <a:buNone/>
            </a:pPr>
            <a:endParaRPr lang="ja-JP" altLang="en-US" sz="3600" dirty="0">
              <a:latin typeface="Inconsolata" panose="020B0609030003000000" pitchFamily="49" charset="0"/>
            </a:endParaRPr>
          </a:p>
        </p:txBody>
      </p:sp>
      <p:pic>
        <p:nvPicPr>
          <p:cNvPr id="5" name="図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80527" y="1687014"/>
            <a:ext cx="4420138" cy="1802951"/>
          </a:xfrm>
          <a:prstGeom prst="rect">
            <a:avLst/>
          </a:prstGeom>
          <a:ln>
            <a:solidFill>
              <a:srgbClr val="000066"/>
            </a:solidFill>
          </a:ln>
        </p:spPr>
      </p:pic>
      <p:pic>
        <p:nvPicPr>
          <p:cNvPr id="6" name="図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02413" y="4784006"/>
            <a:ext cx="6248374" cy="20827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42769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279400" y="237625"/>
            <a:ext cx="11671300" cy="676275"/>
          </a:xfrm>
        </p:spPr>
        <p:txBody>
          <a:bodyPr>
            <a:normAutofit fontScale="90000"/>
          </a:bodyPr>
          <a:lstStyle/>
          <a:p>
            <a:r>
              <a:rPr kumimoji="1"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実習タイム　その</a:t>
            </a:r>
            <a:r>
              <a:rPr lang="ja-JP" altLang="en-US" dirty="0">
                <a:latin typeface="メイリオ" panose="020B0604030504040204" pitchFamily="50" charset="-128"/>
                <a:ea typeface="メイリオ" panose="020B0604030504040204" pitchFamily="50" charset="-128"/>
              </a:rPr>
              <a:t>①</a:t>
            </a:r>
            <a:r>
              <a:rPr kumimoji="1"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　</a:t>
            </a:r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151487" y="847101"/>
            <a:ext cx="12040513" cy="4178085"/>
          </a:xfrm>
        </p:spPr>
        <p:txBody>
          <a:bodyPr>
            <a:normAutofit/>
          </a:bodyPr>
          <a:lstStyle/>
          <a:p>
            <a:pPr marL="0" indent="0">
              <a:lnSpc>
                <a:spcPct val="120000"/>
              </a:lnSpc>
              <a:buNone/>
            </a:pPr>
            <a:r>
              <a:rPr lang="en-US" altLang="ja-JP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12</a:t>
            </a:r>
            <a:r>
              <a:rPr kumimoji="1" lang="en-US" altLang="ja-JP" sz="32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. Access 2013 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の </a:t>
            </a:r>
            <a:r>
              <a:rPr lang="en-US" altLang="ja-JP" sz="3200" b="1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SQL </a:t>
            </a:r>
            <a:r>
              <a:rPr lang="ja-JP" altLang="en-US" sz="3200" b="1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ビュー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に</a:t>
            </a:r>
            <a:r>
              <a:rPr kumimoji="1" lang="ja-JP" altLang="en-US" sz="32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、次の </a:t>
            </a:r>
            <a:r>
              <a:rPr kumimoji="1" lang="en-US" altLang="ja-JP" sz="32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SQL </a:t>
            </a:r>
            <a:r>
              <a:rPr kumimoji="1" lang="ja-JP" altLang="en-US" sz="32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を入れなさい</a:t>
            </a:r>
            <a:endParaRPr kumimoji="1" lang="en-US" altLang="ja-JP" sz="3200" kern="1200" dirty="0" smtClean="0">
              <a:solidFill>
                <a:srgbClr val="003366"/>
              </a:solidFill>
              <a:effectLst/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0" indent="0">
              <a:lnSpc>
                <a:spcPct val="120000"/>
              </a:lnSpc>
              <a:buNone/>
            </a:pPr>
            <a:endParaRPr lang="en-US" altLang="ja-JP" sz="32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0" indent="0">
              <a:lnSpc>
                <a:spcPct val="120000"/>
              </a:lnSpc>
              <a:buNone/>
            </a:pPr>
            <a:endParaRPr lang="en-US" altLang="ja-JP" sz="3200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0" indent="0">
              <a:lnSpc>
                <a:spcPct val="120000"/>
              </a:lnSpc>
              <a:buNone/>
            </a:pPr>
            <a:endParaRPr lang="en-US" altLang="ja-JP" sz="32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0" indent="0">
              <a:lnSpc>
                <a:spcPct val="120000"/>
              </a:lnSpc>
              <a:buNone/>
            </a:pPr>
            <a:r>
              <a:rPr lang="en-US" altLang="ja-JP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13. 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「</a:t>
            </a:r>
            <a:r>
              <a:rPr lang="ja-JP" altLang="en-US" sz="3200" b="1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実行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」ボタンを押して、実行しなさい</a:t>
            </a:r>
            <a:r>
              <a:rPr lang="en-US" altLang="ja-JP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. 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結果を確認しなさい．</a:t>
            </a:r>
            <a:endParaRPr lang="en-US" altLang="ja-JP" sz="3200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lang="ja-JP" altLang="en-US" smtClean="0">
                <a:solidFill>
                  <a:prstClr val="black">
                    <a:tint val="75000"/>
                  </a:prstClr>
                </a:solidFill>
                <a:latin typeface="メイリオ" panose="020B0604030504040204" pitchFamily="50" charset="-128"/>
              </a:rPr>
              <a:pPr/>
              <a:t>26</a:t>
            </a:fld>
            <a:endParaRPr lang="ja-JP" altLang="en-US" dirty="0">
              <a:solidFill>
                <a:prstClr val="black">
                  <a:tint val="75000"/>
                </a:prstClr>
              </a:solidFill>
              <a:latin typeface="メイリオ" panose="020B0604030504040204" pitchFamily="50" charset="-128"/>
            </a:endParaRPr>
          </a:p>
        </p:txBody>
      </p:sp>
      <p:pic>
        <p:nvPicPr>
          <p:cNvPr id="13" name="Picture 2" descr="http://4.bp.blogspot.com/-v8HxBimZB4c/VYJrcQizTcI/AAAAAAAAudU/XyRBP6J4FLQ/s800/cooking_ryouri_kyoushitsu_kids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6600" y="65913"/>
            <a:ext cx="875817" cy="8758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コンテンツ プレースホルダー 2"/>
          <p:cNvSpPr txBox="1">
            <a:spLocks/>
          </p:cNvSpPr>
          <p:nvPr/>
        </p:nvSpPr>
        <p:spPr>
          <a:xfrm>
            <a:off x="1180199" y="1408004"/>
            <a:ext cx="4461160" cy="2044837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>
              <a:lnSpc>
                <a:spcPct val="140000"/>
              </a:lnSpc>
              <a:spcBef>
                <a:spcPts val="0"/>
              </a:spcBef>
              <a:buNone/>
            </a:pPr>
            <a:r>
              <a:rPr lang="en-US" altLang="ja-JP" dirty="0" smtClean="0">
                <a:solidFill>
                  <a:srgbClr val="C00000"/>
                </a:solidFill>
                <a:latin typeface="+mn-ea"/>
              </a:rPr>
              <a:t>SELECT </a:t>
            </a:r>
            <a:r>
              <a:rPr lang="ja-JP" altLang="en-US" dirty="0" smtClean="0">
                <a:latin typeface="+mn-ea"/>
              </a:rPr>
              <a:t>商品</a:t>
            </a:r>
            <a:r>
              <a:rPr lang="en-US" altLang="ja-JP" dirty="0">
                <a:latin typeface="+mn-ea"/>
              </a:rPr>
              <a:t>, </a:t>
            </a:r>
            <a:r>
              <a:rPr lang="ja-JP" altLang="en-US" dirty="0">
                <a:latin typeface="+mn-ea"/>
              </a:rPr>
              <a:t>単価 </a:t>
            </a:r>
            <a:endParaRPr lang="en-US" altLang="ja-JP" dirty="0" smtClean="0">
              <a:latin typeface="+mn-ea"/>
            </a:endParaRPr>
          </a:p>
          <a:p>
            <a:pPr marL="0" lvl="0" indent="0">
              <a:lnSpc>
                <a:spcPct val="140000"/>
              </a:lnSpc>
              <a:spcBef>
                <a:spcPts val="0"/>
              </a:spcBef>
              <a:buNone/>
            </a:pPr>
            <a:r>
              <a:rPr lang="en-US" altLang="ja-JP" dirty="0" smtClean="0">
                <a:solidFill>
                  <a:srgbClr val="C00000"/>
                </a:solidFill>
                <a:latin typeface="+mn-ea"/>
              </a:rPr>
              <a:t>FRO</a:t>
            </a:r>
            <a:r>
              <a:rPr lang="en-US" altLang="ja-JP" dirty="0">
                <a:solidFill>
                  <a:srgbClr val="C00000"/>
                </a:solidFill>
                <a:latin typeface="+mn-ea"/>
              </a:rPr>
              <a:t>M</a:t>
            </a:r>
            <a:r>
              <a:rPr lang="en-US" altLang="ja-JP" dirty="0" smtClean="0">
                <a:solidFill>
                  <a:prstClr val="black"/>
                </a:solidFill>
                <a:latin typeface="+mn-ea"/>
              </a:rPr>
              <a:t> </a:t>
            </a:r>
            <a:r>
              <a:rPr lang="ja-JP" altLang="en-US" dirty="0">
                <a:latin typeface="+mn-ea"/>
              </a:rPr>
              <a:t>商品</a:t>
            </a:r>
            <a:endParaRPr lang="en-US" altLang="ja-JP" dirty="0">
              <a:latin typeface="+mn-ea"/>
            </a:endParaRPr>
          </a:p>
          <a:p>
            <a:pPr marL="0" lvl="0" indent="0">
              <a:lnSpc>
                <a:spcPct val="140000"/>
              </a:lnSpc>
              <a:spcBef>
                <a:spcPts val="0"/>
              </a:spcBef>
              <a:buNone/>
            </a:pPr>
            <a:r>
              <a:rPr lang="en-US" altLang="ja-JP" dirty="0" smtClean="0">
                <a:solidFill>
                  <a:srgbClr val="C00000"/>
                </a:solidFill>
                <a:latin typeface="+mn-ea"/>
              </a:rPr>
              <a:t>WHERE</a:t>
            </a:r>
            <a:r>
              <a:rPr lang="en-US" altLang="ja-JP" dirty="0" smtClean="0">
                <a:solidFill>
                  <a:prstClr val="black"/>
                </a:solidFill>
                <a:latin typeface="+mn-ea"/>
              </a:rPr>
              <a:t> </a:t>
            </a:r>
            <a:r>
              <a:rPr lang="ja-JP" altLang="en-US" dirty="0">
                <a:latin typeface="+mn-ea"/>
              </a:rPr>
              <a:t>単価 </a:t>
            </a:r>
            <a:r>
              <a:rPr lang="en-US" altLang="ja-JP" dirty="0">
                <a:latin typeface="+mn-ea"/>
              </a:rPr>
              <a:t>&gt; 80</a:t>
            </a:r>
            <a:r>
              <a:rPr lang="en-US" altLang="ja-JP" dirty="0">
                <a:latin typeface="Inconsolata" panose="020B0609030003000000" pitchFamily="49" charset="0"/>
              </a:rPr>
              <a:t>;</a:t>
            </a:r>
          </a:p>
        </p:txBody>
      </p:sp>
      <p:pic>
        <p:nvPicPr>
          <p:cNvPr id="7" name="図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15075" y="1523376"/>
            <a:ext cx="5625670" cy="1929465"/>
          </a:xfrm>
          <a:prstGeom prst="rect">
            <a:avLst/>
          </a:prstGeom>
          <a:ln>
            <a:solidFill>
              <a:srgbClr val="000066"/>
            </a:solidFill>
          </a:ln>
        </p:spPr>
      </p:pic>
      <p:pic>
        <p:nvPicPr>
          <p:cNvPr id="8" name="図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59536" y="4358597"/>
            <a:ext cx="6768374" cy="23213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76778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3" name="スライド番号プレースホルダー 5"/>
          <p:cNvSpPr>
            <a:spLocks noGrp="1"/>
          </p:cNvSpPr>
          <p:nvPr>
            <p:ph type="sldNum" sz="quarter" idx="12"/>
          </p:nvPr>
        </p:nvSpPr>
        <p:spPr bwMode="auto">
          <a:xfrm>
            <a:off x="9305544" y="6338062"/>
            <a:ext cx="2743200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32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8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12CAE7E7-E1EC-4CA4-BBC7-394FC41F7D00}" type="slidenum">
              <a:rPr lang="ja-JP" altLang="en-US" sz="2800">
                <a:solidFill>
                  <a:schemeClr val="tx1"/>
                </a:solidFill>
              </a:rPr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27</a:t>
            </a:fld>
            <a:endParaRPr lang="ja-JP" altLang="en-US" sz="2800" dirty="0">
              <a:solidFill>
                <a:schemeClr val="tx1"/>
              </a:solidFill>
            </a:endParaRPr>
          </a:p>
        </p:txBody>
      </p:sp>
      <p:sp>
        <p:nvSpPr>
          <p:cNvPr id="15364" name="Rectangle 1026"/>
          <p:cNvSpPr>
            <a:spLocks noGrp="1"/>
          </p:cNvSpPr>
          <p:nvPr>
            <p:ph type="ctrTitle"/>
          </p:nvPr>
        </p:nvSpPr>
        <p:spPr>
          <a:xfrm>
            <a:off x="1555751" y="2286000"/>
            <a:ext cx="9009063" cy="1143000"/>
          </a:xfrm>
          <a:solidFill>
            <a:srgbClr val="3C8C5D"/>
          </a:solidFill>
        </p:spPr>
        <p:txBody>
          <a:bodyPr anchor="ctr">
            <a:normAutofit fontScale="90000"/>
          </a:bodyPr>
          <a:lstStyle/>
          <a:p>
            <a:r>
              <a:rPr lang="en-US" altLang="ja-JP" sz="4000" dirty="0">
                <a:solidFill>
                  <a:schemeClr val="bg1"/>
                </a:solidFill>
              </a:rPr>
              <a:t>1</a:t>
            </a:r>
            <a:r>
              <a:rPr lang="en-US" altLang="ja-JP" sz="4000" dirty="0" smtClean="0">
                <a:solidFill>
                  <a:schemeClr val="bg1"/>
                </a:solidFill>
              </a:rPr>
              <a:t>-3 SQL</a:t>
            </a:r>
            <a:r>
              <a:rPr lang="ja-JP" altLang="en-US" sz="4000" dirty="0" smtClean="0">
                <a:solidFill>
                  <a:schemeClr val="bg1"/>
                </a:solidFill>
              </a:rPr>
              <a:t>問い合わせ（クエリ）で</a:t>
            </a:r>
            <a:r>
              <a:rPr lang="en-US" altLang="ja-JP" sz="4000" dirty="0" smtClean="0">
                <a:solidFill>
                  <a:schemeClr val="bg1"/>
                </a:solidFill>
              </a:rPr>
              <a:t/>
            </a:r>
            <a:br>
              <a:rPr lang="en-US" altLang="ja-JP" sz="4000" dirty="0" smtClean="0">
                <a:solidFill>
                  <a:schemeClr val="bg1"/>
                </a:solidFill>
              </a:rPr>
            </a:br>
            <a:r>
              <a:rPr lang="ja-JP" altLang="en-US" sz="4000" dirty="0">
                <a:solidFill>
                  <a:schemeClr val="bg1"/>
                </a:solidFill>
              </a:rPr>
              <a:t>複数</a:t>
            </a:r>
            <a:r>
              <a:rPr lang="ja-JP" altLang="en-US" sz="4000" dirty="0" smtClean="0">
                <a:solidFill>
                  <a:schemeClr val="bg1"/>
                </a:solidFill>
              </a:rPr>
              <a:t>の</a:t>
            </a:r>
            <a:r>
              <a:rPr lang="ja-JP" altLang="en-US" sz="4000" dirty="0">
                <a:solidFill>
                  <a:schemeClr val="bg1"/>
                </a:solidFill>
              </a:rPr>
              <a:t>テーブル</a:t>
            </a:r>
            <a:r>
              <a:rPr lang="ja-JP" altLang="en-US" sz="4000" dirty="0" smtClean="0">
                <a:solidFill>
                  <a:schemeClr val="bg1"/>
                </a:solidFill>
              </a:rPr>
              <a:t>を</a:t>
            </a:r>
            <a:r>
              <a:rPr lang="ja-JP" altLang="en-US" sz="4000" dirty="0">
                <a:solidFill>
                  <a:schemeClr val="bg1"/>
                </a:solidFill>
              </a:rPr>
              <a:t>扱</a:t>
            </a:r>
            <a:r>
              <a:rPr lang="ja-JP" altLang="en-US" sz="4000" dirty="0" smtClean="0">
                <a:solidFill>
                  <a:schemeClr val="bg1"/>
                </a:solidFill>
              </a:rPr>
              <a:t>うときの</a:t>
            </a:r>
            <a:r>
              <a:rPr lang="ja-JP" altLang="en-US" sz="4000" dirty="0">
                <a:solidFill>
                  <a:schemeClr val="bg1"/>
                </a:solidFill>
              </a:rPr>
              <a:t>考え方</a:t>
            </a:r>
          </a:p>
        </p:txBody>
      </p:sp>
    </p:spTree>
    <p:extLst>
      <p:ext uri="{BB962C8B-B14F-4D97-AF65-F5344CB8AC3E}">
        <p14:creationId xmlns:p14="http://schemas.microsoft.com/office/powerpoint/2010/main" val="24646398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9" name="スライド番号プレースホルダー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32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8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58E85D0C-2A18-4259-B8B7-078272595A85}" type="slidenum">
              <a:rPr lang="ja-JP" altLang="en-US" sz="2800">
                <a:cs typeface="Segoe UI" panose="020B0502040204020203" pitchFamily="34" charset="0"/>
              </a:rPr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28</a:t>
            </a:fld>
            <a:endParaRPr lang="ja-JP" altLang="en-US" sz="1800" dirty="0">
              <a:cs typeface="Segoe UI" panose="020B0502040204020203" pitchFamily="34" charset="0"/>
            </a:endParaRPr>
          </a:p>
        </p:txBody>
      </p:sp>
      <p:sp>
        <p:nvSpPr>
          <p:cNvPr id="19460" name="Rectangle 2"/>
          <p:cNvSpPr>
            <a:spLocks noGrp="1"/>
          </p:cNvSpPr>
          <p:nvPr>
            <p:ph type="title" idx="4294967295"/>
          </p:nvPr>
        </p:nvSpPr>
        <p:spPr>
          <a:xfrm>
            <a:off x="419100" y="0"/>
            <a:ext cx="8572500" cy="1004888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ja-JP" altLang="en-US" sz="4000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Segoe UI" panose="020B0502040204020203" pitchFamily="34" charset="0"/>
              </a:rPr>
              <a:t>説明に用いるテーブル</a:t>
            </a:r>
          </a:p>
        </p:txBody>
      </p:sp>
      <p:graphicFrame>
        <p:nvGraphicFramePr>
          <p:cNvPr id="11" name="表 10"/>
          <p:cNvGraphicFramePr>
            <a:graphicFrameLocks noGrp="1"/>
          </p:cNvGraphicFramePr>
          <p:nvPr>
            <p:extLst/>
          </p:nvPr>
        </p:nvGraphicFramePr>
        <p:xfrm>
          <a:off x="3189510" y="2093968"/>
          <a:ext cx="4628559" cy="25603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0663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7907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4285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61382"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3600" dirty="0" smtClean="0"/>
                        <a:t>ID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3600" dirty="0" smtClean="0"/>
                        <a:t>商品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3600" dirty="0" smtClean="0"/>
                        <a:t>単価</a:t>
                      </a:r>
                      <a:endParaRPr kumimoji="1" lang="ja-JP" altLang="en-US" sz="3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dirty="0" smtClean="0"/>
                        <a:t>1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600" dirty="0" smtClean="0"/>
                        <a:t>みかん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dirty="0" smtClean="0"/>
                        <a:t>50</a:t>
                      </a:r>
                      <a:endParaRPr kumimoji="1" lang="ja-JP" altLang="en-US" sz="3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97735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dirty="0" smtClean="0"/>
                        <a:t>2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600" dirty="0" smtClean="0"/>
                        <a:t>りんご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dirty="0" smtClean="0"/>
                        <a:t>100</a:t>
                      </a:r>
                      <a:endParaRPr kumimoji="1" lang="ja-JP" altLang="en-US" sz="3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97735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dirty="0" smtClean="0"/>
                        <a:t>3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600" dirty="0" smtClean="0"/>
                        <a:t>メロン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dirty="0" smtClean="0"/>
                        <a:t>500</a:t>
                      </a:r>
                      <a:endParaRPr kumimoji="1" lang="ja-JP" altLang="en-US" sz="3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3" name="右中かっこ 2"/>
          <p:cNvSpPr/>
          <p:nvPr/>
        </p:nvSpPr>
        <p:spPr>
          <a:xfrm rot="16200000" flipH="1">
            <a:off x="3600423" y="4381903"/>
            <a:ext cx="319504" cy="1141330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15" name="右中かっこ 14"/>
          <p:cNvSpPr/>
          <p:nvPr/>
        </p:nvSpPr>
        <p:spPr>
          <a:xfrm rot="16200000" flipH="1">
            <a:off x="5212381" y="4077377"/>
            <a:ext cx="319504" cy="1750382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16" name="右中かっこ 15"/>
          <p:cNvSpPr/>
          <p:nvPr/>
        </p:nvSpPr>
        <p:spPr>
          <a:xfrm rot="16200000" flipH="1">
            <a:off x="6955995" y="4250246"/>
            <a:ext cx="319504" cy="1404644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4" name="テキスト ボックス 3"/>
          <p:cNvSpPr txBox="1"/>
          <p:nvPr/>
        </p:nvSpPr>
        <p:spPr>
          <a:xfrm>
            <a:off x="2974735" y="5250848"/>
            <a:ext cx="1860884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ja-JP" altLang="en-US" sz="24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フィールド</a:t>
            </a:r>
            <a:r>
              <a:rPr lang="en-US" altLang="ja-JP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 </a:t>
            </a:r>
          </a:p>
          <a:p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17" name="テキスト ボックス 16"/>
          <p:cNvSpPr txBox="1"/>
          <p:nvPr/>
        </p:nvSpPr>
        <p:spPr>
          <a:xfrm>
            <a:off x="4780019" y="5239874"/>
            <a:ext cx="1860884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ja-JP" altLang="en-US" sz="24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フィールド</a:t>
            </a:r>
            <a:r>
              <a:rPr lang="en-US" altLang="ja-JP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 </a:t>
            </a:r>
          </a:p>
          <a:p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18" name="テキスト ボックス 17"/>
          <p:cNvSpPr txBox="1"/>
          <p:nvPr/>
        </p:nvSpPr>
        <p:spPr>
          <a:xfrm>
            <a:off x="6537621" y="5260929"/>
            <a:ext cx="1860884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ja-JP" altLang="en-US" sz="24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フィールド</a:t>
            </a:r>
            <a:r>
              <a:rPr lang="en-US" altLang="ja-JP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 </a:t>
            </a:r>
          </a:p>
          <a:p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19" name="テキスト ボックス 18"/>
          <p:cNvSpPr txBox="1"/>
          <p:nvPr/>
        </p:nvSpPr>
        <p:spPr>
          <a:xfrm>
            <a:off x="3688481" y="6103417"/>
            <a:ext cx="3630616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ja-JP" altLang="en-US" sz="24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フィールドが３つ</a:t>
            </a:r>
            <a:r>
              <a:rPr lang="en-US" altLang="ja-JP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 </a:t>
            </a:r>
          </a:p>
          <a:p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graphicFrame>
        <p:nvGraphicFramePr>
          <p:cNvPr id="13" name="表 12"/>
          <p:cNvGraphicFramePr>
            <a:graphicFrameLocks noGrp="1"/>
          </p:cNvGraphicFramePr>
          <p:nvPr>
            <p:extLst/>
          </p:nvPr>
        </p:nvGraphicFramePr>
        <p:xfrm>
          <a:off x="8257456" y="2121303"/>
          <a:ext cx="3684080" cy="198387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1458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3453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3496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61382"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3600" dirty="0" smtClean="0"/>
                        <a:t>ID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3600" dirty="0" smtClean="0"/>
                        <a:t>名前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3600" dirty="0" smtClean="0"/>
                        <a:t>商品</a:t>
                      </a:r>
                      <a:endParaRPr kumimoji="1" lang="ja-JP" altLang="en-US" sz="3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03712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dirty="0" smtClean="0"/>
                        <a:t>1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dirty="0" smtClean="0"/>
                        <a:t>X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dirty="0" smtClean="0"/>
                        <a:t>3</a:t>
                      </a:r>
                      <a:endParaRPr kumimoji="1" lang="ja-JP" altLang="en-US" sz="3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97735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dirty="0" smtClean="0"/>
                        <a:t>2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dirty="0" smtClean="0"/>
                        <a:t>Y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dirty="0" smtClean="0"/>
                        <a:t>1</a:t>
                      </a:r>
                      <a:endParaRPr kumimoji="1" lang="ja-JP" altLang="en-US" sz="3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14" name="テキスト ボックス 13"/>
          <p:cNvSpPr txBox="1"/>
          <p:nvPr/>
        </p:nvSpPr>
        <p:spPr>
          <a:xfrm>
            <a:off x="4873323" y="1263787"/>
            <a:ext cx="36306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ja-JP" altLang="en-US" sz="36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商品</a:t>
            </a:r>
            <a:endParaRPr kumimoji="1" lang="ja-JP" altLang="en-US" sz="36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20" name="テキスト ボックス 19"/>
          <p:cNvSpPr txBox="1"/>
          <p:nvPr/>
        </p:nvSpPr>
        <p:spPr>
          <a:xfrm>
            <a:off x="8991600" y="1263469"/>
            <a:ext cx="36306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ja-JP" altLang="en-US" sz="36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購入</a:t>
            </a:r>
            <a:endParaRPr kumimoji="1" lang="ja-JP" altLang="en-US" sz="36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21" name="右中かっこ 20"/>
          <p:cNvSpPr/>
          <p:nvPr/>
        </p:nvSpPr>
        <p:spPr>
          <a:xfrm rot="16200000" flipH="1">
            <a:off x="8668369" y="3727963"/>
            <a:ext cx="319504" cy="1141330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22" name="右中かっこ 21"/>
          <p:cNvSpPr/>
          <p:nvPr/>
        </p:nvSpPr>
        <p:spPr>
          <a:xfrm rot="16200000" flipH="1">
            <a:off x="9867528" y="3764708"/>
            <a:ext cx="346661" cy="1040683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23" name="右中かっこ 22"/>
          <p:cNvSpPr/>
          <p:nvPr/>
        </p:nvSpPr>
        <p:spPr>
          <a:xfrm rot="16200000" flipH="1">
            <a:off x="11198607" y="3569150"/>
            <a:ext cx="319504" cy="1404644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24" name="テキスト ボックス 23"/>
          <p:cNvSpPr txBox="1"/>
          <p:nvPr/>
        </p:nvSpPr>
        <p:spPr>
          <a:xfrm>
            <a:off x="7949793" y="4869822"/>
            <a:ext cx="1860884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ja-JP" altLang="en-US" sz="24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フィールド</a:t>
            </a:r>
            <a:r>
              <a:rPr lang="en-US" altLang="ja-JP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 </a:t>
            </a:r>
          </a:p>
          <a:p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25" name="テキスト ボックス 24"/>
          <p:cNvSpPr txBox="1"/>
          <p:nvPr/>
        </p:nvSpPr>
        <p:spPr>
          <a:xfrm>
            <a:off x="9305898" y="4479435"/>
            <a:ext cx="1860884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ja-JP" altLang="en-US" sz="24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フィールド</a:t>
            </a:r>
            <a:r>
              <a:rPr lang="en-US" altLang="ja-JP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 </a:t>
            </a:r>
          </a:p>
          <a:p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26" name="テキスト ボックス 25"/>
          <p:cNvSpPr txBox="1"/>
          <p:nvPr/>
        </p:nvSpPr>
        <p:spPr>
          <a:xfrm>
            <a:off x="10544961" y="4740493"/>
            <a:ext cx="1860884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ja-JP" altLang="en-US" sz="24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フィールド</a:t>
            </a:r>
            <a:r>
              <a:rPr lang="en-US" altLang="ja-JP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 </a:t>
            </a:r>
          </a:p>
          <a:p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27" name="テキスト ボックス 26"/>
          <p:cNvSpPr txBox="1"/>
          <p:nvPr/>
        </p:nvSpPr>
        <p:spPr>
          <a:xfrm>
            <a:off x="8885279" y="5626109"/>
            <a:ext cx="3630616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ja-JP" altLang="en-US" sz="24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フィールドが３つ</a:t>
            </a:r>
            <a:r>
              <a:rPr lang="en-US" altLang="ja-JP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 </a:t>
            </a:r>
          </a:p>
          <a:p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28" name="円柱 27"/>
          <p:cNvSpPr/>
          <p:nvPr/>
        </p:nvSpPr>
        <p:spPr>
          <a:xfrm>
            <a:off x="419100" y="1263469"/>
            <a:ext cx="2070281" cy="2288672"/>
          </a:xfrm>
          <a:prstGeom prst="ca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29" name="テキスト ボックス 28"/>
          <p:cNvSpPr txBox="1"/>
          <p:nvPr/>
        </p:nvSpPr>
        <p:spPr>
          <a:xfrm>
            <a:off x="627890" y="2084810"/>
            <a:ext cx="1608570" cy="95410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kumimoji="1" lang="ja-JP" altLang="en-US" sz="2800" b="1" dirty="0" smtClean="0">
                <a:solidFill>
                  <a:srgbClr val="C0000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データベース</a:t>
            </a:r>
            <a:endParaRPr kumimoji="1" lang="en-US" altLang="ja-JP" sz="2800" b="1" dirty="0" smtClean="0">
              <a:solidFill>
                <a:srgbClr val="000000"/>
              </a:solidFill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30" name="テキスト ボックス 29"/>
          <p:cNvSpPr txBox="1"/>
          <p:nvPr/>
        </p:nvSpPr>
        <p:spPr>
          <a:xfrm>
            <a:off x="79147" y="3571494"/>
            <a:ext cx="2954197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ja-JP" altLang="en-US" sz="2800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データベース</a:t>
            </a:r>
            <a:r>
              <a:rPr kumimoji="1" lang="ja-JP" altLang="en-US" sz="28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の</a:t>
            </a:r>
            <a:endParaRPr kumimoji="1" lang="en-US" altLang="ja-JP" sz="2800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r>
              <a:rPr lang="ja-JP" altLang="en-US" sz="28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中</a:t>
            </a:r>
            <a:r>
              <a:rPr lang="ja-JP" altLang="en-US" sz="28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には、</a:t>
            </a:r>
            <a:endParaRPr lang="en-US" altLang="ja-JP" sz="28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r>
              <a:rPr lang="ja-JP" altLang="en-US" sz="28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たくさんの</a:t>
            </a:r>
            <a:endParaRPr lang="en-US" altLang="ja-JP" sz="2800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r>
              <a:rPr lang="ja-JP" altLang="en-US" sz="2800" dirty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テーブル</a:t>
            </a:r>
            <a:r>
              <a:rPr lang="ja-JP" altLang="en-US" sz="28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が</a:t>
            </a:r>
            <a:r>
              <a:rPr lang="ja-JP" altLang="en-US" sz="28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入</a:t>
            </a:r>
            <a:r>
              <a:rPr lang="ja-JP" altLang="en-US" sz="28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る</a:t>
            </a:r>
            <a:endParaRPr lang="en-US" altLang="ja-JP" sz="2800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4344073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図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7164" y="1521404"/>
            <a:ext cx="6515053" cy="1192897"/>
          </a:xfrm>
          <a:prstGeom prst="rect">
            <a:avLst/>
          </a:prstGeom>
        </p:spPr>
      </p:pic>
      <p:sp>
        <p:nvSpPr>
          <p:cNvPr id="19459" name="スライド番号プレースホルダー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32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8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58E85D0C-2A18-4259-B8B7-078272595A85}" type="slidenum">
              <a:rPr lang="ja-JP" altLang="en-US" sz="2800">
                <a:cs typeface="Segoe UI" panose="020B0502040204020203" pitchFamily="34" charset="0"/>
              </a:rPr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29</a:t>
            </a:fld>
            <a:endParaRPr lang="ja-JP" altLang="en-US" sz="1800" dirty="0">
              <a:cs typeface="Segoe UI" panose="020B0502040204020203" pitchFamily="34" charset="0"/>
            </a:endParaRPr>
          </a:p>
        </p:txBody>
      </p:sp>
      <p:sp>
        <p:nvSpPr>
          <p:cNvPr id="19460" name="Rectangle 2"/>
          <p:cNvSpPr>
            <a:spLocks noGrp="1"/>
          </p:cNvSpPr>
          <p:nvPr>
            <p:ph type="title" idx="4294967295"/>
          </p:nvPr>
        </p:nvSpPr>
        <p:spPr>
          <a:xfrm>
            <a:off x="419099" y="0"/>
            <a:ext cx="10199739" cy="1004888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ja-JP" altLang="en-US" sz="4000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Segoe UI" panose="020B0502040204020203" pitchFamily="34" charset="0"/>
              </a:rPr>
              <a:t>実際のデータベースシステムでの結果</a:t>
            </a:r>
          </a:p>
        </p:txBody>
      </p:sp>
      <p:cxnSp>
        <p:nvCxnSpPr>
          <p:cNvPr id="10" name="直線矢印コネクタ 9"/>
          <p:cNvCxnSpPr/>
          <p:nvPr/>
        </p:nvCxnSpPr>
        <p:spPr>
          <a:xfrm flipV="1">
            <a:off x="614344" y="4954880"/>
            <a:ext cx="532205" cy="9410"/>
          </a:xfrm>
          <a:prstGeom prst="straightConnector1">
            <a:avLst/>
          </a:prstGeom>
          <a:ln w="825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正方形/長方形 14"/>
          <p:cNvSpPr/>
          <p:nvPr/>
        </p:nvSpPr>
        <p:spPr>
          <a:xfrm>
            <a:off x="4384271" y="1353758"/>
            <a:ext cx="2103474" cy="803750"/>
          </a:xfrm>
          <a:prstGeom prst="rect">
            <a:avLst/>
          </a:prstGeom>
          <a:noFill/>
          <a:ln w="57150">
            <a:solidFill>
              <a:srgbClr val="7030A0">
                <a:alpha val="2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pic>
        <p:nvPicPr>
          <p:cNvPr id="6" name="図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28880" y="3075043"/>
            <a:ext cx="9318660" cy="36464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99945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正方形/長方形 7"/>
          <p:cNvSpPr/>
          <p:nvPr/>
        </p:nvSpPr>
        <p:spPr>
          <a:xfrm>
            <a:off x="0" y="0"/>
            <a:ext cx="10847540" cy="1004888"/>
          </a:xfrm>
          <a:prstGeom prst="rect">
            <a:avLst/>
          </a:prstGeom>
          <a:solidFill>
            <a:srgbClr val="3C8C5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19459" name="スライド番号プレースホルダー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32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8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58E85D0C-2A18-4259-B8B7-078272595A85}" type="slidenum">
              <a:rPr lang="ja-JP" altLang="en-US" sz="2800">
                <a:latin typeface="Segoe UI" panose="020B0502040204020203" pitchFamily="34" charset="0"/>
                <a:cs typeface="Segoe UI" panose="020B0502040204020203" pitchFamily="34" charset="0"/>
              </a:rPr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30</a:t>
            </a:fld>
            <a:endParaRPr lang="ja-JP" altLang="en-US" sz="1800" dirty="0"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19460" name="Rectangle 2"/>
          <p:cNvSpPr>
            <a:spLocks noGrp="1"/>
          </p:cNvSpPr>
          <p:nvPr>
            <p:ph type="title" idx="4294967295"/>
          </p:nvPr>
        </p:nvSpPr>
        <p:spPr>
          <a:xfrm>
            <a:off x="419100" y="0"/>
            <a:ext cx="8572500" cy="1004888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ja-JP" altLang="en-US" sz="4000" dirty="0">
                <a:solidFill>
                  <a:schemeClr val="bg1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商品</a:t>
            </a:r>
            <a:endParaRPr lang="ja-JP" altLang="en-US" sz="4000" dirty="0" smtClean="0">
              <a:solidFill>
                <a:schemeClr val="bg1"/>
              </a:solidFill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pic>
        <p:nvPicPr>
          <p:cNvPr id="1026" name="Picture 2" descr="http://4.bp.blogspot.com/-PYqNTVOP9hs/UgSMR6zIbdI/AAAAAAAAXAk/tDJMCfemfwk/s800/fruit_orange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004888"/>
            <a:ext cx="2600651" cy="2590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://4.bp.blogspot.com/-uY6ko43-ABE/VD3RiIglszI/AAAAAAAAoEA/kI39usefO44/s800/fruit_ringo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8929" y="2299267"/>
            <a:ext cx="2592841" cy="25928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http://2.bp.blogspot.com/-wIs3pMkyXsg/UgSMRuzjm5I/AAAAAAAAXAY/OWFgXcK7cCs/s800/fruit_melon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141" y="3924769"/>
            <a:ext cx="2683019" cy="27967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テキスト ボックス 9"/>
          <p:cNvSpPr txBox="1"/>
          <p:nvPr/>
        </p:nvSpPr>
        <p:spPr>
          <a:xfrm>
            <a:off x="8561384" y="2991237"/>
            <a:ext cx="36306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ja-JP" altLang="en-US" sz="36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商品</a:t>
            </a:r>
            <a:endParaRPr kumimoji="1" lang="ja-JP" altLang="en-US" sz="36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11" name="テキスト ボックス 10"/>
          <p:cNvSpPr txBox="1"/>
          <p:nvPr/>
        </p:nvSpPr>
        <p:spPr>
          <a:xfrm>
            <a:off x="6605187" y="1120899"/>
            <a:ext cx="520462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ja-JP" altLang="en-US" sz="36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１つの</a:t>
            </a:r>
            <a:r>
              <a:rPr kumimoji="1" lang="ja-JP" altLang="en-US" sz="3600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テーブル</a:t>
            </a:r>
            <a:r>
              <a:rPr kumimoji="1" lang="ja-JP" altLang="en-US" sz="36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には、</a:t>
            </a:r>
            <a:r>
              <a:rPr kumimoji="1" lang="ja-JP" altLang="en-US" sz="3600" b="1" u="sng" dirty="0" smtClean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同じ種類</a:t>
            </a:r>
            <a:r>
              <a:rPr kumimoji="1" lang="ja-JP" altLang="en-US" sz="36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の</a:t>
            </a:r>
            <a:r>
              <a:rPr kumimoji="1" lang="ja-JP" altLang="en-US" sz="3600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データ</a:t>
            </a:r>
            <a:r>
              <a:rPr kumimoji="1" lang="ja-JP" altLang="en-US" sz="36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が集まっている</a:t>
            </a:r>
            <a:endParaRPr kumimoji="1" lang="en-US" altLang="ja-JP" sz="3600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graphicFrame>
        <p:nvGraphicFramePr>
          <p:cNvPr id="12" name="表 11"/>
          <p:cNvGraphicFramePr>
            <a:graphicFrameLocks noGrp="1"/>
          </p:cNvGraphicFramePr>
          <p:nvPr>
            <p:extLst/>
          </p:nvPr>
        </p:nvGraphicFramePr>
        <p:xfrm>
          <a:off x="6910223" y="3595687"/>
          <a:ext cx="4162753" cy="2316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8519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8997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8758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61382"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3200" dirty="0" smtClean="0"/>
                        <a:t>ID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3200" dirty="0" smtClean="0"/>
                        <a:t>商品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3200" dirty="0" smtClean="0"/>
                        <a:t>単価</a:t>
                      </a:r>
                      <a:endParaRPr kumimoji="1" lang="ja-JP" altLang="en-US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200" dirty="0" smtClean="0"/>
                        <a:t>1</a:t>
                      </a:r>
                      <a:endParaRPr kumimoji="1" lang="ja-JP" altLang="en-US" sz="3200" dirty="0"/>
                    </a:p>
                  </a:txBody>
                  <a:tcPr>
                    <a:solidFill>
                      <a:srgbClr val="FF0000">
                        <a:alpha val="15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200" dirty="0" smtClean="0"/>
                        <a:t>みかん</a:t>
                      </a:r>
                      <a:endParaRPr kumimoji="1" lang="ja-JP" altLang="en-US" sz="3200" dirty="0"/>
                    </a:p>
                  </a:txBody>
                  <a:tcPr>
                    <a:solidFill>
                      <a:srgbClr val="FF0000">
                        <a:alpha val="15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200" dirty="0" smtClean="0"/>
                        <a:t>50</a:t>
                      </a:r>
                      <a:endParaRPr kumimoji="1" lang="ja-JP" altLang="en-US" sz="3200" dirty="0"/>
                    </a:p>
                  </a:txBody>
                  <a:tcPr>
                    <a:solidFill>
                      <a:srgbClr val="FF0000">
                        <a:alpha val="15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97735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200" dirty="0" smtClean="0"/>
                        <a:t>2</a:t>
                      </a:r>
                      <a:endParaRPr kumimoji="1" lang="ja-JP" altLang="en-US" sz="3200" dirty="0"/>
                    </a:p>
                  </a:txBody>
                  <a:tcPr>
                    <a:solidFill>
                      <a:srgbClr val="FFC000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200" dirty="0" smtClean="0"/>
                        <a:t>りんご</a:t>
                      </a:r>
                      <a:endParaRPr kumimoji="1" lang="ja-JP" altLang="en-US" sz="3200" dirty="0"/>
                    </a:p>
                  </a:txBody>
                  <a:tcPr>
                    <a:solidFill>
                      <a:srgbClr val="FFC000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200" dirty="0" smtClean="0"/>
                        <a:t>100</a:t>
                      </a:r>
                      <a:endParaRPr kumimoji="1" lang="ja-JP" altLang="en-US" sz="3200" dirty="0"/>
                    </a:p>
                  </a:txBody>
                  <a:tcPr>
                    <a:solidFill>
                      <a:srgbClr val="FFC000">
                        <a:alpha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97735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200" dirty="0" smtClean="0"/>
                        <a:t>3</a:t>
                      </a:r>
                      <a:endParaRPr kumimoji="1" lang="ja-JP" altLang="en-US" sz="3200" dirty="0"/>
                    </a:p>
                  </a:txBody>
                  <a:tcPr>
                    <a:solidFill>
                      <a:srgbClr val="7030A0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200" dirty="0" smtClean="0"/>
                        <a:t>メロン</a:t>
                      </a:r>
                      <a:endParaRPr kumimoji="1" lang="ja-JP" altLang="en-US" sz="3200" dirty="0"/>
                    </a:p>
                  </a:txBody>
                  <a:tcPr>
                    <a:solidFill>
                      <a:srgbClr val="7030A0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200" dirty="0" smtClean="0"/>
                        <a:t>500</a:t>
                      </a:r>
                      <a:endParaRPr kumimoji="1" lang="ja-JP" altLang="en-US" sz="3200" dirty="0"/>
                    </a:p>
                  </a:txBody>
                  <a:tcPr>
                    <a:solidFill>
                      <a:srgbClr val="7030A0">
                        <a:alpha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593718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正方形/長方形 7"/>
          <p:cNvSpPr/>
          <p:nvPr/>
        </p:nvSpPr>
        <p:spPr>
          <a:xfrm>
            <a:off x="0" y="0"/>
            <a:ext cx="10847540" cy="1004888"/>
          </a:xfrm>
          <a:prstGeom prst="rect">
            <a:avLst/>
          </a:prstGeom>
          <a:solidFill>
            <a:srgbClr val="3C8C5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19459" name="スライド番号プレースホルダー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32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8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58E85D0C-2A18-4259-B8B7-078272595A85}" type="slidenum">
              <a:rPr lang="ja-JP" altLang="en-US" sz="2800">
                <a:latin typeface="Segoe UI" panose="020B0502040204020203" pitchFamily="34" charset="0"/>
                <a:cs typeface="Segoe UI" panose="020B0502040204020203" pitchFamily="34" charset="0"/>
              </a:rPr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31</a:t>
            </a:fld>
            <a:endParaRPr lang="ja-JP" altLang="en-US" sz="1800" dirty="0"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19460" name="Rectangle 2"/>
          <p:cNvSpPr>
            <a:spLocks noGrp="1"/>
          </p:cNvSpPr>
          <p:nvPr>
            <p:ph type="title" idx="4294967295"/>
          </p:nvPr>
        </p:nvSpPr>
        <p:spPr>
          <a:xfrm>
            <a:off x="419100" y="0"/>
            <a:ext cx="8572500" cy="1004888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ja-JP" altLang="en-US" sz="4000" dirty="0">
                <a:solidFill>
                  <a:schemeClr val="bg1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購入</a:t>
            </a:r>
            <a:endParaRPr lang="ja-JP" altLang="en-US" sz="4000" dirty="0" smtClean="0">
              <a:solidFill>
                <a:schemeClr val="bg1"/>
              </a:solidFill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pic>
        <p:nvPicPr>
          <p:cNvPr id="2050" name="Picture 2" descr="http://2.bp.blogspot.com/-GpF1uAkBxqg/VUIJ6EacsyI/AAAAAAAAtbE/xtLnedTD2yw/s800/net_shopping_smartphone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2500" y="1301057"/>
            <a:ext cx="2171700" cy="23795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http://3.bp.blogspot.com/-KUJP0r5OZ_E/VUIJ5c4pikI/AAAAAAAAtbI/2wgXw1jgj2c/s800/net_shopping_pc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6313" y="3976788"/>
            <a:ext cx="2595774" cy="24562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テキスト ボックス 8"/>
          <p:cNvSpPr txBox="1"/>
          <p:nvPr/>
        </p:nvSpPr>
        <p:spPr>
          <a:xfrm>
            <a:off x="6605187" y="1120899"/>
            <a:ext cx="520462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ja-JP" altLang="en-US" sz="36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１つの</a:t>
            </a:r>
            <a:r>
              <a:rPr kumimoji="1" lang="ja-JP" altLang="en-US" sz="3600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テーブル</a:t>
            </a:r>
            <a:r>
              <a:rPr kumimoji="1" lang="ja-JP" altLang="en-US" sz="36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には、</a:t>
            </a:r>
            <a:r>
              <a:rPr kumimoji="1" lang="ja-JP" altLang="en-US" sz="3600" b="1" u="sng" dirty="0" smtClean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同じ種類</a:t>
            </a:r>
            <a:r>
              <a:rPr kumimoji="1" lang="ja-JP" altLang="en-US" sz="36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の</a:t>
            </a:r>
            <a:r>
              <a:rPr kumimoji="1" lang="ja-JP" altLang="en-US" sz="3600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データ</a:t>
            </a:r>
            <a:r>
              <a:rPr kumimoji="1" lang="ja-JP" altLang="en-US" sz="36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が集まっている</a:t>
            </a:r>
            <a:endParaRPr kumimoji="1" lang="en-US" altLang="ja-JP" sz="3600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11" name="テキスト ボックス 10"/>
          <p:cNvSpPr txBox="1"/>
          <p:nvPr/>
        </p:nvSpPr>
        <p:spPr>
          <a:xfrm>
            <a:off x="8179195" y="3651798"/>
            <a:ext cx="363061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ja-JP" altLang="en-US" sz="44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購入</a:t>
            </a:r>
            <a:endParaRPr kumimoji="1" lang="ja-JP" altLang="en-US" sz="44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graphicFrame>
        <p:nvGraphicFramePr>
          <p:cNvPr id="10" name="表 9"/>
          <p:cNvGraphicFramePr>
            <a:graphicFrameLocks noGrp="1"/>
          </p:cNvGraphicFramePr>
          <p:nvPr>
            <p:extLst/>
          </p:nvPr>
        </p:nvGraphicFramePr>
        <p:xfrm>
          <a:off x="6896100" y="4700903"/>
          <a:ext cx="3446338" cy="17373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2329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6131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617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61382"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3200" dirty="0" smtClean="0"/>
                        <a:t>ID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3200" dirty="0" smtClean="0"/>
                        <a:t>名前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3200" dirty="0" smtClean="0"/>
                        <a:t>商品</a:t>
                      </a:r>
                      <a:endParaRPr kumimoji="1" lang="ja-JP" altLang="en-US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200" dirty="0" smtClean="0"/>
                        <a:t>1</a:t>
                      </a:r>
                      <a:endParaRPr kumimoji="1" lang="ja-JP" altLang="en-US" sz="3200" dirty="0"/>
                    </a:p>
                  </a:txBody>
                  <a:tcPr>
                    <a:solidFill>
                      <a:schemeClr val="accent5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200" dirty="0" smtClean="0"/>
                        <a:t>X</a:t>
                      </a:r>
                      <a:endParaRPr kumimoji="1" lang="ja-JP" altLang="en-US" sz="3200" dirty="0"/>
                    </a:p>
                  </a:txBody>
                  <a:tcPr>
                    <a:solidFill>
                      <a:schemeClr val="accent5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200" dirty="0" smtClean="0"/>
                        <a:t>3</a:t>
                      </a:r>
                      <a:endParaRPr kumimoji="1" lang="ja-JP" altLang="en-US" sz="3200" dirty="0"/>
                    </a:p>
                  </a:txBody>
                  <a:tcPr>
                    <a:solidFill>
                      <a:schemeClr val="accent5"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97735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200" dirty="0" smtClean="0"/>
                        <a:t>2</a:t>
                      </a:r>
                      <a:endParaRPr kumimoji="1" lang="ja-JP" altLang="en-US" sz="3200" dirty="0"/>
                    </a:p>
                  </a:txBody>
                  <a:tcPr>
                    <a:solidFill>
                      <a:schemeClr val="accent6">
                        <a:lumMod val="5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200" dirty="0" smtClean="0"/>
                        <a:t>Y</a:t>
                      </a:r>
                      <a:endParaRPr kumimoji="1" lang="ja-JP" altLang="en-US" sz="3200" dirty="0"/>
                    </a:p>
                  </a:txBody>
                  <a:tcPr>
                    <a:solidFill>
                      <a:schemeClr val="accent6">
                        <a:lumMod val="5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200" dirty="0" smtClean="0"/>
                        <a:t>1</a:t>
                      </a:r>
                      <a:endParaRPr kumimoji="1" lang="ja-JP" altLang="en-US" sz="3200" dirty="0"/>
                    </a:p>
                  </a:txBody>
                  <a:tcPr>
                    <a:solidFill>
                      <a:schemeClr val="accent6">
                        <a:lumMod val="50000"/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487519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正方形/長方形 7"/>
          <p:cNvSpPr/>
          <p:nvPr/>
        </p:nvSpPr>
        <p:spPr>
          <a:xfrm>
            <a:off x="0" y="0"/>
            <a:ext cx="10847540" cy="1004888"/>
          </a:xfrm>
          <a:prstGeom prst="rect">
            <a:avLst/>
          </a:prstGeom>
          <a:solidFill>
            <a:srgbClr val="3C8C5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19459" name="スライド番号プレースホルダー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32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8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58E85D0C-2A18-4259-B8B7-078272595A85}" type="slidenum">
              <a:rPr lang="ja-JP" altLang="en-US" sz="2800">
                <a:latin typeface="Segoe UI" panose="020B0502040204020203" pitchFamily="34" charset="0"/>
                <a:cs typeface="Segoe UI" panose="020B0502040204020203" pitchFamily="34" charset="0"/>
              </a:rPr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32</a:t>
            </a:fld>
            <a:endParaRPr lang="ja-JP" altLang="en-US" sz="1800" dirty="0"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19460" name="Rectangle 2"/>
          <p:cNvSpPr>
            <a:spLocks noGrp="1"/>
          </p:cNvSpPr>
          <p:nvPr>
            <p:ph type="title" idx="4294967295"/>
          </p:nvPr>
        </p:nvSpPr>
        <p:spPr>
          <a:xfrm>
            <a:off x="419100" y="0"/>
            <a:ext cx="8572500" cy="1004888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ja-JP" altLang="en-US" sz="4000" dirty="0" smtClean="0">
                <a:solidFill>
                  <a:schemeClr val="bg1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２つのテーブルの結合</a:t>
            </a:r>
          </a:p>
        </p:txBody>
      </p:sp>
      <p:sp>
        <p:nvSpPr>
          <p:cNvPr id="17" name="テキスト ボックス 16"/>
          <p:cNvSpPr txBox="1"/>
          <p:nvPr/>
        </p:nvSpPr>
        <p:spPr>
          <a:xfrm>
            <a:off x="3378200" y="5842337"/>
            <a:ext cx="56134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ja-JP" altLang="en-US" sz="6000" b="1" u="sng" dirty="0" smtClean="0">
                <a:solidFill>
                  <a:srgbClr val="FF0000"/>
                </a:solidFill>
              </a:rPr>
              <a:t>ペアは</a:t>
            </a:r>
            <a:r>
              <a:rPr lang="ja-JP" altLang="en-US" sz="6000" b="1" u="sng" dirty="0" smtClean="0">
                <a:solidFill>
                  <a:srgbClr val="FF0000"/>
                </a:solidFill>
              </a:rPr>
              <a:t>６通り</a:t>
            </a:r>
            <a:endParaRPr kumimoji="1" lang="en-US" altLang="ja-JP" sz="6000" b="1" u="sng" dirty="0" smtClean="0">
              <a:solidFill>
                <a:srgbClr val="FF0000"/>
              </a:solidFill>
            </a:endParaRPr>
          </a:p>
        </p:txBody>
      </p:sp>
      <p:pic>
        <p:nvPicPr>
          <p:cNvPr id="2" name="図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69348" y="1244375"/>
            <a:ext cx="5026233" cy="4358474"/>
          </a:xfrm>
          <a:prstGeom prst="rect">
            <a:avLst/>
          </a:prstGeom>
        </p:spPr>
      </p:pic>
      <p:graphicFrame>
        <p:nvGraphicFramePr>
          <p:cNvPr id="22" name="表 21"/>
          <p:cNvGraphicFramePr>
            <a:graphicFrameLocks noGrp="1"/>
          </p:cNvGraphicFramePr>
          <p:nvPr>
            <p:extLst/>
          </p:nvPr>
        </p:nvGraphicFramePr>
        <p:xfrm>
          <a:off x="1" y="2509679"/>
          <a:ext cx="3378200" cy="20726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8067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7146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2606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61382"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2800" dirty="0" smtClean="0"/>
                        <a:t>ID</a:t>
                      </a:r>
                      <a:endParaRPr kumimoji="1" lang="ja-JP" alt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2800" dirty="0" smtClean="0"/>
                        <a:t>商品</a:t>
                      </a:r>
                      <a:endParaRPr kumimoji="1" lang="ja-JP" alt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2800" dirty="0" smtClean="0"/>
                        <a:t>単価</a:t>
                      </a:r>
                      <a:endParaRPr kumimoji="1" lang="ja-JP" altLang="en-US" sz="2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800" dirty="0" smtClean="0"/>
                        <a:t>1</a:t>
                      </a:r>
                      <a:endParaRPr kumimoji="1" lang="ja-JP" altLang="en-US" sz="2800" dirty="0"/>
                    </a:p>
                  </a:txBody>
                  <a:tcPr>
                    <a:solidFill>
                      <a:srgbClr val="FF0000">
                        <a:alpha val="15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2800" dirty="0" smtClean="0"/>
                        <a:t>みかん</a:t>
                      </a:r>
                      <a:endParaRPr kumimoji="1" lang="ja-JP" altLang="en-US" sz="2800" dirty="0"/>
                    </a:p>
                  </a:txBody>
                  <a:tcPr>
                    <a:solidFill>
                      <a:srgbClr val="FF0000">
                        <a:alpha val="15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800" dirty="0" smtClean="0"/>
                        <a:t>50</a:t>
                      </a:r>
                      <a:endParaRPr kumimoji="1" lang="ja-JP" altLang="en-US" sz="2800" dirty="0"/>
                    </a:p>
                  </a:txBody>
                  <a:tcPr>
                    <a:solidFill>
                      <a:srgbClr val="FF0000">
                        <a:alpha val="15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97735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800" dirty="0" smtClean="0"/>
                        <a:t>2</a:t>
                      </a:r>
                      <a:endParaRPr kumimoji="1" lang="ja-JP" altLang="en-US" sz="2800" dirty="0"/>
                    </a:p>
                  </a:txBody>
                  <a:tcPr>
                    <a:solidFill>
                      <a:srgbClr val="FFC000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2800" dirty="0" smtClean="0"/>
                        <a:t>りんご</a:t>
                      </a:r>
                      <a:endParaRPr kumimoji="1" lang="ja-JP" altLang="en-US" sz="2800" dirty="0"/>
                    </a:p>
                  </a:txBody>
                  <a:tcPr>
                    <a:solidFill>
                      <a:srgbClr val="FFC000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800" dirty="0" smtClean="0"/>
                        <a:t>100</a:t>
                      </a:r>
                      <a:endParaRPr kumimoji="1" lang="ja-JP" altLang="en-US" sz="2800" dirty="0"/>
                    </a:p>
                  </a:txBody>
                  <a:tcPr>
                    <a:solidFill>
                      <a:srgbClr val="FFC000">
                        <a:alpha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97735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800" dirty="0" smtClean="0"/>
                        <a:t>3</a:t>
                      </a:r>
                      <a:endParaRPr kumimoji="1" lang="ja-JP" altLang="en-US" sz="2800" dirty="0"/>
                    </a:p>
                  </a:txBody>
                  <a:tcPr>
                    <a:solidFill>
                      <a:srgbClr val="7030A0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2800" dirty="0" smtClean="0"/>
                        <a:t>メロン</a:t>
                      </a:r>
                      <a:endParaRPr kumimoji="1" lang="ja-JP" altLang="en-US" sz="2800" dirty="0"/>
                    </a:p>
                  </a:txBody>
                  <a:tcPr>
                    <a:solidFill>
                      <a:srgbClr val="7030A0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800" dirty="0" smtClean="0"/>
                        <a:t>500</a:t>
                      </a:r>
                      <a:endParaRPr kumimoji="1" lang="ja-JP" altLang="en-US" sz="2800" dirty="0"/>
                    </a:p>
                  </a:txBody>
                  <a:tcPr>
                    <a:solidFill>
                      <a:srgbClr val="7030A0">
                        <a:alpha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aphicFrame>
        <p:nvGraphicFramePr>
          <p:cNvPr id="24" name="表 23"/>
          <p:cNvGraphicFramePr>
            <a:graphicFrameLocks noGrp="1"/>
          </p:cNvGraphicFramePr>
          <p:nvPr>
            <p:extLst/>
          </p:nvPr>
        </p:nvGraphicFramePr>
        <p:xfrm>
          <a:off x="8745662" y="2768759"/>
          <a:ext cx="3446338" cy="1554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2329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6131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617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61382"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2800" dirty="0" smtClean="0"/>
                        <a:t>ID</a:t>
                      </a:r>
                      <a:endParaRPr kumimoji="1" lang="ja-JP" alt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2800" dirty="0" smtClean="0"/>
                        <a:t>名前</a:t>
                      </a:r>
                      <a:endParaRPr kumimoji="1" lang="ja-JP" alt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2800" dirty="0" smtClean="0"/>
                        <a:t>商品</a:t>
                      </a:r>
                      <a:endParaRPr kumimoji="1" lang="ja-JP" altLang="en-US" sz="2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800" dirty="0" smtClean="0"/>
                        <a:t>1</a:t>
                      </a:r>
                      <a:endParaRPr kumimoji="1" lang="ja-JP" altLang="en-US" sz="2800" dirty="0"/>
                    </a:p>
                  </a:txBody>
                  <a:tcPr>
                    <a:solidFill>
                      <a:schemeClr val="accent5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800" dirty="0" smtClean="0"/>
                        <a:t>X</a:t>
                      </a:r>
                      <a:endParaRPr kumimoji="1" lang="ja-JP" altLang="en-US" sz="2800" dirty="0"/>
                    </a:p>
                  </a:txBody>
                  <a:tcPr>
                    <a:solidFill>
                      <a:schemeClr val="accent5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800" dirty="0" smtClean="0"/>
                        <a:t>3</a:t>
                      </a:r>
                      <a:endParaRPr kumimoji="1" lang="ja-JP" altLang="en-US" sz="2800" dirty="0"/>
                    </a:p>
                  </a:txBody>
                  <a:tcPr>
                    <a:solidFill>
                      <a:schemeClr val="accent5"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97735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800" dirty="0" smtClean="0"/>
                        <a:t>2</a:t>
                      </a:r>
                      <a:endParaRPr kumimoji="1" lang="ja-JP" altLang="en-US" sz="2800" dirty="0"/>
                    </a:p>
                  </a:txBody>
                  <a:tcPr>
                    <a:solidFill>
                      <a:schemeClr val="accent6">
                        <a:lumMod val="5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800" dirty="0" smtClean="0"/>
                        <a:t>Y</a:t>
                      </a:r>
                      <a:endParaRPr kumimoji="1" lang="ja-JP" altLang="en-US" sz="2800" dirty="0"/>
                    </a:p>
                  </a:txBody>
                  <a:tcPr>
                    <a:solidFill>
                      <a:schemeClr val="accent6">
                        <a:lumMod val="5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800" dirty="0" smtClean="0"/>
                        <a:t>1</a:t>
                      </a:r>
                      <a:endParaRPr kumimoji="1" lang="ja-JP" altLang="en-US" sz="2800" dirty="0"/>
                    </a:p>
                  </a:txBody>
                  <a:tcPr>
                    <a:solidFill>
                      <a:schemeClr val="accent6">
                        <a:lumMod val="50000"/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829467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正方形/長方形 7"/>
          <p:cNvSpPr/>
          <p:nvPr/>
        </p:nvSpPr>
        <p:spPr>
          <a:xfrm>
            <a:off x="0" y="0"/>
            <a:ext cx="10847540" cy="1004888"/>
          </a:xfrm>
          <a:prstGeom prst="rect">
            <a:avLst/>
          </a:prstGeom>
          <a:solidFill>
            <a:srgbClr val="3C8C5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19459" name="スライド番号プレースホルダー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32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8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58E85D0C-2A18-4259-B8B7-078272595A85}" type="slidenum">
              <a:rPr lang="ja-JP" altLang="en-US" sz="2800">
                <a:latin typeface="Segoe UI" panose="020B0502040204020203" pitchFamily="34" charset="0"/>
                <a:cs typeface="Segoe UI" panose="020B0502040204020203" pitchFamily="34" charset="0"/>
              </a:rPr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33</a:t>
            </a:fld>
            <a:endParaRPr lang="ja-JP" altLang="en-US" sz="1800" dirty="0"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19460" name="Rectangle 2"/>
          <p:cNvSpPr>
            <a:spLocks noGrp="1"/>
          </p:cNvSpPr>
          <p:nvPr>
            <p:ph type="title" idx="4294967295"/>
          </p:nvPr>
        </p:nvSpPr>
        <p:spPr>
          <a:xfrm>
            <a:off x="419100" y="0"/>
            <a:ext cx="8572500" cy="1004888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ja-JP" altLang="en-US" sz="4000" dirty="0" smtClean="0">
                <a:solidFill>
                  <a:schemeClr val="bg1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２つのテーブルの結合</a:t>
            </a:r>
          </a:p>
        </p:txBody>
      </p:sp>
      <p:sp>
        <p:nvSpPr>
          <p:cNvPr id="17" name="テキスト ボックス 16"/>
          <p:cNvSpPr txBox="1"/>
          <p:nvPr/>
        </p:nvSpPr>
        <p:spPr>
          <a:xfrm>
            <a:off x="254000" y="4762837"/>
            <a:ext cx="561340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ja-JP" altLang="en-US" sz="6000" b="1" u="sng" dirty="0" smtClean="0">
                <a:solidFill>
                  <a:srgbClr val="FF0000"/>
                </a:solidFill>
              </a:rPr>
              <a:t>ペアは</a:t>
            </a:r>
            <a:endParaRPr kumimoji="1" lang="en-US" altLang="ja-JP" sz="6000" b="1" u="sng" dirty="0" smtClean="0">
              <a:solidFill>
                <a:srgbClr val="FF0000"/>
              </a:solidFill>
            </a:endParaRPr>
          </a:p>
          <a:p>
            <a:r>
              <a:rPr lang="ja-JP" altLang="en-US" sz="6000" b="1" u="sng" dirty="0" smtClean="0">
                <a:solidFill>
                  <a:srgbClr val="FF0000"/>
                </a:solidFill>
              </a:rPr>
              <a:t>６通り</a:t>
            </a:r>
            <a:endParaRPr kumimoji="1" lang="en-US" altLang="ja-JP" sz="6000" b="1" u="sng" dirty="0" smtClean="0">
              <a:solidFill>
                <a:srgbClr val="FF0000"/>
              </a:solidFill>
            </a:endParaRPr>
          </a:p>
        </p:txBody>
      </p:sp>
      <p:pic>
        <p:nvPicPr>
          <p:cNvPr id="2" name="図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91374" y="978935"/>
            <a:ext cx="2838126" cy="2461067"/>
          </a:xfrm>
          <a:prstGeom prst="rect">
            <a:avLst/>
          </a:prstGeom>
        </p:spPr>
      </p:pic>
      <p:graphicFrame>
        <p:nvGraphicFramePr>
          <p:cNvPr id="9" name="表 8"/>
          <p:cNvGraphicFramePr>
            <a:graphicFrameLocks noGrp="1"/>
          </p:cNvGraphicFramePr>
          <p:nvPr>
            <p:extLst/>
          </p:nvPr>
        </p:nvGraphicFramePr>
        <p:xfrm>
          <a:off x="606587" y="1291403"/>
          <a:ext cx="3378200" cy="20726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8067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7146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2606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61382"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2800" dirty="0" smtClean="0"/>
                        <a:t>ID</a:t>
                      </a:r>
                      <a:endParaRPr kumimoji="1" lang="ja-JP" alt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2800" dirty="0" smtClean="0"/>
                        <a:t>商品</a:t>
                      </a:r>
                      <a:endParaRPr kumimoji="1" lang="ja-JP" alt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2800" dirty="0" smtClean="0"/>
                        <a:t>単価</a:t>
                      </a:r>
                      <a:endParaRPr kumimoji="1" lang="ja-JP" altLang="en-US" sz="2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800" dirty="0" smtClean="0"/>
                        <a:t>1</a:t>
                      </a:r>
                      <a:endParaRPr kumimoji="1" lang="ja-JP" altLang="en-US" sz="2800" dirty="0"/>
                    </a:p>
                  </a:txBody>
                  <a:tcPr>
                    <a:solidFill>
                      <a:srgbClr val="FF0000">
                        <a:alpha val="15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2800" dirty="0" smtClean="0"/>
                        <a:t>みかん</a:t>
                      </a:r>
                      <a:endParaRPr kumimoji="1" lang="ja-JP" altLang="en-US" sz="2800" dirty="0"/>
                    </a:p>
                  </a:txBody>
                  <a:tcPr>
                    <a:solidFill>
                      <a:srgbClr val="FF0000">
                        <a:alpha val="15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800" dirty="0" smtClean="0"/>
                        <a:t>50</a:t>
                      </a:r>
                      <a:endParaRPr kumimoji="1" lang="ja-JP" altLang="en-US" sz="2800" dirty="0"/>
                    </a:p>
                  </a:txBody>
                  <a:tcPr>
                    <a:solidFill>
                      <a:srgbClr val="FF0000">
                        <a:alpha val="15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97735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800" dirty="0" smtClean="0"/>
                        <a:t>2</a:t>
                      </a:r>
                      <a:endParaRPr kumimoji="1" lang="ja-JP" altLang="en-US" sz="2800" dirty="0"/>
                    </a:p>
                  </a:txBody>
                  <a:tcPr>
                    <a:solidFill>
                      <a:srgbClr val="FFC000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2800" dirty="0" smtClean="0"/>
                        <a:t>りんご</a:t>
                      </a:r>
                      <a:endParaRPr kumimoji="1" lang="ja-JP" altLang="en-US" sz="2800" dirty="0"/>
                    </a:p>
                  </a:txBody>
                  <a:tcPr>
                    <a:solidFill>
                      <a:srgbClr val="FFC000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800" dirty="0" smtClean="0"/>
                        <a:t>100</a:t>
                      </a:r>
                      <a:endParaRPr kumimoji="1" lang="ja-JP" altLang="en-US" sz="2800" dirty="0"/>
                    </a:p>
                  </a:txBody>
                  <a:tcPr>
                    <a:solidFill>
                      <a:srgbClr val="FFC000">
                        <a:alpha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97735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800" dirty="0" smtClean="0"/>
                        <a:t>3</a:t>
                      </a:r>
                      <a:endParaRPr kumimoji="1" lang="ja-JP" altLang="en-US" sz="2800" dirty="0"/>
                    </a:p>
                  </a:txBody>
                  <a:tcPr>
                    <a:solidFill>
                      <a:srgbClr val="7030A0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2800" dirty="0" smtClean="0"/>
                        <a:t>メロン</a:t>
                      </a:r>
                      <a:endParaRPr kumimoji="1" lang="ja-JP" altLang="en-US" sz="2800" dirty="0"/>
                    </a:p>
                  </a:txBody>
                  <a:tcPr>
                    <a:solidFill>
                      <a:srgbClr val="7030A0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800" dirty="0" smtClean="0"/>
                        <a:t>500</a:t>
                      </a:r>
                      <a:endParaRPr kumimoji="1" lang="ja-JP" altLang="en-US" sz="2800" dirty="0"/>
                    </a:p>
                  </a:txBody>
                  <a:tcPr>
                    <a:solidFill>
                      <a:srgbClr val="7030A0">
                        <a:alpha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aphicFrame>
        <p:nvGraphicFramePr>
          <p:cNvPr id="10" name="表 9"/>
          <p:cNvGraphicFramePr>
            <a:graphicFrameLocks noGrp="1"/>
          </p:cNvGraphicFramePr>
          <p:nvPr>
            <p:extLst/>
          </p:nvPr>
        </p:nvGraphicFramePr>
        <p:xfrm>
          <a:off x="8326562" y="1445205"/>
          <a:ext cx="3446338" cy="1554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2329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6131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617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61382"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2800" dirty="0" smtClean="0"/>
                        <a:t>ID</a:t>
                      </a:r>
                      <a:endParaRPr kumimoji="1" lang="ja-JP" alt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2800" dirty="0" smtClean="0"/>
                        <a:t>名前</a:t>
                      </a:r>
                      <a:endParaRPr kumimoji="1" lang="ja-JP" alt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2800" dirty="0" smtClean="0"/>
                        <a:t>商品</a:t>
                      </a:r>
                      <a:endParaRPr kumimoji="1" lang="ja-JP" altLang="en-US" sz="2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800" dirty="0" smtClean="0"/>
                        <a:t>1</a:t>
                      </a:r>
                      <a:endParaRPr kumimoji="1" lang="ja-JP" altLang="en-US" sz="2800" dirty="0"/>
                    </a:p>
                  </a:txBody>
                  <a:tcPr>
                    <a:solidFill>
                      <a:schemeClr val="accent5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800" dirty="0" smtClean="0"/>
                        <a:t>X</a:t>
                      </a:r>
                      <a:endParaRPr kumimoji="1" lang="ja-JP" altLang="en-US" sz="2800" dirty="0"/>
                    </a:p>
                  </a:txBody>
                  <a:tcPr>
                    <a:solidFill>
                      <a:schemeClr val="accent5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800" dirty="0" smtClean="0"/>
                        <a:t>3</a:t>
                      </a:r>
                      <a:endParaRPr kumimoji="1" lang="ja-JP" altLang="en-US" sz="2800" dirty="0"/>
                    </a:p>
                  </a:txBody>
                  <a:tcPr>
                    <a:solidFill>
                      <a:schemeClr val="accent5"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97735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800" dirty="0" smtClean="0"/>
                        <a:t>2</a:t>
                      </a:r>
                      <a:endParaRPr kumimoji="1" lang="ja-JP" altLang="en-US" sz="2800" dirty="0"/>
                    </a:p>
                  </a:txBody>
                  <a:tcPr>
                    <a:solidFill>
                      <a:schemeClr val="accent6">
                        <a:lumMod val="5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800" dirty="0" smtClean="0"/>
                        <a:t>Y</a:t>
                      </a:r>
                      <a:endParaRPr kumimoji="1" lang="ja-JP" altLang="en-US" sz="2800" dirty="0"/>
                    </a:p>
                  </a:txBody>
                  <a:tcPr>
                    <a:solidFill>
                      <a:schemeClr val="accent6">
                        <a:lumMod val="5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800" dirty="0" smtClean="0"/>
                        <a:t>1</a:t>
                      </a:r>
                      <a:endParaRPr kumimoji="1" lang="ja-JP" altLang="en-US" sz="2800" dirty="0"/>
                    </a:p>
                  </a:txBody>
                  <a:tcPr>
                    <a:solidFill>
                      <a:schemeClr val="accent6">
                        <a:lumMod val="50000"/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11" name="表 10"/>
          <p:cNvGraphicFramePr>
            <a:graphicFrameLocks noGrp="1"/>
          </p:cNvGraphicFramePr>
          <p:nvPr>
            <p:extLst/>
          </p:nvPr>
        </p:nvGraphicFramePr>
        <p:xfrm>
          <a:off x="2859112" y="3650558"/>
          <a:ext cx="7554888" cy="320458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7767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4062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5914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25914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061423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456871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461382"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2000" dirty="0" smtClean="0"/>
                        <a:t>商品</a:t>
                      </a:r>
                      <a:r>
                        <a:rPr kumimoji="1" lang="en-US" altLang="ja-JP" sz="2000" dirty="0" smtClean="0"/>
                        <a:t>.ID</a:t>
                      </a:r>
                      <a:endParaRPr kumimoji="1" lang="ja-JP" alt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2000" dirty="0" smtClean="0"/>
                        <a:t>商品</a:t>
                      </a:r>
                      <a:r>
                        <a:rPr kumimoji="1" lang="en-US" altLang="ja-JP" sz="2000" dirty="0" smtClean="0"/>
                        <a:t>.</a:t>
                      </a:r>
                      <a:r>
                        <a:rPr kumimoji="1" lang="ja-JP" altLang="en-US" sz="2000" dirty="0" smtClean="0"/>
                        <a:t>商品</a:t>
                      </a:r>
                      <a:endParaRPr kumimoji="1" lang="ja-JP" alt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2400" dirty="0" smtClean="0"/>
                        <a:t>単価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2400" dirty="0" smtClean="0"/>
                        <a:t>購入</a:t>
                      </a:r>
                      <a:r>
                        <a:rPr kumimoji="1" lang="en-US" altLang="ja-JP" sz="2400" dirty="0" smtClean="0"/>
                        <a:t>.ID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2400" dirty="0" smtClean="0"/>
                        <a:t>名前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2000" dirty="0" smtClean="0"/>
                        <a:t>購入</a:t>
                      </a:r>
                      <a:r>
                        <a:rPr kumimoji="1" lang="en-US" altLang="ja-JP" sz="2000" dirty="0" smtClean="0"/>
                        <a:t>.</a:t>
                      </a:r>
                      <a:r>
                        <a:rPr kumimoji="1" lang="ja-JP" altLang="en-US" sz="2000" dirty="0" smtClean="0"/>
                        <a:t>商品</a:t>
                      </a:r>
                      <a:endParaRPr kumimoji="1" lang="ja-JP" altLang="en-US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dirty="0" smtClean="0"/>
                        <a:t>1</a:t>
                      </a:r>
                      <a:endParaRPr kumimoji="1" lang="ja-JP" altLang="en-US" sz="2400" dirty="0"/>
                    </a:p>
                  </a:txBody>
                  <a:tcPr>
                    <a:solidFill>
                      <a:srgbClr val="FF0000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2400" dirty="0" smtClean="0"/>
                        <a:t>みかん</a:t>
                      </a:r>
                      <a:endParaRPr kumimoji="1" lang="ja-JP" altLang="en-US" sz="2400" dirty="0"/>
                    </a:p>
                  </a:txBody>
                  <a:tcPr>
                    <a:solidFill>
                      <a:srgbClr val="FF0000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dirty="0" smtClean="0"/>
                        <a:t>50</a:t>
                      </a:r>
                      <a:endParaRPr kumimoji="1" lang="ja-JP" altLang="en-US" sz="2400" dirty="0"/>
                    </a:p>
                  </a:txBody>
                  <a:tcPr>
                    <a:solidFill>
                      <a:srgbClr val="FF0000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dirty="0" smtClean="0"/>
                        <a:t>1</a:t>
                      </a:r>
                      <a:endParaRPr kumimoji="1" lang="ja-JP" altLang="en-US" sz="2400" dirty="0"/>
                    </a:p>
                  </a:txBody>
                  <a:tcPr>
                    <a:solidFill>
                      <a:schemeClr val="accent5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dirty="0" smtClean="0"/>
                        <a:t>X</a:t>
                      </a:r>
                      <a:endParaRPr kumimoji="1" lang="ja-JP" altLang="en-US" sz="2400" dirty="0"/>
                    </a:p>
                  </a:txBody>
                  <a:tcPr>
                    <a:solidFill>
                      <a:schemeClr val="accent5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dirty="0" smtClean="0"/>
                        <a:t>3</a:t>
                      </a:r>
                      <a:endParaRPr kumimoji="1" lang="ja-JP" altLang="en-US" sz="2400" dirty="0"/>
                    </a:p>
                  </a:txBody>
                  <a:tcPr>
                    <a:solidFill>
                      <a:schemeClr val="accent5"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dirty="0" smtClean="0"/>
                        <a:t>1</a:t>
                      </a:r>
                      <a:endParaRPr kumimoji="1" lang="ja-JP" altLang="en-US" sz="2400" dirty="0"/>
                    </a:p>
                  </a:txBody>
                  <a:tcPr>
                    <a:solidFill>
                      <a:srgbClr val="FF0000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2400" dirty="0" smtClean="0"/>
                        <a:t>みかん</a:t>
                      </a:r>
                      <a:endParaRPr kumimoji="1" lang="ja-JP" altLang="en-US" sz="2400" dirty="0"/>
                    </a:p>
                  </a:txBody>
                  <a:tcPr>
                    <a:solidFill>
                      <a:srgbClr val="FF0000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dirty="0" smtClean="0"/>
                        <a:t>50</a:t>
                      </a:r>
                      <a:endParaRPr kumimoji="1" lang="ja-JP" altLang="en-US" sz="2400" dirty="0"/>
                    </a:p>
                  </a:txBody>
                  <a:tcPr>
                    <a:solidFill>
                      <a:srgbClr val="FF0000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dirty="0" smtClean="0"/>
                        <a:t>2</a:t>
                      </a:r>
                      <a:endParaRPr kumimoji="1" lang="ja-JP" altLang="en-US" sz="2400" dirty="0"/>
                    </a:p>
                  </a:txBody>
                  <a:tcPr>
                    <a:solidFill>
                      <a:schemeClr val="accent6">
                        <a:lumMod val="5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dirty="0" smtClean="0"/>
                        <a:t>Y</a:t>
                      </a:r>
                      <a:endParaRPr kumimoji="1" lang="ja-JP" altLang="en-US" sz="2400" dirty="0"/>
                    </a:p>
                  </a:txBody>
                  <a:tcPr>
                    <a:solidFill>
                      <a:schemeClr val="accent6">
                        <a:lumMod val="5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dirty="0" smtClean="0"/>
                        <a:t>1</a:t>
                      </a:r>
                      <a:endParaRPr kumimoji="1" lang="ja-JP" altLang="en-US" sz="2400" dirty="0"/>
                    </a:p>
                  </a:txBody>
                  <a:tcPr>
                    <a:solidFill>
                      <a:schemeClr val="accent6">
                        <a:lumMod val="50000"/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97735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dirty="0" smtClean="0"/>
                        <a:t>2</a:t>
                      </a:r>
                      <a:endParaRPr kumimoji="1" lang="ja-JP" altLang="en-US" sz="2400" dirty="0"/>
                    </a:p>
                  </a:txBody>
                  <a:tcPr>
                    <a:solidFill>
                      <a:srgbClr val="FFC000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2400" dirty="0" smtClean="0"/>
                        <a:t>りんご</a:t>
                      </a:r>
                      <a:endParaRPr kumimoji="1" lang="ja-JP" altLang="en-US" sz="2400" dirty="0"/>
                    </a:p>
                  </a:txBody>
                  <a:tcPr>
                    <a:solidFill>
                      <a:srgbClr val="FFC000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dirty="0" smtClean="0"/>
                        <a:t>100</a:t>
                      </a:r>
                      <a:endParaRPr kumimoji="1" lang="ja-JP" altLang="en-US" sz="2400" dirty="0"/>
                    </a:p>
                  </a:txBody>
                  <a:tcPr>
                    <a:solidFill>
                      <a:srgbClr val="FFC000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dirty="0" smtClean="0"/>
                        <a:t>1</a:t>
                      </a:r>
                      <a:endParaRPr kumimoji="1" lang="ja-JP" altLang="en-US" sz="2400" dirty="0"/>
                    </a:p>
                  </a:txBody>
                  <a:tcPr>
                    <a:solidFill>
                      <a:schemeClr val="accent5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dirty="0" smtClean="0"/>
                        <a:t>X</a:t>
                      </a:r>
                      <a:endParaRPr kumimoji="1" lang="ja-JP" altLang="en-US" sz="2400" dirty="0"/>
                    </a:p>
                  </a:txBody>
                  <a:tcPr>
                    <a:solidFill>
                      <a:schemeClr val="accent5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dirty="0" smtClean="0"/>
                        <a:t>3</a:t>
                      </a:r>
                      <a:endParaRPr kumimoji="1" lang="ja-JP" altLang="en-US" sz="2400" dirty="0"/>
                    </a:p>
                  </a:txBody>
                  <a:tcPr>
                    <a:solidFill>
                      <a:schemeClr val="accent5"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97735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dirty="0" smtClean="0"/>
                        <a:t>2</a:t>
                      </a:r>
                      <a:endParaRPr kumimoji="1" lang="ja-JP" altLang="en-US" sz="2400" dirty="0"/>
                    </a:p>
                  </a:txBody>
                  <a:tcPr>
                    <a:solidFill>
                      <a:srgbClr val="FFC000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2400" dirty="0" smtClean="0"/>
                        <a:t>りんご</a:t>
                      </a:r>
                      <a:endParaRPr kumimoji="1" lang="ja-JP" altLang="en-US" sz="2400" dirty="0"/>
                    </a:p>
                  </a:txBody>
                  <a:tcPr>
                    <a:solidFill>
                      <a:srgbClr val="FFC000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dirty="0" smtClean="0"/>
                        <a:t>100</a:t>
                      </a:r>
                      <a:endParaRPr kumimoji="1" lang="ja-JP" altLang="en-US" sz="2400" dirty="0"/>
                    </a:p>
                  </a:txBody>
                  <a:tcPr>
                    <a:solidFill>
                      <a:srgbClr val="FFC000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dirty="0" smtClean="0"/>
                        <a:t>2</a:t>
                      </a:r>
                      <a:endParaRPr kumimoji="1" lang="ja-JP" altLang="en-US" sz="2400" dirty="0"/>
                    </a:p>
                  </a:txBody>
                  <a:tcPr>
                    <a:solidFill>
                      <a:schemeClr val="accent6">
                        <a:lumMod val="5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dirty="0" smtClean="0"/>
                        <a:t>Y</a:t>
                      </a:r>
                      <a:endParaRPr kumimoji="1" lang="ja-JP" altLang="en-US" sz="2400" dirty="0"/>
                    </a:p>
                  </a:txBody>
                  <a:tcPr>
                    <a:solidFill>
                      <a:schemeClr val="accent6">
                        <a:lumMod val="5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dirty="0" smtClean="0"/>
                        <a:t>1</a:t>
                      </a:r>
                      <a:endParaRPr kumimoji="1" lang="ja-JP" altLang="en-US" sz="2400" dirty="0"/>
                    </a:p>
                  </a:txBody>
                  <a:tcPr>
                    <a:solidFill>
                      <a:schemeClr val="accent6">
                        <a:lumMod val="50000"/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97735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dirty="0" smtClean="0"/>
                        <a:t>3</a:t>
                      </a:r>
                      <a:endParaRPr kumimoji="1" lang="ja-JP" altLang="en-US" sz="2400" dirty="0"/>
                    </a:p>
                  </a:txBody>
                  <a:tcPr>
                    <a:solidFill>
                      <a:srgbClr val="7030A0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2400" dirty="0" smtClean="0"/>
                        <a:t>メロン</a:t>
                      </a:r>
                      <a:endParaRPr kumimoji="1" lang="ja-JP" altLang="en-US" sz="2400" dirty="0"/>
                    </a:p>
                  </a:txBody>
                  <a:tcPr>
                    <a:solidFill>
                      <a:srgbClr val="7030A0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dirty="0" smtClean="0"/>
                        <a:t>500</a:t>
                      </a:r>
                      <a:endParaRPr kumimoji="1" lang="ja-JP" altLang="en-US" sz="2400" dirty="0"/>
                    </a:p>
                  </a:txBody>
                  <a:tcPr>
                    <a:solidFill>
                      <a:srgbClr val="7030A0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dirty="0" smtClean="0"/>
                        <a:t>1</a:t>
                      </a:r>
                      <a:endParaRPr kumimoji="1" lang="ja-JP" altLang="en-US" sz="2400" dirty="0"/>
                    </a:p>
                  </a:txBody>
                  <a:tcPr>
                    <a:solidFill>
                      <a:schemeClr val="accent5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dirty="0" smtClean="0"/>
                        <a:t>X</a:t>
                      </a:r>
                      <a:endParaRPr kumimoji="1" lang="ja-JP" altLang="en-US" sz="2400" dirty="0"/>
                    </a:p>
                  </a:txBody>
                  <a:tcPr>
                    <a:solidFill>
                      <a:schemeClr val="accent5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dirty="0" smtClean="0"/>
                        <a:t>3</a:t>
                      </a:r>
                      <a:endParaRPr kumimoji="1" lang="ja-JP" altLang="en-US" sz="2400" dirty="0"/>
                    </a:p>
                  </a:txBody>
                  <a:tcPr>
                    <a:solidFill>
                      <a:schemeClr val="accent5"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97735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dirty="0" smtClean="0"/>
                        <a:t>3</a:t>
                      </a:r>
                      <a:endParaRPr kumimoji="1" lang="ja-JP" altLang="en-US" sz="2400" dirty="0"/>
                    </a:p>
                  </a:txBody>
                  <a:tcPr>
                    <a:solidFill>
                      <a:srgbClr val="7030A0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2400" dirty="0" smtClean="0"/>
                        <a:t>メロン</a:t>
                      </a:r>
                      <a:endParaRPr kumimoji="1" lang="ja-JP" altLang="en-US" sz="2400" dirty="0"/>
                    </a:p>
                  </a:txBody>
                  <a:tcPr>
                    <a:solidFill>
                      <a:srgbClr val="7030A0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dirty="0" smtClean="0"/>
                        <a:t>500</a:t>
                      </a:r>
                      <a:endParaRPr kumimoji="1" lang="ja-JP" altLang="en-US" sz="2400" dirty="0"/>
                    </a:p>
                  </a:txBody>
                  <a:tcPr>
                    <a:solidFill>
                      <a:srgbClr val="7030A0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dirty="0" smtClean="0"/>
                        <a:t>2</a:t>
                      </a:r>
                      <a:endParaRPr kumimoji="1" lang="ja-JP" altLang="en-US" sz="2400" dirty="0"/>
                    </a:p>
                  </a:txBody>
                  <a:tcPr>
                    <a:solidFill>
                      <a:schemeClr val="accent6">
                        <a:lumMod val="5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dirty="0" smtClean="0"/>
                        <a:t>Y</a:t>
                      </a:r>
                      <a:endParaRPr kumimoji="1" lang="ja-JP" altLang="en-US" sz="2400" dirty="0"/>
                    </a:p>
                  </a:txBody>
                  <a:tcPr>
                    <a:solidFill>
                      <a:schemeClr val="accent6">
                        <a:lumMod val="5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dirty="0" smtClean="0"/>
                        <a:t>1</a:t>
                      </a:r>
                      <a:endParaRPr kumimoji="1" lang="ja-JP" altLang="en-US" sz="2400" dirty="0"/>
                    </a:p>
                  </a:txBody>
                  <a:tcPr>
                    <a:solidFill>
                      <a:schemeClr val="accent6">
                        <a:lumMod val="50000"/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110138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正方形/長方形 7"/>
          <p:cNvSpPr/>
          <p:nvPr/>
        </p:nvSpPr>
        <p:spPr>
          <a:xfrm>
            <a:off x="0" y="0"/>
            <a:ext cx="10847540" cy="1004888"/>
          </a:xfrm>
          <a:prstGeom prst="rect">
            <a:avLst/>
          </a:prstGeom>
          <a:solidFill>
            <a:srgbClr val="3C8C5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19459" name="スライド番号プレースホルダー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32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8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58E85D0C-2A18-4259-B8B7-078272595A85}" type="slidenum">
              <a:rPr lang="ja-JP" altLang="en-US" sz="2800">
                <a:latin typeface="Segoe UI" panose="020B0502040204020203" pitchFamily="34" charset="0"/>
                <a:cs typeface="Segoe UI" panose="020B0502040204020203" pitchFamily="34" charset="0"/>
              </a:rPr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34</a:t>
            </a:fld>
            <a:endParaRPr lang="ja-JP" altLang="en-US" sz="1800" dirty="0"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19460" name="Rectangle 2"/>
          <p:cNvSpPr>
            <a:spLocks noGrp="1"/>
          </p:cNvSpPr>
          <p:nvPr>
            <p:ph type="title" idx="4294967295"/>
          </p:nvPr>
        </p:nvSpPr>
        <p:spPr>
          <a:xfrm>
            <a:off x="419100" y="0"/>
            <a:ext cx="10274300" cy="1004888"/>
          </a:xfrm>
        </p:spPr>
        <p:txBody>
          <a:bodyPr>
            <a:normAutofit fontScale="90000"/>
          </a:bodyPr>
          <a:lstStyle/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ja-JP" altLang="en-US" sz="4000" dirty="0" smtClean="0">
                <a:solidFill>
                  <a:schemeClr val="bg1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２つのテーブルの結合のための </a:t>
            </a:r>
            <a:r>
              <a:rPr lang="en-US" altLang="ja-JP" sz="4000" dirty="0" smtClean="0">
                <a:solidFill>
                  <a:schemeClr val="bg1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SQL </a:t>
            </a:r>
            <a:r>
              <a:rPr lang="ja-JP" altLang="en-US" sz="4000" dirty="0" smtClean="0">
                <a:solidFill>
                  <a:schemeClr val="bg1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コマンド</a:t>
            </a:r>
          </a:p>
        </p:txBody>
      </p:sp>
      <p:graphicFrame>
        <p:nvGraphicFramePr>
          <p:cNvPr id="18" name="表 17"/>
          <p:cNvGraphicFramePr>
            <a:graphicFrameLocks noGrp="1"/>
          </p:cNvGraphicFramePr>
          <p:nvPr>
            <p:extLst/>
          </p:nvPr>
        </p:nvGraphicFramePr>
        <p:xfrm>
          <a:off x="0" y="2286431"/>
          <a:ext cx="3446338" cy="183298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9843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991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4877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61382"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2400" dirty="0" smtClean="0"/>
                        <a:t>ID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2400" dirty="0" smtClean="0"/>
                        <a:t>商品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2400" dirty="0" smtClean="0"/>
                        <a:t>単価</a:t>
                      </a:r>
                      <a:endParaRPr kumimoji="1" lang="ja-JP" alt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dirty="0" smtClean="0"/>
                        <a:t>1</a:t>
                      </a:r>
                      <a:endParaRPr kumimoji="1" lang="ja-JP" altLang="en-US" sz="2400" dirty="0"/>
                    </a:p>
                  </a:txBody>
                  <a:tcPr>
                    <a:solidFill>
                      <a:srgbClr val="FF0000">
                        <a:alpha val="15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2400" dirty="0" smtClean="0"/>
                        <a:t>みかん</a:t>
                      </a:r>
                      <a:endParaRPr kumimoji="1" lang="ja-JP" altLang="en-US" sz="2400" dirty="0"/>
                    </a:p>
                  </a:txBody>
                  <a:tcPr>
                    <a:solidFill>
                      <a:srgbClr val="FF0000">
                        <a:alpha val="15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dirty="0" smtClean="0"/>
                        <a:t>50</a:t>
                      </a:r>
                      <a:endParaRPr kumimoji="1" lang="ja-JP" altLang="en-US" sz="2400" dirty="0"/>
                    </a:p>
                  </a:txBody>
                  <a:tcPr>
                    <a:solidFill>
                      <a:srgbClr val="FF0000">
                        <a:alpha val="15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97735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dirty="0" smtClean="0"/>
                        <a:t>2</a:t>
                      </a:r>
                      <a:endParaRPr kumimoji="1" lang="ja-JP" altLang="en-US" sz="2400" dirty="0"/>
                    </a:p>
                  </a:txBody>
                  <a:tcPr>
                    <a:solidFill>
                      <a:srgbClr val="FFC000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2400" dirty="0" smtClean="0"/>
                        <a:t>りんご</a:t>
                      </a:r>
                      <a:endParaRPr kumimoji="1" lang="ja-JP" altLang="en-US" sz="2400" dirty="0"/>
                    </a:p>
                  </a:txBody>
                  <a:tcPr>
                    <a:solidFill>
                      <a:srgbClr val="FFC000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dirty="0" smtClean="0"/>
                        <a:t>100</a:t>
                      </a:r>
                      <a:endParaRPr kumimoji="1" lang="ja-JP" altLang="en-US" sz="2400" dirty="0"/>
                    </a:p>
                  </a:txBody>
                  <a:tcPr>
                    <a:solidFill>
                      <a:srgbClr val="FFC000">
                        <a:alpha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97735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dirty="0" smtClean="0"/>
                        <a:t>3</a:t>
                      </a:r>
                      <a:endParaRPr kumimoji="1" lang="ja-JP" altLang="en-US" sz="2400" dirty="0"/>
                    </a:p>
                  </a:txBody>
                  <a:tcPr>
                    <a:solidFill>
                      <a:srgbClr val="7030A0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2400" dirty="0" smtClean="0"/>
                        <a:t>メロン</a:t>
                      </a:r>
                      <a:endParaRPr kumimoji="1" lang="ja-JP" altLang="en-US" sz="2400" dirty="0"/>
                    </a:p>
                  </a:txBody>
                  <a:tcPr>
                    <a:solidFill>
                      <a:srgbClr val="7030A0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dirty="0" smtClean="0"/>
                        <a:t>500</a:t>
                      </a:r>
                      <a:endParaRPr kumimoji="1" lang="ja-JP" altLang="en-US" sz="2400" dirty="0"/>
                    </a:p>
                  </a:txBody>
                  <a:tcPr>
                    <a:solidFill>
                      <a:srgbClr val="7030A0">
                        <a:alpha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aphicFrame>
        <p:nvGraphicFramePr>
          <p:cNvPr id="20" name="表 19"/>
          <p:cNvGraphicFramePr>
            <a:graphicFrameLocks noGrp="1"/>
          </p:cNvGraphicFramePr>
          <p:nvPr>
            <p:extLst/>
          </p:nvPr>
        </p:nvGraphicFramePr>
        <p:xfrm>
          <a:off x="0" y="4859646"/>
          <a:ext cx="3446338" cy="137578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2329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6131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617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61382"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2400" dirty="0" smtClean="0"/>
                        <a:t>ID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2400" dirty="0" smtClean="0"/>
                        <a:t>名前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2400" dirty="0" smtClean="0"/>
                        <a:t>商品</a:t>
                      </a:r>
                      <a:endParaRPr kumimoji="1" lang="ja-JP" alt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dirty="0" smtClean="0"/>
                        <a:t>1</a:t>
                      </a:r>
                      <a:endParaRPr kumimoji="1" lang="ja-JP" altLang="en-US" sz="2400" dirty="0"/>
                    </a:p>
                  </a:txBody>
                  <a:tcPr>
                    <a:solidFill>
                      <a:schemeClr val="accent5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dirty="0" smtClean="0"/>
                        <a:t>X</a:t>
                      </a:r>
                      <a:endParaRPr kumimoji="1" lang="ja-JP" altLang="en-US" sz="2400" dirty="0"/>
                    </a:p>
                  </a:txBody>
                  <a:tcPr>
                    <a:solidFill>
                      <a:schemeClr val="accent5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dirty="0" smtClean="0"/>
                        <a:t>3</a:t>
                      </a:r>
                      <a:endParaRPr kumimoji="1" lang="ja-JP" altLang="en-US" sz="2400" dirty="0"/>
                    </a:p>
                  </a:txBody>
                  <a:tcPr>
                    <a:solidFill>
                      <a:schemeClr val="accent5"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97735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dirty="0" smtClean="0"/>
                        <a:t>2</a:t>
                      </a:r>
                      <a:endParaRPr kumimoji="1" lang="ja-JP" altLang="en-US" sz="2400" dirty="0"/>
                    </a:p>
                  </a:txBody>
                  <a:tcPr>
                    <a:solidFill>
                      <a:schemeClr val="accent6">
                        <a:lumMod val="5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dirty="0" smtClean="0"/>
                        <a:t>Y</a:t>
                      </a:r>
                      <a:endParaRPr kumimoji="1" lang="ja-JP" altLang="en-US" sz="2400" dirty="0"/>
                    </a:p>
                  </a:txBody>
                  <a:tcPr>
                    <a:solidFill>
                      <a:schemeClr val="accent6">
                        <a:lumMod val="5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dirty="0" smtClean="0"/>
                        <a:t>1</a:t>
                      </a:r>
                      <a:endParaRPr kumimoji="1" lang="ja-JP" altLang="en-US" sz="2400" dirty="0"/>
                    </a:p>
                  </a:txBody>
                  <a:tcPr>
                    <a:solidFill>
                      <a:schemeClr val="accent6">
                        <a:lumMod val="50000"/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22" name="テキスト ボックス 21"/>
          <p:cNvSpPr txBox="1"/>
          <p:nvPr/>
        </p:nvSpPr>
        <p:spPr>
          <a:xfrm>
            <a:off x="949474" y="4307449"/>
            <a:ext cx="36306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ja-JP" altLang="en-US" sz="36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購入</a:t>
            </a:r>
            <a:endParaRPr kumimoji="1" lang="ja-JP" altLang="en-US" sz="36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24" name="テキスト ボックス 23"/>
          <p:cNvSpPr txBox="1"/>
          <p:nvPr/>
        </p:nvSpPr>
        <p:spPr>
          <a:xfrm>
            <a:off x="949474" y="1606681"/>
            <a:ext cx="36306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ja-JP" altLang="en-US" sz="36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商品</a:t>
            </a:r>
            <a:endParaRPr kumimoji="1" lang="ja-JP" altLang="en-US" sz="36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25" name="コンテンツ プレースホルダー 2"/>
          <p:cNvSpPr>
            <a:spLocks noGrp="1"/>
          </p:cNvSpPr>
          <p:nvPr>
            <p:ph idx="1"/>
          </p:nvPr>
        </p:nvSpPr>
        <p:spPr>
          <a:xfrm>
            <a:off x="2399018" y="1170009"/>
            <a:ext cx="5158385" cy="1022404"/>
          </a:xfrm>
          <a:solidFill>
            <a:schemeClr val="accent4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pPr marL="0" indent="0">
              <a:lnSpc>
                <a:spcPct val="140000"/>
              </a:lnSpc>
              <a:buNone/>
            </a:pPr>
            <a:r>
              <a:rPr kumimoji="1" lang="en-US" altLang="ja-JP" sz="3600" dirty="0" smtClean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select</a:t>
            </a:r>
            <a:r>
              <a:rPr kumimoji="1" lang="en-US" altLang="ja-JP" sz="3600" dirty="0" smtClean="0">
                <a:latin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altLang="ja-JP" sz="3600" dirty="0" smtClean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* from </a:t>
            </a:r>
            <a:r>
              <a:rPr lang="ja-JP" altLang="en-US" sz="3600" dirty="0" smtClean="0">
                <a:latin typeface="Segoe UI" panose="020B0502040204020203" pitchFamily="34" charset="0"/>
                <a:cs typeface="Segoe UI" panose="020B0502040204020203" pitchFamily="34" charset="0"/>
              </a:rPr>
              <a:t>商品</a:t>
            </a:r>
            <a:r>
              <a:rPr lang="en-US" altLang="ja-JP" sz="3600" dirty="0" smtClean="0">
                <a:latin typeface="Segoe UI" panose="020B0502040204020203" pitchFamily="34" charset="0"/>
                <a:cs typeface="Segoe UI" panose="020B0502040204020203" pitchFamily="34" charset="0"/>
              </a:rPr>
              <a:t>, </a:t>
            </a:r>
            <a:r>
              <a:rPr lang="ja-JP" altLang="en-US" sz="3600" dirty="0" smtClean="0">
                <a:latin typeface="Segoe UI" panose="020B0502040204020203" pitchFamily="34" charset="0"/>
                <a:cs typeface="Segoe UI" panose="020B0502040204020203" pitchFamily="34" charset="0"/>
              </a:rPr>
              <a:t>購入</a:t>
            </a:r>
            <a:r>
              <a:rPr lang="en-US" altLang="ja-JP" sz="3600" dirty="0" smtClean="0">
                <a:latin typeface="Segoe UI" panose="020B0502040204020203" pitchFamily="34" charset="0"/>
                <a:cs typeface="Segoe UI" panose="020B0502040204020203" pitchFamily="34" charset="0"/>
              </a:rPr>
              <a:t>;</a:t>
            </a:r>
          </a:p>
          <a:p>
            <a:pPr marL="0" indent="0">
              <a:buNone/>
            </a:pPr>
            <a:endParaRPr lang="ja-JP" altLang="en-US" sz="3600" dirty="0">
              <a:latin typeface="Inconsolata" panose="020B0609030003000000" pitchFamily="49" charset="0"/>
            </a:endParaRPr>
          </a:p>
          <a:p>
            <a:pPr marL="0" indent="0">
              <a:buNone/>
            </a:pPr>
            <a:endParaRPr kumimoji="1" lang="ja-JP" altLang="en-US" sz="3600" dirty="0">
              <a:latin typeface="Inconsolata" panose="020B0609030003000000" pitchFamily="49" charset="0"/>
            </a:endParaRPr>
          </a:p>
        </p:txBody>
      </p:sp>
      <p:cxnSp>
        <p:nvCxnSpPr>
          <p:cNvPr id="26" name="直線矢印コネクタ 25"/>
          <p:cNvCxnSpPr/>
          <p:nvPr/>
        </p:nvCxnSpPr>
        <p:spPr>
          <a:xfrm>
            <a:off x="3446338" y="4330281"/>
            <a:ext cx="665721" cy="0"/>
          </a:xfrm>
          <a:prstGeom prst="straightConnector1">
            <a:avLst/>
          </a:prstGeom>
          <a:ln w="825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27" name="表 26"/>
          <p:cNvGraphicFramePr>
            <a:graphicFrameLocks noGrp="1"/>
          </p:cNvGraphicFramePr>
          <p:nvPr>
            <p:extLst/>
          </p:nvPr>
        </p:nvGraphicFramePr>
        <p:xfrm>
          <a:off x="4395812" y="2524369"/>
          <a:ext cx="7554888" cy="320458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7767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4062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5914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25914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061423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456871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461382"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2000" dirty="0" smtClean="0"/>
                        <a:t>商品</a:t>
                      </a:r>
                      <a:r>
                        <a:rPr kumimoji="1" lang="en-US" altLang="ja-JP" sz="2000" dirty="0" smtClean="0"/>
                        <a:t>.ID</a:t>
                      </a:r>
                      <a:endParaRPr kumimoji="1" lang="ja-JP" alt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2000" dirty="0" smtClean="0"/>
                        <a:t>商品</a:t>
                      </a:r>
                      <a:r>
                        <a:rPr kumimoji="1" lang="en-US" altLang="ja-JP" sz="2000" dirty="0" smtClean="0"/>
                        <a:t>.</a:t>
                      </a:r>
                      <a:r>
                        <a:rPr kumimoji="1" lang="ja-JP" altLang="en-US" sz="2000" dirty="0" smtClean="0"/>
                        <a:t>商品</a:t>
                      </a:r>
                      <a:endParaRPr kumimoji="1" lang="ja-JP" alt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2400" dirty="0" smtClean="0"/>
                        <a:t>単価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2400" dirty="0" smtClean="0"/>
                        <a:t>購入</a:t>
                      </a:r>
                      <a:r>
                        <a:rPr kumimoji="1" lang="en-US" altLang="ja-JP" sz="2400" dirty="0" smtClean="0"/>
                        <a:t>.ID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2400" dirty="0" smtClean="0"/>
                        <a:t>名前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2000" dirty="0" smtClean="0"/>
                        <a:t>購入</a:t>
                      </a:r>
                      <a:r>
                        <a:rPr kumimoji="1" lang="en-US" altLang="ja-JP" sz="2000" dirty="0" smtClean="0"/>
                        <a:t>.</a:t>
                      </a:r>
                      <a:r>
                        <a:rPr kumimoji="1" lang="ja-JP" altLang="en-US" sz="2000" dirty="0" smtClean="0"/>
                        <a:t>商品</a:t>
                      </a:r>
                      <a:endParaRPr kumimoji="1" lang="ja-JP" altLang="en-US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dirty="0" smtClean="0"/>
                        <a:t>1</a:t>
                      </a:r>
                      <a:endParaRPr kumimoji="1" lang="ja-JP" altLang="en-US" sz="2400" dirty="0"/>
                    </a:p>
                  </a:txBody>
                  <a:tcPr>
                    <a:solidFill>
                      <a:srgbClr val="FF0000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2400" dirty="0" smtClean="0"/>
                        <a:t>みかん</a:t>
                      </a:r>
                      <a:endParaRPr kumimoji="1" lang="ja-JP" altLang="en-US" sz="2400" dirty="0"/>
                    </a:p>
                  </a:txBody>
                  <a:tcPr>
                    <a:solidFill>
                      <a:srgbClr val="FF0000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dirty="0" smtClean="0"/>
                        <a:t>50</a:t>
                      </a:r>
                      <a:endParaRPr kumimoji="1" lang="ja-JP" altLang="en-US" sz="2400" dirty="0"/>
                    </a:p>
                  </a:txBody>
                  <a:tcPr>
                    <a:solidFill>
                      <a:srgbClr val="FF0000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dirty="0" smtClean="0"/>
                        <a:t>1</a:t>
                      </a:r>
                      <a:endParaRPr kumimoji="1" lang="ja-JP" altLang="en-US" sz="2400" dirty="0"/>
                    </a:p>
                  </a:txBody>
                  <a:tcPr>
                    <a:solidFill>
                      <a:schemeClr val="accent5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dirty="0" smtClean="0"/>
                        <a:t>X</a:t>
                      </a:r>
                      <a:endParaRPr kumimoji="1" lang="ja-JP" altLang="en-US" sz="2400" dirty="0"/>
                    </a:p>
                  </a:txBody>
                  <a:tcPr>
                    <a:solidFill>
                      <a:schemeClr val="accent5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dirty="0" smtClean="0"/>
                        <a:t>3</a:t>
                      </a:r>
                      <a:endParaRPr kumimoji="1" lang="ja-JP" altLang="en-US" sz="2400" dirty="0"/>
                    </a:p>
                  </a:txBody>
                  <a:tcPr>
                    <a:solidFill>
                      <a:schemeClr val="accent5"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dirty="0" smtClean="0"/>
                        <a:t>1</a:t>
                      </a:r>
                      <a:endParaRPr kumimoji="1" lang="ja-JP" altLang="en-US" sz="2400" dirty="0"/>
                    </a:p>
                  </a:txBody>
                  <a:tcPr>
                    <a:solidFill>
                      <a:srgbClr val="FF0000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2400" dirty="0" smtClean="0"/>
                        <a:t>みかん</a:t>
                      </a:r>
                      <a:endParaRPr kumimoji="1" lang="ja-JP" altLang="en-US" sz="2400" dirty="0"/>
                    </a:p>
                  </a:txBody>
                  <a:tcPr>
                    <a:solidFill>
                      <a:srgbClr val="FF0000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dirty="0" smtClean="0"/>
                        <a:t>50</a:t>
                      </a:r>
                      <a:endParaRPr kumimoji="1" lang="ja-JP" altLang="en-US" sz="2400" dirty="0"/>
                    </a:p>
                  </a:txBody>
                  <a:tcPr>
                    <a:solidFill>
                      <a:srgbClr val="FF0000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dirty="0" smtClean="0"/>
                        <a:t>2</a:t>
                      </a:r>
                      <a:endParaRPr kumimoji="1" lang="ja-JP" altLang="en-US" sz="2400" dirty="0"/>
                    </a:p>
                  </a:txBody>
                  <a:tcPr>
                    <a:solidFill>
                      <a:schemeClr val="accent6">
                        <a:lumMod val="5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dirty="0" smtClean="0"/>
                        <a:t>Y</a:t>
                      </a:r>
                      <a:endParaRPr kumimoji="1" lang="ja-JP" altLang="en-US" sz="2400" dirty="0"/>
                    </a:p>
                  </a:txBody>
                  <a:tcPr>
                    <a:solidFill>
                      <a:schemeClr val="accent6">
                        <a:lumMod val="5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dirty="0" smtClean="0"/>
                        <a:t>1</a:t>
                      </a:r>
                      <a:endParaRPr kumimoji="1" lang="ja-JP" altLang="en-US" sz="2400" dirty="0"/>
                    </a:p>
                  </a:txBody>
                  <a:tcPr>
                    <a:solidFill>
                      <a:schemeClr val="accent6">
                        <a:lumMod val="50000"/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97735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dirty="0" smtClean="0"/>
                        <a:t>2</a:t>
                      </a:r>
                      <a:endParaRPr kumimoji="1" lang="ja-JP" altLang="en-US" sz="2400" dirty="0"/>
                    </a:p>
                  </a:txBody>
                  <a:tcPr>
                    <a:solidFill>
                      <a:srgbClr val="FFC000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2400" dirty="0" smtClean="0"/>
                        <a:t>りんご</a:t>
                      </a:r>
                      <a:endParaRPr kumimoji="1" lang="ja-JP" altLang="en-US" sz="2400" dirty="0"/>
                    </a:p>
                  </a:txBody>
                  <a:tcPr>
                    <a:solidFill>
                      <a:srgbClr val="FFC000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dirty="0" smtClean="0"/>
                        <a:t>100</a:t>
                      </a:r>
                      <a:endParaRPr kumimoji="1" lang="ja-JP" altLang="en-US" sz="2400" dirty="0"/>
                    </a:p>
                  </a:txBody>
                  <a:tcPr>
                    <a:solidFill>
                      <a:srgbClr val="FFC000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dirty="0" smtClean="0"/>
                        <a:t>1</a:t>
                      </a:r>
                      <a:endParaRPr kumimoji="1" lang="ja-JP" altLang="en-US" sz="2400" dirty="0"/>
                    </a:p>
                  </a:txBody>
                  <a:tcPr>
                    <a:solidFill>
                      <a:schemeClr val="accent5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dirty="0" smtClean="0"/>
                        <a:t>X</a:t>
                      </a:r>
                      <a:endParaRPr kumimoji="1" lang="ja-JP" altLang="en-US" sz="2400" dirty="0"/>
                    </a:p>
                  </a:txBody>
                  <a:tcPr>
                    <a:solidFill>
                      <a:schemeClr val="accent5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dirty="0" smtClean="0"/>
                        <a:t>3</a:t>
                      </a:r>
                      <a:endParaRPr kumimoji="1" lang="ja-JP" altLang="en-US" sz="2400" dirty="0"/>
                    </a:p>
                  </a:txBody>
                  <a:tcPr>
                    <a:solidFill>
                      <a:schemeClr val="accent5"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97735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dirty="0" smtClean="0"/>
                        <a:t>2</a:t>
                      </a:r>
                      <a:endParaRPr kumimoji="1" lang="ja-JP" altLang="en-US" sz="2400" dirty="0"/>
                    </a:p>
                  </a:txBody>
                  <a:tcPr>
                    <a:solidFill>
                      <a:srgbClr val="FFC000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2400" dirty="0" smtClean="0"/>
                        <a:t>りんご</a:t>
                      </a:r>
                      <a:endParaRPr kumimoji="1" lang="ja-JP" altLang="en-US" sz="2400" dirty="0"/>
                    </a:p>
                  </a:txBody>
                  <a:tcPr>
                    <a:solidFill>
                      <a:srgbClr val="FFC000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dirty="0" smtClean="0"/>
                        <a:t>100</a:t>
                      </a:r>
                      <a:endParaRPr kumimoji="1" lang="ja-JP" altLang="en-US" sz="2400" dirty="0"/>
                    </a:p>
                  </a:txBody>
                  <a:tcPr>
                    <a:solidFill>
                      <a:srgbClr val="FFC000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dirty="0" smtClean="0"/>
                        <a:t>2</a:t>
                      </a:r>
                      <a:endParaRPr kumimoji="1" lang="ja-JP" altLang="en-US" sz="2400" dirty="0"/>
                    </a:p>
                  </a:txBody>
                  <a:tcPr>
                    <a:solidFill>
                      <a:schemeClr val="accent6">
                        <a:lumMod val="5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dirty="0" smtClean="0"/>
                        <a:t>Y</a:t>
                      </a:r>
                      <a:endParaRPr kumimoji="1" lang="ja-JP" altLang="en-US" sz="2400" dirty="0"/>
                    </a:p>
                  </a:txBody>
                  <a:tcPr>
                    <a:solidFill>
                      <a:schemeClr val="accent6">
                        <a:lumMod val="5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dirty="0" smtClean="0"/>
                        <a:t>1</a:t>
                      </a:r>
                      <a:endParaRPr kumimoji="1" lang="ja-JP" altLang="en-US" sz="2400" dirty="0"/>
                    </a:p>
                  </a:txBody>
                  <a:tcPr>
                    <a:solidFill>
                      <a:schemeClr val="accent6">
                        <a:lumMod val="50000"/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97735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dirty="0" smtClean="0"/>
                        <a:t>3</a:t>
                      </a:r>
                      <a:endParaRPr kumimoji="1" lang="ja-JP" altLang="en-US" sz="2400" dirty="0"/>
                    </a:p>
                  </a:txBody>
                  <a:tcPr>
                    <a:solidFill>
                      <a:srgbClr val="7030A0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2400" dirty="0" smtClean="0"/>
                        <a:t>メロン</a:t>
                      </a:r>
                      <a:endParaRPr kumimoji="1" lang="ja-JP" altLang="en-US" sz="2400" dirty="0"/>
                    </a:p>
                  </a:txBody>
                  <a:tcPr>
                    <a:solidFill>
                      <a:srgbClr val="7030A0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dirty="0" smtClean="0"/>
                        <a:t>500</a:t>
                      </a:r>
                      <a:endParaRPr kumimoji="1" lang="ja-JP" altLang="en-US" sz="2400" dirty="0"/>
                    </a:p>
                  </a:txBody>
                  <a:tcPr>
                    <a:solidFill>
                      <a:srgbClr val="7030A0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dirty="0" smtClean="0"/>
                        <a:t>1</a:t>
                      </a:r>
                      <a:endParaRPr kumimoji="1" lang="ja-JP" altLang="en-US" sz="2400" dirty="0"/>
                    </a:p>
                  </a:txBody>
                  <a:tcPr>
                    <a:solidFill>
                      <a:schemeClr val="accent5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dirty="0" smtClean="0"/>
                        <a:t>X</a:t>
                      </a:r>
                      <a:endParaRPr kumimoji="1" lang="ja-JP" altLang="en-US" sz="2400" dirty="0"/>
                    </a:p>
                  </a:txBody>
                  <a:tcPr>
                    <a:solidFill>
                      <a:schemeClr val="accent5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dirty="0" smtClean="0"/>
                        <a:t>3</a:t>
                      </a:r>
                      <a:endParaRPr kumimoji="1" lang="ja-JP" altLang="en-US" sz="2400" dirty="0"/>
                    </a:p>
                  </a:txBody>
                  <a:tcPr>
                    <a:solidFill>
                      <a:schemeClr val="accent5"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97735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dirty="0" smtClean="0"/>
                        <a:t>3</a:t>
                      </a:r>
                      <a:endParaRPr kumimoji="1" lang="ja-JP" altLang="en-US" sz="2400" dirty="0"/>
                    </a:p>
                  </a:txBody>
                  <a:tcPr>
                    <a:solidFill>
                      <a:srgbClr val="7030A0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2400" dirty="0" smtClean="0"/>
                        <a:t>メロン</a:t>
                      </a:r>
                      <a:endParaRPr kumimoji="1" lang="ja-JP" altLang="en-US" sz="2400" dirty="0"/>
                    </a:p>
                  </a:txBody>
                  <a:tcPr>
                    <a:solidFill>
                      <a:srgbClr val="7030A0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dirty="0" smtClean="0"/>
                        <a:t>500</a:t>
                      </a:r>
                      <a:endParaRPr kumimoji="1" lang="ja-JP" altLang="en-US" sz="2400" dirty="0"/>
                    </a:p>
                  </a:txBody>
                  <a:tcPr>
                    <a:solidFill>
                      <a:srgbClr val="7030A0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dirty="0" smtClean="0"/>
                        <a:t>2</a:t>
                      </a:r>
                      <a:endParaRPr kumimoji="1" lang="ja-JP" altLang="en-US" sz="2400" dirty="0"/>
                    </a:p>
                  </a:txBody>
                  <a:tcPr>
                    <a:solidFill>
                      <a:schemeClr val="accent6">
                        <a:lumMod val="5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dirty="0" smtClean="0"/>
                        <a:t>Y</a:t>
                      </a:r>
                      <a:endParaRPr kumimoji="1" lang="ja-JP" altLang="en-US" sz="2400" dirty="0"/>
                    </a:p>
                  </a:txBody>
                  <a:tcPr>
                    <a:solidFill>
                      <a:schemeClr val="accent6">
                        <a:lumMod val="5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dirty="0" smtClean="0"/>
                        <a:t>1</a:t>
                      </a:r>
                      <a:endParaRPr kumimoji="1" lang="ja-JP" altLang="en-US" sz="2400" dirty="0"/>
                    </a:p>
                  </a:txBody>
                  <a:tcPr>
                    <a:solidFill>
                      <a:schemeClr val="accent6">
                        <a:lumMod val="50000"/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7" name="テキスト ボックス 6"/>
          <p:cNvSpPr txBox="1"/>
          <p:nvPr/>
        </p:nvSpPr>
        <p:spPr>
          <a:xfrm>
            <a:off x="4778683" y="5867904"/>
            <a:ext cx="690445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dirty="0" smtClean="0"/>
              <a:t>※</a:t>
            </a:r>
            <a:r>
              <a:rPr lang="ja-JP" altLang="en-US" dirty="0" smtClean="0"/>
              <a:t>「</a:t>
            </a:r>
            <a:r>
              <a:rPr lang="ja-JP" altLang="en-US" b="1" dirty="0" smtClean="0"/>
              <a:t>商品</a:t>
            </a:r>
            <a:r>
              <a:rPr lang="en-US" altLang="ja-JP" dirty="0" smtClean="0"/>
              <a:t>.</a:t>
            </a:r>
            <a:r>
              <a:rPr lang="en-US" altLang="ja-JP" b="1" dirty="0" smtClean="0"/>
              <a:t>ID</a:t>
            </a:r>
            <a:r>
              <a:rPr lang="ja-JP" altLang="en-US" dirty="0" smtClean="0"/>
              <a:t>」、「</a:t>
            </a:r>
            <a:r>
              <a:rPr lang="ja-JP" altLang="en-US" b="1" dirty="0" smtClean="0"/>
              <a:t>購入</a:t>
            </a:r>
            <a:r>
              <a:rPr lang="en-US" altLang="ja-JP" dirty="0" smtClean="0"/>
              <a:t>.</a:t>
            </a:r>
            <a:r>
              <a:rPr lang="en-US" altLang="ja-JP" b="1" dirty="0"/>
              <a:t>I</a:t>
            </a:r>
            <a:r>
              <a:rPr lang="en-US" altLang="ja-JP" b="1" dirty="0" smtClean="0"/>
              <a:t>D</a:t>
            </a:r>
            <a:r>
              <a:rPr lang="ja-JP" altLang="en-US" dirty="0" smtClean="0"/>
              <a:t>」のようになっているのは、</a:t>
            </a:r>
            <a:endParaRPr lang="en-US" altLang="ja-JP" dirty="0" smtClean="0"/>
          </a:p>
          <a:p>
            <a:r>
              <a:rPr kumimoji="1" lang="ja-JP" altLang="en-US" dirty="0" smtClean="0"/>
              <a:t>元が</a:t>
            </a:r>
            <a:r>
              <a:rPr kumimoji="1" lang="ja-JP" altLang="en-US" b="1" dirty="0" smtClean="0"/>
              <a:t>商品</a:t>
            </a:r>
            <a:r>
              <a:rPr kumimoji="1" lang="ja-JP" altLang="en-US" dirty="0" smtClean="0"/>
              <a:t>テーブルの</a:t>
            </a:r>
            <a:r>
              <a:rPr kumimoji="1" lang="en-US" altLang="ja-JP" b="1" dirty="0" smtClean="0"/>
              <a:t>ID</a:t>
            </a:r>
            <a:r>
              <a:rPr kumimoji="1" lang="ja-JP" altLang="en-US" dirty="0" smtClean="0"/>
              <a:t>フィールドなのか、</a:t>
            </a:r>
            <a:r>
              <a:rPr kumimoji="1" lang="ja-JP" altLang="en-US" b="1" dirty="0" smtClean="0"/>
              <a:t>購入</a:t>
            </a:r>
            <a:r>
              <a:rPr kumimoji="1" lang="ja-JP" altLang="en-US" dirty="0" smtClean="0"/>
              <a:t>テーブルの</a:t>
            </a:r>
            <a:endParaRPr kumimoji="1" lang="en-US" altLang="ja-JP" dirty="0" smtClean="0"/>
          </a:p>
          <a:p>
            <a:r>
              <a:rPr lang="en-US" altLang="ja-JP" dirty="0" smtClean="0"/>
              <a:t>ID</a:t>
            </a:r>
            <a:r>
              <a:rPr lang="ja-JP" altLang="en-US" dirty="0" smtClean="0"/>
              <a:t>フィールドなのかを区別できるようにするため </a:t>
            </a:r>
            <a:r>
              <a:rPr lang="en-US" altLang="ja-JP" dirty="0" smtClean="0"/>
              <a:t>(SQL </a:t>
            </a:r>
            <a:r>
              <a:rPr lang="ja-JP" altLang="en-US" dirty="0" smtClean="0"/>
              <a:t>のルール</a:t>
            </a:r>
            <a:r>
              <a:rPr lang="en-US" altLang="ja-JP" dirty="0"/>
              <a:t>)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1919892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正方形/長方形 7"/>
          <p:cNvSpPr/>
          <p:nvPr/>
        </p:nvSpPr>
        <p:spPr>
          <a:xfrm>
            <a:off x="0" y="0"/>
            <a:ext cx="10847540" cy="1004888"/>
          </a:xfrm>
          <a:prstGeom prst="rect">
            <a:avLst/>
          </a:prstGeom>
          <a:solidFill>
            <a:srgbClr val="3C8C5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19459" name="スライド番号プレースホルダー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32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8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58E85D0C-2A18-4259-B8B7-078272595A85}" type="slidenum">
              <a:rPr lang="ja-JP" altLang="en-US" sz="2800">
                <a:latin typeface="Segoe UI" panose="020B0502040204020203" pitchFamily="34" charset="0"/>
                <a:cs typeface="Segoe UI" panose="020B0502040204020203" pitchFamily="34" charset="0"/>
              </a:rPr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35</a:t>
            </a:fld>
            <a:endParaRPr lang="ja-JP" altLang="en-US" sz="1800" dirty="0"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19460" name="Rectangle 2"/>
          <p:cNvSpPr>
            <a:spLocks noGrp="1"/>
          </p:cNvSpPr>
          <p:nvPr>
            <p:ph type="title" idx="4294967295"/>
          </p:nvPr>
        </p:nvSpPr>
        <p:spPr>
          <a:xfrm>
            <a:off x="419100" y="0"/>
            <a:ext cx="10274300" cy="1004888"/>
          </a:xfrm>
        </p:spPr>
        <p:txBody>
          <a:bodyPr>
            <a:normAutofit fontScale="90000"/>
          </a:bodyPr>
          <a:lstStyle/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ja-JP" altLang="en-US" sz="4000" dirty="0" smtClean="0">
                <a:solidFill>
                  <a:schemeClr val="bg1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２つのテーブルの結合のための </a:t>
            </a:r>
            <a:r>
              <a:rPr lang="en-US" altLang="ja-JP" sz="4000" dirty="0" smtClean="0">
                <a:solidFill>
                  <a:schemeClr val="bg1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SQL </a:t>
            </a:r>
            <a:r>
              <a:rPr lang="ja-JP" altLang="en-US" sz="4000" dirty="0" smtClean="0">
                <a:solidFill>
                  <a:schemeClr val="bg1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コマンド</a:t>
            </a:r>
          </a:p>
        </p:txBody>
      </p:sp>
      <p:sp>
        <p:nvSpPr>
          <p:cNvPr id="25" name="コンテンツ プレースホルダー 2"/>
          <p:cNvSpPr>
            <a:spLocks noGrp="1"/>
          </p:cNvSpPr>
          <p:nvPr>
            <p:ph idx="1"/>
          </p:nvPr>
        </p:nvSpPr>
        <p:spPr>
          <a:xfrm>
            <a:off x="520413" y="1301881"/>
            <a:ext cx="5158385" cy="1022404"/>
          </a:xfrm>
          <a:solidFill>
            <a:schemeClr val="accent4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pPr marL="0" indent="0">
              <a:lnSpc>
                <a:spcPct val="140000"/>
              </a:lnSpc>
              <a:buNone/>
            </a:pPr>
            <a:r>
              <a:rPr kumimoji="1" lang="en-US" altLang="ja-JP" sz="3200" dirty="0" smtClean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select</a:t>
            </a:r>
            <a:r>
              <a:rPr kumimoji="1" lang="en-US" altLang="ja-JP" sz="3200" dirty="0" smtClean="0">
                <a:latin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altLang="ja-JP" sz="3200" dirty="0" smtClean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* from </a:t>
            </a:r>
            <a:r>
              <a:rPr lang="ja-JP" altLang="en-US" sz="3200" dirty="0" smtClean="0">
                <a:latin typeface="Segoe UI" panose="020B0502040204020203" pitchFamily="34" charset="0"/>
                <a:cs typeface="Segoe UI" panose="020B0502040204020203" pitchFamily="34" charset="0"/>
              </a:rPr>
              <a:t>商品</a:t>
            </a:r>
            <a:r>
              <a:rPr lang="en-US" altLang="ja-JP" sz="3200" dirty="0" smtClean="0">
                <a:latin typeface="Segoe UI" panose="020B0502040204020203" pitchFamily="34" charset="0"/>
                <a:cs typeface="Segoe UI" panose="020B0502040204020203" pitchFamily="34" charset="0"/>
              </a:rPr>
              <a:t>, </a:t>
            </a:r>
            <a:r>
              <a:rPr lang="ja-JP" altLang="en-US" sz="3200" dirty="0" smtClean="0">
                <a:latin typeface="Segoe UI" panose="020B0502040204020203" pitchFamily="34" charset="0"/>
                <a:cs typeface="Segoe UI" panose="020B0502040204020203" pitchFamily="34" charset="0"/>
              </a:rPr>
              <a:t>購入</a:t>
            </a:r>
            <a:r>
              <a:rPr lang="en-US" altLang="ja-JP" sz="3200" dirty="0" smtClean="0">
                <a:latin typeface="Segoe UI" panose="020B0502040204020203" pitchFamily="34" charset="0"/>
                <a:cs typeface="Segoe UI" panose="020B0502040204020203" pitchFamily="34" charset="0"/>
              </a:rPr>
              <a:t>;</a:t>
            </a:r>
          </a:p>
          <a:p>
            <a:pPr marL="0" indent="0">
              <a:buNone/>
            </a:pPr>
            <a:endParaRPr lang="ja-JP" altLang="en-US" sz="3600" dirty="0">
              <a:latin typeface="Inconsolata" panose="020B0609030003000000" pitchFamily="49" charset="0"/>
            </a:endParaRPr>
          </a:p>
          <a:p>
            <a:pPr marL="0" indent="0">
              <a:buNone/>
            </a:pPr>
            <a:endParaRPr kumimoji="1" lang="ja-JP" altLang="en-US" sz="3600" dirty="0">
              <a:latin typeface="Inconsolata" panose="020B0609030003000000" pitchFamily="49" charset="0"/>
            </a:endParaRPr>
          </a:p>
        </p:txBody>
      </p:sp>
      <p:graphicFrame>
        <p:nvGraphicFramePr>
          <p:cNvPr id="27" name="表 26"/>
          <p:cNvGraphicFramePr>
            <a:graphicFrameLocks noGrp="1"/>
          </p:cNvGraphicFramePr>
          <p:nvPr>
            <p:extLst/>
          </p:nvPr>
        </p:nvGraphicFramePr>
        <p:xfrm>
          <a:off x="217511" y="2755086"/>
          <a:ext cx="5840388" cy="353014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1041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3638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7339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97339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82054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1262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475830"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2000" dirty="0" smtClean="0"/>
                        <a:t>商品</a:t>
                      </a:r>
                      <a:r>
                        <a:rPr kumimoji="1" lang="en-US" altLang="ja-JP" sz="2000" dirty="0" smtClean="0"/>
                        <a:t>.ID</a:t>
                      </a:r>
                      <a:endParaRPr kumimoji="1" lang="ja-JP" alt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2000" dirty="0" smtClean="0"/>
                        <a:t>商品</a:t>
                      </a:r>
                      <a:r>
                        <a:rPr kumimoji="1" lang="en-US" altLang="ja-JP" sz="2000" dirty="0" smtClean="0"/>
                        <a:t>.</a:t>
                      </a:r>
                      <a:r>
                        <a:rPr kumimoji="1" lang="ja-JP" altLang="en-US" sz="2000" dirty="0" smtClean="0"/>
                        <a:t>商品</a:t>
                      </a:r>
                      <a:endParaRPr kumimoji="1" lang="ja-JP" alt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2000" dirty="0" smtClean="0"/>
                        <a:t>単価</a:t>
                      </a:r>
                      <a:endParaRPr kumimoji="1" lang="ja-JP" alt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2000" dirty="0" smtClean="0"/>
                        <a:t>購入</a:t>
                      </a:r>
                      <a:r>
                        <a:rPr kumimoji="1" lang="en-US" altLang="ja-JP" sz="2000" dirty="0" smtClean="0"/>
                        <a:t>.ID</a:t>
                      </a:r>
                      <a:endParaRPr kumimoji="1" lang="ja-JP" alt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2000" dirty="0" smtClean="0"/>
                        <a:t>名前</a:t>
                      </a:r>
                      <a:endParaRPr kumimoji="1" lang="ja-JP" alt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2000" dirty="0" smtClean="0"/>
                        <a:t>購入</a:t>
                      </a:r>
                      <a:r>
                        <a:rPr kumimoji="1" lang="en-US" altLang="ja-JP" sz="2000" dirty="0" smtClean="0"/>
                        <a:t>.</a:t>
                      </a:r>
                      <a:r>
                        <a:rPr kumimoji="1" lang="ja-JP" altLang="en-US" sz="2000" dirty="0" smtClean="0"/>
                        <a:t>商品</a:t>
                      </a:r>
                      <a:endParaRPr kumimoji="1" lang="ja-JP" altLang="en-US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71517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000" dirty="0" smtClean="0"/>
                        <a:t>1</a:t>
                      </a:r>
                      <a:endParaRPr kumimoji="1" lang="ja-JP" altLang="en-US" sz="2000" dirty="0"/>
                    </a:p>
                  </a:txBody>
                  <a:tcPr>
                    <a:solidFill>
                      <a:srgbClr val="FF0000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2000" dirty="0" smtClean="0"/>
                        <a:t>みかん</a:t>
                      </a:r>
                      <a:endParaRPr kumimoji="1" lang="ja-JP" altLang="en-US" sz="2000" dirty="0"/>
                    </a:p>
                  </a:txBody>
                  <a:tcPr>
                    <a:solidFill>
                      <a:srgbClr val="FF0000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000" dirty="0" smtClean="0"/>
                        <a:t>50</a:t>
                      </a:r>
                      <a:endParaRPr kumimoji="1" lang="ja-JP" altLang="en-US" sz="2000" dirty="0"/>
                    </a:p>
                  </a:txBody>
                  <a:tcPr>
                    <a:solidFill>
                      <a:srgbClr val="FF0000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000" dirty="0" smtClean="0"/>
                        <a:t>1</a:t>
                      </a:r>
                      <a:endParaRPr kumimoji="1" lang="ja-JP" altLang="en-US" sz="2000" dirty="0"/>
                    </a:p>
                  </a:txBody>
                  <a:tcPr>
                    <a:solidFill>
                      <a:schemeClr val="accent5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000" dirty="0" smtClean="0"/>
                        <a:t>X</a:t>
                      </a:r>
                      <a:endParaRPr kumimoji="1" lang="ja-JP" altLang="en-US" sz="2000" dirty="0"/>
                    </a:p>
                  </a:txBody>
                  <a:tcPr>
                    <a:solidFill>
                      <a:schemeClr val="accent5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000" dirty="0" smtClean="0"/>
                        <a:t>3</a:t>
                      </a:r>
                      <a:endParaRPr kumimoji="1" lang="ja-JP" altLang="en-US" sz="2000" dirty="0"/>
                    </a:p>
                  </a:txBody>
                  <a:tcPr>
                    <a:solidFill>
                      <a:schemeClr val="accent5"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71517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000" dirty="0" smtClean="0"/>
                        <a:t>1</a:t>
                      </a:r>
                      <a:endParaRPr kumimoji="1" lang="ja-JP" altLang="en-US" sz="2000" dirty="0"/>
                    </a:p>
                  </a:txBody>
                  <a:tcPr>
                    <a:solidFill>
                      <a:srgbClr val="FF0000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2000" dirty="0" smtClean="0"/>
                        <a:t>みかん</a:t>
                      </a:r>
                      <a:endParaRPr kumimoji="1" lang="ja-JP" altLang="en-US" sz="2000" dirty="0"/>
                    </a:p>
                  </a:txBody>
                  <a:tcPr>
                    <a:solidFill>
                      <a:srgbClr val="FF0000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000" dirty="0" smtClean="0"/>
                        <a:t>50</a:t>
                      </a:r>
                      <a:endParaRPr kumimoji="1" lang="ja-JP" altLang="en-US" sz="2000" dirty="0"/>
                    </a:p>
                  </a:txBody>
                  <a:tcPr>
                    <a:solidFill>
                      <a:srgbClr val="FF0000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000" dirty="0" smtClean="0"/>
                        <a:t>2</a:t>
                      </a:r>
                      <a:endParaRPr kumimoji="1" lang="ja-JP" altLang="en-US" sz="2000" dirty="0"/>
                    </a:p>
                  </a:txBody>
                  <a:tcPr>
                    <a:solidFill>
                      <a:schemeClr val="accent6">
                        <a:lumMod val="5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000" dirty="0" smtClean="0"/>
                        <a:t>Y</a:t>
                      </a:r>
                      <a:endParaRPr kumimoji="1" lang="ja-JP" altLang="en-US" sz="2000" dirty="0"/>
                    </a:p>
                  </a:txBody>
                  <a:tcPr>
                    <a:solidFill>
                      <a:schemeClr val="accent6">
                        <a:lumMod val="5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000" dirty="0" smtClean="0"/>
                        <a:t>1</a:t>
                      </a:r>
                      <a:endParaRPr kumimoji="1" lang="ja-JP" altLang="en-US" sz="2000" dirty="0"/>
                    </a:p>
                  </a:txBody>
                  <a:tcPr>
                    <a:solidFill>
                      <a:schemeClr val="accent6">
                        <a:lumMod val="50000"/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71517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000" dirty="0" smtClean="0"/>
                        <a:t>2</a:t>
                      </a:r>
                      <a:endParaRPr kumimoji="1" lang="ja-JP" altLang="en-US" sz="2000" dirty="0"/>
                    </a:p>
                  </a:txBody>
                  <a:tcPr>
                    <a:solidFill>
                      <a:srgbClr val="FFC000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2000" dirty="0" smtClean="0"/>
                        <a:t>りんご</a:t>
                      </a:r>
                      <a:endParaRPr kumimoji="1" lang="ja-JP" altLang="en-US" sz="2000" dirty="0"/>
                    </a:p>
                  </a:txBody>
                  <a:tcPr>
                    <a:solidFill>
                      <a:srgbClr val="FFC000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000" dirty="0" smtClean="0"/>
                        <a:t>100</a:t>
                      </a:r>
                      <a:endParaRPr kumimoji="1" lang="ja-JP" altLang="en-US" sz="2000" dirty="0"/>
                    </a:p>
                  </a:txBody>
                  <a:tcPr>
                    <a:solidFill>
                      <a:srgbClr val="FFC000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000" dirty="0" smtClean="0"/>
                        <a:t>1</a:t>
                      </a:r>
                      <a:endParaRPr kumimoji="1" lang="ja-JP" altLang="en-US" sz="2000" dirty="0"/>
                    </a:p>
                  </a:txBody>
                  <a:tcPr>
                    <a:solidFill>
                      <a:schemeClr val="accent5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000" dirty="0" smtClean="0"/>
                        <a:t>X</a:t>
                      </a:r>
                      <a:endParaRPr kumimoji="1" lang="ja-JP" altLang="en-US" sz="2000" dirty="0"/>
                    </a:p>
                  </a:txBody>
                  <a:tcPr>
                    <a:solidFill>
                      <a:schemeClr val="accent5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000" dirty="0" smtClean="0"/>
                        <a:t>3</a:t>
                      </a:r>
                      <a:endParaRPr kumimoji="1" lang="ja-JP" altLang="en-US" sz="2000" dirty="0"/>
                    </a:p>
                  </a:txBody>
                  <a:tcPr>
                    <a:solidFill>
                      <a:schemeClr val="accent5"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71517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000" dirty="0" smtClean="0"/>
                        <a:t>2</a:t>
                      </a:r>
                      <a:endParaRPr kumimoji="1" lang="ja-JP" altLang="en-US" sz="2000" dirty="0"/>
                    </a:p>
                  </a:txBody>
                  <a:tcPr>
                    <a:solidFill>
                      <a:srgbClr val="FFC000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2000" dirty="0" smtClean="0"/>
                        <a:t>りんご</a:t>
                      </a:r>
                      <a:endParaRPr kumimoji="1" lang="ja-JP" altLang="en-US" sz="2000" dirty="0"/>
                    </a:p>
                  </a:txBody>
                  <a:tcPr>
                    <a:solidFill>
                      <a:srgbClr val="FFC000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000" dirty="0" smtClean="0"/>
                        <a:t>100</a:t>
                      </a:r>
                      <a:endParaRPr kumimoji="1" lang="ja-JP" altLang="en-US" sz="2000" dirty="0"/>
                    </a:p>
                  </a:txBody>
                  <a:tcPr>
                    <a:solidFill>
                      <a:srgbClr val="FFC000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000" dirty="0" smtClean="0"/>
                        <a:t>2</a:t>
                      </a:r>
                      <a:endParaRPr kumimoji="1" lang="ja-JP" altLang="en-US" sz="2000" dirty="0"/>
                    </a:p>
                  </a:txBody>
                  <a:tcPr>
                    <a:solidFill>
                      <a:schemeClr val="accent6">
                        <a:lumMod val="5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000" dirty="0" smtClean="0"/>
                        <a:t>Y</a:t>
                      </a:r>
                      <a:endParaRPr kumimoji="1" lang="ja-JP" altLang="en-US" sz="2000" dirty="0"/>
                    </a:p>
                  </a:txBody>
                  <a:tcPr>
                    <a:solidFill>
                      <a:schemeClr val="accent6">
                        <a:lumMod val="5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000" dirty="0" smtClean="0"/>
                        <a:t>1</a:t>
                      </a:r>
                      <a:endParaRPr kumimoji="1" lang="ja-JP" altLang="en-US" sz="2000" dirty="0"/>
                    </a:p>
                  </a:txBody>
                  <a:tcPr>
                    <a:solidFill>
                      <a:schemeClr val="accent6">
                        <a:lumMod val="50000"/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71517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000" dirty="0" smtClean="0"/>
                        <a:t>3</a:t>
                      </a:r>
                      <a:endParaRPr kumimoji="1" lang="ja-JP" altLang="en-US" sz="2000" dirty="0"/>
                    </a:p>
                  </a:txBody>
                  <a:tcPr>
                    <a:solidFill>
                      <a:srgbClr val="7030A0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2000" dirty="0" smtClean="0"/>
                        <a:t>メロン</a:t>
                      </a:r>
                      <a:endParaRPr kumimoji="1" lang="ja-JP" altLang="en-US" sz="2000" dirty="0"/>
                    </a:p>
                  </a:txBody>
                  <a:tcPr>
                    <a:solidFill>
                      <a:srgbClr val="7030A0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000" dirty="0" smtClean="0"/>
                        <a:t>500</a:t>
                      </a:r>
                      <a:endParaRPr kumimoji="1" lang="ja-JP" altLang="en-US" sz="2000" dirty="0"/>
                    </a:p>
                  </a:txBody>
                  <a:tcPr>
                    <a:solidFill>
                      <a:srgbClr val="7030A0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000" dirty="0" smtClean="0"/>
                        <a:t>1</a:t>
                      </a:r>
                      <a:endParaRPr kumimoji="1" lang="ja-JP" altLang="en-US" sz="2000" dirty="0"/>
                    </a:p>
                  </a:txBody>
                  <a:tcPr>
                    <a:solidFill>
                      <a:schemeClr val="accent5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000" dirty="0" smtClean="0"/>
                        <a:t>X</a:t>
                      </a:r>
                      <a:endParaRPr kumimoji="1" lang="ja-JP" altLang="en-US" sz="2000" dirty="0"/>
                    </a:p>
                  </a:txBody>
                  <a:tcPr>
                    <a:solidFill>
                      <a:schemeClr val="accent5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000" dirty="0" smtClean="0"/>
                        <a:t>3</a:t>
                      </a:r>
                      <a:endParaRPr kumimoji="1" lang="ja-JP" altLang="en-US" sz="2000" dirty="0"/>
                    </a:p>
                  </a:txBody>
                  <a:tcPr>
                    <a:solidFill>
                      <a:schemeClr val="accent5"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71517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000" dirty="0" smtClean="0"/>
                        <a:t>3</a:t>
                      </a:r>
                      <a:endParaRPr kumimoji="1" lang="ja-JP" altLang="en-US" sz="2000" dirty="0"/>
                    </a:p>
                  </a:txBody>
                  <a:tcPr>
                    <a:solidFill>
                      <a:srgbClr val="7030A0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2000" dirty="0" smtClean="0"/>
                        <a:t>メロン</a:t>
                      </a:r>
                      <a:endParaRPr kumimoji="1" lang="ja-JP" altLang="en-US" sz="2000" dirty="0"/>
                    </a:p>
                  </a:txBody>
                  <a:tcPr>
                    <a:solidFill>
                      <a:srgbClr val="7030A0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000" dirty="0" smtClean="0"/>
                        <a:t>500</a:t>
                      </a:r>
                      <a:endParaRPr kumimoji="1" lang="ja-JP" altLang="en-US" sz="2000" dirty="0"/>
                    </a:p>
                  </a:txBody>
                  <a:tcPr>
                    <a:solidFill>
                      <a:srgbClr val="7030A0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000" dirty="0" smtClean="0"/>
                        <a:t>2</a:t>
                      </a:r>
                      <a:endParaRPr kumimoji="1" lang="ja-JP" altLang="en-US" sz="2000" dirty="0"/>
                    </a:p>
                  </a:txBody>
                  <a:tcPr>
                    <a:solidFill>
                      <a:schemeClr val="accent6">
                        <a:lumMod val="5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000" dirty="0" smtClean="0"/>
                        <a:t>Y</a:t>
                      </a:r>
                      <a:endParaRPr kumimoji="1" lang="ja-JP" altLang="en-US" sz="2000" dirty="0"/>
                    </a:p>
                  </a:txBody>
                  <a:tcPr>
                    <a:solidFill>
                      <a:schemeClr val="accent6">
                        <a:lumMod val="5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000" dirty="0" smtClean="0"/>
                        <a:t>1</a:t>
                      </a:r>
                      <a:endParaRPr kumimoji="1" lang="ja-JP" altLang="en-US" sz="2000" dirty="0"/>
                    </a:p>
                  </a:txBody>
                  <a:tcPr>
                    <a:solidFill>
                      <a:schemeClr val="accent6">
                        <a:lumMod val="50000"/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2" name="テキスト ボックス 1"/>
          <p:cNvSpPr txBox="1"/>
          <p:nvPr/>
        </p:nvSpPr>
        <p:spPr>
          <a:xfrm>
            <a:off x="1803400" y="6380162"/>
            <a:ext cx="182614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3200" b="1" dirty="0" smtClean="0"/>
              <a:t>結合だけ</a:t>
            </a:r>
            <a:endParaRPr kumimoji="1" lang="ja-JP" altLang="en-US" sz="3200" b="1" dirty="0"/>
          </a:p>
        </p:txBody>
      </p:sp>
      <p:sp>
        <p:nvSpPr>
          <p:cNvPr id="13" name="コンテンツ プレースホルダー 2"/>
          <p:cNvSpPr txBox="1">
            <a:spLocks/>
          </p:cNvSpPr>
          <p:nvPr/>
        </p:nvSpPr>
        <p:spPr>
          <a:xfrm>
            <a:off x="6470650" y="1301881"/>
            <a:ext cx="5721350" cy="161912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40000"/>
              </a:lnSpc>
              <a:buFont typeface="Arial" panose="020B0604020202020204" pitchFamily="34" charset="0"/>
              <a:buNone/>
            </a:pPr>
            <a:r>
              <a:rPr lang="en-US" altLang="ja-JP" sz="3200" dirty="0" smtClean="0">
                <a:solidFill>
                  <a:srgbClr val="C00000"/>
                </a:solidFill>
                <a:latin typeface="+mn-ea"/>
              </a:rPr>
              <a:t>select</a:t>
            </a:r>
            <a:r>
              <a:rPr lang="en-US" altLang="ja-JP" sz="3200" dirty="0" smtClean="0">
                <a:latin typeface="+mn-ea"/>
              </a:rPr>
              <a:t> </a:t>
            </a:r>
            <a:r>
              <a:rPr lang="en-US" altLang="ja-JP" sz="3200" dirty="0" smtClean="0">
                <a:solidFill>
                  <a:srgbClr val="C00000"/>
                </a:solidFill>
                <a:latin typeface="+mn-ea"/>
              </a:rPr>
              <a:t>* from </a:t>
            </a:r>
            <a:r>
              <a:rPr lang="ja-JP" altLang="en-US" sz="3200" dirty="0" smtClean="0">
                <a:latin typeface="+mn-ea"/>
              </a:rPr>
              <a:t>商品</a:t>
            </a:r>
            <a:r>
              <a:rPr lang="en-US" altLang="ja-JP" sz="3200" dirty="0" smtClean="0">
                <a:latin typeface="+mn-ea"/>
              </a:rPr>
              <a:t>, </a:t>
            </a:r>
            <a:r>
              <a:rPr lang="ja-JP" altLang="en-US" sz="3200" dirty="0" smtClean="0">
                <a:latin typeface="+mn-ea"/>
              </a:rPr>
              <a:t>購入</a:t>
            </a:r>
            <a:endParaRPr lang="en-US" altLang="ja-JP" sz="3200" dirty="0" smtClean="0">
              <a:latin typeface="+mn-ea"/>
            </a:endParaRPr>
          </a:p>
          <a:p>
            <a:pPr marL="0" indent="0">
              <a:lnSpc>
                <a:spcPct val="140000"/>
              </a:lnSpc>
              <a:buFont typeface="Arial" panose="020B0604020202020204" pitchFamily="34" charset="0"/>
              <a:buNone/>
            </a:pPr>
            <a:r>
              <a:rPr lang="en-US" altLang="ja-JP" sz="3200" dirty="0" smtClean="0">
                <a:solidFill>
                  <a:srgbClr val="C00000"/>
                </a:solidFill>
                <a:latin typeface="+mn-ea"/>
              </a:rPr>
              <a:t>where</a:t>
            </a:r>
            <a:r>
              <a:rPr lang="en-US" altLang="ja-JP" sz="3200" dirty="0" smtClean="0">
                <a:latin typeface="+mn-ea"/>
              </a:rPr>
              <a:t> </a:t>
            </a:r>
            <a:r>
              <a:rPr lang="ja-JP" altLang="en-US" sz="3200" dirty="0" smtClean="0">
                <a:latin typeface="+mn-ea"/>
              </a:rPr>
              <a:t>商品</a:t>
            </a:r>
            <a:r>
              <a:rPr lang="en-US" altLang="ja-JP" sz="3200" dirty="0" smtClean="0">
                <a:latin typeface="+mn-ea"/>
              </a:rPr>
              <a:t>.ID = </a:t>
            </a:r>
            <a:r>
              <a:rPr lang="ja-JP" altLang="en-US" sz="3200" dirty="0" smtClean="0">
                <a:latin typeface="+mn-ea"/>
              </a:rPr>
              <a:t>購入</a:t>
            </a:r>
            <a:r>
              <a:rPr lang="en-US" altLang="ja-JP" sz="3200" dirty="0" smtClean="0">
                <a:latin typeface="+mn-ea"/>
              </a:rPr>
              <a:t>.</a:t>
            </a:r>
            <a:r>
              <a:rPr lang="ja-JP" altLang="en-US" sz="3200" dirty="0" smtClean="0">
                <a:latin typeface="+mn-ea"/>
              </a:rPr>
              <a:t>商品</a:t>
            </a:r>
            <a:r>
              <a:rPr lang="en-US" altLang="ja-JP" sz="3200" dirty="0" smtClean="0">
                <a:latin typeface="+mn-ea"/>
              </a:rPr>
              <a:t>;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ja-JP" altLang="en-US" sz="3600" dirty="0" smtClean="0">
              <a:latin typeface="Inconsolata" panose="020B0609030003000000" pitchFamily="49" charset="0"/>
            </a:endParaRPr>
          </a:p>
          <a:p>
            <a:pPr marL="0" indent="0">
              <a:buFont typeface="Arial" panose="020B0604020202020204" pitchFamily="34" charset="0"/>
              <a:buNone/>
            </a:pPr>
            <a:endParaRPr lang="ja-JP" altLang="en-US" sz="3600" dirty="0">
              <a:latin typeface="Inconsolata" panose="020B0609030003000000" pitchFamily="49" charset="0"/>
            </a:endParaRPr>
          </a:p>
        </p:txBody>
      </p:sp>
      <p:sp>
        <p:nvSpPr>
          <p:cNvPr id="14" name="テキスト ボックス 13"/>
          <p:cNvSpPr txBox="1"/>
          <p:nvPr/>
        </p:nvSpPr>
        <p:spPr>
          <a:xfrm>
            <a:off x="8204200" y="6285228"/>
            <a:ext cx="223651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3200" b="1" dirty="0" smtClean="0"/>
              <a:t>結合＋選択</a:t>
            </a:r>
            <a:endParaRPr kumimoji="1" lang="ja-JP" altLang="en-US" sz="3200" b="1" dirty="0"/>
          </a:p>
        </p:txBody>
      </p:sp>
      <p:graphicFrame>
        <p:nvGraphicFramePr>
          <p:cNvPr id="15" name="表 14"/>
          <p:cNvGraphicFramePr>
            <a:graphicFrameLocks noGrp="1"/>
          </p:cNvGraphicFramePr>
          <p:nvPr>
            <p:extLst/>
          </p:nvPr>
        </p:nvGraphicFramePr>
        <p:xfrm>
          <a:off x="6287306" y="3110687"/>
          <a:ext cx="5840388" cy="164407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1041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3638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7339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97339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82054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1262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475830"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2000" b="1" dirty="0" smtClean="0"/>
                        <a:t>商品</a:t>
                      </a:r>
                      <a:r>
                        <a:rPr kumimoji="1" lang="en-US" altLang="ja-JP" sz="2000" b="1" dirty="0" smtClean="0"/>
                        <a:t>.ID</a:t>
                      </a:r>
                      <a:endParaRPr kumimoji="1" lang="ja-JP" altLang="en-US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2000" dirty="0" smtClean="0"/>
                        <a:t>商品</a:t>
                      </a:r>
                      <a:r>
                        <a:rPr kumimoji="1" lang="en-US" altLang="ja-JP" sz="2000" dirty="0" smtClean="0"/>
                        <a:t>.</a:t>
                      </a:r>
                      <a:r>
                        <a:rPr kumimoji="1" lang="ja-JP" altLang="en-US" sz="2000" dirty="0" smtClean="0"/>
                        <a:t>商品</a:t>
                      </a:r>
                      <a:endParaRPr kumimoji="1" lang="ja-JP" alt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2000" dirty="0" smtClean="0"/>
                        <a:t>単価</a:t>
                      </a:r>
                      <a:endParaRPr kumimoji="1" lang="ja-JP" alt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2000" dirty="0" smtClean="0"/>
                        <a:t>購入</a:t>
                      </a:r>
                      <a:r>
                        <a:rPr kumimoji="1" lang="en-US" altLang="ja-JP" sz="2000" dirty="0" smtClean="0"/>
                        <a:t>.ID</a:t>
                      </a:r>
                      <a:endParaRPr kumimoji="1" lang="ja-JP" alt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2000" dirty="0" smtClean="0"/>
                        <a:t>名前</a:t>
                      </a:r>
                      <a:endParaRPr kumimoji="1" lang="ja-JP" alt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2000" b="1" dirty="0" smtClean="0"/>
                        <a:t>購入</a:t>
                      </a:r>
                      <a:r>
                        <a:rPr kumimoji="1" lang="en-US" altLang="ja-JP" sz="2000" b="1" dirty="0" smtClean="0"/>
                        <a:t>.</a:t>
                      </a:r>
                      <a:r>
                        <a:rPr kumimoji="1" lang="ja-JP" altLang="en-US" sz="2000" b="1" dirty="0" smtClean="0"/>
                        <a:t>商品</a:t>
                      </a:r>
                      <a:endParaRPr kumimoji="1" lang="ja-JP" altLang="en-US" sz="20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71517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000" b="1" dirty="0" smtClean="0"/>
                        <a:t>1</a:t>
                      </a:r>
                      <a:endParaRPr kumimoji="1" lang="ja-JP" altLang="en-US" sz="2000" b="1" dirty="0"/>
                    </a:p>
                  </a:txBody>
                  <a:tcPr>
                    <a:solidFill>
                      <a:srgbClr val="FF0000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2000" dirty="0" smtClean="0"/>
                        <a:t>みかん</a:t>
                      </a:r>
                      <a:endParaRPr kumimoji="1" lang="ja-JP" altLang="en-US" sz="2000" dirty="0"/>
                    </a:p>
                  </a:txBody>
                  <a:tcPr>
                    <a:solidFill>
                      <a:srgbClr val="FF0000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000" dirty="0" smtClean="0"/>
                        <a:t>50</a:t>
                      </a:r>
                      <a:endParaRPr kumimoji="1" lang="ja-JP" altLang="en-US" sz="2000" dirty="0"/>
                    </a:p>
                  </a:txBody>
                  <a:tcPr>
                    <a:solidFill>
                      <a:srgbClr val="FF0000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000" dirty="0" smtClean="0"/>
                        <a:t>2</a:t>
                      </a:r>
                      <a:endParaRPr kumimoji="1" lang="ja-JP" altLang="en-US" sz="2000" dirty="0"/>
                    </a:p>
                  </a:txBody>
                  <a:tcPr>
                    <a:solidFill>
                      <a:schemeClr val="accent6">
                        <a:lumMod val="5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000" dirty="0" smtClean="0"/>
                        <a:t>Y</a:t>
                      </a:r>
                      <a:endParaRPr kumimoji="1" lang="ja-JP" altLang="en-US" sz="2000" dirty="0"/>
                    </a:p>
                  </a:txBody>
                  <a:tcPr>
                    <a:solidFill>
                      <a:schemeClr val="accent6">
                        <a:lumMod val="5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000" b="1" dirty="0" smtClean="0"/>
                        <a:t>1</a:t>
                      </a:r>
                      <a:endParaRPr kumimoji="1" lang="ja-JP" altLang="en-US" sz="2000" b="1" dirty="0"/>
                    </a:p>
                  </a:txBody>
                  <a:tcPr>
                    <a:solidFill>
                      <a:schemeClr val="accent6">
                        <a:lumMod val="50000"/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71517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000" b="1" dirty="0" smtClean="0"/>
                        <a:t>3</a:t>
                      </a:r>
                      <a:endParaRPr kumimoji="1" lang="ja-JP" altLang="en-US" sz="2000" b="1" dirty="0"/>
                    </a:p>
                  </a:txBody>
                  <a:tcPr>
                    <a:solidFill>
                      <a:srgbClr val="7030A0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2000" dirty="0" smtClean="0"/>
                        <a:t>メロン</a:t>
                      </a:r>
                      <a:endParaRPr kumimoji="1" lang="ja-JP" altLang="en-US" sz="2000" dirty="0"/>
                    </a:p>
                  </a:txBody>
                  <a:tcPr>
                    <a:solidFill>
                      <a:srgbClr val="7030A0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000" dirty="0" smtClean="0"/>
                        <a:t>500</a:t>
                      </a:r>
                      <a:endParaRPr kumimoji="1" lang="ja-JP" altLang="en-US" sz="2000" dirty="0"/>
                    </a:p>
                  </a:txBody>
                  <a:tcPr>
                    <a:solidFill>
                      <a:srgbClr val="7030A0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000" dirty="0" smtClean="0"/>
                        <a:t>1</a:t>
                      </a:r>
                      <a:endParaRPr kumimoji="1" lang="ja-JP" altLang="en-US" sz="2000" dirty="0"/>
                    </a:p>
                  </a:txBody>
                  <a:tcPr>
                    <a:solidFill>
                      <a:schemeClr val="accent5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000" dirty="0" smtClean="0"/>
                        <a:t>X</a:t>
                      </a:r>
                      <a:endParaRPr kumimoji="1" lang="ja-JP" altLang="en-US" sz="2000" dirty="0"/>
                    </a:p>
                  </a:txBody>
                  <a:tcPr>
                    <a:solidFill>
                      <a:schemeClr val="accent5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000" b="1" dirty="0" smtClean="0"/>
                        <a:t>3</a:t>
                      </a:r>
                      <a:endParaRPr kumimoji="1" lang="ja-JP" altLang="en-US" sz="2000" b="1" dirty="0"/>
                    </a:p>
                  </a:txBody>
                  <a:tcPr>
                    <a:solidFill>
                      <a:schemeClr val="accent5"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341067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正方形/長方形 7"/>
          <p:cNvSpPr/>
          <p:nvPr/>
        </p:nvSpPr>
        <p:spPr>
          <a:xfrm>
            <a:off x="0" y="0"/>
            <a:ext cx="10847540" cy="1004888"/>
          </a:xfrm>
          <a:prstGeom prst="rect">
            <a:avLst/>
          </a:prstGeom>
          <a:solidFill>
            <a:srgbClr val="3C8C5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19459" name="スライド番号プレースホルダー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32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8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58E85D0C-2A18-4259-B8B7-078272595A85}" type="slidenum">
              <a:rPr lang="ja-JP" altLang="en-US" sz="2800">
                <a:latin typeface="Segoe UI" panose="020B0502040204020203" pitchFamily="34" charset="0"/>
                <a:cs typeface="Segoe UI" panose="020B0502040204020203" pitchFamily="34" charset="0"/>
              </a:rPr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36</a:t>
            </a:fld>
            <a:endParaRPr lang="ja-JP" altLang="en-US" sz="1800" dirty="0"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19460" name="Rectangle 2"/>
          <p:cNvSpPr>
            <a:spLocks noGrp="1"/>
          </p:cNvSpPr>
          <p:nvPr>
            <p:ph type="title" idx="4294967295"/>
          </p:nvPr>
        </p:nvSpPr>
        <p:spPr>
          <a:xfrm>
            <a:off x="419100" y="0"/>
            <a:ext cx="10274300" cy="1004888"/>
          </a:xfrm>
        </p:spPr>
        <p:txBody>
          <a:bodyPr>
            <a:normAutofit fontScale="90000"/>
          </a:bodyPr>
          <a:lstStyle/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ja-JP" altLang="en-US" sz="4000" dirty="0" smtClean="0">
                <a:solidFill>
                  <a:schemeClr val="bg1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２つのテーブルの結合のための </a:t>
            </a:r>
            <a:r>
              <a:rPr lang="en-US" altLang="ja-JP" sz="4000" dirty="0" smtClean="0">
                <a:solidFill>
                  <a:schemeClr val="bg1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SQL </a:t>
            </a:r>
            <a:r>
              <a:rPr lang="ja-JP" altLang="en-US" sz="4000" dirty="0" smtClean="0">
                <a:solidFill>
                  <a:schemeClr val="bg1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コマンド</a:t>
            </a:r>
          </a:p>
        </p:txBody>
      </p:sp>
      <p:sp>
        <p:nvSpPr>
          <p:cNvPr id="25" name="コンテンツ プレースホルダー 2"/>
          <p:cNvSpPr>
            <a:spLocks noGrp="1"/>
          </p:cNvSpPr>
          <p:nvPr>
            <p:ph idx="1"/>
          </p:nvPr>
        </p:nvSpPr>
        <p:spPr>
          <a:xfrm>
            <a:off x="520413" y="1301881"/>
            <a:ext cx="5158385" cy="1022404"/>
          </a:xfrm>
          <a:solidFill>
            <a:schemeClr val="accent4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pPr marL="0" indent="0">
              <a:lnSpc>
                <a:spcPct val="140000"/>
              </a:lnSpc>
              <a:buNone/>
            </a:pPr>
            <a:r>
              <a:rPr kumimoji="1" lang="en-US" altLang="ja-JP" sz="3200" dirty="0" smtClean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select</a:t>
            </a:r>
            <a:r>
              <a:rPr kumimoji="1" lang="en-US" altLang="ja-JP" sz="3200" dirty="0" smtClean="0">
                <a:latin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altLang="ja-JP" sz="3200" dirty="0" smtClean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* from </a:t>
            </a:r>
            <a:r>
              <a:rPr lang="ja-JP" altLang="en-US" sz="3200" dirty="0" smtClean="0">
                <a:latin typeface="Segoe UI" panose="020B0502040204020203" pitchFamily="34" charset="0"/>
                <a:cs typeface="Segoe UI" panose="020B0502040204020203" pitchFamily="34" charset="0"/>
              </a:rPr>
              <a:t>商品</a:t>
            </a:r>
            <a:r>
              <a:rPr lang="en-US" altLang="ja-JP" sz="3200" dirty="0" smtClean="0">
                <a:latin typeface="Segoe UI" panose="020B0502040204020203" pitchFamily="34" charset="0"/>
                <a:cs typeface="Segoe UI" panose="020B0502040204020203" pitchFamily="34" charset="0"/>
              </a:rPr>
              <a:t>, </a:t>
            </a:r>
            <a:r>
              <a:rPr lang="ja-JP" altLang="en-US" sz="3200" dirty="0" smtClean="0">
                <a:latin typeface="Segoe UI" panose="020B0502040204020203" pitchFamily="34" charset="0"/>
                <a:cs typeface="Segoe UI" panose="020B0502040204020203" pitchFamily="34" charset="0"/>
              </a:rPr>
              <a:t>購入</a:t>
            </a:r>
            <a:r>
              <a:rPr lang="en-US" altLang="ja-JP" sz="3200" dirty="0" smtClean="0">
                <a:latin typeface="Segoe UI" panose="020B0502040204020203" pitchFamily="34" charset="0"/>
                <a:cs typeface="Segoe UI" panose="020B0502040204020203" pitchFamily="34" charset="0"/>
              </a:rPr>
              <a:t>;</a:t>
            </a:r>
          </a:p>
          <a:p>
            <a:pPr marL="0" indent="0">
              <a:buNone/>
            </a:pPr>
            <a:endParaRPr lang="ja-JP" altLang="en-US" sz="3600" dirty="0">
              <a:latin typeface="Inconsolata" panose="020B0609030003000000" pitchFamily="49" charset="0"/>
            </a:endParaRPr>
          </a:p>
          <a:p>
            <a:pPr marL="0" indent="0">
              <a:buNone/>
            </a:pPr>
            <a:endParaRPr kumimoji="1" lang="ja-JP" altLang="en-US" sz="3600" dirty="0">
              <a:latin typeface="Inconsolata" panose="020B0609030003000000" pitchFamily="49" charset="0"/>
            </a:endParaRPr>
          </a:p>
        </p:txBody>
      </p:sp>
      <p:graphicFrame>
        <p:nvGraphicFramePr>
          <p:cNvPr id="27" name="表 26"/>
          <p:cNvGraphicFramePr>
            <a:graphicFrameLocks noGrp="1"/>
          </p:cNvGraphicFramePr>
          <p:nvPr>
            <p:extLst/>
          </p:nvPr>
        </p:nvGraphicFramePr>
        <p:xfrm>
          <a:off x="217511" y="2755086"/>
          <a:ext cx="5840388" cy="353014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1041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3638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7339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97339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82054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1262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475830"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2000" dirty="0" smtClean="0"/>
                        <a:t>商品</a:t>
                      </a:r>
                      <a:r>
                        <a:rPr kumimoji="1" lang="en-US" altLang="ja-JP" sz="2000" dirty="0" smtClean="0"/>
                        <a:t>.ID</a:t>
                      </a:r>
                      <a:endParaRPr kumimoji="1" lang="ja-JP" alt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2000" dirty="0" smtClean="0"/>
                        <a:t>商品</a:t>
                      </a:r>
                      <a:r>
                        <a:rPr kumimoji="1" lang="en-US" altLang="ja-JP" sz="2000" dirty="0" smtClean="0"/>
                        <a:t>.</a:t>
                      </a:r>
                      <a:r>
                        <a:rPr kumimoji="1" lang="ja-JP" altLang="en-US" sz="2000" dirty="0" smtClean="0"/>
                        <a:t>商品</a:t>
                      </a:r>
                      <a:endParaRPr kumimoji="1" lang="ja-JP" alt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2000" dirty="0" smtClean="0"/>
                        <a:t>単価</a:t>
                      </a:r>
                      <a:endParaRPr kumimoji="1" lang="ja-JP" alt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2000" dirty="0" smtClean="0"/>
                        <a:t>購入</a:t>
                      </a:r>
                      <a:r>
                        <a:rPr kumimoji="1" lang="en-US" altLang="ja-JP" sz="2000" dirty="0" smtClean="0"/>
                        <a:t>.ID</a:t>
                      </a:r>
                      <a:endParaRPr kumimoji="1" lang="ja-JP" alt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2000" dirty="0" smtClean="0"/>
                        <a:t>名前</a:t>
                      </a:r>
                      <a:endParaRPr kumimoji="1" lang="ja-JP" alt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2000" dirty="0" smtClean="0"/>
                        <a:t>購入</a:t>
                      </a:r>
                      <a:r>
                        <a:rPr kumimoji="1" lang="en-US" altLang="ja-JP" sz="2000" dirty="0" smtClean="0"/>
                        <a:t>.</a:t>
                      </a:r>
                      <a:r>
                        <a:rPr kumimoji="1" lang="ja-JP" altLang="en-US" sz="2000" dirty="0" smtClean="0"/>
                        <a:t>商品</a:t>
                      </a:r>
                      <a:endParaRPr kumimoji="1" lang="ja-JP" altLang="en-US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71517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000" dirty="0" smtClean="0"/>
                        <a:t>1</a:t>
                      </a:r>
                      <a:endParaRPr kumimoji="1" lang="ja-JP" altLang="en-US" sz="2000" dirty="0"/>
                    </a:p>
                  </a:txBody>
                  <a:tcPr>
                    <a:solidFill>
                      <a:srgbClr val="FF0000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2000" dirty="0" smtClean="0"/>
                        <a:t>みかん</a:t>
                      </a:r>
                      <a:endParaRPr kumimoji="1" lang="ja-JP" altLang="en-US" sz="2000" dirty="0"/>
                    </a:p>
                  </a:txBody>
                  <a:tcPr>
                    <a:solidFill>
                      <a:srgbClr val="FF0000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000" dirty="0" smtClean="0"/>
                        <a:t>50</a:t>
                      </a:r>
                      <a:endParaRPr kumimoji="1" lang="ja-JP" altLang="en-US" sz="2000" dirty="0"/>
                    </a:p>
                  </a:txBody>
                  <a:tcPr>
                    <a:solidFill>
                      <a:srgbClr val="FF0000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000" dirty="0" smtClean="0"/>
                        <a:t>1</a:t>
                      </a:r>
                      <a:endParaRPr kumimoji="1" lang="ja-JP" altLang="en-US" sz="2000" dirty="0"/>
                    </a:p>
                  </a:txBody>
                  <a:tcPr>
                    <a:solidFill>
                      <a:schemeClr val="accent5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000" dirty="0" smtClean="0"/>
                        <a:t>X</a:t>
                      </a:r>
                      <a:endParaRPr kumimoji="1" lang="ja-JP" altLang="en-US" sz="2000" dirty="0"/>
                    </a:p>
                  </a:txBody>
                  <a:tcPr>
                    <a:solidFill>
                      <a:schemeClr val="accent5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000" dirty="0" smtClean="0"/>
                        <a:t>3</a:t>
                      </a:r>
                      <a:endParaRPr kumimoji="1" lang="ja-JP" altLang="en-US" sz="2000" dirty="0"/>
                    </a:p>
                  </a:txBody>
                  <a:tcPr>
                    <a:solidFill>
                      <a:schemeClr val="accent5"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71517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000" dirty="0" smtClean="0"/>
                        <a:t>1</a:t>
                      </a:r>
                      <a:endParaRPr kumimoji="1" lang="ja-JP" altLang="en-US" sz="2000" dirty="0"/>
                    </a:p>
                  </a:txBody>
                  <a:tcPr>
                    <a:solidFill>
                      <a:srgbClr val="FF0000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2000" dirty="0" smtClean="0"/>
                        <a:t>みかん</a:t>
                      </a:r>
                      <a:endParaRPr kumimoji="1" lang="ja-JP" altLang="en-US" sz="2000" dirty="0"/>
                    </a:p>
                  </a:txBody>
                  <a:tcPr>
                    <a:solidFill>
                      <a:srgbClr val="FF0000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000" dirty="0" smtClean="0"/>
                        <a:t>50</a:t>
                      </a:r>
                      <a:endParaRPr kumimoji="1" lang="ja-JP" altLang="en-US" sz="2000" dirty="0"/>
                    </a:p>
                  </a:txBody>
                  <a:tcPr>
                    <a:solidFill>
                      <a:srgbClr val="FF0000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000" dirty="0" smtClean="0"/>
                        <a:t>2</a:t>
                      </a:r>
                      <a:endParaRPr kumimoji="1" lang="ja-JP" altLang="en-US" sz="2000" dirty="0"/>
                    </a:p>
                  </a:txBody>
                  <a:tcPr>
                    <a:solidFill>
                      <a:schemeClr val="accent6">
                        <a:lumMod val="5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000" dirty="0" smtClean="0"/>
                        <a:t>Y</a:t>
                      </a:r>
                      <a:endParaRPr kumimoji="1" lang="ja-JP" altLang="en-US" sz="2000" dirty="0"/>
                    </a:p>
                  </a:txBody>
                  <a:tcPr>
                    <a:solidFill>
                      <a:schemeClr val="accent6">
                        <a:lumMod val="5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000" dirty="0" smtClean="0"/>
                        <a:t>1</a:t>
                      </a:r>
                      <a:endParaRPr kumimoji="1" lang="ja-JP" altLang="en-US" sz="2000" dirty="0"/>
                    </a:p>
                  </a:txBody>
                  <a:tcPr>
                    <a:solidFill>
                      <a:schemeClr val="accent6">
                        <a:lumMod val="50000"/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71517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000" dirty="0" smtClean="0"/>
                        <a:t>2</a:t>
                      </a:r>
                      <a:endParaRPr kumimoji="1" lang="ja-JP" altLang="en-US" sz="2000" dirty="0"/>
                    </a:p>
                  </a:txBody>
                  <a:tcPr>
                    <a:solidFill>
                      <a:srgbClr val="FFC000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2000" dirty="0" smtClean="0"/>
                        <a:t>りんご</a:t>
                      </a:r>
                      <a:endParaRPr kumimoji="1" lang="ja-JP" altLang="en-US" sz="2000" dirty="0"/>
                    </a:p>
                  </a:txBody>
                  <a:tcPr>
                    <a:solidFill>
                      <a:srgbClr val="FFC000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000" dirty="0" smtClean="0"/>
                        <a:t>100</a:t>
                      </a:r>
                      <a:endParaRPr kumimoji="1" lang="ja-JP" altLang="en-US" sz="2000" dirty="0"/>
                    </a:p>
                  </a:txBody>
                  <a:tcPr>
                    <a:solidFill>
                      <a:srgbClr val="FFC000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000" dirty="0" smtClean="0"/>
                        <a:t>1</a:t>
                      </a:r>
                      <a:endParaRPr kumimoji="1" lang="ja-JP" altLang="en-US" sz="2000" dirty="0"/>
                    </a:p>
                  </a:txBody>
                  <a:tcPr>
                    <a:solidFill>
                      <a:schemeClr val="accent5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000" dirty="0" smtClean="0"/>
                        <a:t>X</a:t>
                      </a:r>
                      <a:endParaRPr kumimoji="1" lang="ja-JP" altLang="en-US" sz="2000" dirty="0"/>
                    </a:p>
                  </a:txBody>
                  <a:tcPr>
                    <a:solidFill>
                      <a:schemeClr val="accent5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000" dirty="0" smtClean="0"/>
                        <a:t>3</a:t>
                      </a:r>
                      <a:endParaRPr kumimoji="1" lang="ja-JP" altLang="en-US" sz="2000" dirty="0"/>
                    </a:p>
                  </a:txBody>
                  <a:tcPr>
                    <a:solidFill>
                      <a:schemeClr val="accent5"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71517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000" dirty="0" smtClean="0"/>
                        <a:t>2</a:t>
                      </a:r>
                      <a:endParaRPr kumimoji="1" lang="ja-JP" altLang="en-US" sz="2000" dirty="0"/>
                    </a:p>
                  </a:txBody>
                  <a:tcPr>
                    <a:solidFill>
                      <a:srgbClr val="FFC000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2000" dirty="0" smtClean="0"/>
                        <a:t>りんご</a:t>
                      </a:r>
                      <a:endParaRPr kumimoji="1" lang="ja-JP" altLang="en-US" sz="2000" dirty="0"/>
                    </a:p>
                  </a:txBody>
                  <a:tcPr>
                    <a:solidFill>
                      <a:srgbClr val="FFC000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000" dirty="0" smtClean="0"/>
                        <a:t>100</a:t>
                      </a:r>
                      <a:endParaRPr kumimoji="1" lang="ja-JP" altLang="en-US" sz="2000" dirty="0"/>
                    </a:p>
                  </a:txBody>
                  <a:tcPr>
                    <a:solidFill>
                      <a:srgbClr val="FFC000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000" dirty="0" smtClean="0"/>
                        <a:t>2</a:t>
                      </a:r>
                      <a:endParaRPr kumimoji="1" lang="ja-JP" altLang="en-US" sz="2000" dirty="0"/>
                    </a:p>
                  </a:txBody>
                  <a:tcPr>
                    <a:solidFill>
                      <a:schemeClr val="accent6">
                        <a:lumMod val="5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000" dirty="0" smtClean="0"/>
                        <a:t>Y</a:t>
                      </a:r>
                      <a:endParaRPr kumimoji="1" lang="ja-JP" altLang="en-US" sz="2000" dirty="0"/>
                    </a:p>
                  </a:txBody>
                  <a:tcPr>
                    <a:solidFill>
                      <a:schemeClr val="accent6">
                        <a:lumMod val="5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000" dirty="0" smtClean="0"/>
                        <a:t>1</a:t>
                      </a:r>
                      <a:endParaRPr kumimoji="1" lang="ja-JP" altLang="en-US" sz="2000" dirty="0"/>
                    </a:p>
                  </a:txBody>
                  <a:tcPr>
                    <a:solidFill>
                      <a:schemeClr val="accent6">
                        <a:lumMod val="50000"/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71517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000" dirty="0" smtClean="0"/>
                        <a:t>3</a:t>
                      </a:r>
                      <a:endParaRPr kumimoji="1" lang="ja-JP" altLang="en-US" sz="2000" dirty="0"/>
                    </a:p>
                  </a:txBody>
                  <a:tcPr>
                    <a:solidFill>
                      <a:srgbClr val="7030A0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2000" dirty="0" smtClean="0"/>
                        <a:t>メロン</a:t>
                      </a:r>
                      <a:endParaRPr kumimoji="1" lang="ja-JP" altLang="en-US" sz="2000" dirty="0"/>
                    </a:p>
                  </a:txBody>
                  <a:tcPr>
                    <a:solidFill>
                      <a:srgbClr val="7030A0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000" dirty="0" smtClean="0"/>
                        <a:t>500</a:t>
                      </a:r>
                      <a:endParaRPr kumimoji="1" lang="ja-JP" altLang="en-US" sz="2000" dirty="0"/>
                    </a:p>
                  </a:txBody>
                  <a:tcPr>
                    <a:solidFill>
                      <a:srgbClr val="7030A0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000" dirty="0" smtClean="0"/>
                        <a:t>1</a:t>
                      </a:r>
                      <a:endParaRPr kumimoji="1" lang="ja-JP" altLang="en-US" sz="2000" dirty="0"/>
                    </a:p>
                  </a:txBody>
                  <a:tcPr>
                    <a:solidFill>
                      <a:schemeClr val="accent5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000" dirty="0" smtClean="0"/>
                        <a:t>X</a:t>
                      </a:r>
                      <a:endParaRPr kumimoji="1" lang="ja-JP" altLang="en-US" sz="2000" dirty="0"/>
                    </a:p>
                  </a:txBody>
                  <a:tcPr>
                    <a:solidFill>
                      <a:schemeClr val="accent5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000" dirty="0" smtClean="0"/>
                        <a:t>3</a:t>
                      </a:r>
                      <a:endParaRPr kumimoji="1" lang="ja-JP" altLang="en-US" sz="2000" dirty="0"/>
                    </a:p>
                  </a:txBody>
                  <a:tcPr>
                    <a:solidFill>
                      <a:schemeClr val="accent5"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71517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000" dirty="0" smtClean="0"/>
                        <a:t>3</a:t>
                      </a:r>
                      <a:endParaRPr kumimoji="1" lang="ja-JP" altLang="en-US" sz="2000" dirty="0"/>
                    </a:p>
                  </a:txBody>
                  <a:tcPr>
                    <a:solidFill>
                      <a:srgbClr val="7030A0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2000" dirty="0" smtClean="0"/>
                        <a:t>メロン</a:t>
                      </a:r>
                      <a:endParaRPr kumimoji="1" lang="ja-JP" altLang="en-US" sz="2000" dirty="0"/>
                    </a:p>
                  </a:txBody>
                  <a:tcPr>
                    <a:solidFill>
                      <a:srgbClr val="7030A0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000" dirty="0" smtClean="0"/>
                        <a:t>500</a:t>
                      </a:r>
                      <a:endParaRPr kumimoji="1" lang="ja-JP" altLang="en-US" sz="2000" dirty="0"/>
                    </a:p>
                  </a:txBody>
                  <a:tcPr>
                    <a:solidFill>
                      <a:srgbClr val="7030A0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000" dirty="0" smtClean="0"/>
                        <a:t>2</a:t>
                      </a:r>
                      <a:endParaRPr kumimoji="1" lang="ja-JP" altLang="en-US" sz="2000" dirty="0"/>
                    </a:p>
                  </a:txBody>
                  <a:tcPr>
                    <a:solidFill>
                      <a:schemeClr val="accent6">
                        <a:lumMod val="5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000" dirty="0" smtClean="0"/>
                        <a:t>Y</a:t>
                      </a:r>
                      <a:endParaRPr kumimoji="1" lang="ja-JP" altLang="en-US" sz="2000" dirty="0"/>
                    </a:p>
                  </a:txBody>
                  <a:tcPr>
                    <a:solidFill>
                      <a:schemeClr val="accent6">
                        <a:lumMod val="5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000" dirty="0" smtClean="0"/>
                        <a:t>1</a:t>
                      </a:r>
                      <a:endParaRPr kumimoji="1" lang="ja-JP" altLang="en-US" sz="2000" dirty="0"/>
                    </a:p>
                  </a:txBody>
                  <a:tcPr>
                    <a:solidFill>
                      <a:schemeClr val="accent6">
                        <a:lumMod val="50000"/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2" name="テキスト ボックス 1"/>
          <p:cNvSpPr txBox="1"/>
          <p:nvPr/>
        </p:nvSpPr>
        <p:spPr>
          <a:xfrm>
            <a:off x="1803400" y="6380162"/>
            <a:ext cx="182614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3200" b="1" dirty="0" smtClean="0"/>
              <a:t>結合だけ</a:t>
            </a:r>
            <a:endParaRPr kumimoji="1" lang="ja-JP" altLang="en-US" sz="3200" b="1" dirty="0"/>
          </a:p>
        </p:txBody>
      </p:sp>
      <p:sp>
        <p:nvSpPr>
          <p:cNvPr id="13" name="コンテンツ プレースホルダー 2"/>
          <p:cNvSpPr txBox="1">
            <a:spLocks/>
          </p:cNvSpPr>
          <p:nvPr/>
        </p:nvSpPr>
        <p:spPr>
          <a:xfrm>
            <a:off x="6470650" y="1301881"/>
            <a:ext cx="5721350" cy="161912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40000"/>
              </a:lnSpc>
              <a:buFont typeface="Arial" panose="020B0604020202020204" pitchFamily="34" charset="0"/>
              <a:buNone/>
            </a:pPr>
            <a:r>
              <a:rPr lang="en-US" altLang="ja-JP" sz="3200" dirty="0" smtClean="0">
                <a:solidFill>
                  <a:srgbClr val="C00000"/>
                </a:solidFill>
                <a:latin typeface="+mn-ea"/>
              </a:rPr>
              <a:t>select</a:t>
            </a:r>
            <a:r>
              <a:rPr lang="en-US" altLang="ja-JP" sz="3200" dirty="0" smtClean="0">
                <a:latin typeface="+mn-ea"/>
              </a:rPr>
              <a:t> </a:t>
            </a:r>
            <a:r>
              <a:rPr lang="en-US" altLang="ja-JP" sz="3200" dirty="0" smtClean="0">
                <a:solidFill>
                  <a:srgbClr val="C00000"/>
                </a:solidFill>
                <a:latin typeface="+mn-ea"/>
              </a:rPr>
              <a:t>* from </a:t>
            </a:r>
            <a:r>
              <a:rPr lang="ja-JP" altLang="en-US" sz="3200" dirty="0" smtClean="0">
                <a:latin typeface="+mn-ea"/>
              </a:rPr>
              <a:t>商品</a:t>
            </a:r>
            <a:r>
              <a:rPr lang="en-US" altLang="ja-JP" sz="3200" dirty="0" smtClean="0">
                <a:latin typeface="+mn-ea"/>
              </a:rPr>
              <a:t>, </a:t>
            </a:r>
            <a:r>
              <a:rPr lang="ja-JP" altLang="en-US" sz="3200" dirty="0" smtClean="0">
                <a:latin typeface="+mn-ea"/>
              </a:rPr>
              <a:t>購入</a:t>
            </a:r>
            <a:endParaRPr lang="en-US" altLang="ja-JP" sz="3200" dirty="0" smtClean="0">
              <a:latin typeface="+mn-ea"/>
            </a:endParaRPr>
          </a:p>
          <a:p>
            <a:pPr marL="0" indent="0">
              <a:lnSpc>
                <a:spcPct val="140000"/>
              </a:lnSpc>
              <a:buFont typeface="Arial" panose="020B0604020202020204" pitchFamily="34" charset="0"/>
              <a:buNone/>
            </a:pPr>
            <a:r>
              <a:rPr lang="en-US" altLang="ja-JP" sz="3200" dirty="0" smtClean="0">
                <a:solidFill>
                  <a:srgbClr val="C00000"/>
                </a:solidFill>
                <a:latin typeface="+mn-ea"/>
              </a:rPr>
              <a:t>where</a:t>
            </a:r>
            <a:r>
              <a:rPr lang="en-US" altLang="ja-JP" sz="3200" dirty="0" smtClean="0">
                <a:latin typeface="+mn-ea"/>
              </a:rPr>
              <a:t> </a:t>
            </a:r>
            <a:r>
              <a:rPr lang="ja-JP" altLang="en-US" sz="3200" dirty="0" smtClean="0">
                <a:latin typeface="+mn-ea"/>
              </a:rPr>
              <a:t>商品</a:t>
            </a:r>
            <a:r>
              <a:rPr lang="en-US" altLang="ja-JP" sz="3200" dirty="0" smtClean="0">
                <a:latin typeface="+mn-ea"/>
              </a:rPr>
              <a:t>.ID = </a:t>
            </a:r>
            <a:r>
              <a:rPr lang="ja-JP" altLang="en-US" sz="3200" dirty="0" smtClean="0">
                <a:latin typeface="+mn-ea"/>
              </a:rPr>
              <a:t>購入</a:t>
            </a:r>
            <a:r>
              <a:rPr lang="en-US" altLang="ja-JP" sz="3200" dirty="0" smtClean="0">
                <a:latin typeface="+mn-ea"/>
              </a:rPr>
              <a:t>.</a:t>
            </a:r>
            <a:r>
              <a:rPr lang="ja-JP" altLang="en-US" sz="3200" dirty="0" smtClean="0">
                <a:latin typeface="+mn-ea"/>
              </a:rPr>
              <a:t>商品</a:t>
            </a:r>
            <a:r>
              <a:rPr lang="en-US" altLang="ja-JP" sz="3200" dirty="0" smtClean="0">
                <a:latin typeface="+mn-ea"/>
              </a:rPr>
              <a:t>;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ja-JP" altLang="en-US" sz="3600" dirty="0" smtClean="0">
              <a:latin typeface="Inconsolata" panose="020B0609030003000000" pitchFamily="49" charset="0"/>
            </a:endParaRPr>
          </a:p>
          <a:p>
            <a:pPr marL="0" indent="0">
              <a:buFont typeface="Arial" panose="020B0604020202020204" pitchFamily="34" charset="0"/>
              <a:buNone/>
            </a:pPr>
            <a:endParaRPr lang="ja-JP" altLang="en-US" sz="3600" dirty="0">
              <a:latin typeface="Inconsolata" panose="020B0609030003000000" pitchFamily="49" charset="0"/>
            </a:endParaRPr>
          </a:p>
        </p:txBody>
      </p:sp>
      <p:sp>
        <p:nvSpPr>
          <p:cNvPr id="14" name="テキスト ボックス 13"/>
          <p:cNvSpPr txBox="1"/>
          <p:nvPr/>
        </p:nvSpPr>
        <p:spPr>
          <a:xfrm>
            <a:off x="8204200" y="6285228"/>
            <a:ext cx="223651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3200" b="1" dirty="0" smtClean="0"/>
              <a:t>結合＋選択</a:t>
            </a:r>
            <a:endParaRPr kumimoji="1" lang="ja-JP" altLang="en-US" sz="3200" b="1" dirty="0"/>
          </a:p>
        </p:txBody>
      </p:sp>
      <p:graphicFrame>
        <p:nvGraphicFramePr>
          <p:cNvPr id="15" name="表 14"/>
          <p:cNvGraphicFramePr>
            <a:graphicFrameLocks noGrp="1"/>
          </p:cNvGraphicFramePr>
          <p:nvPr>
            <p:extLst/>
          </p:nvPr>
        </p:nvGraphicFramePr>
        <p:xfrm>
          <a:off x="6287306" y="3110687"/>
          <a:ext cx="5840388" cy="164407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1041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3638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7339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97339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82054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1262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475830"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2000" b="1" dirty="0" smtClean="0"/>
                        <a:t>商品</a:t>
                      </a:r>
                      <a:r>
                        <a:rPr kumimoji="1" lang="en-US" altLang="ja-JP" sz="2000" b="1" dirty="0" smtClean="0"/>
                        <a:t>.ID</a:t>
                      </a:r>
                      <a:endParaRPr kumimoji="1" lang="ja-JP" altLang="en-US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2000" dirty="0" smtClean="0"/>
                        <a:t>商品</a:t>
                      </a:r>
                      <a:r>
                        <a:rPr kumimoji="1" lang="en-US" altLang="ja-JP" sz="2000" dirty="0" smtClean="0"/>
                        <a:t>.</a:t>
                      </a:r>
                      <a:r>
                        <a:rPr kumimoji="1" lang="ja-JP" altLang="en-US" sz="2000" dirty="0" smtClean="0"/>
                        <a:t>商品</a:t>
                      </a:r>
                      <a:endParaRPr kumimoji="1" lang="ja-JP" alt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2000" dirty="0" smtClean="0"/>
                        <a:t>単価</a:t>
                      </a:r>
                      <a:endParaRPr kumimoji="1" lang="ja-JP" alt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2000" dirty="0" smtClean="0"/>
                        <a:t>購入</a:t>
                      </a:r>
                      <a:r>
                        <a:rPr kumimoji="1" lang="en-US" altLang="ja-JP" sz="2000" dirty="0" smtClean="0"/>
                        <a:t>.ID</a:t>
                      </a:r>
                      <a:endParaRPr kumimoji="1" lang="ja-JP" alt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2000" dirty="0" smtClean="0"/>
                        <a:t>名前</a:t>
                      </a:r>
                      <a:endParaRPr kumimoji="1" lang="ja-JP" alt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2000" b="1" dirty="0" smtClean="0"/>
                        <a:t>購入</a:t>
                      </a:r>
                      <a:r>
                        <a:rPr kumimoji="1" lang="en-US" altLang="ja-JP" sz="2000" b="1" dirty="0" smtClean="0"/>
                        <a:t>.</a:t>
                      </a:r>
                      <a:r>
                        <a:rPr kumimoji="1" lang="ja-JP" altLang="en-US" sz="2000" b="1" dirty="0" smtClean="0"/>
                        <a:t>商品</a:t>
                      </a:r>
                      <a:endParaRPr kumimoji="1" lang="ja-JP" altLang="en-US" sz="20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71517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000" b="1" dirty="0" smtClean="0"/>
                        <a:t>1</a:t>
                      </a:r>
                      <a:endParaRPr kumimoji="1" lang="ja-JP" altLang="en-US" sz="2000" b="1" dirty="0"/>
                    </a:p>
                  </a:txBody>
                  <a:tcPr>
                    <a:solidFill>
                      <a:srgbClr val="FF0000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2000" dirty="0" smtClean="0"/>
                        <a:t>みかん</a:t>
                      </a:r>
                      <a:endParaRPr kumimoji="1" lang="ja-JP" altLang="en-US" sz="2000" dirty="0"/>
                    </a:p>
                  </a:txBody>
                  <a:tcPr>
                    <a:solidFill>
                      <a:srgbClr val="FF0000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000" dirty="0" smtClean="0"/>
                        <a:t>50</a:t>
                      </a:r>
                      <a:endParaRPr kumimoji="1" lang="ja-JP" altLang="en-US" sz="2000" dirty="0"/>
                    </a:p>
                  </a:txBody>
                  <a:tcPr>
                    <a:solidFill>
                      <a:srgbClr val="FF0000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000" dirty="0" smtClean="0"/>
                        <a:t>2</a:t>
                      </a:r>
                      <a:endParaRPr kumimoji="1" lang="ja-JP" altLang="en-US" sz="2000" dirty="0"/>
                    </a:p>
                  </a:txBody>
                  <a:tcPr>
                    <a:solidFill>
                      <a:schemeClr val="accent6">
                        <a:lumMod val="5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000" dirty="0" smtClean="0"/>
                        <a:t>Y</a:t>
                      </a:r>
                      <a:endParaRPr kumimoji="1" lang="ja-JP" altLang="en-US" sz="2000" dirty="0"/>
                    </a:p>
                  </a:txBody>
                  <a:tcPr>
                    <a:solidFill>
                      <a:schemeClr val="accent6">
                        <a:lumMod val="5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000" b="1" dirty="0" smtClean="0"/>
                        <a:t>1</a:t>
                      </a:r>
                      <a:endParaRPr kumimoji="1" lang="ja-JP" altLang="en-US" sz="2000" b="1" dirty="0"/>
                    </a:p>
                  </a:txBody>
                  <a:tcPr>
                    <a:solidFill>
                      <a:schemeClr val="accent6">
                        <a:lumMod val="50000"/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71517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000" b="1" dirty="0" smtClean="0"/>
                        <a:t>3</a:t>
                      </a:r>
                      <a:endParaRPr kumimoji="1" lang="ja-JP" altLang="en-US" sz="2000" b="1" dirty="0"/>
                    </a:p>
                  </a:txBody>
                  <a:tcPr>
                    <a:solidFill>
                      <a:srgbClr val="7030A0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2000" dirty="0" smtClean="0"/>
                        <a:t>メロン</a:t>
                      </a:r>
                      <a:endParaRPr kumimoji="1" lang="ja-JP" altLang="en-US" sz="2000" dirty="0"/>
                    </a:p>
                  </a:txBody>
                  <a:tcPr>
                    <a:solidFill>
                      <a:srgbClr val="7030A0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000" dirty="0" smtClean="0"/>
                        <a:t>500</a:t>
                      </a:r>
                      <a:endParaRPr kumimoji="1" lang="ja-JP" altLang="en-US" sz="2000" dirty="0"/>
                    </a:p>
                  </a:txBody>
                  <a:tcPr>
                    <a:solidFill>
                      <a:srgbClr val="7030A0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000" dirty="0" smtClean="0"/>
                        <a:t>1</a:t>
                      </a:r>
                      <a:endParaRPr kumimoji="1" lang="ja-JP" altLang="en-US" sz="2000" dirty="0"/>
                    </a:p>
                  </a:txBody>
                  <a:tcPr>
                    <a:solidFill>
                      <a:schemeClr val="accent5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000" dirty="0" smtClean="0"/>
                        <a:t>X</a:t>
                      </a:r>
                      <a:endParaRPr kumimoji="1" lang="ja-JP" altLang="en-US" sz="2000" dirty="0"/>
                    </a:p>
                  </a:txBody>
                  <a:tcPr>
                    <a:solidFill>
                      <a:schemeClr val="accent5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000" b="1" dirty="0" smtClean="0"/>
                        <a:t>3</a:t>
                      </a:r>
                      <a:endParaRPr kumimoji="1" lang="ja-JP" altLang="en-US" sz="2000" b="1" dirty="0"/>
                    </a:p>
                  </a:txBody>
                  <a:tcPr>
                    <a:solidFill>
                      <a:schemeClr val="accent5"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11" name="正方形/長方形 10"/>
          <p:cNvSpPr/>
          <p:nvPr/>
        </p:nvSpPr>
        <p:spPr>
          <a:xfrm>
            <a:off x="164168" y="3813803"/>
            <a:ext cx="6008032" cy="593098"/>
          </a:xfrm>
          <a:prstGeom prst="rect">
            <a:avLst/>
          </a:prstGeom>
          <a:noFill/>
          <a:ln w="50800">
            <a:solidFill>
              <a:srgbClr val="FF0000">
                <a:alpha val="6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>
              <a:solidFill>
                <a:prstClr val="white"/>
              </a:solidFill>
            </a:endParaRPr>
          </a:p>
        </p:txBody>
      </p:sp>
      <p:sp>
        <p:nvSpPr>
          <p:cNvPr id="12" name="正方形/長方形 11"/>
          <p:cNvSpPr/>
          <p:nvPr/>
        </p:nvSpPr>
        <p:spPr>
          <a:xfrm>
            <a:off x="133689" y="5274303"/>
            <a:ext cx="6008032" cy="593098"/>
          </a:xfrm>
          <a:prstGeom prst="rect">
            <a:avLst/>
          </a:prstGeom>
          <a:noFill/>
          <a:ln w="50800">
            <a:solidFill>
              <a:srgbClr val="FF0000">
                <a:alpha val="6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>
              <a:solidFill>
                <a:prstClr val="white"/>
              </a:solidFill>
            </a:endParaRPr>
          </a:p>
        </p:txBody>
      </p:sp>
      <p:sp>
        <p:nvSpPr>
          <p:cNvPr id="16" name="テキスト ボックス 15"/>
          <p:cNvSpPr txBox="1"/>
          <p:nvPr/>
        </p:nvSpPr>
        <p:spPr>
          <a:xfrm>
            <a:off x="6970990" y="5443627"/>
            <a:ext cx="346761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3200" b="1" dirty="0" smtClean="0">
                <a:solidFill>
                  <a:srgbClr val="FF0000"/>
                </a:solidFill>
              </a:rPr>
              <a:t>結合してから選択</a:t>
            </a:r>
            <a:endParaRPr kumimoji="1" lang="ja-JP" altLang="en-US" sz="32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993682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正方形/長方形 7"/>
          <p:cNvSpPr/>
          <p:nvPr/>
        </p:nvSpPr>
        <p:spPr>
          <a:xfrm>
            <a:off x="0" y="0"/>
            <a:ext cx="10847540" cy="1004888"/>
          </a:xfrm>
          <a:prstGeom prst="rect">
            <a:avLst/>
          </a:prstGeom>
          <a:solidFill>
            <a:srgbClr val="3C8C5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メイリオ" panose="020B0604030504040204" pitchFamily="50" charset="-128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19459" name="スライド番号プレースホルダー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32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8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58E85D0C-2A18-4259-B8B7-078272595A85}" type="slidenum">
              <a:rPr lang="ja-JP" altLang="en-US" sz="2800">
                <a:cs typeface="Segoe UI" panose="020B0502040204020203" pitchFamily="34" charset="0"/>
              </a:rPr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37</a:t>
            </a:fld>
            <a:endParaRPr lang="ja-JP" altLang="en-US" sz="1800" dirty="0">
              <a:cs typeface="Segoe UI" panose="020B0502040204020203" pitchFamily="34" charset="0"/>
            </a:endParaRPr>
          </a:p>
        </p:txBody>
      </p:sp>
      <p:sp>
        <p:nvSpPr>
          <p:cNvPr id="19460" name="Rectangle 2"/>
          <p:cNvSpPr>
            <a:spLocks noGrp="1"/>
          </p:cNvSpPr>
          <p:nvPr>
            <p:ph type="title" idx="4294967295"/>
          </p:nvPr>
        </p:nvSpPr>
        <p:spPr>
          <a:xfrm>
            <a:off x="419100" y="0"/>
            <a:ext cx="8572500" cy="1004888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en-US" altLang="ja-JP" sz="4000" dirty="0" smtClean="0">
                <a:solidFill>
                  <a:schemeClr val="bg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Segoe UI" panose="020B0502040204020203" pitchFamily="34" charset="0"/>
              </a:rPr>
              <a:t>SQL </a:t>
            </a:r>
            <a:r>
              <a:rPr lang="ja-JP" altLang="en-US" sz="4000" dirty="0" smtClean="0">
                <a:solidFill>
                  <a:schemeClr val="bg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Segoe UI" panose="020B0502040204020203" pitchFamily="34" charset="0"/>
              </a:rPr>
              <a:t>による問い合わせの例</a:t>
            </a:r>
          </a:p>
        </p:txBody>
      </p:sp>
      <p:sp>
        <p:nvSpPr>
          <p:cNvPr id="1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317500" y="1283796"/>
            <a:ext cx="11976100" cy="4796919"/>
          </a:xfrm>
        </p:spPr>
        <p:txBody>
          <a:bodyPr>
            <a:normAutofit/>
          </a:bodyPr>
          <a:lstStyle/>
          <a:p>
            <a:pPr marL="0" indent="0">
              <a:lnSpc>
                <a:spcPct val="140000"/>
              </a:lnSpc>
              <a:buNone/>
            </a:pPr>
            <a:r>
              <a:rPr kumimoji="1" lang="ja-JP" altLang="en-US" sz="3600" dirty="0" smtClean="0">
                <a:solidFill>
                  <a:schemeClr val="tx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①　</a:t>
            </a:r>
            <a:r>
              <a:rPr kumimoji="1" lang="en-US" altLang="ja-JP" sz="3600" dirty="0" smtClean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select</a:t>
            </a:r>
            <a:r>
              <a:rPr kumimoji="1" lang="en-US" altLang="ja-JP" sz="3600" dirty="0" smtClean="0">
                <a:latin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altLang="ja-JP" sz="3600" dirty="0" smtClean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* from </a:t>
            </a:r>
            <a:r>
              <a:rPr lang="ja-JP" altLang="en-US" sz="3600" dirty="0" smtClean="0">
                <a:latin typeface="Segoe UI" panose="020B0502040204020203" pitchFamily="34" charset="0"/>
                <a:cs typeface="Segoe UI" panose="020B0502040204020203" pitchFamily="34" charset="0"/>
              </a:rPr>
              <a:t>商品</a:t>
            </a:r>
            <a:r>
              <a:rPr lang="en-US" altLang="ja-JP" sz="3600" dirty="0" smtClean="0">
                <a:latin typeface="Segoe UI" panose="020B0502040204020203" pitchFamily="34" charset="0"/>
                <a:cs typeface="Segoe UI" panose="020B0502040204020203" pitchFamily="34" charset="0"/>
              </a:rPr>
              <a:t>;</a:t>
            </a:r>
          </a:p>
          <a:p>
            <a:pPr marL="0" indent="0">
              <a:lnSpc>
                <a:spcPct val="140000"/>
              </a:lnSpc>
              <a:buNone/>
            </a:pPr>
            <a:r>
              <a:rPr lang="ja-JP" altLang="en-US" sz="3600" dirty="0" smtClean="0">
                <a:solidFill>
                  <a:schemeClr val="tx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②　</a:t>
            </a:r>
            <a:r>
              <a:rPr lang="en-US" altLang="ja-JP" sz="3600" dirty="0" smtClean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select</a:t>
            </a:r>
            <a:r>
              <a:rPr lang="en-US" altLang="ja-JP" sz="3600" dirty="0" smtClean="0">
                <a:latin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ja-JP" altLang="en-US" sz="3600" dirty="0" smtClean="0">
                <a:latin typeface="Segoe UI" panose="020B0502040204020203" pitchFamily="34" charset="0"/>
                <a:cs typeface="Segoe UI" panose="020B0502040204020203" pitchFamily="34" charset="0"/>
              </a:rPr>
              <a:t>商品</a:t>
            </a:r>
            <a:r>
              <a:rPr lang="en-US" altLang="ja-JP" sz="3600" dirty="0" smtClean="0">
                <a:latin typeface="Segoe UI" panose="020B0502040204020203" pitchFamily="34" charset="0"/>
                <a:cs typeface="Segoe UI" panose="020B0502040204020203" pitchFamily="34" charset="0"/>
              </a:rPr>
              <a:t>, </a:t>
            </a:r>
            <a:r>
              <a:rPr lang="ja-JP" altLang="en-US" sz="3600" dirty="0" smtClean="0">
                <a:latin typeface="Segoe UI" panose="020B0502040204020203" pitchFamily="34" charset="0"/>
                <a:cs typeface="Segoe UI" panose="020B0502040204020203" pitchFamily="34" charset="0"/>
              </a:rPr>
              <a:t>単価</a:t>
            </a:r>
            <a:r>
              <a:rPr lang="en-US" altLang="ja-JP" sz="3600" dirty="0" smtClean="0">
                <a:latin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altLang="ja-JP" sz="3600" dirty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from</a:t>
            </a:r>
            <a:r>
              <a:rPr lang="en-US" altLang="ja-JP" sz="3600" dirty="0">
                <a:latin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ja-JP" altLang="en-US" sz="3600" dirty="0">
                <a:latin typeface="Segoe UI" panose="020B0502040204020203" pitchFamily="34" charset="0"/>
                <a:cs typeface="Segoe UI" panose="020B0502040204020203" pitchFamily="34" charset="0"/>
              </a:rPr>
              <a:t>商品</a:t>
            </a:r>
            <a:r>
              <a:rPr lang="en-US" altLang="ja-JP" sz="3600" dirty="0" smtClean="0">
                <a:latin typeface="Segoe UI" panose="020B0502040204020203" pitchFamily="34" charset="0"/>
                <a:cs typeface="Segoe UI" panose="020B0502040204020203" pitchFamily="34" charset="0"/>
              </a:rPr>
              <a:t>;</a:t>
            </a:r>
          </a:p>
          <a:p>
            <a:pPr marL="0" indent="0">
              <a:lnSpc>
                <a:spcPct val="140000"/>
              </a:lnSpc>
              <a:buNone/>
            </a:pPr>
            <a:r>
              <a:rPr lang="ja-JP" altLang="en-US" sz="3600" dirty="0" smtClean="0">
                <a:solidFill>
                  <a:schemeClr val="tx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③　</a:t>
            </a:r>
            <a:r>
              <a:rPr lang="en-US" altLang="ja-JP" sz="3600" dirty="0" smtClean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select</a:t>
            </a:r>
            <a:r>
              <a:rPr lang="en-US" altLang="ja-JP" sz="3600" dirty="0" smtClean="0">
                <a:latin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ja-JP" altLang="en-US" sz="3600" dirty="0" smtClean="0">
                <a:latin typeface="Segoe UI" panose="020B0502040204020203" pitchFamily="34" charset="0"/>
                <a:cs typeface="Segoe UI" panose="020B0502040204020203" pitchFamily="34" charset="0"/>
              </a:rPr>
              <a:t>商品</a:t>
            </a:r>
            <a:r>
              <a:rPr lang="en-US" altLang="ja-JP" sz="3600" dirty="0" smtClean="0">
                <a:latin typeface="Segoe UI" panose="020B0502040204020203" pitchFamily="34" charset="0"/>
                <a:cs typeface="Segoe UI" panose="020B0502040204020203" pitchFamily="34" charset="0"/>
              </a:rPr>
              <a:t>, </a:t>
            </a:r>
            <a:r>
              <a:rPr lang="ja-JP" altLang="en-US" sz="3600" dirty="0" smtClean="0">
                <a:latin typeface="Segoe UI" panose="020B0502040204020203" pitchFamily="34" charset="0"/>
                <a:cs typeface="Segoe UI" panose="020B0502040204020203" pitchFamily="34" charset="0"/>
              </a:rPr>
              <a:t>単価 </a:t>
            </a:r>
            <a:r>
              <a:rPr lang="en-US" altLang="ja-JP" sz="3600" dirty="0" smtClean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from</a:t>
            </a:r>
            <a:r>
              <a:rPr lang="en-US" altLang="ja-JP" sz="3600" dirty="0" smtClean="0">
                <a:latin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ja-JP" altLang="en-US" sz="3600" dirty="0" smtClean="0">
                <a:latin typeface="Segoe UI" panose="020B0502040204020203" pitchFamily="34" charset="0"/>
                <a:cs typeface="Segoe UI" panose="020B0502040204020203" pitchFamily="34" charset="0"/>
              </a:rPr>
              <a:t>商品 </a:t>
            </a:r>
            <a:r>
              <a:rPr lang="en-US" altLang="ja-JP" sz="3600" dirty="0" smtClean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where</a:t>
            </a:r>
            <a:r>
              <a:rPr lang="en-US" altLang="ja-JP" sz="3600" dirty="0" smtClean="0">
                <a:latin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ja-JP" altLang="en-US" sz="3600" dirty="0" smtClean="0">
                <a:latin typeface="Segoe UI" panose="020B0502040204020203" pitchFamily="34" charset="0"/>
                <a:cs typeface="Segoe UI" panose="020B0502040204020203" pitchFamily="34" charset="0"/>
              </a:rPr>
              <a:t>単価 </a:t>
            </a:r>
            <a:r>
              <a:rPr lang="en-US" altLang="ja-JP" sz="3600" dirty="0" smtClean="0">
                <a:latin typeface="Segoe UI" panose="020B0502040204020203" pitchFamily="34" charset="0"/>
                <a:cs typeface="Segoe UI" panose="020B0502040204020203" pitchFamily="34" charset="0"/>
              </a:rPr>
              <a:t>&gt; 80;</a:t>
            </a:r>
            <a:br>
              <a:rPr lang="en-US" altLang="ja-JP" sz="3600" dirty="0" smtClean="0">
                <a:latin typeface="Segoe UI" panose="020B0502040204020203" pitchFamily="34" charset="0"/>
                <a:cs typeface="Segoe UI" panose="020B0502040204020203" pitchFamily="34" charset="0"/>
              </a:rPr>
            </a:br>
            <a:r>
              <a:rPr lang="ja-JP" altLang="en-US" sz="3600" dirty="0" smtClean="0">
                <a:solidFill>
                  <a:schemeClr val="tx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④　</a:t>
            </a:r>
            <a:r>
              <a:rPr lang="en-US" altLang="ja-JP" sz="3600" dirty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select</a:t>
            </a:r>
            <a:r>
              <a:rPr lang="en-US" altLang="ja-JP" sz="3600" dirty="0">
                <a:latin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altLang="ja-JP" sz="3600" dirty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* from </a:t>
            </a:r>
            <a:r>
              <a:rPr lang="ja-JP" altLang="en-US" sz="3600" dirty="0">
                <a:latin typeface="Segoe UI" panose="020B0502040204020203" pitchFamily="34" charset="0"/>
                <a:cs typeface="Segoe UI" panose="020B0502040204020203" pitchFamily="34" charset="0"/>
              </a:rPr>
              <a:t>商品</a:t>
            </a:r>
            <a:r>
              <a:rPr lang="en-US" altLang="ja-JP" sz="3600" dirty="0">
                <a:latin typeface="Segoe UI" panose="020B0502040204020203" pitchFamily="34" charset="0"/>
                <a:cs typeface="Segoe UI" panose="020B0502040204020203" pitchFamily="34" charset="0"/>
              </a:rPr>
              <a:t>, </a:t>
            </a:r>
            <a:r>
              <a:rPr lang="ja-JP" altLang="en-US" sz="3600" dirty="0" smtClean="0">
                <a:latin typeface="Segoe UI" panose="020B0502040204020203" pitchFamily="34" charset="0"/>
                <a:cs typeface="Segoe UI" panose="020B0502040204020203" pitchFamily="34" charset="0"/>
              </a:rPr>
              <a:t>購入</a:t>
            </a:r>
            <a:r>
              <a:rPr lang="en-US" altLang="ja-JP" sz="3600" dirty="0" smtClean="0">
                <a:latin typeface="Segoe UI" panose="020B0502040204020203" pitchFamily="34" charset="0"/>
                <a:cs typeface="Segoe UI" panose="020B0502040204020203" pitchFamily="34" charset="0"/>
              </a:rPr>
              <a:t>;</a:t>
            </a:r>
          </a:p>
          <a:p>
            <a:pPr marL="0" indent="0">
              <a:lnSpc>
                <a:spcPct val="140000"/>
              </a:lnSpc>
              <a:buNone/>
            </a:pPr>
            <a:r>
              <a:rPr lang="ja-JP" altLang="en-US" sz="3600" dirty="0" smtClean="0">
                <a:latin typeface="Segoe UI" panose="020B0502040204020203" pitchFamily="34" charset="0"/>
                <a:cs typeface="Segoe UI" panose="020B0502040204020203" pitchFamily="34" charset="0"/>
              </a:rPr>
              <a:t>⑤　</a:t>
            </a:r>
            <a:r>
              <a:rPr lang="en-US" altLang="ja-JP" sz="3600" dirty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select</a:t>
            </a:r>
            <a:r>
              <a:rPr lang="en-US" altLang="ja-JP" sz="3600" dirty="0">
                <a:latin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altLang="ja-JP" sz="3600" dirty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* from </a:t>
            </a:r>
            <a:r>
              <a:rPr lang="ja-JP" altLang="en-US" sz="3600" dirty="0">
                <a:latin typeface="Segoe UI" panose="020B0502040204020203" pitchFamily="34" charset="0"/>
                <a:cs typeface="Segoe UI" panose="020B0502040204020203" pitchFamily="34" charset="0"/>
              </a:rPr>
              <a:t>商品</a:t>
            </a:r>
            <a:r>
              <a:rPr lang="en-US" altLang="ja-JP" sz="3600" dirty="0">
                <a:latin typeface="Segoe UI" panose="020B0502040204020203" pitchFamily="34" charset="0"/>
                <a:cs typeface="Segoe UI" panose="020B0502040204020203" pitchFamily="34" charset="0"/>
              </a:rPr>
              <a:t>, </a:t>
            </a:r>
            <a:r>
              <a:rPr lang="ja-JP" altLang="en-US" sz="3600" dirty="0" smtClean="0">
                <a:latin typeface="Segoe UI" panose="020B0502040204020203" pitchFamily="34" charset="0"/>
                <a:cs typeface="Segoe UI" panose="020B0502040204020203" pitchFamily="34" charset="0"/>
              </a:rPr>
              <a:t>購入</a:t>
            </a:r>
            <a:r>
              <a:rPr lang="ja-JP" altLang="en-US" sz="3600" dirty="0">
                <a:latin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altLang="ja-JP" sz="3600" dirty="0" smtClean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where</a:t>
            </a:r>
            <a:r>
              <a:rPr lang="en-US" altLang="ja-JP" sz="3600" dirty="0" smtClean="0">
                <a:latin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ja-JP" altLang="en-US" sz="3600" dirty="0">
                <a:latin typeface="Segoe UI" panose="020B0502040204020203" pitchFamily="34" charset="0"/>
                <a:cs typeface="Segoe UI" panose="020B0502040204020203" pitchFamily="34" charset="0"/>
              </a:rPr>
              <a:t>商品</a:t>
            </a:r>
            <a:r>
              <a:rPr lang="en-US" altLang="ja-JP" sz="3600" dirty="0">
                <a:latin typeface="Segoe UI" panose="020B0502040204020203" pitchFamily="34" charset="0"/>
                <a:cs typeface="Segoe UI" panose="020B0502040204020203" pitchFamily="34" charset="0"/>
              </a:rPr>
              <a:t>.ID = </a:t>
            </a:r>
            <a:r>
              <a:rPr lang="ja-JP" altLang="en-US" sz="3600" dirty="0">
                <a:latin typeface="Segoe UI" panose="020B0502040204020203" pitchFamily="34" charset="0"/>
                <a:cs typeface="Segoe UI" panose="020B0502040204020203" pitchFamily="34" charset="0"/>
              </a:rPr>
              <a:t>購入</a:t>
            </a:r>
            <a:r>
              <a:rPr lang="en-US" altLang="ja-JP" sz="3600" dirty="0">
                <a:latin typeface="Segoe UI" panose="020B0502040204020203" pitchFamily="34" charset="0"/>
                <a:cs typeface="Segoe UI" panose="020B0502040204020203" pitchFamily="34" charset="0"/>
              </a:rPr>
              <a:t>.</a:t>
            </a:r>
            <a:r>
              <a:rPr lang="ja-JP" altLang="en-US" sz="3600" dirty="0">
                <a:latin typeface="Segoe UI" panose="020B0502040204020203" pitchFamily="34" charset="0"/>
                <a:cs typeface="Segoe UI" panose="020B0502040204020203" pitchFamily="34" charset="0"/>
              </a:rPr>
              <a:t>商品</a:t>
            </a:r>
            <a:r>
              <a:rPr lang="en-US" altLang="ja-JP" sz="3600" dirty="0">
                <a:latin typeface="Segoe UI" panose="020B0502040204020203" pitchFamily="34" charset="0"/>
                <a:cs typeface="Segoe UI" panose="020B0502040204020203" pitchFamily="34" charset="0"/>
              </a:rPr>
              <a:t>;</a:t>
            </a:r>
          </a:p>
          <a:p>
            <a:pPr marL="0" indent="0">
              <a:lnSpc>
                <a:spcPct val="140000"/>
              </a:lnSpc>
              <a:buNone/>
            </a:pPr>
            <a:endParaRPr lang="en-US" altLang="ja-JP" sz="3600" dirty="0">
              <a:latin typeface="Inconsolata" panose="020B0609030003000000" pitchFamily="49" charset="0"/>
            </a:endParaRPr>
          </a:p>
          <a:p>
            <a:pPr marL="0" indent="0">
              <a:lnSpc>
                <a:spcPct val="140000"/>
              </a:lnSpc>
              <a:buNone/>
            </a:pPr>
            <a:endParaRPr lang="en-US" altLang="ja-JP" sz="3600" dirty="0" smtClean="0">
              <a:latin typeface="Inconsolata" panose="020B0609030003000000" pitchFamily="49" charset="0"/>
            </a:endParaRPr>
          </a:p>
          <a:p>
            <a:pPr marL="0" indent="0">
              <a:buNone/>
            </a:pPr>
            <a:endParaRPr lang="ja-JP" altLang="en-US" sz="3600" dirty="0">
              <a:latin typeface="Inconsolata" panose="020B0609030003000000" pitchFamily="49" charset="0"/>
            </a:endParaRPr>
          </a:p>
          <a:p>
            <a:pPr marL="0" indent="0">
              <a:buNone/>
            </a:pPr>
            <a:endParaRPr kumimoji="1" lang="ja-JP" altLang="en-US" sz="3600" dirty="0">
              <a:latin typeface="Inconsolata" panose="020B0609030003000000" pitchFamily="49" charset="0"/>
            </a:endParaRPr>
          </a:p>
        </p:txBody>
      </p:sp>
      <p:sp>
        <p:nvSpPr>
          <p:cNvPr id="7" name="正方形/長方形 6"/>
          <p:cNvSpPr/>
          <p:nvPr/>
        </p:nvSpPr>
        <p:spPr>
          <a:xfrm>
            <a:off x="2488192" y="1467906"/>
            <a:ext cx="438150" cy="542926"/>
          </a:xfrm>
          <a:prstGeom prst="rect">
            <a:avLst/>
          </a:prstGeom>
          <a:noFill/>
          <a:ln w="57150">
            <a:solidFill>
              <a:srgbClr val="FF0000">
                <a:alpha val="2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9" name="正方形/長方形 8"/>
          <p:cNvSpPr/>
          <p:nvPr/>
        </p:nvSpPr>
        <p:spPr>
          <a:xfrm>
            <a:off x="2492375" y="4041895"/>
            <a:ext cx="438150" cy="542926"/>
          </a:xfrm>
          <a:prstGeom prst="rect">
            <a:avLst/>
          </a:prstGeom>
          <a:noFill/>
          <a:ln w="57150">
            <a:solidFill>
              <a:srgbClr val="FF0000">
                <a:alpha val="2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0" name="正方形/長方形 9"/>
          <p:cNvSpPr/>
          <p:nvPr/>
        </p:nvSpPr>
        <p:spPr>
          <a:xfrm>
            <a:off x="2492375" y="4936623"/>
            <a:ext cx="438150" cy="542926"/>
          </a:xfrm>
          <a:prstGeom prst="rect">
            <a:avLst/>
          </a:prstGeom>
          <a:noFill/>
          <a:ln w="57150">
            <a:solidFill>
              <a:srgbClr val="FF0000">
                <a:alpha val="2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1" name="正方形/長方形 10"/>
          <p:cNvSpPr/>
          <p:nvPr/>
        </p:nvSpPr>
        <p:spPr>
          <a:xfrm>
            <a:off x="2488192" y="2382673"/>
            <a:ext cx="2252662" cy="542926"/>
          </a:xfrm>
          <a:prstGeom prst="rect">
            <a:avLst/>
          </a:prstGeom>
          <a:noFill/>
          <a:ln w="57150">
            <a:solidFill>
              <a:srgbClr val="FF0000">
                <a:alpha val="2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2" name="正方形/長方形 11"/>
          <p:cNvSpPr/>
          <p:nvPr/>
        </p:nvSpPr>
        <p:spPr>
          <a:xfrm>
            <a:off x="2489908" y="3272860"/>
            <a:ext cx="2252662" cy="542926"/>
          </a:xfrm>
          <a:prstGeom prst="rect">
            <a:avLst/>
          </a:prstGeom>
          <a:noFill/>
          <a:ln w="57150">
            <a:solidFill>
              <a:srgbClr val="FF0000">
                <a:alpha val="2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" name="テキスト ボックス 1"/>
          <p:cNvSpPr txBox="1"/>
          <p:nvPr/>
        </p:nvSpPr>
        <p:spPr>
          <a:xfrm>
            <a:off x="1075373" y="5707915"/>
            <a:ext cx="341632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sz="2800" dirty="0" smtClean="0">
                <a:solidFill>
                  <a:srgbClr val="FF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* </a:t>
            </a:r>
            <a:r>
              <a:rPr kumimoji="1" lang="ja-JP" altLang="en-US" sz="2800" dirty="0" smtClean="0">
                <a:solidFill>
                  <a:srgbClr val="FF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または</a:t>
            </a:r>
            <a:endParaRPr kumimoji="1" lang="en-US" altLang="ja-JP" sz="2800" dirty="0" smtClean="0">
              <a:solidFill>
                <a:srgbClr val="FF000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r>
              <a:rPr kumimoji="1" lang="ja-JP" altLang="en-US" sz="2800" dirty="0" smtClean="0">
                <a:solidFill>
                  <a:srgbClr val="FF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フィールド名リスト</a:t>
            </a:r>
            <a:endParaRPr kumimoji="1" lang="ja-JP" altLang="en-US" sz="2800" dirty="0">
              <a:solidFill>
                <a:srgbClr val="FF000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14" name="正方形/長方形 13"/>
          <p:cNvSpPr/>
          <p:nvPr/>
        </p:nvSpPr>
        <p:spPr>
          <a:xfrm>
            <a:off x="3965518" y="1446443"/>
            <a:ext cx="889635" cy="542926"/>
          </a:xfrm>
          <a:prstGeom prst="rect">
            <a:avLst/>
          </a:prstGeom>
          <a:noFill/>
          <a:ln w="57150">
            <a:solidFill>
              <a:srgbClr val="7030A0">
                <a:alpha val="2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5" name="正方形/長方形 14"/>
          <p:cNvSpPr/>
          <p:nvPr/>
        </p:nvSpPr>
        <p:spPr>
          <a:xfrm>
            <a:off x="5812098" y="2382673"/>
            <a:ext cx="889635" cy="542926"/>
          </a:xfrm>
          <a:prstGeom prst="rect">
            <a:avLst/>
          </a:prstGeom>
          <a:noFill/>
          <a:ln w="57150">
            <a:solidFill>
              <a:srgbClr val="7030A0">
                <a:alpha val="2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6" name="正方形/長方形 15"/>
          <p:cNvSpPr/>
          <p:nvPr/>
        </p:nvSpPr>
        <p:spPr>
          <a:xfrm>
            <a:off x="5813813" y="3272860"/>
            <a:ext cx="889635" cy="542926"/>
          </a:xfrm>
          <a:prstGeom prst="rect">
            <a:avLst/>
          </a:prstGeom>
          <a:noFill/>
          <a:ln w="57150">
            <a:solidFill>
              <a:srgbClr val="7030A0">
                <a:alpha val="2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7" name="正方形/長方形 16"/>
          <p:cNvSpPr/>
          <p:nvPr/>
        </p:nvSpPr>
        <p:spPr>
          <a:xfrm>
            <a:off x="3969700" y="4059588"/>
            <a:ext cx="2088404" cy="542926"/>
          </a:xfrm>
          <a:prstGeom prst="rect">
            <a:avLst/>
          </a:prstGeom>
          <a:noFill/>
          <a:ln w="57150">
            <a:solidFill>
              <a:srgbClr val="7030A0">
                <a:alpha val="2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8" name="正方形/長方形 17"/>
          <p:cNvSpPr/>
          <p:nvPr/>
        </p:nvSpPr>
        <p:spPr>
          <a:xfrm>
            <a:off x="3969700" y="4911069"/>
            <a:ext cx="2088404" cy="542926"/>
          </a:xfrm>
          <a:prstGeom prst="rect">
            <a:avLst/>
          </a:prstGeom>
          <a:noFill/>
          <a:ln w="57150">
            <a:solidFill>
              <a:srgbClr val="7030A0">
                <a:alpha val="2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0" name="テキスト ボックス 19"/>
          <p:cNvSpPr txBox="1"/>
          <p:nvPr/>
        </p:nvSpPr>
        <p:spPr>
          <a:xfrm>
            <a:off x="3531714" y="5494775"/>
            <a:ext cx="305724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800" dirty="0">
                <a:solidFill>
                  <a:srgbClr val="7030A0"/>
                </a:solidFill>
                <a:latin typeface="Inconsolata" panose="020B0609030003000000" pitchFamily="49" charset="0"/>
              </a:rPr>
              <a:t>テーブル</a:t>
            </a:r>
            <a:r>
              <a:rPr kumimoji="1" lang="ja-JP" altLang="en-US" sz="2800" dirty="0" smtClean="0">
                <a:solidFill>
                  <a:srgbClr val="7030A0"/>
                </a:solidFill>
                <a:latin typeface="Inconsolata" panose="020B0609030003000000" pitchFamily="49" charset="0"/>
              </a:rPr>
              <a:t>名リスト</a:t>
            </a:r>
            <a:endParaRPr kumimoji="1" lang="ja-JP" altLang="en-US" sz="2800" dirty="0">
              <a:solidFill>
                <a:srgbClr val="7030A0"/>
              </a:solidFill>
              <a:latin typeface="Inconsolata" panose="020B0609030003000000" pitchFamily="49" charset="0"/>
            </a:endParaRPr>
          </a:p>
        </p:txBody>
      </p:sp>
      <p:sp>
        <p:nvSpPr>
          <p:cNvPr id="21" name="正方形/長方形 20"/>
          <p:cNvSpPr/>
          <p:nvPr/>
        </p:nvSpPr>
        <p:spPr>
          <a:xfrm>
            <a:off x="6885056" y="3272751"/>
            <a:ext cx="3346339" cy="542926"/>
          </a:xfrm>
          <a:prstGeom prst="rect">
            <a:avLst/>
          </a:prstGeom>
          <a:noFill/>
          <a:ln w="57150">
            <a:solidFill>
              <a:schemeClr val="accent6">
                <a:lumMod val="75000"/>
                <a:alpha val="2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2" name="正方形/長方形 21"/>
          <p:cNvSpPr/>
          <p:nvPr/>
        </p:nvSpPr>
        <p:spPr>
          <a:xfrm>
            <a:off x="6216853" y="4911069"/>
            <a:ext cx="5150670" cy="542926"/>
          </a:xfrm>
          <a:prstGeom prst="rect">
            <a:avLst/>
          </a:prstGeom>
          <a:noFill/>
          <a:ln w="57150">
            <a:solidFill>
              <a:schemeClr val="accent6">
                <a:lumMod val="75000"/>
                <a:alpha val="2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3" name="テキスト ボックス 22"/>
          <p:cNvSpPr txBox="1"/>
          <p:nvPr/>
        </p:nvSpPr>
        <p:spPr>
          <a:xfrm>
            <a:off x="7048004" y="5735583"/>
            <a:ext cx="3020442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2800" dirty="0" smtClean="0">
                <a:solidFill>
                  <a:schemeClr val="accent6">
                    <a:lumMod val="50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オプションで</a:t>
            </a:r>
            <a:endParaRPr kumimoji="1" lang="en-US" altLang="ja-JP" sz="2800" dirty="0" smtClean="0">
              <a:solidFill>
                <a:schemeClr val="accent6">
                  <a:lumMod val="50000"/>
                </a:schemeClr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r>
              <a:rPr lang="en-US" altLang="ja-JP" sz="2800" dirty="0">
                <a:solidFill>
                  <a:schemeClr val="accent6">
                    <a:lumMod val="50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w</a:t>
            </a:r>
            <a:r>
              <a:rPr lang="en-US" altLang="ja-JP" sz="2800" dirty="0" smtClean="0">
                <a:solidFill>
                  <a:schemeClr val="accent6">
                    <a:lumMod val="50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here + </a:t>
            </a:r>
            <a:r>
              <a:rPr lang="ja-JP" altLang="en-US" sz="2800" dirty="0" smtClean="0">
                <a:solidFill>
                  <a:schemeClr val="accent6">
                    <a:lumMod val="50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選択条件</a:t>
            </a:r>
            <a:endParaRPr kumimoji="1" lang="ja-JP" altLang="en-US" sz="2800" dirty="0">
              <a:solidFill>
                <a:schemeClr val="accent6">
                  <a:lumMod val="50000"/>
                </a:schemeClr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184868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279400" y="237625"/>
            <a:ext cx="11671300" cy="676275"/>
          </a:xfrm>
        </p:spPr>
        <p:txBody>
          <a:bodyPr>
            <a:normAutofit fontScale="90000"/>
          </a:bodyPr>
          <a:lstStyle/>
          <a:p>
            <a:r>
              <a:rPr lang="ja-JP" altLang="en-US" dirty="0">
                <a:latin typeface="メイリオ" panose="020B0604030504040204" pitchFamily="50" charset="-128"/>
                <a:ea typeface="メイリオ" panose="020B0604030504040204" pitchFamily="50" charset="-128"/>
              </a:rPr>
              <a:t>実習タイム　</a:t>
            </a:r>
            <a:r>
              <a:rPr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その② </a:t>
            </a:r>
            <a:r>
              <a:rPr kumimoji="1"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　</a:t>
            </a:r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279400" y="1085612"/>
            <a:ext cx="9954705" cy="1349710"/>
          </a:xfrm>
        </p:spPr>
        <p:txBody>
          <a:bodyPr>
            <a:normAutofit/>
          </a:bodyPr>
          <a:lstStyle/>
          <a:p>
            <a:pPr marL="0" indent="0">
              <a:lnSpc>
                <a:spcPct val="120000"/>
              </a:lnSpc>
              <a:buNone/>
            </a:pPr>
            <a:r>
              <a:rPr lang="en-US" altLang="ja-JP" sz="3200" dirty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1</a:t>
            </a:r>
            <a:r>
              <a:rPr lang="en-US" altLang="ja-JP" sz="32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. </a:t>
            </a:r>
            <a:r>
              <a:rPr lang="ja-JP" altLang="en-US" sz="32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さきほど作成した</a:t>
            </a:r>
            <a:r>
              <a:rPr lang="ja-JP" altLang="en-US" sz="3200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データベース</a:t>
            </a:r>
            <a:r>
              <a:rPr lang="ja-JP" altLang="en-US" sz="32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に、次の</a:t>
            </a:r>
            <a:r>
              <a:rPr lang="ja-JP" altLang="en-US" sz="3200" b="1" dirty="0" smtClean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購入テーブル</a:t>
            </a:r>
            <a:r>
              <a:rPr lang="ja-JP" altLang="en-US" sz="32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を</a:t>
            </a:r>
            <a:r>
              <a:rPr lang="ja-JP" altLang="en-US" sz="3200" dirty="0" smtClean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追加しなさい　</a:t>
            </a:r>
            <a:r>
              <a:rPr lang="ja-JP" altLang="en-US" sz="32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（説明は、次ページに続く）</a:t>
            </a:r>
            <a:endParaRPr lang="en-US" altLang="ja-JP" sz="3200" dirty="0" smtClean="0">
              <a:solidFill>
                <a:srgbClr val="000066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38</a:t>
            </a:fld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pic>
        <p:nvPicPr>
          <p:cNvPr id="12" name="Picture 2" descr="http://4.bp.blogspot.com/-v8HxBimZB4c/VYJrcQizTcI/AAAAAAAAudU/XyRBP6J4FLQ/s800/cooking_ryouri_kyoushitsu_kids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6600" y="65913"/>
            <a:ext cx="875817" cy="8758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19" name="表 1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78919480"/>
              </p:ext>
            </p:extLst>
          </p:nvPr>
        </p:nvGraphicFramePr>
        <p:xfrm>
          <a:off x="3384560" y="2668141"/>
          <a:ext cx="3684080" cy="198387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1458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3453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3496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61382"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3600" dirty="0" smtClean="0"/>
                        <a:t>ID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3600" dirty="0" smtClean="0"/>
                        <a:t>名前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3600" dirty="0" smtClean="0"/>
                        <a:t>商品</a:t>
                      </a:r>
                      <a:endParaRPr kumimoji="1" lang="ja-JP" altLang="en-US" sz="3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03712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dirty="0" smtClean="0"/>
                        <a:t>1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dirty="0" smtClean="0"/>
                        <a:t>X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dirty="0" smtClean="0"/>
                        <a:t>3</a:t>
                      </a:r>
                      <a:endParaRPr kumimoji="1" lang="ja-JP" altLang="en-US" sz="3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97735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dirty="0" smtClean="0"/>
                        <a:t>2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dirty="0" smtClean="0"/>
                        <a:t>Y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dirty="0" smtClean="0"/>
                        <a:t>1</a:t>
                      </a:r>
                      <a:endParaRPr kumimoji="1" lang="ja-JP" altLang="en-US" sz="3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906620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図 1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295497"/>
            <a:ext cx="3819477" cy="929559"/>
          </a:xfrm>
          <a:prstGeom prst="rect">
            <a:avLst/>
          </a:prstGeom>
        </p:spPr>
      </p:pic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279400" y="237625"/>
            <a:ext cx="11671300" cy="676275"/>
          </a:xfrm>
        </p:spPr>
        <p:txBody>
          <a:bodyPr>
            <a:normAutofit fontScale="90000"/>
          </a:bodyPr>
          <a:lstStyle/>
          <a:p>
            <a:r>
              <a:rPr lang="ja-JP" altLang="en-US" dirty="0">
                <a:latin typeface="メイリオ" panose="020B0604030504040204" pitchFamily="50" charset="-128"/>
                <a:ea typeface="メイリオ" panose="020B0604030504040204" pitchFamily="50" charset="-128"/>
              </a:rPr>
              <a:t>実習タイム　</a:t>
            </a:r>
            <a:r>
              <a:rPr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その② </a:t>
            </a:r>
            <a:r>
              <a:rPr kumimoji="1"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　</a:t>
            </a:r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39</a:t>
            </a:fld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10" name="コンテンツ プレースホルダー 2"/>
          <p:cNvSpPr txBox="1">
            <a:spLocks/>
          </p:cNvSpPr>
          <p:nvPr/>
        </p:nvSpPr>
        <p:spPr>
          <a:xfrm>
            <a:off x="144428" y="1183477"/>
            <a:ext cx="12192001" cy="18440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en-US" altLang="ja-JP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2. 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テーブル名「</a:t>
            </a:r>
            <a:r>
              <a:rPr lang="ja-JP" altLang="en-US" sz="3200" b="1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購入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」の</a:t>
            </a:r>
            <a:r>
              <a:rPr lang="ja-JP" altLang="en-US" sz="3200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テーブル定義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を行いなさい　</a:t>
            </a:r>
            <a:endParaRPr lang="ja-JP" altLang="ja-JP" sz="32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0" indent="0">
              <a:lnSpc>
                <a:spcPct val="120000"/>
              </a:lnSpc>
              <a:buNone/>
            </a:pPr>
            <a:endParaRPr lang="en-US" altLang="ja-JP" sz="3200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14" name="テキスト ボックス 13"/>
          <p:cNvSpPr txBox="1"/>
          <p:nvPr/>
        </p:nvSpPr>
        <p:spPr>
          <a:xfrm>
            <a:off x="10224911" y="2762611"/>
            <a:ext cx="277770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ja-JP" altLang="en-US" sz="3200" b="1" u="sng" dirty="0" smtClean="0">
                <a:solidFill>
                  <a:srgbClr val="FF0000"/>
                </a:solidFill>
              </a:rPr>
              <a:t>← 主キー</a:t>
            </a:r>
            <a:endParaRPr kumimoji="1" lang="ja-JP" altLang="en-US" sz="3200" b="1" u="sng" dirty="0">
              <a:solidFill>
                <a:srgbClr val="FF0000"/>
              </a:solidFill>
            </a:endParaRPr>
          </a:p>
        </p:txBody>
      </p:sp>
      <p:sp>
        <p:nvSpPr>
          <p:cNvPr id="15" name="コンテンツ プレースホルダー 2"/>
          <p:cNvSpPr txBox="1">
            <a:spLocks/>
          </p:cNvSpPr>
          <p:nvPr/>
        </p:nvSpPr>
        <p:spPr>
          <a:xfrm>
            <a:off x="10224911" y="3538221"/>
            <a:ext cx="2446533" cy="109775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ja-JP" altLang="en-US" sz="2400" dirty="0" smtClean="0"/>
              <a:t>「</a:t>
            </a:r>
            <a:r>
              <a:rPr lang="en-US" altLang="ja-JP" sz="2400" dirty="0" smtClean="0"/>
              <a:t>ID</a:t>
            </a:r>
            <a:r>
              <a:rPr lang="ja-JP" altLang="en-US" sz="2400" dirty="0" smtClean="0"/>
              <a:t>」が</a:t>
            </a:r>
            <a:endParaRPr lang="en-US" altLang="ja-JP" sz="2400" dirty="0" smtClean="0"/>
          </a:p>
          <a:p>
            <a:pPr marL="0" indent="0">
              <a:buFont typeface="Arial" panose="020B0604020202020204" pitchFamily="34" charset="0"/>
              <a:buNone/>
            </a:pPr>
            <a:r>
              <a:rPr lang="ja-JP" altLang="en-US" sz="2400" dirty="0" smtClean="0">
                <a:solidFill>
                  <a:srgbClr val="C00000"/>
                </a:solidFill>
              </a:rPr>
              <a:t>主キー</a:t>
            </a:r>
            <a:r>
              <a:rPr lang="ja-JP" altLang="en-US" sz="2400" dirty="0" smtClean="0"/>
              <a:t>である</a:t>
            </a:r>
            <a:endParaRPr lang="ja-JP" altLang="en-US" sz="2400" dirty="0"/>
          </a:p>
        </p:txBody>
      </p:sp>
      <p:pic>
        <p:nvPicPr>
          <p:cNvPr id="12" name="Picture 2" descr="http://4.bp.blogspot.com/-v8HxBimZB4c/VYJrcQizTcI/AAAAAAAAudU/XyRBP6J4FLQ/s800/cooking_ryouri_kyoushitsu_kids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6600" y="65913"/>
            <a:ext cx="875817" cy="8758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図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5202" y="2213125"/>
            <a:ext cx="3724275" cy="1628775"/>
          </a:xfrm>
          <a:prstGeom prst="rect">
            <a:avLst/>
          </a:prstGeom>
          <a:ln>
            <a:solidFill>
              <a:schemeClr val="accent1"/>
            </a:solidFill>
          </a:ln>
        </p:spPr>
      </p:pic>
      <p:sp>
        <p:nvSpPr>
          <p:cNvPr id="6" name="正方形/長方形 5"/>
          <p:cNvSpPr/>
          <p:nvPr/>
        </p:nvSpPr>
        <p:spPr>
          <a:xfrm>
            <a:off x="1202785" y="2421248"/>
            <a:ext cx="754554" cy="352029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3" name="正方形/長方形 12"/>
          <p:cNvSpPr/>
          <p:nvPr/>
        </p:nvSpPr>
        <p:spPr>
          <a:xfrm>
            <a:off x="1274759" y="2824760"/>
            <a:ext cx="682580" cy="666128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6" name="正方形/長方形 15"/>
          <p:cNvSpPr/>
          <p:nvPr/>
        </p:nvSpPr>
        <p:spPr>
          <a:xfrm>
            <a:off x="279400" y="4635972"/>
            <a:ext cx="3851646" cy="692939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graphicFrame>
        <p:nvGraphicFramePr>
          <p:cNvPr id="18" name="表 1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9405643"/>
              </p:ext>
            </p:extLst>
          </p:nvPr>
        </p:nvGraphicFramePr>
        <p:xfrm>
          <a:off x="4474475" y="2176813"/>
          <a:ext cx="5805674" cy="2316480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306151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74415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35317"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3200" dirty="0" smtClean="0"/>
                        <a:t>フィールド名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3200" dirty="0" smtClean="0"/>
                        <a:t>データ型</a:t>
                      </a:r>
                      <a:endParaRPr kumimoji="1" lang="ja-JP" altLang="en-US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95097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200" dirty="0" smtClean="0"/>
                        <a:t>ID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200" dirty="0" smtClean="0"/>
                        <a:t>数値型</a:t>
                      </a:r>
                      <a:endParaRPr kumimoji="1" lang="ja-JP" altLang="en-US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74786"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200" dirty="0" smtClean="0"/>
                        <a:t>名前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200" dirty="0" smtClean="0"/>
                        <a:t>短いテキスト</a:t>
                      </a:r>
                      <a:endParaRPr kumimoji="1" lang="ja-JP" altLang="en-US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74786"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200" dirty="0" smtClean="0"/>
                        <a:t>商品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200" dirty="0" smtClean="0"/>
                        <a:t>数値型</a:t>
                      </a:r>
                      <a:endParaRPr kumimoji="1" lang="ja-JP" altLang="en-US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289583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308429" y="45357"/>
            <a:ext cx="11671300" cy="676275"/>
          </a:xfrm>
        </p:spPr>
        <p:txBody>
          <a:bodyPr>
            <a:normAutofit fontScale="90000"/>
          </a:bodyPr>
          <a:lstStyle/>
          <a:p>
            <a:r>
              <a:rPr lang="ja-JP" altLang="en-US" dirty="0">
                <a:latin typeface="メイリオ" panose="020B0604030504040204" pitchFamily="50" charset="-128"/>
                <a:ea typeface="メイリオ" panose="020B0604030504040204" pitchFamily="50" charset="-128"/>
              </a:rPr>
              <a:t>実習タイム　</a:t>
            </a:r>
            <a:r>
              <a:rPr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その</a:t>
            </a:r>
            <a:r>
              <a:rPr lang="ja-JP" altLang="en-US" dirty="0">
                <a:latin typeface="メイリオ" panose="020B0604030504040204" pitchFamily="50" charset="-128"/>
                <a:ea typeface="メイリオ" panose="020B0604030504040204" pitchFamily="50" charset="-128"/>
              </a:rPr>
              <a:t>②</a:t>
            </a: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>
          <a:xfrm>
            <a:off x="8349545" y="6072121"/>
            <a:ext cx="2743200" cy="365125"/>
          </a:xfrm>
        </p:spPr>
        <p:txBody>
          <a:bodyPr/>
          <a:lstStyle/>
          <a:p>
            <a:fld id="{55940FB6-D91C-4C45-82A6-6C3F63B50793}" type="slidenum">
              <a:rPr kumimoji="1" lang="ja-JP" altLang="en-US" smtClean="0"/>
              <a:t>40</a:t>
            </a:fld>
            <a:endParaRPr kumimoji="1" lang="ja-JP" altLang="en-US"/>
          </a:p>
        </p:txBody>
      </p:sp>
      <p:sp>
        <p:nvSpPr>
          <p:cNvPr id="8" name="コンテンツ プレースホルダー 2"/>
          <p:cNvSpPr txBox="1">
            <a:spLocks/>
          </p:cNvSpPr>
          <p:nvPr/>
        </p:nvSpPr>
        <p:spPr>
          <a:xfrm>
            <a:off x="270424" y="896550"/>
            <a:ext cx="10448084" cy="132820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altLang="ja-JP" sz="3200" dirty="0" smtClean="0"/>
              <a:t>3. </a:t>
            </a:r>
            <a:r>
              <a:rPr lang="ja-JP" altLang="en-US" sz="3200" dirty="0" smtClean="0">
                <a:solidFill>
                  <a:srgbClr val="C00000"/>
                </a:solidFill>
              </a:rPr>
              <a:t>データシートビュー</a:t>
            </a:r>
            <a:r>
              <a:rPr lang="ja-JP" altLang="en-US" sz="3200" dirty="0" smtClean="0"/>
              <a:t>を使って、テーブル「</a:t>
            </a:r>
            <a:r>
              <a:rPr lang="ja-JP" altLang="en-US" sz="3200" b="1" dirty="0" smtClean="0"/>
              <a:t>購入</a:t>
            </a:r>
            <a:r>
              <a:rPr lang="ja-JP" altLang="en-US" sz="3200" dirty="0" smtClean="0"/>
              <a:t>」に</a:t>
            </a:r>
            <a:r>
              <a:rPr lang="ja-JP" altLang="en-US" sz="3200" b="1" dirty="0" smtClean="0"/>
              <a:t>データを入力</a:t>
            </a:r>
            <a:r>
              <a:rPr lang="ja-JP" altLang="en-US" sz="3200" dirty="0" smtClean="0"/>
              <a:t>しなさい．</a:t>
            </a:r>
            <a:endParaRPr lang="ja-JP" altLang="en-US" sz="3200" dirty="0"/>
          </a:p>
        </p:txBody>
      </p:sp>
      <p:sp>
        <p:nvSpPr>
          <p:cNvPr id="11" name="テキスト ボックス 10"/>
          <p:cNvSpPr txBox="1"/>
          <p:nvPr/>
        </p:nvSpPr>
        <p:spPr>
          <a:xfrm>
            <a:off x="3137862" y="4442160"/>
            <a:ext cx="413446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800" dirty="0" smtClean="0"/>
              <a:t>数値はすべて半角の数字</a:t>
            </a:r>
            <a:endParaRPr kumimoji="1" lang="ja-JP" altLang="en-US" sz="2800" dirty="0"/>
          </a:p>
        </p:txBody>
      </p:sp>
      <p:sp>
        <p:nvSpPr>
          <p:cNvPr id="14" name="テキスト ボックス 13"/>
          <p:cNvSpPr txBox="1"/>
          <p:nvPr/>
        </p:nvSpPr>
        <p:spPr>
          <a:xfrm>
            <a:off x="6076303" y="6415552"/>
            <a:ext cx="341632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2800" dirty="0" smtClean="0"/>
              <a:t>データシートビュー</a:t>
            </a:r>
            <a:endParaRPr kumimoji="1" lang="ja-JP" altLang="en-US" sz="2800" dirty="0"/>
          </a:p>
        </p:txBody>
      </p:sp>
      <p:pic>
        <p:nvPicPr>
          <p:cNvPr id="5" name="図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833" y="4852120"/>
            <a:ext cx="1365634" cy="1825042"/>
          </a:xfrm>
          <a:prstGeom prst="rect">
            <a:avLst/>
          </a:prstGeom>
        </p:spPr>
      </p:pic>
      <p:sp>
        <p:nvSpPr>
          <p:cNvPr id="10" name="正方形/長方形 9"/>
          <p:cNvSpPr/>
          <p:nvPr/>
        </p:nvSpPr>
        <p:spPr>
          <a:xfrm>
            <a:off x="522833" y="6278116"/>
            <a:ext cx="1218773" cy="318260"/>
          </a:xfrm>
          <a:prstGeom prst="rect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6" name="右矢印 5"/>
          <p:cNvSpPr/>
          <p:nvPr/>
        </p:nvSpPr>
        <p:spPr>
          <a:xfrm>
            <a:off x="2202040" y="5484357"/>
            <a:ext cx="297695" cy="58776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2" name="右矢印 11"/>
          <p:cNvSpPr/>
          <p:nvPr/>
        </p:nvSpPr>
        <p:spPr>
          <a:xfrm>
            <a:off x="4237781" y="5484357"/>
            <a:ext cx="297695" cy="58776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5" name="テキスト ボックス 14"/>
          <p:cNvSpPr txBox="1"/>
          <p:nvPr/>
        </p:nvSpPr>
        <p:spPr>
          <a:xfrm>
            <a:off x="2682365" y="5301185"/>
            <a:ext cx="12618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2800" dirty="0" smtClean="0"/>
              <a:t>データ</a:t>
            </a:r>
            <a:endParaRPr kumimoji="1" lang="en-US" altLang="ja-JP" sz="2800" dirty="0" smtClean="0"/>
          </a:p>
          <a:p>
            <a:r>
              <a:rPr lang="ja-JP" altLang="en-US" sz="2800" dirty="0" smtClean="0"/>
              <a:t>入力</a:t>
            </a:r>
            <a:endParaRPr kumimoji="1" lang="ja-JP" altLang="en-US" sz="2800" dirty="0"/>
          </a:p>
        </p:txBody>
      </p:sp>
      <p:pic>
        <p:nvPicPr>
          <p:cNvPr id="16" name="Picture 2" descr="http://4.bp.blogspot.com/-v8HxBimZB4c/VYJrcQizTcI/AAAAAAAAudU/XyRBP6J4FLQ/s800/cooking_ryouri_kyoushitsu_kids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6600" y="65913"/>
            <a:ext cx="875817" cy="8758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17" name="表 1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62216234"/>
              </p:ext>
            </p:extLst>
          </p:nvPr>
        </p:nvGraphicFramePr>
        <p:xfrm>
          <a:off x="3384560" y="1912011"/>
          <a:ext cx="3684080" cy="198387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1458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3453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3496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61382"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3600" dirty="0" smtClean="0"/>
                        <a:t>ID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3600" dirty="0" smtClean="0"/>
                        <a:t>名前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3600" dirty="0" smtClean="0"/>
                        <a:t>商品</a:t>
                      </a:r>
                      <a:endParaRPr kumimoji="1" lang="ja-JP" altLang="en-US" sz="3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03712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dirty="0" smtClean="0"/>
                        <a:t>1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dirty="0" smtClean="0"/>
                        <a:t>X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dirty="0" smtClean="0"/>
                        <a:t>3</a:t>
                      </a:r>
                      <a:endParaRPr kumimoji="1" lang="ja-JP" altLang="en-US" sz="3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97735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dirty="0" smtClean="0"/>
                        <a:t>2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dirty="0" smtClean="0"/>
                        <a:t>Y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dirty="0" smtClean="0"/>
                        <a:t>1</a:t>
                      </a:r>
                      <a:endParaRPr kumimoji="1" lang="ja-JP" altLang="en-US" sz="3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pic>
        <p:nvPicPr>
          <p:cNvPr id="7" name="図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70884" y="5033896"/>
            <a:ext cx="4872205" cy="16093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95630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" name="図 3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64102" y="3746450"/>
            <a:ext cx="2061721" cy="2082652"/>
          </a:xfrm>
          <a:prstGeom prst="rect">
            <a:avLst/>
          </a:prstGeom>
        </p:spPr>
      </p:pic>
      <p:pic>
        <p:nvPicPr>
          <p:cNvPr id="8" name="図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40389" y="3746450"/>
            <a:ext cx="2061721" cy="2082652"/>
          </a:xfrm>
          <a:prstGeom prst="rect">
            <a:avLst/>
          </a:prstGeom>
        </p:spPr>
      </p:pic>
      <p:pic>
        <p:nvPicPr>
          <p:cNvPr id="7" name="図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37712" y="3803057"/>
            <a:ext cx="1990688" cy="2010898"/>
          </a:xfrm>
          <a:prstGeom prst="rect">
            <a:avLst/>
          </a:prstGeom>
        </p:spPr>
      </p:pic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279400" y="237625"/>
            <a:ext cx="11671300" cy="676275"/>
          </a:xfrm>
        </p:spPr>
        <p:txBody>
          <a:bodyPr>
            <a:normAutofit fontScale="90000"/>
          </a:bodyPr>
          <a:lstStyle/>
          <a:p>
            <a:r>
              <a:rPr kumimoji="1"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実習タイム　その</a:t>
            </a:r>
            <a:r>
              <a:rPr lang="ja-JP" altLang="en-US" dirty="0">
                <a:latin typeface="メイリオ" panose="020B0604030504040204" pitchFamily="50" charset="-128"/>
                <a:ea typeface="メイリオ" panose="020B0604030504040204" pitchFamily="50" charset="-128"/>
              </a:rPr>
              <a:t>②</a:t>
            </a:r>
            <a:r>
              <a:rPr kumimoji="1"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　</a:t>
            </a:r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406981" y="1039374"/>
            <a:ext cx="10948395" cy="2380780"/>
          </a:xfrm>
        </p:spPr>
        <p:txBody>
          <a:bodyPr>
            <a:normAutofit/>
          </a:bodyPr>
          <a:lstStyle/>
          <a:p>
            <a:pPr marL="0" indent="0">
              <a:lnSpc>
                <a:spcPct val="120000"/>
              </a:lnSpc>
              <a:buNone/>
            </a:pPr>
            <a:r>
              <a:rPr lang="ja-JP" altLang="en-US" sz="32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４</a:t>
            </a:r>
            <a:r>
              <a:rPr kumimoji="1" lang="en-US" altLang="ja-JP" sz="32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. Access 2013 </a:t>
            </a:r>
            <a:r>
              <a:rPr kumimoji="1" lang="ja-JP" altLang="ja-JP" sz="32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で</a:t>
            </a:r>
            <a:r>
              <a:rPr kumimoji="1" lang="ja-JP" altLang="en-US" sz="32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、</a:t>
            </a:r>
            <a:r>
              <a:rPr kumimoji="1" lang="en-US" altLang="ja-JP" sz="3200" b="1" kern="1200" dirty="0" smtClean="0">
                <a:solidFill>
                  <a:srgbClr val="C00000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SQL</a:t>
            </a:r>
            <a:r>
              <a:rPr kumimoji="1" lang="ja-JP" altLang="en-US" sz="3200" b="1" kern="1200" dirty="0" smtClean="0">
                <a:solidFill>
                  <a:srgbClr val="C00000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ビュー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を開きなさい．</a:t>
            </a:r>
            <a:endParaRPr lang="en-US" altLang="ja-JP" sz="3200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lang="ja-JP" altLang="en-US" smtClean="0">
                <a:solidFill>
                  <a:prstClr val="black">
                    <a:tint val="75000"/>
                  </a:prstClr>
                </a:solidFill>
                <a:latin typeface="メイリオ" panose="020B0604030504040204" pitchFamily="50" charset="-128"/>
              </a:rPr>
              <a:pPr/>
              <a:t>41</a:t>
            </a:fld>
            <a:endParaRPr lang="ja-JP" altLang="en-US" dirty="0">
              <a:solidFill>
                <a:prstClr val="black">
                  <a:tint val="75000"/>
                </a:prstClr>
              </a:solidFill>
              <a:latin typeface="メイリオ" panose="020B0604030504040204" pitchFamily="50" charset="-128"/>
            </a:endParaRPr>
          </a:p>
        </p:txBody>
      </p:sp>
      <p:pic>
        <p:nvPicPr>
          <p:cNvPr id="13" name="Picture 2" descr="http://4.bp.blogspot.com/-v8HxBimZB4c/VYJrcQizTcI/AAAAAAAAudU/XyRBP6J4FLQ/s800/cooking_ryouri_kyoushitsu_kids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6600" y="65913"/>
            <a:ext cx="875817" cy="8758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図 1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79400" y="1719916"/>
            <a:ext cx="6336617" cy="1779822"/>
          </a:xfrm>
          <a:prstGeom prst="rect">
            <a:avLst/>
          </a:prstGeom>
        </p:spPr>
      </p:pic>
      <p:sp>
        <p:nvSpPr>
          <p:cNvPr id="15" name="正方形/長方形 14"/>
          <p:cNvSpPr/>
          <p:nvPr/>
        </p:nvSpPr>
        <p:spPr>
          <a:xfrm>
            <a:off x="1689508" y="2029975"/>
            <a:ext cx="698599" cy="369899"/>
          </a:xfrm>
          <a:prstGeom prst="rect">
            <a:avLst/>
          </a:prstGeom>
          <a:noFill/>
          <a:ln w="50800">
            <a:solidFill>
              <a:srgbClr val="FF0000">
                <a:alpha val="6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600">
              <a:solidFill>
                <a:prstClr val="white"/>
              </a:solidFill>
            </a:endParaRPr>
          </a:p>
        </p:txBody>
      </p:sp>
      <p:sp>
        <p:nvSpPr>
          <p:cNvPr id="17" name="正方形/長方形 16"/>
          <p:cNvSpPr/>
          <p:nvPr/>
        </p:nvSpPr>
        <p:spPr>
          <a:xfrm>
            <a:off x="3525311" y="2239928"/>
            <a:ext cx="718235" cy="948528"/>
          </a:xfrm>
          <a:prstGeom prst="rect">
            <a:avLst/>
          </a:prstGeom>
          <a:noFill/>
          <a:ln w="50800">
            <a:solidFill>
              <a:srgbClr val="FF0000">
                <a:alpha val="6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600">
              <a:solidFill>
                <a:prstClr val="white"/>
              </a:solidFill>
            </a:endParaRPr>
          </a:p>
        </p:txBody>
      </p:sp>
      <p:sp>
        <p:nvSpPr>
          <p:cNvPr id="18" name="下矢印 17"/>
          <p:cNvSpPr/>
          <p:nvPr/>
        </p:nvSpPr>
        <p:spPr>
          <a:xfrm>
            <a:off x="1569662" y="3438266"/>
            <a:ext cx="743614" cy="371531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sz="1600"/>
          </a:p>
        </p:txBody>
      </p:sp>
      <p:sp>
        <p:nvSpPr>
          <p:cNvPr id="20" name="角丸四角形 19"/>
          <p:cNvSpPr/>
          <p:nvPr/>
        </p:nvSpPr>
        <p:spPr>
          <a:xfrm>
            <a:off x="391989" y="5923833"/>
            <a:ext cx="3098962" cy="797642"/>
          </a:xfrm>
          <a:prstGeom prst="roundRect">
            <a:avLst/>
          </a:prstGeom>
          <a:noFill/>
          <a:ln w="57150">
            <a:solidFill>
              <a:srgbClr val="000066">
                <a:alpha val="4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sz="2400" dirty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②</a:t>
            </a:r>
            <a:r>
              <a:rPr lang="ja-JP" altLang="en-US" sz="24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「</a:t>
            </a:r>
            <a:r>
              <a:rPr lang="ja-JP" altLang="en-US" sz="2400" b="1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購入</a:t>
            </a:r>
            <a:r>
              <a:rPr lang="ja-JP" altLang="en-US" sz="24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」を選び、「</a:t>
            </a:r>
            <a:r>
              <a:rPr lang="ja-JP" altLang="en-US" sz="2400" b="1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追加</a:t>
            </a:r>
            <a:r>
              <a:rPr lang="ja-JP" altLang="en-US" sz="24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」をクリック</a:t>
            </a:r>
            <a:endParaRPr lang="en-US" altLang="ja-JP" sz="2400" dirty="0" smtClean="0">
              <a:solidFill>
                <a:srgbClr val="000066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21" name="正方形/長方形 20"/>
          <p:cNvSpPr/>
          <p:nvPr/>
        </p:nvSpPr>
        <p:spPr>
          <a:xfrm>
            <a:off x="956803" y="4135366"/>
            <a:ext cx="1037093" cy="270405"/>
          </a:xfrm>
          <a:prstGeom prst="rect">
            <a:avLst/>
          </a:prstGeom>
          <a:noFill/>
          <a:ln w="50800">
            <a:solidFill>
              <a:srgbClr val="FF0000">
                <a:alpha val="6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600">
              <a:solidFill>
                <a:prstClr val="white"/>
              </a:solidFill>
            </a:endParaRPr>
          </a:p>
        </p:txBody>
      </p:sp>
      <p:sp>
        <p:nvSpPr>
          <p:cNvPr id="22" name="右矢印 21"/>
          <p:cNvSpPr/>
          <p:nvPr/>
        </p:nvSpPr>
        <p:spPr>
          <a:xfrm>
            <a:off x="6604513" y="4543916"/>
            <a:ext cx="433101" cy="48772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sz="1600"/>
          </a:p>
        </p:txBody>
      </p:sp>
      <p:sp>
        <p:nvSpPr>
          <p:cNvPr id="24" name="正方形/長方形 23"/>
          <p:cNvSpPr/>
          <p:nvPr/>
        </p:nvSpPr>
        <p:spPr>
          <a:xfrm>
            <a:off x="1782876" y="5568470"/>
            <a:ext cx="605231" cy="293687"/>
          </a:xfrm>
          <a:prstGeom prst="rect">
            <a:avLst/>
          </a:prstGeom>
          <a:noFill/>
          <a:ln w="50800">
            <a:solidFill>
              <a:srgbClr val="FF0000">
                <a:alpha val="6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600">
              <a:solidFill>
                <a:prstClr val="white"/>
              </a:solidFill>
            </a:endParaRPr>
          </a:p>
        </p:txBody>
      </p:sp>
      <p:sp>
        <p:nvSpPr>
          <p:cNvPr id="25" name="角丸四角形 24"/>
          <p:cNvSpPr/>
          <p:nvPr/>
        </p:nvSpPr>
        <p:spPr>
          <a:xfrm>
            <a:off x="7024909" y="5907198"/>
            <a:ext cx="3098962" cy="797642"/>
          </a:xfrm>
          <a:prstGeom prst="roundRect">
            <a:avLst/>
          </a:prstGeom>
          <a:noFill/>
          <a:ln w="57150">
            <a:solidFill>
              <a:srgbClr val="000066">
                <a:alpha val="4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sz="2400" dirty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④</a:t>
            </a:r>
            <a:r>
              <a:rPr lang="ja-JP" altLang="en-US" sz="24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「</a:t>
            </a:r>
            <a:r>
              <a:rPr lang="ja-JP" altLang="en-US" sz="2400" b="1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閉じる</a:t>
            </a:r>
            <a:r>
              <a:rPr lang="ja-JP" altLang="en-US" sz="24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」を</a:t>
            </a:r>
            <a:endParaRPr lang="en-US" altLang="ja-JP" sz="2400" dirty="0" smtClean="0">
              <a:solidFill>
                <a:srgbClr val="000066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algn="ctr"/>
            <a:r>
              <a:rPr lang="ja-JP" altLang="en-US" sz="24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クリック</a:t>
            </a:r>
            <a:endParaRPr lang="en-US" altLang="ja-JP" sz="2400" dirty="0" smtClean="0">
              <a:solidFill>
                <a:srgbClr val="000066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26" name="正方形/長方形 25"/>
          <p:cNvSpPr/>
          <p:nvPr/>
        </p:nvSpPr>
        <p:spPr>
          <a:xfrm>
            <a:off x="8209155" y="5526054"/>
            <a:ext cx="605231" cy="293687"/>
          </a:xfrm>
          <a:prstGeom prst="rect">
            <a:avLst/>
          </a:prstGeom>
          <a:noFill/>
          <a:ln w="50800">
            <a:solidFill>
              <a:srgbClr val="FF0000">
                <a:alpha val="6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600">
              <a:solidFill>
                <a:prstClr val="white"/>
              </a:solidFill>
            </a:endParaRPr>
          </a:p>
        </p:txBody>
      </p:sp>
      <p:sp>
        <p:nvSpPr>
          <p:cNvPr id="27" name="右矢印 26"/>
          <p:cNvSpPr/>
          <p:nvPr/>
        </p:nvSpPr>
        <p:spPr>
          <a:xfrm>
            <a:off x="9552311" y="4543916"/>
            <a:ext cx="433101" cy="48772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sz="1600"/>
          </a:p>
        </p:txBody>
      </p:sp>
      <p:sp>
        <p:nvSpPr>
          <p:cNvPr id="33" name="角丸四角形 32"/>
          <p:cNvSpPr/>
          <p:nvPr/>
        </p:nvSpPr>
        <p:spPr>
          <a:xfrm>
            <a:off x="7064428" y="1667604"/>
            <a:ext cx="3838722" cy="1626756"/>
          </a:xfrm>
          <a:prstGeom prst="roundRect">
            <a:avLst/>
          </a:prstGeom>
          <a:noFill/>
          <a:ln w="57150">
            <a:solidFill>
              <a:srgbClr val="000066">
                <a:alpha val="4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sz="28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①「</a:t>
            </a:r>
            <a:r>
              <a:rPr lang="ja-JP" altLang="en-US" sz="2800" b="1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作成</a:t>
            </a:r>
            <a:r>
              <a:rPr lang="ja-JP" altLang="en-US" sz="28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」タブで、「</a:t>
            </a:r>
            <a:r>
              <a:rPr lang="ja-JP" altLang="en-US" sz="2800" b="1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クエリデザイン</a:t>
            </a:r>
            <a:r>
              <a:rPr lang="ja-JP" altLang="en-US" sz="28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」をクリック</a:t>
            </a:r>
            <a:endParaRPr lang="en-US" altLang="ja-JP" sz="2800" dirty="0" smtClean="0">
              <a:solidFill>
                <a:srgbClr val="000066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35" name="角丸四角形 34"/>
          <p:cNvSpPr/>
          <p:nvPr/>
        </p:nvSpPr>
        <p:spPr>
          <a:xfrm>
            <a:off x="3724220" y="5923833"/>
            <a:ext cx="3098962" cy="797642"/>
          </a:xfrm>
          <a:prstGeom prst="roundRect">
            <a:avLst/>
          </a:prstGeom>
          <a:noFill/>
          <a:ln w="57150">
            <a:solidFill>
              <a:srgbClr val="000066">
                <a:alpha val="4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sz="24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③「</a:t>
            </a:r>
            <a:r>
              <a:rPr lang="ja-JP" altLang="en-US" sz="2400" b="1" dirty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商品</a:t>
            </a:r>
            <a:r>
              <a:rPr lang="ja-JP" altLang="en-US" sz="24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」を選び、「</a:t>
            </a:r>
            <a:r>
              <a:rPr lang="ja-JP" altLang="en-US" sz="2400" b="1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追加</a:t>
            </a:r>
            <a:r>
              <a:rPr lang="ja-JP" altLang="en-US" sz="24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」をクリック</a:t>
            </a:r>
            <a:endParaRPr lang="en-US" altLang="ja-JP" sz="2400" dirty="0" smtClean="0">
              <a:solidFill>
                <a:srgbClr val="000066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36" name="正方形/長方形 35"/>
          <p:cNvSpPr/>
          <p:nvPr/>
        </p:nvSpPr>
        <p:spPr>
          <a:xfrm>
            <a:off x="4091538" y="4200529"/>
            <a:ext cx="1037093" cy="270405"/>
          </a:xfrm>
          <a:prstGeom prst="rect">
            <a:avLst/>
          </a:prstGeom>
          <a:noFill/>
          <a:ln w="50800">
            <a:solidFill>
              <a:srgbClr val="FF0000">
                <a:alpha val="6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600">
              <a:solidFill>
                <a:prstClr val="white"/>
              </a:solidFill>
            </a:endParaRPr>
          </a:p>
        </p:txBody>
      </p:sp>
      <p:sp>
        <p:nvSpPr>
          <p:cNvPr id="37" name="正方形/長方形 36"/>
          <p:cNvSpPr/>
          <p:nvPr/>
        </p:nvSpPr>
        <p:spPr>
          <a:xfrm>
            <a:off x="5115107" y="5568470"/>
            <a:ext cx="605231" cy="293687"/>
          </a:xfrm>
          <a:prstGeom prst="rect">
            <a:avLst/>
          </a:prstGeom>
          <a:noFill/>
          <a:ln w="50800">
            <a:solidFill>
              <a:srgbClr val="FF0000">
                <a:alpha val="6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600">
              <a:solidFill>
                <a:prstClr val="white"/>
              </a:solidFill>
            </a:endParaRPr>
          </a:p>
        </p:txBody>
      </p:sp>
      <p:sp>
        <p:nvSpPr>
          <p:cNvPr id="38" name="右矢印 37"/>
          <p:cNvSpPr/>
          <p:nvPr/>
        </p:nvSpPr>
        <p:spPr>
          <a:xfrm>
            <a:off x="3256034" y="4543916"/>
            <a:ext cx="433101" cy="48772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sz="1600"/>
          </a:p>
        </p:txBody>
      </p:sp>
    </p:spTree>
    <p:extLst>
      <p:ext uri="{BB962C8B-B14F-4D97-AF65-F5344CB8AC3E}">
        <p14:creationId xmlns:p14="http://schemas.microsoft.com/office/powerpoint/2010/main" val="25841978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279400" y="237625"/>
            <a:ext cx="11671300" cy="676275"/>
          </a:xfrm>
        </p:spPr>
        <p:txBody>
          <a:bodyPr>
            <a:normAutofit fontScale="90000"/>
          </a:bodyPr>
          <a:lstStyle/>
          <a:p>
            <a:r>
              <a:rPr kumimoji="1"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実習タイム　その</a:t>
            </a:r>
            <a:r>
              <a:rPr lang="ja-JP" altLang="en-US" dirty="0">
                <a:latin typeface="メイリオ" panose="020B0604030504040204" pitchFamily="50" charset="-128"/>
                <a:ea typeface="メイリオ" panose="020B0604030504040204" pitchFamily="50" charset="-128"/>
              </a:rPr>
              <a:t>②</a:t>
            </a:r>
            <a:r>
              <a:rPr kumimoji="1"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　</a:t>
            </a:r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lang="ja-JP" altLang="en-US" smtClean="0">
                <a:solidFill>
                  <a:prstClr val="black">
                    <a:tint val="75000"/>
                  </a:prstClr>
                </a:solidFill>
                <a:latin typeface="メイリオ" panose="020B0604030504040204" pitchFamily="50" charset="-128"/>
              </a:rPr>
              <a:pPr/>
              <a:t>42</a:t>
            </a:fld>
            <a:endParaRPr lang="ja-JP" altLang="en-US" dirty="0">
              <a:solidFill>
                <a:prstClr val="black">
                  <a:tint val="75000"/>
                </a:prstClr>
              </a:solidFill>
              <a:latin typeface="メイリオ" panose="020B0604030504040204" pitchFamily="50" charset="-128"/>
            </a:endParaRPr>
          </a:p>
        </p:txBody>
      </p:sp>
      <p:pic>
        <p:nvPicPr>
          <p:cNvPr id="13" name="Picture 2" descr="http://4.bp.blogspot.com/-v8HxBimZB4c/VYJrcQizTcI/AAAAAAAAudU/XyRBP6J4FLQ/s800/cooking_ryouri_kyoushitsu_kids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6600" y="65913"/>
            <a:ext cx="875817" cy="8758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6" name="グループ化 5"/>
          <p:cNvGrpSpPr/>
          <p:nvPr/>
        </p:nvGrpSpPr>
        <p:grpSpPr>
          <a:xfrm>
            <a:off x="308466" y="1113442"/>
            <a:ext cx="6225684" cy="3268058"/>
            <a:chOff x="6561137" y="3601911"/>
            <a:chExt cx="5725985" cy="3041585"/>
          </a:xfrm>
        </p:grpSpPr>
        <p:pic>
          <p:nvPicPr>
            <p:cNvPr id="28" name="図 27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6861764" y="3601911"/>
              <a:ext cx="4733925" cy="2076450"/>
            </a:xfrm>
            <a:prstGeom prst="rect">
              <a:avLst/>
            </a:prstGeom>
          </p:spPr>
        </p:pic>
        <p:sp>
          <p:nvSpPr>
            <p:cNvPr id="29" name="正方形/長方形 28"/>
            <p:cNvSpPr/>
            <p:nvPr/>
          </p:nvSpPr>
          <p:spPr>
            <a:xfrm>
              <a:off x="10433218" y="3657825"/>
              <a:ext cx="865363" cy="440508"/>
            </a:xfrm>
            <a:prstGeom prst="rect">
              <a:avLst/>
            </a:prstGeom>
            <a:noFill/>
            <a:ln w="50800">
              <a:solidFill>
                <a:srgbClr val="FF0000">
                  <a:alpha val="60000"/>
                </a:srgb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ja-JP" altLang="en-US">
                <a:solidFill>
                  <a:prstClr val="white"/>
                </a:solidFill>
              </a:endParaRPr>
            </a:p>
          </p:txBody>
        </p:sp>
        <p:sp>
          <p:nvSpPr>
            <p:cNvPr id="30" name="正方形/長方形 29"/>
            <p:cNvSpPr/>
            <p:nvPr/>
          </p:nvSpPr>
          <p:spPr>
            <a:xfrm>
              <a:off x="6808274" y="3887730"/>
              <a:ext cx="691978" cy="807420"/>
            </a:xfrm>
            <a:prstGeom prst="rect">
              <a:avLst/>
            </a:prstGeom>
            <a:noFill/>
            <a:ln w="50800">
              <a:solidFill>
                <a:srgbClr val="FF0000">
                  <a:alpha val="60000"/>
                </a:srgb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ja-JP" altLang="en-US">
                <a:solidFill>
                  <a:prstClr val="white"/>
                </a:solidFill>
              </a:endParaRPr>
            </a:p>
          </p:txBody>
        </p:sp>
        <p:sp>
          <p:nvSpPr>
            <p:cNvPr id="31" name="正方形/長方形 30"/>
            <p:cNvSpPr/>
            <p:nvPr/>
          </p:nvSpPr>
          <p:spPr>
            <a:xfrm>
              <a:off x="6750906" y="5181570"/>
              <a:ext cx="1713172" cy="440508"/>
            </a:xfrm>
            <a:prstGeom prst="rect">
              <a:avLst/>
            </a:prstGeom>
            <a:noFill/>
            <a:ln w="50800">
              <a:solidFill>
                <a:srgbClr val="FF0000">
                  <a:alpha val="60000"/>
                </a:srgb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ja-JP" altLang="en-US">
                <a:solidFill>
                  <a:prstClr val="white"/>
                </a:solidFill>
              </a:endParaRPr>
            </a:p>
          </p:txBody>
        </p:sp>
        <p:sp>
          <p:nvSpPr>
            <p:cNvPr id="32" name="角丸四角形 31"/>
            <p:cNvSpPr/>
            <p:nvPr/>
          </p:nvSpPr>
          <p:spPr>
            <a:xfrm>
              <a:off x="6561137" y="5705808"/>
              <a:ext cx="5725985" cy="937688"/>
            </a:xfrm>
            <a:prstGeom prst="roundRect">
              <a:avLst/>
            </a:prstGeom>
            <a:noFill/>
            <a:ln w="57150">
              <a:solidFill>
                <a:srgbClr val="000066">
                  <a:alpha val="40000"/>
                </a:srgb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ja-JP" altLang="en-US" sz="2400" dirty="0" smtClean="0">
                  <a:solidFill>
                    <a:srgbClr val="000066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rPr>
                <a:t>⑤「</a:t>
              </a:r>
              <a:r>
                <a:rPr lang="ja-JP" altLang="en-US" sz="2400" b="1" dirty="0">
                  <a:solidFill>
                    <a:srgbClr val="000066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rPr>
                <a:t>デザイン</a:t>
              </a:r>
              <a:r>
                <a:rPr lang="ja-JP" altLang="en-US" sz="2400" dirty="0" smtClean="0">
                  <a:solidFill>
                    <a:srgbClr val="000066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rPr>
                <a:t>」タブで、「</a:t>
              </a:r>
              <a:r>
                <a:rPr lang="ja-JP" altLang="en-US" sz="2400" b="1" dirty="0">
                  <a:solidFill>
                    <a:srgbClr val="000066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rPr>
                <a:t>表示</a:t>
              </a:r>
              <a:r>
                <a:rPr lang="ja-JP" altLang="en-US" sz="2400" dirty="0" smtClean="0">
                  <a:solidFill>
                    <a:srgbClr val="000066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rPr>
                <a:t>」を展開し「</a:t>
              </a:r>
              <a:r>
                <a:rPr lang="en-US" altLang="ja-JP" sz="2400" b="1" dirty="0" smtClean="0">
                  <a:solidFill>
                    <a:srgbClr val="000066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rPr>
                <a:t>SQL</a:t>
              </a:r>
              <a:r>
                <a:rPr lang="ja-JP" altLang="en-US" sz="2400" b="1" dirty="0" smtClean="0">
                  <a:solidFill>
                    <a:srgbClr val="000066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rPr>
                <a:t>ビュー</a:t>
              </a:r>
              <a:r>
                <a:rPr lang="ja-JP" altLang="en-US" sz="2400" dirty="0" smtClean="0">
                  <a:solidFill>
                    <a:srgbClr val="000066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rPr>
                <a:t>」を選ぶ</a:t>
              </a:r>
              <a:endParaRPr lang="en-US" altLang="ja-JP" sz="24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78402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279400" y="237625"/>
            <a:ext cx="11671300" cy="676275"/>
          </a:xfrm>
        </p:spPr>
        <p:txBody>
          <a:bodyPr>
            <a:normAutofit fontScale="90000"/>
          </a:bodyPr>
          <a:lstStyle/>
          <a:p>
            <a:r>
              <a:rPr kumimoji="1"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実習タイム　その</a:t>
            </a:r>
            <a:r>
              <a:rPr lang="ja-JP" altLang="en-US" dirty="0">
                <a:latin typeface="メイリオ" panose="020B0604030504040204" pitchFamily="50" charset="-128"/>
                <a:ea typeface="メイリオ" panose="020B0604030504040204" pitchFamily="50" charset="-128"/>
              </a:rPr>
              <a:t>②</a:t>
            </a:r>
            <a:r>
              <a:rPr kumimoji="1"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　</a:t>
            </a:r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151487" y="847101"/>
            <a:ext cx="12040513" cy="4178085"/>
          </a:xfrm>
        </p:spPr>
        <p:txBody>
          <a:bodyPr>
            <a:normAutofit lnSpcReduction="10000"/>
          </a:bodyPr>
          <a:lstStyle/>
          <a:p>
            <a:pPr marL="0" indent="0">
              <a:lnSpc>
                <a:spcPct val="120000"/>
              </a:lnSpc>
              <a:buNone/>
            </a:pPr>
            <a:r>
              <a:rPr lang="en-US" altLang="ja-JP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5</a:t>
            </a:r>
            <a:r>
              <a:rPr kumimoji="1" lang="en-US" altLang="ja-JP" sz="32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. Access 2013 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の </a:t>
            </a:r>
            <a:r>
              <a:rPr lang="en-US" altLang="ja-JP" sz="3200" b="1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SQL </a:t>
            </a:r>
            <a:r>
              <a:rPr lang="ja-JP" altLang="en-US" sz="3200" b="1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ビュー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に</a:t>
            </a:r>
            <a:r>
              <a:rPr kumimoji="1" lang="ja-JP" altLang="en-US" sz="32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、次の </a:t>
            </a:r>
            <a:r>
              <a:rPr kumimoji="1" lang="en-US" altLang="ja-JP" sz="32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SQL </a:t>
            </a:r>
            <a:r>
              <a:rPr kumimoji="1" lang="ja-JP" altLang="en-US" sz="32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を入れなさい</a:t>
            </a:r>
            <a:endParaRPr kumimoji="1" lang="en-US" altLang="ja-JP" sz="3200" kern="1200" dirty="0" smtClean="0">
              <a:solidFill>
                <a:srgbClr val="003366"/>
              </a:solidFill>
              <a:effectLst/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0" indent="0">
              <a:lnSpc>
                <a:spcPct val="120000"/>
              </a:lnSpc>
              <a:buNone/>
            </a:pPr>
            <a:endParaRPr lang="en-US" altLang="ja-JP" sz="32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0" indent="0">
              <a:lnSpc>
                <a:spcPct val="120000"/>
              </a:lnSpc>
              <a:buNone/>
            </a:pPr>
            <a:endParaRPr lang="en-US" altLang="ja-JP" sz="3200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0" indent="0">
              <a:lnSpc>
                <a:spcPct val="120000"/>
              </a:lnSpc>
              <a:buNone/>
            </a:pPr>
            <a:endParaRPr lang="en-US" altLang="ja-JP" sz="32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0" indent="0">
              <a:lnSpc>
                <a:spcPct val="120000"/>
              </a:lnSpc>
              <a:buNone/>
            </a:pPr>
            <a:r>
              <a:rPr lang="en-US" altLang="ja-JP" sz="32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6</a:t>
            </a:r>
            <a:r>
              <a:rPr lang="en-US" altLang="ja-JP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. 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「</a:t>
            </a:r>
            <a:r>
              <a:rPr lang="ja-JP" altLang="en-US" sz="3200" b="1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実行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」ボタンを押して、実行しなさい</a:t>
            </a:r>
            <a:r>
              <a:rPr lang="en-US" altLang="ja-JP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. 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結果を確認しなさい．</a:t>
            </a:r>
            <a:endParaRPr lang="en-US" altLang="ja-JP" sz="3200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0" indent="0">
              <a:lnSpc>
                <a:spcPct val="120000"/>
              </a:lnSpc>
              <a:buNone/>
            </a:pPr>
            <a:r>
              <a:rPr lang="ja-JP" altLang="en-US" sz="32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　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確認したら、</a:t>
            </a:r>
            <a:r>
              <a:rPr lang="en-US" altLang="ja-JP" sz="3200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SQL </a:t>
            </a:r>
            <a:r>
              <a:rPr lang="ja-JP" altLang="en-US" sz="3200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ビュー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に</a:t>
            </a:r>
            <a:r>
              <a:rPr lang="ja-JP" altLang="en-US" sz="3200" b="1" u="sng" dirty="0" smtClean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戻りなさい</a:t>
            </a:r>
            <a:endParaRPr lang="en-US" altLang="ja-JP" sz="3200" b="1" u="sng" dirty="0" smtClean="0">
              <a:solidFill>
                <a:srgbClr val="FF0000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lang="ja-JP" altLang="en-US" smtClean="0">
                <a:solidFill>
                  <a:prstClr val="black">
                    <a:tint val="75000"/>
                  </a:prstClr>
                </a:solidFill>
                <a:latin typeface="メイリオ" panose="020B0604030504040204" pitchFamily="50" charset="-128"/>
              </a:rPr>
              <a:pPr/>
              <a:t>43</a:t>
            </a:fld>
            <a:endParaRPr lang="ja-JP" altLang="en-US" dirty="0">
              <a:solidFill>
                <a:prstClr val="black">
                  <a:tint val="75000"/>
                </a:prstClr>
              </a:solidFill>
              <a:latin typeface="メイリオ" panose="020B0604030504040204" pitchFamily="50" charset="-128"/>
            </a:endParaRPr>
          </a:p>
        </p:txBody>
      </p:sp>
      <p:pic>
        <p:nvPicPr>
          <p:cNvPr id="13" name="Picture 2" descr="http://4.bp.blogspot.com/-v8HxBimZB4c/VYJrcQizTcI/AAAAAAAAudU/XyRBP6J4FLQ/s800/cooking_ryouri_kyoushitsu_kids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6600" y="65913"/>
            <a:ext cx="875817" cy="8758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4" name="コンテンツ プレースホルダー 2"/>
          <p:cNvSpPr txBox="1">
            <a:spLocks/>
          </p:cNvSpPr>
          <p:nvPr/>
        </p:nvSpPr>
        <p:spPr>
          <a:xfrm>
            <a:off x="1312947" y="1767774"/>
            <a:ext cx="4610399" cy="1474382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vert="horz" lIns="91440" tIns="45720" rIns="91440" bIns="45720" rtlCol="0">
            <a:normAutofit fontScale="925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40000"/>
              </a:lnSpc>
              <a:buFont typeface="Arial" panose="020B0604020202020204" pitchFamily="34" charset="0"/>
              <a:buNone/>
            </a:pPr>
            <a:r>
              <a:rPr lang="en-US" altLang="ja-JP" sz="3600" dirty="0" smtClean="0">
                <a:solidFill>
                  <a:srgbClr val="C00000"/>
                </a:solidFill>
                <a:latin typeface="+mn-ea"/>
              </a:rPr>
              <a:t>SELEC</a:t>
            </a:r>
            <a:r>
              <a:rPr lang="en-US" altLang="ja-JP" sz="3600" dirty="0">
                <a:solidFill>
                  <a:srgbClr val="C00000"/>
                </a:solidFill>
                <a:latin typeface="+mn-ea"/>
              </a:rPr>
              <a:t>T</a:t>
            </a:r>
            <a:r>
              <a:rPr lang="en-US" altLang="ja-JP" sz="3600" dirty="0" smtClean="0">
                <a:latin typeface="+mn-ea"/>
              </a:rPr>
              <a:t> </a:t>
            </a:r>
            <a:r>
              <a:rPr lang="en-US" altLang="ja-JP" sz="3600" dirty="0" smtClean="0">
                <a:solidFill>
                  <a:srgbClr val="C00000"/>
                </a:solidFill>
                <a:latin typeface="+mn-ea"/>
              </a:rPr>
              <a:t>* </a:t>
            </a:r>
          </a:p>
          <a:p>
            <a:pPr marL="0" indent="0">
              <a:lnSpc>
                <a:spcPct val="140000"/>
              </a:lnSpc>
              <a:buFont typeface="Arial" panose="020B0604020202020204" pitchFamily="34" charset="0"/>
              <a:buNone/>
            </a:pPr>
            <a:r>
              <a:rPr lang="en-US" altLang="ja-JP" sz="3600" dirty="0" smtClean="0">
                <a:solidFill>
                  <a:srgbClr val="C00000"/>
                </a:solidFill>
                <a:latin typeface="+mn-ea"/>
              </a:rPr>
              <a:t>FROM </a:t>
            </a:r>
            <a:r>
              <a:rPr lang="ja-JP" altLang="en-US" sz="3600" dirty="0" smtClean="0">
                <a:latin typeface="+mn-ea"/>
              </a:rPr>
              <a:t>商品</a:t>
            </a:r>
            <a:r>
              <a:rPr lang="en-US" altLang="ja-JP" sz="3600" dirty="0" smtClean="0">
                <a:latin typeface="+mn-ea"/>
              </a:rPr>
              <a:t>, </a:t>
            </a:r>
            <a:r>
              <a:rPr lang="ja-JP" altLang="en-US" sz="3600" dirty="0" smtClean="0">
                <a:latin typeface="+mn-ea"/>
              </a:rPr>
              <a:t>購入</a:t>
            </a:r>
            <a:r>
              <a:rPr lang="en-US" altLang="ja-JP" sz="3600" dirty="0" smtClean="0">
                <a:latin typeface="+mn-ea"/>
              </a:rPr>
              <a:t>;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ja-JP" altLang="en-US" sz="3600" dirty="0" smtClean="0">
              <a:latin typeface="Inconsolata" panose="020B0609030003000000" pitchFamily="49" charset="0"/>
            </a:endParaRPr>
          </a:p>
          <a:p>
            <a:pPr marL="0" indent="0">
              <a:buFont typeface="Arial" panose="020B0604020202020204" pitchFamily="34" charset="0"/>
              <a:buNone/>
            </a:pPr>
            <a:endParaRPr lang="ja-JP" altLang="en-US" sz="3600" dirty="0">
              <a:latin typeface="Inconsolata" panose="020B0609030003000000" pitchFamily="49" charset="0"/>
            </a:endParaRPr>
          </a:p>
        </p:txBody>
      </p:sp>
      <p:pic>
        <p:nvPicPr>
          <p:cNvPr id="7" name="図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91136" y="1690941"/>
            <a:ext cx="5139223" cy="1651893"/>
          </a:xfrm>
          <a:prstGeom prst="rect">
            <a:avLst/>
          </a:prstGeom>
          <a:ln>
            <a:solidFill>
              <a:srgbClr val="000066"/>
            </a:solidFill>
          </a:ln>
        </p:spPr>
      </p:pic>
      <p:pic>
        <p:nvPicPr>
          <p:cNvPr id="10" name="図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12947" y="4668925"/>
            <a:ext cx="10076429" cy="21890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95117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279400" y="237625"/>
            <a:ext cx="11671300" cy="676275"/>
          </a:xfrm>
        </p:spPr>
        <p:txBody>
          <a:bodyPr>
            <a:normAutofit fontScale="90000"/>
          </a:bodyPr>
          <a:lstStyle/>
          <a:p>
            <a:r>
              <a:rPr kumimoji="1"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実習タイム　その</a:t>
            </a:r>
            <a:r>
              <a:rPr lang="ja-JP" altLang="en-US" dirty="0">
                <a:latin typeface="メイリオ" panose="020B0604030504040204" pitchFamily="50" charset="-128"/>
                <a:ea typeface="メイリオ" panose="020B0604030504040204" pitchFamily="50" charset="-128"/>
              </a:rPr>
              <a:t>②</a:t>
            </a:r>
            <a:r>
              <a:rPr kumimoji="1"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　</a:t>
            </a:r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151487" y="847101"/>
            <a:ext cx="12040513" cy="4178085"/>
          </a:xfrm>
        </p:spPr>
        <p:txBody>
          <a:bodyPr>
            <a:normAutofit lnSpcReduction="10000"/>
          </a:bodyPr>
          <a:lstStyle/>
          <a:p>
            <a:pPr marL="0" indent="0">
              <a:lnSpc>
                <a:spcPct val="120000"/>
              </a:lnSpc>
              <a:buNone/>
            </a:pPr>
            <a:r>
              <a:rPr lang="en-US" altLang="ja-JP" sz="32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7</a:t>
            </a:r>
            <a:r>
              <a:rPr kumimoji="1" lang="en-US" altLang="ja-JP" sz="32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. Access 2013 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の </a:t>
            </a:r>
            <a:r>
              <a:rPr lang="en-US" altLang="ja-JP" sz="3200" b="1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SQL </a:t>
            </a:r>
            <a:r>
              <a:rPr lang="ja-JP" altLang="en-US" sz="3200" b="1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ビュー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に</a:t>
            </a:r>
            <a:r>
              <a:rPr kumimoji="1" lang="ja-JP" altLang="en-US" sz="32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、次の </a:t>
            </a:r>
            <a:r>
              <a:rPr kumimoji="1" lang="en-US" altLang="ja-JP" sz="32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SQL </a:t>
            </a:r>
            <a:r>
              <a:rPr kumimoji="1" lang="ja-JP" altLang="en-US" sz="32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を入れなさい</a:t>
            </a:r>
            <a:endParaRPr kumimoji="1" lang="en-US" altLang="ja-JP" sz="3200" kern="1200" dirty="0" smtClean="0">
              <a:solidFill>
                <a:srgbClr val="003366"/>
              </a:solidFill>
              <a:effectLst/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0" indent="0">
              <a:lnSpc>
                <a:spcPct val="120000"/>
              </a:lnSpc>
              <a:buNone/>
            </a:pPr>
            <a:endParaRPr lang="en-US" altLang="ja-JP" sz="32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0" indent="0">
              <a:lnSpc>
                <a:spcPct val="120000"/>
              </a:lnSpc>
              <a:buNone/>
            </a:pPr>
            <a:endParaRPr lang="en-US" altLang="ja-JP" sz="3200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0" indent="0">
              <a:lnSpc>
                <a:spcPct val="120000"/>
              </a:lnSpc>
              <a:buNone/>
            </a:pPr>
            <a:endParaRPr lang="en-US" altLang="ja-JP" sz="32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0" indent="0">
              <a:lnSpc>
                <a:spcPct val="120000"/>
              </a:lnSpc>
              <a:buNone/>
            </a:pPr>
            <a:r>
              <a:rPr lang="en-US" altLang="ja-JP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8. 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「</a:t>
            </a:r>
            <a:r>
              <a:rPr lang="ja-JP" altLang="en-US" sz="3200" b="1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実行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」ボタンを押して、実行しなさい</a:t>
            </a:r>
            <a:r>
              <a:rPr lang="en-US" altLang="ja-JP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. 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結果を確認しなさい．</a:t>
            </a:r>
            <a:endParaRPr lang="en-US" altLang="ja-JP" sz="3200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0" indent="0">
              <a:lnSpc>
                <a:spcPct val="120000"/>
              </a:lnSpc>
              <a:buNone/>
            </a:pPr>
            <a:r>
              <a:rPr lang="ja-JP" altLang="en-US" sz="32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　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確認したら、</a:t>
            </a:r>
            <a:r>
              <a:rPr lang="en-US" altLang="ja-JP" sz="3200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SQL </a:t>
            </a:r>
            <a:r>
              <a:rPr lang="ja-JP" altLang="en-US" sz="3200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ビュー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に</a:t>
            </a:r>
            <a:r>
              <a:rPr lang="ja-JP" altLang="en-US" sz="3200" b="1" u="sng" dirty="0" smtClean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戻りなさい</a:t>
            </a:r>
            <a:endParaRPr lang="en-US" altLang="ja-JP" sz="3200" b="1" u="sng" dirty="0" smtClean="0">
              <a:solidFill>
                <a:srgbClr val="FF0000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lang="ja-JP" altLang="en-US" smtClean="0">
                <a:solidFill>
                  <a:prstClr val="black">
                    <a:tint val="75000"/>
                  </a:prstClr>
                </a:solidFill>
                <a:latin typeface="メイリオ" panose="020B0604030504040204" pitchFamily="50" charset="-128"/>
              </a:rPr>
              <a:pPr/>
              <a:t>44</a:t>
            </a:fld>
            <a:endParaRPr lang="ja-JP" altLang="en-US" dirty="0">
              <a:solidFill>
                <a:prstClr val="black">
                  <a:tint val="75000"/>
                </a:prstClr>
              </a:solidFill>
              <a:latin typeface="メイリオ" panose="020B0604030504040204" pitchFamily="50" charset="-128"/>
            </a:endParaRPr>
          </a:p>
        </p:txBody>
      </p:sp>
      <p:pic>
        <p:nvPicPr>
          <p:cNvPr id="13" name="Picture 2" descr="http://4.bp.blogspot.com/-v8HxBimZB4c/VYJrcQizTcI/AAAAAAAAudU/XyRBP6J4FLQ/s800/cooking_ryouri_kyoushitsu_kids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6600" y="65913"/>
            <a:ext cx="875817" cy="8758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4" name="コンテンツ プレースホルダー 2"/>
          <p:cNvSpPr txBox="1">
            <a:spLocks/>
          </p:cNvSpPr>
          <p:nvPr/>
        </p:nvSpPr>
        <p:spPr>
          <a:xfrm>
            <a:off x="590309" y="1523376"/>
            <a:ext cx="5512108" cy="2022712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vert="horz" lIns="91440" tIns="45720" rIns="91440" bIns="45720" rtlCol="0">
            <a:normAutofit fontScale="625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40000"/>
              </a:lnSpc>
              <a:buFont typeface="Arial" panose="020B0604020202020204" pitchFamily="34" charset="0"/>
              <a:buNone/>
            </a:pPr>
            <a:r>
              <a:rPr lang="en-US" altLang="ja-JP" sz="4400" dirty="0" smtClean="0">
                <a:solidFill>
                  <a:srgbClr val="C00000"/>
                </a:solidFill>
                <a:latin typeface="+mn-ea"/>
              </a:rPr>
              <a:t>SELEC</a:t>
            </a:r>
            <a:r>
              <a:rPr lang="en-US" altLang="ja-JP" sz="4400" dirty="0">
                <a:solidFill>
                  <a:srgbClr val="C00000"/>
                </a:solidFill>
                <a:latin typeface="+mn-ea"/>
              </a:rPr>
              <a:t>T</a:t>
            </a:r>
            <a:r>
              <a:rPr lang="en-US" altLang="ja-JP" sz="4400" dirty="0" smtClean="0">
                <a:latin typeface="+mn-ea"/>
              </a:rPr>
              <a:t> </a:t>
            </a:r>
            <a:r>
              <a:rPr lang="en-US" altLang="ja-JP" sz="4400" dirty="0" smtClean="0">
                <a:solidFill>
                  <a:srgbClr val="C00000"/>
                </a:solidFill>
                <a:latin typeface="+mn-ea"/>
              </a:rPr>
              <a:t>* </a:t>
            </a:r>
          </a:p>
          <a:p>
            <a:pPr marL="0" indent="0">
              <a:lnSpc>
                <a:spcPct val="140000"/>
              </a:lnSpc>
              <a:buFont typeface="Arial" panose="020B0604020202020204" pitchFamily="34" charset="0"/>
              <a:buNone/>
            </a:pPr>
            <a:r>
              <a:rPr lang="en-US" altLang="ja-JP" sz="4400" dirty="0" smtClean="0">
                <a:solidFill>
                  <a:srgbClr val="C00000"/>
                </a:solidFill>
                <a:latin typeface="+mn-ea"/>
              </a:rPr>
              <a:t>FROM </a:t>
            </a:r>
            <a:r>
              <a:rPr lang="ja-JP" altLang="en-US" sz="4400" dirty="0" smtClean="0">
                <a:latin typeface="+mn-ea"/>
              </a:rPr>
              <a:t>商品</a:t>
            </a:r>
            <a:r>
              <a:rPr lang="en-US" altLang="ja-JP" sz="4400" dirty="0" smtClean="0">
                <a:latin typeface="+mn-ea"/>
              </a:rPr>
              <a:t>, </a:t>
            </a:r>
            <a:r>
              <a:rPr lang="ja-JP" altLang="en-US" sz="4400" dirty="0" smtClean="0">
                <a:latin typeface="+mn-ea"/>
              </a:rPr>
              <a:t>購入</a:t>
            </a:r>
            <a:endParaRPr lang="en-US" altLang="ja-JP" sz="4400" dirty="0" smtClean="0">
              <a:latin typeface="+mn-ea"/>
            </a:endParaRPr>
          </a:p>
          <a:p>
            <a:pPr marL="0" indent="0">
              <a:lnSpc>
                <a:spcPct val="140000"/>
              </a:lnSpc>
              <a:buNone/>
            </a:pPr>
            <a:r>
              <a:rPr lang="en-US" altLang="ja-JP" sz="4400" dirty="0" smtClean="0">
                <a:solidFill>
                  <a:srgbClr val="C00000"/>
                </a:solidFill>
                <a:latin typeface="+mn-ea"/>
              </a:rPr>
              <a:t>WHERE </a:t>
            </a:r>
            <a:r>
              <a:rPr lang="zh-TW" altLang="en-US" sz="4400" dirty="0" smtClean="0">
                <a:latin typeface="+mn-ea"/>
              </a:rPr>
              <a:t>商品</a:t>
            </a:r>
            <a:r>
              <a:rPr lang="en-US" altLang="zh-TW" sz="4400" dirty="0">
                <a:latin typeface="+mn-ea"/>
              </a:rPr>
              <a:t>.ID = </a:t>
            </a:r>
            <a:r>
              <a:rPr lang="zh-TW" altLang="en-US" sz="4400" dirty="0">
                <a:latin typeface="+mn-ea"/>
              </a:rPr>
              <a:t>購入</a:t>
            </a:r>
            <a:r>
              <a:rPr lang="en-US" altLang="zh-TW" sz="4400" dirty="0">
                <a:latin typeface="+mn-ea"/>
              </a:rPr>
              <a:t>.</a:t>
            </a:r>
            <a:r>
              <a:rPr lang="zh-TW" altLang="en-US" sz="4400" dirty="0">
                <a:latin typeface="+mn-ea"/>
              </a:rPr>
              <a:t>商品</a:t>
            </a:r>
            <a:r>
              <a:rPr lang="en-US" altLang="ja-JP" sz="3600" dirty="0" smtClean="0">
                <a:latin typeface="+mn-ea"/>
              </a:rPr>
              <a:t>;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ja-JP" altLang="en-US" sz="3600" dirty="0" smtClean="0">
              <a:latin typeface="Inconsolata" panose="020B0609030003000000" pitchFamily="49" charset="0"/>
            </a:endParaRPr>
          </a:p>
          <a:p>
            <a:pPr marL="0" indent="0">
              <a:buFont typeface="Arial" panose="020B0604020202020204" pitchFamily="34" charset="0"/>
              <a:buNone/>
            </a:pPr>
            <a:endParaRPr lang="ja-JP" altLang="en-US" sz="3600" dirty="0">
              <a:latin typeface="Inconsolata" panose="020B0609030003000000" pitchFamily="49" charset="0"/>
            </a:endParaRPr>
          </a:p>
        </p:txBody>
      </p:sp>
      <p:pic>
        <p:nvPicPr>
          <p:cNvPr id="7" name="図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4877252"/>
            <a:ext cx="12020184" cy="1397218"/>
          </a:xfrm>
          <a:prstGeom prst="rect">
            <a:avLst/>
          </a:prstGeom>
        </p:spPr>
      </p:pic>
      <p:pic>
        <p:nvPicPr>
          <p:cNvPr id="8" name="図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16738" y="1505458"/>
            <a:ext cx="5436452" cy="1862210"/>
          </a:xfrm>
          <a:prstGeom prst="rect">
            <a:avLst/>
          </a:prstGeom>
          <a:ln>
            <a:solidFill>
              <a:srgbClr val="000066"/>
            </a:solidFill>
          </a:ln>
        </p:spPr>
      </p:pic>
    </p:spTree>
    <p:extLst>
      <p:ext uri="{BB962C8B-B14F-4D97-AF65-F5344CB8AC3E}">
        <p14:creationId xmlns:p14="http://schemas.microsoft.com/office/powerpoint/2010/main" val="8274582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279400" y="237625"/>
            <a:ext cx="11671300" cy="676275"/>
          </a:xfrm>
        </p:spPr>
        <p:txBody>
          <a:bodyPr>
            <a:normAutofit fontScale="90000"/>
          </a:bodyPr>
          <a:lstStyle/>
          <a:p>
            <a:r>
              <a:rPr kumimoji="1"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実習タイム　その</a:t>
            </a:r>
            <a:r>
              <a:rPr lang="ja-JP" altLang="en-US" dirty="0">
                <a:latin typeface="メイリオ" panose="020B0604030504040204" pitchFamily="50" charset="-128"/>
                <a:ea typeface="メイリオ" panose="020B0604030504040204" pitchFamily="50" charset="-128"/>
              </a:rPr>
              <a:t>②</a:t>
            </a:r>
            <a:r>
              <a:rPr kumimoji="1"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　</a:t>
            </a:r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151487" y="847101"/>
            <a:ext cx="12040513" cy="4728509"/>
          </a:xfrm>
        </p:spPr>
        <p:txBody>
          <a:bodyPr>
            <a:normAutofit lnSpcReduction="10000"/>
          </a:bodyPr>
          <a:lstStyle/>
          <a:p>
            <a:pPr marL="0" indent="0">
              <a:lnSpc>
                <a:spcPct val="120000"/>
              </a:lnSpc>
              <a:buNone/>
            </a:pPr>
            <a:r>
              <a:rPr lang="en-US" altLang="ja-JP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9</a:t>
            </a:r>
            <a:r>
              <a:rPr kumimoji="1" lang="en-US" altLang="ja-JP" sz="32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. Access 2013 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の </a:t>
            </a:r>
            <a:r>
              <a:rPr lang="en-US" altLang="ja-JP" sz="3200" b="1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SQL </a:t>
            </a:r>
            <a:r>
              <a:rPr lang="ja-JP" altLang="en-US" sz="3200" b="1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ビュー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に</a:t>
            </a:r>
            <a:r>
              <a:rPr kumimoji="1" lang="ja-JP" altLang="en-US" sz="32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、次の </a:t>
            </a:r>
            <a:r>
              <a:rPr kumimoji="1" lang="en-US" altLang="ja-JP" sz="32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SQL </a:t>
            </a:r>
            <a:r>
              <a:rPr kumimoji="1" lang="ja-JP" altLang="en-US" sz="32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を入れなさい</a:t>
            </a:r>
            <a:endParaRPr kumimoji="1" lang="en-US" altLang="ja-JP" sz="3200" kern="1200" dirty="0" smtClean="0">
              <a:solidFill>
                <a:srgbClr val="003366"/>
              </a:solidFill>
              <a:effectLst/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0" indent="0">
              <a:lnSpc>
                <a:spcPct val="120000"/>
              </a:lnSpc>
              <a:buNone/>
            </a:pPr>
            <a:endParaRPr lang="en-US" altLang="ja-JP" sz="32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0" indent="0">
              <a:lnSpc>
                <a:spcPct val="120000"/>
              </a:lnSpc>
              <a:buNone/>
            </a:pPr>
            <a:endParaRPr lang="en-US" altLang="ja-JP" sz="3200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0" indent="0">
              <a:lnSpc>
                <a:spcPct val="120000"/>
              </a:lnSpc>
              <a:buNone/>
            </a:pPr>
            <a:endParaRPr lang="en-US" altLang="ja-JP" sz="32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0" indent="0">
              <a:lnSpc>
                <a:spcPct val="120000"/>
              </a:lnSpc>
              <a:buNone/>
            </a:pPr>
            <a:endParaRPr lang="en-US" altLang="ja-JP" sz="3200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0" indent="0">
              <a:lnSpc>
                <a:spcPct val="120000"/>
              </a:lnSpc>
              <a:buNone/>
            </a:pPr>
            <a:r>
              <a:rPr lang="en-US" altLang="ja-JP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10. 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「</a:t>
            </a:r>
            <a:r>
              <a:rPr lang="ja-JP" altLang="en-US" sz="3200" b="1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実行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」ボタンを押して、実行しなさい</a:t>
            </a:r>
            <a:r>
              <a:rPr lang="en-US" altLang="ja-JP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. 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結果を確認しなさい．</a:t>
            </a:r>
            <a:endParaRPr lang="en-US" altLang="ja-JP" sz="3200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lang="ja-JP" altLang="en-US" smtClean="0">
                <a:solidFill>
                  <a:prstClr val="black">
                    <a:tint val="75000"/>
                  </a:prstClr>
                </a:solidFill>
                <a:latin typeface="メイリオ" panose="020B0604030504040204" pitchFamily="50" charset="-128"/>
              </a:rPr>
              <a:pPr/>
              <a:t>45</a:t>
            </a:fld>
            <a:endParaRPr lang="ja-JP" altLang="en-US" dirty="0">
              <a:solidFill>
                <a:prstClr val="black">
                  <a:tint val="75000"/>
                </a:prstClr>
              </a:solidFill>
              <a:latin typeface="メイリオ" panose="020B0604030504040204" pitchFamily="50" charset="-128"/>
            </a:endParaRPr>
          </a:p>
        </p:txBody>
      </p:sp>
      <p:pic>
        <p:nvPicPr>
          <p:cNvPr id="13" name="Picture 2" descr="http://4.bp.blogspot.com/-v8HxBimZB4c/VYJrcQizTcI/AAAAAAAAudU/XyRBP6J4FLQ/s800/cooking_ryouri_kyoushitsu_kids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6600" y="65913"/>
            <a:ext cx="875817" cy="8758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4" name="コンテンツ プレースホルダー 2"/>
          <p:cNvSpPr txBox="1">
            <a:spLocks/>
          </p:cNvSpPr>
          <p:nvPr/>
        </p:nvSpPr>
        <p:spPr>
          <a:xfrm>
            <a:off x="279400" y="1551206"/>
            <a:ext cx="6177775" cy="2245737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vert="horz" lIns="91440" tIns="45720" rIns="91440" bIns="45720" rtlCol="0">
            <a:normAutofit fontScale="625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40000"/>
              </a:lnSpc>
              <a:buFont typeface="Arial" panose="020B0604020202020204" pitchFamily="34" charset="0"/>
              <a:buNone/>
            </a:pPr>
            <a:r>
              <a:rPr lang="en-US" altLang="ja-JP" sz="5100" dirty="0" smtClean="0">
                <a:solidFill>
                  <a:srgbClr val="C00000"/>
                </a:solidFill>
                <a:latin typeface="+mn-ea"/>
              </a:rPr>
              <a:t>SELECT</a:t>
            </a:r>
            <a:r>
              <a:rPr lang="en-US" altLang="ja-JP" sz="5100" dirty="0">
                <a:latin typeface="+mn-ea"/>
              </a:rPr>
              <a:t> </a:t>
            </a:r>
            <a:r>
              <a:rPr lang="ja-JP" altLang="en-US" sz="5100" dirty="0" smtClean="0">
                <a:latin typeface="+mn-ea"/>
              </a:rPr>
              <a:t>名前</a:t>
            </a:r>
            <a:r>
              <a:rPr lang="en-US" altLang="ja-JP" sz="5100" dirty="0" smtClean="0">
                <a:latin typeface="+mn-ea"/>
              </a:rPr>
              <a:t>,</a:t>
            </a:r>
            <a:r>
              <a:rPr lang="ja-JP" altLang="en-US" sz="5100" dirty="0" smtClean="0">
                <a:latin typeface="+mn-ea"/>
              </a:rPr>
              <a:t> 商品</a:t>
            </a:r>
            <a:r>
              <a:rPr lang="en-US" altLang="ja-JP" sz="5100" dirty="0" smtClean="0">
                <a:latin typeface="+mn-ea"/>
              </a:rPr>
              <a:t>.</a:t>
            </a:r>
            <a:r>
              <a:rPr lang="ja-JP" altLang="en-US" sz="5100" dirty="0" smtClean="0">
                <a:latin typeface="+mn-ea"/>
              </a:rPr>
              <a:t>商品</a:t>
            </a:r>
            <a:r>
              <a:rPr lang="en-US" altLang="ja-JP" sz="5100" dirty="0" smtClean="0">
                <a:latin typeface="+mn-ea"/>
              </a:rPr>
              <a:t>, </a:t>
            </a:r>
            <a:r>
              <a:rPr lang="ja-JP" altLang="en-US" sz="5100" dirty="0" smtClean="0">
                <a:latin typeface="+mn-ea"/>
              </a:rPr>
              <a:t>単価</a:t>
            </a:r>
            <a:r>
              <a:rPr lang="en-US" altLang="ja-JP" sz="5100" dirty="0" smtClean="0">
                <a:solidFill>
                  <a:srgbClr val="C00000"/>
                </a:solidFill>
                <a:latin typeface="+mn-ea"/>
              </a:rPr>
              <a:t> </a:t>
            </a:r>
          </a:p>
          <a:p>
            <a:pPr marL="0" indent="0">
              <a:lnSpc>
                <a:spcPct val="140000"/>
              </a:lnSpc>
              <a:buFont typeface="Arial" panose="020B0604020202020204" pitchFamily="34" charset="0"/>
              <a:buNone/>
            </a:pPr>
            <a:r>
              <a:rPr lang="en-US" altLang="ja-JP" sz="5100" dirty="0" smtClean="0">
                <a:solidFill>
                  <a:srgbClr val="C00000"/>
                </a:solidFill>
                <a:latin typeface="+mn-ea"/>
              </a:rPr>
              <a:t>FROM </a:t>
            </a:r>
            <a:r>
              <a:rPr lang="ja-JP" altLang="en-US" sz="5100" dirty="0" smtClean="0">
                <a:latin typeface="+mn-ea"/>
              </a:rPr>
              <a:t>商品</a:t>
            </a:r>
            <a:r>
              <a:rPr lang="en-US" altLang="ja-JP" sz="5100" dirty="0" smtClean="0">
                <a:latin typeface="+mn-ea"/>
              </a:rPr>
              <a:t>, </a:t>
            </a:r>
            <a:r>
              <a:rPr lang="ja-JP" altLang="en-US" sz="5100" dirty="0" smtClean="0">
                <a:latin typeface="+mn-ea"/>
              </a:rPr>
              <a:t>購入</a:t>
            </a:r>
            <a:endParaRPr lang="en-US" altLang="ja-JP" sz="5100" dirty="0" smtClean="0">
              <a:latin typeface="+mn-ea"/>
            </a:endParaRPr>
          </a:p>
          <a:p>
            <a:pPr marL="0" indent="0">
              <a:lnSpc>
                <a:spcPct val="140000"/>
              </a:lnSpc>
              <a:buNone/>
            </a:pPr>
            <a:r>
              <a:rPr lang="en-US" altLang="ja-JP" sz="5100" dirty="0" smtClean="0">
                <a:solidFill>
                  <a:srgbClr val="C00000"/>
                </a:solidFill>
                <a:latin typeface="+mn-ea"/>
              </a:rPr>
              <a:t>WHERE </a:t>
            </a:r>
            <a:r>
              <a:rPr lang="zh-TW" altLang="en-US" sz="5100" dirty="0" smtClean="0">
                <a:latin typeface="+mn-ea"/>
              </a:rPr>
              <a:t>商品</a:t>
            </a:r>
            <a:r>
              <a:rPr lang="en-US" altLang="zh-TW" sz="5100" dirty="0">
                <a:latin typeface="+mn-ea"/>
              </a:rPr>
              <a:t>.ID = </a:t>
            </a:r>
            <a:r>
              <a:rPr lang="zh-TW" altLang="en-US" sz="5100" dirty="0">
                <a:latin typeface="+mn-ea"/>
              </a:rPr>
              <a:t>購入</a:t>
            </a:r>
            <a:r>
              <a:rPr lang="en-US" altLang="zh-TW" sz="5100" dirty="0">
                <a:latin typeface="+mn-ea"/>
              </a:rPr>
              <a:t>.</a:t>
            </a:r>
            <a:r>
              <a:rPr lang="zh-TW" altLang="en-US" sz="5100" dirty="0">
                <a:latin typeface="+mn-ea"/>
              </a:rPr>
              <a:t>商品</a:t>
            </a:r>
            <a:r>
              <a:rPr lang="en-US" altLang="ja-JP" sz="3800" dirty="0" smtClean="0">
                <a:latin typeface="+mn-ea"/>
              </a:rPr>
              <a:t>;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ja-JP" altLang="en-US" sz="3600" dirty="0" smtClean="0">
              <a:latin typeface="Inconsolata" panose="020B0609030003000000" pitchFamily="49" charset="0"/>
            </a:endParaRPr>
          </a:p>
          <a:p>
            <a:pPr marL="0" indent="0">
              <a:buFont typeface="Arial" panose="020B0604020202020204" pitchFamily="34" charset="0"/>
              <a:buNone/>
            </a:pPr>
            <a:endParaRPr lang="ja-JP" altLang="en-US" sz="3600" dirty="0">
              <a:latin typeface="Inconsolata" panose="020B0609030003000000" pitchFamily="49" charset="0"/>
            </a:endParaRPr>
          </a:p>
        </p:txBody>
      </p:sp>
      <p:pic>
        <p:nvPicPr>
          <p:cNvPr id="5" name="図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25883" y="5015338"/>
            <a:ext cx="8401433" cy="1706137"/>
          </a:xfrm>
          <a:prstGeom prst="rect">
            <a:avLst/>
          </a:prstGeom>
        </p:spPr>
      </p:pic>
      <p:pic>
        <p:nvPicPr>
          <p:cNvPr id="6" name="図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58799" y="1851307"/>
            <a:ext cx="5388187" cy="1605571"/>
          </a:xfrm>
          <a:prstGeom prst="rect">
            <a:avLst/>
          </a:prstGeom>
          <a:ln>
            <a:solidFill>
              <a:srgbClr val="000066"/>
            </a:solidFill>
          </a:ln>
        </p:spPr>
      </p:pic>
    </p:spTree>
    <p:extLst>
      <p:ext uri="{BB962C8B-B14F-4D97-AF65-F5344CB8AC3E}">
        <p14:creationId xmlns:p14="http://schemas.microsoft.com/office/powerpoint/2010/main" val="4567790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kumimoji="1" lang="en-US" altLang="ja-JP" dirty="0" smtClean="0"/>
              <a:t>Access </a:t>
            </a:r>
            <a:r>
              <a:rPr kumimoji="1" lang="ja-JP" altLang="en-US" dirty="0" smtClean="0"/>
              <a:t>のリレーションシップ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279400" y="1076325"/>
            <a:ext cx="11671300" cy="5645150"/>
          </a:xfrm>
        </p:spPr>
        <p:txBody>
          <a:bodyPr>
            <a:normAutofit/>
          </a:bodyPr>
          <a:lstStyle/>
          <a:p>
            <a:r>
              <a:rPr kumimoji="1" lang="ja-JP" altLang="en-US" dirty="0" smtClean="0"/>
              <a:t>「</a:t>
            </a:r>
            <a:r>
              <a:rPr lang="ja-JP" altLang="en-US" dirty="0">
                <a:solidFill>
                  <a:srgbClr val="C00000"/>
                </a:solidFill>
              </a:rPr>
              <a:t>リレーションシップ</a:t>
            </a:r>
            <a:r>
              <a:rPr kumimoji="1" lang="ja-JP" altLang="en-US" dirty="0" smtClean="0"/>
              <a:t>」は </a:t>
            </a:r>
            <a:r>
              <a:rPr kumimoji="1" lang="en-US" altLang="ja-JP" dirty="0" smtClean="0"/>
              <a:t>Access </a:t>
            </a:r>
            <a:r>
              <a:rPr kumimoji="1" lang="ja-JP" altLang="en-US" b="1" u="sng" dirty="0" err="1" smtClean="0"/>
              <a:t>だけ</a:t>
            </a:r>
            <a:r>
              <a:rPr kumimoji="1" lang="ja-JP" altLang="en-US" dirty="0" err="1" smtClean="0"/>
              <a:t>の</a:t>
            </a:r>
            <a:r>
              <a:rPr kumimoji="1" lang="ja-JP" altLang="en-US" dirty="0" smtClean="0"/>
              <a:t>機能</a:t>
            </a:r>
            <a:endParaRPr lang="en-US" altLang="ja-JP" dirty="0"/>
          </a:p>
          <a:p>
            <a:r>
              <a:rPr kumimoji="1" lang="ja-JP" altLang="en-US" dirty="0" smtClean="0">
                <a:solidFill>
                  <a:srgbClr val="000066"/>
                </a:solidFill>
              </a:rPr>
              <a:t>「</a:t>
            </a:r>
            <a:r>
              <a:rPr kumimoji="1" lang="ja-JP" altLang="en-US" b="1" dirty="0" smtClean="0">
                <a:solidFill>
                  <a:srgbClr val="C00000"/>
                </a:solidFill>
              </a:rPr>
              <a:t>クエリのデザインビュー</a:t>
            </a:r>
            <a:r>
              <a:rPr kumimoji="1" lang="ja-JP" altLang="en-US" dirty="0" smtClean="0"/>
              <a:t>（下図）」も </a:t>
            </a:r>
            <a:r>
              <a:rPr kumimoji="1" lang="en-US" altLang="ja-JP" dirty="0" smtClean="0"/>
              <a:t>Access </a:t>
            </a:r>
            <a:r>
              <a:rPr kumimoji="1" lang="ja-JP" altLang="en-US" b="1" u="sng" dirty="0" err="1" smtClean="0"/>
              <a:t>だけ</a:t>
            </a:r>
            <a:r>
              <a:rPr kumimoji="1" lang="ja-JP" altLang="en-US" dirty="0" err="1" smtClean="0"/>
              <a:t>の</a:t>
            </a:r>
            <a:r>
              <a:rPr kumimoji="1" lang="ja-JP" altLang="en-US" dirty="0" smtClean="0"/>
              <a:t>機能</a:t>
            </a:r>
            <a:endParaRPr kumimoji="1" lang="en-US" altLang="ja-JP" dirty="0" smtClean="0"/>
          </a:p>
          <a:p>
            <a:endParaRPr lang="en-US" altLang="ja-JP" dirty="0"/>
          </a:p>
          <a:p>
            <a:endParaRPr kumimoji="1" lang="en-US" altLang="ja-JP" dirty="0" smtClean="0"/>
          </a:p>
          <a:p>
            <a:endParaRPr lang="en-US" altLang="ja-JP" dirty="0"/>
          </a:p>
          <a:p>
            <a:endParaRPr kumimoji="1" lang="en-US" altLang="ja-JP" dirty="0" smtClean="0"/>
          </a:p>
          <a:p>
            <a:endParaRPr lang="en-US" altLang="ja-JP" dirty="0"/>
          </a:p>
          <a:p>
            <a:r>
              <a:rPr lang="ja-JP" altLang="en-US" b="1" dirty="0">
                <a:solidFill>
                  <a:srgbClr val="C00000"/>
                </a:solidFill>
              </a:rPr>
              <a:t>クエリ</a:t>
            </a:r>
            <a:r>
              <a:rPr lang="ja-JP" altLang="en-US" b="1" dirty="0" smtClean="0">
                <a:solidFill>
                  <a:srgbClr val="C00000"/>
                </a:solidFill>
              </a:rPr>
              <a:t>のデザイン</a:t>
            </a:r>
            <a:r>
              <a:rPr lang="ja-JP" altLang="en-US" b="1" dirty="0">
                <a:solidFill>
                  <a:srgbClr val="C00000"/>
                </a:solidFill>
              </a:rPr>
              <a:t>ビュ</a:t>
            </a:r>
            <a:r>
              <a:rPr lang="ja-JP" altLang="en-US" b="1" dirty="0" smtClean="0">
                <a:solidFill>
                  <a:srgbClr val="C00000"/>
                </a:solidFill>
              </a:rPr>
              <a:t>ー</a:t>
            </a:r>
            <a:r>
              <a:rPr lang="ja-JP" altLang="en-US" dirty="0" smtClean="0"/>
              <a:t>を</a:t>
            </a:r>
            <a:r>
              <a:rPr lang="ja-JP" altLang="en-US" dirty="0"/>
              <a:t>使</a:t>
            </a:r>
            <a:r>
              <a:rPr lang="ja-JP" altLang="en-US" dirty="0" smtClean="0"/>
              <a:t>いたいときは、リレーションシップの作成が必須</a:t>
            </a:r>
            <a:endParaRPr lang="en-US" altLang="ja-JP" dirty="0" smtClean="0"/>
          </a:p>
          <a:p>
            <a:r>
              <a:rPr lang="en-US" altLang="ja-JP" b="1" dirty="0" smtClean="0"/>
              <a:t>SQL </a:t>
            </a:r>
            <a:r>
              <a:rPr lang="ja-JP" altLang="en-US" b="1" dirty="0" smtClean="0"/>
              <a:t>しか使わない！　というときは、リレーションシップの作成は</a:t>
            </a:r>
            <a:r>
              <a:rPr lang="ja-JP" altLang="en-US" b="1" u="sng" dirty="0" smtClean="0"/>
              <a:t>不要</a:t>
            </a:r>
            <a:endParaRPr kumimoji="1" lang="ja-JP" altLang="en-US" b="1" u="sng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46</a:t>
            </a:fld>
            <a:endParaRPr kumimoji="1" lang="ja-JP" altLang="en-US"/>
          </a:p>
        </p:txBody>
      </p:sp>
      <p:pic>
        <p:nvPicPr>
          <p:cNvPr id="5" name="図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2065" y="2162201"/>
            <a:ext cx="3081435" cy="2259719"/>
          </a:xfrm>
          <a:prstGeom prst="rect">
            <a:avLst/>
          </a:prstGeom>
        </p:spPr>
      </p:pic>
      <p:sp>
        <p:nvSpPr>
          <p:cNvPr id="6" name="テキスト ボックス 5"/>
          <p:cNvSpPr txBox="1"/>
          <p:nvPr/>
        </p:nvSpPr>
        <p:spPr>
          <a:xfrm>
            <a:off x="5928360" y="2567940"/>
            <a:ext cx="5416868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2400" dirty="0" smtClean="0"/>
              <a:t>個人ワークとして，</a:t>
            </a:r>
            <a:endParaRPr lang="en-US" altLang="ja-JP" sz="2400" dirty="0"/>
          </a:p>
          <a:p>
            <a:r>
              <a:rPr kumimoji="1" lang="ja-JP" altLang="en-US" sz="2400" dirty="0" smtClean="0"/>
              <a:t>「</a:t>
            </a:r>
            <a:r>
              <a:rPr kumimoji="1" lang="ja-JP" altLang="en-US" sz="2400" b="1" dirty="0" smtClean="0">
                <a:solidFill>
                  <a:srgbClr val="C00000"/>
                </a:solidFill>
              </a:rPr>
              <a:t>クリエのデザインビュー</a:t>
            </a:r>
            <a:r>
              <a:rPr kumimoji="1" lang="ja-JP" altLang="en-US" sz="2400" dirty="0" smtClean="0"/>
              <a:t>」も試し，</a:t>
            </a:r>
            <a:endParaRPr kumimoji="1" lang="en-US" altLang="ja-JP" sz="2400" dirty="0" smtClean="0"/>
          </a:p>
          <a:p>
            <a:r>
              <a:rPr lang="en-US" altLang="ja-JP" sz="2400" b="1" dirty="0" smtClean="0">
                <a:solidFill>
                  <a:srgbClr val="C00000"/>
                </a:solidFill>
              </a:rPr>
              <a:t>SQL</a:t>
            </a:r>
            <a:r>
              <a:rPr lang="ja-JP" altLang="en-US" sz="2400" b="1" dirty="0" smtClean="0">
                <a:solidFill>
                  <a:srgbClr val="C00000"/>
                </a:solidFill>
              </a:rPr>
              <a:t>ビュー</a:t>
            </a:r>
            <a:r>
              <a:rPr lang="ja-JP" altLang="en-US" sz="2400" dirty="0" smtClean="0"/>
              <a:t>と比べてみてください</a:t>
            </a:r>
            <a:endParaRPr kumimoji="1" lang="en-US" altLang="ja-JP" sz="2400" dirty="0" smtClean="0"/>
          </a:p>
        </p:txBody>
      </p:sp>
    </p:spTree>
    <p:extLst>
      <p:ext uri="{BB962C8B-B14F-4D97-AF65-F5344CB8AC3E}">
        <p14:creationId xmlns:p14="http://schemas.microsoft.com/office/powerpoint/2010/main" val="27693341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316992" y="2154093"/>
            <a:ext cx="11633708" cy="1447945"/>
          </a:xfrm>
        </p:spPr>
        <p:txBody>
          <a:bodyPr>
            <a:normAutofit/>
          </a:bodyPr>
          <a:lstStyle/>
          <a:p>
            <a:r>
              <a:rPr kumimoji="1" lang="ja-JP" altLang="en-US" sz="53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授業時間中</a:t>
            </a:r>
            <a:r>
              <a:rPr lang="ja-JP" altLang="en-US" sz="53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のチャレンジ課題</a:t>
            </a:r>
            <a:endParaRPr kumimoji="1" lang="ja-JP" altLang="en-US" sz="53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lang="ja-JP" altLang="en-US" smtClean="0">
                <a:solidFill>
                  <a:prstClr val="black">
                    <a:tint val="75000"/>
                  </a:prstClr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pPr/>
              <a:t>47</a:t>
            </a:fld>
            <a:endParaRPr lang="ja-JP" altLang="en-US">
              <a:solidFill>
                <a:prstClr val="black">
                  <a:tint val="75000"/>
                </a:prstClr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5" name="サブタイトル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pic>
        <p:nvPicPr>
          <p:cNvPr id="6" name="Picture 2" descr="http://2.bp.blogspot.com/-HX3Sr8sKuFU/Udy6k52hmzI/AAAAAAAAWI0/j2jPpI3mcc8/s800/computer_couple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45104" y="3602038"/>
            <a:ext cx="3601367" cy="33243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778261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279400" y="237625"/>
            <a:ext cx="11671300" cy="676275"/>
          </a:xfrm>
        </p:spPr>
        <p:txBody>
          <a:bodyPr>
            <a:normAutofit fontScale="90000"/>
          </a:bodyPr>
          <a:lstStyle/>
          <a:p>
            <a:r>
              <a:rPr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課題</a:t>
            </a:r>
            <a:r>
              <a:rPr kumimoji="1"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　</a:t>
            </a:r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-1" y="778028"/>
            <a:ext cx="9954705" cy="1844036"/>
          </a:xfrm>
        </p:spPr>
        <p:txBody>
          <a:bodyPr>
            <a:normAutofit/>
          </a:bodyPr>
          <a:lstStyle/>
          <a:p>
            <a:pPr marL="0" indent="0">
              <a:lnSpc>
                <a:spcPct val="120000"/>
              </a:lnSpc>
              <a:buNone/>
            </a:pPr>
            <a:r>
              <a:rPr lang="en-US" altLang="ja-JP" sz="3200" dirty="0" smtClean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1. </a:t>
            </a:r>
            <a:r>
              <a:rPr lang="ja-JP" altLang="en-US" sz="3200" dirty="0" smtClean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次</a:t>
            </a:r>
            <a:r>
              <a:rPr lang="ja-JP" altLang="en-US" sz="3200" dirty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のよう</a:t>
            </a:r>
            <a:r>
              <a:rPr lang="ja-JP" altLang="en-US" sz="3200" dirty="0" smtClean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な</a:t>
            </a:r>
            <a:r>
              <a:rPr lang="ja-JP" altLang="en-US" sz="3200" b="1" u="sng" dirty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科目</a:t>
            </a:r>
            <a:r>
              <a:rPr lang="ja-JP" altLang="en-US" sz="3200" b="1" u="sng" dirty="0" smtClean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テーブル</a:t>
            </a:r>
            <a:r>
              <a:rPr lang="ja-JP" altLang="en-US" sz="3200" dirty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を</a:t>
            </a:r>
            <a:r>
              <a:rPr lang="ja-JP" altLang="en-US" sz="3200" dirty="0" smtClean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考える．</a:t>
            </a:r>
            <a:endParaRPr lang="en-US" altLang="ja-JP" sz="3200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48</a:t>
            </a:fld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10" name="コンテンツ プレースホルダー 2"/>
          <p:cNvSpPr txBox="1">
            <a:spLocks/>
          </p:cNvSpPr>
          <p:nvPr/>
        </p:nvSpPr>
        <p:spPr>
          <a:xfrm>
            <a:off x="-1" y="3671744"/>
            <a:ext cx="12192001" cy="18440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en-US" altLang="ja-JP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2. 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テーブル名「</a:t>
            </a:r>
            <a:r>
              <a:rPr lang="ja-JP" altLang="en-US" sz="3200" b="1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科目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」の</a:t>
            </a:r>
            <a:r>
              <a:rPr lang="ja-JP" altLang="en-US" sz="3200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テーブル定義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を行いなさい　</a:t>
            </a:r>
            <a:endParaRPr lang="ja-JP" altLang="ja-JP" sz="32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0" indent="0">
              <a:lnSpc>
                <a:spcPct val="120000"/>
              </a:lnSpc>
              <a:buNone/>
            </a:pPr>
            <a:endParaRPr lang="en-US" altLang="ja-JP" sz="3200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graphicFrame>
        <p:nvGraphicFramePr>
          <p:cNvPr id="11" name="表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6979913"/>
              </p:ext>
            </p:extLst>
          </p:nvPr>
        </p:nvGraphicFramePr>
        <p:xfrm>
          <a:off x="1960739" y="4332157"/>
          <a:ext cx="5805674" cy="1737360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306151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74415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35317"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3200" dirty="0" smtClean="0"/>
                        <a:t>フィールド名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3200" dirty="0" smtClean="0"/>
                        <a:t>データ型</a:t>
                      </a:r>
                      <a:endParaRPr kumimoji="1" lang="ja-JP" altLang="en-US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95097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200" dirty="0" smtClean="0"/>
                        <a:t>ID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200" dirty="0" smtClean="0"/>
                        <a:t>数値型</a:t>
                      </a:r>
                      <a:endParaRPr kumimoji="1" lang="ja-JP" altLang="en-US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74786"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200" dirty="0" smtClean="0"/>
                        <a:t>科目名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200" dirty="0" smtClean="0"/>
                        <a:t>短いテキスト</a:t>
                      </a:r>
                      <a:endParaRPr kumimoji="1" lang="ja-JP" altLang="en-US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14" name="テキスト ボックス 13"/>
          <p:cNvSpPr txBox="1"/>
          <p:nvPr/>
        </p:nvSpPr>
        <p:spPr>
          <a:xfrm>
            <a:off x="7766413" y="4859582"/>
            <a:ext cx="277770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ja-JP" altLang="en-US" sz="3200" b="1" u="sng" dirty="0" smtClean="0">
                <a:solidFill>
                  <a:srgbClr val="FF0000"/>
                </a:solidFill>
              </a:rPr>
              <a:t>← 主キー</a:t>
            </a:r>
            <a:endParaRPr kumimoji="1" lang="ja-JP" altLang="en-US" sz="3200" b="1" u="sng" dirty="0">
              <a:solidFill>
                <a:srgbClr val="FF0000"/>
              </a:solidFill>
            </a:endParaRPr>
          </a:p>
        </p:txBody>
      </p:sp>
      <p:sp>
        <p:nvSpPr>
          <p:cNvPr id="15" name="コンテンツ プレースホルダー 2"/>
          <p:cNvSpPr txBox="1">
            <a:spLocks/>
          </p:cNvSpPr>
          <p:nvPr/>
        </p:nvSpPr>
        <p:spPr>
          <a:xfrm>
            <a:off x="7766413" y="5545697"/>
            <a:ext cx="4890911" cy="685095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ja-JP" altLang="en-US" sz="3200" dirty="0" smtClean="0"/>
              <a:t>「</a:t>
            </a:r>
            <a:r>
              <a:rPr lang="en-US" altLang="ja-JP" sz="3200" dirty="0" smtClean="0"/>
              <a:t>ID</a:t>
            </a:r>
            <a:r>
              <a:rPr lang="ja-JP" altLang="en-US" sz="3200" dirty="0" smtClean="0"/>
              <a:t>」が</a:t>
            </a:r>
            <a:r>
              <a:rPr lang="ja-JP" altLang="en-US" sz="3200" dirty="0" smtClean="0">
                <a:solidFill>
                  <a:srgbClr val="C00000"/>
                </a:solidFill>
              </a:rPr>
              <a:t>主キー</a:t>
            </a:r>
            <a:r>
              <a:rPr lang="ja-JP" altLang="en-US" sz="3200" dirty="0" smtClean="0"/>
              <a:t>である</a:t>
            </a:r>
            <a:endParaRPr lang="ja-JP" altLang="en-US" sz="3200" dirty="0"/>
          </a:p>
        </p:txBody>
      </p:sp>
      <p:graphicFrame>
        <p:nvGraphicFramePr>
          <p:cNvPr id="17" name="表 1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92067004"/>
              </p:ext>
            </p:extLst>
          </p:nvPr>
        </p:nvGraphicFramePr>
        <p:xfrm>
          <a:off x="1347681" y="1573824"/>
          <a:ext cx="7031790" cy="17373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51589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51589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19333"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3200" dirty="0" smtClean="0"/>
                        <a:t>ID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3200" dirty="0" smtClean="0"/>
                        <a:t>科目名</a:t>
                      </a:r>
                      <a:endParaRPr kumimoji="1" lang="ja-JP" altLang="en-US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19333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200" dirty="0" smtClean="0"/>
                        <a:t>1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200" dirty="0" smtClean="0"/>
                        <a:t>データベース</a:t>
                      </a:r>
                      <a:endParaRPr kumimoji="1" lang="ja-JP" altLang="en-US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86827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200" dirty="0" smtClean="0"/>
                        <a:t>2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200" dirty="0" smtClean="0"/>
                        <a:t>アセンブラ</a:t>
                      </a:r>
                      <a:endParaRPr kumimoji="1" lang="ja-JP" altLang="en-US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989515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308429" y="45357"/>
            <a:ext cx="11671300" cy="676275"/>
          </a:xfrm>
        </p:spPr>
        <p:txBody>
          <a:bodyPr>
            <a:normAutofit fontScale="90000"/>
          </a:bodyPr>
          <a:lstStyle/>
          <a:p>
            <a:r>
              <a:rPr kumimoji="1" lang="ja-JP" altLang="en-US" dirty="0" smtClean="0"/>
              <a:t>課題</a:t>
            </a: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>
          <a:xfrm>
            <a:off x="8349545" y="6072121"/>
            <a:ext cx="2743200" cy="365125"/>
          </a:xfrm>
        </p:spPr>
        <p:txBody>
          <a:bodyPr/>
          <a:lstStyle/>
          <a:p>
            <a:fld id="{55940FB6-D91C-4C45-82A6-6C3F63B50793}" type="slidenum">
              <a:rPr kumimoji="1" lang="ja-JP" altLang="en-US" smtClean="0"/>
              <a:t>49</a:t>
            </a:fld>
            <a:endParaRPr kumimoji="1" lang="ja-JP" altLang="en-US"/>
          </a:p>
        </p:txBody>
      </p:sp>
      <p:sp>
        <p:nvSpPr>
          <p:cNvPr id="8" name="コンテンツ プレースホルダー 2"/>
          <p:cNvSpPr txBox="1">
            <a:spLocks/>
          </p:cNvSpPr>
          <p:nvPr/>
        </p:nvSpPr>
        <p:spPr>
          <a:xfrm>
            <a:off x="435426" y="660430"/>
            <a:ext cx="10448084" cy="132820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altLang="ja-JP" sz="3200" dirty="0" smtClean="0"/>
              <a:t>3. </a:t>
            </a:r>
            <a:r>
              <a:rPr lang="ja-JP" altLang="en-US" sz="3200" dirty="0" smtClean="0">
                <a:solidFill>
                  <a:srgbClr val="C00000"/>
                </a:solidFill>
              </a:rPr>
              <a:t>データシートビュー</a:t>
            </a:r>
            <a:r>
              <a:rPr lang="ja-JP" altLang="en-US" sz="3200" dirty="0" smtClean="0"/>
              <a:t>を使って、テーブル「</a:t>
            </a:r>
            <a:r>
              <a:rPr lang="ja-JP" altLang="en-US" sz="3200" b="1" dirty="0" smtClean="0"/>
              <a:t>科目</a:t>
            </a:r>
            <a:r>
              <a:rPr lang="ja-JP" altLang="en-US" sz="3200" dirty="0" smtClean="0"/>
              <a:t>」に</a:t>
            </a:r>
            <a:r>
              <a:rPr lang="ja-JP" altLang="en-US" sz="3200" b="1" dirty="0" smtClean="0"/>
              <a:t>データを入力</a:t>
            </a:r>
            <a:r>
              <a:rPr lang="ja-JP" altLang="en-US" sz="3200" dirty="0" smtClean="0"/>
              <a:t>しなさい．</a:t>
            </a:r>
            <a:endParaRPr lang="ja-JP" altLang="en-US" sz="3200" dirty="0"/>
          </a:p>
        </p:txBody>
      </p:sp>
      <p:sp>
        <p:nvSpPr>
          <p:cNvPr id="11" name="テキスト ボックス 10"/>
          <p:cNvSpPr txBox="1"/>
          <p:nvPr/>
        </p:nvSpPr>
        <p:spPr>
          <a:xfrm>
            <a:off x="485937" y="3665823"/>
            <a:ext cx="413446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800" dirty="0" smtClean="0"/>
              <a:t>数値はすべて半角の数字</a:t>
            </a:r>
            <a:endParaRPr kumimoji="1" lang="ja-JP" altLang="en-US" sz="2800" dirty="0"/>
          </a:p>
        </p:txBody>
      </p:sp>
      <p:graphicFrame>
        <p:nvGraphicFramePr>
          <p:cNvPr id="16" name="表 1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45921088"/>
              </p:ext>
            </p:extLst>
          </p:nvPr>
        </p:nvGraphicFramePr>
        <p:xfrm>
          <a:off x="1749125" y="1828373"/>
          <a:ext cx="7031790" cy="17373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51589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51589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19333"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3200" dirty="0" smtClean="0"/>
                        <a:t>ID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3200" dirty="0" smtClean="0"/>
                        <a:t>科目名</a:t>
                      </a:r>
                      <a:endParaRPr kumimoji="1" lang="ja-JP" altLang="en-US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19333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200" dirty="0" smtClean="0"/>
                        <a:t>1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200" dirty="0" smtClean="0"/>
                        <a:t>データベース</a:t>
                      </a:r>
                      <a:endParaRPr kumimoji="1" lang="ja-JP" altLang="en-US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86827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200" dirty="0" smtClean="0"/>
                        <a:t>2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200" dirty="0" smtClean="0"/>
                        <a:t>アセンブラ</a:t>
                      </a:r>
                      <a:endParaRPr kumimoji="1" lang="ja-JP" altLang="en-US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pic>
        <p:nvPicPr>
          <p:cNvPr id="9" name="図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53071" y="4916018"/>
            <a:ext cx="6212794" cy="16798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87437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279400" y="237625"/>
            <a:ext cx="11671300" cy="676275"/>
          </a:xfrm>
        </p:spPr>
        <p:txBody>
          <a:bodyPr>
            <a:normAutofit fontScale="90000"/>
          </a:bodyPr>
          <a:lstStyle/>
          <a:p>
            <a:r>
              <a:rPr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課題</a:t>
            </a:r>
            <a:r>
              <a:rPr kumimoji="1"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　</a:t>
            </a:r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-1" y="778028"/>
            <a:ext cx="9954705" cy="1844036"/>
          </a:xfrm>
        </p:spPr>
        <p:txBody>
          <a:bodyPr>
            <a:normAutofit/>
          </a:bodyPr>
          <a:lstStyle/>
          <a:p>
            <a:pPr marL="0" indent="0">
              <a:lnSpc>
                <a:spcPct val="120000"/>
              </a:lnSpc>
              <a:buNone/>
            </a:pPr>
            <a:r>
              <a:rPr lang="en-US" altLang="ja-JP" sz="3200" dirty="0" smtClean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4. </a:t>
            </a:r>
            <a:r>
              <a:rPr lang="ja-JP" altLang="en-US" sz="3200" dirty="0" smtClean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次</a:t>
            </a:r>
            <a:r>
              <a:rPr lang="ja-JP" altLang="en-US" sz="3200" dirty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のよう</a:t>
            </a:r>
            <a:r>
              <a:rPr lang="ja-JP" altLang="en-US" sz="3200" dirty="0" smtClean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な</a:t>
            </a:r>
            <a:r>
              <a:rPr lang="ja-JP" altLang="en-US" sz="3200" b="1" u="sng" dirty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履修</a:t>
            </a:r>
            <a:r>
              <a:rPr lang="ja-JP" altLang="en-US" sz="3200" b="1" u="sng" dirty="0" smtClean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テーブル</a:t>
            </a:r>
            <a:r>
              <a:rPr lang="ja-JP" altLang="en-US" sz="3200" dirty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を</a:t>
            </a:r>
            <a:r>
              <a:rPr lang="ja-JP" altLang="en-US" sz="3200" dirty="0" smtClean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考える．</a:t>
            </a:r>
            <a:endParaRPr lang="en-US" altLang="ja-JP" sz="3200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50</a:t>
            </a:fld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10" name="コンテンツ プレースホルダー 2"/>
          <p:cNvSpPr txBox="1">
            <a:spLocks/>
          </p:cNvSpPr>
          <p:nvPr/>
        </p:nvSpPr>
        <p:spPr>
          <a:xfrm>
            <a:off x="-1" y="3671744"/>
            <a:ext cx="12192001" cy="18440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en-US" altLang="ja-JP" sz="32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5</a:t>
            </a:r>
            <a:r>
              <a:rPr lang="en-US" altLang="ja-JP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. 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テーブル名「</a:t>
            </a:r>
            <a:r>
              <a:rPr lang="ja-JP" altLang="en-US" sz="3200" b="1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履修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」の</a:t>
            </a:r>
            <a:r>
              <a:rPr lang="ja-JP" altLang="en-US" sz="3200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テーブル定義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を行いなさい　</a:t>
            </a:r>
            <a:endParaRPr lang="ja-JP" altLang="ja-JP" sz="32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0" indent="0">
              <a:lnSpc>
                <a:spcPct val="120000"/>
              </a:lnSpc>
              <a:buNone/>
            </a:pPr>
            <a:endParaRPr lang="en-US" altLang="ja-JP" sz="3200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graphicFrame>
        <p:nvGraphicFramePr>
          <p:cNvPr id="11" name="表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03280483"/>
              </p:ext>
            </p:extLst>
          </p:nvPr>
        </p:nvGraphicFramePr>
        <p:xfrm>
          <a:off x="1960739" y="4332157"/>
          <a:ext cx="5805674" cy="2316480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306151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74415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35317"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3200" dirty="0" smtClean="0"/>
                        <a:t>フィールド名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3200" dirty="0" smtClean="0"/>
                        <a:t>データ型</a:t>
                      </a:r>
                      <a:endParaRPr kumimoji="1" lang="ja-JP" altLang="en-US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95097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200" dirty="0" smtClean="0"/>
                        <a:t>ID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200" dirty="0" smtClean="0"/>
                        <a:t>数値型</a:t>
                      </a:r>
                      <a:endParaRPr kumimoji="1" lang="ja-JP" altLang="en-US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74786"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200" dirty="0" smtClean="0"/>
                        <a:t>氏名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200" dirty="0" smtClean="0"/>
                        <a:t>短いテキスト</a:t>
                      </a:r>
                      <a:endParaRPr kumimoji="1" lang="ja-JP" altLang="en-US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74786"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200" dirty="0" smtClean="0"/>
                        <a:t>履修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200" smtClean="0"/>
                        <a:t>数値型</a:t>
                      </a:r>
                      <a:endParaRPr kumimoji="1" lang="ja-JP" altLang="en-US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14" name="テキスト ボックス 13"/>
          <p:cNvSpPr txBox="1"/>
          <p:nvPr/>
        </p:nvSpPr>
        <p:spPr>
          <a:xfrm>
            <a:off x="7766413" y="4859582"/>
            <a:ext cx="277770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ja-JP" altLang="en-US" sz="3200" b="1" u="sng" dirty="0" smtClean="0">
                <a:solidFill>
                  <a:srgbClr val="FF0000"/>
                </a:solidFill>
              </a:rPr>
              <a:t>← 主キー</a:t>
            </a:r>
            <a:endParaRPr kumimoji="1" lang="ja-JP" altLang="en-US" sz="3200" b="1" u="sng" dirty="0">
              <a:solidFill>
                <a:srgbClr val="FF0000"/>
              </a:solidFill>
            </a:endParaRPr>
          </a:p>
        </p:txBody>
      </p:sp>
      <p:sp>
        <p:nvSpPr>
          <p:cNvPr id="15" name="コンテンツ プレースホルダー 2"/>
          <p:cNvSpPr txBox="1">
            <a:spLocks/>
          </p:cNvSpPr>
          <p:nvPr/>
        </p:nvSpPr>
        <p:spPr>
          <a:xfrm>
            <a:off x="7766413" y="5545697"/>
            <a:ext cx="4890911" cy="685095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ja-JP" altLang="en-US" sz="3200" dirty="0" smtClean="0"/>
              <a:t>「</a:t>
            </a:r>
            <a:r>
              <a:rPr lang="en-US" altLang="ja-JP" sz="3200" dirty="0" smtClean="0"/>
              <a:t>ID</a:t>
            </a:r>
            <a:r>
              <a:rPr lang="ja-JP" altLang="en-US" sz="3200" dirty="0" smtClean="0"/>
              <a:t>」が</a:t>
            </a:r>
            <a:r>
              <a:rPr lang="ja-JP" altLang="en-US" sz="3200" dirty="0" smtClean="0">
                <a:solidFill>
                  <a:srgbClr val="C00000"/>
                </a:solidFill>
              </a:rPr>
              <a:t>主キー</a:t>
            </a:r>
            <a:r>
              <a:rPr lang="ja-JP" altLang="en-US" sz="3200" dirty="0" smtClean="0"/>
              <a:t>である</a:t>
            </a:r>
            <a:endParaRPr lang="ja-JP" altLang="en-US" sz="3200" dirty="0"/>
          </a:p>
        </p:txBody>
      </p:sp>
      <p:graphicFrame>
        <p:nvGraphicFramePr>
          <p:cNvPr id="17" name="表 1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02792649"/>
              </p:ext>
            </p:extLst>
          </p:nvPr>
        </p:nvGraphicFramePr>
        <p:xfrm>
          <a:off x="1960739" y="1441325"/>
          <a:ext cx="8766735" cy="2316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5297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9915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92224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19333"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3200" dirty="0" smtClean="0"/>
                        <a:t>ID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3200" dirty="0" smtClean="0"/>
                        <a:t>氏名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3200" dirty="0" smtClean="0"/>
                        <a:t>履修</a:t>
                      </a:r>
                      <a:endParaRPr kumimoji="1" lang="ja-JP" altLang="en-US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19333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200" dirty="0" smtClean="0"/>
                        <a:t>1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200" dirty="0" smtClean="0"/>
                        <a:t>AA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200" dirty="0" smtClean="0"/>
                        <a:t>1</a:t>
                      </a:r>
                      <a:endParaRPr kumimoji="1" lang="ja-JP" altLang="en-US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86827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200" dirty="0" smtClean="0"/>
                        <a:t>2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200" dirty="0" smtClean="0"/>
                        <a:t>AA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200" dirty="0" smtClean="0"/>
                        <a:t>2</a:t>
                      </a:r>
                      <a:endParaRPr kumimoji="1" lang="ja-JP" altLang="en-US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86827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200" dirty="0" smtClean="0">
                          <a:solidFill>
                            <a:srgbClr val="000066"/>
                          </a:solidFill>
                        </a:rPr>
                        <a:t>3</a:t>
                      </a:r>
                      <a:endParaRPr kumimoji="1" lang="ja-JP" altLang="en-US" sz="3200" dirty="0">
                        <a:solidFill>
                          <a:srgbClr val="000066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200" dirty="0" smtClean="0">
                          <a:solidFill>
                            <a:srgbClr val="FF0000"/>
                          </a:solidFill>
                        </a:rPr>
                        <a:t>＜自分の氏名＞</a:t>
                      </a:r>
                      <a:endParaRPr kumimoji="1" lang="ja-JP" altLang="en-US" sz="32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200" dirty="0" smtClean="0"/>
                        <a:t>1</a:t>
                      </a:r>
                      <a:endParaRPr kumimoji="1" lang="ja-JP" altLang="en-US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93749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308429" y="45357"/>
            <a:ext cx="11671300" cy="676275"/>
          </a:xfrm>
        </p:spPr>
        <p:txBody>
          <a:bodyPr>
            <a:normAutofit fontScale="90000"/>
          </a:bodyPr>
          <a:lstStyle/>
          <a:p>
            <a:r>
              <a:rPr kumimoji="1" lang="ja-JP" altLang="en-US" dirty="0" smtClean="0"/>
              <a:t>課題</a:t>
            </a: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>
          <a:xfrm>
            <a:off x="8349545" y="6072121"/>
            <a:ext cx="2743200" cy="365125"/>
          </a:xfrm>
        </p:spPr>
        <p:txBody>
          <a:bodyPr/>
          <a:lstStyle/>
          <a:p>
            <a:fld id="{55940FB6-D91C-4C45-82A6-6C3F63B50793}" type="slidenum">
              <a:rPr kumimoji="1" lang="ja-JP" altLang="en-US" smtClean="0"/>
              <a:t>51</a:t>
            </a:fld>
            <a:endParaRPr kumimoji="1" lang="ja-JP" altLang="en-US"/>
          </a:p>
        </p:txBody>
      </p:sp>
      <p:sp>
        <p:nvSpPr>
          <p:cNvPr id="8" name="コンテンツ プレースホルダー 2"/>
          <p:cNvSpPr txBox="1">
            <a:spLocks/>
          </p:cNvSpPr>
          <p:nvPr/>
        </p:nvSpPr>
        <p:spPr>
          <a:xfrm>
            <a:off x="435426" y="660430"/>
            <a:ext cx="10448084" cy="193863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altLang="ja-JP" sz="3200" dirty="0" smtClean="0"/>
              <a:t>6. </a:t>
            </a:r>
            <a:r>
              <a:rPr lang="ja-JP" altLang="en-US" sz="3200" dirty="0" smtClean="0">
                <a:solidFill>
                  <a:srgbClr val="C00000"/>
                </a:solidFill>
              </a:rPr>
              <a:t>データシートビュー</a:t>
            </a:r>
            <a:r>
              <a:rPr lang="ja-JP" altLang="en-US" sz="3200" dirty="0" smtClean="0"/>
              <a:t>を使って、テーブル「</a:t>
            </a:r>
            <a:r>
              <a:rPr lang="ja-JP" altLang="en-US" sz="3200" b="1" dirty="0" smtClean="0"/>
              <a:t>履修</a:t>
            </a:r>
            <a:r>
              <a:rPr lang="ja-JP" altLang="en-US" sz="3200" dirty="0" smtClean="0"/>
              <a:t>」に</a:t>
            </a:r>
            <a:r>
              <a:rPr lang="ja-JP" altLang="en-US" sz="3200" b="1" dirty="0" smtClean="0"/>
              <a:t>データを入力</a:t>
            </a:r>
            <a:r>
              <a:rPr lang="ja-JP" altLang="en-US" sz="3200" dirty="0" smtClean="0"/>
              <a:t>しなさい．「</a:t>
            </a:r>
            <a:r>
              <a:rPr lang="ja-JP" altLang="en-US" sz="3200" dirty="0" smtClean="0">
                <a:solidFill>
                  <a:srgbClr val="FF0000"/>
                </a:solidFill>
              </a:rPr>
              <a:t>＜自分の氏名＞</a:t>
            </a:r>
            <a:r>
              <a:rPr lang="ja-JP" altLang="en-US" sz="3200" dirty="0" smtClean="0"/>
              <a:t>」のところには、</a:t>
            </a:r>
            <a:r>
              <a:rPr lang="ja-JP" altLang="en-US" sz="3200" b="1" dirty="0" smtClean="0"/>
              <a:t>みなさん自身の氏名</a:t>
            </a:r>
            <a:r>
              <a:rPr lang="ja-JP" altLang="en-US" sz="3200" dirty="0" smtClean="0"/>
              <a:t>を入力しなさい</a:t>
            </a:r>
            <a:endParaRPr lang="ja-JP" altLang="en-US" sz="3200" dirty="0"/>
          </a:p>
        </p:txBody>
      </p:sp>
      <p:sp>
        <p:nvSpPr>
          <p:cNvPr id="11" name="テキスト ボックス 10"/>
          <p:cNvSpPr txBox="1"/>
          <p:nvPr/>
        </p:nvSpPr>
        <p:spPr>
          <a:xfrm>
            <a:off x="3538236" y="4479246"/>
            <a:ext cx="413446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800" dirty="0" smtClean="0"/>
              <a:t>数値はすべて半角の数字</a:t>
            </a:r>
            <a:endParaRPr kumimoji="1" lang="ja-JP" altLang="en-US" sz="2800" dirty="0"/>
          </a:p>
        </p:txBody>
      </p:sp>
      <p:graphicFrame>
        <p:nvGraphicFramePr>
          <p:cNvPr id="7" name="表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06927149"/>
              </p:ext>
            </p:extLst>
          </p:nvPr>
        </p:nvGraphicFramePr>
        <p:xfrm>
          <a:off x="1760711" y="2055899"/>
          <a:ext cx="8766735" cy="2316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5297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9915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92224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19333"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3200" dirty="0" smtClean="0"/>
                        <a:t>ID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3200" dirty="0" smtClean="0"/>
                        <a:t>氏名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3200" dirty="0" smtClean="0"/>
                        <a:t>履修</a:t>
                      </a:r>
                      <a:endParaRPr kumimoji="1" lang="ja-JP" altLang="en-US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19333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200" dirty="0" smtClean="0"/>
                        <a:t>1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200" dirty="0" smtClean="0"/>
                        <a:t>AA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200" dirty="0" smtClean="0"/>
                        <a:t>1</a:t>
                      </a:r>
                      <a:endParaRPr kumimoji="1" lang="ja-JP" altLang="en-US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86827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200" dirty="0" smtClean="0"/>
                        <a:t>2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200" dirty="0" smtClean="0"/>
                        <a:t>AA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200" dirty="0" smtClean="0"/>
                        <a:t>2</a:t>
                      </a:r>
                      <a:endParaRPr kumimoji="1" lang="ja-JP" altLang="en-US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86827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200" dirty="0" smtClean="0">
                          <a:solidFill>
                            <a:srgbClr val="000066"/>
                          </a:solidFill>
                        </a:rPr>
                        <a:t>3</a:t>
                      </a:r>
                      <a:endParaRPr kumimoji="1" lang="ja-JP" altLang="en-US" sz="3200" dirty="0">
                        <a:solidFill>
                          <a:srgbClr val="000066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200" dirty="0" smtClean="0">
                          <a:solidFill>
                            <a:srgbClr val="FF0000"/>
                          </a:solidFill>
                        </a:rPr>
                        <a:t>＜自分の氏名＞</a:t>
                      </a:r>
                      <a:endParaRPr kumimoji="1" lang="ja-JP" altLang="en-US" sz="32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200" dirty="0" smtClean="0"/>
                        <a:t>1</a:t>
                      </a:r>
                      <a:endParaRPr kumimoji="1" lang="ja-JP" altLang="en-US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pic>
        <p:nvPicPr>
          <p:cNvPr id="5" name="図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10352" y="5235158"/>
            <a:ext cx="5739567" cy="17271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31087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279400" y="237625"/>
            <a:ext cx="11671300" cy="676275"/>
          </a:xfrm>
        </p:spPr>
        <p:txBody>
          <a:bodyPr>
            <a:normAutofit fontScale="90000"/>
          </a:bodyPr>
          <a:lstStyle/>
          <a:p>
            <a:r>
              <a:rPr kumimoji="1"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課題　</a:t>
            </a:r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lang="ja-JP" altLang="en-US" smtClean="0">
                <a:solidFill>
                  <a:prstClr val="black">
                    <a:tint val="75000"/>
                  </a:prstClr>
                </a:solidFill>
                <a:latin typeface="メイリオ" panose="020B0604030504040204" pitchFamily="50" charset="-128"/>
              </a:rPr>
              <a:pPr/>
              <a:t>52</a:t>
            </a:fld>
            <a:endParaRPr lang="ja-JP" altLang="en-US" dirty="0">
              <a:solidFill>
                <a:prstClr val="black">
                  <a:tint val="75000"/>
                </a:prstClr>
              </a:solidFill>
              <a:latin typeface="メイリオ" panose="020B0604030504040204" pitchFamily="50" charset="-128"/>
            </a:endParaRPr>
          </a:p>
        </p:txBody>
      </p:sp>
      <p:sp>
        <p:nvSpPr>
          <p:cNvPr id="9" name="コンテンツ プレースホルダー 2"/>
          <p:cNvSpPr txBox="1">
            <a:spLocks/>
          </p:cNvSpPr>
          <p:nvPr/>
        </p:nvSpPr>
        <p:spPr>
          <a:xfrm>
            <a:off x="128627" y="777654"/>
            <a:ext cx="10932825" cy="268150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en-US" altLang="ja-JP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7. Access 2013 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の </a:t>
            </a:r>
            <a:r>
              <a:rPr lang="en-US" altLang="ja-JP" sz="3200" b="1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SQL </a:t>
            </a:r>
            <a:r>
              <a:rPr lang="ja-JP" altLang="en-US" sz="3200" b="1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ビュー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に、次の </a:t>
            </a:r>
            <a:r>
              <a:rPr lang="en-US" altLang="ja-JP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SQL 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を入れ、実行しなさい．</a:t>
            </a:r>
            <a:endParaRPr lang="en-US" altLang="ja-JP" sz="3200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0" indent="0">
              <a:lnSpc>
                <a:spcPct val="120000"/>
              </a:lnSpc>
              <a:buFont typeface="Arial" panose="020B0604020202020204" pitchFamily="34" charset="0"/>
              <a:buNone/>
            </a:pPr>
            <a:endParaRPr lang="en-US" altLang="ja-JP" sz="3200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0" indent="0">
              <a:lnSpc>
                <a:spcPct val="120000"/>
              </a:lnSpc>
              <a:buFont typeface="Arial" panose="020B0604020202020204" pitchFamily="34" charset="0"/>
              <a:buNone/>
            </a:pPr>
            <a:endParaRPr lang="en-US" altLang="ja-JP" sz="3200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11" name="コンテンツ プレースホルダー 2"/>
          <p:cNvSpPr txBox="1">
            <a:spLocks/>
          </p:cNvSpPr>
          <p:nvPr/>
        </p:nvSpPr>
        <p:spPr>
          <a:xfrm>
            <a:off x="1180618" y="2195490"/>
            <a:ext cx="10066502" cy="359571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vert="horz" lIns="91440" tIns="45720" rIns="91440" bIns="45720" rtlCol="0">
            <a:normAutofit fontScale="550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en-US" altLang="ja-JP" sz="9800" dirty="0" smtClean="0">
                <a:solidFill>
                  <a:srgbClr val="C00000"/>
                </a:solidFill>
                <a:latin typeface="+mn-ea"/>
              </a:rPr>
              <a:t>SELEC</a:t>
            </a:r>
            <a:r>
              <a:rPr lang="en-US" altLang="ja-JP" sz="9800" dirty="0">
                <a:solidFill>
                  <a:srgbClr val="C00000"/>
                </a:solidFill>
                <a:latin typeface="+mn-ea"/>
              </a:rPr>
              <a:t>T</a:t>
            </a:r>
            <a:r>
              <a:rPr lang="en-US" altLang="ja-JP" sz="9800" dirty="0" smtClean="0">
                <a:latin typeface="+mn-ea"/>
              </a:rPr>
              <a:t> </a:t>
            </a:r>
            <a:r>
              <a:rPr lang="ja-JP" altLang="en-US" sz="9800" dirty="0" smtClean="0">
                <a:solidFill>
                  <a:srgbClr val="000066"/>
                </a:solidFill>
                <a:latin typeface="+mn-ea"/>
              </a:rPr>
              <a:t>氏名</a:t>
            </a:r>
            <a:r>
              <a:rPr lang="en-US" altLang="ja-JP" sz="9800" dirty="0" smtClean="0">
                <a:solidFill>
                  <a:srgbClr val="000066"/>
                </a:solidFill>
                <a:latin typeface="+mn-ea"/>
              </a:rPr>
              <a:t>, </a:t>
            </a:r>
            <a:r>
              <a:rPr lang="ja-JP" altLang="en-US" sz="9800" dirty="0" smtClean="0">
                <a:solidFill>
                  <a:srgbClr val="000066"/>
                </a:solidFill>
                <a:latin typeface="+mn-ea"/>
              </a:rPr>
              <a:t>科目名</a:t>
            </a:r>
            <a:endParaRPr lang="en-US" altLang="ja-JP" sz="9800" dirty="0" smtClean="0">
              <a:solidFill>
                <a:srgbClr val="000066"/>
              </a:solidFill>
              <a:latin typeface="+mn-ea"/>
            </a:endParaRPr>
          </a:p>
          <a:p>
            <a:pPr marL="0" indent="0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en-US" altLang="ja-JP" sz="9800" dirty="0" smtClean="0">
                <a:solidFill>
                  <a:srgbClr val="C00000"/>
                </a:solidFill>
                <a:latin typeface="+mn-ea"/>
              </a:rPr>
              <a:t>FROM </a:t>
            </a:r>
            <a:r>
              <a:rPr lang="ja-JP" altLang="en-US" sz="9800" dirty="0">
                <a:latin typeface="+mn-ea"/>
              </a:rPr>
              <a:t>履修</a:t>
            </a:r>
            <a:r>
              <a:rPr lang="en-US" altLang="ja-JP" sz="9800" dirty="0" smtClean="0">
                <a:latin typeface="+mn-ea"/>
              </a:rPr>
              <a:t>, </a:t>
            </a:r>
            <a:r>
              <a:rPr lang="ja-JP" altLang="en-US" sz="9800" dirty="0" smtClean="0">
                <a:latin typeface="+mn-ea"/>
              </a:rPr>
              <a:t>科目</a:t>
            </a:r>
            <a:endParaRPr lang="en-US" altLang="ja-JP" sz="9800" dirty="0">
              <a:latin typeface="+mn-ea"/>
            </a:endParaRPr>
          </a:p>
          <a:p>
            <a:pPr marL="0" indent="0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en-US" altLang="ja-JP" sz="9800" dirty="0" smtClean="0">
                <a:solidFill>
                  <a:srgbClr val="C00000"/>
                </a:solidFill>
                <a:latin typeface="+mn-ea"/>
              </a:rPr>
              <a:t>WHERE </a:t>
            </a:r>
            <a:r>
              <a:rPr lang="ja-JP" altLang="en-US" sz="9800" dirty="0" smtClean="0">
                <a:solidFill>
                  <a:srgbClr val="000066"/>
                </a:solidFill>
                <a:latin typeface="+mn-ea"/>
              </a:rPr>
              <a:t>履修</a:t>
            </a:r>
            <a:r>
              <a:rPr lang="en-US" altLang="ja-JP" sz="9800" dirty="0" smtClean="0">
                <a:solidFill>
                  <a:srgbClr val="000066"/>
                </a:solidFill>
                <a:latin typeface="+mn-ea"/>
              </a:rPr>
              <a:t>.</a:t>
            </a:r>
            <a:r>
              <a:rPr lang="ja-JP" altLang="en-US" sz="9800" dirty="0">
                <a:solidFill>
                  <a:srgbClr val="000066"/>
                </a:solidFill>
                <a:latin typeface="+mn-ea"/>
              </a:rPr>
              <a:t>履修</a:t>
            </a:r>
            <a:r>
              <a:rPr lang="ja-JP" altLang="en-US" sz="9800" dirty="0" smtClean="0">
                <a:solidFill>
                  <a:srgbClr val="000066"/>
                </a:solidFill>
                <a:latin typeface="+mn-ea"/>
              </a:rPr>
              <a:t> </a:t>
            </a:r>
            <a:r>
              <a:rPr lang="en-US" altLang="ja-JP" sz="9800" dirty="0" smtClean="0">
                <a:solidFill>
                  <a:srgbClr val="000066"/>
                </a:solidFill>
                <a:latin typeface="+mn-ea"/>
              </a:rPr>
              <a:t>= </a:t>
            </a:r>
            <a:r>
              <a:rPr lang="ja-JP" altLang="en-US" sz="9800" dirty="0" smtClean="0">
                <a:latin typeface="+mn-ea"/>
              </a:rPr>
              <a:t>科目</a:t>
            </a:r>
            <a:r>
              <a:rPr lang="en-US" altLang="ja-JP" sz="9800" dirty="0" smtClean="0">
                <a:latin typeface="+mn-ea"/>
              </a:rPr>
              <a:t>.ID;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ja-JP" altLang="en-US" sz="4900" dirty="0" smtClean="0">
              <a:latin typeface="Inconsolata" panose="020B0609030003000000" pitchFamily="49" charset="0"/>
            </a:endParaRPr>
          </a:p>
          <a:p>
            <a:pPr marL="0" indent="0">
              <a:buFont typeface="Arial" panose="020B0604020202020204" pitchFamily="34" charset="0"/>
              <a:buNone/>
            </a:pPr>
            <a:endParaRPr lang="ja-JP" altLang="en-US" sz="3600" dirty="0">
              <a:latin typeface="Inconsolata" panose="020B0609030003000000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237095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ユーザー定義 1">
      <a:majorFont>
        <a:latin typeface="Segoe UI"/>
        <a:ea typeface="メイリオ"/>
        <a:cs typeface=""/>
      </a:majorFont>
      <a:minorFont>
        <a:latin typeface="Segoe UI"/>
        <a:ea typeface="メイリオ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4610</TotalTime>
  <Words>2130</Words>
  <Application>Microsoft Office PowerPoint</Application>
  <PresentationFormat>ワイド画面</PresentationFormat>
  <Paragraphs>830</Paragraphs>
  <Slides>52</Slides>
  <Notes>6</Notes>
  <HiddenSlides>0</HiddenSlides>
  <MMClips>0</MMClips>
  <ScaleCrop>false</ScaleCrop>
  <HeadingPairs>
    <vt:vector size="6" baseType="variant">
      <vt:variant>
        <vt:lpstr>使用されているフォント</vt:lpstr>
      </vt:variant>
      <vt:variant>
        <vt:i4>7</vt:i4>
      </vt:variant>
      <vt:variant>
        <vt:lpstr>テーマ</vt:lpstr>
      </vt:variant>
      <vt:variant>
        <vt:i4>1</vt:i4>
      </vt:variant>
      <vt:variant>
        <vt:lpstr>スライド タイトル</vt:lpstr>
      </vt:variant>
      <vt:variant>
        <vt:i4>52</vt:i4>
      </vt:variant>
    </vt:vector>
  </HeadingPairs>
  <TitlesOfParts>
    <vt:vector size="60" baseType="lpstr">
      <vt:lpstr>Inconsolata</vt:lpstr>
      <vt:lpstr>ＭＳ Ｐゴシック</vt:lpstr>
      <vt:lpstr>メイリオ</vt:lpstr>
      <vt:lpstr>Arial</vt:lpstr>
      <vt:lpstr>Calibri</vt:lpstr>
      <vt:lpstr>Segoe UI</vt:lpstr>
      <vt:lpstr>Times New Roman</vt:lpstr>
      <vt:lpstr>Office テーマ</vt:lpstr>
      <vt:lpstr>マイクロソフト Access での SQL 演習  第１回　SQL問い合わせ（クエリ）</vt:lpstr>
      <vt:lpstr>今日の授業で学ぶこと</vt:lpstr>
      <vt:lpstr>SQL とは</vt:lpstr>
      <vt:lpstr>SQL の良いところ</vt:lpstr>
      <vt:lpstr>SQLは、こういうときに役に立ちます</vt:lpstr>
      <vt:lpstr>PowerPoint プレゼンテーション</vt:lpstr>
      <vt:lpstr>SQLは、リレーショナルデータベース管理システムの ほぼ全機能を扱えるデータベース言語！</vt:lpstr>
      <vt:lpstr>データベースの運用イメージ</vt:lpstr>
      <vt:lpstr>1-1 SQL による問い合わせ（クエリ）の例</vt:lpstr>
      <vt:lpstr>説明に用いるテーブル</vt:lpstr>
      <vt:lpstr>SQL による問い合わせの例</vt:lpstr>
      <vt:lpstr>1-2 Access 2013 の SQL ビュー</vt:lpstr>
      <vt:lpstr>SQLビューを開くまでの手順　（１／２）　</vt:lpstr>
      <vt:lpstr>SQLビューを開くまでの手順　（２／２）</vt:lpstr>
      <vt:lpstr>Access 2013 の SQL ビュー</vt:lpstr>
      <vt:lpstr>Access 2013 での SQL ビューと実行結果の切り替え</vt:lpstr>
      <vt:lpstr>SQLの実行手順</vt:lpstr>
      <vt:lpstr>SQLの実行手順のビューから SQL ビューに戻る</vt:lpstr>
      <vt:lpstr>実習タイム　その①　</vt:lpstr>
      <vt:lpstr>実習タイム　その① 　</vt:lpstr>
      <vt:lpstr>実習タイム　その①</vt:lpstr>
      <vt:lpstr>実習タイム　その①　</vt:lpstr>
      <vt:lpstr>実習タイム　その①　</vt:lpstr>
      <vt:lpstr>補足説明</vt:lpstr>
      <vt:lpstr>実習タイム　その①　</vt:lpstr>
      <vt:lpstr>実習タイム　その①　</vt:lpstr>
      <vt:lpstr>1-3 SQL問い合わせ（クエリ）で 複数のテーブルを扱うときの考え方</vt:lpstr>
      <vt:lpstr>説明に用いるテーブル</vt:lpstr>
      <vt:lpstr>実際のデータベースシステムでの結果</vt:lpstr>
      <vt:lpstr>商品</vt:lpstr>
      <vt:lpstr>購入</vt:lpstr>
      <vt:lpstr>２つのテーブルの結合</vt:lpstr>
      <vt:lpstr>２つのテーブルの結合</vt:lpstr>
      <vt:lpstr>２つのテーブルの結合のための SQL コマンド</vt:lpstr>
      <vt:lpstr>２つのテーブルの結合のための SQL コマンド</vt:lpstr>
      <vt:lpstr>２つのテーブルの結合のための SQL コマンド</vt:lpstr>
      <vt:lpstr>SQL による問い合わせの例</vt:lpstr>
      <vt:lpstr>実習タイム　その② 　</vt:lpstr>
      <vt:lpstr>実習タイム　その② 　</vt:lpstr>
      <vt:lpstr>実習タイム　その②</vt:lpstr>
      <vt:lpstr>実習タイム　その②　</vt:lpstr>
      <vt:lpstr>実習タイム　その②　</vt:lpstr>
      <vt:lpstr>実習タイム　その②　</vt:lpstr>
      <vt:lpstr>実習タイム　その②　</vt:lpstr>
      <vt:lpstr>実習タイム　その②　</vt:lpstr>
      <vt:lpstr>Access のリレーションシップ</vt:lpstr>
      <vt:lpstr>授業時間中のチャレンジ課題</vt:lpstr>
      <vt:lpstr>課題　</vt:lpstr>
      <vt:lpstr>課題</vt:lpstr>
      <vt:lpstr>課題　</vt:lpstr>
      <vt:lpstr>課題</vt:lpstr>
      <vt:lpstr>課題　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プレゼンテーション</dc:title>
  <dc:creator>user</dc:creator>
  <cp:lastModifiedBy>金子　邦彦</cp:lastModifiedBy>
  <cp:revision>468</cp:revision>
  <cp:lastPrinted>2015-11-20T03:09:45Z</cp:lastPrinted>
  <dcterms:created xsi:type="dcterms:W3CDTF">2015-04-02T07:07:27Z</dcterms:created>
  <dcterms:modified xsi:type="dcterms:W3CDTF">2018-02-01T03:07:01Z</dcterms:modified>
</cp:coreProperties>
</file>