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618" r:id="rId3"/>
    <p:sldId id="606" r:id="rId4"/>
    <p:sldId id="484" r:id="rId5"/>
    <p:sldId id="577" r:id="rId6"/>
    <p:sldId id="579" r:id="rId7"/>
    <p:sldId id="580" r:id="rId8"/>
    <p:sldId id="616" r:id="rId9"/>
    <p:sldId id="578" r:id="rId10"/>
    <p:sldId id="526" r:id="rId11"/>
    <p:sldId id="519" r:id="rId12"/>
    <p:sldId id="520" r:id="rId13"/>
    <p:sldId id="450" r:id="rId14"/>
    <p:sldId id="486" r:id="rId15"/>
    <p:sldId id="492" r:id="rId16"/>
    <p:sldId id="461" r:id="rId17"/>
    <p:sldId id="403" r:id="rId18"/>
    <p:sldId id="341" r:id="rId19"/>
    <p:sldId id="367" r:id="rId20"/>
    <p:sldId id="463" r:id="rId21"/>
    <p:sldId id="465" r:id="rId22"/>
    <p:sldId id="468" r:id="rId23"/>
    <p:sldId id="446" r:id="rId24"/>
    <p:sldId id="447" r:id="rId25"/>
    <p:sldId id="487" r:id="rId26"/>
    <p:sldId id="522" r:id="rId27"/>
    <p:sldId id="499" r:id="rId28"/>
    <p:sldId id="500" r:id="rId29"/>
    <p:sldId id="502" r:id="rId30"/>
    <p:sldId id="503" r:id="rId31"/>
    <p:sldId id="508" r:id="rId32"/>
    <p:sldId id="572" r:id="rId33"/>
    <p:sldId id="523" r:id="rId34"/>
    <p:sldId id="510" r:id="rId35"/>
    <p:sldId id="593" r:id="rId36"/>
    <p:sldId id="537" r:id="rId37"/>
    <p:sldId id="528" r:id="rId38"/>
    <p:sldId id="539" r:id="rId39"/>
    <p:sldId id="574" r:id="rId40"/>
    <p:sldId id="573" r:id="rId41"/>
    <p:sldId id="575" r:id="rId42"/>
    <p:sldId id="576" r:id="rId43"/>
    <p:sldId id="545" r:id="rId44"/>
    <p:sldId id="547" r:id="rId45"/>
    <p:sldId id="548" r:id="rId46"/>
    <p:sldId id="581" r:id="rId47"/>
    <p:sldId id="582" r:id="rId48"/>
    <p:sldId id="583" r:id="rId49"/>
    <p:sldId id="584" r:id="rId50"/>
    <p:sldId id="586" r:id="rId51"/>
    <p:sldId id="585" r:id="rId52"/>
    <p:sldId id="594" r:id="rId53"/>
    <p:sldId id="596" r:id="rId54"/>
    <p:sldId id="597" r:id="rId55"/>
    <p:sldId id="598" r:id="rId56"/>
    <p:sldId id="599" r:id="rId57"/>
    <p:sldId id="617" r:id="rId58"/>
    <p:sldId id="608" r:id="rId59"/>
    <p:sldId id="609" r:id="rId60"/>
    <p:sldId id="610" r:id="rId61"/>
    <p:sldId id="612" r:id="rId62"/>
    <p:sldId id="613" r:id="rId63"/>
    <p:sldId id="614" r:id="rId64"/>
    <p:sldId id="435" r:id="rId65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6600"/>
    <a:srgbClr val="000000"/>
    <a:srgbClr val="0000FF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86392" autoAdjust="0"/>
  </p:normalViewPr>
  <p:slideViewPr>
    <p:cSldViewPr snapToGrid="0">
      <p:cViewPr varScale="1">
        <p:scale>
          <a:sx n="111" d="100"/>
          <a:sy n="111" d="100"/>
        </p:scale>
        <p:origin x="120" y="210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26084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10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030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8678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1443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9889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7640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8600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83134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25840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2885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413415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4015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0107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51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94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56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3719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22693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771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9259824" y="6356350"/>
            <a:ext cx="2743200" cy="365125"/>
          </a:xfrm>
        </p:spPr>
        <p:txBody>
          <a:bodyPr/>
          <a:lstStyle>
            <a:lvl1pPr>
              <a:defRPr sz="2000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32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2444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930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161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2068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4301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050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4989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7259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077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20097-ABE6-4C9B-A3A4-E29DDE2DD3E5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9164B-DC01-4197-A144-113C6C10BDA7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30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を使ってみよう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第５回</a:t>
            </a:r>
            <a:endParaRPr kumimoji="1" lang="ja-JP" altLang="en-US" sz="4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810101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7597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8613" cy="730145"/>
          </a:xfrm>
        </p:spPr>
        <p:txBody>
          <a:bodyPr/>
          <a:lstStyle/>
          <a:p>
            <a:r>
              <a:rPr kumimoji="1"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データベースの運用イメージ</a:t>
            </a:r>
            <a:endParaRPr kumimoji="1" lang="ja-JP" alt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10424961" y="1714897"/>
            <a:ext cx="1211029" cy="11296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0497612" y="89838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prstClr val="black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新しい</a:t>
            </a:r>
            <a:endParaRPr lang="en-US" altLang="ja-JP" sz="2800" b="1" dirty="0" smtClean="0">
              <a:solidFill>
                <a:prstClr val="black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800" b="1" dirty="0" smtClean="0">
                <a:solidFill>
                  <a:prstClr val="black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7641565" y="161145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671952" y="1800175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8" name="右矢印 7"/>
          <p:cNvSpPr/>
          <p:nvPr/>
        </p:nvSpPr>
        <p:spPr>
          <a:xfrm>
            <a:off x="7045247" y="1909895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9844684" y="1909895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円柱 9"/>
          <p:cNvSpPr/>
          <p:nvPr/>
        </p:nvSpPr>
        <p:spPr>
          <a:xfrm>
            <a:off x="3620560" y="1714897"/>
            <a:ext cx="3010500" cy="319358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956258" y="2950859"/>
            <a:ext cx="2339103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113805" y="2911466"/>
            <a:ext cx="30572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検索（抽出）、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分類、集計・集約</a:t>
            </a:r>
            <a:endParaRPr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907430" y="2488817"/>
            <a:ext cx="1672238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933069" y="289767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フォーム</a:t>
            </a:r>
            <a:endParaRPr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2733652" y="278725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573997" y="3846058"/>
            <a:ext cx="233910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新規データ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の追加、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の確認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や編集</a:t>
            </a:r>
            <a:endParaRPr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10424961" y="4158040"/>
            <a:ext cx="1211029" cy="11296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0322589" y="347407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prstClr val="black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</a:t>
            </a:r>
            <a:endParaRPr lang="ja-JP" altLang="en-US" sz="2800" b="1" dirty="0">
              <a:solidFill>
                <a:prstClr val="black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7641564" y="4054596"/>
            <a:ext cx="1869217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604491" y="4194097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作成</a:t>
            </a:r>
            <a:r>
              <a:rPr lang="ja-JP" altLang="en-US" sz="28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ツール</a:t>
            </a:r>
          </a:p>
        </p:txBody>
      </p:sp>
      <p:sp>
        <p:nvSpPr>
          <p:cNvPr id="22" name="右矢印 21"/>
          <p:cNvSpPr/>
          <p:nvPr/>
        </p:nvSpPr>
        <p:spPr>
          <a:xfrm>
            <a:off x="7045247" y="4353038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3" name="右矢印 22"/>
          <p:cNvSpPr/>
          <p:nvPr/>
        </p:nvSpPr>
        <p:spPr>
          <a:xfrm>
            <a:off x="9844684" y="4353038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7740156" y="529811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レポート化</a:t>
            </a:r>
            <a:endParaRPr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円/楕円 2"/>
          <p:cNvSpPr/>
          <p:nvPr/>
        </p:nvSpPr>
        <p:spPr>
          <a:xfrm>
            <a:off x="475916" y="2013231"/>
            <a:ext cx="2239200" cy="214480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-148092" y="979692"/>
            <a:ext cx="52164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フォーム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作成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には、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専用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28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ツール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を使う</a:t>
            </a:r>
            <a:endParaRPr lang="en-US" altLang="ja-JP" sz="2800" b="1" u="sng" dirty="0" smtClean="0">
              <a:solidFill>
                <a:srgbClr val="FF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en-US" altLang="ja-JP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にフォーム機能は無い）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71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5-1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問い合わせ（入力フォーム）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0266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2462" y="775329"/>
            <a:ext cx="11671300" cy="676275"/>
          </a:xfrm>
        </p:spPr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938" y="775328"/>
            <a:ext cx="5744788" cy="2759075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1385128" y="371726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C00000"/>
                </a:solidFill>
              </a:rPr>
              <a:t>単票形式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050" y="3731520"/>
            <a:ext cx="5594350" cy="2781461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7588786" y="6466343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C00000"/>
                </a:solidFill>
              </a:rPr>
              <a:t>表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24" y="4310994"/>
            <a:ext cx="5883688" cy="186501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975963" y="6308079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C00000"/>
                </a:solidFill>
              </a:rPr>
              <a:t>データシート形式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3750" y="828331"/>
            <a:ext cx="6076950" cy="2366651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7434897" y="3304975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C00000"/>
                </a:solidFill>
              </a:rPr>
              <a:t>帳票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dirty="0" smtClean="0"/>
              <a:t>Access 2013 </a:t>
            </a:r>
            <a:r>
              <a:rPr lang="ja-JP" altLang="en-US" dirty="0" smtClean="0"/>
              <a:t>のフォームは</a:t>
            </a:r>
            <a:r>
              <a:rPr lang="ja-JP" altLang="en-US" b="1" u="sng" dirty="0" smtClean="0"/>
              <a:t>４種類</a:t>
            </a:r>
            <a:endParaRPr lang="ja-JP" altLang="en-US" b="1" u="sng" dirty="0"/>
          </a:p>
        </p:txBody>
      </p:sp>
    </p:spTree>
    <p:extLst>
      <p:ext uri="{BB962C8B-B14F-4D97-AF65-F5344CB8AC3E}">
        <p14:creationId xmlns:p14="http://schemas.microsoft.com/office/powerpoint/2010/main" val="318814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190816" y="491873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元データ</a:t>
            </a:r>
            <a:endParaRPr kumimoji="1" lang="ja-JP" altLang="en-US" sz="2800" dirty="0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96738"/>
              </p:ext>
            </p:extLst>
          </p:nvPr>
        </p:nvGraphicFramePr>
        <p:xfrm>
          <a:off x="4113201" y="2022367"/>
          <a:ext cx="3979388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9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7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23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12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数量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X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2</a:t>
                      </a:r>
                      <a:endParaRPr kumimoji="1" lang="ja-JP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2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Y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3</a:t>
                      </a:r>
                      <a:endParaRPr kumimoji="1" lang="ja-JP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3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X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3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4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Y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2</a:t>
                      </a:r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4</a:t>
                      </a:r>
                      <a:endParaRPr kumimoji="1" lang="ja-JP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76" y="1324827"/>
            <a:ext cx="3391344" cy="1628776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279400" y="44450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行単位の入力、編集</a:t>
            </a:r>
            <a:endParaRPr kumimoji="1" lang="ja-JP" altLang="en-US" sz="28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8382000" y="229056"/>
            <a:ext cx="2698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/>
              <a:t>テーブル</a:t>
            </a:r>
            <a:r>
              <a:rPr kumimoji="1" lang="ja-JP" altLang="en-US" sz="2800" dirty="0" smtClean="0"/>
              <a:t>単位の</a:t>
            </a:r>
            <a:endParaRPr kumimoji="1" lang="en-US" altLang="ja-JP" sz="2800" dirty="0" smtClean="0"/>
          </a:p>
          <a:p>
            <a:pPr algn="ctr"/>
            <a:r>
              <a:rPr kumimoji="1" lang="ja-JP" altLang="en-US" sz="2800" dirty="0" smtClean="0"/>
              <a:t>入力、編集</a:t>
            </a:r>
            <a:endParaRPr kumimoji="1" lang="ja-JP" altLang="en-US" sz="28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44920" y="3077014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C00000"/>
                </a:solidFill>
              </a:rPr>
              <a:t>単票形式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576" y="3893239"/>
            <a:ext cx="3471233" cy="1351862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384864" y="544195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C00000"/>
                </a:solidFill>
              </a:rPr>
              <a:t>帳票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0043" y="1584453"/>
            <a:ext cx="3575440" cy="1133347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8906215" y="2892347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400" dirty="0" smtClean="0">
                <a:solidFill>
                  <a:srgbClr val="C00000"/>
                </a:solidFill>
              </a:rPr>
              <a:t>データシート形式</a:t>
            </a:r>
            <a:endParaRPr kumimoji="1" lang="en-US" altLang="ja-JP" sz="2400" dirty="0" smtClean="0">
              <a:solidFill>
                <a:srgbClr val="C00000"/>
              </a:solidFill>
            </a:endParaRPr>
          </a:p>
          <a:p>
            <a:pPr algn="ctr"/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0513" y="3910044"/>
            <a:ext cx="3564969" cy="1772471"/>
          </a:xfrm>
          <a:prstGeom prst="rect">
            <a:avLst/>
          </a:prstGeom>
        </p:spPr>
      </p:pic>
      <p:sp>
        <p:nvSpPr>
          <p:cNvPr id="15" name="テキスト ボックス 14"/>
          <p:cNvSpPr txBox="1"/>
          <p:nvPr/>
        </p:nvSpPr>
        <p:spPr>
          <a:xfrm>
            <a:off x="8964324" y="586921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C00000"/>
                </a:solidFill>
              </a:rPr>
              <a:t>表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形式</a:t>
            </a:r>
            <a:r>
              <a:rPr kumimoji="1" lang="ja-JP" altLang="en-US" sz="2400" dirty="0" smtClean="0"/>
              <a:t>のフォーム</a:t>
            </a:r>
            <a:endParaRPr kumimoji="1" lang="ja-JP" altLang="en-US" sz="2400" dirty="0"/>
          </a:p>
        </p:txBody>
      </p:sp>
      <p:cxnSp>
        <p:nvCxnSpPr>
          <p:cNvPr id="17" name="直線コネクタ 16"/>
          <p:cNvCxnSpPr/>
          <p:nvPr/>
        </p:nvCxnSpPr>
        <p:spPr>
          <a:xfrm>
            <a:off x="3517920" y="1324827"/>
            <a:ext cx="595281" cy="1361962"/>
          </a:xfrm>
          <a:prstGeom prst="line">
            <a:avLst/>
          </a:prstGeom>
          <a:ln w="57150">
            <a:solidFill>
              <a:srgbClr val="FF00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正方形/長方形 17"/>
          <p:cNvSpPr/>
          <p:nvPr/>
        </p:nvSpPr>
        <p:spPr>
          <a:xfrm>
            <a:off x="4113201" y="2717800"/>
            <a:ext cx="3979388" cy="630447"/>
          </a:xfrm>
          <a:prstGeom prst="rect">
            <a:avLst/>
          </a:prstGeom>
          <a:noFill/>
          <a:ln w="57150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0" name="直線コネクタ 19"/>
          <p:cNvCxnSpPr/>
          <p:nvPr/>
        </p:nvCxnSpPr>
        <p:spPr>
          <a:xfrm>
            <a:off x="3496103" y="2892347"/>
            <a:ext cx="600569" cy="455900"/>
          </a:xfrm>
          <a:prstGeom prst="line">
            <a:avLst/>
          </a:prstGeom>
          <a:ln w="57150">
            <a:solidFill>
              <a:srgbClr val="FF00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3589233" y="2717800"/>
            <a:ext cx="523968" cy="1192244"/>
          </a:xfrm>
          <a:prstGeom prst="line">
            <a:avLst/>
          </a:prstGeom>
          <a:ln w="57150">
            <a:solidFill>
              <a:srgbClr val="FF00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endCxn id="5" idx="1"/>
          </p:cNvCxnSpPr>
          <p:nvPr/>
        </p:nvCxnSpPr>
        <p:spPr>
          <a:xfrm flipV="1">
            <a:off x="3588931" y="3348247"/>
            <a:ext cx="524270" cy="1922002"/>
          </a:xfrm>
          <a:prstGeom prst="line">
            <a:avLst/>
          </a:prstGeom>
          <a:ln w="57150">
            <a:solidFill>
              <a:srgbClr val="FF00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 flipH="1">
            <a:off x="8116246" y="1688049"/>
            <a:ext cx="394267" cy="1176575"/>
          </a:xfrm>
          <a:prstGeom prst="line">
            <a:avLst/>
          </a:prstGeom>
          <a:ln w="57150">
            <a:solidFill>
              <a:schemeClr val="accent6">
                <a:lumMod val="75000"/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 flipH="1">
            <a:off x="8075526" y="2686789"/>
            <a:ext cx="458644" cy="1948110"/>
          </a:xfrm>
          <a:prstGeom prst="line">
            <a:avLst/>
          </a:prstGeom>
          <a:ln w="57150">
            <a:solidFill>
              <a:schemeClr val="accent6">
                <a:lumMod val="75000"/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 flipV="1">
            <a:off x="8109118" y="2864123"/>
            <a:ext cx="425052" cy="1090881"/>
          </a:xfrm>
          <a:prstGeom prst="line">
            <a:avLst/>
          </a:prstGeom>
          <a:ln w="57150">
            <a:solidFill>
              <a:schemeClr val="accent6">
                <a:lumMod val="75000"/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 flipH="1" flipV="1">
            <a:off x="8097290" y="4634899"/>
            <a:ext cx="425052" cy="1090881"/>
          </a:xfrm>
          <a:prstGeom prst="line">
            <a:avLst/>
          </a:prstGeom>
          <a:ln w="57150">
            <a:solidFill>
              <a:schemeClr val="accent6">
                <a:lumMod val="75000"/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63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帳票／単票とは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182" y="2558948"/>
            <a:ext cx="9042246" cy="3521478"/>
          </a:xfrm>
          <a:prstGeom prst="rect">
            <a:avLst/>
          </a:prstGeom>
        </p:spPr>
      </p:pic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79400" y="1128094"/>
            <a:ext cx="11112500" cy="80734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◆　</a:t>
            </a:r>
            <a:r>
              <a:rPr lang="ja-JP" altLang="en-US" sz="3200" dirty="0" smtClean="0">
                <a:solidFill>
                  <a:srgbClr val="C00000"/>
                </a:solidFill>
              </a:rPr>
              <a:t>帳票／単票</a:t>
            </a:r>
            <a:r>
              <a:rPr lang="ja-JP" altLang="en-US" sz="3200" dirty="0" smtClean="0">
                <a:solidFill>
                  <a:srgbClr val="000066"/>
                </a:solidFill>
              </a:rPr>
              <a:t>とは、取引などの記録（記録された証拠）のこと</a:t>
            </a:r>
          </a:p>
        </p:txBody>
      </p:sp>
    </p:spTree>
    <p:extLst>
      <p:ext uri="{BB962C8B-B14F-4D97-AF65-F5344CB8AC3E}">
        <p14:creationId xmlns:p14="http://schemas.microsoft.com/office/powerpoint/2010/main" val="238860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帳票／単票とは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32679" y="1125837"/>
            <a:ext cx="11112500" cy="80734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◆　コンピュータで</a:t>
            </a:r>
            <a:r>
              <a:rPr lang="ja-JP" altLang="en-US" sz="3200" dirty="0" smtClean="0">
                <a:solidFill>
                  <a:srgbClr val="C00000"/>
                </a:solidFill>
              </a:rPr>
              <a:t>帳票／単票</a:t>
            </a:r>
            <a:r>
              <a:rPr lang="ja-JP" altLang="en-US" sz="3200" dirty="0" smtClean="0">
                <a:solidFill>
                  <a:srgbClr val="000066"/>
                </a:solidFill>
              </a:rPr>
              <a:t>を扱う場合は：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>
                <a:solidFill>
                  <a:srgbClr val="000066"/>
                </a:solidFill>
              </a:rPr>
              <a:t>　</a:t>
            </a:r>
            <a:r>
              <a:rPr lang="ja-JP" altLang="en-US" sz="3200" dirty="0" smtClean="0">
                <a:solidFill>
                  <a:srgbClr val="000066"/>
                </a:solidFill>
              </a:rPr>
              <a:t>　　　</a:t>
            </a:r>
            <a:r>
              <a:rPr lang="en-US" altLang="ja-JP" sz="3200" dirty="0" smtClean="0">
                <a:solidFill>
                  <a:srgbClr val="000066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帳票</a:t>
            </a:r>
            <a:r>
              <a:rPr lang="ja-JP" altLang="en-US" sz="3200" dirty="0" smtClean="0">
                <a:solidFill>
                  <a:srgbClr val="000066"/>
                </a:solidFill>
              </a:rPr>
              <a:t>　＝　</a:t>
            </a:r>
            <a:r>
              <a:rPr lang="ja-JP" altLang="en-US" sz="3200" dirty="0" smtClean="0">
                <a:solidFill>
                  <a:srgbClr val="C00000"/>
                </a:solidFill>
              </a:rPr>
              <a:t>帳票</a:t>
            </a:r>
            <a:r>
              <a:rPr lang="ja-JP" altLang="en-US" sz="3200" dirty="0" smtClean="0">
                <a:solidFill>
                  <a:srgbClr val="000066"/>
                </a:solidFill>
              </a:rPr>
              <a:t>所定のフォーマット　＋　データ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ja-JP" sz="3200" dirty="0">
                <a:solidFill>
                  <a:srgbClr val="000066"/>
                </a:solidFill>
              </a:rPr>
              <a:t>	</a:t>
            </a:r>
            <a:r>
              <a:rPr lang="en-US" altLang="ja-JP" sz="3200" dirty="0" smtClean="0">
                <a:solidFill>
                  <a:srgbClr val="000066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単票</a:t>
            </a:r>
            <a:r>
              <a:rPr lang="ja-JP" altLang="en-US" sz="3200" dirty="0" smtClean="0">
                <a:solidFill>
                  <a:srgbClr val="000066"/>
                </a:solidFill>
              </a:rPr>
              <a:t>　＝　</a:t>
            </a:r>
            <a:r>
              <a:rPr lang="ja-JP" altLang="en-US" sz="3200" dirty="0" smtClean="0">
                <a:solidFill>
                  <a:srgbClr val="C00000"/>
                </a:solidFill>
              </a:rPr>
              <a:t>単票</a:t>
            </a:r>
            <a:r>
              <a:rPr lang="ja-JP" altLang="en-US" sz="3200" dirty="0" smtClean="0">
                <a:solidFill>
                  <a:srgbClr val="000066"/>
                </a:solidFill>
              </a:rPr>
              <a:t>所定のフォーマット　＋　データ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◆　「</a:t>
            </a:r>
            <a:r>
              <a:rPr lang="ja-JP" altLang="en-US" sz="3200" dirty="0" smtClean="0">
                <a:solidFill>
                  <a:srgbClr val="C00000"/>
                </a:solidFill>
              </a:rPr>
              <a:t>帳票</a:t>
            </a:r>
            <a:r>
              <a:rPr lang="ja-JP" altLang="en-US" sz="3200" dirty="0" smtClean="0">
                <a:solidFill>
                  <a:srgbClr val="000066"/>
                </a:solidFill>
              </a:rPr>
              <a:t>」は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データ全体</a:t>
            </a:r>
            <a:r>
              <a:rPr lang="ja-JP" altLang="en-US" sz="3200" dirty="0" smtClean="0">
                <a:solidFill>
                  <a:srgbClr val="000066"/>
                </a:solidFill>
              </a:rPr>
              <a:t>と強調したいとき。「</a:t>
            </a:r>
            <a:r>
              <a:rPr lang="ja-JP" altLang="en-US" sz="3200" dirty="0" smtClean="0">
                <a:solidFill>
                  <a:srgbClr val="C00000"/>
                </a:solidFill>
              </a:rPr>
              <a:t>単票</a:t>
            </a:r>
            <a:r>
              <a:rPr lang="ja-JP" altLang="en-US" sz="3200" dirty="0" smtClean="0">
                <a:solidFill>
                  <a:srgbClr val="000066"/>
                </a:solidFill>
              </a:rPr>
              <a:t>」は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b="1" dirty="0">
                <a:solidFill>
                  <a:srgbClr val="000066"/>
                </a:solidFill>
              </a:rPr>
              <a:t>　</a:t>
            </a:r>
            <a:r>
              <a:rPr lang="ja-JP" altLang="en-US" sz="3200" b="1" dirty="0" smtClean="0">
                <a:solidFill>
                  <a:srgbClr val="000066"/>
                </a:solidFill>
              </a:rPr>
              <a:t>　　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１つ１つの記録</a:t>
            </a:r>
            <a:r>
              <a:rPr lang="ja-JP" altLang="en-US" sz="3200" dirty="0" smtClean="0">
                <a:solidFill>
                  <a:srgbClr val="000066"/>
                </a:solidFill>
              </a:rPr>
              <a:t>（単独）を強調したいときの言葉</a:t>
            </a:r>
            <a:endParaRPr lang="en-US" altLang="ja-JP" sz="32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22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111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Access 2013 </a:t>
            </a:r>
            <a:r>
              <a:rPr lang="ja-JP" altLang="en-US" dirty="0" smtClean="0"/>
              <a:t>のフォーム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22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802383"/>
            <a:ext cx="11112500" cy="17430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◆　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フォーム</a:t>
            </a:r>
            <a:r>
              <a:rPr lang="ja-JP" altLang="en-US" sz="3200" dirty="0"/>
              <a:t>は、新規</a:t>
            </a:r>
            <a:r>
              <a:rPr lang="ja-JP" altLang="en-US" sz="3200" dirty="0" smtClean="0"/>
              <a:t>データの追加、データ</a:t>
            </a:r>
            <a:r>
              <a:rPr lang="ja-JP" altLang="en-US" sz="3200" dirty="0"/>
              <a:t>の確認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/>
              <a:t>や</a:t>
            </a:r>
            <a:r>
              <a:rPr lang="ja-JP" altLang="en-US" sz="3200" dirty="0" smtClean="0"/>
              <a:t>編集を行う画面のこと</a:t>
            </a:r>
            <a:endParaRPr lang="ja-JP" altLang="en-US" sz="3200" dirty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◆　</a:t>
            </a:r>
            <a:r>
              <a:rPr lang="ja-JP" altLang="en-US" sz="3200" dirty="0" smtClean="0">
                <a:solidFill>
                  <a:srgbClr val="C00000"/>
                </a:solidFill>
              </a:rPr>
              <a:t>レイアウト</a:t>
            </a:r>
            <a:r>
              <a:rPr lang="ja-JP" altLang="en-US" sz="3200" dirty="0" smtClean="0"/>
              <a:t>を選べる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・</a:t>
            </a:r>
            <a:r>
              <a:rPr lang="ja-JP" altLang="en-US" sz="3200" dirty="0" smtClean="0">
                <a:solidFill>
                  <a:srgbClr val="C00000"/>
                </a:solidFill>
              </a:rPr>
              <a:t>単票形式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・</a:t>
            </a:r>
            <a:r>
              <a:rPr lang="ja-JP" altLang="en-US" sz="3200" dirty="0" smtClean="0">
                <a:solidFill>
                  <a:srgbClr val="C00000"/>
                </a:solidFill>
              </a:rPr>
              <a:t>帳票形式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・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データシート形式</a:t>
            </a:r>
            <a:r>
              <a:rPr lang="ja-JP" altLang="en-US" sz="3200" dirty="0" smtClean="0"/>
              <a:t>　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＝　データシートビュー（学習済み）とそっくり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・</a:t>
            </a:r>
            <a:r>
              <a:rPr lang="ja-JP" altLang="en-US" sz="3200" dirty="0" smtClean="0">
                <a:solidFill>
                  <a:srgbClr val="C00000"/>
                </a:solidFill>
              </a:rPr>
              <a:t>表形式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◆　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入力させたくない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 smtClean="0"/>
              <a:t>を</a:t>
            </a:r>
            <a:r>
              <a:rPr lang="ja-JP" altLang="en-US" sz="3200" u="sng" dirty="0" smtClean="0">
                <a:solidFill>
                  <a:srgbClr val="C00000"/>
                </a:solidFill>
              </a:rPr>
              <a:t>非表示</a:t>
            </a:r>
            <a:r>
              <a:rPr lang="ja-JP" altLang="en-US" sz="3200" dirty="0" smtClean="0"/>
              <a:t>にしたフォームを作成できる．</a:t>
            </a:r>
            <a:endParaRPr lang="en-US" altLang="ja-JP" sz="3200" dirty="0" smtClean="0"/>
          </a:p>
        </p:txBody>
      </p:sp>
      <p:grpSp>
        <p:nvGrpSpPr>
          <p:cNvPr id="8" name="グループ化 7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0466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3600" dirty="0" smtClean="0"/>
              <a:t>データシートビューでもデータの入力、編集はできる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708150"/>
            <a:ext cx="11818208" cy="3168650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3227228" y="4786690"/>
            <a:ext cx="6288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データシートビュー</a:t>
            </a:r>
            <a:r>
              <a:rPr kumimoji="1" lang="ja-JP" altLang="en-US" sz="2800" dirty="0" smtClean="0"/>
              <a:t>（学修済み）の例</a:t>
            </a:r>
            <a:endParaRPr kumimoji="1" lang="ja-JP" altLang="en-US" sz="28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950415" y="5833130"/>
            <a:ext cx="6647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データシート形式</a:t>
            </a:r>
            <a:r>
              <a:rPr kumimoji="1" lang="ja-JP" altLang="en-US" sz="2800" dirty="0" smtClean="0"/>
              <a:t>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フォーム</a:t>
            </a:r>
            <a:r>
              <a:rPr kumimoji="1" lang="ja-JP" altLang="en-US" sz="2800" dirty="0" smtClean="0"/>
              <a:t>とそっくり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8749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5892" y="29922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-2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テーブル定義、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リレーションシップに関する実践演習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9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（先週の授業と同じ内容．復習を兼ねる）</a:t>
            </a:r>
            <a:endParaRPr kumimoji="1" lang="ja-JP" altLang="en-US" sz="49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10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266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pic>
        <p:nvPicPr>
          <p:cNvPr id="1026" name="Picture 2" descr="美味しそうにご飯を食べる女性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64" y="86886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美味しそうにご飯を食べる男性のイラス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160" y="9017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86764" y="2744583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X 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5809160" y="2777418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Y 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597749" y="3853280"/>
            <a:ext cx="2548295" cy="10459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X </a:t>
            </a:r>
            <a:r>
              <a:rPr lang="ja-JP" altLang="en-US" sz="36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</a:t>
            </a: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8452581" y="4417383"/>
            <a:ext cx="2548295" cy="10459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Y</a:t>
            </a: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36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</a:t>
            </a: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4002432" y="6088149"/>
            <a:ext cx="5208221" cy="609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多対多の関係の例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30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6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1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76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930" y="1057316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430" y="1057316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メロンのイラスト（フルーツ）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397" y="2284687"/>
            <a:ext cx="1220500" cy="127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35" y="2105350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525" y="2130999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0415" y="2156648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35" y="3124211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88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テーブルの例</a:t>
            </a:r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900262"/>
              </p:ext>
            </p:extLst>
          </p:nvPr>
        </p:nvGraphicFramePr>
        <p:xfrm>
          <a:off x="6893220" y="2936207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6516365" y="2439056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979710"/>
              </p:ext>
            </p:extLst>
          </p:nvPr>
        </p:nvGraphicFramePr>
        <p:xfrm>
          <a:off x="218823" y="1472686"/>
          <a:ext cx="5788707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57483" y="912583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</a:p>
        </p:txBody>
      </p:sp>
      <p:sp>
        <p:nvSpPr>
          <p:cNvPr id="25" name="正方形/長方形 24"/>
          <p:cNvSpPr/>
          <p:nvPr/>
        </p:nvSpPr>
        <p:spPr>
          <a:xfrm>
            <a:off x="6893220" y="2975945"/>
            <a:ext cx="1243941" cy="249550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2856775" y="1492656"/>
            <a:ext cx="1584004" cy="328486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7165485" y="5578423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</a:t>
            </a: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ー</a:t>
            </a:r>
            <a:endParaRPr lang="ja-JP" altLang="en-US" sz="36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屈折矢印 12"/>
          <p:cNvSpPr/>
          <p:nvPr/>
        </p:nvSpPr>
        <p:spPr>
          <a:xfrm flipH="1">
            <a:off x="4440779" y="5205191"/>
            <a:ext cx="2687662" cy="650449"/>
          </a:xfrm>
          <a:prstGeom prst="bent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2686979" y="4889627"/>
            <a:ext cx="2309220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外部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</a:t>
            </a:r>
            <a:endParaRPr lang="ja-JP" altLang="en-US" sz="36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Rectangle 3"/>
          <p:cNvSpPr txBox="1">
            <a:spLocks/>
          </p:cNvSpPr>
          <p:nvPr/>
        </p:nvSpPr>
        <p:spPr>
          <a:xfrm>
            <a:off x="235825" y="5855640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endParaRPr lang="en-US" altLang="ja-JP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53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いまから行う</a:t>
            </a:r>
            <a:r>
              <a:rPr lang="ja-JP" altLang="en-US" b="1" u="sng" dirty="0" smtClean="0"/>
              <a:t>テーブル定義</a:t>
            </a:r>
            <a:endParaRPr kumimoji="1" lang="ja-JP" altLang="en-US" b="1" u="sng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5131586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 テーブル名</a:t>
            </a:r>
            <a:r>
              <a:rPr lang="ja-JP" altLang="en-US" sz="3200" dirty="0"/>
              <a:t>「</a:t>
            </a:r>
            <a:r>
              <a:rPr lang="ja-JP" altLang="en-US" sz="3200" b="1" dirty="0"/>
              <a:t>商品</a:t>
            </a:r>
            <a:r>
              <a:rPr lang="ja-JP" altLang="en-US" sz="3200" dirty="0"/>
              <a:t>」の</a:t>
            </a:r>
            <a:r>
              <a:rPr lang="ja-JP" altLang="en-US" sz="3200" dirty="0">
                <a:solidFill>
                  <a:srgbClr val="C00000"/>
                </a:solidFill>
              </a:rPr>
              <a:t>テーブル定義</a:t>
            </a:r>
          </a:p>
          <a:p>
            <a:pPr marL="0" indent="0">
              <a:buNone/>
            </a:pPr>
            <a:r>
              <a:rPr kumimoji="1" lang="ja-JP" altLang="en-US" sz="3200" dirty="0" smtClean="0"/>
              <a:t>（デザインビューを</a:t>
            </a:r>
            <a:r>
              <a:rPr lang="ja-JP" altLang="en-US" sz="3200" dirty="0" smtClean="0"/>
              <a:t>使用）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528173"/>
              </p:ext>
            </p:extLst>
          </p:nvPr>
        </p:nvGraphicFramePr>
        <p:xfrm>
          <a:off x="279400" y="2618625"/>
          <a:ext cx="4854222" cy="2804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065398" y="3594888"/>
            <a:ext cx="10631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</a:t>
            </a:r>
            <a:endParaRPr kumimoji="1" lang="en-US" altLang="ja-JP" sz="32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61055" y="5862461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6154553" y="1076325"/>
            <a:ext cx="5131586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◆ テーブル名「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テーブル定義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（デザインビューを使用）</a:t>
            </a:r>
            <a:endParaRPr lang="ja-JP" altLang="en-US" sz="3200" dirty="0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159238"/>
              </p:ext>
            </p:extLst>
          </p:nvPr>
        </p:nvGraphicFramePr>
        <p:xfrm>
          <a:off x="6154553" y="2618625"/>
          <a:ext cx="4854222" cy="3383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数量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11008775" y="3662363"/>
            <a:ext cx="10631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</a:t>
            </a:r>
            <a:endParaRPr kumimoji="1" lang="en-US" altLang="ja-JP" sz="32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6861389" y="6125194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5710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いまから行う</a:t>
            </a:r>
            <a:r>
              <a:rPr lang="ja-JP" altLang="en-US" b="1" u="sng" dirty="0" smtClean="0"/>
              <a:t>リレーションシップ作成</a:t>
            </a:r>
            <a:endParaRPr kumimoji="1" lang="ja-JP" altLang="en-US" b="1" u="sng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361" y="3256609"/>
            <a:ext cx="6561783" cy="3296818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8534380" y="4503902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リレーションシップ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ウインドウの例</a:t>
            </a:r>
            <a:endParaRPr kumimoji="1" lang="ja-JP" altLang="en-US" sz="2800" dirty="0"/>
          </a:p>
        </p:txBody>
      </p:sp>
      <p:sp>
        <p:nvSpPr>
          <p:cNvPr id="17" name="Rectangle 3"/>
          <p:cNvSpPr txBox="1">
            <a:spLocks/>
          </p:cNvSpPr>
          <p:nvPr/>
        </p:nvSpPr>
        <p:spPr>
          <a:xfrm>
            <a:off x="1116290" y="1104214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「テーブル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　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r>
              <a:rPr lang="ja-JP" altLang="en-US" dirty="0" smtClean="0">
                <a:solidFill>
                  <a:schemeClr val="tx1"/>
                </a:solidFill>
              </a:rPr>
              <a:t>」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　という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dirty="0" smtClean="0">
                <a:solidFill>
                  <a:schemeClr val="tx1"/>
                </a:solidFill>
              </a:rPr>
              <a:t>を作成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（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リレーションシップウインドウ</a:t>
            </a:r>
            <a:r>
              <a:rPr lang="ja-JP" altLang="en-US" dirty="0" smtClean="0">
                <a:solidFill>
                  <a:schemeClr val="tx1"/>
                </a:solidFill>
              </a:rPr>
              <a:t>を使用）</a:t>
            </a:r>
            <a:endParaRPr lang="en-US" altLang="ja-JP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07259" y="1156042"/>
            <a:ext cx="9580946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初回起動では、</a:t>
            </a:r>
            <a:r>
              <a:rPr kumimoji="1" lang="ja-JP" altLang="ja-JP" sz="2800" b="1" u="sng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起動に数分くらいかかる</a:t>
            </a:r>
            <a:r>
              <a:rPr lang="ja-JP" altLang="en-US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場合がある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ので、</a:t>
            </a:r>
            <a:r>
              <a:rPr kumimoji="1" lang="ja-JP" altLang="en-US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慌てずに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待つこと</a:t>
            </a:r>
            <a:endParaRPr kumimoji="1" lang="en-US" altLang="ja-JP" sz="28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→　次ページに図解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4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の起動手順例（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Windows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系列の場合）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（再掲）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16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79400" y="4405773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↓をクリックして、</a:t>
            </a:r>
            <a:endParaRPr lang="en-US" altLang="ja-JP" sz="2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アプリ画面に映る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4286627" y="244691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7799789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4453745" y="4592808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46" y="1533482"/>
            <a:ext cx="3895839" cy="2625957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740362" y="3673001"/>
            <a:ext cx="690465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30438" y="4460644"/>
            <a:ext cx="345233" cy="38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172" y="1533483"/>
            <a:ext cx="3352853" cy="2811936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5936785" y="2257046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>
            <a:off x="8294334" y="238303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8294334" y="4604676"/>
            <a:ext cx="3894300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のスタート画面が開くので確認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12" y="1438804"/>
            <a:ext cx="3114592" cy="290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0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829" y="2864322"/>
            <a:ext cx="8834117" cy="367459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1844036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のデスクトップデータベース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3200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5.accdb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」にしなさい．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→　次ページに図解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4085793" y="4041164"/>
            <a:ext cx="1871774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3969060" y="5032381"/>
            <a:ext cx="1303803" cy="132396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3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199" y="1941592"/>
            <a:ext cx="3881103" cy="161436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で空のデスクトップデータベースを作成</a:t>
            </a: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（再掲）</a:t>
            </a:r>
            <a:endParaRPr kumimoji="1" lang="ja-JP" altLang="en-US" sz="3600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3" y="1016483"/>
            <a:ext cx="3617639" cy="3479317"/>
          </a:xfrm>
          <a:ln>
            <a:solidFill>
              <a:schemeClr val="tx1"/>
            </a:solidFill>
          </a:ln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114090" y="4784155"/>
            <a:ext cx="3607010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</a:t>
            </a:r>
            <a:endParaRPr lang="en-US" altLang="ja-JP" sz="24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4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4059267" y="3924604"/>
            <a:ext cx="432319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ファイル名として「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2400" b="1" dirty="0" err="1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2400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.accdb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」を設定し、「作成」をクリック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8574326" y="3792309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ツール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く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3725031" y="225833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598639" y="2387833"/>
            <a:ext cx="1041626" cy="2740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582772" y="2825336"/>
            <a:ext cx="771641" cy="7346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1298317" y="1522399"/>
            <a:ext cx="1343283" cy="15353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92149" y="5253978"/>
            <a:ext cx="49103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ファイル名は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「●●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」のように設定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右矢印 17"/>
          <p:cNvSpPr/>
          <p:nvPr/>
        </p:nvSpPr>
        <p:spPr>
          <a:xfrm>
            <a:off x="8240090" y="226851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18" y="1758945"/>
            <a:ext cx="3562318" cy="17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2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94" y="1913185"/>
            <a:ext cx="7277100" cy="168592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84403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4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を開きなさい．（「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」と操作する）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644288" y="2363816"/>
            <a:ext cx="615182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2653947" y="2694676"/>
            <a:ext cx="657545" cy="76698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-1" y="3671744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361715"/>
              </p:ext>
            </p:extLst>
          </p:nvPr>
        </p:nvGraphicFramePr>
        <p:xfrm>
          <a:off x="1960739" y="4332157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3" y="4859582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66413" y="5545697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72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95" y="4612289"/>
            <a:ext cx="6936926" cy="210153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74" y="1119885"/>
            <a:ext cx="7294484" cy="2209857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1187490" y="1853338"/>
            <a:ext cx="1734819" cy="3996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3240742" y="2092378"/>
            <a:ext cx="1991134" cy="39629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979652" y="3421287"/>
            <a:ext cx="9599448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右クリック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して「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07895" y="5402199"/>
            <a:ext cx="5253226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マークを確認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！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下矢印 15"/>
          <p:cNvSpPr/>
          <p:nvPr/>
        </p:nvSpPr>
        <p:spPr>
          <a:xfrm>
            <a:off x="3996231" y="4037130"/>
            <a:ext cx="1072444" cy="3951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864977" y="5319677"/>
            <a:ext cx="505844" cy="327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デザインビューで主キーの設定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775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457" y="956943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いま定義した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を閉じなさい。このとき、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→　次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ページ以降に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図解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6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163" y="1775739"/>
            <a:ext cx="4445029" cy="1458705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2" y="1633239"/>
            <a:ext cx="6383685" cy="193393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テーブルを閉じる操作（１）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821265" y="3774207"/>
            <a:ext cx="5173133" cy="189746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①いま定義した「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」を右クリックし「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650824" y="1617328"/>
            <a:ext cx="1516582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2697077" y="2231464"/>
            <a:ext cx="1742948" cy="3703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右矢印 25"/>
          <p:cNvSpPr/>
          <p:nvPr/>
        </p:nvSpPr>
        <p:spPr>
          <a:xfrm>
            <a:off x="6703307" y="230759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7704127" y="2691522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角丸四角形 27"/>
          <p:cNvSpPr/>
          <p:nvPr/>
        </p:nvSpPr>
        <p:spPr>
          <a:xfrm>
            <a:off x="6620933" y="3710469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②「・・・変更を保存しますか？」には「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8148286" y="5210006"/>
            <a:ext cx="318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これで</a:t>
            </a:r>
            <a:r>
              <a:rPr kumimoji="1"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保存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される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11826201" y="229477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0265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887" y="1185799"/>
            <a:ext cx="6698505" cy="291415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2654101" y="4286306"/>
            <a:ext cx="5173133" cy="22526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のテーブル保存では、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8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設定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するウインドウ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が開くので、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2066954" y="2342612"/>
            <a:ext cx="1460300" cy="5563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11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80572" y="1063955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引き続き、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24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828918"/>
              </p:ext>
            </p:extLst>
          </p:nvPr>
        </p:nvGraphicFramePr>
        <p:xfrm>
          <a:off x="1497712" y="2529811"/>
          <a:ext cx="4854222" cy="3383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数量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6483013" y="3564123"/>
            <a:ext cx="216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762044" y="4351248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8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457" y="956943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いま定義した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を閉じなさい。このとき、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を全て閉じたあとで、次に進むこと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20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10" y="2621455"/>
            <a:ext cx="8649689" cy="148860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741493"/>
            <a:ext cx="945950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136735" y="2859512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7448294" y="3017159"/>
            <a:ext cx="1200405" cy="105853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06981" y="4291598"/>
            <a:ext cx="9459508" cy="2380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■リボンにデザインタブが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無い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ときは、「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987" y="5459247"/>
            <a:ext cx="4199814" cy="1384965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5974935" y="5577347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207404" y="5817613"/>
            <a:ext cx="767531" cy="70291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48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924501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4" y="2767672"/>
            <a:ext cx="2067442" cy="2077552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2278762" y="348129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444" y="2792419"/>
            <a:ext cx="2067442" cy="2077552"/>
          </a:xfrm>
          <a:prstGeom prst="rect">
            <a:avLst/>
          </a:prstGeom>
        </p:spPr>
      </p:pic>
      <p:sp>
        <p:nvSpPr>
          <p:cNvPr id="14" name="角丸四角形 13"/>
          <p:cNvSpPr/>
          <p:nvPr/>
        </p:nvSpPr>
        <p:spPr>
          <a:xfrm>
            <a:off x="119744" y="5325541"/>
            <a:ext cx="197575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587444" y="5325542"/>
            <a:ext cx="206563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580977" y="4554407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7" name="正方形/長方形 16"/>
          <p:cNvSpPr/>
          <p:nvPr/>
        </p:nvSpPr>
        <p:spPr>
          <a:xfrm>
            <a:off x="164244" y="3283682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091734" y="5325540"/>
            <a:ext cx="1927451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60378" y="5325539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4778815" y="3481296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734" y="2807550"/>
            <a:ext cx="2116701" cy="2127051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772" y="2792419"/>
            <a:ext cx="2116701" cy="2127051"/>
          </a:xfrm>
          <a:prstGeom prst="rect">
            <a:avLst/>
          </a:prstGeom>
        </p:spPr>
      </p:pic>
      <p:sp>
        <p:nvSpPr>
          <p:cNvPr id="22" name="右矢印 21"/>
          <p:cNvSpPr/>
          <p:nvPr/>
        </p:nvSpPr>
        <p:spPr>
          <a:xfrm>
            <a:off x="7300194" y="3468578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5262458" y="3259888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85808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右矢印 22"/>
          <p:cNvSpPr/>
          <p:nvPr/>
        </p:nvSpPr>
        <p:spPr>
          <a:xfrm>
            <a:off x="9772845" y="346514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483" y="2778165"/>
            <a:ext cx="2124724" cy="2156436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115526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7" name="角丸四角形 26"/>
          <p:cNvSpPr/>
          <p:nvPr/>
        </p:nvSpPr>
        <p:spPr>
          <a:xfrm>
            <a:off x="9966720" y="5318847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6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5206" y="656288"/>
            <a:ext cx="9334104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の値は、必ず、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の中から選ぶ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いう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1604829" y="2537090"/>
            <a:ext cx="7474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/>
              <a:t>まずは</a:t>
            </a:r>
            <a:r>
              <a:rPr lang="ja-JP" altLang="en-US" sz="2800" dirty="0"/>
              <a:t>、</a:t>
            </a:r>
            <a:r>
              <a:rPr lang="ja-JP" altLang="en-US" sz="2800" dirty="0">
                <a:solidFill>
                  <a:srgbClr val="C00000"/>
                </a:solidFill>
              </a:rPr>
              <a:t>テーブル</a:t>
            </a:r>
            <a:r>
              <a:rPr lang="ja-JP" altLang="en-US" sz="2800" dirty="0"/>
              <a:t>「</a:t>
            </a:r>
            <a:r>
              <a:rPr lang="ja-JP" altLang="en-US" sz="2800" b="1" dirty="0"/>
              <a:t>商品</a:t>
            </a:r>
            <a:r>
              <a:rPr lang="ja-JP" altLang="en-US" sz="2800" dirty="0"/>
              <a:t>」の</a:t>
            </a:r>
            <a:r>
              <a:rPr lang="en-US" altLang="ja-JP" sz="2800" b="1" dirty="0"/>
              <a:t>ID</a:t>
            </a:r>
            <a:r>
              <a:rPr lang="ja-JP" altLang="en-US" sz="2800" dirty="0"/>
              <a:t>を</a:t>
            </a:r>
            <a:r>
              <a:rPr lang="ja-JP" altLang="en-US" sz="2800" dirty="0" smtClean="0"/>
              <a:t>、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800" dirty="0"/>
              <a:t>「</a:t>
            </a:r>
            <a:r>
              <a:rPr lang="ja-JP" altLang="en-US" sz="2800" b="1" dirty="0"/>
              <a:t>購入</a:t>
            </a:r>
            <a:r>
              <a:rPr lang="ja-JP" altLang="en-US" sz="2800" dirty="0"/>
              <a:t>」の</a:t>
            </a:r>
            <a:r>
              <a:rPr lang="ja-JP" altLang="en-US" sz="2800" b="1" dirty="0"/>
              <a:t>商品</a:t>
            </a:r>
            <a:r>
              <a:rPr lang="en-US" altLang="ja-JP" sz="2800" b="1" dirty="0" smtClean="0"/>
              <a:t>ID</a:t>
            </a:r>
            <a:r>
              <a:rPr lang="ja-JP" altLang="en-US" sz="2800" dirty="0" smtClean="0"/>
              <a:t>に</a:t>
            </a:r>
            <a:r>
              <a:rPr lang="ja-JP" altLang="en-US" sz="2800" b="1" u="sng" dirty="0">
                <a:solidFill>
                  <a:srgbClr val="FF0000"/>
                </a:solidFill>
              </a:rPr>
              <a:t>ドラッグ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06" y="3656216"/>
            <a:ext cx="3972479" cy="1914792"/>
          </a:xfrm>
          <a:prstGeom prst="rect">
            <a:avLst/>
          </a:prstGeom>
        </p:spPr>
      </p:pic>
      <p:sp>
        <p:nvSpPr>
          <p:cNvPr id="26" name="角丸四角形 25"/>
          <p:cNvSpPr/>
          <p:nvPr/>
        </p:nvSpPr>
        <p:spPr>
          <a:xfrm>
            <a:off x="497115" y="5588232"/>
            <a:ext cx="5192485" cy="12038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」の「</a:t>
            </a:r>
            <a:r>
              <a:rPr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マウスのボタンを押しながら</a:t>
            </a:r>
            <a:endParaRPr lang="en-US" altLang="ja-JP" sz="28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右矢印 26"/>
          <p:cNvSpPr/>
          <p:nvPr/>
        </p:nvSpPr>
        <p:spPr>
          <a:xfrm>
            <a:off x="5282286" y="415018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49" y="3656216"/>
            <a:ext cx="3972479" cy="1914792"/>
          </a:xfrm>
          <a:prstGeom prst="rect">
            <a:avLst/>
          </a:prstGeom>
        </p:spPr>
      </p:pic>
      <p:sp>
        <p:nvSpPr>
          <p:cNvPr id="28" name="角丸四角形 27"/>
          <p:cNvSpPr/>
          <p:nvPr/>
        </p:nvSpPr>
        <p:spPr>
          <a:xfrm>
            <a:off x="6103649" y="5588233"/>
            <a:ext cx="5192485" cy="12038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」で、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マウスのボタンを離す</a:t>
            </a:r>
            <a:endParaRPr lang="en-US" altLang="ja-JP" sz="28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右矢印 28"/>
          <p:cNvSpPr/>
          <p:nvPr/>
        </p:nvSpPr>
        <p:spPr>
          <a:xfrm>
            <a:off x="10411982" y="4189352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3218273" y="4202649"/>
            <a:ext cx="1621013" cy="23872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6468875" y="4533414"/>
            <a:ext cx="1621013" cy="23872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（続き）</a:t>
            </a:r>
            <a:endParaRPr kumimoji="1"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67" y="1897889"/>
            <a:ext cx="4305901" cy="2876951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1106737" y="3481297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067135" y="2424285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角丸四角形 19"/>
          <p:cNvSpPr/>
          <p:nvPr/>
        </p:nvSpPr>
        <p:spPr>
          <a:xfrm>
            <a:off x="539650" y="4842255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参照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整合性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チェック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て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矢印 20"/>
          <p:cNvSpPr/>
          <p:nvPr/>
        </p:nvSpPr>
        <p:spPr>
          <a:xfrm>
            <a:off x="5545665" y="2865554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797" y="1910483"/>
            <a:ext cx="5441759" cy="2734087"/>
          </a:xfrm>
          <a:prstGeom prst="rect">
            <a:avLst/>
          </a:prstGeom>
        </p:spPr>
      </p:pic>
      <p:sp>
        <p:nvSpPr>
          <p:cNvPr id="23" name="角丸四角形 22"/>
          <p:cNvSpPr/>
          <p:nvPr/>
        </p:nvSpPr>
        <p:spPr>
          <a:xfrm>
            <a:off x="6201109" y="4842255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④作成されたリレーションが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表示されるので確認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42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</a:t>
            </a:r>
            <a:r>
              <a:rPr lang="ja-JP" altLang="en-US" dirty="0"/>
              <a:t>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12.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商品</a:t>
            </a:r>
            <a:r>
              <a:rPr lang="ja-JP" altLang="en-US" sz="3200" dirty="0" smtClean="0"/>
              <a:t>」にデータを入力しなさい．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137862" y="444216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r>
              <a:rPr lang="ja-JP" altLang="en-US" sz="28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の数字</a:t>
            </a:r>
            <a:endParaRPr kumimoji="1" lang="ja-JP" altLang="en-US" sz="28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567684"/>
              </p:ext>
            </p:extLst>
          </p:nvPr>
        </p:nvGraphicFramePr>
        <p:xfrm>
          <a:off x="1397912" y="1782867"/>
          <a:ext cx="8523111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6076303" y="641555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382" y="4896593"/>
            <a:ext cx="5756551" cy="1540653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33" y="4852120"/>
            <a:ext cx="1365634" cy="1825042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522833" y="627811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202040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237781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682365" y="5301185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02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データシート</a:t>
            </a:r>
            <a:r>
              <a:rPr lang="ja-JP" altLang="en-US" sz="3200" dirty="0">
                <a:solidFill>
                  <a:srgbClr val="C00000"/>
                </a:solidFill>
              </a:rPr>
              <a:t>ビュ</a:t>
            </a:r>
            <a:r>
              <a:rPr lang="ja-JP" altLang="en-US" sz="3200" dirty="0" smtClean="0">
                <a:solidFill>
                  <a:srgbClr val="C00000"/>
                </a:solidFill>
              </a:rPr>
              <a:t>ー</a:t>
            </a:r>
            <a:r>
              <a:rPr lang="ja-JP" altLang="en-US" sz="3200" dirty="0" smtClean="0"/>
              <a:t>を</a:t>
            </a:r>
            <a:r>
              <a:rPr lang="ja-JP" altLang="en-US" sz="3200" dirty="0"/>
              <a:t>開</a:t>
            </a:r>
            <a:r>
              <a:rPr lang="ja-JP" altLang="en-US" sz="3200" dirty="0" smtClean="0"/>
              <a:t>くには、オブジェクト一覧の中から、</a:t>
            </a:r>
            <a:endParaRPr lang="en-US" altLang="ja-JP" sz="3200" dirty="0" smtClean="0"/>
          </a:p>
          <a:p>
            <a:pPr marL="0" indent="0">
              <a:buNone/>
            </a:pPr>
            <a:r>
              <a:rPr kumimoji="1" lang="ja-JP" altLang="en-US" sz="3200" dirty="0" smtClean="0"/>
              <a:t>開きたい</a:t>
            </a:r>
            <a:r>
              <a:rPr kumimoji="1" lang="ja-JP" altLang="en-US" sz="3200" dirty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を</a:t>
            </a:r>
            <a:r>
              <a:rPr kumimoji="1" lang="ja-JP" altLang="en-US" sz="3200" u="sng" dirty="0">
                <a:solidFill>
                  <a:srgbClr val="FF0000"/>
                </a:solidFill>
              </a:rPr>
              <a:t>ダブルクリック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2655144"/>
            <a:ext cx="4616165" cy="2811801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279400" y="3742783"/>
            <a:ext cx="4127230" cy="46929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右矢印 6"/>
          <p:cNvSpPr/>
          <p:nvPr/>
        </p:nvSpPr>
        <p:spPr>
          <a:xfrm>
            <a:off x="5149521" y="3742783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836" y="3105556"/>
            <a:ext cx="6445073" cy="1314044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758817" y="4936144"/>
            <a:ext cx="3657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/>
              <a:t>ダブルクリック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940416" y="4884940"/>
            <a:ext cx="5870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/>
              <a:t>データシートビューが開く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4517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</a:t>
            </a:r>
            <a:r>
              <a:rPr lang="ja-JP" altLang="en-US" dirty="0"/>
              <a:t>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13. </a:t>
            </a:r>
            <a:r>
              <a:rPr lang="ja-JP" altLang="en-US" sz="3200" dirty="0" smtClean="0"/>
              <a:t>入力したデータをあとで使いたいので、テーブル「</a:t>
            </a:r>
            <a:r>
              <a:rPr lang="ja-JP" altLang="en-US" sz="3200" b="1" dirty="0"/>
              <a:t>商品</a:t>
            </a:r>
            <a:r>
              <a:rPr lang="ja-JP" altLang="en-US" sz="3200" dirty="0" smtClean="0"/>
              <a:t>」を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上書き保存</a:t>
            </a:r>
            <a:r>
              <a:rPr lang="ja-JP" altLang="en-US" sz="3200" dirty="0" smtClean="0"/>
              <a:t>しなさい</a:t>
            </a:r>
            <a:endParaRPr lang="ja-JP" altLang="en-US" sz="32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603094" y="5445701"/>
            <a:ext cx="844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ja-JP" altLang="en-US" sz="2800" b="1" dirty="0" smtClean="0"/>
              <a:t>商品</a:t>
            </a:r>
            <a:r>
              <a:rPr lang="ja-JP" altLang="en-US" sz="2800" dirty="0" smtClean="0"/>
              <a:t>」を右クリックして、「</a:t>
            </a:r>
            <a:r>
              <a:rPr lang="ja-JP" altLang="en-US" sz="2800" b="1" dirty="0" smtClean="0"/>
              <a:t>上書き保存</a:t>
            </a:r>
            <a:r>
              <a:rPr lang="ja-JP" altLang="en-US" sz="2800" dirty="0" smtClean="0"/>
              <a:t>」を選ぶ</a:t>
            </a:r>
            <a:endParaRPr kumimoji="1" lang="en-US" altLang="ja-JP" sz="2800" dirty="0" smtClean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616" y="1692652"/>
            <a:ext cx="5358313" cy="3572208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2910616" y="1692652"/>
            <a:ext cx="1443225" cy="36907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4132094" y="1943043"/>
            <a:ext cx="2696937" cy="39940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29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1343" y="129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06401" y="756785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14.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」にデータを入力しなさい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383674" y="4854467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数値はすべて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750335"/>
              </p:ext>
            </p:extLst>
          </p:nvPr>
        </p:nvGraphicFramePr>
        <p:xfrm>
          <a:off x="2180112" y="1654067"/>
          <a:ext cx="6900662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7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3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13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8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12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1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X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2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Y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3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X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4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/>
                        <a:t>Y</a:t>
                      </a:r>
                      <a:endParaRPr kumimoji="1" lang="ja-JP" altLang="en-US" sz="3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008" y="5237977"/>
            <a:ext cx="5125165" cy="1362265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6056993" y="647004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データシートビュー</a:t>
            </a:r>
            <a:endParaRPr kumimoji="1" lang="ja-JP" altLang="en-US" sz="2400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02" y="5006588"/>
            <a:ext cx="1365634" cy="1825042"/>
          </a:xfrm>
          <a:prstGeom prst="rect">
            <a:avLst/>
          </a:prstGeom>
        </p:spPr>
      </p:pic>
      <p:sp>
        <p:nvSpPr>
          <p:cNvPr id="13" name="正方形/長方形 12"/>
          <p:cNvSpPr/>
          <p:nvPr/>
        </p:nvSpPr>
        <p:spPr>
          <a:xfrm>
            <a:off x="522833" y="627811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右矢印 13"/>
          <p:cNvSpPr/>
          <p:nvPr/>
        </p:nvSpPr>
        <p:spPr>
          <a:xfrm>
            <a:off x="2202040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右矢印 14"/>
          <p:cNvSpPr/>
          <p:nvPr/>
        </p:nvSpPr>
        <p:spPr>
          <a:xfrm>
            <a:off x="4237781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682365" y="5301185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77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</a:t>
            </a:r>
            <a:r>
              <a:rPr lang="ja-JP" altLang="en-US" dirty="0"/>
              <a:t>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15. </a:t>
            </a:r>
            <a:r>
              <a:rPr lang="ja-JP" altLang="en-US" sz="3200" dirty="0" smtClean="0"/>
              <a:t>入力したデータをあとで使いたいので、テーブル「</a:t>
            </a:r>
            <a:r>
              <a:rPr lang="ja-JP" altLang="en-US" sz="3200" b="1" dirty="0" smtClean="0"/>
              <a:t>購入</a:t>
            </a:r>
            <a:r>
              <a:rPr lang="ja-JP" altLang="en-US" sz="3200" dirty="0" smtClean="0"/>
              <a:t>」を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上書き保存</a:t>
            </a:r>
            <a:r>
              <a:rPr lang="ja-JP" altLang="en-US" sz="3200" dirty="0" smtClean="0"/>
              <a:t>しなさい</a:t>
            </a:r>
            <a:endParaRPr lang="ja-JP" altLang="en-US" sz="32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6" y="2234640"/>
            <a:ext cx="10778674" cy="286496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716275" y="2234640"/>
            <a:ext cx="1443225" cy="36907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24763" y="2561755"/>
            <a:ext cx="2696937" cy="39940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603094" y="5445701"/>
            <a:ext cx="844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ja-JP" altLang="en-US" sz="2800" b="1" dirty="0" smtClean="0"/>
              <a:t>購入</a:t>
            </a:r>
            <a:r>
              <a:rPr lang="ja-JP" altLang="en-US" sz="2800" dirty="0" smtClean="0"/>
              <a:t>」を右クリックして、「</a:t>
            </a:r>
            <a:r>
              <a:rPr lang="ja-JP" altLang="en-US" sz="2800" b="1" dirty="0" smtClean="0"/>
              <a:t>上書き保存</a:t>
            </a:r>
            <a:r>
              <a:rPr lang="ja-JP" altLang="en-US" sz="2800" dirty="0" smtClean="0"/>
              <a:t>」を選ぶ</a:t>
            </a:r>
            <a:endParaRPr kumimoji="1" lang="en-US" altLang="ja-JP" sz="2800" dirty="0" smtClean="0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テキスト ボックス 10"/>
          <p:cNvSpPr txBox="1"/>
          <p:nvPr/>
        </p:nvSpPr>
        <p:spPr>
          <a:xfrm>
            <a:off x="790294" y="6278836"/>
            <a:ext cx="9129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※ Access 2013 </a:t>
            </a:r>
            <a:r>
              <a:rPr kumimoji="1" lang="ja-JP" altLang="en-US" sz="2800" dirty="0" smtClean="0"/>
              <a:t>は終了せずに、そのままにしておくこと</a:t>
            </a:r>
            <a:endParaRPr kumimoji="1" lang="en-US" altLang="ja-JP" sz="2800" dirty="0" smtClean="0"/>
          </a:p>
        </p:txBody>
      </p:sp>
    </p:spTree>
    <p:extLst>
      <p:ext uri="{BB962C8B-B14F-4D97-AF65-F5344CB8AC3E}">
        <p14:creationId xmlns:p14="http://schemas.microsoft.com/office/powerpoint/2010/main" val="165715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5-3 Access 2013</a:t>
            </a:r>
            <a:r>
              <a:rPr lang="ja-JP" altLang="en-US" sz="53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054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Access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フォーム作成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2400" y="1564878"/>
            <a:ext cx="11938000" cy="1895475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kumimoji="1" lang="en-US" altLang="ja-JP" sz="3200" dirty="0" smtClean="0"/>
              <a:t>Access</a:t>
            </a:r>
            <a:r>
              <a:rPr kumimoji="1" lang="ja-JP" altLang="en-US" sz="3200" dirty="0" smtClean="0"/>
              <a:t>では</a:t>
            </a:r>
            <a:r>
              <a:rPr lang="ja-JP" altLang="en-US" sz="3200" dirty="0"/>
              <a:t>、</a:t>
            </a:r>
            <a:r>
              <a:rPr lang="ja-JP" altLang="en-US" sz="3200" dirty="0" smtClean="0"/>
              <a:t>フォームの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作成</a:t>
            </a:r>
            <a:r>
              <a:rPr lang="ja-JP" altLang="en-US" sz="3200" dirty="0" smtClean="0"/>
              <a:t>を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ビジュアル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に</a:t>
            </a:r>
            <a:r>
              <a:rPr lang="ja-JP" altLang="en-US" sz="3200" dirty="0" smtClean="0"/>
              <a:t>行うことができる</a:t>
            </a:r>
            <a:endParaRPr lang="en-US" altLang="ja-JP" sz="3200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　⇒　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フォームウイザード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200" dirty="0">
              <a:solidFill>
                <a:srgbClr val="C00000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ja-JP" sz="3200" dirty="0"/>
              <a:t>Access</a:t>
            </a:r>
            <a:r>
              <a:rPr lang="ja-JP" altLang="en-US" sz="3200" dirty="0"/>
              <a:t>では、フォーム</a:t>
            </a:r>
            <a:r>
              <a:rPr lang="ja-JP" altLang="en-US" sz="3200" dirty="0" smtClean="0"/>
              <a:t>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編集</a:t>
            </a:r>
            <a:r>
              <a:rPr lang="ja-JP" altLang="en-US" sz="3200" dirty="0"/>
              <a:t>も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ビジュアル</a:t>
            </a:r>
            <a:r>
              <a:rPr lang="ja-JP" altLang="en-US" sz="3200" u="sng" dirty="0">
                <a:solidFill>
                  <a:srgbClr val="FF0000"/>
                </a:solidFill>
              </a:rPr>
              <a:t>に</a:t>
            </a:r>
            <a:r>
              <a:rPr lang="ja-JP" altLang="en-US" sz="3200" dirty="0"/>
              <a:t>行うことができる</a:t>
            </a:r>
            <a:endParaRPr lang="en-US" altLang="ja-JP" sz="32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/>
              <a:t>　　⇒　</a:t>
            </a:r>
            <a:r>
              <a:rPr lang="ja-JP" altLang="en-US" sz="3200" dirty="0">
                <a:solidFill>
                  <a:srgbClr val="C00000"/>
                </a:solidFill>
              </a:rPr>
              <a:t>フォーム</a:t>
            </a:r>
            <a:r>
              <a:rPr lang="ja-JP" altLang="en-US" sz="3200" dirty="0" smtClean="0">
                <a:solidFill>
                  <a:srgbClr val="C00000"/>
                </a:solidFill>
              </a:rPr>
              <a:t>のレイアウトビュー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>
                <a:solidFill>
                  <a:srgbClr val="C00000"/>
                </a:solidFill>
              </a:rPr>
              <a:t>　</a:t>
            </a:r>
            <a:r>
              <a:rPr lang="ja-JP" altLang="en-US" sz="3200" dirty="0" smtClean="0">
                <a:solidFill>
                  <a:srgbClr val="C00000"/>
                </a:solidFill>
              </a:rPr>
              <a:t>　　　フォームのデザインビュー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200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/>
              <a:t>　</a:t>
            </a:r>
            <a:endParaRPr lang="en-US" altLang="ja-JP" sz="3200" dirty="0" smtClean="0"/>
          </a:p>
          <a:p>
            <a:pPr>
              <a:lnSpc>
                <a:spcPct val="110000"/>
              </a:lnSpc>
            </a:pPr>
            <a:endParaRPr lang="en-US" altLang="ja-JP" sz="3200" dirty="0"/>
          </a:p>
          <a:p>
            <a:pPr marL="0" indent="0">
              <a:buNone/>
            </a:pP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262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84" y="3057450"/>
            <a:ext cx="10760662" cy="2096746"/>
          </a:xfrm>
          <a:prstGeom prst="rect">
            <a:avLst/>
          </a:prstGeom>
        </p:spPr>
      </p:pic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2013 </a:t>
            </a:r>
            <a:r>
              <a:rPr lang="ja-JP" altLang="en-US" sz="4000" dirty="0" smtClean="0"/>
              <a:t>のフォームウイザード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32551" y="1102651"/>
            <a:ext cx="10483792" cy="15082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2013 </a:t>
            </a:r>
            <a:r>
              <a:rPr lang="ja-JP" altLang="en-US" sz="3200" dirty="0" smtClean="0">
                <a:solidFill>
                  <a:schemeClr val="tx1"/>
                </a:solidFill>
              </a:rPr>
              <a:t>で、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フォームウイザード</a:t>
            </a:r>
            <a:r>
              <a:rPr lang="ja-JP" altLang="en-US" sz="3200" dirty="0" smtClean="0"/>
              <a:t>を開くときは、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→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31180" y="1004888"/>
            <a:ext cx="11031906" cy="1468113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407926" y="3477889"/>
            <a:ext cx="791449" cy="4313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7056310" y="3842347"/>
            <a:ext cx="1719389" cy="43755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8547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400050"/>
            <a:ext cx="11671300" cy="676275"/>
          </a:xfrm>
        </p:spPr>
        <p:txBody>
          <a:bodyPr>
            <a:noAutofit/>
          </a:bodyPr>
          <a:lstStyle/>
          <a:p>
            <a:r>
              <a:rPr kumimoji="1" lang="ja-JP" altLang="en-US" sz="4000" dirty="0" smtClean="0"/>
              <a:t>フォームウイザードを用いた単票形式フォームの作成手順例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695886"/>
              </p:ext>
            </p:extLst>
          </p:nvPr>
        </p:nvGraphicFramePr>
        <p:xfrm>
          <a:off x="279400" y="1672907"/>
          <a:ext cx="5549900" cy="408686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5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テーブル名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フィールド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全フィールド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レイアウト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☑　</a:t>
                      </a:r>
                      <a:r>
                        <a:rPr kumimoji="1" lang="ja-JP" altLang="en-US" sz="2800" b="1" dirty="0" smtClean="0"/>
                        <a:t>単票形式</a:t>
                      </a:r>
                      <a:r>
                        <a:rPr kumimoji="1" lang="ja-JP" altLang="en-US" sz="2800" dirty="0" smtClean="0"/>
                        <a:t>　　　□　表形式</a:t>
                      </a:r>
                      <a:endParaRPr kumimoji="1" lang="en-US" altLang="ja-JP" sz="2800" dirty="0" smtClean="0"/>
                    </a:p>
                    <a:p>
                      <a:r>
                        <a:rPr kumimoji="1" lang="ja-JP" altLang="en-US" sz="2800" dirty="0" smtClean="0"/>
                        <a:t>□　データシート　□　帳票形式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フォーム名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購入フォーム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1730911" y="5990649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設定内容</a:t>
            </a:r>
            <a:r>
              <a:rPr kumimoji="1" lang="ja-JP" altLang="en-US" sz="3200" dirty="0" smtClean="0"/>
              <a:t>の例</a:t>
            </a:r>
            <a:endParaRPr kumimoji="1" lang="ja-JP" altLang="en-US" sz="3200" dirty="0"/>
          </a:p>
        </p:txBody>
      </p:sp>
      <p:sp>
        <p:nvSpPr>
          <p:cNvPr id="7" name="右矢印 6"/>
          <p:cNvSpPr/>
          <p:nvPr/>
        </p:nvSpPr>
        <p:spPr>
          <a:xfrm>
            <a:off x="5947932" y="334912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450" y="2642691"/>
            <a:ext cx="5372100" cy="2114550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6934200" y="562939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作成されるフォーム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のイメージ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171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00" y="1254125"/>
            <a:ext cx="4606445" cy="3317875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279400" y="2316759"/>
            <a:ext cx="1689100" cy="31214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1238249"/>
            <a:ext cx="4635500" cy="3338803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0112" y="4913601"/>
            <a:ext cx="1171575" cy="428625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139701" y="4752572"/>
            <a:ext cx="4711700" cy="181332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を作成したい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選ぶ</a:t>
            </a:r>
            <a:endParaRPr lang="en-US" altLang="ja-JP" sz="28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ここでは「購入」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4947757" y="247282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5410200" y="4695912"/>
            <a:ext cx="4711700" cy="129262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　　ボタンをクリックし、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b="1" u="sng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</a:t>
            </a:r>
            <a:r>
              <a:rPr lang="ja-JP" altLang="en-US" sz="28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フィールドを一括追加</a:t>
            </a:r>
            <a:endParaRPr lang="en-US" altLang="ja-JP" sz="28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3105" y="6278562"/>
            <a:ext cx="1171575" cy="428625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5726490" y="6278562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ボタンで個別に追加もできる</a:t>
            </a:r>
            <a:endParaRPr kumimoji="1" lang="ja-JP" altLang="en-US" sz="2800" dirty="0"/>
          </a:p>
        </p:txBody>
      </p:sp>
      <p:sp>
        <p:nvSpPr>
          <p:cNvPr id="14" name="正方形/長方形 13"/>
          <p:cNvSpPr/>
          <p:nvPr/>
        </p:nvSpPr>
        <p:spPr>
          <a:xfrm>
            <a:off x="7083665" y="3087534"/>
            <a:ext cx="472835" cy="31214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8299930" y="4120790"/>
            <a:ext cx="996470" cy="3232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10203969" y="244422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タイトル 1"/>
          <p:cNvSpPr>
            <a:spLocks noGrp="1"/>
          </p:cNvSpPr>
          <p:nvPr>
            <p:ph type="title"/>
          </p:nvPr>
        </p:nvSpPr>
        <p:spPr>
          <a:xfrm>
            <a:off x="279400" y="400050"/>
            <a:ext cx="11671300" cy="676275"/>
          </a:xfrm>
        </p:spPr>
        <p:txBody>
          <a:bodyPr>
            <a:noAutofit/>
          </a:bodyPr>
          <a:lstStyle/>
          <a:p>
            <a:r>
              <a:rPr kumimoji="1" lang="ja-JP" altLang="en-US" sz="4000" dirty="0" smtClean="0"/>
              <a:t>フォームウイザードを用いた単票形式フォームの作成手順例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83065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図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1404037"/>
            <a:ext cx="4532313" cy="3205047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9" name="角丸四角形 8"/>
          <p:cNvSpPr/>
          <p:nvPr/>
        </p:nvSpPr>
        <p:spPr>
          <a:xfrm>
            <a:off x="139701" y="4752572"/>
            <a:ext cx="4711700" cy="129262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単票形式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次へ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4947757" y="247282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5410200" y="4695912"/>
            <a:ext cx="4711700" cy="129262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　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フォーム名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を設定する</a:t>
            </a:r>
            <a:endParaRPr lang="en-US" altLang="ja-JP" sz="28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6845411" y="1666568"/>
            <a:ext cx="1523889" cy="40353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タイトル 1"/>
          <p:cNvSpPr>
            <a:spLocks noGrp="1"/>
          </p:cNvSpPr>
          <p:nvPr>
            <p:ph type="title"/>
          </p:nvPr>
        </p:nvSpPr>
        <p:spPr>
          <a:xfrm>
            <a:off x="279400" y="400050"/>
            <a:ext cx="11671300" cy="676275"/>
          </a:xfrm>
        </p:spPr>
        <p:txBody>
          <a:bodyPr>
            <a:noAutofit/>
          </a:bodyPr>
          <a:lstStyle/>
          <a:p>
            <a:r>
              <a:rPr kumimoji="1" lang="ja-JP" altLang="en-US" sz="4000" dirty="0" smtClean="0"/>
              <a:t>フォームウイザードを用いた単票形式フォームの作成手順例</a:t>
            </a:r>
            <a:endParaRPr kumimoji="1" lang="ja-JP" altLang="en-US" sz="40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1" y="1284576"/>
            <a:ext cx="4645019" cy="3292476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2436810" y="1944534"/>
            <a:ext cx="852490" cy="31214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3042130" y="4158890"/>
            <a:ext cx="996470" cy="3232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9042400" y="4118724"/>
            <a:ext cx="927044" cy="40353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右矢印 20"/>
          <p:cNvSpPr/>
          <p:nvPr/>
        </p:nvSpPr>
        <p:spPr>
          <a:xfrm>
            <a:off x="10203969" y="244422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748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943850" y="2035174"/>
            <a:ext cx="4006850" cy="2514601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ja-JP" altLang="en-US" sz="3600" b="1" u="sng" dirty="0" smtClean="0">
                <a:solidFill>
                  <a:srgbClr val="FF0000"/>
                </a:solidFill>
              </a:rPr>
              <a:t>１件目</a:t>
            </a:r>
            <a:r>
              <a:rPr kumimoji="1" lang="ja-JP" altLang="en-US" sz="3600" dirty="0" smtClean="0"/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レコード</a:t>
            </a:r>
            <a:r>
              <a:rPr kumimoji="1" lang="ja-JP" altLang="en-US" sz="3600" dirty="0" smtClean="0"/>
              <a:t>が編集可能な状態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279400" y="400050"/>
            <a:ext cx="11671300" cy="676275"/>
          </a:xfrm>
        </p:spPr>
        <p:txBody>
          <a:bodyPr>
            <a:noAutofit/>
          </a:bodyPr>
          <a:lstStyle/>
          <a:p>
            <a:r>
              <a:rPr kumimoji="1" lang="ja-JP" altLang="en-US" sz="4000" dirty="0" smtClean="0"/>
              <a:t>フォームウイザードを用いた単票形式フォームの作成手順例</a:t>
            </a:r>
            <a:endParaRPr kumimoji="1" lang="ja-JP" altLang="en-US" sz="4000" dirty="0"/>
          </a:p>
        </p:txBody>
      </p:sp>
      <p:sp>
        <p:nvSpPr>
          <p:cNvPr id="6" name="角丸四角形 5"/>
          <p:cNvSpPr/>
          <p:nvPr/>
        </p:nvSpPr>
        <p:spPr>
          <a:xfrm>
            <a:off x="469900" y="4978400"/>
            <a:ext cx="4711700" cy="12700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フォームが出来た！</a:t>
            </a:r>
            <a:endParaRPr lang="en-US" altLang="ja-JP" sz="28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759450" y="4952999"/>
            <a:ext cx="5568950" cy="17684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</a:rPr>
              <a:t>フォームウイザード</a:t>
            </a:r>
            <a:r>
              <a:rPr lang="ja-JP" altLang="en-US" dirty="0" smtClean="0"/>
              <a:t>で</a:t>
            </a:r>
            <a:r>
              <a:rPr lang="ja-JP" altLang="en-US" dirty="0" smtClean="0">
                <a:solidFill>
                  <a:srgbClr val="C00000"/>
                </a:solidFill>
              </a:rPr>
              <a:t>単票形式</a:t>
            </a:r>
            <a:r>
              <a:rPr lang="ja-JP" altLang="en-US" dirty="0" smtClean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フォーム</a:t>
            </a:r>
            <a:r>
              <a:rPr lang="ja-JP" altLang="en-US" dirty="0" smtClean="0"/>
              <a:t>を作成した直後は、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/>
              <a:t>自動的</a:t>
            </a:r>
            <a:r>
              <a:rPr lang="ja-JP" altLang="en-US" dirty="0" smtClean="0"/>
              <a:t>に</a:t>
            </a:r>
            <a:r>
              <a:rPr lang="ja-JP" altLang="en-US" b="1" u="sng" dirty="0" smtClean="0">
                <a:solidFill>
                  <a:srgbClr val="FF0000"/>
                </a:solidFill>
              </a:rPr>
              <a:t>１件目</a:t>
            </a:r>
            <a:r>
              <a:rPr lang="ja-JP" altLang="en-US" dirty="0" smtClean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レコード</a:t>
            </a:r>
            <a:r>
              <a:rPr lang="ja-JP" altLang="en-US" dirty="0" smtClean="0"/>
              <a:t>が編集可能な状態になる</a:t>
            </a:r>
            <a:endParaRPr lang="ja-JP" altLang="en-US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1" y="1365250"/>
            <a:ext cx="7200900" cy="349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59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741493"/>
            <a:ext cx="945950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77" y="3626141"/>
            <a:ext cx="10760662" cy="2096746"/>
          </a:xfrm>
          <a:prstGeom prst="rect">
            <a:avLst/>
          </a:prstGeom>
        </p:spPr>
      </p:pic>
      <p:sp>
        <p:nvSpPr>
          <p:cNvPr id="16" name="Rectangle 3"/>
          <p:cNvSpPr txBox="1">
            <a:spLocks/>
          </p:cNvSpPr>
          <p:nvPr/>
        </p:nvSpPr>
        <p:spPr>
          <a:xfrm>
            <a:off x="871584" y="2297363"/>
            <a:ext cx="10483792" cy="150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2282356" y="4080749"/>
            <a:ext cx="791449" cy="4313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7032340" y="4431223"/>
            <a:ext cx="1629059" cy="43287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30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2798"/>
            <a:ext cx="118986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を用いて、次のフォームを作成しなさい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1" name="表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071557"/>
              </p:ext>
            </p:extLst>
          </p:nvPr>
        </p:nvGraphicFramePr>
        <p:xfrm>
          <a:off x="279400" y="1991995"/>
          <a:ext cx="5549900" cy="408686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5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テーブル名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フィールド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全フィールド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レイアウト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☑　</a:t>
                      </a:r>
                      <a:r>
                        <a:rPr kumimoji="1" lang="ja-JP" altLang="en-US" sz="2800" b="1" dirty="0" smtClean="0"/>
                        <a:t>単票形式</a:t>
                      </a:r>
                      <a:r>
                        <a:rPr kumimoji="1" lang="ja-JP" altLang="en-US" sz="2800" dirty="0" smtClean="0"/>
                        <a:t>　　　□　表形式</a:t>
                      </a:r>
                      <a:endParaRPr kumimoji="1" lang="en-US" altLang="ja-JP" sz="2800" dirty="0" smtClean="0"/>
                    </a:p>
                    <a:p>
                      <a:r>
                        <a:rPr kumimoji="1" lang="ja-JP" altLang="en-US" sz="2800" dirty="0" smtClean="0"/>
                        <a:t>□　データシート　□　帳票形式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フォーム名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購入フォーム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2" name="テキスト ボックス 31"/>
          <p:cNvSpPr txBox="1"/>
          <p:nvPr/>
        </p:nvSpPr>
        <p:spPr>
          <a:xfrm>
            <a:off x="41553" y="6200487"/>
            <a:ext cx="6340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みなさんに行って欲しい</a:t>
            </a:r>
            <a:r>
              <a:rPr lang="ja-JP" altLang="en-US" sz="3200" b="1" dirty="0" smtClean="0"/>
              <a:t>設定内容</a:t>
            </a:r>
            <a:endParaRPr lang="ja-JP" altLang="en-US" sz="3200" b="1" dirty="0"/>
          </a:p>
        </p:txBody>
      </p:sp>
      <p:sp>
        <p:nvSpPr>
          <p:cNvPr id="33" name="右矢印 32"/>
          <p:cNvSpPr/>
          <p:nvPr/>
        </p:nvSpPr>
        <p:spPr>
          <a:xfrm>
            <a:off x="5947932" y="366821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3049091"/>
            <a:ext cx="5372100" cy="2114550"/>
          </a:xfrm>
          <a:prstGeom prst="rect">
            <a:avLst/>
          </a:prstGeom>
        </p:spPr>
      </p:pic>
      <p:sp>
        <p:nvSpPr>
          <p:cNvPr id="35" name="テキスト ボックス 34"/>
          <p:cNvSpPr txBox="1"/>
          <p:nvPr/>
        </p:nvSpPr>
        <p:spPr>
          <a:xfrm>
            <a:off x="6934200" y="562939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作成されるフォーム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のイメージ</a:t>
            </a:r>
            <a:endParaRPr kumimoji="1" lang="ja-JP" altLang="en-US" sz="3200" dirty="0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30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110096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3. 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により、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単表形式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が作成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されるので確認しなさい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44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312" y="2439896"/>
            <a:ext cx="8701088" cy="3384615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3149600" y="6090662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このように表示されるはず</a:t>
            </a:r>
            <a:endParaRPr kumimoji="1" lang="ja-JP" altLang="en-US" sz="3200" dirty="0"/>
          </a:p>
        </p:txBody>
      </p:sp>
      <p:pic>
        <p:nvPicPr>
          <p:cNvPr id="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41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96424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022" y="661893"/>
            <a:ext cx="11009668" cy="2380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b="1" dirty="0">
                <a:solidFill>
                  <a:srgbClr val="000066"/>
                </a:solidFill>
              </a:rPr>
              <a:t>次のレコードへ進むボタン</a:t>
            </a:r>
            <a:r>
              <a:rPr lang="ja-JP" altLang="en-US" sz="3200" dirty="0">
                <a:solidFill>
                  <a:srgbClr val="000066"/>
                </a:solidFill>
              </a:rPr>
              <a:t>を</a:t>
            </a:r>
            <a:endParaRPr lang="en-US" altLang="ja-JP" sz="3200" dirty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lang="ja-JP" altLang="en-US" sz="3200" b="1" u="sng" dirty="0">
                <a:solidFill>
                  <a:srgbClr val="FF0000"/>
                </a:solidFill>
              </a:rPr>
              <a:t>４回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クリック</a:t>
            </a:r>
            <a:r>
              <a:rPr lang="ja-JP" altLang="en-US" sz="3200" dirty="0" smtClean="0">
                <a:solidFill>
                  <a:srgbClr val="000066"/>
                </a:solidFill>
              </a:rPr>
              <a:t>しなさい</a:t>
            </a:r>
            <a:endParaRPr lang="ja-JP" altLang="en-US" sz="3200" dirty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022" y="1731962"/>
            <a:ext cx="10506869" cy="4560978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2981041" y="5743592"/>
            <a:ext cx="473360" cy="6572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/>
          <p:cNvCxnSpPr/>
          <p:nvPr/>
        </p:nvCxnSpPr>
        <p:spPr>
          <a:xfrm flipH="1">
            <a:off x="3505200" y="5219700"/>
            <a:ext cx="1270000" cy="508000"/>
          </a:xfrm>
          <a:prstGeom prst="straightConnector1">
            <a:avLst/>
          </a:prstGeom>
          <a:ln w="57150">
            <a:solidFill>
              <a:srgbClr val="FF0000">
                <a:alpha val="29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4775200" y="4667160"/>
            <a:ext cx="48526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次のレコードへ進むボタンを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  <a:p>
            <a:r>
              <a:rPr lang="ja-JP" altLang="en-US" sz="2800" b="1" dirty="0" smtClean="0">
                <a:solidFill>
                  <a:srgbClr val="FF0000"/>
                </a:solidFill>
              </a:rPr>
              <a:t>４回クリックする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670137" cy="67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53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6" y="1246228"/>
            <a:ext cx="9563100" cy="477311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96424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022" y="661893"/>
            <a:ext cx="11009668" cy="2380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5.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レコード番号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が「</a:t>
            </a:r>
            <a:r>
              <a:rPr lang="en-US" altLang="ja-JP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」になるので、確認しなさい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2269841" y="5508179"/>
            <a:ext cx="397159" cy="51116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/>
          <p:cNvCxnSpPr/>
          <p:nvPr/>
        </p:nvCxnSpPr>
        <p:spPr>
          <a:xfrm>
            <a:off x="2012553" y="5084308"/>
            <a:ext cx="439163" cy="388867"/>
          </a:xfrm>
          <a:prstGeom prst="straightConnector1">
            <a:avLst/>
          </a:prstGeom>
          <a:ln w="57150">
            <a:solidFill>
              <a:srgbClr val="FF0000">
                <a:alpha val="29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357268" y="4315100"/>
            <a:ext cx="2698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レコード番号が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「</a:t>
            </a:r>
            <a:r>
              <a:rPr kumimoji="1" lang="en-US" altLang="ja-JP" sz="2800" b="1" dirty="0" smtClean="0">
                <a:solidFill>
                  <a:srgbClr val="FF0000"/>
                </a:solidFill>
              </a:rPr>
              <a:t>5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」になる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3806541" y="2550832"/>
            <a:ext cx="6251859" cy="206357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290199" y="4745987"/>
            <a:ext cx="7938392" cy="138499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まだ作成していない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レコード</a:t>
            </a:r>
            <a:r>
              <a:rPr kumimoji="1" lang="ja-JP" altLang="en-US" sz="2800" dirty="0" smtClean="0"/>
              <a:t>なので、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　・</a:t>
            </a:r>
            <a:r>
              <a:rPr lang="ja-JP" altLang="en-US" sz="2800" dirty="0" smtClean="0">
                <a:solidFill>
                  <a:srgbClr val="C00000"/>
                </a:solidFill>
              </a:rPr>
              <a:t>数値型</a:t>
            </a:r>
            <a:r>
              <a:rPr lang="ja-JP" altLang="en-US" sz="2800" dirty="0" smtClean="0"/>
              <a:t>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2800" dirty="0" smtClean="0"/>
              <a:t>は「</a:t>
            </a:r>
            <a:r>
              <a:rPr lang="en-US" altLang="ja-JP" sz="2800" b="1" dirty="0" smtClean="0"/>
              <a:t>0</a:t>
            </a:r>
            <a:r>
              <a:rPr lang="ja-JP" altLang="en-US" sz="2800" dirty="0" smtClean="0"/>
              <a:t>」 </a:t>
            </a:r>
            <a:r>
              <a:rPr lang="en-US" altLang="ja-JP" sz="2800" dirty="0" smtClean="0"/>
              <a:t>(</a:t>
            </a:r>
            <a:r>
              <a:rPr lang="ja-JP" altLang="en-US" sz="2800" dirty="0" smtClean="0"/>
              <a:t>デフォルト値</a:t>
            </a:r>
            <a:r>
              <a:rPr lang="en-US" altLang="ja-JP" sz="2800" dirty="0" smtClean="0"/>
              <a:t>)</a:t>
            </a:r>
          </a:p>
          <a:p>
            <a:r>
              <a:rPr kumimoji="1" lang="ja-JP" altLang="en-US" sz="2800" dirty="0" smtClean="0"/>
              <a:t>　</a:t>
            </a:r>
            <a:r>
              <a:rPr lang="ja-JP" altLang="en-US" sz="2800" dirty="0" smtClean="0"/>
              <a:t>・</a:t>
            </a:r>
            <a:r>
              <a:rPr lang="ja-JP" altLang="en-US" sz="2800" dirty="0" smtClean="0">
                <a:solidFill>
                  <a:srgbClr val="C00000"/>
                </a:solidFill>
              </a:rPr>
              <a:t>短い文字列型</a:t>
            </a:r>
            <a:r>
              <a:rPr lang="ja-JP" altLang="en-US" sz="2800" dirty="0" smtClean="0"/>
              <a:t>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2800" dirty="0" smtClean="0"/>
              <a:t>は</a:t>
            </a:r>
            <a:r>
              <a:rPr lang="ja-JP" altLang="en-US" sz="2800" b="1" dirty="0" smtClean="0"/>
              <a:t>空</a:t>
            </a:r>
            <a:endParaRPr kumimoji="1" lang="en-US" altLang="ja-JP" sz="2800" b="1" dirty="0" smtClean="0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425" y="-13575"/>
            <a:ext cx="599187" cy="59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74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1880091"/>
            <a:ext cx="11937191" cy="345610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96424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022" y="1060527"/>
            <a:ext cx="11009668" cy="2380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フォームに、次のように値を入力しなさい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3095341" y="2135780"/>
            <a:ext cx="8855359" cy="286802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751512" y="2250917"/>
            <a:ext cx="2585964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3200" b="1" dirty="0" smtClean="0">
                <a:solidFill>
                  <a:srgbClr val="FF0000"/>
                </a:solidFill>
              </a:rPr>
              <a:t>5 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（半角で）</a:t>
            </a:r>
            <a:endParaRPr kumimoji="1" lang="en-US" altLang="ja-JP" sz="3200" b="1" dirty="0" smtClean="0">
              <a:solidFill>
                <a:srgbClr val="FF0000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734871" y="2916482"/>
            <a:ext cx="453970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X</a:t>
            </a:r>
            <a:endParaRPr kumimoji="1" lang="en-US" altLang="ja-JP" sz="3200" b="1" dirty="0" smtClean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5751512" y="3730849"/>
            <a:ext cx="2585964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2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 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（半角で）</a:t>
            </a:r>
            <a:endParaRPr kumimoji="1" lang="en-US" altLang="ja-JP" sz="3200" b="1" dirty="0" smtClean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751512" y="4341349"/>
            <a:ext cx="2585964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3200" b="1" dirty="0" smtClean="0">
                <a:solidFill>
                  <a:srgbClr val="FF0000"/>
                </a:solidFill>
              </a:rPr>
              <a:t>1 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（半角で）</a:t>
            </a:r>
            <a:endParaRPr kumimoji="1" lang="en-US" altLang="ja-JP" sz="3200" b="1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97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2798"/>
            <a:ext cx="118986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を用いて、次のフォームを作成しなさい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1" name="表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117094"/>
              </p:ext>
            </p:extLst>
          </p:nvPr>
        </p:nvGraphicFramePr>
        <p:xfrm>
          <a:off x="279400" y="1991995"/>
          <a:ext cx="5549900" cy="408686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5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テーブル名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フィールド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全フィールド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レイアウト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0" dirty="0" smtClean="0"/>
                        <a:t>□　単票形式</a:t>
                      </a:r>
                      <a:r>
                        <a:rPr kumimoji="1" lang="ja-JP" altLang="en-US" sz="2800" dirty="0" smtClean="0"/>
                        <a:t>　　　</a:t>
                      </a:r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☑　表形式</a:t>
                      </a:r>
                      <a:endParaRPr kumimoji="1" lang="en-US" altLang="ja-JP" sz="2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kumimoji="1" lang="ja-JP" altLang="en-US" sz="2800" dirty="0" smtClean="0"/>
                        <a:t>□　データシート　□　帳票形式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フォーム名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購入フォーム</a:t>
                      </a:r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２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3" name="右矢印 32"/>
          <p:cNvSpPr/>
          <p:nvPr/>
        </p:nvSpPr>
        <p:spPr>
          <a:xfrm>
            <a:off x="5947932" y="366821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934200" y="562939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作成されるフォーム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のイメージ</a:t>
            </a:r>
            <a:endParaRPr kumimoji="1" lang="ja-JP" altLang="en-US" sz="32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6633" y="2846305"/>
            <a:ext cx="5821435" cy="2471916"/>
          </a:xfrm>
          <a:prstGeom prst="rect">
            <a:avLst/>
          </a:prstGeom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テキスト ボックス 10"/>
          <p:cNvSpPr txBox="1"/>
          <p:nvPr/>
        </p:nvSpPr>
        <p:spPr>
          <a:xfrm>
            <a:off x="41553" y="6200487"/>
            <a:ext cx="6340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みなさんに行って欲しい</a:t>
            </a:r>
            <a:r>
              <a:rPr lang="ja-JP" altLang="en-US" sz="3200" b="1" dirty="0" smtClean="0"/>
              <a:t>設定内容</a:t>
            </a:r>
            <a:endParaRPr lang="ja-JP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0694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2798"/>
            <a:ext cx="118986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を用いて、次のフォームを作成しなさい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1" name="表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854562"/>
              </p:ext>
            </p:extLst>
          </p:nvPr>
        </p:nvGraphicFramePr>
        <p:xfrm>
          <a:off x="279400" y="1991995"/>
          <a:ext cx="5549900" cy="408686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5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テーブル名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フィールド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全フィールド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レイアウト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0" dirty="0" smtClean="0"/>
                        <a:t>□　単票形式</a:t>
                      </a:r>
                      <a:r>
                        <a:rPr kumimoji="1" lang="ja-JP" altLang="en-US" sz="2800" dirty="0" smtClean="0"/>
                        <a:t>　　　</a:t>
                      </a:r>
                      <a:r>
                        <a:rPr kumimoji="1" lang="ja-JP" altLang="en-US" sz="2800" b="0" dirty="0" smtClean="0">
                          <a:solidFill>
                            <a:schemeClr val="tx1"/>
                          </a:solidFill>
                        </a:rPr>
                        <a:t>□　表形式</a:t>
                      </a:r>
                      <a:endParaRPr kumimoji="1" lang="en-US" altLang="ja-JP" sz="28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2800" dirty="0" smtClean="0"/>
                        <a:t>□　データシート　</a:t>
                      </a:r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☑　帳票形式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フォーム名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購入フォーム</a:t>
                      </a:r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３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3" name="右矢印 32"/>
          <p:cNvSpPr/>
          <p:nvPr/>
        </p:nvSpPr>
        <p:spPr>
          <a:xfrm>
            <a:off x="5947932" y="366821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934200" y="562939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作成されるフォーム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のイメージ</a:t>
            </a:r>
            <a:endParaRPr kumimoji="1" lang="ja-JP" altLang="en-US" sz="3200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3177675"/>
            <a:ext cx="5614719" cy="1629857"/>
          </a:xfrm>
          <a:prstGeom prst="rect">
            <a:avLst/>
          </a:prstGeom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テキスト ボックス 10"/>
          <p:cNvSpPr txBox="1"/>
          <p:nvPr/>
        </p:nvSpPr>
        <p:spPr>
          <a:xfrm>
            <a:off x="41553" y="6200487"/>
            <a:ext cx="6340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みなさんに行って欲しい</a:t>
            </a:r>
            <a:r>
              <a:rPr lang="ja-JP" altLang="en-US" sz="3200" b="1" dirty="0" smtClean="0"/>
              <a:t>設定内容</a:t>
            </a:r>
            <a:endParaRPr lang="ja-JP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7364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2798"/>
            <a:ext cx="118986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を用いて、次のフォームを作成しなさい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1" name="表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444873"/>
              </p:ext>
            </p:extLst>
          </p:nvPr>
        </p:nvGraphicFramePr>
        <p:xfrm>
          <a:off x="279400" y="1991995"/>
          <a:ext cx="5549900" cy="408686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5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テーブル名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商品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フィールド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全フィールド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レイアウト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☑　</a:t>
                      </a:r>
                      <a:r>
                        <a:rPr kumimoji="1" lang="ja-JP" altLang="en-US" sz="2800" b="1" dirty="0" smtClean="0"/>
                        <a:t>単票形式</a:t>
                      </a:r>
                      <a:r>
                        <a:rPr kumimoji="1" lang="ja-JP" altLang="en-US" sz="2800" dirty="0" smtClean="0"/>
                        <a:t>　　　□　表形式</a:t>
                      </a:r>
                      <a:endParaRPr kumimoji="1" lang="en-US" altLang="ja-JP" sz="2800" dirty="0" smtClean="0"/>
                    </a:p>
                    <a:p>
                      <a:r>
                        <a:rPr kumimoji="1" lang="ja-JP" altLang="en-US" sz="2800" dirty="0" smtClean="0"/>
                        <a:t>□　データシート　□　帳票形式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847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フォーム名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商品フォーム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3" name="右矢印 32"/>
          <p:cNvSpPr/>
          <p:nvPr/>
        </p:nvSpPr>
        <p:spPr>
          <a:xfrm>
            <a:off x="5947932" y="366821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934200" y="562939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作成されるフォーム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のイメージ</a:t>
            </a:r>
            <a:endParaRPr kumimoji="1" lang="ja-JP" altLang="en-US" sz="32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946401"/>
            <a:ext cx="5707196" cy="1935484"/>
          </a:xfrm>
          <a:prstGeom prst="rect">
            <a:avLst/>
          </a:prstGeom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テキスト ボックス 10"/>
          <p:cNvSpPr txBox="1"/>
          <p:nvPr/>
        </p:nvSpPr>
        <p:spPr>
          <a:xfrm>
            <a:off x="41553" y="6200487"/>
            <a:ext cx="6340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みなさんに行って欲しい</a:t>
            </a:r>
            <a:r>
              <a:rPr lang="ja-JP" altLang="en-US" sz="3200" b="1" dirty="0" smtClean="0"/>
              <a:t>設定内容</a:t>
            </a:r>
            <a:endParaRPr lang="ja-JP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86593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5-4 Access 2013</a:t>
            </a:r>
            <a:r>
              <a:rPr lang="ja-JP" altLang="en-US" sz="53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サブフォームの体験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51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1575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2457" y="81211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で、サブフォーム</a:t>
            </a:r>
            <a:r>
              <a:rPr lang="ja-JP" altLang="en-US" sz="3600" dirty="0" smtClean="0"/>
              <a:t>を含むフォームの作成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52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570" y="1237638"/>
            <a:ext cx="9131074" cy="5118712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1242955" y="4969049"/>
            <a:ext cx="3737259" cy="67093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3289470" y="1578447"/>
            <a:ext cx="923302" cy="45291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6499906" y="1913913"/>
            <a:ext cx="1043894" cy="103185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239829" y="511676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①「商品」をクリック</a:t>
            </a:r>
            <a:endParaRPr kumimoji="1" lang="ja-JP" altLang="en-US" sz="2800" b="1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325075" y="678439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②</a:t>
            </a:r>
            <a:r>
              <a:rPr kumimoji="1" lang="ja-JP" altLang="en-US" sz="2800" b="1" dirty="0" smtClean="0"/>
              <a:t>「作成」をクリック</a:t>
            </a:r>
            <a:endParaRPr kumimoji="1" lang="ja-JP" altLang="en-US" sz="2800" b="1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6499906" y="3273217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③</a:t>
            </a:r>
            <a:r>
              <a:rPr kumimoji="1" lang="ja-JP" altLang="en-US" sz="2800" b="1" dirty="0" smtClean="0"/>
              <a:t>「フォーム」をクリック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26544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707" y="953429"/>
            <a:ext cx="7829549" cy="5586251"/>
          </a:xfrm>
          <a:prstGeom prst="rect">
            <a:avLst/>
          </a:prstGeom>
        </p:spPr>
      </p:pic>
      <p:sp>
        <p:nvSpPr>
          <p:cNvPr id="7" name="右中かっこ 6"/>
          <p:cNvSpPr/>
          <p:nvPr/>
        </p:nvSpPr>
        <p:spPr>
          <a:xfrm>
            <a:off x="8539843" y="1959429"/>
            <a:ext cx="391886" cy="25635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9207500" y="2792447"/>
            <a:ext cx="26981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u="sng" dirty="0" smtClean="0"/>
              <a:t>商品テーブル</a:t>
            </a:r>
            <a:r>
              <a:rPr kumimoji="1" lang="ja-JP" altLang="en-US" sz="2800" dirty="0" smtClean="0"/>
              <a:t>の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あるレコードを</a:t>
            </a:r>
            <a:endParaRPr lang="en-US" altLang="ja-JP" sz="2800" dirty="0" smtClean="0"/>
          </a:p>
          <a:p>
            <a:r>
              <a:rPr kumimoji="1" lang="ja-JP" altLang="en-US" sz="2800" dirty="0"/>
              <a:t>表示</a:t>
            </a:r>
            <a:endParaRPr kumimoji="1" lang="en-US" altLang="ja-JP" sz="2800" dirty="0" smtClean="0"/>
          </a:p>
        </p:txBody>
      </p:sp>
      <p:sp>
        <p:nvSpPr>
          <p:cNvPr id="10" name="右中かっこ 9"/>
          <p:cNvSpPr/>
          <p:nvPr/>
        </p:nvSpPr>
        <p:spPr>
          <a:xfrm>
            <a:off x="8262256" y="4831394"/>
            <a:ext cx="391886" cy="139523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654142" y="4642025"/>
            <a:ext cx="377539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/>
              <a:t>購入</a:t>
            </a:r>
            <a:r>
              <a:rPr kumimoji="1" lang="ja-JP" altLang="en-US" sz="2800" b="1" u="sng" dirty="0" smtClean="0"/>
              <a:t>テーブル</a:t>
            </a:r>
            <a:r>
              <a:rPr kumimoji="1" lang="ja-JP" altLang="en-US" sz="2800" dirty="0" smtClean="0"/>
              <a:t>のうち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みかん</a:t>
            </a:r>
            <a:r>
              <a:rPr lang="ja-JP" altLang="en-US" sz="2800" dirty="0"/>
              <a:t>（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ＩＤ＝１）</a:t>
            </a:r>
            <a:endParaRPr lang="en-US" altLang="ja-JP" sz="2800" b="1" u="sng" dirty="0" smtClean="0">
              <a:solidFill>
                <a:srgbClr val="FF0000"/>
              </a:solidFill>
            </a:endParaRPr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の行</a:t>
            </a:r>
            <a:r>
              <a:rPr kumimoji="1" lang="ja-JP" altLang="en-US" sz="2800" dirty="0" smtClean="0"/>
              <a:t>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フォーム</a:t>
            </a:r>
            <a:endParaRPr kumimoji="1" lang="en-US" altLang="ja-JP" sz="2800" dirty="0" smtClean="0">
              <a:solidFill>
                <a:srgbClr val="C00000"/>
              </a:solidFill>
            </a:endParaRPr>
          </a:p>
          <a:p>
            <a:r>
              <a:rPr lang="ja-JP" altLang="en-US" sz="2800" dirty="0" smtClean="0"/>
              <a:t>（データシート形式）</a:t>
            </a:r>
            <a:endParaRPr kumimoji="1" lang="en-US" altLang="ja-JP" sz="2800" dirty="0" smtClean="0"/>
          </a:p>
          <a:p>
            <a:endParaRPr kumimoji="1" lang="ja-JP" altLang="en-US" sz="2800" dirty="0"/>
          </a:p>
        </p:txBody>
      </p:sp>
      <p:sp>
        <p:nvSpPr>
          <p:cNvPr id="13" name="タイトル 1"/>
          <p:cNvSpPr>
            <a:spLocks noGrp="1"/>
          </p:cNvSpPr>
          <p:nvPr>
            <p:ph type="title"/>
          </p:nvPr>
        </p:nvSpPr>
        <p:spPr>
          <a:xfrm>
            <a:off x="232457" y="81211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で、サブフォーム</a:t>
            </a:r>
            <a:r>
              <a:rPr lang="ja-JP" altLang="en-US" sz="3600" dirty="0" smtClean="0"/>
              <a:t>を含むフォーム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46874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707" y="953429"/>
            <a:ext cx="7829549" cy="5586251"/>
          </a:xfrm>
          <a:prstGeom prst="rect">
            <a:avLst/>
          </a:prstGeom>
        </p:spPr>
      </p:pic>
      <p:sp>
        <p:nvSpPr>
          <p:cNvPr id="7" name="右中かっこ 6"/>
          <p:cNvSpPr/>
          <p:nvPr/>
        </p:nvSpPr>
        <p:spPr>
          <a:xfrm>
            <a:off x="8539843" y="1959429"/>
            <a:ext cx="391886" cy="25635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右中かっこ 9"/>
          <p:cNvSpPr/>
          <p:nvPr/>
        </p:nvSpPr>
        <p:spPr>
          <a:xfrm>
            <a:off x="8262256" y="4831394"/>
            <a:ext cx="391886" cy="139523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角丸四角形吹き出し 2"/>
          <p:cNvSpPr/>
          <p:nvPr/>
        </p:nvSpPr>
        <p:spPr>
          <a:xfrm>
            <a:off x="3526971" y="2204357"/>
            <a:ext cx="5127171" cy="1542197"/>
          </a:xfrm>
          <a:prstGeom prst="wedgeRoundRectCallout">
            <a:avLst>
              <a:gd name="adj1" fmla="val -35483"/>
              <a:gd name="adj2" fmla="val 11014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816640" y="2375290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みかんの購入の部分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（</a:t>
            </a:r>
            <a:r>
              <a:rPr lang="ja-JP" altLang="en-US" sz="3600" b="1" dirty="0" smtClean="0">
                <a:solidFill>
                  <a:srgbClr val="C00000"/>
                </a:solidFill>
              </a:rPr>
              <a:t>サブフォーム</a:t>
            </a:r>
            <a:r>
              <a:rPr lang="ja-JP" altLang="en-US" sz="3600" dirty="0" smtClean="0"/>
              <a:t>）</a:t>
            </a:r>
            <a:endParaRPr kumimoji="1" lang="ja-JP" altLang="en-US" sz="3600" dirty="0"/>
          </a:p>
        </p:txBody>
      </p:sp>
      <p:sp>
        <p:nvSpPr>
          <p:cNvPr id="13" name="タイトル 1"/>
          <p:cNvSpPr>
            <a:spLocks noGrp="1"/>
          </p:cNvSpPr>
          <p:nvPr>
            <p:ph type="title"/>
          </p:nvPr>
        </p:nvSpPr>
        <p:spPr>
          <a:xfrm>
            <a:off x="232457" y="81211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で、サブフォーム</a:t>
            </a:r>
            <a:r>
              <a:rPr lang="ja-JP" altLang="en-US" sz="3600" dirty="0" smtClean="0"/>
              <a:t>を含むフォーム</a:t>
            </a:r>
            <a:endParaRPr kumimoji="1" lang="ja-JP" altLang="en-US" sz="36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9207500" y="2792447"/>
            <a:ext cx="26981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商品テーブルの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あるレコードを</a:t>
            </a:r>
            <a:endParaRPr lang="en-US" altLang="ja-JP" sz="2800" dirty="0" smtClean="0"/>
          </a:p>
          <a:p>
            <a:r>
              <a:rPr kumimoji="1" lang="ja-JP" altLang="en-US" sz="2800" dirty="0"/>
              <a:t>表示</a:t>
            </a:r>
            <a:endParaRPr kumimoji="1" lang="en-US" altLang="ja-JP" sz="2800" dirty="0" smtClean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654142" y="4642025"/>
            <a:ext cx="377539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/>
              <a:t>購入</a:t>
            </a:r>
            <a:r>
              <a:rPr kumimoji="1" lang="ja-JP" altLang="en-US" sz="2800" b="1" u="sng" dirty="0" smtClean="0"/>
              <a:t>テーブル</a:t>
            </a:r>
            <a:r>
              <a:rPr kumimoji="1" lang="ja-JP" altLang="en-US" sz="2800" dirty="0" smtClean="0"/>
              <a:t>のうち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みかん</a:t>
            </a:r>
            <a:r>
              <a:rPr lang="ja-JP" altLang="en-US" sz="2800" dirty="0"/>
              <a:t>（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ＩＤ＝１）</a:t>
            </a:r>
            <a:endParaRPr lang="en-US" altLang="ja-JP" sz="2800" b="1" u="sng" dirty="0" smtClean="0">
              <a:solidFill>
                <a:srgbClr val="FF0000"/>
              </a:solidFill>
            </a:endParaRPr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の行</a:t>
            </a:r>
            <a:r>
              <a:rPr kumimoji="1" lang="ja-JP" altLang="en-US" sz="2800" dirty="0" smtClean="0"/>
              <a:t>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フォーム</a:t>
            </a:r>
            <a:endParaRPr kumimoji="1" lang="en-US" altLang="ja-JP" sz="2800" dirty="0" smtClean="0">
              <a:solidFill>
                <a:srgbClr val="C00000"/>
              </a:solidFill>
            </a:endParaRPr>
          </a:p>
          <a:p>
            <a:r>
              <a:rPr lang="ja-JP" altLang="en-US" sz="2800" dirty="0" smtClean="0"/>
              <a:t>（データシート形式）</a:t>
            </a:r>
            <a:endParaRPr kumimoji="1" lang="en-US" altLang="ja-JP" sz="2800" dirty="0" smtClean="0"/>
          </a:p>
          <a:p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1160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15874"/>
            <a:ext cx="3670809" cy="285409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2233" y="1815875"/>
            <a:ext cx="3670809" cy="2854098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9150" y="1815874"/>
            <a:ext cx="3740150" cy="2908011"/>
          </a:xfrm>
          <a:prstGeom prst="rect">
            <a:avLst/>
          </a:prstGeom>
        </p:spPr>
      </p:pic>
      <p:sp>
        <p:nvSpPr>
          <p:cNvPr id="8" name="左右矢印 7"/>
          <p:cNvSpPr/>
          <p:nvPr/>
        </p:nvSpPr>
        <p:spPr>
          <a:xfrm>
            <a:off x="3670809" y="3040686"/>
            <a:ext cx="643137" cy="40447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左右矢印 8"/>
          <p:cNvSpPr/>
          <p:nvPr/>
        </p:nvSpPr>
        <p:spPr>
          <a:xfrm>
            <a:off x="7861329" y="3018745"/>
            <a:ext cx="643137" cy="40447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1713" y="4343400"/>
            <a:ext cx="1484781" cy="3804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4313946" y="4343400"/>
            <a:ext cx="1484781" cy="3804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8566179" y="4343400"/>
            <a:ext cx="1484781" cy="3804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712354" y="5371355"/>
            <a:ext cx="67505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画面下のボタンで、レコードを移動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みかん　⇔　りんご　⇔　メロン</a:t>
            </a:r>
            <a:endParaRPr kumimoji="1" lang="ja-JP" altLang="en-US" sz="3200" dirty="0"/>
          </a:p>
        </p:txBody>
      </p:sp>
      <p:sp>
        <p:nvSpPr>
          <p:cNvPr id="14" name="タイトル 1"/>
          <p:cNvSpPr txBox="1">
            <a:spLocks/>
          </p:cNvSpPr>
          <p:nvPr/>
        </p:nvSpPr>
        <p:spPr>
          <a:xfrm>
            <a:off x="232457" y="81211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3600" dirty="0" smtClean="0"/>
              <a:t>Access 2013 </a:t>
            </a:r>
            <a:r>
              <a:rPr lang="ja-JP" altLang="en-US" sz="3600" dirty="0" smtClean="0"/>
              <a:t>で、サブフォームを含むフォーム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66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56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6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問１　学生テーブル</a:t>
            </a: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1608203" y="1685497"/>
          <a:ext cx="8970897" cy="143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87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8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07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4958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学生番号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住所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電話場号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845">
                <a:tc>
                  <a:txBody>
                    <a:bodyPr/>
                    <a:lstStyle/>
                    <a:p>
                      <a:pPr algn="r"/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845">
                <a:tc>
                  <a:txBody>
                    <a:bodyPr/>
                    <a:lstStyle/>
                    <a:p>
                      <a:pPr algn="r"/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57483" y="912583"/>
            <a:ext cx="11052477" cy="1249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次のような</a:t>
            </a:r>
            <a:r>
              <a:rPr lang="ja-JP" altLang="en-US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を考えたとする．</a:t>
            </a:r>
            <a:endParaRPr lang="ja-JP" altLang="en-US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198709"/>
              </p:ext>
            </p:extLst>
          </p:nvPr>
        </p:nvGraphicFramePr>
        <p:xfrm>
          <a:off x="1608203" y="3935088"/>
          <a:ext cx="7058527" cy="276067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10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7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793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学生番号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短いテキスト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短いテキスト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住所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8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電話番号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8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57482" y="3400854"/>
            <a:ext cx="11052477" cy="595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を、次のように決めたとする</a:t>
            </a:r>
            <a:endParaRPr lang="ja-JP" altLang="en-US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808109" y="4356388"/>
            <a:ext cx="216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58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2720" y="1184274"/>
            <a:ext cx="12019280" cy="949326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ja-JP" altLang="en-US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</a:t>
            </a:r>
            <a:r>
              <a:rPr lang="ja-JP" altLang="en-US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行いなさい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buAutoNum type="arabicPeriod"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58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72720" y="1715417"/>
            <a:ext cx="11898668" cy="2380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フォームウイザード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を用いて、次の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フォーム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を作成しなさい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172720" y="2664743"/>
          <a:ext cx="5549900" cy="353307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5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4411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テーブル名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学生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411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フィールド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全フィールド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6485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レイアウト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☑　</a:t>
                      </a:r>
                      <a:r>
                        <a:rPr kumimoji="1" lang="ja-JP" altLang="en-US" sz="2800" b="1" dirty="0" smtClean="0"/>
                        <a:t>単票形式</a:t>
                      </a:r>
                      <a:r>
                        <a:rPr kumimoji="1" lang="ja-JP" altLang="en-US" sz="2800" dirty="0" smtClean="0"/>
                        <a:t>　　　□　表形式</a:t>
                      </a:r>
                      <a:endParaRPr kumimoji="1" lang="en-US" altLang="ja-JP" sz="2800" dirty="0" smtClean="0"/>
                    </a:p>
                    <a:p>
                      <a:r>
                        <a:rPr kumimoji="1" lang="ja-JP" altLang="en-US" sz="2800" dirty="0" smtClean="0"/>
                        <a:t>□　データシート　□　帳票形式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8439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フォーム名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学生フォーム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右矢印 13"/>
          <p:cNvSpPr/>
          <p:nvPr/>
        </p:nvSpPr>
        <p:spPr>
          <a:xfrm>
            <a:off x="5947932" y="366821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934200" y="562939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作成されるフォーム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のイメージ</a:t>
            </a:r>
            <a:endParaRPr kumimoji="1" lang="ja-JP" altLang="en-US" sz="3200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3051" y="2921965"/>
            <a:ext cx="5452109" cy="243380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68001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59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408" y="2546349"/>
            <a:ext cx="7828028" cy="3370592"/>
          </a:xfrm>
          <a:prstGeom prst="rect">
            <a:avLst/>
          </a:prstGeom>
        </p:spPr>
      </p:pic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325120" y="1336674"/>
            <a:ext cx="12019280" cy="9493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/>
              <a:t>3. </a:t>
            </a:r>
            <a:r>
              <a:rPr lang="ja-JP" altLang="en-US" dirty="0" smtClean="0"/>
              <a:t>作成したフォームの「</a:t>
            </a:r>
            <a:r>
              <a:rPr lang="ja-JP" altLang="en-US" b="1" dirty="0" smtClean="0"/>
              <a:t>学生番号</a:t>
            </a:r>
            <a:r>
              <a:rPr lang="ja-JP" altLang="en-US" dirty="0" smtClean="0"/>
              <a:t>」と「</a:t>
            </a:r>
            <a:r>
              <a:rPr lang="ja-JP" altLang="en-US" b="1" dirty="0" smtClean="0"/>
              <a:t>氏名</a:t>
            </a:r>
            <a:r>
              <a:rPr lang="ja-JP" altLang="en-US" dirty="0" smtClean="0"/>
              <a:t>」の欄に、自分の</a:t>
            </a:r>
            <a:r>
              <a:rPr lang="ja-JP" altLang="en-US" b="1" dirty="0" smtClean="0"/>
              <a:t>学生番号</a:t>
            </a:r>
            <a:r>
              <a:rPr lang="ja-JP" altLang="en-US" dirty="0" smtClean="0"/>
              <a:t>と</a:t>
            </a:r>
            <a:r>
              <a:rPr lang="ja-JP" altLang="en-US" b="1" dirty="0" smtClean="0"/>
              <a:t>氏名</a:t>
            </a:r>
            <a:r>
              <a:rPr lang="ja-JP" altLang="en-US" dirty="0" smtClean="0"/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記入してみなさい</a:t>
            </a:r>
            <a:r>
              <a:rPr lang="ja-JP" altLang="en-US" dirty="0" smtClean="0"/>
              <a:t>．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7631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456" y="919006"/>
            <a:ext cx="11061337" cy="18237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en-US" altLang="ja-JP" dirty="0" smtClean="0"/>
              <a:t>1. </a:t>
            </a:r>
            <a:r>
              <a:rPr lang="ja-JP" altLang="en-US" b="1" dirty="0"/>
              <a:t>商品</a:t>
            </a:r>
            <a:r>
              <a:rPr kumimoji="1" lang="ja-JP" altLang="en-US" dirty="0" smtClean="0"/>
              <a:t>テーブルについて、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サブフォームを含むフォーム</a:t>
            </a:r>
            <a:r>
              <a:rPr lang="ja-JP" altLang="en-US" dirty="0" smtClean="0"/>
              <a:t>を作成しなさい。次の手順にな</a:t>
            </a:r>
            <a:r>
              <a:rPr lang="ja-JP" altLang="en-US" dirty="0"/>
              <a:t>る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60</a:t>
            </a:fld>
            <a:endParaRPr kumimoji="1" lang="ja-JP" altLang="en-US"/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3060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問２　サブフォームを含むフォームの作成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018" y="2223182"/>
            <a:ext cx="7458585" cy="4133168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1242955" y="5236157"/>
            <a:ext cx="3052726" cy="54175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2914621" y="2498373"/>
            <a:ext cx="754186" cy="36571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5537019" y="2769249"/>
            <a:ext cx="852690" cy="83318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507743" y="5355428"/>
            <a:ext cx="3083875" cy="422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①「商品」をクリック</a:t>
            </a:r>
            <a:endParaRPr kumimoji="1" lang="ja-JP" altLang="en-US" sz="28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126869" y="1771650"/>
            <a:ext cx="3083875" cy="422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②</a:t>
            </a:r>
            <a:r>
              <a:rPr kumimoji="1" lang="ja-JP" altLang="en-US" sz="2800" b="1" dirty="0" smtClean="0"/>
              <a:t>「作成」をクリック</a:t>
            </a:r>
            <a:endParaRPr kumimoji="1" lang="ja-JP" altLang="en-US" sz="2800" b="1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537019" y="3866836"/>
            <a:ext cx="3670481" cy="422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③</a:t>
            </a:r>
            <a:r>
              <a:rPr kumimoji="1" lang="ja-JP" altLang="en-US" sz="2800" b="1" dirty="0" smtClean="0"/>
              <a:t>「フォーム」をクリック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197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93856" y="214156"/>
            <a:ext cx="11061337" cy="643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/>
              <a:t>2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保存しなさい</a:t>
            </a: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61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1019174"/>
            <a:ext cx="4819350" cy="3438525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419100" y="857250"/>
            <a:ext cx="914400" cy="4762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1558744" y="971548"/>
            <a:ext cx="1794056" cy="4762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68925" y="4993478"/>
            <a:ext cx="55707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①　フォームのタブを右クリック</a:t>
            </a:r>
            <a:endParaRPr kumimoji="1" lang="en-US" altLang="ja-JP" sz="2800" b="1" dirty="0" smtClean="0"/>
          </a:p>
          <a:p>
            <a:r>
              <a:rPr kumimoji="1" lang="ja-JP" altLang="en-US" sz="2800" b="1" dirty="0" smtClean="0"/>
              <a:t>して、「上書き保存」</a:t>
            </a:r>
            <a:endParaRPr kumimoji="1" lang="ja-JP" altLang="en-US" sz="2800" b="1" dirty="0"/>
          </a:p>
        </p:txBody>
      </p:sp>
      <p:sp>
        <p:nvSpPr>
          <p:cNvPr id="17" name="右矢印 16"/>
          <p:cNvSpPr/>
          <p:nvPr/>
        </p:nvSpPr>
        <p:spPr>
          <a:xfrm>
            <a:off x="5476874" y="2603100"/>
            <a:ext cx="495300" cy="728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462" y="1614882"/>
            <a:ext cx="5188059" cy="2309418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6367462" y="2107796"/>
            <a:ext cx="1794056" cy="4762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8134639" y="3194050"/>
            <a:ext cx="1794056" cy="4762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176113" y="4993478"/>
            <a:ext cx="55707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/>
              <a:t>②</a:t>
            </a:r>
            <a:r>
              <a:rPr kumimoji="1" lang="ja-JP" altLang="en-US" sz="2800" b="1" dirty="0" smtClean="0"/>
              <a:t>　フォーム名はなんでも良い．</a:t>
            </a:r>
            <a:endParaRPr kumimoji="1" lang="en-US" altLang="ja-JP" sz="2800" b="1" dirty="0" smtClean="0"/>
          </a:p>
          <a:p>
            <a:r>
              <a:rPr kumimoji="1" lang="ja-JP" altLang="en-US" sz="2800" b="1" dirty="0" smtClean="0"/>
              <a:t>「</a:t>
            </a:r>
            <a:r>
              <a:rPr kumimoji="1" lang="en-US" altLang="ja-JP" sz="2800" b="1" dirty="0" smtClean="0"/>
              <a:t>OK</a:t>
            </a:r>
            <a:r>
              <a:rPr kumimoji="1" lang="ja-JP" altLang="en-US" sz="2800" b="1" dirty="0" smtClean="0"/>
              <a:t>」をクリックして保存．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5480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623" y="875884"/>
            <a:ext cx="4559658" cy="4232671"/>
          </a:xfrm>
          <a:prstGeom prst="rect">
            <a:avLst/>
          </a:prstGeom>
        </p:spPr>
      </p:pic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93856" y="214156"/>
            <a:ext cx="11061337" cy="643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/>
              <a:t>3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作成したフォームを使ってみなさい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62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609600" y="4267200"/>
            <a:ext cx="1924050" cy="4762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29623" y="5108555"/>
            <a:ext cx="48526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prstClr val="black"/>
                </a:solidFill>
              </a:rPr>
              <a:t>①　作成したフォームの</a:t>
            </a:r>
            <a:endParaRPr lang="en-US" altLang="ja-JP" sz="2800" b="1" dirty="0" smtClean="0">
              <a:solidFill>
                <a:prstClr val="black"/>
              </a:solidFill>
            </a:endParaRPr>
          </a:p>
          <a:p>
            <a:r>
              <a:rPr lang="ja-JP" altLang="en-US" sz="2800" b="1" dirty="0" smtClean="0">
                <a:solidFill>
                  <a:prstClr val="black"/>
                </a:solidFill>
              </a:rPr>
              <a:t>フォーム名をダブルクリック</a:t>
            </a:r>
            <a:endParaRPr lang="ja-JP" altLang="en-US" sz="2800" b="1" dirty="0">
              <a:solidFill>
                <a:prstClr val="black"/>
              </a:solidFill>
            </a:endParaRPr>
          </a:p>
        </p:txBody>
      </p:sp>
      <p:sp>
        <p:nvSpPr>
          <p:cNvPr id="17" name="右矢印 16"/>
          <p:cNvSpPr/>
          <p:nvPr/>
        </p:nvSpPr>
        <p:spPr>
          <a:xfrm>
            <a:off x="5476874" y="2603100"/>
            <a:ext cx="495300" cy="728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176113" y="4993478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prstClr val="black"/>
                </a:solidFill>
              </a:rPr>
              <a:t>② 購入者のところに</a:t>
            </a:r>
            <a:endParaRPr lang="en-US" altLang="ja-JP" sz="2800" b="1" dirty="0" smtClean="0">
              <a:solidFill>
                <a:prstClr val="black"/>
              </a:solidFill>
            </a:endParaRPr>
          </a:p>
          <a:p>
            <a:r>
              <a:rPr lang="ja-JP" altLang="en-US" sz="2800" b="1" dirty="0" smtClean="0">
                <a:solidFill>
                  <a:prstClr val="black"/>
                </a:solidFill>
              </a:rPr>
              <a:t>自分の氏名を書きこむ</a:t>
            </a:r>
            <a:endParaRPr lang="ja-JP" altLang="en-US" sz="2800" b="1" dirty="0">
              <a:solidFill>
                <a:prstClr val="black"/>
              </a:solidFill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113" y="1131496"/>
            <a:ext cx="5417931" cy="3611954"/>
          </a:xfrm>
          <a:prstGeom prst="rect">
            <a:avLst/>
          </a:prstGeom>
        </p:spPr>
      </p:pic>
      <p:sp>
        <p:nvSpPr>
          <p:cNvPr id="22" name="正方形/長方形 21"/>
          <p:cNvSpPr/>
          <p:nvPr/>
        </p:nvSpPr>
        <p:spPr>
          <a:xfrm>
            <a:off x="7923053" y="3695284"/>
            <a:ext cx="1924050" cy="4762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193855" y="6309235"/>
            <a:ext cx="11598095" cy="85217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　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5243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63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97" y="1753961"/>
            <a:ext cx="3612063" cy="294891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961"/>
            <a:ext cx="3612063" cy="2948911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394" y="1753961"/>
            <a:ext cx="3942699" cy="3218844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3712012" y="28999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7884893" y="2764993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13377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リボンで、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ファイル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259523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0" y="1821647"/>
            <a:ext cx="669303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4119513" y="3771945"/>
            <a:ext cx="895547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8726579" y="4972805"/>
            <a:ext cx="322412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を閉じると、表示が空になる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タイトル 1"/>
          <p:cNvSpPr txBox="1">
            <a:spLocks/>
          </p:cNvSpPr>
          <p:nvPr/>
        </p:nvSpPr>
        <p:spPr>
          <a:xfrm>
            <a:off x="1438782" y="392563"/>
            <a:ext cx="11633708" cy="1447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データベースを閉じてから、</a:t>
            </a: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を終了してください</a:t>
            </a:r>
            <a:endParaRPr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52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3735</TotalTime>
  <Words>1982</Words>
  <Application>Microsoft Office PowerPoint</Application>
  <PresentationFormat>ワイド画面</PresentationFormat>
  <Paragraphs>594</Paragraphs>
  <Slides>63</Slides>
  <Notes>17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2</vt:i4>
      </vt:variant>
      <vt:variant>
        <vt:lpstr>スライド タイトル</vt:lpstr>
      </vt:variant>
      <vt:variant>
        <vt:i4>63</vt:i4>
      </vt:variant>
    </vt:vector>
  </HeadingPairs>
  <TitlesOfParts>
    <vt:vector size="72" baseType="lpstr"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1_Office テーマ</vt:lpstr>
      <vt:lpstr>マイクロソフト Access を使ってみよう 第５回</vt:lpstr>
      <vt:lpstr>データベースの運用イメージ</vt:lpstr>
      <vt:lpstr>5-1 問い合わせ（入力フォーム）</vt:lpstr>
      <vt:lpstr>PowerPoint プレゼンテーション</vt:lpstr>
      <vt:lpstr>PowerPoint プレゼンテーション</vt:lpstr>
      <vt:lpstr>帳票／単票とは</vt:lpstr>
      <vt:lpstr>帳票／単票とは</vt:lpstr>
      <vt:lpstr>Access 2013 のフォーム</vt:lpstr>
      <vt:lpstr>データシートビューでもデータの入力、編集はできる</vt:lpstr>
      <vt:lpstr>5-2 テーブル定義、 リレーションシップに関する実践演習  （先週の授業と同じ内容．復習を兼ねる）</vt:lpstr>
      <vt:lpstr>PowerPoint プレゼンテーション</vt:lpstr>
      <vt:lpstr>テーブルの例</vt:lpstr>
      <vt:lpstr>いまから行うテーブル定義</vt:lpstr>
      <vt:lpstr>いまから行うリレーションシップ作成</vt:lpstr>
      <vt:lpstr>実習タイム　その①　</vt:lpstr>
      <vt:lpstr>Access 2013 の起動手順例（Windows 8 系列の場合） （再掲）</vt:lpstr>
      <vt:lpstr>実習タイム　その①　</vt:lpstr>
      <vt:lpstr>Access 2013 で空のデスクトップデータベースを作成（再掲）</vt:lpstr>
      <vt:lpstr>実習タイム　その①　</vt:lpstr>
      <vt:lpstr>デザインビューで主キーの設定</vt:lpstr>
      <vt:lpstr>実習タイム　その①　</vt:lpstr>
      <vt:lpstr>テーブルを閉じる操作（１）</vt:lpstr>
      <vt:lpstr>テーブルを閉じる操作（２）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演習タイム　その①</vt:lpstr>
      <vt:lpstr>PowerPoint プレゼンテーション</vt:lpstr>
      <vt:lpstr>演習タイム　その①</vt:lpstr>
      <vt:lpstr>演習タイム　その①</vt:lpstr>
      <vt:lpstr>演習タイム　その①</vt:lpstr>
      <vt:lpstr>5-3 Access 2013での フォーム</vt:lpstr>
      <vt:lpstr>Accessでのフォーム作成</vt:lpstr>
      <vt:lpstr>Access 2013 のフォームウイザード</vt:lpstr>
      <vt:lpstr>フォームウイザードを用いた単票形式フォームの作成手順例</vt:lpstr>
      <vt:lpstr>フォームウイザードを用いた単票形式フォームの作成手順例</vt:lpstr>
      <vt:lpstr>フォームウイザードを用いた単票形式フォームの作成手順例</vt:lpstr>
      <vt:lpstr>フォームウイザードを用いた単票形式フォームの作成手順例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5-4 Access 2013での サブフォームの体験</vt:lpstr>
      <vt:lpstr>Access 2013 で、サブフォームを含むフォームの作成</vt:lpstr>
      <vt:lpstr>Access 2013 で、サブフォームを含むフォーム</vt:lpstr>
      <vt:lpstr>Access 2013 で、サブフォームを含むフォーム</vt:lpstr>
      <vt:lpstr>PowerPoint プレゼンテーション</vt:lpstr>
      <vt:lpstr>チャレンジ課題</vt:lpstr>
      <vt:lpstr>問１　学生テーブル</vt:lpstr>
      <vt:lpstr>PowerPoint プレゼンテーション</vt:lpstr>
      <vt:lpstr>PowerPoint プレゼンテーション</vt:lpstr>
      <vt:lpstr>問２　サブフォームを含むフォームの作成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394</cp:revision>
  <cp:lastPrinted>2015-10-23T03:13:41Z</cp:lastPrinted>
  <dcterms:created xsi:type="dcterms:W3CDTF">2015-04-02T07:07:27Z</dcterms:created>
  <dcterms:modified xsi:type="dcterms:W3CDTF">2018-02-01T02:57:15Z</dcterms:modified>
</cp:coreProperties>
</file>