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2"/>
  </p:notesMasterIdLst>
  <p:sldIdLst>
    <p:sldId id="576" r:id="rId2"/>
    <p:sldId id="484" r:id="rId3"/>
    <p:sldId id="570" r:id="rId4"/>
    <p:sldId id="526" r:id="rId5"/>
    <p:sldId id="527" r:id="rId6"/>
    <p:sldId id="529" r:id="rId7"/>
    <p:sldId id="534" r:id="rId8"/>
    <p:sldId id="536" r:id="rId9"/>
    <p:sldId id="535" r:id="rId10"/>
    <p:sldId id="519" r:id="rId11"/>
    <p:sldId id="520" r:id="rId12"/>
    <p:sldId id="450" r:id="rId13"/>
    <p:sldId id="486" r:id="rId14"/>
    <p:sldId id="492" r:id="rId15"/>
    <p:sldId id="461" r:id="rId16"/>
    <p:sldId id="403" r:id="rId17"/>
    <p:sldId id="341" r:id="rId18"/>
    <p:sldId id="367" r:id="rId19"/>
    <p:sldId id="463" r:id="rId20"/>
    <p:sldId id="465" r:id="rId21"/>
    <p:sldId id="468" r:id="rId22"/>
    <p:sldId id="446" r:id="rId23"/>
    <p:sldId id="447" r:id="rId24"/>
    <p:sldId id="487" r:id="rId25"/>
    <p:sldId id="522" r:id="rId26"/>
    <p:sldId id="499" r:id="rId27"/>
    <p:sldId id="500" r:id="rId28"/>
    <p:sldId id="502" r:id="rId29"/>
    <p:sldId id="503" r:id="rId30"/>
    <p:sldId id="508" r:id="rId31"/>
    <p:sldId id="572" r:id="rId32"/>
    <p:sldId id="523" r:id="rId33"/>
    <p:sldId id="510" r:id="rId34"/>
    <p:sldId id="524" r:id="rId35"/>
    <p:sldId id="537" r:id="rId36"/>
    <p:sldId id="528" r:id="rId37"/>
    <p:sldId id="538" r:id="rId38"/>
    <p:sldId id="539" r:id="rId39"/>
    <p:sldId id="541" r:id="rId40"/>
    <p:sldId id="542" r:id="rId41"/>
    <p:sldId id="544" r:id="rId42"/>
    <p:sldId id="543" r:id="rId43"/>
    <p:sldId id="571" r:id="rId44"/>
    <p:sldId id="546" r:id="rId45"/>
    <p:sldId id="545" r:id="rId46"/>
    <p:sldId id="547" r:id="rId47"/>
    <p:sldId id="548" r:id="rId48"/>
    <p:sldId id="549" r:id="rId49"/>
    <p:sldId id="550" r:id="rId50"/>
    <p:sldId id="551" r:id="rId51"/>
    <p:sldId id="552" r:id="rId52"/>
    <p:sldId id="553" r:id="rId53"/>
    <p:sldId id="554" r:id="rId54"/>
    <p:sldId id="555" r:id="rId55"/>
    <p:sldId id="556" r:id="rId56"/>
    <p:sldId id="557" r:id="rId57"/>
    <p:sldId id="558" r:id="rId58"/>
    <p:sldId id="559" r:id="rId59"/>
    <p:sldId id="560" r:id="rId60"/>
    <p:sldId id="561" r:id="rId61"/>
    <p:sldId id="562" r:id="rId62"/>
    <p:sldId id="563" r:id="rId63"/>
    <p:sldId id="566" r:id="rId64"/>
    <p:sldId id="567" r:id="rId65"/>
    <p:sldId id="564" r:id="rId66"/>
    <p:sldId id="573" r:id="rId67"/>
    <p:sldId id="568" r:id="rId68"/>
    <p:sldId id="569" r:id="rId69"/>
    <p:sldId id="435" r:id="rId70"/>
    <p:sldId id="575" r:id="rId71"/>
  </p:sldIdLst>
  <p:sldSz cx="12192000" cy="6858000"/>
  <p:notesSz cx="6797675" cy="992663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000000"/>
    <a:srgbClr val="000066"/>
    <a:srgbClr val="0000FF"/>
    <a:srgbClr val="0033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中間スタイル 2 - アクセント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175" autoAdjust="0"/>
    <p:restoredTop sz="86392" autoAdjust="0"/>
  </p:normalViewPr>
  <p:slideViewPr>
    <p:cSldViewPr snapToGrid="0">
      <p:cViewPr varScale="1">
        <p:scale>
          <a:sx n="111" d="100"/>
          <a:sy n="111" d="100"/>
        </p:scale>
        <p:origin x="120" y="210"/>
      </p:cViewPr>
      <p:guideLst/>
    </p:cSldViewPr>
  </p:slideViewPr>
  <p:outlineViewPr>
    <p:cViewPr>
      <p:scale>
        <a:sx n="33" d="100"/>
        <a:sy n="33" d="100"/>
      </p:scale>
      <p:origin x="0" y="-11298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190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12ED9A-D0CB-46F4-8D4D-65D1D1C804FF}" type="datetimeFigureOut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C5B174-42CB-4E29-BEDB-5B349DA0C65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94889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614893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lang="ja-JP" altLang="en-US" smtClean="0">
                <a:solidFill>
                  <a:prstClr val="black"/>
                </a:solidFill>
              </a:rPr>
              <a:pPr/>
              <a:t>2</a:t>
            </a:fld>
            <a:endParaRPr lang="ja-JP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06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lang="ja-JP" altLang="en-US" smtClean="0">
                <a:solidFill>
                  <a:prstClr val="black"/>
                </a:solidFill>
              </a:rPr>
              <a:pPr/>
              <a:t>10</a:t>
            </a:fld>
            <a:endParaRPr lang="ja-JP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90302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886784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27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714430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lang="ja-JP" altLang="en-US" smtClean="0">
                <a:solidFill>
                  <a:prstClr val="black"/>
                </a:solidFill>
              </a:rPr>
              <a:pPr/>
              <a:t>35</a:t>
            </a:fld>
            <a:endParaRPr lang="ja-JP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59889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46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376406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47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986009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48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97994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51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5165883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53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770771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54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384912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55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70318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56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199339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57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753690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58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387885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59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0080184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61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8556618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62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9639261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63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7870693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65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9854294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lang="ja-JP" altLang="en-US" smtClean="0">
                <a:solidFill>
                  <a:prstClr val="black"/>
                </a:solidFill>
              </a:rPr>
              <a:pPr/>
              <a:t>66</a:t>
            </a:fld>
            <a:endParaRPr lang="ja-JP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991255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67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0964061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68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418656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16237E7-F70B-4357-AA17-6903AFE469E3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916790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D511003-C841-4809-B1EB-75C6016E0451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28191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C69CC7-9448-4C2E-B826-33E1306B3E8F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51375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47B5E4-FE4F-4E63-9332-8E70459BBD2A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35552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C230392-7C19-4510-8388-7D254B1D7912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13887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8428E50-0EB0-4DBD-BA6B-DA8A200961E1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43580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7B41293-1A3F-421D-BD69-A344FC3238E8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98043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4497BF-D7EB-468D-AC7B-1B401574C62E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50364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ACEB16-5064-4CE2-BDBE-51AA2665BE2F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73625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5CB093-4ECA-443F-AB93-6E7B4829A9B9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28834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1E8E26E-C118-4D69-B207-B5F46499CAB5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08720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279400" y="225425"/>
            <a:ext cx="11671300" cy="676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279400" y="1076325"/>
            <a:ext cx="11671300" cy="51720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92075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40FB6-D91C-4C45-82A6-6C3F63B50793}" type="slidenum">
              <a:rPr lang="ja-JP" altLang="en-US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33739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rgbClr val="00660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rgbClr val="003366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rgbClr val="003366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rgbClr val="003366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47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pn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40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47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39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54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56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47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43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07003" y="1122363"/>
            <a:ext cx="11994205" cy="2387600"/>
          </a:xfrm>
        </p:spPr>
        <p:txBody>
          <a:bodyPr>
            <a:normAutofit/>
          </a:bodyPr>
          <a:lstStyle/>
          <a:p>
            <a:r>
              <a:rPr kumimoji="1"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マイクロソフト </a:t>
            </a:r>
            <a:r>
              <a:rPr kumimoji="1"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Access</a:t>
            </a:r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を使ってみよう</a:t>
            </a:r>
            <a:r>
              <a:rPr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第</a:t>
            </a:r>
            <a:r>
              <a:rPr lang="ja-JP" altLang="en-US" sz="4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４</a:t>
            </a:r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回</a:t>
            </a:r>
            <a:endParaRPr kumimoji="1" lang="ja-JP" altLang="en-US" sz="4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609600" y="4779956"/>
            <a:ext cx="9144000" cy="1655762"/>
          </a:xfrm>
        </p:spPr>
        <p:txBody>
          <a:bodyPr>
            <a:normAutofit/>
          </a:bodyPr>
          <a:lstStyle/>
          <a:p>
            <a:pPr algn="l"/>
            <a:r>
              <a:rPr kumimoji="1" lang="ja-JP" altLang="en-US" sz="320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キーワード</a:t>
            </a:r>
            <a:r>
              <a:rPr kumimoji="1" lang="ja-JP" altLang="en-US" sz="320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：</a:t>
            </a:r>
            <a:r>
              <a:rPr lang="ja-JP" altLang="en-US" sz="320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問い合わせ</a:t>
            </a:r>
            <a:r>
              <a:rPr lang="ja-JP" altLang="en-US" sz="3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（</a:t>
            </a:r>
            <a:r>
              <a:rPr lang="ja-JP" altLang="en-US" sz="320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クエリ）</a:t>
            </a:r>
            <a:endParaRPr kumimoji="1" lang="ja-JP" altLang="en-US" sz="320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fld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テキスト ボックス 4"/>
          <p:cNvSpPr txBox="1"/>
          <p:nvPr/>
        </p:nvSpPr>
        <p:spPr>
          <a:xfrm>
            <a:off x="609600" y="6281197"/>
            <a:ext cx="78506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/>
              <a:t>https://</a:t>
            </a:r>
            <a:r>
              <a:rPr lang="en-US" altLang="ja-JP" sz="2400" dirty="0" err="1"/>
              <a:t>www.kunihikokaneko.com</a:t>
            </a:r>
            <a:r>
              <a:rPr lang="en-US" altLang="ja-JP" sz="2400" dirty="0"/>
              <a:t>/free/access/</a:t>
            </a:r>
            <a:r>
              <a:rPr lang="en-US" altLang="ja-JP" sz="2400" dirty="0" err="1"/>
              <a:t>index.html</a:t>
            </a:r>
            <a:endParaRPr kumimoji="1" lang="ja-JP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078018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16992" y="2154093"/>
            <a:ext cx="11633708" cy="1447945"/>
          </a:xfrm>
        </p:spPr>
        <p:txBody>
          <a:bodyPr>
            <a:normAutofit/>
          </a:bodyPr>
          <a:lstStyle/>
          <a:p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4-1 </a:t>
            </a: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問い合わせ（クエリ）</a:t>
            </a:r>
            <a:endParaRPr kumimoji="1" lang="ja-JP" altLang="en-US" sz="53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pPr/>
              <a:t>2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802661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問い合わせ（クエリ）とは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</a:t>
            </a:fld>
            <a:endParaRPr kumimoji="1" lang="ja-JP" altLang="en-US"/>
          </a:p>
        </p:txBody>
      </p:sp>
      <p:sp>
        <p:nvSpPr>
          <p:cNvPr id="9" name="正方形/長方形 8"/>
          <p:cNvSpPr/>
          <p:nvPr/>
        </p:nvSpPr>
        <p:spPr>
          <a:xfrm>
            <a:off x="9518650" y="2640574"/>
            <a:ext cx="2120900" cy="14229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9409549" y="2052205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dirty="0" smtClean="0"/>
              <a:t>新しいデータ</a:t>
            </a:r>
            <a:endParaRPr kumimoji="1" lang="ja-JP" altLang="en-US" sz="2800" b="1" dirty="0">
              <a:solidFill>
                <a:srgbClr val="C00000"/>
              </a:solidFill>
            </a:endParaRPr>
          </a:p>
        </p:txBody>
      </p:sp>
      <p:sp>
        <p:nvSpPr>
          <p:cNvPr id="12" name="角丸四角形 11"/>
          <p:cNvSpPr/>
          <p:nvPr/>
        </p:nvSpPr>
        <p:spPr>
          <a:xfrm>
            <a:off x="6636335" y="2575425"/>
            <a:ext cx="1980029" cy="155321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6636335" y="2972051"/>
            <a:ext cx="198002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>
                <a:solidFill>
                  <a:srgbClr val="C00000"/>
                </a:solidFill>
              </a:rPr>
              <a:t>問い合わせ</a:t>
            </a:r>
            <a:endParaRPr lang="en-US" altLang="ja-JP" sz="2800" b="1" dirty="0" smtClean="0">
              <a:solidFill>
                <a:srgbClr val="C00000"/>
              </a:solidFill>
            </a:endParaRPr>
          </a:p>
          <a:p>
            <a:r>
              <a:rPr kumimoji="1" lang="ja-JP" altLang="en-US" sz="2800" b="1" dirty="0" smtClean="0">
                <a:solidFill>
                  <a:srgbClr val="C00000"/>
                </a:solidFill>
              </a:rPr>
              <a:t>（クエリ）</a:t>
            </a:r>
            <a:endParaRPr kumimoji="1" lang="ja-JP" altLang="en-US" sz="2800" b="1" dirty="0">
              <a:solidFill>
                <a:srgbClr val="C00000"/>
              </a:solidFill>
            </a:endParaRPr>
          </a:p>
        </p:txBody>
      </p:sp>
      <p:sp>
        <p:nvSpPr>
          <p:cNvPr id="14" name="右矢印 13"/>
          <p:cNvSpPr/>
          <p:nvPr/>
        </p:nvSpPr>
        <p:spPr>
          <a:xfrm>
            <a:off x="6003924" y="2972051"/>
            <a:ext cx="362535" cy="9316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右矢印 14"/>
          <p:cNvSpPr/>
          <p:nvPr/>
        </p:nvSpPr>
        <p:spPr>
          <a:xfrm>
            <a:off x="8886239" y="2972051"/>
            <a:ext cx="362535" cy="9316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" name="円柱 2"/>
          <p:cNvSpPr/>
          <p:nvPr/>
        </p:nvSpPr>
        <p:spPr>
          <a:xfrm>
            <a:off x="1482469" y="1617727"/>
            <a:ext cx="3564610" cy="4022596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1736150" y="3174528"/>
            <a:ext cx="3057247" cy="95410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2800" b="1" dirty="0" smtClean="0">
                <a:solidFill>
                  <a:srgbClr val="C00000"/>
                </a:solidFill>
              </a:rPr>
              <a:t>データベース</a:t>
            </a:r>
            <a:r>
              <a:rPr kumimoji="1" lang="ja-JP" altLang="en-US" sz="2800" b="1" dirty="0" smtClean="0">
                <a:solidFill>
                  <a:srgbClr val="000000"/>
                </a:solidFill>
              </a:rPr>
              <a:t>内の</a:t>
            </a:r>
            <a:endParaRPr kumimoji="1" lang="en-US" altLang="ja-JP" sz="2800" b="1" dirty="0" smtClean="0">
              <a:solidFill>
                <a:srgbClr val="000000"/>
              </a:solidFill>
            </a:endParaRPr>
          </a:p>
          <a:p>
            <a:pPr algn="ctr"/>
            <a:r>
              <a:rPr lang="ja-JP" altLang="en-US" sz="2800" b="1" dirty="0">
                <a:solidFill>
                  <a:srgbClr val="C00000"/>
                </a:solidFill>
              </a:rPr>
              <a:t>データ</a:t>
            </a:r>
            <a:endParaRPr kumimoji="1" lang="ja-JP" altLang="en-US" sz="2800" b="1" dirty="0">
              <a:solidFill>
                <a:srgbClr val="C00000"/>
              </a:solidFill>
            </a:endParaRP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6220926" y="4652987"/>
            <a:ext cx="305724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2800" dirty="0" smtClean="0">
                <a:solidFill>
                  <a:srgbClr val="000000"/>
                </a:solidFill>
              </a:rPr>
              <a:t>検索（抽出）、</a:t>
            </a:r>
            <a:endParaRPr kumimoji="1" lang="en-US" altLang="ja-JP" sz="2800" dirty="0" smtClean="0">
              <a:solidFill>
                <a:srgbClr val="000000"/>
              </a:solidFill>
            </a:endParaRPr>
          </a:p>
          <a:p>
            <a:pPr algn="ctr"/>
            <a:r>
              <a:rPr lang="ja-JP" altLang="en-US" sz="2800" dirty="0" smtClean="0">
                <a:solidFill>
                  <a:srgbClr val="000000"/>
                </a:solidFill>
              </a:rPr>
              <a:t>分類、集計・集約</a:t>
            </a:r>
            <a:endParaRPr kumimoji="1" lang="ja-JP" altLang="en-US" sz="28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5215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問い合わせ（クエリ）とは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ー　リレーショナルデータベースの場合　ー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</a:t>
            </a:fld>
            <a:endParaRPr kumimoji="1" lang="ja-JP" altLang="en-US"/>
          </a:p>
        </p:txBody>
      </p:sp>
      <p:graphicFrame>
        <p:nvGraphicFramePr>
          <p:cNvPr id="5" name="表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6148599"/>
              </p:ext>
            </p:extLst>
          </p:nvPr>
        </p:nvGraphicFramePr>
        <p:xfrm>
          <a:off x="279400" y="1676651"/>
          <a:ext cx="4746878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35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542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010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268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50954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dirty="0" smtClean="0"/>
                        <a:t>ID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購入者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商品</a:t>
                      </a:r>
                      <a:r>
                        <a:rPr kumimoji="1" lang="en-US" altLang="ja-JP" sz="2800" dirty="0" smtClean="0"/>
                        <a:t>ID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数量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0954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1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X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/>
                        <a:t>1</a:t>
                      </a:r>
                      <a:endParaRPr kumimoji="1" lang="ja-JP" alt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/>
                        <a:t>2</a:t>
                      </a:r>
                      <a:endParaRPr kumimoji="1" lang="ja-JP" alt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586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2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Y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/>
                        <a:t>1</a:t>
                      </a:r>
                      <a:endParaRPr kumimoji="1" lang="ja-JP" alt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/>
                        <a:t>3</a:t>
                      </a:r>
                      <a:endParaRPr kumimoji="1" lang="ja-JP" alt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586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3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X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/>
                        <a:t>3</a:t>
                      </a:r>
                      <a:endParaRPr kumimoji="1" lang="ja-JP" alt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/>
                        <a:t>1</a:t>
                      </a:r>
                      <a:endParaRPr kumimoji="1" lang="ja-JP" alt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586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4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Y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/>
                        <a:t>2</a:t>
                      </a:r>
                      <a:endParaRPr kumimoji="1" lang="ja-JP" alt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/>
                        <a:t>4</a:t>
                      </a:r>
                      <a:endParaRPr kumimoji="1" lang="ja-JP" alt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" name="テキスト ボックス 5"/>
          <p:cNvSpPr txBox="1"/>
          <p:nvPr/>
        </p:nvSpPr>
        <p:spPr>
          <a:xfrm>
            <a:off x="944679" y="1129547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dirty="0" smtClean="0"/>
              <a:t>もとになる</a:t>
            </a:r>
            <a:r>
              <a:rPr kumimoji="1" lang="ja-JP" altLang="en-US" sz="2800" b="1" dirty="0" smtClean="0">
                <a:solidFill>
                  <a:srgbClr val="C00000"/>
                </a:solidFill>
              </a:rPr>
              <a:t>テーブル</a:t>
            </a:r>
            <a:endParaRPr kumimoji="1" lang="ja-JP" altLang="en-US" sz="2800" b="1" dirty="0">
              <a:solidFill>
                <a:srgbClr val="C00000"/>
              </a:solidFill>
            </a:endParaRPr>
          </a:p>
        </p:txBody>
      </p:sp>
      <p:graphicFrame>
        <p:nvGraphicFramePr>
          <p:cNvPr id="7" name="表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0490763"/>
              </p:ext>
            </p:extLst>
          </p:nvPr>
        </p:nvGraphicFramePr>
        <p:xfrm>
          <a:off x="702255" y="4487674"/>
          <a:ext cx="4628559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66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90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28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03239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dirty="0" smtClean="0"/>
                        <a:t>ID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商品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単価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1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800" dirty="0" smtClean="0"/>
                        <a:t>みかん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50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2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800" dirty="0" smtClean="0"/>
                        <a:t>りんご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100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3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800" dirty="0" smtClean="0"/>
                        <a:t>メロン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500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9" name="正方形/長方形 8"/>
          <p:cNvSpPr/>
          <p:nvPr/>
        </p:nvSpPr>
        <p:spPr>
          <a:xfrm>
            <a:off x="9643309" y="2957068"/>
            <a:ext cx="2120900" cy="14229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9332159" y="2291742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dirty="0" smtClean="0"/>
              <a:t>新しい</a:t>
            </a:r>
            <a:r>
              <a:rPr kumimoji="1" lang="ja-JP" altLang="en-US" sz="2800" b="1" dirty="0" smtClean="0">
                <a:solidFill>
                  <a:srgbClr val="C00000"/>
                </a:solidFill>
              </a:rPr>
              <a:t>テーブル</a:t>
            </a:r>
            <a:endParaRPr kumimoji="1" lang="ja-JP" altLang="en-US" sz="2800" b="1" dirty="0">
              <a:solidFill>
                <a:srgbClr val="C00000"/>
              </a:solidFill>
            </a:endParaRPr>
          </a:p>
        </p:txBody>
      </p:sp>
      <p:sp>
        <p:nvSpPr>
          <p:cNvPr id="11" name="右中かっこ 10"/>
          <p:cNvSpPr/>
          <p:nvPr/>
        </p:nvSpPr>
        <p:spPr>
          <a:xfrm>
            <a:off x="5484631" y="1713231"/>
            <a:ext cx="539750" cy="3857247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角丸四角形 11"/>
          <p:cNvSpPr/>
          <p:nvPr/>
        </p:nvSpPr>
        <p:spPr>
          <a:xfrm>
            <a:off x="6760994" y="2891919"/>
            <a:ext cx="1980029" cy="155321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6760994" y="3288545"/>
            <a:ext cx="198002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>
                <a:solidFill>
                  <a:srgbClr val="C00000"/>
                </a:solidFill>
              </a:rPr>
              <a:t>問い合わせ</a:t>
            </a:r>
            <a:endParaRPr lang="en-US" altLang="ja-JP" sz="2800" b="1" dirty="0" smtClean="0">
              <a:solidFill>
                <a:srgbClr val="C00000"/>
              </a:solidFill>
            </a:endParaRPr>
          </a:p>
          <a:p>
            <a:r>
              <a:rPr kumimoji="1" lang="ja-JP" altLang="en-US" sz="2800" b="1" dirty="0" smtClean="0">
                <a:solidFill>
                  <a:srgbClr val="C00000"/>
                </a:solidFill>
              </a:rPr>
              <a:t>（クエリ）</a:t>
            </a:r>
            <a:endParaRPr kumimoji="1" lang="ja-JP" altLang="en-US" sz="2800" b="1" dirty="0">
              <a:solidFill>
                <a:srgbClr val="C00000"/>
              </a:solidFill>
            </a:endParaRPr>
          </a:p>
        </p:txBody>
      </p:sp>
      <p:sp>
        <p:nvSpPr>
          <p:cNvPr id="14" name="右矢印 13"/>
          <p:cNvSpPr/>
          <p:nvPr/>
        </p:nvSpPr>
        <p:spPr>
          <a:xfrm>
            <a:off x="6211420" y="3187228"/>
            <a:ext cx="362535" cy="9316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右矢印 14"/>
          <p:cNvSpPr/>
          <p:nvPr/>
        </p:nvSpPr>
        <p:spPr>
          <a:xfrm>
            <a:off x="9010898" y="3288545"/>
            <a:ext cx="362535" cy="9316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87496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問い合わせ（クエリ）とは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48929" y="1490099"/>
            <a:ext cx="11112500" cy="1743075"/>
          </a:xfrm>
        </p:spPr>
        <p:txBody>
          <a:bodyPr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kumimoji="1" lang="ja-JP" altLang="en-US" sz="3200" b="1" dirty="0" smtClean="0">
                <a:solidFill>
                  <a:srgbClr val="C00000"/>
                </a:solidFill>
              </a:rPr>
              <a:t>問い合わせ</a:t>
            </a:r>
            <a:r>
              <a:rPr kumimoji="1" lang="ja-JP" altLang="en-US" sz="3200" b="1" dirty="0" smtClean="0"/>
              <a:t>（クエリ）</a:t>
            </a:r>
            <a:r>
              <a:rPr kumimoji="1" lang="ja-JP" altLang="en-US" sz="3200" dirty="0" smtClean="0"/>
              <a:t>とは、</a:t>
            </a:r>
            <a:endParaRPr kumimoji="1" lang="en-US" altLang="ja-JP" sz="3200" dirty="0" smtClean="0"/>
          </a:p>
          <a:p>
            <a:pPr marL="0" indent="0">
              <a:lnSpc>
                <a:spcPct val="110000"/>
              </a:lnSpc>
              <a:buNone/>
            </a:pPr>
            <a:r>
              <a:rPr kumimoji="1" lang="ja-JP" altLang="en-US" sz="3200" dirty="0" smtClean="0"/>
              <a:t>既存の</a:t>
            </a:r>
            <a:r>
              <a:rPr kumimoji="1" lang="ja-JP" altLang="en-US" sz="3200" dirty="0" smtClean="0">
                <a:solidFill>
                  <a:srgbClr val="C00000"/>
                </a:solidFill>
              </a:rPr>
              <a:t>テーブル</a:t>
            </a:r>
            <a:r>
              <a:rPr kumimoji="1" lang="ja-JP" altLang="en-US" sz="3200" dirty="0" smtClean="0"/>
              <a:t>（１つまたは複数）を自由に選び、そこから</a:t>
            </a:r>
            <a:r>
              <a:rPr kumimoji="1" lang="ja-JP" altLang="en-US" sz="3200" b="1" dirty="0" smtClean="0"/>
              <a:t>新しい</a:t>
            </a:r>
            <a:r>
              <a:rPr kumimoji="1" lang="ja-JP" altLang="en-US" sz="3200" b="1" dirty="0" smtClean="0">
                <a:solidFill>
                  <a:srgbClr val="C00000"/>
                </a:solidFill>
              </a:rPr>
              <a:t>テーブル</a:t>
            </a:r>
            <a:r>
              <a:rPr kumimoji="1" lang="ja-JP" altLang="en-US" sz="3200" b="1" dirty="0" smtClean="0"/>
              <a:t>を作る</a:t>
            </a:r>
            <a:r>
              <a:rPr kumimoji="1" lang="ja-JP" altLang="en-US" sz="3200" dirty="0" smtClean="0"/>
              <a:t>こと</a:t>
            </a:r>
            <a:endParaRPr kumimoji="1" lang="en-US" altLang="ja-JP" sz="3200" dirty="0" smtClean="0"/>
          </a:p>
          <a:p>
            <a:pPr marL="0" indent="0">
              <a:lnSpc>
                <a:spcPct val="110000"/>
              </a:lnSpc>
              <a:buNone/>
            </a:pPr>
            <a:endParaRPr lang="en-US" altLang="ja-JP" sz="3200" dirty="0"/>
          </a:p>
          <a:p>
            <a:pPr marL="0" indent="0">
              <a:lnSpc>
                <a:spcPct val="110000"/>
              </a:lnSpc>
              <a:buNone/>
            </a:pPr>
            <a:r>
              <a:rPr kumimoji="1" lang="ja-JP" altLang="en-US" sz="3200" dirty="0" smtClean="0"/>
              <a:t>そのための </a:t>
            </a:r>
            <a:r>
              <a:rPr kumimoji="1" lang="en-US" altLang="ja-JP" sz="3200" dirty="0" smtClean="0">
                <a:solidFill>
                  <a:srgbClr val="C00000"/>
                </a:solidFill>
              </a:rPr>
              <a:t>SQL </a:t>
            </a:r>
            <a:r>
              <a:rPr kumimoji="1" lang="ja-JP" altLang="en-US" sz="3200" dirty="0" smtClean="0">
                <a:solidFill>
                  <a:srgbClr val="C00000"/>
                </a:solidFill>
              </a:rPr>
              <a:t>プログラム</a:t>
            </a:r>
            <a:r>
              <a:rPr kumimoji="1" lang="ja-JP" altLang="en-US" sz="3200" dirty="0" smtClean="0"/>
              <a:t>や </a:t>
            </a:r>
            <a:r>
              <a:rPr kumimoji="1" lang="en-US" altLang="ja-JP" sz="3200" dirty="0" smtClean="0">
                <a:solidFill>
                  <a:srgbClr val="C00000"/>
                </a:solidFill>
              </a:rPr>
              <a:t>Access </a:t>
            </a:r>
            <a:r>
              <a:rPr kumimoji="1" lang="ja-JP" altLang="en-US" sz="3200" dirty="0" smtClean="0">
                <a:solidFill>
                  <a:srgbClr val="C00000"/>
                </a:solidFill>
              </a:rPr>
              <a:t>オブジェクト</a:t>
            </a:r>
            <a:r>
              <a:rPr kumimoji="1" lang="ja-JP" altLang="en-US" sz="3200" dirty="0" smtClean="0"/>
              <a:t>のことも</a:t>
            </a:r>
            <a:r>
              <a:rPr kumimoji="1" lang="ja-JP" altLang="en-US" sz="3200" dirty="0" smtClean="0">
                <a:solidFill>
                  <a:srgbClr val="C00000"/>
                </a:solidFill>
              </a:rPr>
              <a:t>問い合わせ</a:t>
            </a:r>
            <a:r>
              <a:rPr kumimoji="1" lang="ja-JP" altLang="en-US" sz="3200" dirty="0" smtClean="0"/>
              <a:t>（クエリ）と呼ぶ</a:t>
            </a:r>
            <a:endParaRPr kumimoji="1" lang="ja-JP" altLang="en-US" sz="32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27236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問い合わせ（クエリ）は役に立つ！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6</a:t>
            </a:fld>
            <a:endParaRPr kumimoji="1" lang="ja-JP" altLang="en-US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461315" y="1364500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dirty="0" smtClean="0"/>
              <a:t>もとになる</a:t>
            </a:r>
            <a:r>
              <a:rPr kumimoji="1" lang="ja-JP" altLang="en-US" sz="2800" b="1" dirty="0" smtClean="0">
                <a:solidFill>
                  <a:srgbClr val="C00000"/>
                </a:solidFill>
              </a:rPr>
              <a:t>テーブル</a:t>
            </a:r>
            <a:endParaRPr kumimoji="1" lang="ja-JP" altLang="en-US" sz="2800" b="1" dirty="0">
              <a:solidFill>
                <a:srgbClr val="C00000"/>
              </a:solidFill>
            </a:endParaRPr>
          </a:p>
        </p:txBody>
      </p:sp>
      <p:graphicFrame>
        <p:nvGraphicFramePr>
          <p:cNvPr id="7" name="表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3571636"/>
              </p:ext>
            </p:extLst>
          </p:nvPr>
        </p:nvGraphicFramePr>
        <p:xfrm>
          <a:off x="0" y="2063568"/>
          <a:ext cx="4628559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66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90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28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09536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dirty="0" smtClean="0"/>
                        <a:t>ID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商品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単価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1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800" dirty="0" smtClean="0"/>
                        <a:t>みかん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50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2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800" dirty="0" smtClean="0"/>
                        <a:t>りんご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100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3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800" dirty="0" smtClean="0"/>
                        <a:t>メロン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500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2" name="角丸四角形 11"/>
          <p:cNvSpPr/>
          <p:nvPr/>
        </p:nvSpPr>
        <p:spPr>
          <a:xfrm>
            <a:off x="5132596" y="2351791"/>
            <a:ext cx="1980029" cy="155321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5154885" y="2739150"/>
            <a:ext cx="198002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>
                <a:solidFill>
                  <a:srgbClr val="C00000"/>
                </a:solidFill>
              </a:rPr>
              <a:t>問い合わせ</a:t>
            </a:r>
            <a:endParaRPr lang="en-US" altLang="ja-JP" sz="2800" b="1" dirty="0" smtClean="0">
              <a:solidFill>
                <a:srgbClr val="C00000"/>
              </a:solidFill>
            </a:endParaRPr>
          </a:p>
          <a:p>
            <a:r>
              <a:rPr kumimoji="1" lang="ja-JP" altLang="en-US" sz="2800" b="1" dirty="0" smtClean="0">
                <a:solidFill>
                  <a:srgbClr val="C00000"/>
                </a:solidFill>
              </a:rPr>
              <a:t>（クエリ）</a:t>
            </a:r>
            <a:endParaRPr kumimoji="1" lang="ja-JP" altLang="en-US" sz="2800" b="1" dirty="0">
              <a:solidFill>
                <a:srgbClr val="C00000"/>
              </a:solidFill>
            </a:endParaRPr>
          </a:p>
        </p:txBody>
      </p:sp>
      <p:sp>
        <p:nvSpPr>
          <p:cNvPr id="14" name="右矢印 13"/>
          <p:cNvSpPr/>
          <p:nvPr/>
        </p:nvSpPr>
        <p:spPr>
          <a:xfrm>
            <a:off x="4699310" y="2634048"/>
            <a:ext cx="362535" cy="9316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aphicFrame>
        <p:nvGraphicFramePr>
          <p:cNvPr id="16" name="表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0686076"/>
              </p:ext>
            </p:extLst>
          </p:nvPr>
        </p:nvGraphicFramePr>
        <p:xfrm>
          <a:off x="7544483" y="2350521"/>
          <a:ext cx="4628559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66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90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28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03239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dirty="0" smtClean="0"/>
                        <a:t>ID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商品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単価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2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800" dirty="0" smtClean="0"/>
                        <a:t>りんご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100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3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800" dirty="0" smtClean="0"/>
                        <a:t>メロン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500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7" name="右矢印 16"/>
          <p:cNvSpPr/>
          <p:nvPr/>
        </p:nvSpPr>
        <p:spPr>
          <a:xfrm>
            <a:off x="7170726" y="2661921"/>
            <a:ext cx="362535" cy="9316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7176125" y="1626110"/>
            <a:ext cx="48526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>
                <a:solidFill>
                  <a:srgbClr val="C00000"/>
                </a:solidFill>
              </a:rPr>
              <a:t>問い合わせ（クエリ）</a:t>
            </a:r>
            <a:r>
              <a:rPr lang="ja-JP" altLang="en-US" sz="2800" b="1" dirty="0" smtClean="0"/>
              <a:t>の結果</a:t>
            </a:r>
            <a:endParaRPr kumimoji="1" lang="ja-JP" altLang="en-US" sz="2800" b="1" dirty="0">
              <a:solidFill>
                <a:srgbClr val="C00000"/>
              </a:solidFill>
            </a:endParaRPr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3157696" y="5080447"/>
            <a:ext cx="592982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3200" b="1" dirty="0" smtClean="0"/>
              <a:t>単価が１００円以上の商品は？</a:t>
            </a:r>
            <a:endParaRPr kumimoji="1" lang="en-US" altLang="ja-JP" sz="3200" b="1" dirty="0" smtClean="0"/>
          </a:p>
          <a:p>
            <a:pPr algn="ctr"/>
            <a:r>
              <a:rPr lang="ja-JP" altLang="en-US" sz="3200" dirty="0" smtClean="0">
                <a:solidFill>
                  <a:srgbClr val="006600"/>
                </a:solidFill>
              </a:rPr>
              <a:t>検索（抽出）の例</a:t>
            </a:r>
            <a:endParaRPr kumimoji="1" lang="ja-JP" altLang="en-US" sz="3200" dirty="0">
              <a:solidFill>
                <a:srgbClr val="00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5946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問い合わせ（クエリ）は役に立つ！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7</a:t>
            </a:fld>
            <a:endParaRPr kumimoji="1" lang="ja-JP" altLang="en-US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461315" y="1364500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dirty="0" smtClean="0"/>
              <a:t>もとになる</a:t>
            </a:r>
            <a:r>
              <a:rPr kumimoji="1" lang="ja-JP" altLang="en-US" sz="2800" b="1" dirty="0" smtClean="0">
                <a:solidFill>
                  <a:srgbClr val="C00000"/>
                </a:solidFill>
              </a:rPr>
              <a:t>テーブル</a:t>
            </a:r>
            <a:endParaRPr kumimoji="1" lang="ja-JP" altLang="en-US" sz="2800" b="1" dirty="0">
              <a:solidFill>
                <a:srgbClr val="C00000"/>
              </a:solidFill>
            </a:endParaRPr>
          </a:p>
        </p:txBody>
      </p:sp>
      <p:sp>
        <p:nvSpPr>
          <p:cNvPr id="12" name="角丸四角形 11"/>
          <p:cNvSpPr/>
          <p:nvPr/>
        </p:nvSpPr>
        <p:spPr>
          <a:xfrm>
            <a:off x="5242589" y="2354066"/>
            <a:ext cx="1980029" cy="155321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5264878" y="2741425"/>
            <a:ext cx="198002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>
                <a:solidFill>
                  <a:srgbClr val="C00000"/>
                </a:solidFill>
              </a:rPr>
              <a:t>問い合わせ</a:t>
            </a:r>
            <a:endParaRPr lang="en-US" altLang="ja-JP" sz="2800" b="1" dirty="0" smtClean="0">
              <a:solidFill>
                <a:srgbClr val="C00000"/>
              </a:solidFill>
            </a:endParaRPr>
          </a:p>
          <a:p>
            <a:r>
              <a:rPr kumimoji="1" lang="ja-JP" altLang="en-US" sz="2800" b="1" dirty="0" smtClean="0">
                <a:solidFill>
                  <a:srgbClr val="C00000"/>
                </a:solidFill>
              </a:rPr>
              <a:t>（クエリ）</a:t>
            </a:r>
            <a:endParaRPr kumimoji="1" lang="ja-JP" altLang="en-US" sz="2800" b="1" dirty="0">
              <a:solidFill>
                <a:srgbClr val="C00000"/>
              </a:solidFill>
            </a:endParaRPr>
          </a:p>
        </p:txBody>
      </p:sp>
      <p:sp>
        <p:nvSpPr>
          <p:cNvPr id="14" name="右矢印 13"/>
          <p:cNvSpPr/>
          <p:nvPr/>
        </p:nvSpPr>
        <p:spPr>
          <a:xfrm>
            <a:off x="4754306" y="2662556"/>
            <a:ext cx="362535" cy="9316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右矢印 16"/>
          <p:cNvSpPr/>
          <p:nvPr/>
        </p:nvSpPr>
        <p:spPr>
          <a:xfrm>
            <a:off x="7435394" y="2662556"/>
            <a:ext cx="362535" cy="9316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7176125" y="1626110"/>
            <a:ext cx="48526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>
                <a:solidFill>
                  <a:srgbClr val="C00000"/>
                </a:solidFill>
              </a:rPr>
              <a:t>問い合わせ（クエリ）</a:t>
            </a:r>
            <a:r>
              <a:rPr lang="ja-JP" altLang="en-US" sz="2800" b="1" dirty="0" smtClean="0"/>
              <a:t>の結果</a:t>
            </a:r>
            <a:endParaRPr kumimoji="1" lang="ja-JP" altLang="en-US" sz="2800" b="1" dirty="0">
              <a:solidFill>
                <a:srgbClr val="C00000"/>
              </a:solidFill>
            </a:endParaRPr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4661575" y="5129523"/>
            <a:ext cx="346761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3200" b="1" dirty="0" smtClean="0"/>
              <a:t>購入者は？</a:t>
            </a:r>
            <a:endParaRPr kumimoji="1" lang="en-US" altLang="ja-JP" sz="3200" b="1" dirty="0" smtClean="0"/>
          </a:p>
          <a:p>
            <a:pPr algn="ctr"/>
            <a:r>
              <a:rPr lang="ja-JP" altLang="en-US" sz="3200" dirty="0">
                <a:solidFill>
                  <a:srgbClr val="006600"/>
                </a:solidFill>
              </a:rPr>
              <a:t>検索（抽出）の</a:t>
            </a:r>
            <a:r>
              <a:rPr lang="ja-JP" altLang="en-US" sz="3200" dirty="0" smtClean="0">
                <a:solidFill>
                  <a:srgbClr val="006600"/>
                </a:solidFill>
              </a:rPr>
              <a:t>例</a:t>
            </a:r>
            <a:endParaRPr lang="ja-JP" altLang="en-US" sz="3200" dirty="0">
              <a:solidFill>
                <a:srgbClr val="006600"/>
              </a:solidFill>
            </a:endParaRPr>
          </a:p>
        </p:txBody>
      </p:sp>
      <p:graphicFrame>
        <p:nvGraphicFramePr>
          <p:cNvPr id="15" name="表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3895121"/>
              </p:ext>
            </p:extLst>
          </p:nvPr>
        </p:nvGraphicFramePr>
        <p:xfrm>
          <a:off x="218823" y="1874007"/>
          <a:ext cx="4409736" cy="3017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50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034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086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326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dirty="0" smtClean="0"/>
                        <a:t>ID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購入者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商品</a:t>
                      </a:r>
                      <a:r>
                        <a:rPr kumimoji="1" lang="en-US" altLang="ja-JP" sz="2800" dirty="0" smtClean="0"/>
                        <a:t>ID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数量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0954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1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X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/>
                        <a:t>1</a:t>
                      </a:r>
                      <a:endParaRPr kumimoji="1" lang="ja-JP" alt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/>
                        <a:t>2</a:t>
                      </a:r>
                      <a:endParaRPr kumimoji="1" lang="ja-JP" alt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586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2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Y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/>
                        <a:t>1</a:t>
                      </a:r>
                      <a:endParaRPr kumimoji="1" lang="ja-JP" alt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/>
                        <a:t>3</a:t>
                      </a:r>
                      <a:endParaRPr kumimoji="1" lang="ja-JP" alt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586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3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X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/>
                        <a:t>3</a:t>
                      </a:r>
                      <a:endParaRPr kumimoji="1" lang="ja-JP" alt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/>
                        <a:t>1</a:t>
                      </a:r>
                      <a:endParaRPr kumimoji="1" lang="ja-JP" alt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586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4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Y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/>
                        <a:t>2</a:t>
                      </a:r>
                      <a:endParaRPr kumimoji="1" lang="ja-JP" alt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/>
                        <a:t>4</a:t>
                      </a:r>
                      <a:endParaRPr kumimoji="1" lang="ja-JP" alt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20" name="表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9289085"/>
              </p:ext>
            </p:extLst>
          </p:nvPr>
        </p:nvGraphicFramePr>
        <p:xfrm>
          <a:off x="9000719" y="2351791"/>
          <a:ext cx="1203421" cy="198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3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83768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購入者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0954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X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586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Y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10662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問い合わせ（クエリ）は役に立つ！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8</a:t>
            </a:fld>
            <a:endParaRPr kumimoji="1" lang="ja-JP" altLang="en-US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461315" y="1364500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dirty="0" smtClean="0"/>
              <a:t>もとになる</a:t>
            </a:r>
            <a:r>
              <a:rPr kumimoji="1" lang="ja-JP" altLang="en-US" sz="2800" b="1" dirty="0" smtClean="0">
                <a:solidFill>
                  <a:srgbClr val="C00000"/>
                </a:solidFill>
              </a:rPr>
              <a:t>テーブル</a:t>
            </a:r>
            <a:endParaRPr kumimoji="1" lang="ja-JP" altLang="en-US" sz="2800" b="1" dirty="0">
              <a:solidFill>
                <a:srgbClr val="C00000"/>
              </a:solidFill>
            </a:endParaRPr>
          </a:p>
        </p:txBody>
      </p:sp>
      <p:sp>
        <p:nvSpPr>
          <p:cNvPr id="12" name="角丸四角形 11"/>
          <p:cNvSpPr/>
          <p:nvPr/>
        </p:nvSpPr>
        <p:spPr>
          <a:xfrm>
            <a:off x="5242589" y="2354066"/>
            <a:ext cx="1980029" cy="155321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5264878" y="2741425"/>
            <a:ext cx="198002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>
                <a:solidFill>
                  <a:srgbClr val="C00000"/>
                </a:solidFill>
              </a:rPr>
              <a:t>問い合わせ</a:t>
            </a:r>
            <a:endParaRPr lang="en-US" altLang="ja-JP" sz="2800" b="1" dirty="0" smtClean="0">
              <a:solidFill>
                <a:srgbClr val="C00000"/>
              </a:solidFill>
            </a:endParaRPr>
          </a:p>
          <a:p>
            <a:r>
              <a:rPr kumimoji="1" lang="ja-JP" altLang="en-US" sz="2800" b="1" dirty="0" smtClean="0">
                <a:solidFill>
                  <a:srgbClr val="C00000"/>
                </a:solidFill>
              </a:rPr>
              <a:t>（クエリ）</a:t>
            </a:r>
            <a:endParaRPr kumimoji="1" lang="ja-JP" altLang="en-US" sz="2800" b="1" dirty="0">
              <a:solidFill>
                <a:srgbClr val="C00000"/>
              </a:solidFill>
            </a:endParaRPr>
          </a:p>
        </p:txBody>
      </p:sp>
      <p:sp>
        <p:nvSpPr>
          <p:cNvPr id="14" name="右矢印 13"/>
          <p:cNvSpPr/>
          <p:nvPr/>
        </p:nvSpPr>
        <p:spPr>
          <a:xfrm>
            <a:off x="4754306" y="2662556"/>
            <a:ext cx="362535" cy="9316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右矢印 16"/>
          <p:cNvSpPr/>
          <p:nvPr/>
        </p:nvSpPr>
        <p:spPr>
          <a:xfrm>
            <a:off x="7435394" y="2662556"/>
            <a:ext cx="362535" cy="9316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7176125" y="1626110"/>
            <a:ext cx="48526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>
                <a:solidFill>
                  <a:srgbClr val="C00000"/>
                </a:solidFill>
              </a:rPr>
              <a:t>問い合わせ（クエリ）</a:t>
            </a:r>
            <a:r>
              <a:rPr lang="ja-JP" altLang="en-US" sz="2800" b="1" dirty="0" smtClean="0"/>
              <a:t>の結果</a:t>
            </a:r>
            <a:endParaRPr kumimoji="1" lang="ja-JP" altLang="en-US" sz="2800" b="1" dirty="0">
              <a:solidFill>
                <a:srgbClr val="C00000"/>
              </a:solidFill>
            </a:endParaRPr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4181649" y="5266675"/>
            <a:ext cx="468589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3200" b="1" dirty="0" smtClean="0"/>
              <a:t>商品</a:t>
            </a:r>
            <a:r>
              <a:rPr kumimoji="1" lang="en-US" altLang="ja-JP" sz="3200" b="1" dirty="0" smtClean="0"/>
              <a:t>ID</a:t>
            </a:r>
            <a:r>
              <a:rPr kumimoji="1" lang="ja-JP" altLang="en-US" sz="3200" b="1" dirty="0" smtClean="0"/>
              <a:t>ごとに数量を集計</a:t>
            </a:r>
            <a:endParaRPr kumimoji="1" lang="en-US" altLang="ja-JP" sz="3200" b="1" dirty="0" smtClean="0"/>
          </a:p>
          <a:p>
            <a:pPr algn="ctr"/>
            <a:r>
              <a:rPr lang="ja-JP" altLang="en-US" sz="3200" dirty="0" smtClean="0">
                <a:solidFill>
                  <a:srgbClr val="006600"/>
                </a:solidFill>
              </a:rPr>
              <a:t>集計・集約の例</a:t>
            </a:r>
            <a:endParaRPr kumimoji="1" lang="ja-JP" altLang="en-US" sz="3200" dirty="0">
              <a:solidFill>
                <a:srgbClr val="006600"/>
              </a:solidFill>
            </a:endParaRPr>
          </a:p>
        </p:txBody>
      </p:sp>
      <p:graphicFrame>
        <p:nvGraphicFramePr>
          <p:cNvPr id="15" name="表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3307606"/>
              </p:ext>
            </p:extLst>
          </p:nvPr>
        </p:nvGraphicFramePr>
        <p:xfrm>
          <a:off x="218823" y="1874007"/>
          <a:ext cx="4409736" cy="3017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50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034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086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326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dirty="0" smtClean="0"/>
                        <a:t>ID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購入者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商品</a:t>
                      </a:r>
                      <a:r>
                        <a:rPr kumimoji="1" lang="en-US" altLang="ja-JP" sz="2800" dirty="0" smtClean="0"/>
                        <a:t>ID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数量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0954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1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X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/>
                        <a:t>1</a:t>
                      </a:r>
                      <a:endParaRPr kumimoji="1" lang="ja-JP" alt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/>
                        <a:t>2</a:t>
                      </a:r>
                      <a:endParaRPr kumimoji="1" lang="ja-JP" alt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586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2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Y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/>
                        <a:t>1</a:t>
                      </a:r>
                      <a:endParaRPr kumimoji="1" lang="ja-JP" alt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/>
                        <a:t>3</a:t>
                      </a:r>
                      <a:endParaRPr kumimoji="1" lang="ja-JP" alt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586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3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X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/>
                        <a:t>3</a:t>
                      </a:r>
                      <a:endParaRPr kumimoji="1" lang="ja-JP" alt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/>
                        <a:t>1</a:t>
                      </a:r>
                      <a:endParaRPr kumimoji="1" lang="ja-JP" alt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586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4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Y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/>
                        <a:t>2</a:t>
                      </a:r>
                      <a:endParaRPr kumimoji="1" lang="ja-JP" alt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/>
                        <a:t>4</a:t>
                      </a:r>
                      <a:endParaRPr kumimoji="1" lang="ja-JP" alt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6" name="表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2055460"/>
              </p:ext>
            </p:extLst>
          </p:nvPr>
        </p:nvGraphicFramePr>
        <p:xfrm>
          <a:off x="8583899" y="2182472"/>
          <a:ext cx="2441279" cy="2499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86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26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商品</a:t>
                      </a:r>
                      <a:r>
                        <a:rPr kumimoji="1" lang="en-US" altLang="ja-JP" sz="2800" dirty="0" smtClean="0"/>
                        <a:t>ID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数量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0954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/>
                        <a:t>1</a:t>
                      </a:r>
                      <a:endParaRPr kumimoji="1" lang="ja-JP" alt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/>
                        <a:t>5</a:t>
                      </a:r>
                      <a:endParaRPr kumimoji="1" lang="ja-JP" alt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586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/>
                        <a:t>2</a:t>
                      </a:r>
                      <a:endParaRPr kumimoji="1" lang="ja-JP" alt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/>
                        <a:t>4</a:t>
                      </a:r>
                      <a:endParaRPr kumimoji="1" lang="ja-JP" alt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586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/>
                        <a:t>3</a:t>
                      </a:r>
                      <a:endParaRPr kumimoji="1" lang="ja-JP" alt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/>
                        <a:t>1</a:t>
                      </a:r>
                      <a:endParaRPr kumimoji="1" lang="ja-JP" alt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01551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問い合わせ（クエリ）とは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9</a:t>
            </a:fld>
            <a:endParaRPr kumimoji="1" lang="ja-JP" altLang="en-US"/>
          </a:p>
        </p:txBody>
      </p:sp>
      <p:graphicFrame>
        <p:nvGraphicFramePr>
          <p:cNvPr id="5" name="表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2545474"/>
              </p:ext>
            </p:extLst>
          </p:nvPr>
        </p:nvGraphicFramePr>
        <p:xfrm>
          <a:off x="218823" y="1472687"/>
          <a:ext cx="4746878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35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542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010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268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50954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dirty="0" smtClean="0"/>
                        <a:t>ID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購入者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商品</a:t>
                      </a:r>
                      <a:r>
                        <a:rPr kumimoji="1" lang="en-US" altLang="ja-JP" sz="2800" dirty="0" smtClean="0"/>
                        <a:t>ID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数量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0954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1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X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/>
                        <a:t>1</a:t>
                      </a:r>
                      <a:endParaRPr kumimoji="1" lang="ja-JP" alt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/>
                        <a:t>2</a:t>
                      </a:r>
                      <a:endParaRPr kumimoji="1" lang="ja-JP" alt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586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2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Y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/>
                        <a:t>1</a:t>
                      </a:r>
                      <a:endParaRPr kumimoji="1" lang="ja-JP" alt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/>
                        <a:t>3</a:t>
                      </a:r>
                      <a:endParaRPr kumimoji="1" lang="ja-JP" alt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586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3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X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/>
                        <a:t>3</a:t>
                      </a:r>
                      <a:endParaRPr kumimoji="1" lang="ja-JP" alt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/>
                        <a:t>1</a:t>
                      </a:r>
                      <a:endParaRPr kumimoji="1" lang="ja-JP" alt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586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4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Y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/>
                        <a:t>2</a:t>
                      </a:r>
                      <a:endParaRPr kumimoji="1" lang="ja-JP" alt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/>
                        <a:t>4</a:t>
                      </a:r>
                      <a:endParaRPr kumimoji="1" lang="ja-JP" alt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" name="テキスト ボックス 5"/>
          <p:cNvSpPr txBox="1"/>
          <p:nvPr/>
        </p:nvSpPr>
        <p:spPr>
          <a:xfrm>
            <a:off x="884102" y="925583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dirty="0" smtClean="0"/>
              <a:t>もとになる</a:t>
            </a:r>
            <a:r>
              <a:rPr kumimoji="1" lang="ja-JP" altLang="en-US" sz="2800" b="1" dirty="0" smtClean="0">
                <a:solidFill>
                  <a:srgbClr val="C00000"/>
                </a:solidFill>
              </a:rPr>
              <a:t>テーブル</a:t>
            </a:r>
            <a:endParaRPr kumimoji="1" lang="ja-JP" altLang="en-US" sz="2800" b="1" dirty="0">
              <a:solidFill>
                <a:srgbClr val="C00000"/>
              </a:solidFill>
            </a:endParaRPr>
          </a:p>
        </p:txBody>
      </p:sp>
      <p:graphicFrame>
        <p:nvGraphicFramePr>
          <p:cNvPr id="7" name="表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6529756"/>
              </p:ext>
            </p:extLst>
          </p:nvPr>
        </p:nvGraphicFramePr>
        <p:xfrm>
          <a:off x="449301" y="4283710"/>
          <a:ext cx="4628559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66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90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28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03239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dirty="0" smtClean="0"/>
                        <a:t>ID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商品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単価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1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800" dirty="0" smtClean="0"/>
                        <a:t>みかん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50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2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800" dirty="0" smtClean="0"/>
                        <a:t>りんご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100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3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800" dirty="0" smtClean="0"/>
                        <a:t>メロン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500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1" name="右中かっこ 10"/>
          <p:cNvSpPr/>
          <p:nvPr/>
        </p:nvSpPr>
        <p:spPr>
          <a:xfrm>
            <a:off x="5111831" y="1594163"/>
            <a:ext cx="539750" cy="3857247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角丸四角形 11"/>
          <p:cNvSpPr/>
          <p:nvPr/>
        </p:nvSpPr>
        <p:spPr>
          <a:xfrm>
            <a:off x="6074476" y="2730500"/>
            <a:ext cx="1980029" cy="155321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6074476" y="3176392"/>
            <a:ext cx="198002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>
                <a:solidFill>
                  <a:srgbClr val="C00000"/>
                </a:solidFill>
              </a:rPr>
              <a:t>問い合わせ</a:t>
            </a:r>
            <a:endParaRPr lang="en-US" altLang="ja-JP" sz="2800" b="1" dirty="0" smtClean="0">
              <a:solidFill>
                <a:srgbClr val="C00000"/>
              </a:solidFill>
            </a:endParaRPr>
          </a:p>
          <a:p>
            <a:r>
              <a:rPr kumimoji="1" lang="ja-JP" altLang="en-US" sz="2800" b="1" dirty="0" smtClean="0">
                <a:solidFill>
                  <a:srgbClr val="C00000"/>
                </a:solidFill>
              </a:rPr>
              <a:t>（クエリ）</a:t>
            </a:r>
            <a:endParaRPr kumimoji="1" lang="ja-JP" altLang="en-US" sz="2800" b="1" dirty="0">
              <a:solidFill>
                <a:srgbClr val="C00000"/>
              </a:solidFill>
            </a:endParaRPr>
          </a:p>
        </p:txBody>
      </p:sp>
      <p:sp>
        <p:nvSpPr>
          <p:cNvPr id="14" name="右矢印 13"/>
          <p:cNvSpPr/>
          <p:nvPr/>
        </p:nvSpPr>
        <p:spPr>
          <a:xfrm>
            <a:off x="5681761" y="3056946"/>
            <a:ext cx="362535" cy="9316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7176125" y="1626110"/>
            <a:ext cx="48526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>
                <a:solidFill>
                  <a:srgbClr val="C00000"/>
                </a:solidFill>
              </a:rPr>
              <a:t>問い合わせ（クエリ）</a:t>
            </a:r>
            <a:r>
              <a:rPr lang="ja-JP" altLang="en-US" sz="2800" b="1" dirty="0" smtClean="0"/>
              <a:t>の結果</a:t>
            </a:r>
            <a:endParaRPr kumimoji="1" lang="ja-JP" altLang="en-US" sz="2800" b="1" dirty="0">
              <a:solidFill>
                <a:srgbClr val="C00000"/>
              </a:solidFill>
            </a:endParaRPr>
          </a:p>
        </p:txBody>
      </p:sp>
      <p:graphicFrame>
        <p:nvGraphicFramePr>
          <p:cNvPr id="17" name="表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3651309"/>
              </p:ext>
            </p:extLst>
          </p:nvPr>
        </p:nvGraphicFramePr>
        <p:xfrm>
          <a:off x="8268648" y="2227387"/>
          <a:ext cx="3760087" cy="3017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30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4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7164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50954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購入者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商品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数量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0954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X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800" b="1" dirty="0" smtClean="0"/>
                        <a:t>みかん</a:t>
                      </a:r>
                      <a:endParaRPr kumimoji="1" lang="ja-JP" alt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/>
                        <a:t>2</a:t>
                      </a:r>
                      <a:endParaRPr kumimoji="1" lang="ja-JP" alt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586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Y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800" b="1" dirty="0" smtClean="0"/>
                        <a:t>みかん</a:t>
                      </a:r>
                      <a:endParaRPr kumimoji="1" lang="ja-JP" alt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/>
                        <a:t>3</a:t>
                      </a:r>
                      <a:endParaRPr kumimoji="1" lang="ja-JP" alt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586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Y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800" b="1" dirty="0" smtClean="0"/>
                        <a:t>りんご</a:t>
                      </a:r>
                      <a:endParaRPr kumimoji="1" lang="ja-JP" alt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/>
                        <a:t>4</a:t>
                      </a:r>
                      <a:endParaRPr kumimoji="1" lang="ja-JP" alt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586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X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800" b="1" dirty="0" smtClean="0"/>
                        <a:t>メロン</a:t>
                      </a:r>
                      <a:endParaRPr kumimoji="1" lang="ja-JP" alt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/>
                        <a:t>1</a:t>
                      </a:r>
                      <a:endParaRPr kumimoji="1" lang="ja-JP" alt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8" name="右矢印 17"/>
          <p:cNvSpPr/>
          <p:nvPr/>
        </p:nvSpPr>
        <p:spPr>
          <a:xfrm>
            <a:off x="7980309" y="3056946"/>
            <a:ext cx="362535" cy="9316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5489782" y="5597412"/>
            <a:ext cx="653895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2800" b="1" dirty="0" smtClean="0"/>
              <a:t>購入者、商品、数量のテーブル</a:t>
            </a:r>
            <a:r>
              <a:rPr lang="ja-JP" altLang="en-US" sz="2800" b="1" dirty="0" smtClean="0"/>
              <a:t>を作る</a:t>
            </a:r>
            <a:r>
              <a:rPr lang="ja-JP" altLang="en-US" sz="2800" dirty="0" smtClean="0"/>
              <a:t>　</a:t>
            </a:r>
            <a:endParaRPr lang="en-US" altLang="ja-JP" sz="2800" dirty="0" smtClean="0"/>
          </a:p>
          <a:p>
            <a:pPr algn="ctr"/>
            <a:r>
              <a:rPr lang="ja-JP" altLang="en-US" sz="2800" dirty="0" smtClean="0">
                <a:solidFill>
                  <a:srgbClr val="006600"/>
                </a:solidFill>
              </a:rPr>
              <a:t>検索</a:t>
            </a:r>
            <a:r>
              <a:rPr lang="ja-JP" altLang="en-US" sz="2800" dirty="0">
                <a:solidFill>
                  <a:srgbClr val="006600"/>
                </a:solidFill>
              </a:rPr>
              <a:t>（抽出）の</a:t>
            </a:r>
            <a:r>
              <a:rPr lang="ja-JP" altLang="en-US" sz="2800" dirty="0" smtClean="0">
                <a:solidFill>
                  <a:srgbClr val="006600"/>
                </a:solidFill>
              </a:rPr>
              <a:t>例</a:t>
            </a:r>
            <a:endParaRPr lang="ja-JP" altLang="en-US" sz="2800" dirty="0">
              <a:solidFill>
                <a:srgbClr val="00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5348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405892" y="2992293"/>
            <a:ext cx="11633708" cy="1447945"/>
          </a:xfrm>
        </p:spPr>
        <p:txBody>
          <a:bodyPr>
            <a:normAutofit fontScale="90000"/>
          </a:bodyPr>
          <a:lstStyle/>
          <a:p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4-2 </a:t>
            </a: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テーブル定義、</a:t>
            </a:r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リレーションシップに関する実践演習</a:t>
            </a:r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（今までの復習を兼ねる）</a:t>
            </a:r>
            <a:endParaRPr kumimoji="1" lang="ja-JP" altLang="en-US" sz="53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pPr/>
              <a:t>10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42661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11</a:t>
            </a:fld>
            <a:endParaRPr kumimoji="1" lang="ja-JP" altLang="en-US"/>
          </a:p>
        </p:txBody>
      </p:sp>
      <p:pic>
        <p:nvPicPr>
          <p:cNvPr id="1026" name="Picture 2" descr="美味しそうにご飯を食べる女性のイラスト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764" y="868864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美味しそうにご飯を食べる男性のイラスト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9160" y="901700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686764" y="2744583"/>
            <a:ext cx="1756229" cy="6960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6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X </a:t>
            </a:r>
            <a:r>
              <a:rPr lang="ja-JP" altLang="en-US" sz="36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さん</a:t>
            </a:r>
            <a:endParaRPr lang="ja-JP" altLang="en-US" sz="360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コンテンツ プレースホルダー 2"/>
          <p:cNvSpPr txBox="1">
            <a:spLocks/>
          </p:cNvSpPr>
          <p:nvPr/>
        </p:nvSpPr>
        <p:spPr>
          <a:xfrm>
            <a:off x="5809160" y="2777418"/>
            <a:ext cx="1756229" cy="6960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6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Y </a:t>
            </a:r>
            <a:r>
              <a:rPr lang="ja-JP" altLang="en-US" sz="36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さん</a:t>
            </a:r>
            <a:endParaRPr lang="ja-JP" altLang="en-US" sz="360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1" name="コンテンツ プレースホルダー 2"/>
          <p:cNvSpPr txBox="1">
            <a:spLocks/>
          </p:cNvSpPr>
          <p:nvPr/>
        </p:nvSpPr>
        <p:spPr>
          <a:xfrm>
            <a:off x="2597749" y="3853280"/>
            <a:ext cx="2548295" cy="1045917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6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X </a:t>
            </a:r>
            <a:r>
              <a:rPr lang="ja-JP" altLang="en-US" sz="3600" dirty="0" err="1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さん</a:t>
            </a:r>
            <a:r>
              <a:rPr lang="ja-JP" altLang="en-US" sz="36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が</a:t>
            </a:r>
            <a:endParaRPr lang="en-US" altLang="ja-JP" sz="3600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r>
              <a:rPr lang="ja-JP" altLang="en-US" sz="36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した</a:t>
            </a:r>
            <a:r>
              <a:rPr lang="ja-JP" altLang="en-US" sz="36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endParaRPr lang="en-US" altLang="ja-JP" sz="3600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2" name="コンテンツ プレースホルダー 2"/>
          <p:cNvSpPr txBox="1">
            <a:spLocks/>
          </p:cNvSpPr>
          <p:nvPr/>
        </p:nvSpPr>
        <p:spPr>
          <a:xfrm>
            <a:off x="8452581" y="4417383"/>
            <a:ext cx="2548295" cy="1045917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6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Y</a:t>
            </a:r>
            <a:r>
              <a:rPr lang="en-US" altLang="ja-JP" sz="36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ja-JP" altLang="en-US" sz="3600" dirty="0" err="1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さん</a:t>
            </a:r>
            <a:r>
              <a:rPr lang="ja-JP" altLang="en-US" sz="36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が</a:t>
            </a:r>
            <a:endParaRPr lang="en-US" altLang="ja-JP" sz="3600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r>
              <a:rPr lang="ja-JP" altLang="en-US" sz="36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した</a:t>
            </a:r>
            <a:r>
              <a:rPr lang="ja-JP" altLang="en-US" sz="36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endParaRPr lang="en-US" altLang="ja-JP" sz="3600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3" name="コンテンツ プレースホルダー 2"/>
          <p:cNvSpPr txBox="1">
            <a:spLocks/>
          </p:cNvSpPr>
          <p:nvPr/>
        </p:nvSpPr>
        <p:spPr>
          <a:xfrm>
            <a:off x="4002432" y="6088149"/>
            <a:ext cx="5208221" cy="6093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多対多の関係の例</a:t>
            </a:r>
            <a:endParaRPr lang="en-US" altLang="ja-JP" sz="3600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030" name="Picture 6" descr="みかん・オレンジのイラスト（フルーツ）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8639" y="1090152"/>
            <a:ext cx="936625" cy="931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みかん・オレンジのイラスト（フルーツ）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8139" y="1090152"/>
            <a:ext cx="936625" cy="931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みかん・オレンジのイラスト（フルーツ）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7639" y="1090152"/>
            <a:ext cx="936625" cy="931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みかん・オレンジのイラスト（フルーツ）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7930" y="1057316"/>
            <a:ext cx="936625" cy="931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みかん・オレンジのイラスト（フルーツ）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7430" y="1057316"/>
            <a:ext cx="936625" cy="931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メロンのイラスト（フルーツ）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1397" y="2284687"/>
            <a:ext cx="1220500" cy="1271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リンゴのイラスト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635" y="2105350"/>
            <a:ext cx="1052148" cy="1052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0" descr="リンゴのイラスト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3525" y="2130999"/>
            <a:ext cx="1052148" cy="1052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0" descr="リンゴのイラスト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0415" y="2156648"/>
            <a:ext cx="1052148" cy="1052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0" descr="リンゴのイラスト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635" y="3124211"/>
            <a:ext cx="1052148" cy="1052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5882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12</a:t>
            </a:fld>
            <a:endParaRPr lang="ja-JP" altLang="en-US" sz="1800" dirty="0"/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/>
              <a:t>テーブルの例</a:t>
            </a:r>
          </a:p>
        </p:txBody>
      </p:sp>
      <p:graphicFrame>
        <p:nvGraphicFramePr>
          <p:cNvPr id="15" name="表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2900262"/>
              </p:ext>
            </p:extLst>
          </p:nvPr>
        </p:nvGraphicFramePr>
        <p:xfrm>
          <a:off x="6893220" y="2936207"/>
          <a:ext cx="4628559" cy="2560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66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90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28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03239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商品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単価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みかん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りんご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3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メロン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7" name="コンテンツ プレースホルダー 2"/>
          <p:cNvSpPr txBox="1">
            <a:spLocks/>
          </p:cNvSpPr>
          <p:nvPr/>
        </p:nvSpPr>
        <p:spPr>
          <a:xfrm>
            <a:off x="6516365" y="2439056"/>
            <a:ext cx="5675635" cy="6960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◇　</a:t>
            </a:r>
            <a:r>
              <a:rPr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名：</a:t>
            </a:r>
            <a:r>
              <a:rPr lang="ja-JP" altLang="en-US" sz="3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endParaRPr lang="ja-JP" altLang="en-US" sz="3600" b="1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23" name="表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5979710"/>
              </p:ext>
            </p:extLst>
          </p:nvPr>
        </p:nvGraphicFramePr>
        <p:xfrm>
          <a:off x="218823" y="1472686"/>
          <a:ext cx="5788707" cy="32971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42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797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66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1807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89199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購入者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商品</a:t>
                      </a:r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数量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9944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X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/>
                        <a:t>1</a:t>
                      </a:r>
                      <a:endParaRPr kumimoji="1" lang="ja-JP" altLang="en-US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/>
                        <a:t>2</a:t>
                      </a:r>
                      <a:endParaRPr kumimoji="1" lang="ja-JP" altLang="en-US" sz="3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Y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/>
                        <a:t>1</a:t>
                      </a:r>
                      <a:endParaRPr kumimoji="1" lang="ja-JP" altLang="en-US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/>
                        <a:t>3</a:t>
                      </a:r>
                      <a:endParaRPr kumimoji="1" lang="ja-JP" altLang="en-US" sz="3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3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X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/>
                        <a:t>3</a:t>
                      </a:r>
                      <a:endParaRPr kumimoji="1" lang="ja-JP" altLang="en-US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/>
                        <a:t>1</a:t>
                      </a:r>
                      <a:endParaRPr kumimoji="1" lang="ja-JP" altLang="en-US" sz="3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4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Y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/>
                        <a:t>2</a:t>
                      </a:r>
                      <a:endParaRPr kumimoji="1" lang="ja-JP" altLang="en-US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/>
                        <a:t>4</a:t>
                      </a:r>
                      <a:endParaRPr kumimoji="1" lang="ja-JP" altLang="en-US" sz="3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4" name="コンテンツ プレースホルダー 2"/>
          <p:cNvSpPr txBox="1">
            <a:spLocks/>
          </p:cNvSpPr>
          <p:nvPr/>
        </p:nvSpPr>
        <p:spPr>
          <a:xfrm>
            <a:off x="57483" y="912583"/>
            <a:ext cx="5675635" cy="6960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◇　</a:t>
            </a:r>
            <a:r>
              <a:rPr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名：</a:t>
            </a:r>
            <a:r>
              <a:rPr lang="ja-JP" altLang="en-US" sz="3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</a:p>
        </p:txBody>
      </p:sp>
      <p:sp>
        <p:nvSpPr>
          <p:cNvPr id="25" name="正方形/長方形 24"/>
          <p:cNvSpPr/>
          <p:nvPr/>
        </p:nvSpPr>
        <p:spPr>
          <a:xfrm>
            <a:off x="6893220" y="2975945"/>
            <a:ext cx="1243941" cy="2495501"/>
          </a:xfrm>
          <a:prstGeom prst="rect">
            <a:avLst/>
          </a:prstGeom>
          <a:noFill/>
          <a:ln w="539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6" name="正方形/長方形 25"/>
          <p:cNvSpPr/>
          <p:nvPr/>
        </p:nvSpPr>
        <p:spPr>
          <a:xfrm>
            <a:off x="2856775" y="1492656"/>
            <a:ext cx="1584004" cy="3284861"/>
          </a:xfrm>
          <a:prstGeom prst="rect">
            <a:avLst/>
          </a:prstGeom>
          <a:noFill/>
          <a:ln w="539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コンテンツ プレースホルダー 2"/>
          <p:cNvSpPr txBox="1">
            <a:spLocks/>
          </p:cNvSpPr>
          <p:nvPr/>
        </p:nvSpPr>
        <p:spPr>
          <a:xfrm>
            <a:off x="7165485" y="5578423"/>
            <a:ext cx="1756229" cy="6960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主</a:t>
            </a:r>
            <a:r>
              <a:rPr lang="ja-JP" altLang="en-US" sz="3600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キ</a:t>
            </a:r>
            <a:r>
              <a:rPr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ー</a:t>
            </a:r>
            <a:endParaRPr lang="ja-JP" altLang="en-US" sz="3600" dirty="0">
              <a:solidFill>
                <a:srgbClr val="C0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3" name="屈折矢印 12"/>
          <p:cNvSpPr/>
          <p:nvPr/>
        </p:nvSpPr>
        <p:spPr>
          <a:xfrm flipH="1">
            <a:off x="4440779" y="5205191"/>
            <a:ext cx="2687662" cy="650449"/>
          </a:xfrm>
          <a:prstGeom prst="bentUp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コンテンツ プレースホルダー 2"/>
          <p:cNvSpPr txBox="1">
            <a:spLocks/>
          </p:cNvSpPr>
          <p:nvPr/>
        </p:nvSpPr>
        <p:spPr>
          <a:xfrm>
            <a:off x="2686979" y="4889627"/>
            <a:ext cx="2309220" cy="6960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外部</a:t>
            </a:r>
            <a:r>
              <a:rPr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キー</a:t>
            </a:r>
            <a:endParaRPr lang="ja-JP" altLang="en-US" sz="3600" dirty="0">
              <a:solidFill>
                <a:srgbClr val="C0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6" name="Rectangle 3"/>
          <p:cNvSpPr txBox="1">
            <a:spLocks/>
          </p:cNvSpPr>
          <p:nvPr/>
        </p:nvSpPr>
        <p:spPr>
          <a:xfrm>
            <a:off x="235825" y="5855640"/>
            <a:ext cx="7952295" cy="7736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ja-JP" altLang="en-US" dirty="0" smtClean="0">
                <a:solidFill>
                  <a:schemeClr val="tx1"/>
                </a:solidFill>
              </a:rPr>
              <a:t>テーブル「</a:t>
            </a:r>
            <a:r>
              <a:rPr lang="ja-JP" altLang="en-US" b="1" dirty="0" smtClean="0">
                <a:solidFill>
                  <a:schemeClr val="tx1"/>
                </a:solidFill>
              </a:rPr>
              <a:t>購入</a:t>
            </a:r>
            <a:r>
              <a:rPr lang="ja-JP" altLang="en-US" dirty="0" smtClean="0">
                <a:solidFill>
                  <a:schemeClr val="tx1"/>
                </a:solidFill>
              </a:rPr>
              <a:t>」の</a:t>
            </a:r>
            <a:r>
              <a:rPr lang="ja-JP" altLang="en-US" b="1" dirty="0" smtClean="0">
                <a:solidFill>
                  <a:schemeClr val="tx1"/>
                </a:solidFill>
              </a:rPr>
              <a:t>商品</a:t>
            </a:r>
            <a:r>
              <a:rPr lang="en-US" altLang="ja-JP" b="1" dirty="0" smtClean="0">
                <a:solidFill>
                  <a:schemeClr val="tx1"/>
                </a:solidFill>
              </a:rPr>
              <a:t>ID</a:t>
            </a:r>
            <a:r>
              <a:rPr lang="ja-JP" altLang="en-US" dirty="0" smtClean="0">
                <a:solidFill>
                  <a:schemeClr val="tx1"/>
                </a:solidFill>
              </a:rPr>
              <a:t>の値は、</a:t>
            </a:r>
            <a:r>
              <a:rPr lang="ja-JP" altLang="en-US" dirty="0" smtClean="0">
                <a:solidFill>
                  <a:srgbClr val="FF0000"/>
                </a:solidFill>
              </a:rPr>
              <a:t>必ず</a:t>
            </a:r>
            <a:r>
              <a:rPr lang="ja-JP" altLang="en-US" dirty="0" smtClean="0">
                <a:solidFill>
                  <a:schemeClr val="tx1"/>
                </a:solidFill>
              </a:rPr>
              <a:t>、</a:t>
            </a:r>
            <a:endParaRPr lang="en-US" altLang="ja-JP" dirty="0" smtClean="0">
              <a:solidFill>
                <a:schemeClr val="tx1"/>
              </a:solidFill>
            </a:endParaRP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ja-JP" altLang="en-US" dirty="0" smtClean="0">
                <a:solidFill>
                  <a:schemeClr val="tx1"/>
                </a:solidFill>
              </a:rPr>
              <a:t>テーブル「</a:t>
            </a:r>
            <a:r>
              <a:rPr lang="ja-JP" altLang="en-US" b="1" dirty="0" smtClean="0">
                <a:solidFill>
                  <a:schemeClr val="tx1"/>
                </a:solidFill>
              </a:rPr>
              <a:t>商品</a:t>
            </a:r>
            <a:r>
              <a:rPr lang="ja-JP" altLang="en-US" dirty="0" smtClean="0">
                <a:solidFill>
                  <a:schemeClr val="tx1"/>
                </a:solidFill>
              </a:rPr>
              <a:t>」の</a:t>
            </a:r>
            <a:r>
              <a:rPr lang="en-US" altLang="ja-JP" b="1" dirty="0" smtClean="0">
                <a:solidFill>
                  <a:schemeClr val="tx1"/>
                </a:solidFill>
              </a:rPr>
              <a:t>ID</a:t>
            </a:r>
            <a:r>
              <a:rPr lang="ja-JP" altLang="en-US" dirty="0" smtClean="0">
                <a:solidFill>
                  <a:schemeClr val="tx1"/>
                </a:solidFill>
              </a:rPr>
              <a:t>の中から</a:t>
            </a:r>
            <a:r>
              <a:rPr lang="ja-JP" altLang="en-US" b="1" u="sng" dirty="0" smtClean="0">
                <a:solidFill>
                  <a:srgbClr val="FF0000"/>
                </a:solidFill>
              </a:rPr>
              <a:t>選ぶ</a:t>
            </a:r>
            <a:endParaRPr lang="en-US" altLang="ja-JP" b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7536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いまから行う</a:t>
            </a:r>
            <a:r>
              <a:rPr lang="ja-JP" altLang="en-US" b="1" u="sng" dirty="0" smtClean="0"/>
              <a:t>テーブル定義</a:t>
            </a:r>
            <a:endParaRPr kumimoji="1" lang="ja-JP" altLang="en-US" b="1" u="sng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076325"/>
            <a:ext cx="5131586" cy="132820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ja-JP" altLang="en-US" sz="3200" dirty="0" smtClean="0"/>
              <a:t>◆ テーブル名</a:t>
            </a:r>
            <a:r>
              <a:rPr lang="ja-JP" altLang="en-US" sz="3200" dirty="0"/>
              <a:t>「</a:t>
            </a:r>
            <a:r>
              <a:rPr lang="ja-JP" altLang="en-US" sz="3200" b="1" dirty="0"/>
              <a:t>商品</a:t>
            </a:r>
            <a:r>
              <a:rPr lang="ja-JP" altLang="en-US" sz="3200" dirty="0"/>
              <a:t>」の</a:t>
            </a:r>
            <a:r>
              <a:rPr lang="ja-JP" altLang="en-US" sz="3200" dirty="0">
                <a:solidFill>
                  <a:srgbClr val="C00000"/>
                </a:solidFill>
              </a:rPr>
              <a:t>テーブル定義</a:t>
            </a:r>
          </a:p>
          <a:p>
            <a:pPr marL="0" indent="0">
              <a:buNone/>
            </a:pPr>
            <a:r>
              <a:rPr kumimoji="1" lang="ja-JP" altLang="en-US" sz="3200" dirty="0" smtClean="0"/>
              <a:t>（デザインビューを</a:t>
            </a:r>
            <a:r>
              <a:rPr lang="ja-JP" altLang="en-US" sz="3200" dirty="0" smtClean="0"/>
              <a:t>使用）</a:t>
            </a:r>
            <a:endParaRPr kumimoji="1" lang="ja-JP" altLang="en-US" sz="32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13</a:t>
            </a:fld>
            <a:endParaRPr kumimoji="1" lang="ja-JP" altLang="en-US"/>
          </a:p>
        </p:txBody>
      </p:sp>
      <p:graphicFrame>
        <p:nvGraphicFramePr>
          <p:cNvPr id="5" name="表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3543915"/>
              </p:ext>
            </p:extLst>
          </p:nvPr>
        </p:nvGraphicFramePr>
        <p:xfrm>
          <a:off x="279400" y="2618625"/>
          <a:ext cx="4854222" cy="280416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1614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927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12021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フィールド名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データ型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509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b="1" dirty="0" smtClean="0"/>
                        <a:t>ID</a:t>
                      </a:r>
                      <a:endParaRPr kumimoji="1" lang="ja-JP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b="1" dirty="0" smtClean="0"/>
                        <a:t>数値型</a:t>
                      </a:r>
                      <a:endParaRPr kumimoji="1" lang="ja-JP" altLang="en-US" sz="3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商品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短いテキスト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単価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数値型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テキスト ボックス 5"/>
          <p:cNvSpPr txBox="1"/>
          <p:nvPr/>
        </p:nvSpPr>
        <p:spPr>
          <a:xfrm>
            <a:off x="5065398" y="3594888"/>
            <a:ext cx="106311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b="1" u="sng" dirty="0" smtClean="0">
                <a:solidFill>
                  <a:srgbClr val="FF0000"/>
                </a:solidFill>
              </a:rPr>
              <a:t>← 主</a:t>
            </a:r>
            <a:endParaRPr kumimoji="1" lang="en-US" altLang="ja-JP" sz="3200" b="1" u="sng" dirty="0" smtClean="0">
              <a:solidFill>
                <a:srgbClr val="FF0000"/>
              </a:solidFill>
            </a:endParaRPr>
          </a:p>
          <a:p>
            <a:r>
              <a:rPr kumimoji="1" lang="ja-JP" altLang="en-US" sz="3200" b="1" u="sng" dirty="0" smtClean="0">
                <a:solidFill>
                  <a:srgbClr val="FF0000"/>
                </a:solidFill>
              </a:rPr>
              <a:t>キー</a:t>
            </a:r>
            <a:endParaRPr kumimoji="1" lang="ja-JP" altLang="en-US" sz="3200" b="1" u="sng" dirty="0">
              <a:solidFill>
                <a:srgbClr val="FF0000"/>
              </a:solidFill>
            </a:endParaRPr>
          </a:p>
        </p:txBody>
      </p:sp>
      <p:sp>
        <p:nvSpPr>
          <p:cNvPr id="7" name="コンテンツ プレースホルダー 2"/>
          <p:cNvSpPr txBox="1">
            <a:spLocks/>
          </p:cNvSpPr>
          <p:nvPr/>
        </p:nvSpPr>
        <p:spPr>
          <a:xfrm>
            <a:off x="261055" y="5862461"/>
            <a:ext cx="4890911" cy="6850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「</a:t>
            </a:r>
            <a:r>
              <a:rPr lang="en-US" altLang="ja-JP" sz="3200" dirty="0" smtClean="0"/>
              <a:t>ID</a:t>
            </a:r>
            <a:r>
              <a:rPr lang="ja-JP" altLang="en-US" sz="3200" dirty="0" smtClean="0"/>
              <a:t>」が</a:t>
            </a:r>
            <a:r>
              <a:rPr lang="ja-JP" altLang="en-US" sz="3200" dirty="0" smtClean="0">
                <a:solidFill>
                  <a:srgbClr val="C00000"/>
                </a:solidFill>
              </a:rPr>
              <a:t>主キー</a:t>
            </a:r>
            <a:r>
              <a:rPr lang="ja-JP" altLang="en-US" sz="3200" dirty="0" smtClean="0"/>
              <a:t>である</a:t>
            </a:r>
            <a:endParaRPr lang="ja-JP" altLang="en-US" sz="3200" dirty="0"/>
          </a:p>
        </p:txBody>
      </p:sp>
      <p:sp>
        <p:nvSpPr>
          <p:cNvPr id="11" name="コンテンツ プレースホルダー 2"/>
          <p:cNvSpPr txBox="1">
            <a:spLocks/>
          </p:cNvSpPr>
          <p:nvPr/>
        </p:nvSpPr>
        <p:spPr>
          <a:xfrm>
            <a:off x="6154553" y="1076325"/>
            <a:ext cx="5131586" cy="1328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◆ テーブル名「</a:t>
            </a:r>
            <a:r>
              <a:rPr lang="ja-JP" altLang="en-US" sz="3200" b="1" dirty="0"/>
              <a:t>購入</a:t>
            </a:r>
            <a:r>
              <a:rPr lang="ja-JP" altLang="en-US" sz="3200" dirty="0" smtClean="0"/>
              <a:t>」の</a:t>
            </a:r>
            <a:r>
              <a:rPr lang="ja-JP" altLang="en-US" sz="3200" dirty="0" smtClean="0">
                <a:solidFill>
                  <a:srgbClr val="C00000"/>
                </a:solidFill>
              </a:rPr>
              <a:t>テーブル定義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（デザインビューを使用）</a:t>
            </a:r>
            <a:endParaRPr lang="ja-JP" altLang="en-US" sz="3200" dirty="0"/>
          </a:p>
        </p:txBody>
      </p:sp>
      <p:graphicFrame>
        <p:nvGraphicFramePr>
          <p:cNvPr id="12" name="表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7019606"/>
              </p:ext>
            </p:extLst>
          </p:nvPr>
        </p:nvGraphicFramePr>
        <p:xfrm>
          <a:off x="6154553" y="2618625"/>
          <a:ext cx="4854222" cy="33832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1614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927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12021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フィールド名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データ型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509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b="1" dirty="0" smtClean="0"/>
                        <a:t>ID</a:t>
                      </a:r>
                      <a:endParaRPr kumimoji="1" lang="ja-JP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b="1" dirty="0" smtClean="0"/>
                        <a:t>数値型</a:t>
                      </a:r>
                      <a:endParaRPr kumimoji="1" lang="ja-JP" altLang="en-US" sz="3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購入者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短いテキスト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商品</a:t>
                      </a:r>
                      <a:r>
                        <a:rPr kumimoji="1" lang="en-US" altLang="ja-JP" sz="3200" dirty="0" smtClean="0"/>
                        <a:t>ID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数値型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数量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数値型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3" name="テキスト ボックス 12"/>
          <p:cNvSpPr txBox="1"/>
          <p:nvPr/>
        </p:nvSpPr>
        <p:spPr>
          <a:xfrm>
            <a:off x="11008775" y="3662363"/>
            <a:ext cx="106311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b="1" u="sng" dirty="0" smtClean="0">
                <a:solidFill>
                  <a:srgbClr val="FF0000"/>
                </a:solidFill>
              </a:rPr>
              <a:t>← 主</a:t>
            </a:r>
            <a:endParaRPr kumimoji="1" lang="en-US" altLang="ja-JP" sz="3200" b="1" u="sng" dirty="0" smtClean="0">
              <a:solidFill>
                <a:srgbClr val="FF0000"/>
              </a:solidFill>
            </a:endParaRPr>
          </a:p>
          <a:p>
            <a:r>
              <a:rPr kumimoji="1" lang="ja-JP" altLang="en-US" sz="3200" b="1" u="sng" dirty="0" smtClean="0">
                <a:solidFill>
                  <a:srgbClr val="FF0000"/>
                </a:solidFill>
              </a:rPr>
              <a:t>キー</a:t>
            </a:r>
            <a:endParaRPr kumimoji="1" lang="ja-JP" altLang="en-US" sz="3200" b="1" u="sng" dirty="0">
              <a:solidFill>
                <a:srgbClr val="FF0000"/>
              </a:solidFill>
            </a:endParaRPr>
          </a:p>
        </p:txBody>
      </p:sp>
      <p:sp>
        <p:nvSpPr>
          <p:cNvPr id="14" name="コンテンツ プレースホルダー 2"/>
          <p:cNvSpPr txBox="1">
            <a:spLocks/>
          </p:cNvSpPr>
          <p:nvPr/>
        </p:nvSpPr>
        <p:spPr>
          <a:xfrm>
            <a:off x="6861389" y="6125194"/>
            <a:ext cx="4890911" cy="6850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「</a:t>
            </a:r>
            <a:r>
              <a:rPr lang="en-US" altLang="ja-JP" sz="3200" dirty="0" smtClean="0"/>
              <a:t>ID</a:t>
            </a:r>
            <a:r>
              <a:rPr lang="ja-JP" altLang="en-US" sz="3200" dirty="0" smtClean="0"/>
              <a:t>」が</a:t>
            </a:r>
            <a:r>
              <a:rPr lang="ja-JP" altLang="en-US" sz="3200" dirty="0" smtClean="0">
                <a:solidFill>
                  <a:srgbClr val="C00000"/>
                </a:solidFill>
              </a:rPr>
              <a:t>主キー</a:t>
            </a:r>
            <a:r>
              <a:rPr lang="ja-JP" altLang="en-US" sz="3200" dirty="0" smtClean="0"/>
              <a:t>である</a:t>
            </a:r>
            <a:endParaRPr lang="ja-JP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357101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いまから行う</a:t>
            </a:r>
            <a:r>
              <a:rPr lang="ja-JP" altLang="en-US" b="1" u="sng" dirty="0" smtClean="0"/>
              <a:t>リレーションシップ作成</a:t>
            </a:r>
            <a:endParaRPr kumimoji="1" lang="ja-JP" altLang="en-US" b="1" u="sng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14</a:t>
            </a:fld>
            <a:endParaRPr kumimoji="1" lang="ja-JP" altLang="en-US"/>
          </a:p>
        </p:txBody>
      </p:sp>
      <p:pic>
        <p:nvPicPr>
          <p:cNvPr id="15" name="図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6889" y="3256608"/>
            <a:ext cx="7167986" cy="3601391"/>
          </a:xfrm>
          <a:prstGeom prst="rect">
            <a:avLst/>
          </a:prstGeom>
        </p:spPr>
      </p:pic>
      <p:sp>
        <p:nvSpPr>
          <p:cNvPr id="16" name="テキスト ボックス 15"/>
          <p:cNvSpPr txBox="1"/>
          <p:nvPr/>
        </p:nvSpPr>
        <p:spPr>
          <a:xfrm>
            <a:off x="8534380" y="4503902"/>
            <a:ext cx="341632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リレーションシップ</a:t>
            </a:r>
            <a:endParaRPr kumimoji="1" lang="en-US" altLang="ja-JP" sz="2800" dirty="0" smtClean="0"/>
          </a:p>
          <a:p>
            <a:r>
              <a:rPr kumimoji="1" lang="ja-JP" altLang="en-US" sz="2800" dirty="0" smtClean="0"/>
              <a:t>ウインドウの例</a:t>
            </a:r>
            <a:endParaRPr kumimoji="1" lang="ja-JP" altLang="en-US" sz="2800" dirty="0"/>
          </a:p>
        </p:txBody>
      </p:sp>
      <p:sp>
        <p:nvSpPr>
          <p:cNvPr id="17" name="Rectangle 3"/>
          <p:cNvSpPr txBox="1">
            <a:spLocks/>
          </p:cNvSpPr>
          <p:nvPr/>
        </p:nvSpPr>
        <p:spPr>
          <a:xfrm>
            <a:off x="1116290" y="1104214"/>
            <a:ext cx="7952295" cy="7736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ja-JP" altLang="en-US" dirty="0" smtClean="0">
                <a:solidFill>
                  <a:schemeClr val="tx1"/>
                </a:solidFill>
              </a:rPr>
              <a:t>「テーブル</a:t>
            </a:r>
            <a:r>
              <a:rPr lang="en-US" altLang="ja-JP" dirty="0">
                <a:solidFill>
                  <a:schemeClr val="tx1"/>
                </a:solidFill>
              </a:rPr>
              <a:t>『</a:t>
            </a:r>
            <a:r>
              <a:rPr lang="ja-JP" altLang="en-US" b="1" dirty="0" smtClean="0">
                <a:solidFill>
                  <a:schemeClr val="tx1"/>
                </a:solidFill>
              </a:rPr>
              <a:t>購入</a:t>
            </a:r>
            <a:r>
              <a:rPr lang="en-US" altLang="ja-JP" dirty="0">
                <a:solidFill>
                  <a:schemeClr val="tx1"/>
                </a:solidFill>
              </a:rPr>
              <a:t>』</a:t>
            </a:r>
            <a:r>
              <a:rPr lang="ja-JP" altLang="en-US" dirty="0" smtClean="0">
                <a:solidFill>
                  <a:schemeClr val="tx1"/>
                </a:solidFill>
              </a:rPr>
              <a:t>の</a:t>
            </a:r>
            <a:r>
              <a:rPr lang="ja-JP" altLang="en-US" b="1" dirty="0" smtClean="0">
                <a:solidFill>
                  <a:schemeClr val="tx1"/>
                </a:solidFill>
              </a:rPr>
              <a:t>商品</a:t>
            </a:r>
            <a:r>
              <a:rPr lang="en-US" altLang="ja-JP" b="1" dirty="0" smtClean="0">
                <a:solidFill>
                  <a:schemeClr val="tx1"/>
                </a:solidFill>
              </a:rPr>
              <a:t>ID</a:t>
            </a:r>
            <a:r>
              <a:rPr lang="ja-JP" altLang="en-US" dirty="0" smtClean="0">
                <a:solidFill>
                  <a:schemeClr val="tx1"/>
                </a:solidFill>
              </a:rPr>
              <a:t>の値は、</a:t>
            </a:r>
            <a:r>
              <a:rPr lang="ja-JP" altLang="en-US" dirty="0" smtClean="0">
                <a:solidFill>
                  <a:srgbClr val="FF0000"/>
                </a:solidFill>
              </a:rPr>
              <a:t>必ず</a:t>
            </a:r>
            <a:r>
              <a:rPr lang="ja-JP" altLang="en-US" dirty="0" smtClean="0">
                <a:solidFill>
                  <a:schemeClr val="tx1"/>
                </a:solidFill>
              </a:rPr>
              <a:t>、</a:t>
            </a:r>
            <a:endParaRPr lang="en-US" altLang="ja-JP" dirty="0" smtClean="0">
              <a:solidFill>
                <a:schemeClr val="tx1"/>
              </a:solidFill>
            </a:endParaRP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ja-JP" altLang="en-US" dirty="0" smtClean="0">
                <a:solidFill>
                  <a:schemeClr val="tx1"/>
                </a:solidFill>
              </a:rPr>
              <a:t>　テーブル</a:t>
            </a:r>
            <a:r>
              <a:rPr lang="en-US" altLang="ja-JP" dirty="0">
                <a:solidFill>
                  <a:schemeClr val="tx1"/>
                </a:solidFill>
              </a:rPr>
              <a:t>『</a:t>
            </a:r>
            <a:r>
              <a:rPr lang="ja-JP" altLang="en-US" b="1" dirty="0" smtClean="0">
                <a:solidFill>
                  <a:schemeClr val="tx1"/>
                </a:solidFill>
              </a:rPr>
              <a:t>商品</a:t>
            </a:r>
            <a:r>
              <a:rPr lang="en-US" altLang="ja-JP" dirty="0">
                <a:solidFill>
                  <a:schemeClr val="tx1"/>
                </a:solidFill>
              </a:rPr>
              <a:t>』</a:t>
            </a:r>
            <a:r>
              <a:rPr lang="ja-JP" altLang="en-US" dirty="0" smtClean="0">
                <a:solidFill>
                  <a:schemeClr val="tx1"/>
                </a:solidFill>
              </a:rPr>
              <a:t>の</a:t>
            </a:r>
            <a:r>
              <a:rPr lang="en-US" altLang="ja-JP" b="1" dirty="0" smtClean="0">
                <a:solidFill>
                  <a:schemeClr val="tx1"/>
                </a:solidFill>
              </a:rPr>
              <a:t>ID</a:t>
            </a:r>
            <a:r>
              <a:rPr lang="ja-JP" altLang="en-US" dirty="0" smtClean="0">
                <a:solidFill>
                  <a:schemeClr val="tx1"/>
                </a:solidFill>
              </a:rPr>
              <a:t>の中から</a:t>
            </a:r>
            <a:r>
              <a:rPr lang="ja-JP" altLang="en-US" b="1" u="sng" dirty="0" smtClean="0">
                <a:solidFill>
                  <a:srgbClr val="FF0000"/>
                </a:solidFill>
              </a:rPr>
              <a:t>選ぶ</a:t>
            </a:r>
            <a:r>
              <a:rPr lang="ja-JP" altLang="en-US" dirty="0" smtClean="0">
                <a:solidFill>
                  <a:schemeClr val="tx1"/>
                </a:solidFill>
              </a:rPr>
              <a:t>」</a:t>
            </a:r>
            <a:endParaRPr lang="en-US" altLang="ja-JP" dirty="0" smtClean="0">
              <a:solidFill>
                <a:schemeClr val="tx1"/>
              </a:solidFill>
            </a:endParaRP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ja-JP" altLang="en-US" dirty="0" smtClean="0">
                <a:solidFill>
                  <a:schemeClr val="tx1"/>
                </a:solidFill>
              </a:rPr>
              <a:t>　という</a:t>
            </a:r>
            <a:r>
              <a:rPr lang="ja-JP" altLang="en-US" dirty="0" smtClean="0">
                <a:solidFill>
                  <a:srgbClr val="C00000"/>
                </a:solidFill>
              </a:rPr>
              <a:t>リレーションシップ</a:t>
            </a:r>
            <a:r>
              <a:rPr lang="ja-JP" altLang="en-US" dirty="0" smtClean="0">
                <a:solidFill>
                  <a:schemeClr val="tx1"/>
                </a:solidFill>
              </a:rPr>
              <a:t>を作成</a:t>
            </a:r>
            <a:endParaRPr lang="en-US" altLang="ja-JP" dirty="0" smtClean="0">
              <a:solidFill>
                <a:schemeClr val="tx1"/>
              </a:solidFill>
            </a:endParaRP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ja-JP" altLang="en-US" dirty="0">
                <a:solidFill>
                  <a:schemeClr val="tx1"/>
                </a:solidFill>
              </a:rPr>
              <a:t>　</a:t>
            </a:r>
            <a:r>
              <a:rPr lang="ja-JP" altLang="en-US" dirty="0" smtClean="0">
                <a:solidFill>
                  <a:schemeClr val="tx1"/>
                </a:solidFill>
              </a:rPr>
              <a:t>（</a:t>
            </a:r>
            <a:r>
              <a:rPr lang="ja-JP" altLang="en-US" dirty="0" smtClean="0">
                <a:solidFill>
                  <a:srgbClr val="C00000"/>
                </a:solidFill>
              </a:rPr>
              <a:t>リレーションシップウインドウ</a:t>
            </a:r>
            <a:r>
              <a:rPr lang="ja-JP" altLang="en-US" dirty="0" smtClean="0">
                <a:solidFill>
                  <a:schemeClr val="tx1"/>
                </a:solidFill>
              </a:rPr>
              <a:t>を使用）</a:t>
            </a:r>
            <a:endParaRPr lang="en-US" altLang="ja-JP" dirty="0" smtClean="0">
              <a:solidFill>
                <a:schemeClr val="tx1"/>
              </a:solidFill>
            </a:endParaRPr>
          </a:p>
        </p:txBody>
      </p:sp>
      <p:sp>
        <p:nvSpPr>
          <p:cNvPr id="3" name="正方形/長方形 2"/>
          <p:cNvSpPr/>
          <p:nvPr/>
        </p:nvSpPr>
        <p:spPr>
          <a:xfrm>
            <a:off x="875489" y="992220"/>
            <a:ext cx="9708205" cy="118677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226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924162" y="1490839"/>
            <a:ext cx="9580946" cy="4865511"/>
          </a:xfrm>
        </p:spPr>
        <p:txBody>
          <a:bodyPr>
            <a:normAutofit/>
          </a:bodyPr>
          <a:lstStyle/>
          <a:p>
            <a:pPr marL="514350" indent="-514350" rtl="0" eaLnBrk="1" latinLnBrk="0" hangingPunct="1">
              <a:lnSpc>
                <a:spcPct val="120000"/>
              </a:lnSpc>
              <a:buFont typeface="+mj-lt"/>
              <a:buAutoNum type="arabicPeriod"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Windows 8 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を起動し、</a:t>
            </a:r>
            <a:r>
              <a:rPr kumimoji="1" lang="ja-JP" altLang="ja-JP" sz="3200" kern="1200" dirty="0" smtClean="0">
                <a:solidFill>
                  <a:srgbClr val="FF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ログイン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しなさい</a:t>
            </a:r>
            <a:endParaRPr lang="ja-JP" altLang="ja-JP" sz="3200" dirty="0" smtClean="0"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514350" indent="-514350" rtl="0" eaLnBrk="1" latinLnBrk="0" hangingPunct="1">
              <a:lnSpc>
                <a:spcPct val="120000"/>
              </a:lnSpc>
              <a:buFont typeface="+mj-lt"/>
              <a:buAutoNum type="arabicPeriod"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kumimoji="1" lang="ja-JP" altLang="ja-JP" sz="3200" kern="1200" dirty="0" smtClean="0">
                <a:solidFill>
                  <a:srgbClr val="FF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起動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しなさい</a:t>
            </a:r>
            <a:r>
              <a:rPr kumimoji="1" lang="en-US" altLang="ja-JP" sz="28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kumimoji="1" lang="en-US" altLang="ja-JP" sz="28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kumimoji="1" lang="en-US" altLang="ja-JP" sz="28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※</a:t>
            </a:r>
            <a:r>
              <a:rPr kumimoji="1" lang="ja-JP" altLang="ja-JP" sz="28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 初回起動では、</a:t>
            </a:r>
            <a:r>
              <a:rPr kumimoji="1" lang="ja-JP" altLang="ja-JP" sz="2800" b="1" u="sng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起動に数分くらいかかる</a:t>
            </a:r>
            <a:r>
              <a:rPr lang="ja-JP" altLang="en-US" b="1" u="sng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場合がある</a:t>
            </a:r>
            <a:r>
              <a:rPr kumimoji="1" lang="ja-JP" altLang="ja-JP" sz="28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ので、</a:t>
            </a:r>
            <a:r>
              <a:rPr kumimoji="1" lang="ja-JP" altLang="en-US" sz="28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慌てずに</a:t>
            </a:r>
            <a:r>
              <a:rPr kumimoji="1" lang="ja-JP" altLang="ja-JP" sz="28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待つこと</a:t>
            </a:r>
            <a:endParaRPr kumimoji="1" lang="en-US" altLang="ja-JP" sz="2800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 rtl="0" eaLnBrk="1" latinLnBrk="0" hangingPunct="1">
              <a:lnSpc>
                <a:spcPct val="120000"/>
              </a:lnSpc>
              <a:buNone/>
            </a:pP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　→　次ページに図解</a:t>
            </a:r>
            <a:endParaRPr lang="ja-JP" altLang="ja-JP" dirty="0" smtClean="0"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15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0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727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6424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kumimoji="1"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kumimoji="1"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の起動手順例（</a:t>
            </a:r>
            <a:r>
              <a:rPr kumimoji="1"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Windows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8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系列の場合）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（再掲）</a:t>
            </a:r>
            <a:endParaRPr kumimoji="1" lang="ja-JP" altLang="en-US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16</a:t>
            </a:fld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6" name="角丸四角形 5"/>
          <p:cNvSpPr/>
          <p:nvPr/>
        </p:nvSpPr>
        <p:spPr>
          <a:xfrm>
            <a:off x="279400" y="4405773"/>
            <a:ext cx="3750734" cy="914400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 ↓をクリックして、</a:t>
            </a:r>
            <a:endParaRPr lang="en-US" altLang="ja-JP" sz="22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kumimoji="1" lang="ja-JP" altLang="en-US" sz="2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アプリ画面に映る</a:t>
            </a:r>
            <a:endParaRPr kumimoji="1" lang="ja-JP" altLang="en-US" sz="2200" dirty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右矢印 8"/>
          <p:cNvSpPr/>
          <p:nvPr/>
        </p:nvSpPr>
        <p:spPr>
          <a:xfrm>
            <a:off x="4286627" y="2446918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右矢印 9"/>
          <p:cNvSpPr/>
          <p:nvPr/>
        </p:nvSpPr>
        <p:spPr>
          <a:xfrm>
            <a:off x="7799789" y="2755328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2" name="角丸四角形 11"/>
          <p:cNvSpPr/>
          <p:nvPr/>
        </p:nvSpPr>
        <p:spPr>
          <a:xfrm>
            <a:off x="4453745" y="4592808"/>
            <a:ext cx="3560064" cy="914400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「</a:t>
            </a:r>
            <a:r>
              <a:rPr lang="en-US" altLang="ja-JP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Access 2013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</a:t>
            </a:r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46" y="1533482"/>
            <a:ext cx="3895839" cy="2625957"/>
          </a:xfrm>
          <a:prstGeom prst="rect">
            <a:avLst/>
          </a:prstGeom>
        </p:spPr>
      </p:pic>
      <p:sp>
        <p:nvSpPr>
          <p:cNvPr id="14" name="正方形/長方形 13"/>
          <p:cNvSpPr/>
          <p:nvPr/>
        </p:nvSpPr>
        <p:spPr>
          <a:xfrm>
            <a:off x="740362" y="3673001"/>
            <a:ext cx="690465" cy="37974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円/楕円 14"/>
          <p:cNvSpPr/>
          <p:nvPr/>
        </p:nvSpPr>
        <p:spPr>
          <a:xfrm>
            <a:off x="1030438" y="4460644"/>
            <a:ext cx="345233" cy="382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6" name="図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1172" y="1533483"/>
            <a:ext cx="3352853" cy="2811936"/>
          </a:xfrm>
          <a:prstGeom prst="rect">
            <a:avLst/>
          </a:prstGeom>
        </p:spPr>
      </p:pic>
      <p:sp>
        <p:nvSpPr>
          <p:cNvPr id="17" name="正方形/長方形 16"/>
          <p:cNvSpPr/>
          <p:nvPr/>
        </p:nvSpPr>
        <p:spPr>
          <a:xfrm>
            <a:off x="5936785" y="2257046"/>
            <a:ext cx="1041626" cy="37974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右矢印 17"/>
          <p:cNvSpPr/>
          <p:nvPr/>
        </p:nvSpPr>
        <p:spPr>
          <a:xfrm>
            <a:off x="8294334" y="2383037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9" name="角丸四角形 18"/>
          <p:cNvSpPr/>
          <p:nvPr/>
        </p:nvSpPr>
        <p:spPr>
          <a:xfrm>
            <a:off x="8294334" y="4604676"/>
            <a:ext cx="3894300" cy="914400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③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en-US" altLang="ja-JP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のスタート画面が開くので確認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21" name="図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5412" y="1438804"/>
            <a:ext cx="3114592" cy="2902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301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図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585" y="2698045"/>
            <a:ext cx="8001372" cy="4086415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0" y="854009"/>
            <a:ext cx="9580946" cy="1844036"/>
          </a:xfrm>
        </p:spPr>
        <p:txBody>
          <a:bodyPr>
            <a:normAutofit fontScale="92500"/>
          </a:bodyPr>
          <a:lstStyle/>
          <a:p>
            <a:pPr marL="514350" indent="-514350">
              <a:lnSpc>
                <a:spcPct val="120000"/>
              </a:lnSpc>
              <a:buFont typeface="+mj-lt"/>
              <a:buAutoNum type="arabicPeriod" startAt="3"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で、</a:t>
            </a:r>
            <a:r>
              <a:rPr lang="ja-JP" altLang="en-US" sz="32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空</a:t>
            </a:r>
            <a:r>
              <a:rPr lang="ja-JP" altLang="en-US" sz="3200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のデスクトップデータベース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kumimoji="1" lang="ja-JP" altLang="ja-JP" sz="3200" kern="1200" dirty="0" smtClean="0">
                <a:solidFill>
                  <a:srgbClr val="FF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新規作成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しなさい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．ファイル名は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</a:t>
            </a:r>
            <a:r>
              <a:rPr lang="en-US" altLang="ja-JP" sz="3200" b="1" dirty="0" err="1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4.accdb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」にしなさい．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　　→　次ページに図解</a:t>
            </a:r>
            <a:endParaRPr lang="ja-JP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514350" indent="-514350">
              <a:lnSpc>
                <a:spcPct val="120000"/>
              </a:lnSpc>
              <a:buFont typeface="+mj-lt"/>
              <a:buAutoNum type="arabicPeriod" startAt="3"/>
            </a:pPr>
            <a:endParaRPr lang="en-US" altLang="ja-JP" sz="32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17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正方形/長方形 9"/>
          <p:cNvSpPr/>
          <p:nvPr/>
        </p:nvSpPr>
        <p:spPr>
          <a:xfrm>
            <a:off x="4581903" y="3807700"/>
            <a:ext cx="1871774" cy="37974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正方形/長方形 10"/>
          <p:cNvSpPr/>
          <p:nvPr/>
        </p:nvSpPr>
        <p:spPr>
          <a:xfrm>
            <a:off x="4581903" y="5283915"/>
            <a:ext cx="1303803" cy="1323969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2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727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4347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図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3162" y="1641123"/>
            <a:ext cx="3923251" cy="2003660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sz="3600" dirty="0" smtClean="0"/>
              <a:t>Access 2013 </a:t>
            </a:r>
            <a:r>
              <a:rPr kumimoji="1" lang="ja-JP" altLang="en-US" sz="3600" dirty="0" smtClean="0"/>
              <a:t>で空のデスクトップデータベースを作成</a:t>
            </a:r>
            <a:r>
              <a:rPr lang="ja-JP" altLang="en-US" sz="36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（再掲）</a:t>
            </a:r>
            <a:endParaRPr kumimoji="1" lang="ja-JP" altLang="en-US" sz="3600" dirty="0"/>
          </a:p>
        </p:txBody>
      </p:sp>
      <p:pic>
        <p:nvPicPr>
          <p:cNvPr id="5" name="コンテンツ プレースホルダー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3" y="1016483"/>
            <a:ext cx="3617639" cy="3479317"/>
          </a:xfrm>
          <a:ln>
            <a:solidFill>
              <a:schemeClr val="tx1"/>
            </a:solidFill>
          </a:ln>
        </p:spPr>
      </p:pic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18</a:t>
            </a:fld>
            <a:endParaRPr kumimoji="1" lang="ja-JP" altLang="en-US"/>
          </a:p>
        </p:txBody>
      </p:sp>
      <p:sp>
        <p:nvSpPr>
          <p:cNvPr id="6" name="角丸四角形 5"/>
          <p:cNvSpPr/>
          <p:nvPr/>
        </p:nvSpPr>
        <p:spPr>
          <a:xfrm>
            <a:off x="114090" y="4784155"/>
            <a:ext cx="3607010" cy="1252811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 「</a:t>
            </a:r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空のデスクトップ</a:t>
            </a:r>
            <a:endParaRPr lang="en-US" altLang="ja-JP" sz="2400" b="1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をクリック</a:t>
            </a:r>
            <a:endParaRPr kumimoji="1" lang="ja-JP" altLang="en-US" sz="2400" dirty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8" name="角丸四角形 7"/>
          <p:cNvSpPr/>
          <p:nvPr/>
        </p:nvSpPr>
        <p:spPr>
          <a:xfrm>
            <a:off x="4059267" y="3924604"/>
            <a:ext cx="4323196" cy="1252811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ファイル名として「</a:t>
            </a:r>
            <a:r>
              <a:rPr lang="ja-JP" altLang="en-US" sz="2400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</a:t>
            </a:r>
            <a:r>
              <a:rPr lang="en-US" altLang="ja-JP" sz="2400" dirty="0" err="1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4.accdb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」を設定し、「作成」をクリック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角丸四角形 8"/>
          <p:cNvSpPr/>
          <p:nvPr/>
        </p:nvSpPr>
        <p:spPr>
          <a:xfrm>
            <a:off x="8574326" y="3792309"/>
            <a:ext cx="3560064" cy="914400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③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en-US" altLang="ja-JP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Access 2013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lang="ja-JP" altLang="en-US" sz="2400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24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ツール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が</a:t>
            </a:r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開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く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右矢印 9"/>
          <p:cNvSpPr/>
          <p:nvPr/>
        </p:nvSpPr>
        <p:spPr>
          <a:xfrm>
            <a:off x="3725031" y="2258335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2" name="正方形/長方形 11"/>
          <p:cNvSpPr/>
          <p:nvPr/>
        </p:nvSpPr>
        <p:spPr>
          <a:xfrm>
            <a:off x="5968593" y="2131468"/>
            <a:ext cx="1041626" cy="274096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正方形/長方形 13"/>
          <p:cNvSpPr/>
          <p:nvPr/>
        </p:nvSpPr>
        <p:spPr>
          <a:xfrm>
            <a:off x="5953201" y="2825336"/>
            <a:ext cx="771641" cy="734647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正方形/長方形 14"/>
          <p:cNvSpPr/>
          <p:nvPr/>
        </p:nvSpPr>
        <p:spPr>
          <a:xfrm>
            <a:off x="1298317" y="1522399"/>
            <a:ext cx="1343283" cy="153530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3892149" y="5253978"/>
            <a:ext cx="491031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※ 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ファイル名は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「●●</a:t>
            </a:r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</a:t>
            </a:r>
            <a:r>
              <a:rPr lang="en-US" altLang="ja-JP" sz="2800" dirty="0" err="1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accdb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」のように設定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8" name="右矢印 17"/>
          <p:cNvSpPr/>
          <p:nvPr/>
        </p:nvSpPr>
        <p:spPr>
          <a:xfrm>
            <a:off x="8240090" y="2268516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3" name="図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1818" y="1758945"/>
            <a:ext cx="3562318" cy="1703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628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図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4694" y="1913185"/>
            <a:ext cx="7277100" cy="1685925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-1" y="778028"/>
            <a:ext cx="9954705" cy="1844036"/>
          </a:xfrm>
        </p:spPr>
        <p:txBody>
          <a:bodyPr>
            <a:normAutofit/>
          </a:bodyPr>
          <a:lstStyle/>
          <a:p>
            <a:pPr marL="514350" indent="-514350">
              <a:lnSpc>
                <a:spcPct val="120000"/>
              </a:lnSpc>
              <a:buFont typeface="+mj-lt"/>
              <a:buAutoNum type="arabicPeriod" startAt="4"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で、</a:t>
            </a:r>
            <a:r>
              <a:rPr lang="ja-JP" altLang="en-US" sz="3200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デザインビュー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を開きなさい．（「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作成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」→「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テーブルデザイン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」と操作する）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19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2" name="正方形/長方形 11"/>
          <p:cNvSpPr/>
          <p:nvPr/>
        </p:nvSpPr>
        <p:spPr>
          <a:xfrm>
            <a:off x="2644288" y="2363816"/>
            <a:ext cx="615182" cy="285392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正方形/長方形 12"/>
          <p:cNvSpPr/>
          <p:nvPr/>
        </p:nvSpPr>
        <p:spPr>
          <a:xfrm>
            <a:off x="2653947" y="2694676"/>
            <a:ext cx="657545" cy="76698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-1" y="3671744"/>
            <a:ext cx="12192001" cy="18440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5.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テーブル名「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」の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テーブル定義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を行いなさい　</a:t>
            </a:r>
            <a:endParaRPr lang="ja-JP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11" name="表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6968079"/>
              </p:ext>
            </p:extLst>
          </p:nvPr>
        </p:nvGraphicFramePr>
        <p:xfrm>
          <a:off x="1960739" y="4332157"/>
          <a:ext cx="5805674" cy="23164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0615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41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531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フィールド名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データ型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509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b="1" dirty="0" smtClean="0"/>
                        <a:t>ID</a:t>
                      </a:r>
                      <a:endParaRPr kumimoji="1" lang="ja-JP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b="1" dirty="0" smtClean="0"/>
                        <a:t>数値型</a:t>
                      </a:r>
                      <a:endParaRPr kumimoji="1" lang="ja-JP" altLang="en-US" sz="3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商品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短いテキスト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単価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数値型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4" name="テキスト ボックス 13"/>
          <p:cNvSpPr txBox="1"/>
          <p:nvPr/>
        </p:nvSpPr>
        <p:spPr>
          <a:xfrm>
            <a:off x="7766413" y="4859582"/>
            <a:ext cx="27777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b="1" u="sng" dirty="0" smtClean="0">
                <a:solidFill>
                  <a:srgbClr val="FF0000"/>
                </a:solidFill>
              </a:rPr>
              <a:t>← 主キー</a:t>
            </a:r>
            <a:endParaRPr kumimoji="1" lang="ja-JP" altLang="en-US" sz="3200" b="1" u="sng" dirty="0">
              <a:solidFill>
                <a:srgbClr val="FF0000"/>
              </a:solidFill>
            </a:endParaRPr>
          </a:p>
        </p:txBody>
      </p:sp>
      <p:sp>
        <p:nvSpPr>
          <p:cNvPr id="15" name="コンテンツ プレースホルダー 2"/>
          <p:cNvSpPr txBox="1">
            <a:spLocks/>
          </p:cNvSpPr>
          <p:nvPr/>
        </p:nvSpPr>
        <p:spPr>
          <a:xfrm>
            <a:off x="7766413" y="5545697"/>
            <a:ext cx="4890911" cy="6850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「</a:t>
            </a:r>
            <a:r>
              <a:rPr lang="en-US" altLang="ja-JP" sz="3200" dirty="0" smtClean="0"/>
              <a:t>ID</a:t>
            </a:r>
            <a:r>
              <a:rPr lang="ja-JP" altLang="en-US" sz="3200" dirty="0" smtClean="0"/>
              <a:t>」が</a:t>
            </a:r>
            <a:r>
              <a:rPr lang="ja-JP" altLang="en-US" sz="3200" dirty="0" smtClean="0">
                <a:solidFill>
                  <a:srgbClr val="C00000"/>
                </a:solidFill>
              </a:rPr>
              <a:t>主キー</a:t>
            </a:r>
            <a:r>
              <a:rPr lang="ja-JP" altLang="en-US" sz="3200" dirty="0" smtClean="0"/>
              <a:t>である</a:t>
            </a:r>
            <a:endParaRPr lang="ja-JP" altLang="en-US" sz="3200" dirty="0"/>
          </a:p>
        </p:txBody>
      </p:sp>
      <p:pic>
        <p:nvPicPr>
          <p:cNvPr id="16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727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2729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図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895" y="4612289"/>
            <a:ext cx="6936926" cy="2101535"/>
          </a:xfrm>
          <a:prstGeom prst="rect">
            <a:avLst/>
          </a:prstGeom>
        </p:spPr>
      </p:pic>
      <p:pic>
        <p:nvPicPr>
          <p:cNvPr id="12" name="図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974" y="1119885"/>
            <a:ext cx="7294484" cy="2209857"/>
          </a:xfrm>
          <a:prstGeom prst="rect">
            <a:avLst/>
          </a:prstGeom>
        </p:spPr>
      </p:pic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20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正方形/長方形 9"/>
          <p:cNvSpPr/>
          <p:nvPr/>
        </p:nvSpPr>
        <p:spPr>
          <a:xfrm>
            <a:off x="1187490" y="1853338"/>
            <a:ext cx="1734819" cy="39966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正方形/長方形 10"/>
          <p:cNvSpPr/>
          <p:nvPr/>
        </p:nvSpPr>
        <p:spPr>
          <a:xfrm>
            <a:off x="3240742" y="2092378"/>
            <a:ext cx="1991134" cy="396297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コンテンツ プレースホルダー 2"/>
          <p:cNvSpPr txBox="1">
            <a:spLocks/>
          </p:cNvSpPr>
          <p:nvPr/>
        </p:nvSpPr>
        <p:spPr>
          <a:xfrm>
            <a:off x="979652" y="3421287"/>
            <a:ext cx="9599448" cy="6158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ID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を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右クリック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して「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主キー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」を選ぶ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コンテンツ プレースホルダー 2"/>
          <p:cNvSpPr txBox="1">
            <a:spLocks/>
          </p:cNvSpPr>
          <p:nvPr/>
        </p:nvSpPr>
        <p:spPr>
          <a:xfrm>
            <a:off x="7707895" y="5402199"/>
            <a:ext cx="5253226" cy="6158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主キー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マークを確認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！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6" name="下矢印 15"/>
          <p:cNvSpPr/>
          <p:nvPr/>
        </p:nvSpPr>
        <p:spPr>
          <a:xfrm>
            <a:off x="3996231" y="4037130"/>
            <a:ext cx="1072444" cy="39511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正方形/長方形 17"/>
          <p:cNvSpPr/>
          <p:nvPr/>
        </p:nvSpPr>
        <p:spPr>
          <a:xfrm>
            <a:off x="864977" y="5319677"/>
            <a:ext cx="505844" cy="327259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タイトル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デザインビューで主キーの設定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77757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64457" y="956943"/>
            <a:ext cx="9580946" cy="4632391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6.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いま定義した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を閉じなさい。このとき、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テーブル名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を「</a:t>
            </a:r>
            <a:r>
              <a:rPr lang="ja-JP" altLang="en-US" sz="32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」に設定しなさい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→　次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ページ以降に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図解</a:t>
            </a:r>
            <a:endParaRPr lang="ja-JP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21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6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727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265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図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2163" y="1775739"/>
            <a:ext cx="4445029" cy="1458705"/>
          </a:xfrm>
          <a:prstGeom prst="rect">
            <a:avLst/>
          </a:prstGeom>
        </p:spPr>
      </p:pic>
      <p:pic>
        <p:nvPicPr>
          <p:cNvPr id="7" name="図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02" y="1633239"/>
            <a:ext cx="6383685" cy="1933931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テーブルを閉じる操作（１）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22</a:t>
            </a:fld>
            <a:endParaRPr kumimoji="1" lang="ja-JP" altLang="en-US"/>
          </a:p>
        </p:txBody>
      </p:sp>
      <p:sp>
        <p:nvSpPr>
          <p:cNvPr id="6" name="角丸四角形 5"/>
          <p:cNvSpPr/>
          <p:nvPr/>
        </p:nvSpPr>
        <p:spPr>
          <a:xfrm>
            <a:off x="821265" y="3774207"/>
            <a:ext cx="5173133" cy="1897464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①いま定義した「</a:t>
            </a:r>
            <a:r>
              <a:rPr lang="ja-JP" altLang="en-US" sz="28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28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２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」を右クリックし「</a:t>
            </a:r>
            <a:r>
              <a:rPr lang="ja-JP" altLang="en-US" sz="28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閉じる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」を選ぶ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正方形/長方形 8"/>
          <p:cNvSpPr/>
          <p:nvPr/>
        </p:nvSpPr>
        <p:spPr>
          <a:xfrm>
            <a:off x="1650824" y="1617328"/>
            <a:ext cx="1516582" cy="38536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5" name="正方形/長方形 24"/>
          <p:cNvSpPr/>
          <p:nvPr/>
        </p:nvSpPr>
        <p:spPr>
          <a:xfrm>
            <a:off x="2697077" y="2231464"/>
            <a:ext cx="1742948" cy="37033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6" name="右矢印 25"/>
          <p:cNvSpPr/>
          <p:nvPr/>
        </p:nvSpPr>
        <p:spPr>
          <a:xfrm>
            <a:off x="6703307" y="2307598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7" name="正方形/長方形 26"/>
          <p:cNvSpPr/>
          <p:nvPr/>
        </p:nvSpPr>
        <p:spPr>
          <a:xfrm>
            <a:off x="7704127" y="2691522"/>
            <a:ext cx="1159534" cy="38536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8" name="角丸四角形 27"/>
          <p:cNvSpPr/>
          <p:nvPr/>
        </p:nvSpPr>
        <p:spPr>
          <a:xfrm>
            <a:off x="6620933" y="3710469"/>
            <a:ext cx="5173133" cy="1252811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②「・・・変更を保存しますか？」には「</a:t>
            </a:r>
            <a:r>
              <a:rPr lang="ja-JP" altLang="en-US" sz="28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はい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」を選ぶ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9" name="テキスト ボックス 28"/>
          <p:cNvSpPr txBox="1"/>
          <p:nvPr/>
        </p:nvSpPr>
        <p:spPr>
          <a:xfrm>
            <a:off x="8148286" y="5210006"/>
            <a:ext cx="3185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これで</a:t>
            </a:r>
            <a:r>
              <a:rPr kumimoji="1" lang="ja-JP" altLang="en-US" sz="2400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保存</a:t>
            </a:r>
            <a:r>
              <a:rPr kumimoji="1"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される</a:t>
            </a:r>
            <a:endParaRPr kumimoji="1" lang="ja-JP" altLang="en-US" sz="2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右矢印 14"/>
          <p:cNvSpPr/>
          <p:nvPr/>
        </p:nvSpPr>
        <p:spPr>
          <a:xfrm>
            <a:off x="11826201" y="2294770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02657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図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9887" y="1185799"/>
            <a:ext cx="6698505" cy="2914153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テーブルを閉じる操作（２）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23</a:t>
            </a:fld>
            <a:endParaRPr kumimoji="1" lang="ja-JP" altLang="en-US"/>
          </a:p>
        </p:txBody>
      </p:sp>
      <p:sp>
        <p:nvSpPr>
          <p:cNvPr id="6" name="角丸四角形 5"/>
          <p:cNvSpPr/>
          <p:nvPr/>
        </p:nvSpPr>
        <p:spPr>
          <a:xfrm>
            <a:off x="2654101" y="4286306"/>
            <a:ext cx="5173133" cy="2252606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③</a:t>
            </a:r>
            <a:r>
              <a:rPr lang="ja-JP" altLang="en-US" sz="28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最初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のテーブル保存では、</a:t>
            </a:r>
            <a:r>
              <a:rPr lang="ja-JP" altLang="en-US" sz="2800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2800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名</a:t>
            </a:r>
            <a:r>
              <a:rPr lang="ja-JP" altLang="en-US" sz="2800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lang="ja-JP" altLang="en-US" sz="2800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設定</a:t>
            </a:r>
            <a:r>
              <a:rPr lang="ja-JP" altLang="en-US" sz="2800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するウインドウ</a:t>
            </a:r>
            <a:r>
              <a:rPr lang="ja-JP" altLang="en-US" sz="2800" dirty="0" smtClean="0">
                <a:solidFill>
                  <a:srgbClr val="0033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が開くので、</a:t>
            </a:r>
            <a:r>
              <a:rPr lang="ja-JP" altLang="en-US" sz="28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テーブル名を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8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</a:t>
            </a:r>
            <a:r>
              <a:rPr lang="ja-JP" altLang="en-US" sz="28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する</a:t>
            </a:r>
            <a:endParaRPr lang="en-US" altLang="ja-JP" sz="2800" dirty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7" name="正方形/長方形 26"/>
          <p:cNvSpPr/>
          <p:nvPr/>
        </p:nvSpPr>
        <p:spPr>
          <a:xfrm>
            <a:off x="2066954" y="2342612"/>
            <a:ext cx="1460300" cy="55635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68118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80572" y="1063955"/>
            <a:ext cx="9580946" cy="4632391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7.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引き続き、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デザインビュー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を用いて、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テーブル名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lang="ja-JP" altLang="en-US" sz="3200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テーブル定義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を行いなさい</a:t>
            </a: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24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6" name="表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8122712"/>
              </p:ext>
            </p:extLst>
          </p:nvPr>
        </p:nvGraphicFramePr>
        <p:xfrm>
          <a:off x="1497712" y="2529811"/>
          <a:ext cx="4854222" cy="33832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1614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927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12021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フィールド名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データ型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509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b="1" dirty="0" smtClean="0"/>
                        <a:t>ID</a:t>
                      </a:r>
                      <a:endParaRPr kumimoji="1" lang="ja-JP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b="1" dirty="0" smtClean="0"/>
                        <a:t>数値型</a:t>
                      </a:r>
                      <a:endParaRPr kumimoji="1" lang="ja-JP" altLang="en-US" sz="3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購入者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短いテキスト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商品</a:t>
                      </a:r>
                      <a:r>
                        <a:rPr kumimoji="1" lang="en-US" altLang="ja-JP" sz="3200" dirty="0" smtClean="0"/>
                        <a:t>ID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数値型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数量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数値型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7" name="テキスト ボックス 6"/>
          <p:cNvSpPr txBox="1"/>
          <p:nvPr/>
        </p:nvSpPr>
        <p:spPr>
          <a:xfrm>
            <a:off x="6483013" y="3564123"/>
            <a:ext cx="21604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b="1" u="sng" dirty="0" smtClean="0">
                <a:solidFill>
                  <a:srgbClr val="FF0000"/>
                </a:solidFill>
              </a:rPr>
              <a:t>← 主キー</a:t>
            </a:r>
            <a:endParaRPr kumimoji="1" lang="ja-JP" altLang="en-US" sz="3200" b="1" u="sng" dirty="0">
              <a:solidFill>
                <a:srgbClr val="FF0000"/>
              </a:solidFill>
            </a:endParaRPr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6762044" y="4351248"/>
            <a:ext cx="4890911" cy="6850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「</a:t>
            </a:r>
            <a:r>
              <a:rPr lang="en-US" altLang="ja-JP" sz="3200" dirty="0" smtClean="0"/>
              <a:t>ID</a:t>
            </a:r>
            <a:r>
              <a:rPr lang="ja-JP" altLang="en-US" sz="3200" dirty="0" smtClean="0"/>
              <a:t>」が</a:t>
            </a:r>
            <a:r>
              <a:rPr lang="ja-JP" altLang="en-US" sz="3200" dirty="0" smtClean="0">
                <a:solidFill>
                  <a:srgbClr val="C00000"/>
                </a:solidFill>
              </a:rPr>
              <a:t>主キー</a:t>
            </a:r>
            <a:r>
              <a:rPr lang="ja-JP" altLang="en-US" sz="3200" dirty="0" smtClean="0"/>
              <a:t>である</a:t>
            </a:r>
            <a:endParaRPr lang="ja-JP" altLang="en-US" sz="3200" dirty="0"/>
          </a:p>
        </p:txBody>
      </p:sp>
      <p:pic>
        <p:nvPicPr>
          <p:cNvPr id="10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727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688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64457" y="956943"/>
            <a:ext cx="9580946" cy="4632391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8.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いま定義した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を閉じなさい。このとき、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テーブル名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」に設定しなさい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※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lang="ja-JP" altLang="en-US" sz="3200" b="1" u="sng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全て閉じたあと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で、次に進むこと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25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6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727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1202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図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710" y="2621455"/>
            <a:ext cx="8649689" cy="1488603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06981" y="741493"/>
            <a:ext cx="10546364" cy="23807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9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Access 2013 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で、</a:t>
            </a:r>
            <a:r>
              <a:rPr lang="ja-JP" altLang="en-US" sz="3200" b="1" u="sng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リレーションシップウインドウ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を開きなさい．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■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デザイン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」→「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リレーションシップ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」と操作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26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2" name="正方形/長方形 11"/>
          <p:cNvSpPr/>
          <p:nvPr/>
        </p:nvSpPr>
        <p:spPr>
          <a:xfrm>
            <a:off x="5136735" y="2859512"/>
            <a:ext cx="639538" cy="353531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正方形/長方形 12"/>
          <p:cNvSpPr/>
          <p:nvPr/>
        </p:nvSpPr>
        <p:spPr>
          <a:xfrm>
            <a:off x="7448294" y="3017159"/>
            <a:ext cx="1200405" cy="1058539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406981" y="4291598"/>
            <a:ext cx="9459508" cy="23807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■リボンにデザインタブが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無い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ときは、「</a:t>
            </a:r>
            <a:r>
              <a:rPr lang="ja-JP" altLang="en-US" sz="32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」→「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リレーションシップ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」と操作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1987" y="5459247"/>
            <a:ext cx="4199814" cy="1384965"/>
          </a:xfrm>
          <a:prstGeom prst="rect">
            <a:avLst/>
          </a:prstGeom>
        </p:spPr>
      </p:pic>
      <p:sp>
        <p:nvSpPr>
          <p:cNvPr id="11" name="正方形/長方形 10"/>
          <p:cNvSpPr/>
          <p:nvPr/>
        </p:nvSpPr>
        <p:spPr>
          <a:xfrm>
            <a:off x="5974935" y="5577347"/>
            <a:ext cx="639538" cy="353531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正方形/長方形 13"/>
          <p:cNvSpPr/>
          <p:nvPr/>
        </p:nvSpPr>
        <p:spPr>
          <a:xfrm>
            <a:off x="5207404" y="5817613"/>
            <a:ext cx="767531" cy="702911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5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727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3487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83832" y="1064004"/>
            <a:ext cx="9245018" cy="23807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10. </a:t>
            </a:r>
            <a:r>
              <a:rPr lang="ja-JP" altLang="en-US" sz="3200" b="1" u="sng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リレーションシップウインドウ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では、テーブル「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」とテーブル「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」を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追加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しなさい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9207500" y="6492875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27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744" y="2767672"/>
            <a:ext cx="2067442" cy="2077552"/>
          </a:xfrm>
          <a:prstGeom prst="rect">
            <a:avLst/>
          </a:prstGeom>
        </p:spPr>
      </p:pic>
      <p:sp>
        <p:nvSpPr>
          <p:cNvPr id="10" name="右矢印 9"/>
          <p:cNvSpPr/>
          <p:nvPr/>
        </p:nvSpPr>
        <p:spPr>
          <a:xfrm>
            <a:off x="2278762" y="3481297"/>
            <a:ext cx="217106" cy="778957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1" name="図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7444" y="2792419"/>
            <a:ext cx="2067442" cy="2077552"/>
          </a:xfrm>
          <a:prstGeom prst="rect">
            <a:avLst/>
          </a:prstGeom>
        </p:spPr>
      </p:pic>
      <p:sp>
        <p:nvSpPr>
          <p:cNvPr id="14" name="角丸四角形 13"/>
          <p:cNvSpPr/>
          <p:nvPr/>
        </p:nvSpPr>
        <p:spPr>
          <a:xfrm>
            <a:off x="119744" y="5325541"/>
            <a:ext cx="1975755" cy="1011757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①「</a:t>
            </a:r>
            <a:r>
              <a:rPr lang="ja-JP" altLang="en-US" sz="24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角丸四角形 14"/>
          <p:cNvSpPr/>
          <p:nvPr/>
        </p:nvSpPr>
        <p:spPr>
          <a:xfrm>
            <a:off x="2587444" y="5325542"/>
            <a:ext cx="2065635" cy="1011757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4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追加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6" name="正方形/長方形 15"/>
          <p:cNvSpPr/>
          <p:nvPr/>
        </p:nvSpPr>
        <p:spPr>
          <a:xfrm>
            <a:off x="3580977" y="4554407"/>
            <a:ext cx="514774" cy="334259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/>
          </a:p>
        </p:txBody>
      </p:sp>
      <p:sp>
        <p:nvSpPr>
          <p:cNvPr id="17" name="正方形/長方形 16"/>
          <p:cNvSpPr/>
          <p:nvPr/>
        </p:nvSpPr>
        <p:spPr>
          <a:xfrm>
            <a:off x="164244" y="3283682"/>
            <a:ext cx="1052943" cy="184896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角丸四角形 17"/>
          <p:cNvSpPr/>
          <p:nvPr/>
        </p:nvSpPr>
        <p:spPr>
          <a:xfrm>
            <a:off x="5091734" y="5325540"/>
            <a:ext cx="1927451" cy="1011757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③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4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9" name="角丸四角形 18"/>
          <p:cNvSpPr/>
          <p:nvPr/>
        </p:nvSpPr>
        <p:spPr>
          <a:xfrm>
            <a:off x="7560378" y="5325539"/>
            <a:ext cx="2207487" cy="1011757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④「</a:t>
            </a:r>
            <a:r>
              <a:rPr lang="ja-JP" altLang="en-US" sz="24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追加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0" name="右矢印 19"/>
          <p:cNvSpPr/>
          <p:nvPr/>
        </p:nvSpPr>
        <p:spPr>
          <a:xfrm>
            <a:off x="4778815" y="3481296"/>
            <a:ext cx="217106" cy="778957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1734" y="2807550"/>
            <a:ext cx="2116701" cy="2127051"/>
          </a:xfrm>
          <a:prstGeom prst="rect">
            <a:avLst/>
          </a:prstGeom>
        </p:spPr>
      </p:pic>
      <p:pic>
        <p:nvPicPr>
          <p:cNvPr id="21" name="図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5772" y="2792419"/>
            <a:ext cx="2116701" cy="2127051"/>
          </a:xfrm>
          <a:prstGeom prst="rect">
            <a:avLst/>
          </a:prstGeom>
        </p:spPr>
      </p:pic>
      <p:sp>
        <p:nvSpPr>
          <p:cNvPr id="22" name="右矢印 21"/>
          <p:cNvSpPr/>
          <p:nvPr/>
        </p:nvSpPr>
        <p:spPr>
          <a:xfrm>
            <a:off x="7300194" y="3468578"/>
            <a:ext cx="217106" cy="778957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4" name="正方形/長方形 23"/>
          <p:cNvSpPr/>
          <p:nvPr/>
        </p:nvSpPr>
        <p:spPr>
          <a:xfrm>
            <a:off x="5262458" y="3259888"/>
            <a:ext cx="1052943" cy="184896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5" name="正方形/長方形 24"/>
          <p:cNvSpPr/>
          <p:nvPr/>
        </p:nvSpPr>
        <p:spPr>
          <a:xfrm>
            <a:off x="8580871" y="4615715"/>
            <a:ext cx="514774" cy="334259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/>
          </a:p>
        </p:txBody>
      </p:sp>
      <p:sp>
        <p:nvSpPr>
          <p:cNvPr id="23" name="右矢印 22"/>
          <p:cNvSpPr/>
          <p:nvPr/>
        </p:nvSpPr>
        <p:spPr>
          <a:xfrm>
            <a:off x="9772845" y="3465147"/>
            <a:ext cx="217106" cy="778957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9483" y="2778165"/>
            <a:ext cx="2124724" cy="2156436"/>
          </a:xfrm>
          <a:prstGeom prst="rect">
            <a:avLst/>
          </a:prstGeom>
        </p:spPr>
      </p:pic>
      <p:sp>
        <p:nvSpPr>
          <p:cNvPr id="26" name="正方形/長方形 25"/>
          <p:cNvSpPr/>
          <p:nvPr/>
        </p:nvSpPr>
        <p:spPr>
          <a:xfrm>
            <a:off x="11552671" y="4615715"/>
            <a:ext cx="514774" cy="334259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/>
          </a:p>
        </p:txBody>
      </p:sp>
      <p:sp>
        <p:nvSpPr>
          <p:cNvPr id="27" name="角丸四角形 26"/>
          <p:cNvSpPr/>
          <p:nvPr/>
        </p:nvSpPr>
        <p:spPr>
          <a:xfrm>
            <a:off x="9966720" y="5318847"/>
            <a:ext cx="2207487" cy="1011757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⑤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4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閉じる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28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727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368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67999" y="37140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75206" y="656288"/>
            <a:ext cx="9334104" cy="23807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11. 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『</a:t>
            </a:r>
            <a:r>
              <a:rPr lang="ja-JP" altLang="en-US" sz="32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』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lang="ja-JP" altLang="en-US" sz="32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lang="en-US" altLang="ja-JP" sz="32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ID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の値は、必ず、</a:t>
            </a:r>
            <a:r>
              <a:rPr lang="ja-JP" altLang="en-US" sz="3200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『</a:t>
            </a:r>
            <a:r>
              <a:rPr lang="ja-JP" altLang="en-US" sz="32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』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lang="en-US" altLang="ja-JP" sz="32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ID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の中から選ぶ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」と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いう</a:t>
            </a:r>
            <a:r>
              <a:rPr lang="ja-JP" altLang="en-US" sz="3200" b="1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リレーションシップ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lang="ja-JP" altLang="en-US" sz="3200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作成</a:t>
            </a:r>
            <a:endParaRPr lang="en-US" altLang="ja-JP" sz="3200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9207500" y="6492875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28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1604829" y="2537090"/>
            <a:ext cx="747485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ja-JP" altLang="en-US" sz="2800" dirty="0" smtClean="0"/>
              <a:t>まずは</a:t>
            </a:r>
            <a:r>
              <a:rPr lang="ja-JP" altLang="en-US" sz="2800" dirty="0"/>
              <a:t>、</a:t>
            </a:r>
            <a:r>
              <a:rPr lang="ja-JP" altLang="en-US" sz="2800" dirty="0">
                <a:solidFill>
                  <a:srgbClr val="C00000"/>
                </a:solidFill>
              </a:rPr>
              <a:t>テーブル</a:t>
            </a:r>
            <a:r>
              <a:rPr lang="ja-JP" altLang="en-US" sz="2800" dirty="0"/>
              <a:t>「</a:t>
            </a:r>
            <a:r>
              <a:rPr lang="ja-JP" altLang="en-US" sz="2800" b="1" dirty="0"/>
              <a:t>商品</a:t>
            </a:r>
            <a:r>
              <a:rPr lang="ja-JP" altLang="en-US" sz="2800" dirty="0"/>
              <a:t>」の</a:t>
            </a:r>
            <a:r>
              <a:rPr lang="en-US" altLang="ja-JP" sz="2800" b="1" dirty="0"/>
              <a:t>ID</a:t>
            </a:r>
            <a:r>
              <a:rPr lang="ja-JP" altLang="en-US" sz="2800" dirty="0"/>
              <a:t>を</a:t>
            </a:r>
            <a:r>
              <a:rPr lang="ja-JP" altLang="en-US" sz="2800" dirty="0" smtClean="0"/>
              <a:t>、</a:t>
            </a:r>
            <a:r>
              <a:rPr lang="ja-JP" altLang="en-US" sz="2800" dirty="0" smtClean="0">
                <a:solidFill>
                  <a:srgbClr val="C00000"/>
                </a:solidFill>
              </a:rPr>
              <a:t>テーブル</a:t>
            </a:r>
            <a:r>
              <a:rPr lang="ja-JP" altLang="en-US" sz="2800" dirty="0"/>
              <a:t>「</a:t>
            </a:r>
            <a:r>
              <a:rPr lang="ja-JP" altLang="en-US" sz="2800" b="1" dirty="0"/>
              <a:t>購入</a:t>
            </a:r>
            <a:r>
              <a:rPr lang="ja-JP" altLang="en-US" sz="2800" dirty="0"/>
              <a:t>」の</a:t>
            </a:r>
            <a:r>
              <a:rPr lang="ja-JP" altLang="en-US" sz="2800" b="1" dirty="0"/>
              <a:t>商品</a:t>
            </a:r>
            <a:r>
              <a:rPr lang="en-US" altLang="ja-JP" sz="2800" b="1" dirty="0" smtClean="0"/>
              <a:t>ID</a:t>
            </a:r>
            <a:r>
              <a:rPr lang="ja-JP" altLang="en-US" sz="2800" dirty="0" smtClean="0"/>
              <a:t>に</a:t>
            </a:r>
            <a:r>
              <a:rPr lang="ja-JP" altLang="en-US" sz="2800" b="1" u="sng" dirty="0">
                <a:solidFill>
                  <a:srgbClr val="FF0000"/>
                </a:solidFill>
              </a:rPr>
              <a:t>ドラッグ</a:t>
            </a:r>
          </a:p>
        </p:txBody>
      </p:sp>
      <p:pic>
        <p:nvPicPr>
          <p:cNvPr id="8" name="図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406" y="3656216"/>
            <a:ext cx="3972479" cy="1914792"/>
          </a:xfrm>
          <a:prstGeom prst="rect">
            <a:avLst/>
          </a:prstGeom>
        </p:spPr>
      </p:pic>
      <p:sp>
        <p:nvSpPr>
          <p:cNvPr id="26" name="角丸四角形 25"/>
          <p:cNvSpPr/>
          <p:nvPr/>
        </p:nvSpPr>
        <p:spPr>
          <a:xfrm>
            <a:off x="497115" y="5588232"/>
            <a:ext cx="5192485" cy="1203845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①「</a:t>
            </a:r>
            <a:r>
              <a:rPr lang="ja-JP" altLang="en-US" sz="28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」の「</a:t>
            </a:r>
            <a:r>
              <a:rPr lang="en-US" altLang="ja-JP" sz="28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ID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」を選び、</a:t>
            </a:r>
            <a:r>
              <a:rPr lang="ja-JP" altLang="en-US" sz="2800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マウスのボタンを押しながら</a:t>
            </a:r>
            <a:endParaRPr lang="en-US" altLang="ja-JP" sz="2800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7" name="右矢印 26"/>
          <p:cNvSpPr/>
          <p:nvPr/>
        </p:nvSpPr>
        <p:spPr>
          <a:xfrm>
            <a:off x="5282286" y="4150189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2" name="図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3649" y="3656216"/>
            <a:ext cx="3972479" cy="1914792"/>
          </a:xfrm>
          <a:prstGeom prst="rect">
            <a:avLst/>
          </a:prstGeom>
        </p:spPr>
      </p:pic>
      <p:sp>
        <p:nvSpPr>
          <p:cNvPr id="28" name="角丸四角形 27"/>
          <p:cNvSpPr/>
          <p:nvPr/>
        </p:nvSpPr>
        <p:spPr>
          <a:xfrm>
            <a:off x="6103649" y="5588233"/>
            <a:ext cx="5192485" cy="1203845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8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」の「</a:t>
            </a:r>
            <a:r>
              <a:rPr lang="ja-JP" altLang="en-US" sz="28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lang="en-US" altLang="ja-JP" sz="28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ID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」で、</a:t>
            </a:r>
            <a:r>
              <a:rPr lang="ja-JP" altLang="en-US" sz="2800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マウスのボタンを離す</a:t>
            </a:r>
            <a:endParaRPr lang="en-US" altLang="ja-JP" sz="2800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9" name="右矢印 28"/>
          <p:cNvSpPr/>
          <p:nvPr/>
        </p:nvSpPr>
        <p:spPr>
          <a:xfrm>
            <a:off x="10411982" y="4189352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0" name="正方形/長方形 29"/>
          <p:cNvSpPr/>
          <p:nvPr/>
        </p:nvSpPr>
        <p:spPr>
          <a:xfrm>
            <a:off x="3218273" y="4202649"/>
            <a:ext cx="1621013" cy="238721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" name="正方形/長方形 30"/>
          <p:cNvSpPr/>
          <p:nvPr/>
        </p:nvSpPr>
        <p:spPr>
          <a:xfrm>
            <a:off x="6468875" y="4533414"/>
            <a:ext cx="1621013" cy="238721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5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727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981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67999" y="37140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9207500" y="6492875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29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ja-JP" altLang="en-US" dirty="0" smtClean="0"/>
              <a:t>（続き）</a:t>
            </a:r>
            <a:endParaRPr kumimoji="1" lang="ja-JP" altLang="en-US" dirty="0"/>
          </a:p>
        </p:txBody>
      </p:sp>
      <p:pic>
        <p:nvPicPr>
          <p:cNvPr id="17" name="図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267" y="1897889"/>
            <a:ext cx="4305901" cy="2876951"/>
          </a:xfrm>
          <a:prstGeom prst="rect">
            <a:avLst/>
          </a:prstGeom>
        </p:spPr>
      </p:pic>
      <p:sp>
        <p:nvSpPr>
          <p:cNvPr id="18" name="正方形/長方形 17"/>
          <p:cNvSpPr/>
          <p:nvPr/>
        </p:nvSpPr>
        <p:spPr>
          <a:xfrm>
            <a:off x="1106737" y="3481297"/>
            <a:ext cx="1218773" cy="31826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正方形/長方形 18"/>
          <p:cNvSpPr/>
          <p:nvPr/>
        </p:nvSpPr>
        <p:spPr>
          <a:xfrm>
            <a:off x="4067135" y="2424285"/>
            <a:ext cx="1218773" cy="31826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角丸四角形 19"/>
          <p:cNvSpPr/>
          <p:nvPr/>
        </p:nvSpPr>
        <p:spPr>
          <a:xfrm>
            <a:off x="539650" y="4842255"/>
            <a:ext cx="5173133" cy="1581956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③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参照</a:t>
            </a:r>
            <a:r>
              <a:rPr lang="ja-JP" altLang="en-US" sz="2800" b="1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整合性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」に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チェック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し</a:t>
            </a:r>
            <a:r>
              <a:rPr lang="ja-JP" altLang="en-US" sz="28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て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、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800" b="1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作成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クリック</a:t>
            </a:r>
            <a:endParaRPr lang="en-US" altLang="ja-JP" sz="2800" b="1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1" name="右矢印 20"/>
          <p:cNvSpPr/>
          <p:nvPr/>
        </p:nvSpPr>
        <p:spPr>
          <a:xfrm>
            <a:off x="5545665" y="2865554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6797" y="1910483"/>
            <a:ext cx="5441759" cy="2734087"/>
          </a:xfrm>
          <a:prstGeom prst="rect">
            <a:avLst/>
          </a:prstGeom>
        </p:spPr>
      </p:pic>
      <p:sp>
        <p:nvSpPr>
          <p:cNvPr id="23" name="角丸四角形 22"/>
          <p:cNvSpPr/>
          <p:nvPr/>
        </p:nvSpPr>
        <p:spPr>
          <a:xfrm>
            <a:off x="6201109" y="4842255"/>
            <a:ext cx="5173133" cy="1581956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④作成されたリレーションが</a:t>
            </a:r>
            <a:endParaRPr lang="en-US" altLang="ja-JP" sz="2800" dirty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表示されるので確認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727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9429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429" y="45357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/>
              <a:t>演習タイム　その</a:t>
            </a:r>
            <a:r>
              <a:rPr lang="ja-JP" altLang="en-US" dirty="0"/>
              <a:t>①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8349545" y="6072121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/>
              <a:t>30</a:t>
            </a:fld>
            <a:endParaRPr kumimoji="1" lang="ja-JP" altLang="en-US"/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308429" y="857496"/>
            <a:ext cx="10448084" cy="1328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200" dirty="0" smtClean="0"/>
              <a:t>12. </a:t>
            </a:r>
            <a:r>
              <a:rPr lang="ja-JP" altLang="en-US" sz="3200" dirty="0" smtClean="0">
                <a:solidFill>
                  <a:srgbClr val="C00000"/>
                </a:solidFill>
              </a:rPr>
              <a:t>データシートビュー</a:t>
            </a:r>
            <a:r>
              <a:rPr lang="ja-JP" altLang="en-US" sz="3200" dirty="0" smtClean="0"/>
              <a:t>を使って、テーブル「</a:t>
            </a:r>
            <a:r>
              <a:rPr lang="ja-JP" altLang="en-US" sz="3200" b="1" dirty="0"/>
              <a:t>商品</a:t>
            </a:r>
            <a:r>
              <a:rPr lang="ja-JP" altLang="en-US" sz="3200" dirty="0" smtClean="0"/>
              <a:t>」にデータを入力しなさい．</a:t>
            </a:r>
            <a:endParaRPr lang="ja-JP" altLang="en-US" sz="3200" dirty="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3137862" y="4442160"/>
            <a:ext cx="41344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数値はすべて</a:t>
            </a:r>
            <a:r>
              <a:rPr lang="ja-JP" altLang="en-US" sz="2800" dirty="0" smtClean="0">
                <a:solidFill>
                  <a:srgbClr val="FF0000"/>
                </a:solidFill>
              </a:rPr>
              <a:t>半角</a:t>
            </a:r>
            <a:r>
              <a:rPr lang="ja-JP" altLang="en-US" sz="2800" dirty="0" smtClean="0"/>
              <a:t>の数字</a:t>
            </a:r>
            <a:endParaRPr kumimoji="1" lang="ja-JP" altLang="en-US" sz="2800" dirty="0"/>
          </a:p>
        </p:txBody>
      </p:sp>
      <p:graphicFrame>
        <p:nvGraphicFramePr>
          <p:cNvPr id="13" name="表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2567684"/>
              </p:ext>
            </p:extLst>
          </p:nvPr>
        </p:nvGraphicFramePr>
        <p:xfrm>
          <a:off x="1397912" y="1782867"/>
          <a:ext cx="8523111" cy="26248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410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410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410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9944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商品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単価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9944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みかん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りんご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3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メロン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4" name="テキスト ボックス 13"/>
          <p:cNvSpPr txBox="1"/>
          <p:nvPr/>
        </p:nvSpPr>
        <p:spPr>
          <a:xfrm>
            <a:off x="6076303" y="6415552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データシートビュー</a:t>
            </a:r>
            <a:endParaRPr kumimoji="1" lang="ja-JP" altLang="en-US" sz="2800" dirty="0"/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2382" y="4896593"/>
            <a:ext cx="5756551" cy="1540653"/>
          </a:xfrm>
          <a:prstGeom prst="rect">
            <a:avLst/>
          </a:prstGeom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833" y="4852120"/>
            <a:ext cx="1365634" cy="1825042"/>
          </a:xfrm>
          <a:prstGeom prst="rect">
            <a:avLst/>
          </a:prstGeom>
        </p:spPr>
      </p:pic>
      <p:sp>
        <p:nvSpPr>
          <p:cNvPr id="10" name="正方形/長方形 9"/>
          <p:cNvSpPr/>
          <p:nvPr/>
        </p:nvSpPr>
        <p:spPr>
          <a:xfrm>
            <a:off x="522833" y="6278116"/>
            <a:ext cx="1218773" cy="31826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右矢印 5"/>
          <p:cNvSpPr/>
          <p:nvPr/>
        </p:nvSpPr>
        <p:spPr>
          <a:xfrm>
            <a:off x="2202040" y="5484357"/>
            <a:ext cx="297695" cy="5877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右矢印 11"/>
          <p:cNvSpPr/>
          <p:nvPr/>
        </p:nvSpPr>
        <p:spPr>
          <a:xfrm>
            <a:off x="4237781" y="5484357"/>
            <a:ext cx="297695" cy="5877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2682365" y="5301185"/>
            <a:ext cx="12618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データ</a:t>
            </a:r>
            <a:endParaRPr kumimoji="1" lang="en-US" altLang="ja-JP" sz="2800" dirty="0" smtClean="0"/>
          </a:p>
          <a:p>
            <a:r>
              <a:rPr lang="ja-JP" altLang="en-US" sz="2800" dirty="0" smtClean="0"/>
              <a:t>入力</a:t>
            </a:r>
            <a:endParaRPr kumimoji="1" lang="ja-JP" altLang="en-US" sz="2800" dirty="0"/>
          </a:p>
        </p:txBody>
      </p:sp>
      <p:pic>
        <p:nvPicPr>
          <p:cNvPr id="16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727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7024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ja-JP" altLang="en-US" sz="3200" dirty="0" smtClean="0">
                <a:solidFill>
                  <a:srgbClr val="C00000"/>
                </a:solidFill>
              </a:rPr>
              <a:t>データシート</a:t>
            </a:r>
            <a:r>
              <a:rPr lang="ja-JP" altLang="en-US" sz="3200" dirty="0">
                <a:solidFill>
                  <a:srgbClr val="C00000"/>
                </a:solidFill>
              </a:rPr>
              <a:t>ビュ</a:t>
            </a:r>
            <a:r>
              <a:rPr lang="ja-JP" altLang="en-US" sz="3200" dirty="0" smtClean="0">
                <a:solidFill>
                  <a:srgbClr val="C00000"/>
                </a:solidFill>
              </a:rPr>
              <a:t>ー</a:t>
            </a:r>
            <a:r>
              <a:rPr lang="ja-JP" altLang="en-US" sz="3200" dirty="0" smtClean="0"/>
              <a:t>を</a:t>
            </a:r>
            <a:r>
              <a:rPr lang="ja-JP" altLang="en-US" sz="3200" dirty="0"/>
              <a:t>開</a:t>
            </a:r>
            <a:r>
              <a:rPr lang="ja-JP" altLang="en-US" sz="3200" dirty="0" smtClean="0"/>
              <a:t>くには、オブジェクト一覧の中から、</a:t>
            </a:r>
            <a:endParaRPr lang="en-US" altLang="ja-JP" sz="3200" dirty="0" smtClean="0"/>
          </a:p>
          <a:p>
            <a:pPr marL="0" indent="0">
              <a:buNone/>
            </a:pPr>
            <a:r>
              <a:rPr kumimoji="1" lang="ja-JP" altLang="en-US" sz="3200" dirty="0" smtClean="0"/>
              <a:t>開きたい</a:t>
            </a:r>
            <a:r>
              <a:rPr kumimoji="1" lang="ja-JP" altLang="en-US" sz="3200" dirty="0">
                <a:solidFill>
                  <a:srgbClr val="C00000"/>
                </a:solidFill>
              </a:rPr>
              <a:t>テーブル</a:t>
            </a:r>
            <a:r>
              <a:rPr kumimoji="1" lang="ja-JP" altLang="en-US" sz="3200" dirty="0" smtClean="0"/>
              <a:t>を</a:t>
            </a:r>
            <a:r>
              <a:rPr kumimoji="1" lang="ja-JP" altLang="en-US" sz="3200" u="sng" dirty="0">
                <a:solidFill>
                  <a:srgbClr val="FF0000"/>
                </a:solidFill>
              </a:rPr>
              <a:t>ダブルクリック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31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400" y="2655144"/>
            <a:ext cx="4616165" cy="2811801"/>
          </a:xfrm>
          <a:prstGeom prst="rect">
            <a:avLst/>
          </a:prstGeom>
        </p:spPr>
      </p:pic>
      <p:sp>
        <p:nvSpPr>
          <p:cNvPr id="6" name="正方形/長方形 5"/>
          <p:cNvSpPr/>
          <p:nvPr/>
        </p:nvSpPr>
        <p:spPr>
          <a:xfrm>
            <a:off x="279400" y="3742783"/>
            <a:ext cx="4127230" cy="469293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右矢印 6"/>
          <p:cNvSpPr/>
          <p:nvPr/>
        </p:nvSpPr>
        <p:spPr>
          <a:xfrm>
            <a:off x="5149521" y="3742783"/>
            <a:ext cx="297695" cy="5877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8" name="図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95836" y="3105556"/>
            <a:ext cx="6445073" cy="1314044"/>
          </a:xfrm>
          <a:prstGeom prst="rect">
            <a:avLst/>
          </a:prstGeom>
        </p:spPr>
      </p:pic>
      <p:sp>
        <p:nvSpPr>
          <p:cNvPr id="9" name="テキスト ボックス 8"/>
          <p:cNvSpPr txBox="1"/>
          <p:nvPr/>
        </p:nvSpPr>
        <p:spPr>
          <a:xfrm>
            <a:off x="758817" y="4936144"/>
            <a:ext cx="36573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dirty="0" smtClean="0"/>
              <a:t>ダブルクリック</a:t>
            </a:r>
            <a:endParaRPr kumimoji="1" lang="ja-JP" altLang="en-US" sz="3200" dirty="0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5940416" y="4884940"/>
            <a:ext cx="58705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dirty="0" smtClean="0"/>
              <a:t>データシートビューが開く</a:t>
            </a:r>
            <a:endParaRPr kumimoji="1" lang="ja-JP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939175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429" y="45357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/>
              <a:t>演習タイム　その</a:t>
            </a:r>
            <a:r>
              <a:rPr lang="ja-JP" altLang="en-US" dirty="0"/>
              <a:t>①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8349545" y="6072121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/>
              <a:t>32</a:t>
            </a:fld>
            <a:endParaRPr kumimoji="1" lang="ja-JP" altLang="en-US"/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435426" y="660430"/>
            <a:ext cx="10448084" cy="1328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200" dirty="0" smtClean="0"/>
              <a:t>13. </a:t>
            </a:r>
            <a:r>
              <a:rPr lang="ja-JP" altLang="en-US" sz="3200" dirty="0" smtClean="0"/>
              <a:t>入力したデータをあとで使いたいので、テーブル「</a:t>
            </a:r>
            <a:r>
              <a:rPr lang="ja-JP" altLang="en-US" sz="3200" b="1" dirty="0"/>
              <a:t>商品</a:t>
            </a:r>
            <a:r>
              <a:rPr lang="ja-JP" altLang="en-US" sz="3200" dirty="0" smtClean="0"/>
              <a:t>」を</a:t>
            </a:r>
            <a:r>
              <a:rPr lang="ja-JP" altLang="en-US" sz="3200" u="sng" dirty="0" smtClean="0">
                <a:solidFill>
                  <a:srgbClr val="FF0000"/>
                </a:solidFill>
              </a:rPr>
              <a:t>上書き保存</a:t>
            </a:r>
            <a:r>
              <a:rPr lang="ja-JP" altLang="en-US" sz="3200" dirty="0" smtClean="0"/>
              <a:t>しなさい</a:t>
            </a:r>
            <a:endParaRPr lang="ja-JP" altLang="en-US" sz="3200" dirty="0"/>
          </a:p>
        </p:txBody>
      </p:sp>
      <p:sp>
        <p:nvSpPr>
          <p:cNvPr id="9" name="テキスト ボックス 8"/>
          <p:cNvSpPr txBox="1"/>
          <p:nvPr/>
        </p:nvSpPr>
        <p:spPr>
          <a:xfrm>
            <a:off x="1603094" y="5445701"/>
            <a:ext cx="84433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「</a:t>
            </a:r>
            <a:r>
              <a:rPr lang="ja-JP" altLang="en-US" sz="2800" b="1" dirty="0" smtClean="0"/>
              <a:t>商品</a:t>
            </a:r>
            <a:r>
              <a:rPr lang="ja-JP" altLang="en-US" sz="2800" dirty="0" smtClean="0"/>
              <a:t>」を右クリックして、「</a:t>
            </a:r>
            <a:r>
              <a:rPr lang="ja-JP" altLang="en-US" sz="2800" b="1" dirty="0" smtClean="0"/>
              <a:t>上書き保存</a:t>
            </a:r>
            <a:r>
              <a:rPr lang="ja-JP" altLang="en-US" sz="2800" dirty="0" smtClean="0"/>
              <a:t>」を選ぶ</a:t>
            </a:r>
            <a:endParaRPr kumimoji="1" lang="en-US" altLang="ja-JP" sz="2800" dirty="0" smtClean="0"/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0616" y="1692652"/>
            <a:ext cx="5358313" cy="3572208"/>
          </a:xfrm>
          <a:prstGeom prst="rect">
            <a:avLst/>
          </a:prstGeom>
        </p:spPr>
      </p:pic>
      <p:sp>
        <p:nvSpPr>
          <p:cNvPr id="7" name="正方形/長方形 6"/>
          <p:cNvSpPr/>
          <p:nvPr/>
        </p:nvSpPr>
        <p:spPr>
          <a:xfrm>
            <a:off x="2910616" y="1692652"/>
            <a:ext cx="1443225" cy="369071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正方形/長方形 9"/>
          <p:cNvSpPr/>
          <p:nvPr/>
        </p:nvSpPr>
        <p:spPr>
          <a:xfrm>
            <a:off x="4132094" y="1943043"/>
            <a:ext cx="2696937" cy="399401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1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727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6299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21343" y="129238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/>
              <a:t>演習タイム　その①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8349545" y="6072121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/>
              <a:t>33</a:t>
            </a:fld>
            <a:endParaRPr kumimoji="1" lang="ja-JP" altLang="en-US"/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406401" y="756785"/>
            <a:ext cx="10448084" cy="1328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200" dirty="0" smtClean="0"/>
              <a:t>14. </a:t>
            </a:r>
            <a:r>
              <a:rPr lang="ja-JP" altLang="en-US" sz="3200" dirty="0" smtClean="0">
                <a:solidFill>
                  <a:srgbClr val="C00000"/>
                </a:solidFill>
              </a:rPr>
              <a:t>データシートビュー</a:t>
            </a:r>
            <a:r>
              <a:rPr lang="ja-JP" altLang="en-US" sz="3200" dirty="0" smtClean="0"/>
              <a:t>を使って、テーブル「</a:t>
            </a:r>
            <a:r>
              <a:rPr lang="ja-JP" altLang="en-US" sz="3200" b="1" dirty="0"/>
              <a:t>購入</a:t>
            </a:r>
            <a:r>
              <a:rPr lang="ja-JP" altLang="en-US" sz="3200" dirty="0" smtClean="0"/>
              <a:t>」にデータを入力しなさい</a:t>
            </a:r>
            <a:endParaRPr lang="ja-JP" altLang="en-US" sz="3200" dirty="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3383674" y="4854467"/>
            <a:ext cx="35702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数値はすべて</a:t>
            </a:r>
            <a:r>
              <a:rPr lang="ja-JP" altLang="en-US" sz="2400" dirty="0" smtClean="0">
                <a:solidFill>
                  <a:srgbClr val="FF0000"/>
                </a:solidFill>
              </a:rPr>
              <a:t>半角</a:t>
            </a:r>
            <a:r>
              <a:rPr lang="ja-JP" altLang="en-US" sz="2400" dirty="0" smtClean="0"/>
              <a:t>の数字</a:t>
            </a:r>
            <a:endParaRPr kumimoji="1" lang="ja-JP" altLang="en-US" sz="2400" dirty="0"/>
          </a:p>
        </p:txBody>
      </p:sp>
      <p:graphicFrame>
        <p:nvGraphicFramePr>
          <p:cNvPr id="9" name="表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0713530"/>
              </p:ext>
            </p:extLst>
          </p:nvPr>
        </p:nvGraphicFramePr>
        <p:xfrm>
          <a:off x="2180112" y="1654067"/>
          <a:ext cx="6900662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71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831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913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288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4123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購入者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商品</a:t>
                      </a:r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数量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412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X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/>
                        <a:t>1</a:t>
                      </a:r>
                      <a:endParaRPr kumimoji="1" lang="ja-JP" altLang="en-US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/>
                        <a:t>2</a:t>
                      </a:r>
                      <a:endParaRPr kumimoji="1" lang="ja-JP" altLang="en-US" sz="3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412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Y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/>
                        <a:t>1</a:t>
                      </a:r>
                      <a:endParaRPr kumimoji="1" lang="ja-JP" altLang="en-US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/>
                        <a:t>3</a:t>
                      </a:r>
                      <a:endParaRPr kumimoji="1" lang="ja-JP" altLang="en-US" sz="3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412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3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X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/>
                        <a:t>3</a:t>
                      </a:r>
                      <a:endParaRPr kumimoji="1" lang="ja-JP" altLang="en-US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/>
                        <a:t>1</a:t>
                      </a:r>
                      <a:endParaRPr kumimoji="1" lang="ja-JP" altLang="en-US" sz="3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412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4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Y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/>
                        <a:t>2</a:t>
                      </a:r>
                      <a:endParaRPr kumimoji="1" lang="ja-JP" altLang="en-US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/>
                        <a:t>4</a:t>
                      </a:r>
                      <a:endParaRPr kumimoji="1" lang="ja-JP" altLang="en-US" sz="3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5" name="図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008" y="5237977"/>
            <a:ext cx="5125165" cy="1362265"/>
          </a:xfrm>
          <a:prstGeom prst="rect">
            <a:avLst/>
          </a:prstGeom>
        </p:spPr>
      </p:pic>
      <p:sp>
        <p:nvSpPr>
          <p:cNvPr id="10" name="テキスト ボックス 9"/>
          <p:cNvSpPr txBox="1"/>
          <p:nvPr/>
        </p:nvSpPr>
        <p:spPr>
          <a:xfrm>
            <a:off x="6056993" y="6470043"/>
            <a:ext cx="29546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データシートビュー</a:t>
            </a:r>
            <a:endParaRPr kumimoji="1" lang="ja-JP" altLang="en-US" sz="2400" dirty="0"/>
          </a:p>
        </p:txBody>
      </p:sp>
      <p:pic>
        <p:nvPicPr>
          <p:cNvPr id="12" name="図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602" y="5006588"/>
            <a:ext cx="1365634" cy="1825042"/>
          </a:xfrm>
          <a:prstGeom prst="rect">
            <a:avLst/>
          </a:prstGeom>
        </p:spPr>
      </p:pic>
      <p:sp>
        <p:nvSpPr>
          <p:cNvPr id="13" name="正方形/長方形 12"/>
          <p:cNvSpPr/>
          <p:nvPr/>
        </p:nvSpPr>
        <p:spPr>
          <a:xfrm>
            <a:off x="522833" y="6278116"/>
            <a:ext cx="1218773" cy="31826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右矢印 13"/>
          <p:cNvSpPr/>
          <p:nvPr/>
        </p:nvSpPr>
        <p:spPr>
          <a:xfrm>
            <a:off x="2202040" y="5484357"/>
            <a:ext cx="297695" cy="5877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右矢印 14"/>
          <p:cNvSpPr/>
          <p:nvPr/>
        </p:nvSpPr>
        <p:spPr>
          <a:xfrm>
            <a:off x="4237781" y="5484357"/>
            <a:ext cx="297695" cy="5877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2682365" y="5301185"/>
            <a:ext cx="12618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データ</a:t>
            </a:r>
            <a:endParaRPr kumimoji="1" lang="en-US" altLang="ja-JP" sz="2800" dirty="0" smtClean="0"/>
          </a:p>
          <a:p>
            <a:r>
              <a:rPr lang="ja-JP" altLang="en-US" sz="2800" dirty="0" smtClean="0"/>
              <a:t>入力</a:t>
            </a:r>
            <a:endParaRPr kumimoji="1" lang="ja-JP" altLang="en-US" sz="2800" dirty="0"/>
          </a:p>
        </p:txBody>
      </p:sp>
      <p:pic>
        <p:nvPicPr>
          <p:cNvPr id="17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727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3770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429" y="45357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/>
              <a:t>演習タイム　その</a:t>
            </a:r>
            <a:r>
              <a:rPr lang="ja-JP" altLang="en-US" dirty="0"/>
              <a:t>①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8349545" y="6072121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/>
              <a:t>34</a:t>
            </a:fld>
            <a:endParaRPr kumimoji="1" lang="ja-JP" altLang="en-US"/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435426" y="660430"/>
            <a:ext cx="10448084" cy="1328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200" dirty="0" smtClean="0"/>
              <a:t>15. </a:t>
            </a:r>
            <a:r>
              <a:rPr lang="ja-JP" altLang="en-US" sz="3200" dirty="0" smtClean="0"/>
              <a:t>入力したデータをあとで使いたいので、テーブル「</a:t>
            </a:r>
            <a:r>
              <a:rPr lang="ja-JP" altLang="en-US" sz="3200" b="1" dirty="0" smtClean="0"/>
              <a:t>購入</a:t>
            </a:r>
            <a:r>
              <a:rPr lang="ja-JP" altLang="en-US" sz="3200" dirty="0" smtClean="0"/>
              <a:t>」を</a:t>
            </a:r>
            <a:r>
              <a:rPr lang="ja-JP" altLang="en-US" sz="3200" u="sng" dirty="0" smtClean="0">
                <a:solidFill>
                  <a:srgbClr val="FF0000"/>
                </a:solidFill>
              </a:rPr>
              <a:t>上書き保存</a:t>
            </a:r>
            <a:r>
              <a:rPr lang="ja-JP" altLang="en-US" sz="3200" dirty="0" smtClean="0"/>
              <a:t>しなさい</a:t>
            </a:r>
            <a:endParaRPr lang="ja-JP" altLang="en-US" sz="3200" dirty="0"/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426" y="2234640"/>
            <a:ext cx="10778674" cy="2864963"/>
          </a:xfrm>
          <a:prstGeom prst="rect">
            <a:avLst/>
          </a:prstGeom>
        </p:spPr>
      </p:pic>
      <p:sp>
        <p:nvSpPr>
          <p:cNvPr id="6" name="正方形/長方形 5"/>
          <p:cNvSpPr/>
          <p:nvPr/>
        </p:nvSpPr>
        <p:spPr>
          <a:xfrm>
            <a:off x="4716275" y="2234640"/>
            <a:ext cx="1443225" cy="369071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正方形/長方形 6"/>
          <p:cNvSpPr/>
          <p:nvPr/>
        </p:nvSpPr>
        <p:spPr>
          <a:xfrm>
            <a:off x="5824763" y="2561755"/>
            <a:ext cx="2696937" cy="399401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テキスト ボックス 8"/>
          <p:cNvSpPr txBox="1"/>
          <p:nvPr/>
        </p:nvSpPr>
        <p:spPr>
          <a:xfrm>
            <a:off x="1603094" y="5445701"/>
            <a:ext cx="84433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「</a:t>
            </a:r>
            <a:r>
              <a:rPr lang="ja-JP" altLang="en-US" sz="2800" b="1" dirty="0" smtClean="0"/>
              <a:t>購入</a:t>
            </a:r>
            <a:r>
              <a:rPr lang="ja-JP" altLang="en-US" sz="2800" dirty="0" smtClean="0"/>
              <a:t>」を右クリックして、「</a:t>
            </a:r>
            <a:r>
              <a:rPr lang="ja-JP" altLang="en-US" sz="2800" b="1" dirty="0" smtClean="0"/>
              <a:t>上書き保存</a:t>
            </a:r>
            <a:r>
              <a:rPr lang="ja-JP" altLang="en-US" sz="2800" dirty="0" smtClean="0"/>
              <a:t>」を選ぶ</a:t>
            </a:r>
            <a:endParaRPr kumimoji="1" lang="en-US" altLang="ja-JP" sz="2800" dirty="0" smtClean="0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790294" y="6278836"/>
            <a:ext cx="91294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800" dirty="0" smtClean="0"/>
              <a:t>※ Access 2013 </a:t>
            </a:r>
            <a:r>
              <a:rPr kumimoji="1" lang="ja-JP" altLang="en-US" sz="2800" dirty="0" smtClean="0"/>
              <a:t>は終了せずに、そのままにしておくこと</a:t>
            </a:r>
            <a:endParaRPr kumimoji="1" lang="en-US" altLang="ja-JP" sz="2800" dirty="0" smtClean="0"/>
          </a:p>
        </p:txBody>
      </p:sp>
      <p:pic>
        <p:nvPicPr>
          <p:cNvPr id="11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727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5864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16992" y="2154093"/>
            <a:ext cx="11633708" cy="1447945"/>
          </a:xfrm>
        </p:spPr>
        <p:txBody>
          <a:bodyPr>
            <a:normAutofit fontScale="90000"/>
          </a:bodyPr>
          <a:lstStyle/>
          <a:p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4-3 Access 2013</a:t>
            </a:r>
            <a:r>
              <a:rPr lang="ja-JP" altLang="en-US" sz="5300" dirty="0" err="1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での</a:t>
            </a:r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問い合わせ（クエリ）</a:t>
            </a:r>
            <a:endParaRPr kumimoji="1" lang="ja-JP" altLang="en-US" sz="53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pPr/>
              <a:t>35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40541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smtClean="0"/>
              <a:t>Access</a:t>
            </a:r>
            <a:r>
              <a:rPr kumimoji="1" lang="ja-JP" altLang="en-US" dirty="0" err="1" smtClean="0"/>
              <a:t>での</a:t>
            </a:r>
            <a:r>
              <a:rPr kumimoji="1" lang="ja-JP" altLang="en-US" dirty="0" smtClean="0"/>
              <a:t>問い合わせ（クエリ）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19100" y="1564878"/>
            <a:ext cx="11671300" cy="1895475"/>
          </a:xfrm>
        </p:spPr>
        <p:txBody>
          <a:bodyPr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kumimoji="1" lang="en-US" altLang="ja-JP" sz="3200" dirty="0" smtClean="0"/>
              <a:t>Access</a:t>
            </a:r>
            <a:r>
              <a:rPr kumimoji="1" lang="ja-JP" altLang="en-US" sz="3200" dirty="0" smtClean="0"/>
              <a:t>では</a:t>
            </a:r>
            <a:endParaRPr kumimoji="1" lang="en-US" altLang="ja-JP" sz="3200" dirty="0" smtClean="0"/>
          </a:p>
          <a:p>
            <a:pPr>
              <a:lnSpc>
                <a:spcPct val="110000"/>
              </a:lnSpc>
            </a:pPr>
            <a:r>
              <a:rPr lang="ja-JP" altLang="en-US" sz="3200" dirty="0" smtClean="0">
                <a:solidFill>
                  <a:srgbClr val="C00000"/>
                </a:solidFill>
              </a:rPr>
              <a:t>問い合わせ</a:t>
            </a:r>
            <a:r>
              <a:rPr lang="ja-JP" altLang="en-US" sz="3200" dirty="0" smtClean="0"/>
              <a:t>（クエリ）の</a:t>
            </a:r>
            <a:r>
              <a:rPr lang="ja-JP" altLang="en-US" sz="3200" b="1" u="sng" dirty="0" smtClean="0">
                <a:solidFill>
                  <a:srgbClr val="FF0000"/>
                </a:solidFill>
              </a:rPr>
              <a:t>作成や編集</a:t>
            </a:r>
            <a:r>
              <a:rPr lang="ja-JP" altLang="en-US" sz="3200" dirty="0" smtClean="0"/>
              <a:t>を</a:t>
            </a:r>
            <a:r>
              <a:rPr lang="ja-JP" altLang="en-US" sz="3200" b="1" u="sng" dirty="0" smtClean="0">
                <a:solidFill>
                  <a:srgbClr val="FF0000"/>
                </a:solidFill>
              </a:rPr>
              <a:t>ビジュアル</a:t>
            </a:r>
            <a:r>
              <a:rPr lang="ja-JP" altLang="en-US" sz="3200" u="sng" dirty="0" smtClean="0">
                <a:solidFill>
                  <a:srgbClr val="FF0000"/>
                </a:solidFill>
              </a:rPr>
              <a:t>に</a:t>
            </a:r>
            <a:r>
              <a:rPr lang="ja-JP" altLang="en-US" sz="3200" dirty="0" smtClean="0"/>
              <a:t>行うことができる</a:t>
            </a:r>
            <a:endParaRPr lang="en-US" altLang="ja-JP" sz="3200" dirty="0" smtClean="0"/>
          </a:p>
          <a:p>
            <a:pPr>
              <a:lnSpc>
                <a:spcPct val="110000"/>
              </a:lnSpc>
            </a:pPr>
            <a:r>
              <a:rPr lang="ja-JP" altLang="en-US" sz="3200" dirty="0" smtClean="0"/>
              <a:t>そのとき、</a:t>
            </a:r>
            <a:r>
              <a:rPr lang="ja-JP" altLang="en-US" sz="3200" dirty="0" smtClean="0">
                <a:solidFill>
                  <a:srgbClr val="C00000"/>
                </a:solidFill>
              </a:rPr>
              <a:t>問い合わせ</a:t>
            </a:r>
            <a:r>
              <a:rPr lang="ja-JP" altLang="en-US" sz="3200" dirty="0" smtClean="0"/>
              <a:t>（クエリ）の</a:t>
            </a:r>
            <a:r>
              <a:rPr lang="ja-JP" altLang="en-US" sz="3200" b="1" dirty="0" smtClean="0">
                <a:solidFill>
                  <a:srgbClr val="FF0000"/>
                </a:solidFill>
              </a:rPr>
              <a:t>保存</a:t>
            </a:r>
            <a:r>
              <a:rPr lang="ja-JP" altLang="en-US" sz="3200" dirty="0" smtClean="0"/>
              <a:t>も簡単にできる</a:t>
            </a:r>
            <a:endParaRPr lang="en-US" altLang="ja-JP" sz="3200" dirty="0" smtClean="0"/>
          </a:p>
          <a:p>
            <a:endParaRPr kumimoji="1" lang="ja-JP" altLang="en-US" sz="32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36</a:t>
            </a:fld>
            <a:endParaRPr kumimoji="1" lang="ja-JP" altLang="en-US"/>
          </a:p>
        </p:txBody>
      </p:sp>
      <p:sp>
        <p:nvSpPr>
          <p:cNvPr id="5" name="コンテンツ プレースホルダー 2"/>
          <p:cNvSpPr txBox="1">
            <a:spLocks/>
          </p:cNvSpPr>
          <p:nvPr/>
        </p:nvSpPr>
        <p:spPr>
          <a:xfrm>
            <a:off x="3327400" y="1081714"/>
            <a:ext cx="4889500" cy="719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3600" dirty="0"/>
              <a:t>＜</a:t>
            </a:r>
            <a:r>
              <a:rPr lang="en-US" altLang="ja-JP" sz="3600" dirty="0" smtClean="0"/>
              <a:t>Access</a:t>
            </a:r>
            <a:r>
              <a:rPr lang="ja-JP" altLang="en-US" sz="3600" dirty="0" smtClean="0"/>
              <a:t> の特徴機能＞</a:t>
            </a:r>
            <a:endParaRPr lang="ja-JP" altLang="en-US" sz="3600" dirty="0"/>
          </a:p>
        </p:txBody>
      </p:sp>
      <p:sp>
        <p:nvSpPr>
          <p:cNvPr id="6" name="コンテンツ プレースホルダー 2"/>
          <p:cNvSpPr txBox="1">
            <a:spLocks/>
          </p:cNvSpPr>
          <p:nvPr/>
        </p:nvSpPr>
        <p:spPr>
          <a:xfrm>
            <a:off x="419100" y="5166016"/>
            <a:ext cx="11671300" cy="18954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ja-JP" sz="3200" dirty="0" smtClean="0"/>
              <a:t>※</a:t>
            </a:r>
            <a:r>
              <a:rPr lang="ja-JP" altLang="en-US" sz="3200" dirty="0" smtClean="0"/>
              <a:t>　</a:t>
            </a:r>
            <a:r>
              <a:rPr lang="ja-JP" altLang="en-US" sz="3200" dirty="0" smtClean="0">
                <a:solidFill>
                  <a:srgbClr val="C00000"/>
                </a:solidFill>
              </a:rPr>
              <a:t>問い合わせ</a:t>
            </a:r>
            <a:r>
              <a:rPr lang="ja-JP" altLang="en-US" sz="3200" dirty="0" smtClean="0"/>
              <a:t>（クエリ）の</a:t>
            </a:r>
            <a:r>
              <a:rPr lang="ja-JP" altLang="en-US" sz="3200" b="1" u="sng" dirty="0" smtClean="0">
                <a:solidFill>
                  <a:srgbClr val="FF0000"/>
                </a:solidFill>
              </a:rPr>
              <a:t>作成は</a:t>
            </a:r>
            <a:r>
              <a:rPr lang="ja-JP" altLang="en-US" sz="3200" dirty="0" smtClean="0"/>
              <a:t>、</a:t>
            </a:r>
            <a:r>
              <a:rPr lang="en-US" altLang="ja-JP" sz="3200" dirty="0" smtClean="0"/>
              <a:t>SQL</a:t>
            </a:r>
            <a:r>
              <a:rPr lang="ja-JP" altLang="en-US" sz="3200" dirty="0" smtClean="0"/>
              <a:t>を用いても簡単にできる</a:t>
            </a:r>
            <a:endParaRPr lang="en-US" altLang="ja-JP" sz="3200" dirty="0" smtClean="0"/>
          </a:p>
          <a:p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92621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37</a:t>
            </a:fld>
            <a:endParaRPr lang="ja-JP" altLang="en-US" sz="1800" dirty="0"/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389916" y="0"/>
            <a:ext cx="9226345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/>
              <a:t>Access 2013 </a:t>
            </a:r>
            <a:r>
              <a:rPr lang="ja-JP" altLang="en-US" sz="4000" dirty="0" smtClean="0"/>
              <a:t>のクエリのデザインビュー</a:t>
            </a:r>
          </a:p>
        </p:txBody>
      </p:sp>
      <p:sp>
        <p:nvSpPr>
          <p:cNvPr id="19461" name="Rectangle 3"/>
          <p:cNvSpPr>
            <a:spLocks noGrp="1"/>
          </p:cNvSpPr>
          <p:nvPr>
            <p:ph type="body" idx="4294967295"/>
          </p:nvPr>
        </p:nvSpPr>
        <p:spPr>
          <a:xfrm>
            <a:off x="503368" y="1098449"/>
            <a:ext cx="9667538" cy="1211118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solidFill>
                  <a:schemeClr val="tx1"/>
                </a:solidFill>
              </a:rPr>
              <a:t>Access 2013 </a:t>
            </a:r>
            <a:r>
              <a:rPr lang="ja-JP" altLang="en-US" sz="3200" dirty="0" smtClean="0">
                <a:solidFill>
                  <a:schemeClr val="tx1"/>
                </a:solidFill>
              </a:rPr>
              <a:t>で、</a:t>
            </a:r>
            <a:r>
              <a:rPr lang="ja-JP" altLang="en-US" sz="3200" b="1" dirty="0" smtClean="0">
                <a:solidFill>
                  <a:srgbClr val="C00000"/>
                </a:solidFill>
              </a:rPr>
              <a:t>問い合わせ（クエリ）</a:t>
            </a:r>
            <a:r>
              <a:rPr lang="ja-JP" altLang="en-US" sz="3200" dirty="0" smtClean="0">
                <a:solidFill>
                  <a:schemeClr val="tx1"/>
                </a:solidFill>
              </a:rPr>
              <a:t>の</a:t>
            </a:r>
            <a:r>
              <a:rPr lang="ja-JP" altLang="en-US" sz="3200" b="1" u="sng" dirty="0" smtClean="0">
                <a:solidFill>
                  <a:srgbClr val="FF0000"/>
                </a:solidFill>
              </a:rPr>
              <a:t>作成と編集</a:t>
            </a:r>
            <a:r>
              <a:rPr lang="ja-JP" altLang="en-US" sz="3200" dirty="0" smtClean="0">
                <a:solidFill>
                  <a:schemeClr val="tx1"/>
                </a:solidFill>
              </a:rPr>
              <a:t>が</a:t>
            </a:r>
            <a:r>
              <a:rPr lang="ja-JP" altLang="en-US" sz="3200" b="1" dirty="0">
                <a:solidFill>
                  <a:srgbClr val="FF0000"/>
                </a:solidFill>
              </a:rPr>
              <a:t>ビジュアル</a:t>
            </a:r>
            <a:r>
              <a:rPr lang="ja-JP" altLang="en-US" sz="3200" dirty="0" smtClean="0">
                <a:solidFill>
                  <a:schemeClr val="tx1"/>
                </a:solidFill>
              </a:rPr>
              <a:t>にできる</a:t>
            </a:r>
            <a:r>
              <a:rPr lang="ja-JP" altLang="en-US" sz="3200" dirty="0">
                <a:solidFill>
                  <a:srgbClr val="C00000"/>
                </a:solidFill>
              </a:rPr>
              <a:t>ビュ</a:t>
            </a:r>
            <a:r>
              <a:rPr lang="ja-JP" altLang="en-US" sz="3200" dirty="0" smtClean="0">
                <a:solidFill>
                  <a:srgbClr val="C00000"/>
                </a:solidFill>
              </a:rPr>
              <a:t>ー</a:t>
            </a:r>
            <a:endParaRPr lang="en-US" altLang="ja-JP" sz="3200" dirty="0" smtClean="0">
              <a:solidFill>
                <a:srgbClr val="C00000"/>
              </a:solidFill>
            </a:endParaRPr>
          </a:p>
        </p:txBody>
      </p:sp>
      <p:sp>
        <p:nvSpPr>
          <p:cNvPr id="8" name="角丸四角形 7"/>
          <p:cNvSpPr/>
          <p:nvPr/>
        </p:nvSpPr>
        <p:spPr>
          <a:xfrm>
            <a:off x="231180" y="1004888"/>
            <a:ext cx="10270280" cy="1468113"/>
          </a:xfrm>
          <a:prstGeom prst="roundRect">
            <a:avLst/>
          </a:prstGeom>
          <a:noFill/>
          <a:ln w="381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8321408" y="5402243"/>
            <a:ext cx="341632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クエリの</a:t>
            </a:r>
            <a:endParaRPr kumimoji="1" lang="en-US" altLang="ja-JP" sz="2800" dirty="0" smtClean="0"/>
          </a:p>
          <a:p>
            <a:r>
              <a:rPr kumimoji="1" lang="ja-JP" altLang="en-US" sz="2800" dirty="0" smtClean="0"/>
              <a:t>デザイン</a:t>
            </a:r>
            <a:r>
              <a:rPr lang="ja-JP" altLang="en-US" sz="2800" dirty="0" smtClean="0"/>
              <a:t>ビューの</a:t>
            </a:r>
            <a:r>
              <a:rPr kumimoji="1" lang="ja-JP" altLang="en-US" sz="2800" dirty="0" smtClean="0"/>
              <a:t>例</a:t>
            </a:r>
            <a:endParaRPr kumimoji="1" lang="ja-JP" altLang="en-US" sz="2800" dirty="0"/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3574" y="2549429"/>
            <a:ext cx="5875323" cy="4308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797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図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284" y="3057450"/>
            <a:ext cx="10760662" cy="2096746"/>
          </a:xfrm>
          <a:prstGeom prst="rect">
            <a:avLst/>
          </a:prstGeom>
        </p:spPr>
      </p:pic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38</a:t>
            </a:fld>
            <a:endParaRPr lang="ja-JP" altLang="en-US" sz="1800" dirty="0"/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/>
              <a:t>Access 2013 </a:t>
            </a:r>
            <a:r>
              <a:rPr lang="ja-JP" altLang="en-US" sz="4000" dirty="0" smtClean="0"/>
              <a:t>のクエリのデザインビュー</a:t>
            </a:r>
          </a:p>
        </p:txBody>
      </p:sp>
      <p:sp>
        <p:nvSpPr>
          <p:cNvPr id="19461" name="Rectangle 3"/>
          <p:cNvSpPr>
            <a:spLocks noGrp="1"/>
          </p:cNvSpPr>
          <p:nvPr>
            <p:ph type="body" idx="4294967295"/>
          </p:nvPr>
        </p:nvSpPr>
        <p:spPr>
          <a:xfrm>
            <a:off x="532551" y="1102651"/>
            <a:ext cx="10483792" cy="1508291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solidFill>
                  <a:schemeClr val="tx1"/>
                </a:solidFill>
              </a:rPr>
              <a:t>Access 2013 </a:t>
            </a:r>
            <a:r>
              <a:rPr lang="ja-JP" altLang="en-US" sz="3200" dirty="0" smtClean="0">
                <a:solidFill>
                  <a:schemeClr val="tx1"/>
                </a:solidFill>
              </a:rPr>
              <a:t>で、</a:t>
            </a:r>
            <a:r>
              <a:rPr lang="ja-JP" altLang="en-US" sz="3200" dirty="0" smtClean="0">
                <a:solidFill>
                  <a:srgbClr val="C00000"/>
                </a:solidFill>
              </a:rPr>
              <a:t>クエリ</a:t>
            </a:r>
            <a:r>
              <a:rPr lang="ja-JP" altLang="en-US" sz="3200" dirty="0" smtClean="0"/>
              <a:t>の</a:t>
            </a:r>
            <a:r>
              <a:rPr lang="ja-JP" altLang="en-US" sz="3200" dirty="0" smtClean="0">
                <a:solidFill>
                  <a:srgbClr val="C00000"/>
                </a:solidFill>
              </a:rPr>
              <a:t>デザイン</a:t>
            </a:r>
            <a:r>
              <a:rPr lang="ja-JP" altLang="en-US" sz="3200" dirty="0">
                <a:solidFill>
                  <a:srgbClr val="C00000"/>
                </a:solidFill>
              </a:rPr>
              <a:t>ビュ</a:t>
            </a:r>
            <a:r>
              <a:rPr lang="ja-JP" altLang="en-US" sz="3200" dirty="0" smtClean="0">
                <a:solidFill>
                  <a:srgbClr val="C00000"/>
                </a:solidFill>
              </a:rPr>
              <a:t>ー</a:t>
            </a:r>
            <a:r>
              <a:rPr lang="ja-JP" altLang="en-US" sz="3200" dirty="0" smtClean="0"/>
              <a:t>を開くときは、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作成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→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クエリデザイン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と操作する</a:t>
            </a:r>
            <a:endParaRPr lang="en-US" altLang="ja-JP" sz="3200" dirty="0" smtClean="0">
              <a:solidFill>
                <a:srgbClr val="C00000"/>
              </a:solidFill>
            </a:endParaRPr>
          </a:p>
        </p:txBody>
      </p:sp>
      <p:sp>
        <p:nvSpPr>
          <p:cNvPr id="8" name="角丸四角形 7"/>
          <p:cNvSpPr/>
          <p:nvPr/>
        </p:nvSpPr>
        <p:spPr>
          <a:xfrm>
            <a:off x="231180" y="1004888"/>
            <a:ext cx="11031906" cy="1468113"/>
          </a:xfrm>
          <a:prstGeom prst="roundRect">
            <a:avLst/>
          </a:prstGeom>
          <a:noFill/>
          <a:ln w="381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正方形/長方形 10"/>
          <p:cNvSpPr/>
          <p:nvPr/>
        </p:nvSpPr>
        <p:spPr>
          <a:xfrm>
            <a:off x="2407926" y="3477889"/>
            <a:ext cx="791449" cy="431391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正方形/長方形 13"/>
          <p:cNvSpPr/>
          <p:nvPr/>
        </p:nvSpPr>
        <p:spPr>
          <a:xfrm>
            <a:off x="4592511" y="3800206"/>
            <a:ext cx="1154622" cy="129166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85479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39</a:t>
            </a:fld>
            <a:endParaRPr lang="ja-JP" altLang="en-US" sz="1800" dirty="0"/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975154" y="197708"/>
            <a:ext cx="9987918" cy="1004888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/>
              <a:t>Access 2013 </a:t>
            </a:r>
            <a:r>
              <a:rPr lang="ja-JP" altLang="en-US" sz="4000" dirty="0" smtClean="0"/>
              <a:t>のクエリのデザインビューとデータシートビューの切り替え（２つのモード）</a:t>
            </a:r>
          </a:p>
        </p:txBody>
      </p:sp>
      <p:sp>
        <p:nvSpPr>
          <p:cNvPr id="3" name="テキスト ボックス 2"/>
          <p:cNvSpPr txBox="1"/>
          <p:nvPr/>
        </p:nvSpPr>
        <p:spPr>
          <a:xfrm>
            <a:off x="481914" y="5336480"/>
            <a:ext cx="413446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u="sng" dirty="0" smtClean="0">
                <a:solidFill>
                  <a:srgbClr val="C00000"/>
                </a:solidFill>
              </a:rPr>
              <a:t>デザインビュー</a:t>
            </a:r>
            <a:endParaRPr kumimoji="1" lang="en-US" altLang="ja-JP" sz="2800" b="1" u="sng" dirty="0" smtClean="0">
              <a:solidFill>
                <a:srgbClr val="C00000"/>
              </a:solidFill>
            </a:endParaRPr>
          </a:p>
          <a:p>
            <a:r>
              <a:rPr kumimoji="1" lang="ja-JP" altLang="en-US" sz="2800" dirty="0" smtClean="0">
                <a:solidFill>
                  <a:srgbClr val="C00000"/>
                </a:solidFill>
              </a:rPr>
              <a:t>問い合わせ（クエリ）</a:t>
            </a:r>
            <a:r>
              <a:rPr kumimoji="1" lang="ja-JP" altLang="en-US" sz="2800" dirty="0" smtClean="0"/>
              <a:t>の</a:t>
            </a:r>
            <a:endParaRPr kumimoji="1" lang="en-US" altLang="ja-JP" sz="2800" dirty="0" smtClean="0"/>
          </a:p>
          <a:p>
            <a:r>
              <a:rPr lang="ja-JP" altLang="en-US" sz="2800" b="1" u="sng" dirty="0" smtClean="0">
                <a:solidFill>
                  <a:srgbClr val="FF0000"/>
                </a:solidFill>
              </a:rPr>
              <a:t>作成</a:t>
            </a:r>
            <a:r>
              <a:rPr lang="ja-JP" altLang="en-US" sz="2800" dirty="0" smtClean="0"/>
              <a:t>、</a:t>
            </a:r>
            <a:r>
              <a:rPr lang="ja-JP" altLang="en-US" sz="2800" b="1" u="sng" dirty="0" smtClean="0">
                <a:solidFill>
                  <a:srgbClr val="FF0000"/>
                </a:solidFill>
              </a:rPr>
              <a:t>編集</a:t>
            </a:r>
            <a:endParaRPr kumimoji="1" lang="ja-JP" altLang="en-US" sz="2800" b="1" u="sng" dirty="0">
              <a:solidFill>
                <a:srgbClr val="FF0000"/>
              </a:solidFill>
            </a:endParaRPr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7140267" y="5336479"/>
            <a:ext cx="413446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u="sng" dirty="0" smtClean="0">
                <a:solidFill>
                  <a:srgbClr val="C00000"/>
                </a:solidFill>
              </a:rPr>
              <a:t>データシート</a:t>
            </a:r>
            <a:r>
              <a:rPr lang="ja-JP" altLang="en-US" sz="2800" b="1" u="sng" dirty="0">
                <a:solidFill>
                  <a:srgbClr val="C00000"/>
                </a:solidFill>
              </a:rPr>
              <a:t>ビュ</a:t>
            </a:r>
            <a:r>
              <a:rPr lang="ja-JP" altLang="en-US" sz="2800" b="1" u="sng" dirty="0" smtClean="0">
                <a:solidFill>
                  <a:srgbClr val="C00000"/>
                </a:solidFill>
              </a:rPr>
              <a:t>ー</a:t>
            </a:r>
            <a:endParaRPr kumimoji="1" lang="en-US" altLang="ja-JP" sz="2800" b="1" u="sng" dirty="0" smtClean="0">
              <a:solidFill>
                <a:srgbClr val="C00000"/>
              </a:solidFill>
            </a:endParaRPr>
          </a:p>
          <a:p>
            <a:r>
              <a:rPr kumimoji="1" lang="ja-JP" altLang="en-US" sz="2800" dirty="0" smtClean="0">
                <a:solidFill>
                  <a:srgbClr val="C00000"/>
                </a:solidFill>
              </a:rPr>
              <a:t>問い合わせ（クエリ）</a:t>
            </a:r>
            <a:r>
              <a:rPr kumimoji="1" lang="ja-JP" altLang="en-US" sz="2800" dirty="0" smtClean="0"/>
              <a:t>の</a:t>
            </a:r>
            <a:endParaRPr kumimoji="1" lang="en-US" altLang="ja-JP" sz="2800" dirty="0" smtClean="0"/>
          </a:p>
          <a:p>
            <a:r>
              <a:rPr lang="ja-JP" altLang="en-US" sz="2800" b="1" u="sng" dirty="0" smtClean="0">
                <a:solidFill>
                  <a:srgbClr val="FF0000"/>
                </a:solidFill>
              </a:rPr>
              <a:t>作成</a:t>
            </a:r>
            <a:r>
              <a:rPr lang="ja-JP" altLang="en-US" sz="2800" dirty="0" smtClean="0"/>
              <a:t>、</a:t>
            </a:r>
            <a:r>
              <a:rPr lang="ja-JP" altLang="en-US" sz="2800" b="1" u="sng" dirty="0" smtClean="0">
                <a:solidFill>
                  <a:srgbClr val="FF0000"/>
                </a:solidFill>
              </a:rPr>
              <a:t>編集</a:t>
            </a:r>
            <a:endParaRPr kumimoji="1" lang="ja-JP" altLang="en-US" sz="2800" b="1" u="sng" dirty="0">
              <a:solidFill>
                <a:srgbClr val="FF0000"/>
              </a:solidFill>
            </a:endParaRPr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93" y="1849366"/>
            <a:ext cx="4538255" cy="3328054"/>
          </a:xfrm>
          <a:prstGeom prst="rect">
            <a:avLst/>
          </a:prstGeom>
        </p:spPr>
      </p:pic>
      <p:sp>
        <p:nvSpPr>
          <p:cNvPr id="5" name="右矢印 4"/>
          <p:cNvSpPr/>
          <p:nvPr/>
        </p:nvSpPr>
        <p:spPr>
          <a:xfrm>
            <a:off x="5185976" y="2912600"/>
            <a:ext cx="1633666" cy="43248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右矢印 12"/>
          <p:cNvSpPr/>
          <p:nvPr/>
        </p:nvSpPr>
        <p:spPr>
          <a:xfrm flipH="1">
            <a:off x="5171047" y="5244417"/>
            <a:ext cx="1633666" cy="43248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0968" y="1202596"/>
            <a:ext cx="2400635" cy="1409897"/>
          </a:xfrm>
          <a:prstGeom prst="rect">
            <a:avLst/>
          </a:prstGeom>
        </p:spPr>
      </p:pic>
      <p:sp>
        <p:nvSpPr>
          <p:cNvPr id="15" name="テキスト ボックス 14"/>
          <p:cNvSpPr txBox="1"/>
          <p:nvPr/>
        </p:nvSpPr>
        <p:spPr>
          <a:xfrm>
            <a:off x="5490909" y="2603876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dirty="0" smtClean="0"/>
              <a:t>実行</a:t>
            </a:r>
            <a:endParaRPr kumimoji="1" lang="ja-JP" altLang="en-US" sz="2800" b="1" dirty="0"/>
          </a:p>
        </p:txBody>
      </p:sp>
      <p:sp>
        <p:nvSpPr>
          <p:cNvPr id="16" name="正方形/長方形 15"/>
          <p:cNvSpPr/>
          <p:nvPr/>
        </p:nvSpPr>
        <p:spPr>
          <a:xfrm>
            <a:off x="5236320" y="1672731"/>
            <a:ext cx="583712" cy="713155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1047" y="3693650"/>
            <a:ext cx="1800476" cy="1324160"/>
          </a:xfrm>
          <a:prstGeom prst="rect">
            <a:avLst/>
          </a:prstGeom>
        </p:spPr>
      </p:pic>
      <p:sp>
        <p:nvSpPr>
          <p:cNvPr id="18" name="正方形/長方形 17"/>
          <p:cNvSpPr/>
          <p:nvPr/>
        </p:nvSpPr>
        <p:spPr>
          <a:xfrm>
            <a:off x="5171047" y="4087454"/>
            <a:ext cx="583712" cy="713155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5618274" y="4961671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dirty="0" smtClean="0"/>
              <a:t>表示</a:t>
            </a:r>
            <a:endParaRPr kumimoji="1" lang="ja-JP" altLang="en-US" sz="2800" b="1" dirty="0"/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1464" y="2671057"/>
            <a:ext cx="4383004" cy="1684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882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問い合わせ（クエリ）の例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40</a:t>
            </a:fld>
            <a:endParaRPr kumimoji="1" lang="ja-JP" altLang="en-US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797934" y="6197600"/>
            <a:ext cx="66479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b="1" dirty="0" smtClean="0"/>
              <a:t>単価が１００円以上の商品は？</a:t>
            </a:r>
            <a:endParaRPr kumimoji="1" lang="ja-JP" altLang="en-US" sz="3600" b="1" dirty="0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00" y="1090371"/>
            <a:ext cx="6358267" cy="4662730"/>
          </a:xfrm>
          <a:prstGeom prst="rect">
            <a:avLst/>
          </a:prstGeom>
        </p:spPr>
      </p:pic>
      <p:sp>
        <p:nvSpPr>
          <p:cNvPr id="7" name="正方形/長方形 6"/>
          <p:cNvSpPr/>
          <p:nvPr/>
        </p:nvSpPr>
        <p:spPr>
          <a:xfrm>
            <a:off x="1358900" y="4178300"/>
            <a:ext cx="1447800" cy="444500"/>
          </a:xfrm>
          <a:prstGeom prst="rect">
            <a:avLst/>
          </a:prstGeom>
          <a:noFill/>
          <a:ln w="508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正方形/長方形 7"/>
          <p:cNvSpPr/>
          <p:nvPr/>
        </p:nvSpPr>
        <p:spPr>
          <a:xfrm>
            <a:off x="2806700" y="4178300"/>
            <a:ext cx="1447800" cy="444500"/>
          </a:xfrm>
          <a:prstGeom prst="rect">
            <a:avLst/>
          </a:prstGeom>
          <a:noFill/>
          <a:ln w="508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正方形/長方形 8"/>
          <p:cNvSpPr/>
          <p:nvPr/>
        </p:nvSpPr>
        <p:spPr>
          <a:xfrm>
            <a:off x="4254500" y="4178300"/>
            <a:ext cx="1447800" cy="444500"/>
          </a:xfrm>
          <a:prstGeom prst="rect">
            <a:avLst/>
          </a:prstGeom>
          <a:noFill/>
          <a:ln w="508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左右矢印 10"/>
          <p:cNvSpPr/>
          <p:nvPr/>
        </p:nvSpPr>
        <p:spPr>
          <a:xfrm>
            <a:off x="6485267" y="3124200"/>
            <a:ext cx="715633" cy="50800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正方形/長方形 11"/>
          <p:cNvSpPr/>
          <p:nvPr/>
        </p:nvSpPr>
        <p:spPr>
          <a:xfrm>
            <a:off x="4254500" y="4965700"/>
            <a:ext cx="1003300" cy="304800"/>
          </a:xfrm>
          <a:prstGeom prst="rect">
            <a:avLst/>
          </a:prstGeom>
          <a:noFill/>
          <a:ln w="508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3" name="図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8252" y="2545398"/>
            <a:ext cx="4913748" cy="1752675"/>
          </a:xfrm>
          <a:prstGeom prst="rect">
            <a:avLst/>
          </a:prstGeom>
        </p:spPr>
      </p:pic>
      <p:sp>
        <p:nvSpPr>
          <p:cNvPr id="14" name="テキスト ボックス 13"/>
          <p:cNvSpPr txBox="1"/>
          <p:nvPr/>
        </p:nvSpPr>
        <p:spPr>
          <a:xfrm>
            <a:off x="5419911" y="4777482"/>
            <a:ext cx="213071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200" b="1" dirty="0" smtClean="0">
                <a:solidFill>
                  <a:srgbClr val="FF0000"/>
                </a:solidFill>
              </a:rPr>
              <a:t>&gt;= 100</a:t>
            </a:r>
          </a:p>
          <a:p>
            <a:r>
              <a:rPr lang="en-US" altLang="ja-JP" sz="3200" b="1" dirty="0" smtClean="0">
                <a:solidFill>
                  <a:srgbClr val="0000FF"/>
                </a:solidFill>
              </a:rPr>
              <a:t>(</a:t>
            </a:r>
            <a:r>
              <a:rPr lang="ja-JP" altLang="en-US" sz="3200" b="1" dirty="0" smtClean="0">
                <a:solidFill>
                  <a:srgbClr val="0000FF"/>
                </a:solidFill>
              </a:rPr>
              <a:t>抽出条件</a:t>
            </a:r>
            <a:r>
              <a:rPr lang="en-US" altLang="ja-JP" sz="3200" b="1" dirty="0" smtClean="0">
                <a:solidFill>
                  <a:srgbClr val="0000FF"/>
                </a:solidFill>
              </a:rPr>
              <a:t>)</a:t>
            </a:r>
            <a:endParaRPr kumimoji="1" lang="ja-JP" altLang="en-US" sz="3200" b="1" dirty="0">
              <a:solidFill>
                <a:srgbClr val="0000FF"/>
              </a:solidFill>
            </a:endParaRPr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1168300" y="3499189"/>
            <a:ext cx="15488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b="1" dirty="0" smtClean="0">
                <a:solidFill>
                  <a:srgbClr val="FF0000"/>
                </a:solidFill>
              </a:rPr>
              <a:t>商品</a:t>
            </a:r>
            <a:r>
              <a:rPr kumimoji="1" lang="en-US" altLang="ja-JP" sz="3200" b="1" dirty="0" smtClean="0">
                <a:solidFill>
                  <a:srgbClr val="FF0000"/>
                </a:solidFill>
              </a:rPr>
              <a:t>.ID</a:t>
            </a:r>
            <a:endParaRPr kumimoji="1" lang="ja-JP" altLang="en-US" sz="3200" b="1" dirty="0">
              <a:solidFill>
                <a:srgbClr val="FF0000"/>
              </a:solidFill>
            </a:endParaRPr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2794474" y="3499189"/>
            <a:ext cx="19367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b="1" dirty="0" smtClean="0">
                <a:solidFill>
                  <a:srgbClr val="FF0000"/>
                </a:solidFill>
              </a:rPr>
              <a:t>商品</a:t>
            </a:r>
            <a:r>
              <a:rPr kumimoji="1" lang="en-US" altLang="ja-JP" sz="3200" b="1" dirty="0" smtClean="0">
                <a:solidFill>
                  <a:srgbClr val="FF0000"/>
                </a:solidFill>
              </a:rPr>
              <a:t>.</a:t>
            </a:r>
            <a:r>
              <a:rPr kumimoji="1" lang="ja-JP" altLang="en-US" sz="3200" b="1" dirty="0" smtClean="0">
                <a:solidFill>
                  <a:srgbClr val="FF0000"/>
                </a:solidFill>
              </a:rPr>
              <a:t>商品</a:t>
            </a:r>
            <a:endParaRPr kumimoji="1" lang="ja-JP" altLang="en-US" sz="3200" b="1" dirty="0">
              <a:solidFill>
                <a:srgbClr val="FF0000"/>
              </a:solidFill>
            </a:endParaRP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4724873" y="3511263"/>
            <a:ext cx="19367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b="1" dirty="0" smtClean="0">
                <a:solidFill>
                  <a:srgbClr val="FF0000"/>
                </a:solidFill>
              </a:rPr>
              <a:t>商品</a:t>
            </a:r>
            <a:r>
              <a:rPr kumimoji="1" lang="en-US" altLang="ja-JP" sz="3200" b="1" dirty="0" smtClean="0">
                <a:solidFill>
                  <a:srgbClr val="FF0000"/>
                </a:solidFill>
              </a:rPr>
              <a:t>.</a:t>
            </a:r>
            <a:r>
              <a:rPr kumimoji="1" lang="ja-JP" altLang="en-US" sz="3200" b="1" dirty="0" smtClean="0">
                <a:solidFill>
                  <a:srgbClr val="FF0000"/>
                </a:solidFill>
              </a:rPr>
              <a:t>単価</a:t>
            </a:r>
            <a:endParaRPr kumimoji="1" lang="ja-JP" altLang="en-US" sz="3200" b="1" dirty="0">
              <a:solidFill>
                <a:srgbClr val="FF0000"/>
              </a:solidFill>
            </a:endParaRP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1168300" y="3030204"/>
            <a:ext cx="54136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b="1" dirty="0" smtClean="0">
                <a:solidFill>
                  <a:srgbClr val="0000FF"/>
                </a:solidFill>
              </a:rPr>
              <a:t>(</a:t>
            </a:r>
            <a:r>
              <a:rPr lang="ja-JP" altLang="en-US" sz="3200" b="1" dirty="0">
                <a:solidFill>
                  <a:srgbClr val="0000FF"/>
                </a:solidFill>
              </a:rPr>
              <a:t>結果</a:t>
            </a:r>
            <a:r>
              <a:rPr lang="ja-JP" altLang="en-US" sz="3200" b="1" dirty="0" smtClean="0">
                <a:solidFill>
                  <a:srgbClr val="0000FF"/>
                </a:solidFill>
              </a:rPr>
              <a:t>として得たい列の並び</a:t>
            </a:r>
            <a:r>
              <a:rPr lang="en-US" altLang="ja-JP" sz="3200" b="1" dirty="0" smtClean="0">
                <a:solidFill>
                  <a:srgbClr val="0000FF"/>
                </a:solidFill>
              </a:rPr>
              <a:t>)</a:t>
            </a:r>
            <a:endParaRPr kumimoji="1" lang="ja-JP" altLang="en-US" sz="32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2250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図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55" y="979218"/>
            <a:ext cx="6573762" cy="4565938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問い合わせ（クエリ）の例　その１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41</a:t>
            </a:fld>
            <a:endParaRPr kumimoji="1" lang="ja-JP" altLang="en-US"/>
          </a:p>
        </p:txBody>
      </p:sp>
      <p:sp>
        <p:nvSpPr>
          <p:cNvPr id="7" name="正方形/長方形 6"/>
          <p:cNvSpPr/>
          <p:nvPr/>
        </p:nvSpPr>
        <p:spPr>
          <a:xfrm>
            <a:off x="1562100" y="4260562"/>
            <a:ext cx="1676400" cy="444500"/>
          </a:xfrm>
          <a:prstGeom prst="rect">
            <a:avLst/>
          </a:prstGeom>
          <a:noFill/>
          <a:ln w="508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左右矢印 10"/>
          <p:cNvSpPr/>
          <p:nvPr/>
        </p:nvSpPr>
        <p:spPr>
          <a:xfrm>
            <a:off x="6848617" y="3343182"/>
            <a:ext cx="715633" cy="50800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634352" y="3565221"/>
            <a:ext cx="23471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b="1" dirty="0" smtClean="0">
                <a:solidFill>
                  <a:srgbClr val="FF0000"/>
                </a:solidFill>
              </a:rPr>
              <a:t>購入</a:t>
            </a:r>
            <a:r>
              <a:rPr lang="en-US" altLang="ja-JP" sz="3200" b="1" dirty="0" smtClean="0">
                <a:solidFill>
                  <a:srgbClr val="FF0000"/>
                </a:solidFill>
              </a:rPr>
              <a:t>.</a:t>
            </a:r>
            <a:r>
              <a:rPr lang="ja-JP" altLang="en-US" sz="3200" b="1" dirty="0" smtClean="0">
                <a:solidFill>
                  <a:srgbClr val="FF0000"/>
                </a:solidFill>
              </a:rPr>
              <a:t>購入者</a:t>
            </a:r>
            <a:endParaRPr kumimoji="1" lang="ja-JP" altLang="en-US" sz="3200" b="1" dirty="0">
              <a:solidFill>
                <a:srgbClr val="FF0000"/>
              </a:solidFill>
            </a:endParaRPr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2981469" y="3536648"/>
            <a:ext cx="19367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b="1" dirty="0" smtClean="0">
                <a:solidFill>
                  <a:srgbClr val="FF0000"/>
                </a:solidFill>
              </a:rPr>
              <a:t>商品</a:t>
            </a:r>
            <a:r>
              <a:rPr kumimoji="1" lang="en-US" altLang="ja-JP" sz="3200" b="1" dirty="0" smtClean="0">
                <a:solidFill>
                  <a:srgbClr val="FF0000"/>
                </a:solidFill>
              </a:rPr>
              <a:t>.</a:t>
            </a:r>
            <a:r>
              <a:rPr kumimoji="1" lang="ja-JP" altLang="en-US" sz="3200" b="1" dirty="0" smtClean="0">
                <a:solidFill>
                  <a:srgbClr val="FF0000"/>
                </a:solidFill>
              </a:rPr>
              <a:t>商品</a:t>
            </a:r>
            <a:endParaRPr kumimoji="1" lang="ja-JP" altLang="en-US" sz="3200" b="1" dirty="0">
              <a:solidFill>
                <a:srgbClr val="FF0000"/>
              </a:solidFill>
            </a:endParaRP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4911868" y="3548722"/>
            <a:ext cx="19367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b="1" dirty="0">
                <a:solidFill>
                  <a:srgbClr val="FF0000"/>
                </a:solidFill>
              </a:rPr>
              <a:t>購入</a:t>
            </a:r>
            <a:r>
              <a:rPr kumimoji="1" lang="en-US" altLang="ja-JP" sz="3200" b="1" dirty="0" smtClean="0">
                <a:solidFill>
                  <a:srgbClr val="FF0000"/>
                </a:solidFill>
              </a:rPr>
              <a:t>.</a:t>
            </a:r>
            <a:r>
              <a:rPr lang="ja-JP" altLang="en-US" sz="3200" b="1" dirty="0">
                <a:solidFill>
                  <a:srgbClr val="FF0000"/>
                </a:solidFill>
              </a:rPr>
              <a:t>数量</a:t>
            </a:r>
            <a:endParaRPr kumimoji="1" lang="ja-JP" altLang="en-US" sz="3200" b="1" dirty="0">
              <a:solidFill>
                <a:srgbClr val="FF0000"/>
              </a:solidFill>
            </a:endParaRP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1168300" y="3030204"/>
            <a:ext cx="54136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b="1" dirty="0" smtClean="0">
                <a:solidFill>
                  <a:srgbClr val="0000FF"/>
                </a:solidFill>
              </a:rPr>
              <a:t>(</a:t>
            </a:r>
            <a:r>
              <a:rPr lang="ja-JP" altLang="en-US" sz="3200" b="1" dirty="0">
                <a:solidFill>
                  <a:srgbClr val="0000FF"/>
                </a:solidFill>
              </a:rPr>
              <a:t>結果</a:t>
            </a:r>
            <a:r>
              <a:rPr lang="ja-JP" altLang="en-US" sz="3200" b="1" dirty="0" smtClean="0">
                <a:solidFill>
                  <a:srgbClr val="0000FF"/>
                </a:solidFill>
              </a:rPr>
              <a:t>として得たい列の並び</a:t>
            </a:r>
            <a:r>
              <a:rPr lang="en-US" altLang="ja-JP" sz="3200" b="1" dirty="0" smtClean="0">
                <a:solidFill>
                  <a:srgbClr val="0000FF"/>
                </a:solidFill>
              </a:rPr>
              <a:t>)</a:t>
            </a:r>
            <a:endParaRPr kumimoji="1" lang="ja-JP" altLang="en-US" sz="3200" b="1" dirty="0">
              <a:solidFill>
                <a:srgbClr val="0000FF"/>
              </a:solidFill>
            </a:endParaRPr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0051" y="2469418"/>
            <a:ext cx="4445989" cy="1708882"/>
          </a:xfrm>
          <a:prstGeom prst="rect">
            <a:avLst/>
          </a:prstGeom>
        </p:spPr>
      </p:pic>
      <p:sp>
        <p:nvSpPr>
          <p:cNvPr id="19" name="テキスト ボックス 18"/>
          <p:cNvSpPr txBox="1"/>
          <p:nvPr/>
        </p:nvSpPr>
        <p:spPr>
          <a:xfrm>
            <a:off x="1431082" y="5701855"/>
            <a:ext cx="67762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600" b="1" dirty="0" smtClean="0"/>
              <a:t>※ </a:t>
            </a:r>
            <a:r>
              <a:rPr kumimoji="1" lang="ja-JP" altLang="en-US" sz="3600" b="1" dirty="0" smtClean="0"/>
              <a:t>フィールド，テーブルを設定</a:t>
            </a:r>
            <a:endParaRPr kumimoji="1" lang="en-US" altLang="ja-JP" sz="3600" b="1" dirty="0" smtClean="0"/>
          </a:p>
        </p:txBody>
      </p:sp>
      <p:sp>
        <p:nvSpPr>
          <p:cNvPr id="21" name="正方形/長方形 20"/>
          <p:cNvSpPr/>
          <p:nvPr/>
        </p:nvSpPr>
        <p:spPr>
          <a:xfrm>
            <a:off x="3238500" y="4278122"/>
            <a:ext cx="1676400" cy="444500"/>
          </a:xfrm>
          <a:prstGeom prst="rect">
            <a:avLst/>
          </a:prstGeom>
          <a:noFill/>
          <a:ln w="508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正方形/長方形 21"/>
          <p:cNvSpPr/>
          <p:nvPr/>
        </p:nvSpPr>
        <p:spPr>
          <a:xfrm>
            <a:off x="4914900" y="4295682"/>
            <a:ext cx="1676400" cy="444500"/>
          </a:xfrm>
          <a:prstGeom prst="rect">
            <a:avLst/>
          </a:prstGeom>
          <a:noFill/>
          <a:ln w="508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50624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図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677" y="825303"/>
            <a:ext cx="4946478" cy="3926976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問い合わせ（クエリ）の例　その２（別の例）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42</a:t>
            </a:fld>
            <a:endParaRPr kumimoji="1" lang="ja-JP" altLang="en-US"/>
          </a:p>
        </p:txBody>
      </p:sp>
      <p:sp>
        <p:nvSpPr>
          <p:cNvPr id="7" name="正方形/長方形 6"/>
          <p:cNvSpPr/>
          <p:nvPr/>
        </p:nvSpPr>
        <p:spPr>
          <a:xfrm>
            <a:off x="1575066" y="3606882"/>
            <a:ext cx="1447800" cy="444500"/>
          </a:xfrm>
          <a:prstGeom prst="rect">
            <a:avLst/>
          </a:prstGeom>
          <a:noFill/>
          <a:ln w="508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左右矢印 10"/>
          <p:cNvSpPr/>
          <p:nvPr/>
        </p:nvSpPr>
        <p:spPr>
          <a:xfrm>
            <a:off x="7847837" y="2797730"/>
            <a:ext cx="715633" cy="50800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1159713" y="3126823"/>
            <a:ext cx="23471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b="1" dirty="0" smtClean="0">
                <a:solidFill>
                  <a:srgbClr val="FF0000"/>
                </a:solidFill>
              </a:rPr>
              <a:t>購入</a:t>
            </a:r>
            <a:r>
              <a:rPr kumimoji="1" lang="en-US" altLang="ja-JP" sz="3200" b="1" dirty="0" smtClean="0">
                <a:solidFill>
                  <a:srgbClr val="FF0000"/>
                </a:solidFill>
              </a:rPr>
              <a:t>.</a:t>
            </a:r>
            <a:r>
              <a:rPr kumimoji="1" lang="ja-JP" altLang="en-US" sz="3200" b="1" dirty="0" smtClean="0">
                <a:solidFill>
                  <a:srgbClr val="FF0000"/>
                </a:solidFill>
              </a:rPr>
              <a:t>購入者</a:t>
            </a:r>
            <a:endParaRPr kumimoji="1" lang="ja-JP" altLang="en-US" sz="3200" b="1" dirty="0">
              <a:solidFill>
                <a:srgbClr val="FF0000"/>
              </a:solidFill>
            </a:endParaRP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800000" y="2732417"/>
            <a:ext cx="54136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b="1" dirty="0" smtClean="0">
                <a:solidFill>
                  <a:srgbClr val="0000FF"/>
                </a:solidFill>
              </a:rPr>
              <a:t>(</a:t>
            </a:r>
            <a:r>
              <a:rPr lang="ja-JP" altLang="en-US" sz="3200" b="1" dirty="0">
                <a:solidFill>
                  <a:srgbClr val="0000FF"/>
                </a:solidFill>
              </a:rPr>
              <a:t>結果</a:t>
            </a:r>
            <a:r>
              <a:rPr lang="ja-JP" altLang="en-US" sz="3200" b="1" dirty="0" smtClean="0">
                <a:solidFill>
                  <a:srgbClr val="0000FF"/>
                </a:solidFill>
              </a:rPr>
              <a:t>として得たい列の並び</a:t>
            </a:r>
            <a:r>
              <a:rPr lang="en-US" altLang="ja-JP" sz="3200" b="1" dirty="0" smtClean="0">
                <a:solidFill>
                  <a:srgbClr val="0000FF"/>
                </a:solidFill>
              </a:rPr>
              <a:t>)</a:t>
            </a:r>
            <a:endParaRPr kumimoji="1" lang="ja-JP" altLang="en-US" sz="3200" b="1" dirty="0">
              <a:solidFill>
                <a:srgbClr val="0000FF"/>
              </a:solidFill>
            </a:endParaRPr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4376788" y="6215746"/>
            <a:ext cx="71096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b="1" dirty="0" smtClean="0"/>
              <a:t>固有の値を「はい」に設定できる</a:t>
            </a:r>
            <a:endParaRPr kumimoji="1" lang="ja-JP" altLang="en-US" sz="3600" b="1" dirty="0"/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9200" y="1898936"/>
            <a:ext cx="3340100" cy="2140487"/>
          </a:xfrm>
          <a:prstGeom prst="rect">
            <a:avLst/>
          </a:prstGeom>
        </p:spPr>
      </p:pic>
      <p:pic>
        <p:nvPicPr>
          <p:cNvPr id="10" name="図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2684" y="3255961"/>
            <a:ext cx="2591162" cy="2848373"/>
          </a:xfrm>
          <a:prstGeom prst="rect">
            <a:avLst/>
          </a:prstGeom>
        </p:spPr>
      </p:pic>
      <p:sp>
        <p:nvSpPr>
          <p:cNvPr id="14" name="テキスト ボックス 13"/>
          <p:cNvSpPr txBox="1"/>
          <p:nvPr/>
        </p:nvSpPr>
        <p:spPr>
          <a:xfrm>
            <a:off x="5420873" y="4039423"/>
            <a:ext cx="388600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b="1" dirty="0" smtClean="0">
                <a:solidFill>
                  <a:srgbClr val="FF0000"/>
                </a:solidFill>
              </a:rPr>
              <a:t>固有の値：はい</a:t>
            </a:r>
            <a:endParaRPr kumimoji="1" lang="en-US" altLang="ja-JP" sz="3200" b="1" dirty="0" smtClean="0">
              <a:solidFill>
                <a:srgbClr val="FF0000"/>
              </a:solidFill>
            </a:endParaRPr>
          </a:p>
          <a:p>
            <a:r>
              <a:rPr lang="en-US" altLang="ja-JP" sz="3200" b="1" dirty="0" smtClean="0">
                <a:solidFill>
                  <a:srgbClr val="0000FF"/>
                </a:solidFill>
              </a:rPr>
              <a:t>(</a:t>
            </a:r>
            <a:r>
              <a:rPr lang="ja-JP" altLang="en-US" sz="3200" b="1" dirty="0" smtClean="0">
                <a:solidFill>
                  <a:srgbClr val="0000FF"/>
                </a:solidFill>
              </a:rPr>
              <a:t>クエリ プロパティ</a:t>
            </a:r>
            <a:r>
              <a:rPr lang="en-US" altLang="ja-JP" sz="3200" b="1" dirty="0" smtClean="0">
                <a:solidFill>
                  <a:srgbClr val="0000FF"/>
                </a:solidFill>
              </a:rPr>
              <a:t>)</a:t>
            </a:r>
            <a:endParaRPr kumimoji="1" lang="ja-JP" altLang="en-US" sz="3200" b="1" dirty="0">
              <a:solidFill>
                <a:srgbClr val="0000FF"/>
              </a:solidFill>
            </a:endParaRPr>
          </a:p>
        </p:txBody>
      </p:sp>
      <p:sp>
        <p:nvSpPr>
          <p:cNvPr id="21" name="正方形/長方形 20"/>
          <p:cNvSpPr/>
          <p:nvPr/>
        </p:nvSpPr>
        <p:spPr>
          <a:xfrm>
            <a:off x="4814702" y="5616622"/>
            <a:ext cx="2559143" cy="222250"/>
          </a:xfrm>
          <a:prstGeom prst="rect">
            <a:avLst/>
          </a:prstGeom>
          <a:noFill/>
          <a:ln w="508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69007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2772" y="155644"/>
            <a:ext cx="11671300" cy="1248862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ja-JP" altLang="en-US" b="1" dirty="0"/>
              <a:t>リレーションシップ</a:t>
            </a:r>
            <a:r>
              <a:rPr lang="ja-JP" altLang="en-US" b="1" dirty="0" smtClean="0"/>
              <a:t>を作成</a:t>
            </a:r>
            <a:r>
              <a:rPr lang="ja-JP" altLang="en-US" b="1" dirty="0"/>
              <a:t>済</a:t>
            </a:r>
            <a:r>
              <a:rPr lang="ja-JP" altLang="en-US" b="1" dirty="0" smtClean="0"/>
              <a:t>み</a:t>
            </a:r>
            <a:r>
              <a:rPr lang="ja-JP" altLang="en-US" dirty="0" smtClean="0"/>
              <a:t>のときは，２つのテーブルは</a:t>
            </a:r>
            <a:r>
              <a:rPr lang="ja-JP" altLang="en-US" b="1" dirty="0" smtClean="0"/>
              <a:t>自動的に結合</a:t>
            </a:r>
            <a:r>
              <a:rPr lang="ja-JP" altLang="en-US" dirty="0" smtClean="0"/>
              <a:t>される </a:t>
            </a:r>
            <a:r>
              <a:rPr lang="en-US" altLang="ja-JP" dirty="0" smtClean="0"/>
              <a:t>(</a:t>
            </a:r>
            <a:r>
              <a:rPr lang="en-US" altLang="ja-JP" b="1" dirty="0" smtClean="0"/>
              <a:t>Access </a:t>
            </a:r>
            <a:r>
              <a:rPr lang="ja-JP" altLang="en-US" b="1" dirty="0" smtClean="0"/>
              <a:t>の機能</a:t>
            </a:r>
            <a:r>
              <a:rPr lang="en-US" altLang="ja-JP" dirty="0" smtClean="0"/>
              <a:t>)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43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772" y="1641586"/>
            <a:ext cx="6573762" cy="4565938"/>
          </a:xfrm>
          <a:prstGeom prst="rect">
            <a:avLst/>
          </a:prstGeom>
        </p:spPr>
      </p:pic>
      <p:sp>
        <p:nvSpPr>
          <p:cNvPr id="6" name="テキスト ボックス 5"/>
          <p:cNvSpPr txBox="1"/>
          <p:nvPr/>
        </p:nvSpPr>
        <p:spPr>
          <a:xfrm>
            <a:off x="7358121" y="1620752"/>
            <a:ext cx="413446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複数の</a:t>
            </a:r>
            <a:r>
              <a:rPr kumimoji="1" lang="ja-JP" altLang="en-US" sz="2800" dirty="0" smtClean="0">
                <a:solidFill>
                  <a:srgbClr val="C00000"/>
                </a:solidFill>
              </a:rPr>
              <a:t>テーブル</a:t>
            </a:r>
            <a:r>
              <a:rPr kumimoji="1" lang="ja-JP" altLang="en-US" sz="2800" dirty="0" smtClean="0"/>
              <a:t>があり、</a:t>
            </a:r>
            <a:endParaRPr kumimoji="1" lang="en-US" altLang="ja-JP" sz="2800" dirty="0" smtClean="0"/>
          </a:p>
          <a:p>
            <a:r>
              <a:rPr kumimoji="1" lang="ja-JP" altLang="en-US" sz="2800" dirty="0" smtClean="0">
                <a:solidFill>
                  <a:srgbClr val="C00000"/>
                </a:solidFill>
              </a:rPr>
              <a:t>リレーションシップ</a:t>
            </a:r>
            <a:r>
              <a:rPr kumimoji="1" lang="ja-JP" altLang="en-US" sz="2800" dirty="0" smtClean="0"/>
              <a:t>が</a:t>
            </a:r>
            <a:endParaRPr kumimoji="1" lang="en-US" altLang="ja-JP" sz="2800" dirty="0" smtClean="0"/>
          </a:p>
          <a:p>
            <a:r>
              <a:rPr kumimoji="1" lang="ja-JP" altLang="en-US" sz="2800" b="1" u="sng" dirty="0" smtClean="0">
                <a:solidFill>
                  <a:srgbClr val="FF0000"/>
                </a:solidFill>
              </a:rPr>
              <a:t>作成済み</a:t>
            </a:r>
            <a:r>
              <a:rPr kumimoji="1" lang="ja-JP" altLang="en-US" sz="2800" dirty="0" smtClean="0"/>
              <a:t>のとき</a:t>
            </a:r>
            <a:endParaRPr kumimoji="1" lang="ja-JP" altLang="en-US" sz="2800" dirty="0"/>
          </a:p>
        </p:txBody>
      </p:sp>
      <p:sp>
        <p:nvSpPr>
          <p:cNvPr id="7" name="下矢印 6"/>
          <p:cNvSpPr/>
          <p:nvPr/>
        </p:nvSpPr>
        <p:spPr>
          <a:xfrm>
            <a:off x="8943033" y="3221994"/>
            <a:ext cx="683288" cy="52251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7111348" y="3960755"/>
            <a:ext cx="4852610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>
                <a:solidFill>
                  <a:srgbClr val="C00000"/>
                </a:solidFill>
              </a:rPr>
              <a:t>リレーションシップ</a:t>
            </a:r>
            <a:r>
              <a:rPr kumimoji="1" lang="ja-JP" altLang="en-US" sz="2800" dirty="0" smtClean="0"/>
              <a:t>に関わる</a:t>
            </a:r>
            <a:endParaRPr kumimoji="1" lang="en-US" altLang="ja-JP" sz="2800" dirty="0" smtClean="0"/>
          </a:p>
          <a:p>
            <a:r>
              <a:rPr lang="ja-JP" altLang="en-US" sz="2800" dirty="0" smtClean="0">
                <a:solidFill>
                  <a:srgbClr val="C00000"/>
                </a:solidFill>
              </a:rPr>
              <a:t>フィールド</a:t>
            </a:r>
            <a:endParaRPr lang="en-US" altLang="ja-JP" sz="2800" dirty="0" smtClean="0">
              <a:solidFill>
                <a:srgbClr val="C00000"/>
              </a:solidFill>
            </a:endParaRPr>
          </a:p>
          <a:p>
            <a:r>
              <a:rPr kumimoji="1" lang="ja-JP" altLang="en-US" sz="2800" dirty="0"/>
              <a:t>　</a:t>
            </a:r>
            <a:r>
              <a:rPr kumimoji="1" lang="ja-JP" altLang="en-US" sz="2800" b="1" dirty="0" smtClean="0"/>
              <a:t>購入</a:t>
            </a:r>
            <a:r>
              <a:rPr kumimoji="1" lang="ja-JP" altLang="en-US" sz="2800" dirty="0" smtClean="0"/>
              <a:t>テーブルの「</a:t>
            </a:r>
            <a:r>
              <a:rPr kumimoji="1" lang="ja-JP" altLang="en-US" sz="2800" b="1" dirty="0" smtClean="0"/>
              <a:t>商品</a:t>
            </a:r>
            <a:r>
              <a:rPr kumimoji="1" lang="en-US" altLang="ja-JP" sz="2800" b="1" dirty="0" smtClean="0"/>
              <a:t>ID</a:t>
            </a:r>
            <a:r>
              <a:rPr kumimoji="1" lang="ja-JP" altLang="en-US" sz="2800" dirty="0" smtClean="0"/>
              <a:t>」</a:t>
            </a:r>
            <a:endParaRPr kumimoji="1" lang="en-US" altLang="ja-JP" sz="2800" dirty="0" smtClean="0"/>
          </a:p>
          <a:p>
            <a:r>
              <a:rPr lang="ja-JP" altLang="en-US" sz="2800" dirty="0"/>
              <a:t>　</a:t>
            </a:r>
            <a:r>
              <a:rPr lang="ja-JP" altLang="en-US" sz="2800" b="1" dirty="0" smtClean="0"/>
              <a:t>商品</a:t>
            </a:r>
            <a:r>
              <a:rPr lang="ja-JP" altLang="en-US" sz="2800" dirty="0" smtClean="0"/>
              <a:t>テーブルの「</a:t>
            </a:r>
            <a:r>
              <a:rPr lang="en-US" altLang="ja-JP" sz="2800" b="1" dirty="0" smtClean="0"/>
              <a:t>ID</a:t>
            </a:r>
            <a:r>
              <a:rPr lang="ja-JP" altLang="en-US" sz="2800" dirty="0" smtClean="0"/>
              <a:t>」</a:t>
            </a:r>
            <a:endParaRPr lang="en-US" altLang="ja-JP" sz="2800" dirty="0" smtClean="0"/>
          </a:p>
          <a:p>
            <a:r>
              <a:rPr kumimoji="1" lang="ja-JP" altLang="en-US" sz="2800" dirty="0" smtClean="0"/>
              <a:t>を使って、</a:t>
            </a:r>
            <a:r>
              <a:rPr kumimoji="1" lang="ja-JP" altLang="en-US" sz="2800" b="1" u="sng" dirty="0" smtClean="0">
                <a:solidFill>
                  <a:srgbClr val="FF0000"/>
                </a:solidFill>
              </a:rPr>
              <a:t>自動で結合</a:t>
            </a:r>
            <a:r>
              <a:rPr kumimoji="1" lang="ja-JP" altLang="en-US" sz="2800" dirty="0" smtClean="0"/>
              <a:t>される</a:t>
            </a:r>
            <a:endParaRPr kumimoji="1" lang="ja-JP" altLang="en-US" sz="2800" dirty="0"/>
          </a:p>
        </p:txBody>
      </p:sp>
    </p:spTree>
    <p:extLst>
      <p:ext uri="{BB962C8B-B14F-4D97-AF65-F5344CB8AC3E}">
        <p14:creationId xmlns:p14="http://schemas.microsoft.com/office/powerpoint/2010/main" val="614247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7800" y="816181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/>
              <a:t>作成したクエリを「</a:t>
            </a:r>
            <a:r>
              <a:rPr lang="ja-JP" altLang="en-US" b="1" dirty="0" smtClean="0"/>
              <a:t>保存</a:t>
            </a:r>
            <a:r>
              <a:rPr lang="ja-JP" altLang="en-US" dirty="0" smtClean="0"/>
              <a:t>」すると、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「すべての</a:t>
            </a:r>
            <a:r>
              <a:rPr lang="en-US" altLang="ja-JP" dirty="0" smtClean="0"/>
              <a:t>Access</a:t>
            </a:r>
            <a:r>
              <a:rPr lang="ja-JP" altLang="en-US" dirty="0" smtClean="0"/>
              <a:t>オブジェクト」のところに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表示される</a:t>
            </a:r>
            <a:endParaRPr kumimoji="1" lang="ja-JP" altLang="en-US" dirty="0"/>
          </a:p>
        </p:txBody>
      </p:sp>
      <p:pic>
        <p:nvPicPr>
          <p:cNvPr id="5" name="コンテンツ プレースホルダー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9198" y="2288041"/>
            <a:ext cx="6869502" cy="4250871"/>
          </a:xfrm>
        </p:spPr>
      </p:pic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44</a:t>
            </a:fld>
            <a:endParaRPr kumimoji="1" lang="ja-JP" altLang="en-US"/>
          </a:p>
        </p:txBody>
      </p:sp>
      <p:sp>
        <p:nvSpPr>
          <p:cNvPr id="6" name="正方形/長方形 5"/>
          <p:cNvSpPr/>
          <p:nvPr/>
        </p:nvSpPr>
        <p:spPr>
          <a:xfrm>
            <a:off x="4319198" y="5359400"/>
            <a:ext cx="3554802" cy="99695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520700" y="5153917"/>
            <a:ext cx="341632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保存したクエリは、</a:t>
            </a:r>
            <a:endParaRPr kumimoji="1" lang="en-US" altLang="ja-JP" sz="2800" dirty="0" smtClean="0"/>
          </a:p>
          <a:p>
            <a:r>
              <a:rPr lang="ja-JP" altLang="en-US" sz="2800" dirty="0" smtClean="0"/>
              <a:t>ダブルクリックで</a:t>
            </a:r>
            <a:endParaRPr lang="en-US" altLang="ja-JP" sz="2800" dirty="0" smtClean="0"/>
          </a:p>
          <a:p>
            <a:r>
              <a:rPr lang="ja-JP" altLang="en-US" sz="2800" dirty="0" smtClean="0"/>
              <a:t>選べる</a:t>
            </a:r>
            <a:endParaRPr lang="en-US" altLang="ja-JP" sz="2800" dirty="0" smtClean="0"/>
          </a:p>
        </p:txBody>
      </p:sp>
    </p:spTree>
    <p:extLst>
      <p:ext uri="{BB962C8B-B14F-4D97-AF65-F5344CB8AC3E}">
        <p14:creationId xmlns:p14="http://schemas.microsoft.com/office/powerpoint/2010/main" val="2033655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その②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06981" y="741493"/>
            <a:ext cx="9459508" cy="23807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1. Access 2013 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で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</a:t>
            </a:r>
            <a:r>
              <a:rPr kumimoji="1" lang="ja-JP" altLang="en-US" sz="3200" kern="1200" dirty="0" err="1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クエリの</a:t>
            </a:r>
            <a:r>
              <a:rPr lang="ja-JP" altLang="en-US" sz="3200" b="1" u="sng" dirty="0" err="1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クエリの</a:t>
            </a:r>
            <a:r>
              <a:rPr lang="ja-JP" altLang="en-US" sz="3200" b="1" u="sng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デザインビュー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を開きなさい．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45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5" name="図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714" y="3660310"/>
            <a:ext cx="10760662" cy="2096746"/>
          </a:xfrm>
          <a:prstGeom prst="rect">
            <a:avLst/>
          </a:prstGeom>
        </p:spPr>
      </p:pic>
      <p:sp>
        <p:nvSpPr>
          <p:cNvPr id="16" name="Rectangle 3"/>
          <p:cNvSpPr txBox="1">
            <a:spLocks/>
          </p:cNvSpPr>
          <p:nvPr/>
        </p:nvSpPr>
        <p:spPr>
          <a:xfrm>
            <a:off x="871584" y="2297363"/>
            <a:ext cx="10483792" cy="15082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作成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」→「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クエリデザイン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」と操作する</a:t>
            </a:r>
            <a:endParaRPr lang="en-US" altLang="ja-JP" sz="3200" dirty="0" smtClean="0">
              <a:solidFill>
                <a:srgbClr val="C00000"/>
              </a:solidFill>
            </a:endParaRPr>
          </a:p>
        </p:txBody>
      </p:sp>
      <p:sp>
        <p:nvSpPr>
          <p:cNvPr id="18" name="正方形/長方形 17"/>
          <p:cNvSpPr/>
          <p:nvPr/>
        </p:nvSpPr>
        <p:spPr>
          <a:xfrm>
            <a:off x="2282356" y="4080749"/>
            <a:ext cx="791449" cy="431391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正方形/長方形 18"/>
          <p:cNvSpPr/>
          <p:nvPr/>
        </p:nvSpPr>
        <p:spPr>
          <a:xfrm>
            <a:off x="4466941" y="4403066"/>
            <a:ext cx="1154622" cy="129166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0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727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1309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図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9737" y="2919462"/>
            <a:ext cx="1955974" cy="1999548"/>
          </a:xfrm>
          <a:prstGeom prst="rect">
            <a:avLst/>
          </a:prstGeom>
        </p:spPr>
      </p:pic>
      <p:pic>
        <p:nvPicPr>
          <p:cNvPr id="29" name="図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7085" y="2943340"/>
            <a:ext cx="1955974" cy="1999548"/>
          </a:xfrm>
          <a:prstGeom prst="rect">
            <a:avLst/>
          </a:prstGeom>
        </p:spPr>
      </p:pic>
      <p:pic>
        <p:nvPicPr>
          <p:cNvPr id="12" name="図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4319" y="2967002"/>
            <a:ext cx="1955974" cy="1999548"/>
          </a:xfrm>
          <a:prstGeom prst="rect">
            <a:avLst/>
          </a:prstGeom>
        </p:spPr>
      </p:pic>
      <p:pic>
        <p:nvPicPr>
          <p:cNvPr id="28" name="図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07" y="2967002"/>
            <a:ext cx="1939759" cy="1982971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33" y="2967003"/>
            <a:ext cx="1939759" cy="1982971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その②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83832" y="1064004"/>
            <a:ext cx="9245018" cy="23807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2.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kumimoji="1" lang="ja-JP" altLang="en-US" sz="3200" kern="1200" dirty="0" smtClean="0">
                <a:solidFill>
                  <a:srgbClr val="C0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クエリ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ja-JP" altLang="en-US" sz="3200" b="1" u="sng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デザインビュー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は、テーブル「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」とテーブル「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」を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追加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しなさい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9207500" y="6492875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46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右矢印 9"/>
          <p:cNvSpPr/>
          <p:nvPr/>
        </p:nvSpPr>
        <p:spPr>
          <a:xfrm>
            <a:off x="2278762" y="3481297"/>
            <a:ext cx="217106" cy="778957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4" name="角丸四角形 13"/>
          <p:cNvSpPr/>
          <p:nvPr/>
        </p:nvSpPr>
        <p:spPr>
          <a:xfrm>
            <a:off x="119744" y="5325541"/>
            <a:ext cx="1975755" cy="1011757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①「</a:t>
            </a:r>
            <a:r>
              <a:rPr lang="ja-JP" altLang="en-US" sz="24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角丸四角形 14"/>
          <p:cNvSpPr/>
          <p:nvPr/>
        </p:nvSpPr>
        <p:spPr>
          <a:xfrm>
            <a:off x="2587444" y="5325542"/>
            <a:ext cx="2065635" cy="1011757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4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追加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6" name="正方形/長方形 15"/>
          <p:cNvSpPr/>
          <p:nvPr/>
        </p:nvSpPr>
        <p:spPr>
          <a:xfrm>
            <a:off x="3580977" y="4554407"/>
            <a:ext cx="514774" cy="334259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/>
          </a:p>
        </p:txBody>
      </p:sp>
      <p:sp>
        <p:nvSpPr>
          <p:cNvPr id="17" name="正方形/長方形 16"/>
          <p:cNvSpPr/>
          <p:nvPr/>
        </p:nvSpPr>
        <p:spPr>
          <a:xfrm>
            <a:off x="164244" y="3283682"/>
            <a:ext cx="1052943" cy="184896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角丸四角形 17"/>
          <p:cNvSpPr/>
          <p:nvPr/>
        </p:nvSpPr>
        <p:spPr>
          <a:xfrm>
            <a:off x="5091734" y="5325540"/>
            <a:ext cx="1927451" cy="1011757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③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4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9" name="角丸四角形 18"/>
          <p:cNvSpPr/>
          <p:nvPr/>
        </p:nvSpPr>
        <p:spPr>
          <a:xfrm>
            <a:off x="7560378" y="5325539"/>
            <a:ext cx="2207487" cy="1011757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④「</a:t>
            </a:r>
            <a:r>
              <a:rPr lang="ja-JP" altLang="en-US" sz="24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追加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0" name="右矢印 19"/>
          <p:cNvSpPr/>
          <p:nvPr/>
        </p:nvSpPr>
        <p:spPr>
          <a:xfrm>
            <a:off x="4778815" y="3481296"/>
            <a:ext cx="217106" cy="778957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2" name="右矢印 21"/>
          <p:cNvSpPr/>
          <p:nvPr/>
        </p:nvSpPr>
        <p:spPr>
          <a:xfrm>
            <a:off x="7300194" y="3468578"/>
            <a:ext cx="217106" cy="778957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4" name="正方形/長方形 23"/>
          <p:cNvSpPr/>
          <p:nvPr/>
        </p:nvSpPr>
        <p:spPr>
          <a:xfrm>
            <a:off x="5119478" y="3364233"/>
            <a:ext cx="1052943" cy="184896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5" name="正方形/長方形 24"/>
          <p:cNvSpPr/>
          <p:nvPr/>
        </p:nvSpPr>
        <p:spPr>
          <a:xfrm>
            <a:off x="8580871" y="4615715"/>
            <a:ext cx="514774" cy="334259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/>
          </a:p>
        </p:txBody>
      </p:sp>
      <p:sp>
        <p:nvSpPr>
          <p:cNvPr id="23" name="右矢印 22"/>
          <p:cNvSpPr/>
          <p:nvPr/>
        </p:nvSpPr>
        <p:spPr>
          <a:xfrm>
            <a:off x="9772845" y="3465147"/>
            <a:ext cx="217106" cy="778957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6" name="正方形/長方形 25"/>
          <p:cNvSpPr/>
          <p:nvPr/>
        </p:nvSpPr>
        <p:spPr>
          <a:xfrm>
            <a:off x="11552671" y="4615715"/>
            <a:ext cx="514774" cy="334259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/>
          </a:p>
        </p:txBody>
      </p:sp>
      <p:sp>
        <p:nvSpPr>
          <p:cNvPr id="27" name="角丸四角形 26"/>
          <p:cNvSpPr/>
          <p:nvPr/>
        </p:nvSpPr>
        <p:spPr>
          <a:xfrm>
            <a:off x="9966720" y="5318847"/>
            <a:ext cx="2207487" cy="1011757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⑤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4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閉じる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31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727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6304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その②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83832" y="1064004"/>
            <a:ext cx="8609368" cy="23807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3.</a:t>
            </a:r>
            <a:r>
              <a:rPr lang="ja-JP" altLang="en-US" sz="3200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クエリ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lang="ja-JP" altLang="en-US" sz="3200" b="1" u="sng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デザインビュー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が表示されるので確認しなさい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9207500" y="6492875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47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3385" y="2254394"/>
            <a:ext cx="5582429" cy="4115374"/>
          </a:xfrm>
          <a:prstGeom prst="rect">
            <a:avLst/>
          </a:prstGeom>
        </p:spPr>
      </p:pic>
      <p:pic>
        <p:nvPicPr>
          <p:cNvPr id="7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727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7415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その②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34109" y="855760"/>
            <a:ext cx="9544911" cy="23807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4.</a:t>
            </a:r>
            <a:r>
              <a:rPr lang="ja-JP" altLang="en-US" sz="3200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クエリ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lang="ja-JP" altLang="en-US" sz="3200" b="1" u="sng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デザインビュー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で、次の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問い合わせ（クエリ）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を作成しなさい　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※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詳細は次ページ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9207500" y="6492875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48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9578" y="2093671"/>
            <a:ext cx="6358267" cy="4662730"/>
          </a:xfrm>
          <a:prstGeom prst="rect">
            <a:avLst/>
          </a:prstGeom>
        </p:spPr>
      </p:pic>
      <p:sp>
        <p:nvSpPr>
          <p:cNvPr id="8" name="正方形/長方形 7"/>
          <p:cNvSpPr/>
          <p:nvPr/>
        </p:nvSpPr>
        <p:spPr>
          <a:xfrm>
            <a:off x="2901478" y="5181600"/>
            <a:ext cx="1447800" cy="444500"/>
          </a:xfrm>
          <a:prstGeom prst="rect">
            <a:avLst/>
          </a:prstGeom>
          <a:noFill/>
          <a:ln w="508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正方形/長方形 9"/>
          <p:cNvSpPr/>
          <p:nvPr/>
        </p:nvSpPr>
        <p:spPr>
          <a:xfrm>
            <a:off x="4349278" y="5181600"/>
            <a:ext cx="1447800" cy="444500"/>
          </a:xfrm>
          <a:prstGeom prst="rect">
            <a:avLst/>
          </a:prstGeom>
          <a:noFill/>
          <a:ln w="508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正方形/長方形 10"/>
          <p:cNvSpPr/>
          <p:nvPr/>
        </p:nvSpPr>
        <p:spPr>
          <a:xfrm>
            <a:off x="5797078" y="5181600"/>
            <a:ext cx="1447800" cy="444500"/>
          </a:xfrm>
          <a:prstGeom prst="rect">
            <a:avLst/>
          </a:prstGeom>
          <a:noFill/>
          <a:ln w="508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正方形/長方形 12"/>
          <p:cNvSpPr/>
          <p:nvPr/>
        </p:nvSpPr>
        <p:spPr>
          <a:xfrm>
            <a:off x="5797078" y="5969000"/>
            <a:ext cx="1003300" cy="304800"/>
          </a:xfrm>
          <a:prstGeom prst="rect">
            <a:avLst/>
          </a:prstGeom>
          <a:noFill/>
          <a:ln w="508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6962489" y="5780782"/>
            <a:ext cx="213071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200" b="1" dirty="0" smtClean="0">
                <a:solidFill>
                  <a:srgbClr val="FF0000"/>
                </a:solidFill>
              </a:rPr>
              <a:t>&gt;= 100</a:t>
            </a:r>
          </a:p>
          <a:p>
            <a:r>
              <a:rPr lang="en-US" altLang="ja-JP" sz="3200" b="1" dirty="0" smtClean="0">
                <a:solidFill>
                  <a:srgbClr val="0000FF"/>
                </a:solidFill>
              </a:rPr>
              <a:t>(</a:t>
            </a:r>
            <a:r>
              <a:rPr lang="ja-JP" altLang="en-US" sz="3200" b="1" dirty="0" smtClean="0">
                <a:solidFill>
                  <a:srgbClr val="0000FF"/>
                </a:solidFill>
              </a:rPr>
              <a:t>抽出条件</a:t>
            </a:r>
            <a:r>
              <a:rPr lang="en-US" altLang="ja-JP" sz="3200" b="1" dirty="0" smtClean="0">
                <a:solidFill>
                  <a:srgbClr val="0000FF"/>
                </a:solidFill>
              </a:rPr>
              <a:t>)</a:t>
            </a:r>
            <a:endParaRPr kumimoji="1" lang="ja-JP" altLang="en-US" sz="3200" b="1" dirty="0">
              <a:solidFill>
                <a:srgbClr val="0000FF"/>
              </a:solidFill>
            </a:endParaRPr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2710878" y="4502489"/>
            <a:ext cx="15488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b="1" dirty="0" smtClean="0">
                <a:solidFill>
                  <a:srgbClr val="FF0000"/>
                </a:solidFill>
              </a:rPr>
              <a:t>商品</a:t>
            </a:r>
            <a:r>
              <a:rPr kumimoji="1" lang="en-US" altLang="ja-JP" sz="3200" b="1" dirty="0" smtClean="0">
                <a:solidFill>
                  <a:srgbClr val="FF0000"/>
                </a:solidFill>
              </a:rPr>
              <a:t>.ID</a:t>
            </a:r>
            <a:endParaRPr kumimoji="1" lang="ja-JP" altLang="en-US" sz="3200" b="1" dirty="0">
              <a:solidFill>
                <a:srgbClr val="FF0000"/>
              </a:solidFill>
            </a:endParaRPr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4337052" y="4502489"/>
            <a:ext cx="19367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b="1" dirty="0" smtClean="0">
                <a:solidFill>
                  <a:srgbClr val="FF0000"/>
                </a:solidFill>
              </a:rPr>
              <a:t>商品</a:t>
            </a:r>
            <a:r>
              <a:rPr kumimoji="1" lang="en-US" altLang="ja-JP" sz="3200" b="1" dirty="0" smtClean="0">
                <a:solidFill>
                  <a:srgbClr val="FF0000"/>
                </a:solidFill>
              </a:rPr>
              <a:t>.</a:t>
            </a:r>
            <a:r>
              <a:rPr kumimoji="1" lang="ja-JP" altLang="en-US" sz="3200" b="1" dirty="0" smtClean="0">
                <a:solidFill>
                  <a:srgbClr val="FF0000"/>
                </a:solidFill>
              </a:rPr>
              <a:t>商品</a:t>
            </a:r>
            <a:endParaRPr kumimoji="1" lang="ja-JP" altLang="en-US" sz="3200" b="1" dirty="0">
              <a:solidFill>
                <a:srgbClr val="FF0000"/>
              </a:solidFill>
            </a:endParaRP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6267451" y="4514563"/>
            <a:ext cx="19367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b="1" dirty="0" smtClean="0">
                <a:solidFill>
                  <a:srgbClr val="FF0000"/>
                </a:solidFill>
              </a:rPr>
              <a:t>商品</a:t>
            </a:r>
            <a:r>
              <a:rPr kumimoji="1" lang="en-US" altLang="ja-JP" sz="3200" b="1" dirty="0" smtClean="0">
                <a:solidFill>
                  <a:srgbClr val="FF0000"/>
                </a:solidFill>
              </a:rPr>
              <a:t>.</a:t>
            </a:r>
            <a:r>
              <a:rPr kumimoji="1" lang="ja-JP" altLang="en-US" sz="3200" b="1" dirty="0" smtClean="0">
                <a:solidFill>
                  <a:srgbClr val="FF0000"/>
                </a:solidFill>
              </a:rPr>
              <a:t>単価</a:t>
            </a:r>
            <a:endParaRPr kumimoji="1" lang="ja-JP" altLang="en-US" sz="3200" b="1" dirty="0">
              <a:solidFill>
                <a:srgbClr val="FF0000"/>
              </a:solidFill>
            </a:endParaRP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2710878" y="4033504"/>
            <a:ext cx="54136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b="1" dirty="0" smtClean="0">
                <a:solidFill>
                  <a:srgbClr val="0000FF"/>
                </a:solidFill>
              </a:rPr>
              <a:t>(</a:t>
            </a:r>
            <a:r>
              <a:rPr lang="ja-JP" altLang="en-US" sz="3200" b="1" dirty="0">
                <a:solidFill>
                  <a:srgbClr val="0000FF"/>
                </a:solidFill>
              </a:rPr>
              <a:t>結果</a:t>
            </a:r>
            <a:r>
              <a:rPr lang="ja-JP" altLang="en-US" sz="3200" b="1" dirty="0" smtClean="0">
                <a:solidFill>
                  <a:srgbClr val="0000FF"/>
                </a:solidFill>
              </a:rPr>
              <a:t>として得たい列の並び</a:t>
            </a:r>
            <a:r>
              <a:rPr lang="en-US" altLang="ja-JP" sz="3200" b="1" dirty="0" smtClean="0">
                <a:solidFill>
                  <a:srgbClr val="0000FF"/>
                </a:solidFill>
              </a:rPr>
              <a:t>)</a:t>
            </a:r>
            <a:endParaRPr kumimoji="1" lang="ja-JP" altLang="en-US" sz="3200" b="1" dirty="0">
              <a:solidFill>
                <a:srgbClr val="0000FF"/>
              </a:solidFill>
            </a:endParaRPr>
          </a:p>
        </p:txBody>
      </p:sp>
      <p:pic>
        <p:nvPicPr>
          <p:cNvPr id="19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727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415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49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08" y="784072"/>
            <a:ext cx="2533791" cy="2748924"/>
          </a:xfrm>
          <a:prstGeom prst="rect">
            <a:avLst/>
          </a:prstGeom>
        </p:spPr>
      </p:pic>
      <p:sp>
        <p:nvSpPr>
          <p:cNvPr id="6" name="角丸四角形 5"/>
          <p:cNvSpPr/>
          <p:nvPr/>
        </p:nvSpPr>
        <p:spPr>
          <a:xfrm>
            <a:off x="133208" y="3433241"/>
            <a:ext cx="3168792" cy="1722959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</a:t>
            </a:r>
            <a:r>
              <a:rPr lang="ja-JP" altLang="en-US" sz="2400" b="1" u="sng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１列目</a:t>
            </a:r>
            <a:endParaRPr lang="en-US" altLang="ja-JP" sz="2400" b="1" u="sng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フィールド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」のメニューで「</a:t>
            </a:r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lang="en-US" altLang="ja-JP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.ID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」を選ぶ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356963" y="5338583"/>
            <a:ext cx="294503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 smtClean="0"/>
              <a:t>※</a:t>
            </a:r>
            <a:r>
              <a:rPr lang="ja-JP" altLang="en-US" sz="2400" dirty="0" smtClean="0"/>
              <a:t>「</a:t>
            </a:r>
            <a:r>
              <a:rPr lang="ja-JP" altLang="en-US" sz="2400" b="1" dirty="0" smtClean="0"/>
              <a:t>商品</a:t>
            </a:r>
            <a:r>
              <a:rPr lang="en-US" altLang="ja-JP" sz="2400" b="1" dirty="0" smtClean="0"/>
              <a:t>.ID</a:t>
            </a:r>
            <a:r>
              <a:rPr lang="ja-JP" altLang="en-US" sz="2400" dirty="0" smtClean="0"/>
              <a:t>」は、</a:t>
            </a:r>
            <a:endParaRPr lang="en-US" altLang="ja-JP" sz="2400" dirty="0" smtClean="0"/>
          </a:p>
          <a:p>
            <a:r>
              <a:rPr kumimoji="1" lang="ja-JP" altLang="en-US" sz="2400" b="1" dirty="0" smtClean="0"/>
              <a:t>商品</a:t>
            </a:r>
            <a:r>
              <a:rPr kumimoji="1" lang="ja-JP" altLang="en-US" sz="2400" dirty="0" smtClean="0"/>
              <a:t>テーブルの</a:t>
            </a:r>
            <a:endParaRPr kumimoji="1" lang="en-US" altLang="ja-JP" sz="2400" dirty="0" smtClean="0"/>
          </a:p>
          <a:p>
            <a:r>
              <a:rPr lang="en-US" altLang="ja-JP" sz="2400" b="1" dirty="0" smtClean="0"/>
              <a:t>ID</a:t>
            </a:r>
            <a:r>
              <a:rPr lang="ja-JP" altLang="en-US" sz="2400" dirty="0" smtClean="0"/>
              <a:t>フィールドのこと</a:t>
            </a:r>
            <a:endParaRPr kumimoji="1" lang="ja-JP" altLang="en-US" sz="2400" dirty="0"/>
          </a:p>
        </p:txBody>
      </p:sp>
      <p:sp>
        <p:nvSpPr>
          <p:cNvPr id="9" name="右矢印 8"/>
          <p:cNvSpPr/>
          <p:nvPr/>
        </p:nvSpPr>
        <p:spPr>
          <a:xfrm>
            <a:off x="3105150" y="1688634"/>
            <a:ext cx="393700" cy="939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6650" y="720106"/>
            <a:ext cx="2981741" cy="2029108"/>
          </a:xfrm>
          <a:prstGeom prst="rect">
            <a:avLst/>
          </a:prstGeom>
        </p:spPr>
      </p:pic>
      <p:sp>
        <p:nvSpPr>
          <p:cNvPr id="11" name="角丸四角形 10"/>
          <p:cNvSpPr/>
          <p:nvPr/>
        </p:nvSpPr>
        <p:spPr>
          <a:xfrm>
            <a:off x="3867008" y="3433241"/>
            <a:ext cx="3168792" cy="1722959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lang="ja-JP" altLang="en-US" sz="2400" b="1" u="sng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２列目</a:t>
            </a:r>
            <a:endParaRPr lang="en-US" altLang="ja-JP" sz="2400" b="1" u="sng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フィールド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」のメニューで「</a:t>
            </a:r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lang="en-US" altLang="ja-JP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.</a:t>
            </a:r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」を選ぶ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4090763" y="5338583"/>
            <a:ext cx="326243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 smtClean="0"/>
              <a:t>※</a:t>
            </a:r>
            <a:r>
              <a:rPr lang="ja-JP" altLang="en-US" sz="2400" dirty="0" smtClean="0"/>
              <a:t>「</a:t>
            </a:r>
            <a:r>
              <a:rPr lang="ja-JP" altLang="en-US" sz="2400" b="1" dirty="0" smtClean="0"/>
              <a:t>商品</a:t>
            </a:r>
            <a:r>
              <a:rPr lang="en-US" altLang="ja-JP" sz="2400" b="1" dirty="0" smtClean="0"/>
              <a:t>.</a:t>
            </a:r>
            <a:r>
              <a:rPr lang="ja-JP" altLang="en-US" sz="2400" b="1" dirty="0" smtClean="0"/>
              <a:t>商品</a:t>
            </a:r>
            <a:r>
              <a:rPr lang="ja-JP" altLang="en-US" sz="2400" dirty="0" smtClean="0"/>
              <a:t>」は、</a:t>
            </a:r>
            <a:endParaRPr lang="en-US" altLang="ja-JP" sz="2400" dirty="0" smtClean="0"/>
          </a:p>
          <a:p>
            <a:r>
              <a:rPr kumimoji="1" lang="ja-JP" altLang="en-US" sz="2400" b="1" dirty="0" smtClean="0"/>
              <a:t>商品</a:t>
            </a:r>
            <a:r>
              <a:rPr kumimoji="1" lang="ja-JP" altLang="en-US" sz="2400" dirty="0" smtClean="0"/>
              <a:t>テーブルの</a:t>
            </a:r>
            <a:endParaRPr kumimoji="1" lang="en-US" altLang="ja-JP" sz="2400" dirty="0" smtClean="0"/>
          </a:p>
          <a:p>
            <a:r>
              <a:rPr lang="ja-JP" altLang="en-US" sz="2400" b="1" dirty="0"/>
              <a:t>商品</a:t>
            </a:r>
            <a:r>
              <a:rPr lang="ja-JP" altLang="en-US" sz="2400" dirty="0" smtClean="0"/>
              <a:t>フィールドのこと</a:t>
            </a:r>
            <a:endParaRPr kumimoji="1" lang="ja-JP" altLang="en-US" sz="2400" dirty="0"/>
          </a:p>
        </p:txBody>
      </p:sp>
      <p:sp>
        <p:nvSpPr>
          <p:cNvPr id="13" name="右矢印 12"/>
          <p:cNvSpPr/>
          <p:nvPr/>
        </p:nvSpPr>
        <p:spPr>
          <a:xfrm>
            <a:off x="7035800" y="1681528"/>
            <a:ext cx="393700" cy="939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右矢印 13"/>
          <p:cNvSpPr/>
          <p:nvPr/>
        </p:nvSpPr>
        <p:spPr>
          <a:xfrm>
            <a:off x="11652250" y="1655662"/>
            <a:ext cx="393700" cy="939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5" name="図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9398" y="784072"/>
            <a:ext cx="3962953" cy="2029108"/>
          </a:xfrm>
          <a:prstGeom prst="rect">
            <a:avLst/>
          </a:prstGeom>
        </p:spPr>
      </p:pic>
      <p:sp>
        <p:nvSpPr>
          <p:cNvPr id="16" name="正方形/長方形 15"/>
          <p:cNvSpPr/>
          <p:nvPr/>
        </p:nvSpPr>
        <p:spPr>
          <a:xfrm>
            <a:off x="120508" y="901700"/>
            <a:ext cx="2254392" cy="292100"/>
          </a:xfrm>
          <a:prstGeom prst="rect">
            <a:avLst/>
          </a:prstGeom>
          <a:noFill/>
          <a:ln w="508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正方形/長方形 16"/>
          <p:cNvSpPr/>
          <p:nvPr/>
        </p:nvSpPr>
        <p:spPr>
          <a:xfrm>
            <a:off x="850758" y="2005378"/>
            <a:ext cx="1651142" cy="280622"/>
          </a:xfrm>
          <a:prstGeom prst="rect">
            <a:avLst/>
          </a:prstGeom>
          <a:noFill/>
          <a:ln w="508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正方形/長方形 19"/>
          <p:cNvSpPr/>
          <p:nvPr/>
        </p:nvSpPr>
        <p:spPr>
          <a:xfrm>
            <a:off x="5133902" y="743834"/>
            <a:ext cx="1651142" cy="280622"/>
          </a:xfrm>
          <a:prstGeom prst="rect">
            <a:avLst/>
          </a:prstGeom>
          <a:noFill/>
          <a:ln w="508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正方形/長方形 20"/>
          <p:cNvSpPr/>
          <p:nvPr/>
        </p:nvSpPr>
        <p:spPr>
          <a:xfrm>
            <a:off x="5167520" y="1734660"/>
            <a:ext cx="1651142" cy="280622"/>
          </a:xfrm>
          <a:prstGeom prst="rect">
            <a:avLst/>
          </a:prstGeom>
          <a:noFill/>
          <a:ln w="508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正方形/長方形 21"/>
          <p:cNvSpPr/>
          <p:nvPr/>
        </p:nvSpPr>
        <p:spPr>
          <a:xfrm>
            <a:off x="10197958" y="752799"/>
            <a:ext cx="1651142" cy="280622"/>
          </a:xfrm>
          <a:prstGeom prst="rect">
            <a:avLst/>
          </a:prstGeom>
          <a:noFill/>
          <a:ln w="508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正方形/長方形 22"/>
          <p:cNvSpPr/>
          <p:nvPr/>
        </p:nvSpPr>
        <p:spPr>
          <a:xfrm>
            <a:off x="10088910" y="1877912"/>
            <a:ext cx="1651142" cy="280622"/>
          </a:xfrm>
          <a:prstGeom prst="rect">
            <a:avLst/>
          </a:prstGeom>
          <a:noFill/>
          <a:ln w="508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4" name="角丸四角形 23"/>
          <p:cNvSpPr/>
          <p:nvPr/>
        </p:nvSpPr>
        <p:spPr>
          <a:xfrm>
            <a:off x="8265256" y="3433241"/>
            <a:ext cx="3168792" cy="1722959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③</a:t>
            </a:r>
            <a:r>
              <a:rPr lang="ja-JP" altLang="en-US" sz="2400" b="1" u="sng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３列目</a:t>
            </a:r>
            <a:endParaRPr lang="en-US" altLang="ja-JP" sz="2400" b="1" u="sng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フィールド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」のメニューで「</a:t>
            </a:r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lang="en-US" altLang="ja-JP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.</a:t>
            </a:r>
            <a:r>
              <a:rPr lang="ja-JP" altLang="en-US" sz="2400" b="1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単価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」を選ぶ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8489011" y="5338583"/>
            <a:ext cx="326243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 smtClean="0"/>
              <a:t>※</a:t>
            </a:r>
            <a:r>
              <a:rPr lang="ja-JP" altLang="en-US" sz="2400" dirty="0" smtClean="0"/>
              <a:t>「</a:t>
            </a:r>
            <a:r>
              <a:rPr lang="ja-JP" altLang="en-US" sz="2400" b="1" dirty="0" smtClean="0"/>
              <a:t>商品</a:t>
            </a:r>
            <a:r>
              <a:rPr lang="en-US" altLang="ja-JP" sz="2400" b="1" dirty="0" smtClean="0"/>
              <a:t>.</a:t>
            </a:r>
            <a:r>
              <a:rPr lang="ja-JP" altLang="en-US" sz="2400" b="1" dirty="0"/>
              <a:t>単価</a:t>
            </a:r>
            <a:r>
              <a:rPr lang="ja-JP" altLang="en-US" sz="2400" dirty="0" smtClean="0"/>
              <a:t>」は、</a:t>
            </a:r>
            <a:endParaRPr lang="en-US" altLang="ja-JP" sz="2400" dirty="0" smtClean="0"/>
          </a:p>
          <a:p>
            <a:r>
              <a:rPr kumimoji="1" lang="ja-JP" altLang="en-US" sz="2400" b="1" dirty="0" smtClean="0"/>
              <a:t>商品</a:t>
            </a:r>
            <a:r>
              <a:rPr kumimoji="1" lang="ja-JP" altLang="en-US" sz="2400" dirty="0" smtClean="0"/>
              <a:t>テーブルの</a:t>
            </a:r>
            <a:endParaRPr kumimoji="1" lang="en-US" altLang="ja-JP" sz="2400" dirty="0" smtClean="0"/>
          </a:p>
          <a:p>
            <a:r>
              <a:rPr lang="ja-JP" altLang="en-US" sz="2400" b="1" dirty="0"/>
              <a:t>単価</a:t>
            </a:r>
            <a:r>
              <a:rPr lang="ja-JP" altLang="en-US" sz="2400" dirty="0" smtClean="0"/>
              <a:t>フィールドのこと</a:t>
            </a:r>
            <a:endParaRPr kumimoji="1" lang="ja-JP" altLang="en-US" sz="2400" dirty="0"/>
          </a:p>
        </p:txBody>
      </p:sp>
    </p:spTree>
    <p:extLst>
      <p:ext uri="{BB962C8B-B14F-4D97-AF65-F5344CB8AC3E}">
        <p14:creationId xmlns:p14="http://schemas.microsoft.com/office/powerpoint/2010/main" val="686540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50</a:t>
            </a:fld>
            <a:endParaRPr kumimoji="1" lang="ja-JP" altLang="en-US"/>
          </a:p>
        </p:txBody>
      </p:sp>
      <p:sp>
        <p:nvSpPr>
          <p:cNvPr id="13" name="右矢印 12"/>
          <p:cNvSpPr/>
          <p:nvPr/>
        </p:nvSpPr>
        <p:spPr>
          <a:xfrm>
            <a:off x="228600" y="1655662"/>
            <a:ext cx="393700" cy="939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4" name="角丸四角形 23"/>
          <p:cNvSpPr/>
          <p:nvPr/>
        </p:nvSpPr>
        <p:spPr>
          <a:xfrm>
            <a:off x="3795401" y="4171950"/>
            <a:ext cx="4625244" cy="2184400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32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④</a:t>
            </a:r>
            <a:r>
              <a:rPr lang="ja-JP" altLang="en-US" sz="3200" b="1" u="sng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３列目</a:t>
            </a:r>
            <a:endParaRPr lang="en-US" altLang="ja-JP" sz="3200" b="1" u="sng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抽出条件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」に</a:t>
            </a:r>
            <a:endParaRPr lang="en-US" altLang="ja-JP" sz="32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en-US" altLang="ja-JP" sz="32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&gt;= 100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</a:t>
            </a:r>
            <a:endParaRPr lang="en-US" altLang="ja-JP" sz="32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en-US" altLang="ja-JP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※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半角で！</a:t>
            </a:r>
            <a:endParaRPr lang="en-US" altLang="ja-JP" sz="32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2" name="図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975" y="1045929"/>
            <a:ext cx="10393817" cy="2522771"/>
          </a:xfrm>
          <a:prstGeom prst="rect">
            <a:avLst/>
          </a:prstGeom>
        </p:spPr>
      </p:pic>
      <p:sp>
        <p:nvSpPr>
          <p:cNvPr id="26" name="正方形/長方形 25"/>
          <p:cNvSpPr/>
          <p:nvPr/>
        </p:nvSpPr>
        <p:spPr>
          <a:xfrm>
            <a:off x="8082310" y="2595462"/>
            <a:ext cx="1976090" cy="465238"/>
          </a:xfrm>
          <a:prstGeom prst="rect">
            <a:avLst/>
          </a:prstGeom>
          <a:noFill/>
          <a:ln w="508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64167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その②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34110" y="855760"/>
            <a:ext cx="8609368" cy="23807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5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b="1" u="sng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データシートビュー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に切り替えて、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問い合わせ（クエリ）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の結果を確認しなさい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9207500" y="6492875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51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381" y="2276383"/>
            <a:ext cx="4391638" cy="1314633"/>
          </a:xfrm>
          <a:prstGeom prst="rect">
            <a:avLst/>
          </a:prstGeom>
        </p:spPr>
      </p:pic>
      <p:sp>
        <p:nvSpPr>
          <p:cNvPr id="19" name="正方形/長方形 18"/>
          <p:cNvSpPr/>
          <p:nvPr/>
        </p:nvSpPr>
        <p:spPr>
          <a:xfrm>
            <a:off x="1084610" y="2771302"/>
            <a:ext cx="667990" cy="619598"/>
          </a:xfrm>
          <a:prstGeom prst="rect">
            <a:avLst/>
          </a:prstGeom>
          <a:noFill/>
          <a:ln w="508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角丸四角形 19"/>
          <p:cNvSpPr/>
          <p:nvPr/>
        </p:nvSpPr>
        <p:spPr>
          <a:xfrm>
            <a:off x="6136192" y="2552640"/>
            <a:ext cx="3168792" cy="652694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実行をクリック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62" y="4085935"/>
            <a:ext cx="7522442" cy="2683165"/>
          </a:xfrm>
          <a:prstGeom prst="rect">
            <a:avLst/>
          </a:prstGeom>
        </p:spPr>
      </p:pic>
      <p:sp>
        <p:nvSpPr>
          <p:cNvPr id="12" name="下矢印 11"/>
          <p:cNvSpPr/>
          <p:nvPr/>
        </p:nvSpPr>
        <p:spPr>
          <a:xfrm>
            <a:off x="3683000" y="3677437"/>
            <a:ext cx="914400" cy="35447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1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727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6797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その②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06981" y="741493"/>
            <a:ext cx="9459508" cy="23807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6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Access 2013 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で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</a:t>
            </a:r>
            <a:r>
              <a:rPr kumimoji="1" lang="ja-JP" altLang="en-US" sz="3200" b="1" u="sng" kern="1200" dirty="0" smtClean="0">
                <a:solidFill>
                  <a:srgbClr val="FF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新しく</a:t>
            </a:r>
            <a:r>
              <a:rPr kumimoji="1" lang="ja-JP" altLang="en-US" sz="3200" kern="1200" dirty="0" err="1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クエリの</a:t>
            </a:r>
            <a:r>
              <a:rPr lang="ja-JP" altLang="en-US" sz="3200" b="1" u="sng" dirty="0" err="1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クエリの</a:t>
            </a:r>
            <a:r>
              <a:rPr lang="ja-JP" altLang="en-US" sz="3200" b="1" u="sng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デザインビュー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を開きなさい．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52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5" name="図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714" y="3660310"/>
            <a:ext cx="10760662" cy="2096746"/>
          </a:xfrm>
          <a:prstGeom prst="rect">
            <a:avLst/>
          </a:prstGeom>
        </p:spPr>
      </p:pic>
      <p:sp>
        <p:nvSpPr>
          <p:cNvPr id="16" name="Rectangle 3"/>
          <p:cNvSpPr txBox="1">
            <a:spLocks/>
          </p:cNvSpPr>
          <p:nvPr/>
        </p:nvSpPr>
        <p:spPr>
          <a:xfrm>
            <a:off x="379667" y="2272653"/>
            <a:ext cx="10483792" cy="15082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もう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度「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作成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」→「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クエリデザイン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」と操作する</a:t>
            </a:r>
            <a:endParaRPr lang="en-US" altLang="ja-JP" sz="3200" dirty="0" smtClean="0">
              <a:solidFill>
                <a:srgbClr val="C00000"/>
              </a:solidFill>
            </a:endParaRPr>
          </a:p>
        </p:txBody>
      </p:sp>
      <p:sp>
        <p:nvSpPr>
          <p:cNvPr id="18" name="正方形/長方形 17"/>
          <p:cNvSpPr/>
          <p:nvPr/>
        </p:nvSpPr>
        <p:spPr>
          <a:xfrm>
            <a:off x="2282356" y="4080749"/>
            <a:ext cx="791449" cy="431391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正方形/長方形 18"/>
          <p:cNvSpPr/>
          <p:nvPr/>
        </p:nvSpPr>
        <p:spPr>
          <a:xfrm>
            <a:off x="4466941" y="4403066"/>
            <a:ext cx="1154622" cy="129166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0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727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6355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図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9737" y="2919462"/>
            <a:ext cx="1955974" cy="1999548"/>
          </a:xfrm>
          <a:prstGeom prst="rect">
            <a:avLst/>
          </a:prstGeom>
        </p:spPr>
      </p:pic>
      <p:pic>
        <p:nvPicPr>
          <p:cNvPr id="29" name="図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7085" y="2943340"/>
            <a:ext cx="1955974" cy="1999548"/>
          </a:xfrm>
          <a:prstGeom prst="rect">
            <a:avLst/>
          </a:prstGeom>
        </p:spPr>
      </p:pic>
      <p:pic>
        <p:nvPicPr>
          <p:cNvPr id="12" name="図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4319" y="2967002"/>
            <a:ext cx="1955974" cy="1999548"/>
          </a:xfrm>
          <a:prstGeom prst="rect">
            <a:avLst/>
          </a:prstGeom>
        </p:spPr>
      </p:pic>
      <p:pic>
        <p:nvPicPr>
          <p:cNvPr id="28" name="図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07" y="2967002"/>
            <a:ext cx="1939759" cy="1982971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33" y="2967003"/>
            <a:ext cx="1939759" cy="1982971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その②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83832" y="1064004"/>
            <a:ext cx="9245018" cy="23807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7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</a:t>
            </a:r>
            <a:r>
              <a:rPr lang="ja-JP" altLang="en-US" sz="3200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クエリ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lang="ja-JP" altLang="en-US" sz="3200" b="1" u="sng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デザインビュー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は、テーブル「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」とテーブル「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」を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追加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しなさい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9207500" y="6492875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53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右矢印 9"/>
          <p:cNvSpPr/>
          <p:nvPr/>
        </p:nvSpPr>
        <p:spPr>
          <a:xfrm>
            <a:off x="2278762" y="3481297"/>
            <a:ext cx="217106" cy="778957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4" name="角丸四角形 13"/>
          <p:cNvSpPr/>
          <p:nvPr/>
        </p:nvSpPr>
        <p:spPr>
          <a:xfrm>
            <a:off x="119744" y="5325541"/>
            <a:ext cx="1975755" cy="1011757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①「</a:t>
            </a:r>
            <a:r>
              <a:rPr lang="ja-JP" altLang="en-US" sz="24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角丸四角形 14"/>
          <p:cNvSpPr/>
          <p:nvPr/>
        </p:nvSpPr>
        <p:spPr>
          <a:xfrm>
            <a:off x="2587444" y="5325542"/>
            <a:ext cx="2065635" cy="1011757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4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追加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6" name="正方形/長方形 15"/>
          <p:cNvSpPr/>
          <p:nvPr/>
        </p:nvSpPr>
        <p:spPr>
          <a:xfrm>
            <a:off x="3580977" y="4554407"/>
            <a:ext cx="514774" cy="334259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/>
          </a:p>
        </p:txBody>
      </p:sp>
      <p:sp>
        <p:nvSpPr>
          <p:cNvPr id="17" name="正方形/長方形 16"/>
          <p:cNvSpPr/>
          <p:nvPr/>
        </p:nvSpPr>
        <p:spPr>
          <a:xfrm>
            <a:off x="164244" y="3283682"/>
            <a:ext cx="1052943" cy="184896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角丸四角形 17"/>
          <p:cNvSpPr/>
          <p:nvPr/>
        </p:nvSpPr>
        <p:spPr>
          <a:xfrm>
            <a:off x="5091734" y="5325540"/>
            <a:ext cx="1927451" cy="1011757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③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4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9" name="角丸四角形 18"/>
          <p:cNvSpPr/>
          <p:nvPr/>
        </p:nvSpPr>
        <p:spPr>
          <a:xfrm>
            <a:off x="7560378" y="5325539"/>
            <a:ext cx="2207487" cy="1011757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④「</a:t>
            </a:r>
            <a:r>
              <a:rPr lang="ja-JP" altLang="en-US" sz="24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追加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0" name="右矢印 19"/>
          <p:cNvSpPr/>
          <p:nvPr/>
        </p:nvSpPr>
        <p:spPr>
          <a:xfrm>
            <a:off x="4778815" y="3481296"/>
            <a:ext cx="217106" cy="778957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2" name="右矢印 21"/>
          <p:cNvSpPr/>
          <p:nvPr/>
        </p:nvSpPr>
        <p:spPr>
          <a:xfrm>
            <a:off x="7300194" y="3468578"/>
            <a:ext cx="217106" cy="778957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4" name="正方形/長方形 23"/>
          <p:cNvSpPr/>
          <p:nvPr/>
        </p:nvSpPr>
        <p:spPr>
          <a:xfrm>
            <a:off x="5119478" y="3364233"/>
            <a:ext cx="1052943" cy="184896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5" name="正方形/長方形 24"/>
          <p:cNvSpPr/>
          <p:nvPr/>
        </p:nvSpPr>
        <p:spPr>
          <a:xfrm>
            <a:off x="8580871" y="4615715"/>
            <a:ext cx="514774" cy="334259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/>
          </a:p>
        </p:txBody>
      </p:sp>
      <p:sp>
        <p:nvSpPr>
          <p:cNvPr id="23" name="右矢印 22"/>
          <p:cNvSpPr/>
          <p:nvPr/>
        </p:nvSpPr>
        <p:spPr>
          <a:xfrm>
            <a:off x="9772845" y="3465147"/>
            <a:ext cx="217106" cy="778957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6" name="正方形/長方形 25"/>
          <p:cNvSpPr/>
          <p:nvPr/>
        </p:nvSpPr>
        <p:spPr>
          <a:xfrm>
            <a:off x="11552671" y="4615715"/>
            <a:ext cx="514774" cy="334259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/>
          </a:p>
        </p:txBody>
      </p:sp>
      <p:sp>
        <p:nvSpPr>
          <p:cNvPr id="27" name="角丸四角形 26"/>
          <p:cNvSpPr/>
          <p:nvPr/>
        </p:nvSpPr>
        <p:spPr>
          <a:xfrm>
            <a:off x="9966720" y="5318847"/>
            <a:ext cx="2207487" cy="1011757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⑤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4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閉じる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31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727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1790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その②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34110" y="855760"/>
            <a:ext cx="8609368" cy="23807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8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</a:t>
            </a:r>
            <a:r>
              <a:rPr lang="ja-JP" altLang="en-US" sz="3200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クエリ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lang="ja-JP" altLang="en-US" sz="3200" b="1" u="sng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デザインビュー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で、次の問い合わせ（クエリ）を作成しなさい　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9207500" y="6492875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54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9" name="図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855" y="2084118"/>
            <a:ext cx="6573762" cy="4565938"/>
          </a:xfrm>
          <a:prstGeom prst="rect">
            <a:avLst/>
          </a:prstGeom>
        </p:spPr>
      </p:pic>
      <p:sp>
        <p:nvSpPr>
          <p:cNvPr id="20" name="正方形/長方形 19"/>
          <p:cNvSpPr/>
          <p:nvPr/>
        </p:nvSpPr>
        <p:spPr>
          <a:xfrm>
            <a:off x="2413000" y="5365462"/>
            <a:ext cx="1676400" cy="444500"/>
          </a:xfrm>
          <a:prstGeom prst="rect">
            <a:avLst/>
          </a:prstGeom>
          <a:noFill/>
          <a:ln w="508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1485252" y="4670121"/>
            <a:ext cx="23471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b="1" dirty="0" smtClean="0">
                <a:solidFill>
                  <a:srgbClr val="FF0000"/>
                </a:solidFill>
              </a:rPr>
              <a:t>購入</a:t>
            </a:r>
            <a:r>
              <a:rPr lang="en-US" altLang="ja-JP" sz="3200" b="1" dirty="0" smtClean="0">
                <a:solidFill>
                  <a:srgbClr val="FF0000"/>
                </a:solidFill>
              </a:rPr>
              <a:t>.</a:t>
            </a:r>
            <a:r>
              <a:rPr lang="ja-JP" altLang="en-US" sz="3200" b="1" dirty="0" smtClean="0">
                <a:solidFill>
                  <a:srgbClr val="FF0000"/>
                </a:solidFill>
              </a:rPr>
              <a:t>購入者</a:t>
            </a:r>
            <a:endParaRPr kumimoji="1" lang="ja-JP" altLang="en-US" sz="3200" b="1" dirty="0">
              <a:solidFill>
                <a:srgbClr val="FF0000"/>
              </a:solidFill>
            </a:endParaRPr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3832369" y="4641548"/>
            <a:ext cx="19367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b="1" dirty="0" smtClean="0">
                <a:solidFill>
                  <a:srgbClr val="FF0000"/>
                </a:solidFill>
              </a:rPr>
              <a:t>商品</a:t>
            </a:r>
            <a:r>
              <a:rPr kumimoji="1" lang="en-US" altLang="ja-JP" sz="3200" b="1" dirty="0" smtClean="0">
                <a:solidFill>
                  <a:srgbClr val="FF0000"/>
                </a:solidFill>
              </a:rPr>
              <a:t>.</a:t>
            </a:r>
            <a:r>
              <a:rPr kumimoji="1" lang="ja-JP" altLang="en-US" sz="3200" b="1" dirty="0" smtClean="0">
                <a:solidFill>
                  <a:srgbClr val="FF0000"/>
                </a:solidFill>
              </a:rPr>
              <a:t>商品</a:t>
            </a:r>
            <a:endParaRPr kumimoji="1" lang="ja-JP" altLang="en-US" sz="3200" b="1" dirty="0">
              <a:solidFill>
                <a:srgbClr val="FF0000"/>
              </a:solidFill>
            </a:endParaRPr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5762768" y="4653622"/>
            <a:ext cx="19367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b="1" dirty="0">
                <a:solidFill>
                  <a:srgbClr val="FF0000"/>
                </a:solidFill>
              </a:rPr>
              <a:t>購入</a:t>
            </a:r>
            <a:r>
              <a:rPr kumimoji="1" lang="en-US" altLang="ja-JP" sz="3200" b="1" dirty="0" smtClean="0">
                <a:solidFill>
                  <a:srgbClr val="FF0000"/>
                </a:solidFill>
              </a:rPr>
              <a:t>.</a:t>
            </a:r>
            <a:r>
              <a:rPr lang="ja-JP" altLang="en-US" sz="3200" b="1" dirty="0">
                <a:solidFill>
                  <a:srgbClr val="FF0000"/>
                </a:solidFill>
              </a:rPr>
              <a:t>数量</a:t>
            </a:r>
            <a:endParaRPr kumimoji="1" lang="ja-JP" altLang="en-US" sz="3200" b="1" dirty="0">
              <a:solidFill>
                <a:srgbClr val="FF0000"/>
              </a:solidFill>
            </a:endParaRP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2019200" y="4135104"/>
            <a:ext cx="54136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b="1" dirty="0" smtClean="0">
                <a:solidFill>
                  <a:srgbClr val="0000FF"/>
                </a:solidFill>
              </a:rPr>
              <a:t>(</a:t>
            </a:r>
            <a:r>
              <a:rPr lang="ja-JP" altLang="en-US" sz="3200" b="1" dirty="0">
                <a:solidFill>
                  <a:srgbClr val="0000FF"/>
                </a:solidFill>
              </a:rPr>
              <a:t>結果</a:t>
            </a:r>
            <a:r>
              <a:rPr lang="ja-JP" altLang="en-US" sz="3200" b="1" dirty="0" smtClean="0">
                <a:solidFill>
                  <a:srgbClr val="0000FF"/>
                </a:solidFill>
              </a:rPr>
              <a:t>として得たい列の並び</a:t>
            </a:r>
            <a:r>
              <a:rPr lang="en-US" altLang="ja-JP" sz="3200" b="1" dirty="0" smtClean="0">
                <a:solidFill>
                  <a:srgbClr val="0000FF"/>
                </a:solidFill>
              </a:rPr>
              <a:t>)</a:t>
            </a:r>
            <a:endParaRPr kumimoji="1" lang="ja-JP" altLang="en-US" sz="3200" b="1" dirty="0">
              <a:solidFill>
                <a:srgbClr val="0000FF"/>
              </a:solidFill>
            </a:endParaRPr>
          </a:p>
        </p:txBody>
      </p:sp>
      <p:sp>
        <p:nvSpPr>
          <p:cNvPr id="25" name="正方形/長方形 24"/>
          <p:cNvSpPr/>
          <p:nvPr/>
        </p:nvSpPr>
        <p:spPr>
          <a:xfrm>
            <a:off x="4089400" y="5383022"/>
            <a:ext cx="1676400" cy="444500"/>
          </a:xfrm>
          <a:prstGeom prst="rect">
            <a:avLst/>
          </a:prstGeom>
          <a:noFill/>
          <a:ln w="508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6" name="正方形/長方形 25"/>
          <p:cNvSpPr/>
          <p:nvPr/>
        </p:nvSpPr>
        <p:spPr>
          <a:xfrm>
            <a:off x="5765800" y="5400582"/>
            <a:ext cx="1676400" cy="444500"/>
          </a:xfrm>
          <a:prstGeom prst="rect">
            <a:avLst/>
          </a:prstGeom>
          <a:noFill/>
          <a:ln w="508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4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727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2936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その②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34110" y="855760"/>
            <a:ext cx="8609368" cy="23807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9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b="1" u="sng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データシートビュー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に切り替えて、問い合わせ（クエリ）の結果を確認しなさい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9207500" y="6492875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55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381" y="2276383"/>
            <a:ext cx="4391638" cy="1314633"/>
          </a:xfrm>
          <a:prstGeom prst="rect">
            <a:avLst/>
          </a:prstGeom>
        </p:spPr>
      </p:pic>
      <p:sp>
        <p:nvSpPr>
          <p:cNvPr id="19" name="正方形/長方形 18"/>
          <p:cNvSpPr/>
          <p:nvPr/>
        </p:nvSpPr>
        <p:spPr>
          <a:xfrm>
            <a:off x="1084610" y="2771302"/>
            <a:ext cx="667990" cy="619598"/>
          </a:xfrm>
          <a:prstGeom prst="rect">
            <a:avLst/>
          </a:prstGeom>
          <a:noFill/>
          <a:ln w="508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下矢印 11"/>
          <p:cNvSpPr/>
          <p:nvPr/>
        </p:nvSpPr>
        <p:spPr>
          <a:xfrm>
            <a:off x="3683000" y="3677437"/>
            <a:ext cx="914400" cy="35447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434" y="4118334"/>
            <a:ext cx="6822266" cy="2622240"/>
          </a:xfrm>
          <a:prstGeom prst="rect">
            <a:avLst/>
          </a:prstGeom>
        </p:spPr>
      </p:pic>
      <p:sp>
        <p:nvSpPr>
          <p:cNvPr id="8" name="テキスト ボックス 7"/>
          <p:cNvSpPr txBox="1"/>
          <p:nvPr/>
        </p:nvSpPr>
        <p:spPr>
          <a:xfrm>
            <a:off x="7619720" y="5385915"/>
            <a:ext cx="449353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行の表示順が</a:t>
            </a:r>
            <a:r>
              <a:rPr kumimoji="1" lang="ja-JP" altLang="en-US" sz="2400" b="1" dirty="0" smtClean="0"/>
              <a:t>入れ替わる場合が</a:t>
            </a:r>
            <a:endParaRPr kumimoji="1" lang="en-US" altLang="ja-JP" sz="2400" b="1" dirty="0" smtClean="0"/>
          </a:p>
          <a:p>
            <a:r>
              <a:rPr lang="ja-JP" altLang="en-US" sz="2400" b="1" dirty="0" smtClean="0"/>
              <a:t>ある</a:t>
            </a:r>
            <a:r>
              <a:rPr lang="ja-JP" altLang="en-US" sz="2400" dirty="0" smtClean="0"/>
              <a:t>が、気にしなくてよい</a:t>
            </a:r>
            <a:endParaRPr kumimoji="1" lang="ja-JP" altLang="en-US" sz="2400" dirty="0"/>
          </a:p>
        </p:txBody>
      </p:sp>
      <p:sp>
        <p:nvSpPr>
          <p:cNvPr id="14" name="角丸四角形 13"/>
          <p:cNvSpPr/>
          <p:nvPr/>
        </p:nvSpPr>
        <p:spPr>
          <a:xfrm>
            <a:off x="6136192" y="2552640"/>
            <a:ext cx="3168792" cy="652694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実行をクリック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727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4811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その②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34109" y="855760"/>
            <a:ext cx="10877601" cy="23807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10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次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</a:t>
            </a:r>
            <a:r>
              <a:rPr kumimoji="1" lang="ja-JP" altLang="en-US" sz="3200" kern="1200" dirty="0" smtClean="0">
                <a:solidFill>
                  <a:srgbClr val="C0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問い合わせ（クエリ）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を次のように</a:t>
            </a:r>
            <a:r>
              <a:rPr kumimoji="1" lang="ja-JP" altLang="en-US" sz="3200" b="1" u="sng" kern="1200" dirty="0" smtClean="0">
                <a:solidFill>
                  <a:srgbClr val="FF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書き換え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て、結果を確認しなさい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9207500" y="6492875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56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3" name="角丸四角形 12"/>
          <p:cNvSpPr/>
          <p:nvPr/>
        </p:nvSpPr>
        <p:spPr>
          <a:xfrm>
            <a:off x="2854398" y="2433065"/>
            <a:ext cx="3168792" cy="652694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①表示をクリック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403" y="2241420"/>
            <a:ext cx="1800476" cy="1324160"/>
          </a:xfrm>
          <a:prstGeom prst="rect">
            <a:avLst/>
          </a:prstGeom>
        </p:spPr>
      </p:pic>
      <p:sp>
        <p:nvSpPr>
          <p:cNvPr id="14" name="正方形/長方形 13"/>
          <p:cNvSpPr/>
          <p:nvPr/>
        </p:nvSpPr>
        <p:spPr>
          <a:xfrm>
            <a:off x="642403" y="2616942"/>
            <a:ext cx="667990" cy="619598"/>
          </a:xfrm>
          <a:prstGeom prst="rect">
            <a:avLst/>
          </a:prstGeom>
          <a:noFill/>
          <a:ln w="508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下矢印 14"/>
          <p:cNvSpPr/>
          <p:nvPr/>
        </p:nvSpPr>
        <p:spPr>
          <a:xfrm>
            <a:off x="2493971" y="3677437"/>
            <a:ext cx="914400" cy="35447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17" y="4564060"/>
            <a:ext cx="9552835" cy="1777726"/>
          </a:xfrm>
          <a:prstGeom prst="rect">
            <a:avLst/>
          </a:prstGeom>
        </p:spPr>
      </p:pic>
      <p:sp>
        <p:nvSpPr>
          <p:cNvPr id="17" name="角丸四角形 16"/>
          <p:cNvSpPr/>
          <p:nvPr/>
        </p:nvSpPr>
        <p:spPr>
          <a:xfrm>
            <a:off x="7046056" y="2789489"/>
            <a:ext cx="3168792" cy="1722959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lang="ja-JP" altLang="en-US" sz="2400" b="1" u="sng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４</a:t>
            </a:r>
            <a:r>
              <a:rPr lang="ja-JP" altLang="en-US" sz="2400" b="1" u="sng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列目</a:t>
            </a:r>
            <a:endParaRPr lang="en-US" altLang="ja-JP" sz="2400" b="1" u="sng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フィールド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」のメニューで「</a:t>
            </a:r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lang="en-US" altLang="ja-JP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.</a:t>
            </a:r>
            <a:r>
              <a:rPr lang="ja-JP" altLang="en-US" sz="2400" b="1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単価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」を選ぶ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8" name="下矢印 17"/>
          <p:cNvSpPr/>
          <p:nvPr/>
        </p:nvSpPr>
        <p:spPr>
          <a:xfrm>
            <a:off x="4271971" y="6365074"/>
            <a:ext cx="914400" cy="35447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6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727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テキスト ボックス 4"/>
          <p:cNvSpPr txBox="1"/>
          <p:nvPr/>
        </p:nvSpPr>
        <p:spPr>
          <a:xfrm>
            <a:off x="5282525" y="6341786"/>
            <a:ext cx="3057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次のページに続く</a:t>
            </a:r>
            <a:endParaRPr kumimoji="1" lang="ja-JP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73844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9207500" y="6492875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57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897" y="409483"/>
            <a:ext cx="4391638" cy="1314633"/>
          </a:xfrm>
          <a:prstGeom prst="rect">
            <a:avLst/>
          </a:prstGeom>
        </p:spPr>
      </p:pic>
      <p:sp>
        <p:nvSpPr>
          <p:cNvPr id="19" name="正方形/長方形 18"/>
          <p:cNvSpPr/>
          <p:nvPr/>
        </p:nvSpPr>
        <p:spPr>
          <a:xfrm>
            <a:off x="987126" y="904402"/>
            <a:ext cx="667990" cy="619598"/>
          </a:xfrm>
          <a:prstGeom prst="rect">
            <a:avLst/>
          </a:prstGeom>
          <a:noFill/>
          <a:ln w="508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下矢印 11"/>
          <p:cNvSpPr/>
          <p:nvPr/>
        </p:nvSpPr>
        <p:spPr>
          <a:xfrm>
            <a:off x="3585516" y="1810537"/>
            <a:ext cx="914400" cy="35447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7619720" y="5385915"/>
            <a:ext cx="449353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行の表示順が</a:t>
            </a:r>
            <a:r>
              <a:rPr kumimoji="1" lang="ja-JP" altLang="en-US" sz="2400" b="1" dirty="0" smtClean="0"/>
              <a:t>入れ替わる場合が</a:t>
            </a:r>
            <a:endParaRPr kumimoji="1" lang="en-US" altLang="ja-JP" sz="2400" b="1" dirty="0" smtClean="0"/>
          </a:p>
          <a:p>
            <a:r>
              <a:rPr lang="ja-JP" altLang="en-US" sz="2400" b="1" dirty="0" smtClean="0"/>
              <a:t>ある</a:t>
            </a:r>
            <a:r>
              <a:rPr lang="ja-JP" altLang="en-US" sz="2400" dirty="0" smtClean="0"/>
              <a:t>が、気にしなくてよい</a:t>
            </a:r>
            <a:endParaRPr kumimoji="1" lang="ja-JP" altLang="en-US" sz="2400" dirty="0"/>
          </a:p>
        </p:txBody>
      </p:sp>
      <p:sp>
        <p:nvSpPr>
          <p:cNvPr id="14" name="角丸四角形 13"/>
          <p:cNvSpPr/>
          <p:nvPr/>
        </p:nvSpPr>
        <p:spPr>
          <a:xfrm>
            <a:off x="6038708" y="685740"/>
            <a:ext cx="3168792" cy="652694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③実行をクリック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1" name="図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530" y="2512896"/>
            <a:ext cx="11779170" cy="2432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802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その②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34110" y="855760"/>
            <a:ext cx="8609368" cy="23807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11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余裕があれば、</a:t>
            </a:r>
            <a:r>
              <a:rPr kumimoji="1" lang="ja-JP" altLang="en-US" sz="3200" kern="1200" dirty="0" smtClean="0">
                <a:solidFill>
                  <a:srgbClr val="C0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問い合わせ（クエリ）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を次のように</a:t>
            </a:r>
            <a:r>
              <a:rPr kumimoji="1" lang="ja-JP" altLang="en-US" sz="3200" b="1" u="sng" kern="1200" dirty="0" smtClean="0">
                <a:solidFill>
                  <a:srgbClr val="FF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書き換え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て、結果を確認しなさい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9207500" y="6492875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58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3" name="角丸四角形 12"/>
          <p:cNvSpPr/>
          <p:nvPr/>
        </p:nvSpPr>
        <p:spPr>
          <a:xfrm>
            <a:off x="2854398" y="2433065"/>
            <a:ext cx="3168792" cy="652694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①表示をクリック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403" y="2241420"/>
            <a:ext cx="1800476" cy="1324160"/>
          </a:xfrm>
          <a:prstGeom prst="rect">
            <a:avLst/>
          </a:prstGeom>
        </p:spPr>
      </p:pic>
      <p:sp>
        <p:nvSpPr>
          <p:cNvPr id="14" name="正方形/長方形 13"/>
          <p:cNvSpPr/>
          <p:nvPr/>
        </p:nvSpPr>
        <p:spPr>
          <a:xfrm>
            <a:off x="642403" y="2616942"/>
            <a:ext cx="667990" cy="619598"/>
          </a:xfrm>
          <a:prstGeom prst="rect">
            <a:avLst/>
          </a:prstGeom>
          <a:noFill/>
          <a:ln w="508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下矢印 14"/>
          <p:cNvSpPr/>
          <p:nvPr/>
        </p:nvSpPr>
        <p:spPr>
          <a:xfrm>
            <a:off x="2493971" y="3677437"/>
            <a:ext cx="914400" cy="35447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角丸四角形 16"/>
          <p:cNvSpPr/>
          <p:nvPr/>
        </p:nvSpPr>
        <p:spPr>
          <a:xfrm>
            <a:off x="6434708" y="2375060"/>
            <a:ext cx="5515992" cy="1722959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lang="ja-JP" altLang="en-US" sz="2800" b="1" u="sng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５</a:t>
            </a:r>
            <a:r>
              <a:rPr lang="ja-JP" altLang="en-US" sz="2800" b="1" u="sng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列目</a:t>
            </a:r>
            <a:endParaRPr lang="en-US" altLang="ja-JP" sz="2800" b="1" u="sng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フィールド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」のところに、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キーボード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で「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数量 </a:t>
            </a:r>
            <a:r>
              <a:rPr lang="en-US" altLang="ja-JP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* 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単価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」と打ち込む　</a:t>
            </a:r>
            <a:r>
              <a:rPr lang="en-US" altLang="ja-JP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※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en-US" altLang="ja-JP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*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」は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半角</a:t>
            </a:r>
            <a:endParaRPr lang="en-US" altLang="ja-JP" sz="2800" b="1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8" name="下矢印 17"/>
          <p:cNvSpPr/>
          <p:nvPr/>
        </p:nvSpPr>
        <p:spPr>
          <a:xfrm>
            <a:off x="4271971" y="6365074"/>
            <a:ext cx="914400" cy="35447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714" y="4307967"/>
            <a:ext cx="10481486" cy="2052624"/>
          </a:xfrm>
          <a:prstGeom prst="rect">
            <a:avLst/>
          </a:prstGeom>
        </p:spPr>
      </p:pic>
      <p:pic>
        <p:nvPicPr>
          <p:cNvPr id="12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727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8001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9207500" y="6492875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59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897" y="409483"/>
            <a:ext cx="4391638" cy="1314633"/>
          </a:xfrm>
          <a:prstGeom prst="rect">
            <a:avLst/>
          </a:prstGeom>
        </p:spPr>
      </p:pic>
      <p:sp>
        <p:nvSpPr>
          <p:cNvPr id="19" name="正方形/長方形 18"/>
          <p:cNvSpPr/>
          <p:nvPr/>
        </p:nvSpPr>
        <p:spPr>
          <a:xfrm>
            <a:off x="987126" y="904402"/>
            <a:ext cx="667990" cy="619598"/>
          </a:xfrm>
          <a:prstGeom prst="rect">
            <a:avLst/>
          </a:prstGeom>
          <a:noFill/>
          <a:ln w="508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下矢印 11"/>
          <p:cNvSpPr/>
          <p:nvPr/>
        </p:nvSpPr>
        <p:spPr>
          <a:xfrm>
            <a:off x="3585516" y="1810537"/>
            <a:ext cx="914400" cy="35447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7619720" y="5385915"/>
            <a:ext cx="449353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行の表示順が</a:t>
            </a:r>
            <a:r>
              <a:rPr kumimoji="1" lang="ja-JP" altLang="en-US" sz="2400" b="1" dirty="0" smtClean="0"/>
              <a:t>入れ替わる場合が</a:t>
            </a:r>
            <a:endParaRPr kumimoji="1" lang="en-US" altLang="ja-JP" sz="2400" b="1" dirty="0" smtClean="0"/>
          </a:p>
          <a:p>
            <a:r>
              <a:rPr lang="ja-JP" altLang="en-US" sz="2400" b="1" dirty="0" smtClean="0"/>
              <a:t>ある</a:t>
            </a:r>
            <a:r>
              <a:rPr lang="ja-JP" altLang="en-US" sz="2400" dirty="0" smtClean="0"/>
              <a:t>が、気にしなくてよい</a:t>
            </a:r>
            <a:endParaRPr kumimoji="1" lang="ja-JP" altLang="en-US" sz="2400" dirty="0"/>
          </a:p>
        </p:txBody>
      </p:sp>
      <p:sp>
        <p:nvSpPr>
          <p:cNvPr id="14" name="角丸四角形 13"/>
          <p:cNvSpPr/>
          <p:nvPr/>
        </p:nvSpPr>
        <p:spPr>
          <a:xfrm>
            <a:off x="6038708" y="685740"/>
            <a:ext cx="3168792" cy="652694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③実行をクリック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2" name="図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133" y="2419288"/>
            <a:ext cx="11768543" cy="2165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251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その②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79667" y="968469"/>
            <a:ext cx="9459508" cy="23807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12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Access 2013 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で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</a:t>
            </a:r>
            <a:r>
              <a:rPr kumimoji="1" lang="ja-JP" altLang="en-US" sz="3200" b="1" u="sng" kern="1200" dirty="0" smtClean="0">
                <a:solidFill>
                  <a:srgbClr val="FF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新しく</a:t>
            </a:r>
            <a:r>
              <a:rPr kumimoji="1" lang="ja-JP" altLang="en-US" sz="3200" kern="1200" dirty="0" err="1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クエリの</a:t>
            </a:r>
            <a:r>
              <a:rPr lang="ja-JP" altLang="en-US" sz="3200" b="1" u="sng" dirty="0" err="1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クエリの</a:t>
            </a:r>
            <a:r>
              <a:rPr lang="ja-JP" altLang="en-US" sz="3200" b="1" u="sng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デザインビュー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を開きなさい．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60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5" name="図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714" y="3660310"/>
            <a:ext cx="10760662" cy="2096746"/>
          </a:xfrm>
          <a:prstGeom prst="rect">
            <a:avLst/>
          </a:prstGeom>
        </p:spPr>
      </p:pic>
      <p:sp>
        <p:nvSpPr>
          <p:cNvPr id="16" name="Rectangle 3"/>
          <p:cNvSpPr txBox="1">
            <a:spLocks/>
          </p:cNvSpPr>
          <p:nvPr/>
        </p:nvSpPr>
        <p:spPr>
          <a:xfrm>
            <a:off x="379667" y="2416927"/>
            <a:ext cx="10483792" cy="15082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もう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度「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作成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」→「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クエリデザイン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」と操作する</a:t>
            </a:r>
            <a:endParaRPr lang="en-US" altLang="ja-JP" sz="3200" dirty="0" smtClean="0">
              <a:solidFill>
                <a:srgbClr val="C00000"/>
              </a:solidFill>
            </a:endParaRPr>
          </a:p>
        </p:txBody>
      </p:sp>
      <p:sp>
        <p:nvSpPr>
          <p:cNvPr id="18" name="正方形/長方形 17"/>
          <p:cNvSpPr/>
          <p:nvPr/>
        </p:nvSpPr>
        <p:spPr>
          <a:xfrm>
            <a:off x="2282356" y="4080749"/>
            <a:ext cx="791449" cy="431391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正方形/長方形 18"/>
          <p:cNvSpPr/>
          <p:nvPr/>
        </p:nvSpPr>
        <p:spPr>
          <a:xfrm>
            <a:off x="4466941" y="4403066"/>
            <a:ext cx="1154622" cy="129166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0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727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2583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図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9737" y="2919462"/>
            <a:ext cx="1955974" cy="1999548"/>
          </a:xfrm>
          <a:prstGeom prst="rect">
            <a:avLst/>
          </a:prstGeom>
        </p:spPr>
      </p:pic>
      <p:pic>
        <p:nvPicPr>
          <p:cNvPr id="29" name="図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7085" y="2943340"/>
            <a:ext cx="1955974" cy="1999548"/>
          </a:xfrm>
          <a:prstGeom prst="rect">
            <a:avLst/>
          </a:prstGeom>
        </p:spPr>
      </p:pic>
      <p:pic>
        <p:nvPicPr>
          <p:cNvPr id="12" name="図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4319" y="2967002"/>
            <a:ext cx="1955974" cy="1999548"/>
          </a:xfrm>
          <a:prstGeom prst="rect">
            <a:avLst/>
          </a:prstGeom>
        </p:spPr>
      </p:pic>
      <p:pic>
        <p:nvPicPr>
          <p:cNvPr id="28" name="図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07" y="2967002"/>
            <a:ext cx="1939759" cy="1982971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33" y="2967003"/>
            <a:ext cx="1939759" cy="1982971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その②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83832" y="1064004"/>
            <a:ext cx="9245018" cy="23807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13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b="1" u="sng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デザインビュー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は、テーブル「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」とテーブル「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」を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追加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しなさい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9207500" y="6492875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61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右矢印 9"/>
          <p:cNvSpPr/>
          <p:nvPr/>
        </p:nvSpPr>
        <p:spPr>
          <a:xfrm>
            <a:off x="2278762" y="3481297"/>
            <a:ext cx="217106" cy="778957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4" name="角丸四角形 13"/>
          <p:cNvSpPr/>
          <p:nvPr/>
        </p:nvSpPr>
        <p:spPr>
          <a:xfrm>
            <a:off x="119744" y="5325541"/>
            <a:ext cx="1975755" cy="1011757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①「</a:t>
            </a:r>
            <a:r>
              <a:rPr lang="ja-JP" altLang="en-US" sz="24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角丸四角形 14"/>
          <p:cNvSpPr/>
          <p:nvPr/>
        </p:nvSpPr>
        <p:spPr>
          <a:xfrm>
            <a:off x="2587444" y="5325542"/>
            <a:ext cx="2065635" cy="1011757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4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追加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6" name="正方形/長方形 15"/>
          <p:cNvSpPr/>
          <p:nvPr/>
        </p:nvSpPr>
        <p:spPr>
          <a:xfrm>
            <a:off x="3580977" y="4554407"/>
            <a:ext cx="514774" cy="334259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/>
          </a:p>
        </p:txBody>
      </p:sp>
      <p:sp>
        <p:nvSpPr>
          <p:cNvPr id="17" name="正方形/長方形 16"/>
          <p:cNvSpPr/>
          <p:nvPr/>
        </p:nvSpPr>
        <p:spPr>
          <a:xfrm>
            <a:off x="164244" y="3283682"/>
            <a:ext cx="1052943" cy="184896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角丸四角形 17"/>
          <p:cNvSpPr/>
          <p:nvPr/>
        </p:nvSpPr>
        <p:spPr>
          <a:xfrm>
            <a:off x="5091734" y="5325540"/>
            <a:ext cx="1927451" cy="1011757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③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4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9" name="角丸四角形 18"/>
          <p:cNvSpPr/>
          <p:nvPr/>
        </p:nvSpPr>
        <p:spPr>
          <a:xfrm>
            <a:off x="7560378" y="5325539"/>
            <a:ext cx="2207487" cy="1011757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④「</a:t>
            </a:r>
            <a:r>
              <a:rPr lang="ja-JP" altLang="en-US" sz="24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追加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0" name="右矢印 19"/>
          <p:cNvSpPr/>
          <p:nvPr/>
        </p:nvSpPr>
        <p:spPr>
          <a:xfrm>
            <a:off x="4778815" y="3481296"/>
            <a:ext cx="217106" cy="778957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2" name="右矢印 21"/>
          <p:cNvSpPr/>
          <p:nvPr/>
        </p:nvSpPr>
        <p:spPr>
          <a:xfrm>
            <a:off x="7300194" y="3468578"/>
            <a:ext cx="217106" cy="778957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4" name="正方形/長方形 23"/>
          <p:cNvSpPr/>
          <p:nvPr/>
        </p:nvSpPr>
        <p:spPr>
          <a:xfrm>
            <a:off x="5119478" y="3364233"/>
            <a:ext cx="1052943" cy="184896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5" name="正方形/長方形 24"/>
          <p:cNvSpPr/>
          <p:nvPr/>
        </p:nvSpPr>
        <p:spPr>
          <a:xfrm>
            <a:off x="8580871" y="4615715"/>
            <a:ext cx="514774" cy="334259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/>
          </a:p>
        </p:txBody>
      </p:sp>
      <p:sp>
        <p:nvSpPr>
          <p:cNvPr id="23" name="右矢印 22"/>
          <p:cNvSpPr/>
          <p:nvPr/>
        </p:nvSpPr>
        <p:spPr>
          <a:xfrm>
            <a:off x="9772845" y="3465147"/>
            <a:ext cx="217106" cy="778957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6" name="正方形/長方形 25"/>
          <p:cNvSpPr/>
          <p:nvPr/>
        </p:nvSpPr>
        <p:spPr>
          <a:xfrm>
            <a:off x="11552671" y="4615715"/>
            <a:ext cx="514774" cy="334259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/>
          </a:p>
        </p:txBody>
      </p:sp>
      <p:sp>
        <p:nvSpPr>
          <p:cNvPr id="27" name="角丸四角形 26"/>
          <p:cNvSpPr/>
          <p:nvPr/>
        </p:nvSpPr>
        <p:spPr>
          <a:xfrm>
            <a:off x="9966720" y="5318847"/>
            <a:ext cx="2207487" cy="1011757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⑤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4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閉じる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31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727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6064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その②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34110" y="855760"/>
            <a:ext cx="8609368" cy="23807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14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b="1" u="sng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デザインビュー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で、次の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問い合わせ（クエリ）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を作成しなさい　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9207500" y="6492875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62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4" name="図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76" y="2019103"/>
            <a:ext cx="5679723" cy="4509094"/>
          </a:xfrm>
          <a:prstGeom prst="rect">
            <a:avLst/>
          </a:prstGeom>
        </p:spPr>
      </p:pic>
      <p:sp>
        <p:nvSpPr>
          <p:cNvPr id="15" name="正方形/長方形 14"/>
          <p:cNvSpPr/>
          <p:nvPr/>
        </p:nvSpPr>
        <p:spPr>
          <a:xfrm>
            <a:off x="2413266" y="5277359"/>
            <a:ext cx="1662416" cy="484470"/>
          </a:xfrm>
          <a:prstGeom prst="rect">
            <a:avLst/>
          </a:prstGeom>
          <a:noFill/>
          <a:ln w="508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1743750" y="4510991"/>
            <a:ext cx="26950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b="1" dirty="0" smtClean="0">
                <a:solidFill>
                  <a:srgbClr val="FF0000"/>
                </a:solidFill>
              </a:rPr>
              <a:t>購入</a:t>
            </a:r>
            <a:r>
              <a:rPr kumimoji="1" lang="en-US" altLang="ja-JP" sz="3200" b="1" dirty="0" smtClean="0">
                <a:solidFill>
                  <a:srgbClr val="FF0000"/>
                </a:solidFill>
              </a:rPr>
              <a:t>.</a:t>
            </a:r>
            <a:r>
              <a:rPr kumimoji="1" lang="ja-JP" altLang="en-US" sz="3200" b="1" dirty="0" smtClean="0">
                <a:solidFill>
                  <a:srgbClr val="FF0000"/>
                </a:solidFill>
              </a:rPr>
              <a:t>購入者</a:t>
            </a:r>
            <a:endParaRPr kumimoji="1" lang="ja-JP" altLang="en-US" sz="3200" b="1" dirty="0">
              <a:solidFill>
                <a:srgbClr val="FF0000"/>
              </a:solidFill>
            </a:endParaRP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1193700" y="4005206"/>
            <a:ext cx="62161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3200" b="1" dirty="0" smtClean="0">
                <a:solidFill>
                  <a:srgbClr val="0000FF"/>
                </a:solidFill>
              </a:rPr>
              <a:t>(</a:t>
            </a:r>
            <a:r>
              <a:rPr lang="ja-JP" altLang="en-US" sz="3200" b="1" dirty="0">
                <a:solidFill>
                  <a:srgbClr val="0000FF"/>
                </a:solidFill>
              </a:rPr>
              <a:t>結果</a:t>
            </a:r>
            <a:r>
              <a:rPr lang="ja-JP" altLang="en-US" sz="3200" b="1" dirty="0" smtClean="0">
                <a:solidFill>
                  <a:srgbClr val="0000FF"/>
                </a:solidFill>
              </a:rPr>
              <a:t>として得たい列の並び</a:t>
            </a:r>
            <a:r>
              <a:rPr lang="en-US" altLang="ja-JP" sz="3200" b="1" dirty="0" smtClean="0">
                <a:solidFill>
                  <a:srgbClr val="0000FF"/>
                </a:solidFill>
              </a:rPr>
              <a:t>)</a:t>
            </a:r>
            <a:endParaRPr kumimoji="1" lang="ja-JP" altLang="en-US" sz="3200" b="1" dirty="0">
              <a:solidFill>
                <a:srgbClr val="0000FF"/>
              </a:solidFill>
            </a:endParaRPr>
          </a:p>
        </p:txBody>
      </p:sp>
      <p:pic>
        <p:nvPicPr>
          <p:cNvPr id="10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727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7184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その②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34110" y="875181"/>
            <a:ext cx="11120792" cy="23807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15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クエリ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のプロパティ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を開き、「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固有の値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」を「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はい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」に設定しなさい　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9207500" y="6492875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63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0800" y="2576338"/>
            <a:ext cx="3728946" cy="4099099"/>
          </a:xfrm>
          <a:prstGeom prst="rect">
            <a:avLst/>
          </a:prstGeom>
        </p:spPr>
      </p:pic>
      <p:sp>
        <p:nvSpPr>
          <p:cNvPr id="11" name="正方形/長方形 10"/>
          <p:cNvSpPr/>
          <p:nvPr/>
        </p:nvSpPr>
        <p:spPr>
          <a:xfrm>
            <a:off x="4025900" y="5874259"/>
            <a:ext cx="3384762" cy="484470"/>
          </a:xfrm>
          <a:prstGeom prst="rect">
            <a:avLst/>
          </a:prstGeom>
          <a:noFill/>
          <a:ln w="508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8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727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3312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クエリのプロパティを開くには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9130745" y="6396441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/>
              <a:t>64</a:t>
            </a:fld>
            <a:endParaRPr kumimoji="1" lang="ja-JP" altLang="en-US"/>
          </a:p>
        </p:txBody>
      </p:sp>
      <p:sp>
        <p:nvSpPr>
          <p:cNvPr id="5" name="角丸四角形 4"/>
          <p:cNvSpPr/>
          <p:nvPr/>
        </p:nvSpPr>
        <p:spPr>
          <a:xfrm>
            <a:off x="101600" y="4485874"/>
            <a:ext cx="3632200" cy="2054625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デザインビュー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で、マウスを</a:t>
            </a:r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右クリック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して、「</a:t>
            </a:r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プロパティ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」を選ぶ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8" name="図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" y="1469622"/>
            <a:ext cx="3781115" cy="2670578"/>
          </a:xfrm>
          <a:prstGeom prst="rect">
            <a:avLst/>
          </a:prstGeom>
        </p:spPr>
      </p:pic>
      <p:sp>
        <p:nvSpPr>
          <p:cNvPr id="9" name="右矢印 8"/>
          <p:cNvSpPr/>
          <p:nvPr/>
        </p:nvSpPr>
        <p:spPr>
          <a:xfrm>
            <a:off x="4048994" y="2415432"/>
            <a:ext cx="217106" cy="778957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2379" y="1469622"/>
            <a:ext cx="2400221" cy="2638478"/>
          </a:xfrm>
          <a:prstGeom prst="rect">
            <a:avLst/>
          </a:prstGeom>
        </p:spPr>
      </p:pic>
      <p:sp>
        <p:nvSpPr>
          <p:cNvPr id="11" name="角丸四角形 10"/>
          <p:cNvSpPr/>
          <p:nvPr/>
        </p:nvSpPr>
        <p:spPr>
          <a:xfrm>
            <a:off x="4157547" y="4653396"/>
            <a:ext cx="3367806" cy="1148658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クエリのプロパティ</a:t>
            </a:r>
            <a:endParaRPr lang="en-US" altLang="ja-JP" sz="2400" b="1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が開く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2" name="角丸四角形 11"/>
          <p:cNvSpPr/>
          <p:nvPr/>
        </p:nvSpPr>
        <p:spPr>
          <a:xfrm>
            <a:off x="7804726" y="1083077"/>
            <a:ext cx="4312253" cy="5276044"/>
          </a:xfrm>
          <a:prstGeom prst="roundRect">
            <a:avLst/>
          </a:prstGeom>
          <a:noFill/>
          <a:ln w="57150">
            <a:solidFill>
              <a:schemeClr val="tx1"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3" name="図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7026" y="1202922"/>
            <a:ext cx="3406772" cy="1724767"/>
          </a:xfrm>
          <a:prstGeom prst="rect">
            <a:avLst/>
          </a:prstGeom>
        </p:spPr>
      </p:pic>
      <p:sp>
        <p:nvSpPr>
          <p:cNvPr id="14" name="テキスト ボックス 13"/>
          <p:cNvSpPr txBox="1"/>
          <p:nvPr/>
        </p:nvSpPr>
        <p:spPr>
          <a:xfrm>
            <a:off x="7953086" y="2901583"/>
            <a:ext cx="387798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b="1" dirty="0" smtClean="0"/>
              <a:t>フィールドのプロパティ</a:t>
            </a:r>
            <a:r>
              <a:rPr kumimoji="1" lang="ja-JP" altLang="en-US" sz="2400" dirty="0" smtClean="0"/>
              <a:t>が</a:t>
            </a:r>
            <a:endParaRPr kumimoji="1" lang="en-US" altLang="ja-JP" sz="2400" dirty="0" smtClean="0"/>
          </a:p>
          <a:p>
            <a:r>
              <a:rPr kumimoji="1" lang="ja-JP" altLang="en-US" sz="2400" dirty="0" smtClean="0"/>
              <a:t>開いて</a:t>
            </a:r>
            <a:r>
              <a:rPr lang="ja-JP" altLang="en-US" sz="2400" dirty="0" smtClean="0"/>
              <a:t>しまったとき</a:t>
            </a:r>
            <a:r>
              <a:rPr lang="ja-JP" altLang="en-US" sz="2400" dirty="0"/>
              <a:t>は</a:t>
            </a:r>
            <a:endParaRPr kumimoji="1" lang="ja-JP" altLang="en-US" sz="2400" dirty="0"/>
          </a:p>
        </p:txBody>
      </p:sp>
      <p:pic>
        <p:nvPicPr>
          <p:cNvPr id="15" name="図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4854" y="3953148"/>
            <a:ext cx="3406772" cy="1724767"/>
          </a:xfrm>
          <a:prstGeom prst="rect">
            <a:avLst/>
          </a:prstGeom>
        </p:spPr>
      </p:pic>
      <p:sp>
        <p:nvSpPr>
          <p:cNvPr id="16" name="円/楕円 15"/>
          <p:cNvSpPr/>
          <p:nvPr/>
        </p:nvSpPr>
        <p:spPr>
          <a:xfrm>
            <a:off x="8497479" y="4108100"/>
            <a:ext cx="2257132" cy="54529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7953086" y="5502714"/>
            <a:ext cx="418576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デザインビューの上半分を</a:t>
            </a:r>
            <a:endParaRPr kumimoji="1" lang="en-US" altLang="ja-JP" sz="2400" dirty="0" smtClean="0"/>
          </a:p>
          <a:p>
            <a:r>
              <a:rPr lang="ja-JP" altLang="en-US" sz="2400" b="1" dirty="0" smtClean="0"/>
              <a:t>左</a:t>
            </a:r>
            <a:r>
              <a:rPr lang="ja-JP" altLang="en-US" sz="2400" b="1" dirty="0"/>
              <a:t>クリック</a:t>
            </a:r>
            <a:r>
              <a:rPr lang="ja-JP" altLang="en-US" sz="2400" dirty="0" smtClean="0"/>
              <a:t>すると切り替わる</a:t>
            </a:r>
            <a:endParaRPr kumimoji="1" lang="ja-JP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751633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その②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34110" y="855760"/>
            <a:ext cx="8609368" cy="23807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16. </a:t>
            </a:r>
            <a:r>
              <a:rPr lang="ja-JP" altLang="en-US" sz="3200" b="1" u="sng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データシートビュー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に切り替えて、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問い合わせ（クエリ）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の結果を確認しなさい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9207500" y="6492875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65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381" y="2276383"/>
            <a:ext cx="4391638" cy="1314633"/>
          </a:xfrm>
          <a:prstGeom prst="rect">
            <a:avLst/>
          </a:prstGeom>
        </p:spPr>
      </p:pic>
      <p:sp>
        <p:nvSpPr>
          <p:cNvPr id="19" name="正方形/長方形 18"/>
          <p:cNvSpPr/>
          <p:nvPr/>
        </p:nvSpPr>
        <p:spPr>
          <a:xfrm>
            <a:off x="1084610" y="2771302"/>
            <a:ext cx="667990" cy="619598"/>
          </a:xfrm>
          <a:prstGeom prst="rect">
            <a:avLst/>
          </a:prstGeom>
          <a:noFill/>
          <a:ln w="508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下矢印 11"/>
          <p:cNvSpPr/>
          <p:nvPr/>
        </p:nvSpPr>
        <p:spPr>
          <a:xfrm>
            <a:off x="3683000" y="3677437"/>
            <a:ext cx="914400" cy="35447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6616420" y="4994365"/>
            <a:ext cx="449353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行の表示順が</a:t>
            </a:r>
            <a:r>
              <a:rPr kumimoji="1" lang="ja-JP" altLang="en-US" sz="2400" b="1" dirty="0" smtClean="0"/>
              <a:t>入れ替わる場合が</a:t>
            </a:r>
            <a:endParaRPr kumimoji="1" lang="en-US" altLang="ja-JP" sz="2400" b="1" dirty="0" smtClean="0"/>
          </a:p>
          <a:p>
            <a:r>
              <a:rPr lang="ja-JP" altLang="en-US" sz="2400" b="1" dirty="0" smtClean="0"/>
              <a:t>ある</a:t>
            </a:r>
            <a:r>
              <a:rPr lang="ja-JP" altLang="en-US" sz="2400" dirty="0" smtClean="0"/>
              <a:t>が、気にしなくてよい</a:t>
            </a:r>
            <a:endParaRPr kumimoji="1" lang="ja-JP" altLang="en-US" sz="2400" dirty="0"/>
          </a:p>
        </p:txBody>
      </p:sp>
      <p:sp>
        <p:nvSpPr>
          <p:cNvPr id="14" name="角丸四角形 13"/>
          <p:cNvSpPr/>
          <p:nvPr/>
        </p:nvSpPr>
        <p:spPr>
          <a:xfrm>
            <a:off x="6136192" y="2552640"/>
            <a:ext cx="3168792" cy="652694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実行をクリック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6492" y="4144292"/>
            <a:ext cx="3949700" cy="2531145"/>
          </a:xfrm>
          <a:prstGeom prst="rect">
            <a:avLst/>
          </a:prstGeom>
        </p:spPr>
      </p:pic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727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5197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16992" y="2154093"/>
            <a:ext cx="11633708" cy="1447945"/>
          </a:xfrm>
        </p:spPr>
        <p:txBody>
          <a:bodyPr>
            <a:normAutofit/>
          </a:bodyPr>
          <a:lstStyle/>
          <a:p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チャレンジ課題</a:t>
            </a:r>
            <a:endParaRPr kumimoji="1" lang="ja-JP" altLang="en-US" sz="53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pPr/>
              <a:t>66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6" name="Picture 2" descr="http://2.bp.blogspot.com/-HX3Sr8sKuFU/Udy6k52hmzI/AAAAAAAAWI0/j2jPpI3mcc8/s800/computer_coupl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5104" y="3602038"/>
            <a:ext cx="3601367" cy="3324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7849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65693" y="476655"/>
            <a:ext cx="11715954" cy="2994230"/>
          </a:xfrm>
        </p:spPr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lang="ja-JP" altLang="en-US" dirty="0" smtClean="0"/>
              <a:t>１．次の結果を得るような</a:t>
            </a:r>
            <a:r>
              <a:rPr lang="ja-JP" altLang="en-US" b="1" dirty="0" smtClean="0">
                <a:solidFill>
                  <a:srgbClr val="C00000"/>
                </a:solidFill>
              </a:rPr>
              <a:t>問い合わせ（クエリ）</a:t>
            </a:r>
            <a:r>
              <a:rPr lang="ja-JP" altLang="en-US" dirty="0" smtClean="0"/>
              <a:t>を自分で</a:t>
            </a:r>
            <a:endParaRPr lang="en-US" altLang="ja-JP" dirty="0" smtClean="0"/>
          </a:p>
          <a:p>
            <a:pPr marL="0" indent="0">
              <a:lnSpc>
                <a:spcPct val="100000"/>
              </a:lnSpc>
              <a:buNone/>
            </a:pPr>
            <a:r>
              <a:rPr kumimoji="1" lang="ja-JP" altLang="en-US" dirty="0"/>
              <a:t>　</a:t>
            </a:r>
            <a:r>
              <a:rPr kumimoji="1" lang="ja-JP" altLang="en-US" dirty="0" smtClean="0"/>
              <a:t>　考えて作成しなさい</a:t>
            </a:r>
            <a:endParaRPr kumimoji="1" lang="en-US" altLang="ja-JP" dirty="0" smtClean="0"/>
          </a:p>
          <a:p>
            <a:pPr marL="0" indent="0">
              <a:lnSpc>
                <a:spcPct val="100000"/>
              </a:lnSpc>
              <a:buNone/>
            </a:pPr>
            <a:endParaRPr lang="en-US" altLang="ja-JP" dirty="0"/>
          </a:p>
          <a:p>
            <a:pPr marL="0" indent="0">
              <a:lnSpc>
                <a:spcPct val="100000"/>
              </a:lnSpc>
              <a:buNone/>
            </a:pPr>
            <a:endParaRPr kumimoji="1" lang="en-US" altLang="ja-JP" dirty="0" smtClean="0"/>
          </a:p>
          <a:p>
            <a:pPr lvl="1">
              <a:lnSpc>
                <a:spcPct val="100000"/>
              </a:lnSpc>
            </a:pPr>
            <a:endParaRPr lang="en-US" altLang="ja-JP" dirty="0" smtClean="0"/>
          </a:p>
          <a:p>
            <a:pPr lvl="1">
              <a:lnSpc>
                <a:spcPct val="100000"/>
              </a:lnSpc>
            </a:pPr>
            <a:endParaRPr lang="en-US" altLang="ja-JP" dirty="0"/>
          </a:p>
          <a:p>
            <a:pPr lvl="1">
              <a:lnSpc>
                <a:spcPct val="100000"/>
              </a:lnSpc>
            </a:pPr>
            <a:endParaRPr lang="en-US" altLang="ja-JP" dirty="0" smtClean="0"/>
          </a:p>
          <a:p>
            <a:pPr lvl="1">
              <a:lnSpc>
                <a:spcPct val="100000"/>
              </a:lnSpc>
            </a:pPr>
            <a:endParaRPr lang="en-US" altLang="ja-JP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67</a:t>
            </a:fld>
            <a:endParaRPr kumimoji="1" lang="ja-JP" altLang="en-US"/>
          </a:p>
        </p:txBody>
      </p:sp>
      <p:sp>
        <p:nvSpPr>
          <p:cNvPr id="5" name="コンテンツ プレースホルダー 2"/>
          <p:cNvSpPr txBox="1">
            <a:spLocks/>
          </p:cNvSpPr>
          <p:nvPr/>
        </p:nvSpPr>
        <p:spPr>
          <a:xfrm>
            <a:off x="365693" y="3985012"/>
            <a:ext cx="11715954" cy="6648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lnSpc>
                <a:spcPct val="100000"/>
              </a:lnSpc>
              <a:buNone/>
            </a:pPr>
            <a:r>
              <a:rPr lang="en-US" altLang="ja-JP" dirty="0" smtClean="0"/>
              <a:t>※</a:t>
            </a:r>
            <a:r>
              <a:rPr lang="ja-JP" altLang="en-US" dirty="0"/>
              <a:t>　間違いなくできたことを各自で確認．間違いがあれば、</a:t>
            </a:r>
            <a:r>
              <a:rPr lang="ja-JP" altLang="en-US" dirty="0" smtClean="0"/>
              <a:t>やり直す</a:t>
            </a:r>
            <a:endParaRPr lang="en-US" altLang="ja-JP" dirty="0" smtClean="0">
              <a:solidFill>
                <a:srgbClr val="FF0000"/>
              </a:solidFill>
            </a:endParaRPr>
          </a:p>
        </p:txBody>
      </p:sp>
      <p:graphicFrame>
        <p:nvGraphicFramePr>
          <p:cNvPr id="8" name="表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2997176"/>
              </p:ext>
            </p:extLst>
          </p:nvPr>
        </p:nvGraphicFramePr>
        <p:xfrm>
          <a:off x="5111494" y="1202716"/>
          <a:ext cx="3421929" cy="2560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90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428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3239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商品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単価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みかん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りんご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メロン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テキスト ボックス 5"/>
          <p:cNvSpPr txBox="1"/>
          <p:nvPr/>
        </p:nvSpPr>
        <p:spPr>
          <a:xfrm>
            <a:off x="1451030" y="4736447"/>
            <a:ext cx="89964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400" dirty="0" smtClean="0"/>
              <a:t>実際に実行してみると，</a:t>
            </a:r>
            <a:r>
              <a:rPr kumimoji="1" lang="ja-JP" altLang="en-US" sz="2400" b="1" dirty="0" smtClean="0"/>
              <a:t>行の表示順が入れ替わる場合が</a:t>
            </a:r>
            <a:r>
              <a:rPr lang="ja-JP" altLang="en-US" sz="2400" b="1" dirty="0" smtClean="0"/>
              <a:t>ある</a:t>
            </a:r>
            <a:r>
              <a:rPr lang="ja-JP" altLang="en-US" sz="2400" dirty="0" smtClean="0"/>
              <a:t>が、</a:t>
            </a:r>
            <a:endParaRPr lang="en-US" altLang="ja-JP" sz="2400" dirty="0" smtClean="0"/>
          </a:p>
          <a:p>
            <a:r>
              <a:rPr lang="ja-JP" altLang="en-US" sz="2400" dirty="0" smtClean="0"/>
              <a:t>気にしなくてよい</a:t>
            </a:r>
            <a:endParaRPr kumimoji="1" lang="ja-JP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210030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41957" y="350196"/>
            <a:ext cx="11715954" cy="2994230"/>
          </a:xfrm>
        </p:spPr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lang="ja-JP" altLang="en-US" dirty="0"/>
              <a:t>２</a:t>
            </a:r>
            <a:r>
              <a:rPr lang="ja-JP" altLang="en-US" dirty="0" smtClean="0"/>
              <a:t>．次の結果を得るような</a:t>
            </a:r>
            <a:r>
              <a:rPr lang="ja-JP" altLang="en-US" dirty="0" smtClean="0">
                <a:solidFill>
                  <a:srgbClr val="C00000"/>
                </a:solidFill>
              </a:rPr>
              <a:t>問い合わせ（クエリ）</a:t>
            </a:r>
            <a:r>
              <a:rPr lang="ja-JP" altLang="en-US" dirty="0" smtClean="0"/>
              <a:t>を自分で</a:t>
            </a:r>
            <a:endParaRPr lang="en-US" altLang="ja-JP" dirty="0" smtClean="0"/>
          </a:p>
          <a:p>
            <a:pPr marL="0" indent="0">
              <a:lnSpc>
                <a:spcPct val="100000"/>
              </a:lnSpc>
              <a:buNone/>
            </a:pPr>
            <a:r>
              <a:rPr kumimoji="1" lang="ja-JP" altLang="en-US" dirty="0"/>
              <a:t>　</a:t>
            </a:r>
            <a:r>
              <a:rPr kumimoji="1" lang="ja-JP" altLang="en-US" dirty="0" smtClean="0"/>
              <a:t>　考えて作成しなさい</a:t>
            </a:r>
            <a:endParaRPr kumimoji="1" lang="en-US" altLang="ja-JP" dirty="0" smtClean="0"/>
          </a:p>
          <a:p>
            <a:pPr marL="0" indent="0">
              <a:lnSpc>
                <a:spcPct val="100000"/>
              </a:lnSpc>
              <a:buNone/>
            </a:pPr>
            <a:endParaRPr lang="en-US" altLang="ja-JP" dirty="0"/>
          </a:p>
          <a:p>
            <a:pPr marL="0" indent="0">
              <a:lnSpc>
                <a:spcPct val="100000"/>
              </a:lnSpc>
              <a:buNone/>
            </a:pPr>
            <a:endParaRPr kumimoji="1" lang="en-US" altLang="ja-JP" dirty="0" smtClean="0"/>
          </a:p>
          <a:p>
            <a:pPr lvl="1">
              <a:lnSpc>
                <a:spcPct val="100000"/>
              </a:lnSpc>
            </a:pPr>
            <a:endParaRPr lang="en-US" altLang="ja-JP" dirty="0" smtClean="0"/>
          </a:p>
          <a:p>
            <a:pPr lvl="1">
              <a:lnSpc>
                <a:spcPct val="100000"/>
              </a:lnSpc>
            </a:pPr>
            <a:endParaRPr lang="en-US" altLang="ja-JP" dirty="0"/>
          </a:p>
          <a:p>
            <a:pPr lvl="1">
              <a:lnSpc>
                <a:spcPct val="100000"/>
              </a:lnSpc>
            </a:pPr>
            <a:endParaRPr lang="en-US" altLang="ja-JP" dirty="0" smtClean="0"/>
          </a:p>
          <a:p>
            <a:pPr lvl="1">
              <a:lnSpc>
                <a:spcPct val="100000"/>
              </a:lnSpc>
            </a:pPr>
            <a:endParaRPr lang="en-US" altLang="ja-JP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68</a:t>
            </a:fld>
            <a:endParaRPr kumimoji="1" lang="ja-JP" altLang="en-US"/>
          </a:p>
        </p:txBody>
      </p:sp>
      <p:graphicFrame>
        <p:nvGraphicFramePr>
          <p:cNvPr id="6" name="表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6834489"/>
              </p:ext>
            </p:extLst>
          </p:nvPr>
        </p:nvGraphicFramePr>
        <p:xfrm>
          <a:off x="2446373" y="1582660"/>
          <a:ext cx="6387153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07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062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601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50954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購入者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商品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単価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0954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X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800" b="1" dirty="0" smtClean="0"/>
                        <a:t>みかん</a:t>
                      </a:r>
                      <a:endParaRPr kumimoji="1" lang="ja-JP" alt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/>
                        <a:t>50</a:t>
                      </a:r>
                      <a:endParaRPr kumimoji="1" lang="ja-JP" alt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586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Y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800" b="1" dirty="0" smtClean="0"/>
                        <a:t>みかん</a:t>
                      </a:r>
                      <a:endParaRPr kumimoji="1" lang="ja-JP" alt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/>
                        <a:t>50</a:t>
                      </a:r>
                      <a:endParaRPr kumimoji="1" lang="ja-JP" alt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586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Y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800" b="1" dirty="0" smtClean="0"/>
                        <a:t>リンゴ</a:t>
                      </a:r>
                      <a:endParaRPr kumimoji="1" lang="ja-JP" alt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/>
                        <a:t>100</a:t>
                      </a:r>
                      <a:endParaRPr kumimoji="1" lang="ja-JP" alt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586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X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800" b="1" dirty="0" smtClean="0"/>
                        <a:t>メロン</a:t>
                      </a:r>
                      <a:endParaRPr kumimoji="1" lang="ja-JP" alt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/>
                        <a:t>500</a:t>
                      </a:r>
                      <a:endParaRPr kumimoji="1" lang="ja-JP" alt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141957" y="4576890"/>
            <a:ext cx="11715954" cy="6648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lnSpc>
                <a:spcPct val="100000"/>
              </a:lnSpc>
              <a:buNone/>
            </a:pPr>
            <a:r>
              <a:rPr lang="en-US" altLang="ja-JP" dirty="0" smtClean="0"/>
              <a:t>※</a:t>
            </a:r>
            <a:r>
              <a:rPr lang="ja-JP" altLang="en-US" dirty="0"/>
              <a:t>　間違いなくできたことを各自で確認．間違いがあれば、</a:t>
            </a:r>
            <a:r>
              <a:rPr lang="ja-JP" altLang="en-US" dirty="0" smtClean="0"/>
              <a:t>やり直す</a:t>
            </a:r>
            <a:endParaRPr lang="en-US" altLang="ja-JP" dirty="0" smtClean="0">
              <a:solidFill>
                <a:srgbClr val="FF0000"/>
              </a:solidFill>
            </a:endParaRP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1227294" y="5328325"/>
            <a:ext cx="89964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400" dirty="0" smtClean="0"/>
              <a:t>実際に実行してみると，</a:t>
            </a:r>
            <a:r>
              <a:rPr kumimoji="1" lang="ja-JP" altLang="en-US" sz="2400" b="1" dirty="0" smtClean="0"/>
              <a:t>行の表示順が入れ替わる場合が</a:t>
            </a:r>
            <a:r>
              <a:rPr lang="ja-JP" altLang="en-US" sz="2400" b="1" dirty="0" smtClean="0"/>
              <a:t>ある</a:t>
            </a:r>
            <a:r>
              <a:rPr lang="ja-JP" altLang="en-US" sz="2400" dirty="0" smtClean="0"/>
              <a:t>が、</a:t>
            </a:r>
            <a:endParaRPr lang="en-US" altLang="ja-JP" sz="2400" dirty="0" smtClean="0"/>
          </a:p>
          <a:p>
            <a:r>
              <a:rPr lang="ja-JP" altLang="en-US" sz="2400" dirty="0" smtClean="0"/>
              <a:t>気にしなくてよい</a:t>
            </a:r>
            <a:endParaRPr kumimoji="1" lang="ja-JP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479838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69</a:t>
            </a:fld>
            <a:endParaRPr kumimoji="1" lang="ja-JP" altLang="en-US"/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197" y="1753961"/>
            <a:ext cx="3612063" cy="2948911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53961"/>
            <a:ext cx="3612063" cy="2948911"/>
          </a:xfrm>
          <a:prstGeom prst="rect">
            <a:avLst/>
          </a:prstGeom>
        </p:spPr>
      </p:pic>
      <p:pic>
        <p:nvPicPr>
          <p:cNvPr id="9" name="図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2394" y="1753961"/>
            <a:ext cx="3942699" cy="3218844"/>
          </a:xfrm>
          <a:prstGeom prst="rect">
            <a:avLst/>
          </a:prstGeom>
        </p:spPr>
      </p:pic>
      <p:sp>
        <p:nvSpPr>
          <p:cNvPr id="10" name="右矢印 9"/>
          <p:cNvSpPr/>
          <p:nvPr/>
        </p:nvSpPr>
        <p:spPr>
          <a:xfrm>
            <a:off x="3712012" y="2899960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1" name="右矢印 10"/>
          <p:cNvSpPr/>
          <p:nvPr/>
        </p:nvSpPr>
        <p:spPr>
          <a:xfrm>
            <a:off x="7884893" y="2764993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2" name="角丸四角形 11"/>
          <p:cNvSpPr/>
          <p:nvPr/>
        </p:nvSpPr>
        <p:spPr>
          <a:xfrm>
            <a:off x="13377" y="5003498"/>
            <a:ext cx="4032871" cy="1439400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　リボンで、</a:t>
            </a:r>
            <a:r>
              <a:rPr lang="ja-JP" altLang="en-US" sz="2800" dirty="0" smtClean="0">
                <a:solidFill>
                  <a:srgbClr val="0033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800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ファイル</a:t>
            </a:r>
            <a:r>
              <a:rPr lang="ja-JP" altLang="en-US" sz="2800" dirty="0" smtClean="0">
                <a:solidFill>
                  <a:srgbClr val="0033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800" dirty="0" smtClean="0">
              <a:solidFill>
                <a:srgbClr val="0033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3" name="角丸四角形 12"/>
          <p:cNvSpPr/>
          <p:nvPr/>
        </p:nvSpPr>
        <p:spPr>
          <a:xfrm>
            <a:off x="4259523" y="5003498"/>
            <a:ext cx="4032871" cy="1439400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sz="2800" dirty="0" smtClean="0">
                <a:solidFill>
                  <a:srgbClr val="0033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800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閉じる</a:t>
            </a:r>
            <a:r>
              <a:rPr lang="ja-JP" altLang="en-US" sz="2800" dirty="0" smtClean="0">
                <a:solidFill>
                  <a:srgbClr val="0033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800" dirty="0" smtClean="0">
              <a:solidFill>
                <a:srgbClr val="0033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4" name="正方形/長方形 13"/>
          <p:cNvSpPr/>
          <p:nvPr/>
        </p:nvSpPr>
        <p:spPr>
          <a:xfrm>
            <a:off x="0" y="1821647"/>
            <a:ext cx="669303" cy="47394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正方形/長方形 14"/>
          <p:cNvSpPr/>
          <p:nvPr/>
        </p:nvSpPr>
        <p:spPr>
          <a:xfrm>
            <a:off x="4119513" y="3771945"/>
            <a:ext cx="895547" cy="47394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角丸四角形 15"/>
          <p:cNvSpPr/>
          <p:nvPr/>
        </p:nvSpPr>
        <p:spPr>
          <a:xfrm>
            <a:off x="8726579" y="4972805"/>
            <a:ext cx="3224121" cy="1439400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③　</a:t>
            </a:r>
            <a:r>
              <a:rPr lang="ja-JP" altLang="en-US" sz="28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を閉じると、表示が空になる</a:t>
            </a:r>
            <a:endParaRPr lang="en-US" altLang="ja-JP" sz="2800" dirty="0" smtClean="0">
              <a:solidFill>
                <a:srgbClr val="0033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7" name="タイトル 1"/>
          <p:cNvSpPr txBox="1">
            <a:spLocks/>
          </p:cNvSpPr>
          <p:nvPr/>
        </p:nvSpPr>
        <p:spPr>
          <a:xfrm>
            <a:off x="1438782" y="392563"/>
            <a:ext cx="11633708" cy="14479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rgbClr val="00660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 sz="530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データベースを閉じてから、</a:t>
            </a:r>
            <a:r>
              <a:rPr lang="en-US" altLang="ja-JP" sz="530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lang="en-US" altLang="ja-JP" sz="5300" smtClean="0"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en-US" altLang="ja-JP" sz="530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Access</a:t>
            </a:r>
            <a:r>
              <a:rPr lang="ja-JP" altLang="en-US" sz="530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を終了してください</a:t>
            </a:r>
            <a:endParaRPr lang="ja-JP" altLang="en-US" sz="53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94527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189" y="241976"/>
            <a:ext cx="11671300" cy="808956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kumimoji="1" lang="ja-JP" altLang="en-US" sz="3600" dirty="0" smtClean="0"/>
              <a:t>最後に紹介．</a:t>
            </a:r>
            <a:r>
              <a:rPr kumimoji="1" lang="en-US" altLang="ja-JP" sz="3600" dirty="0" smtClean="0"/>
              <a:t>Access </a:t>
            </a:r>
            <a:r>
              <a:rPr kumimoji="1" lang="ja-JP" altLang="en-US" sz="3600" dirty="0" smtClean="0"/>
              <a:t>には </a:t>
            </a:r>
            <a:r>
              <a:rPr kumimoji="1" lang="en-US" altLang="ja-JP" sz="3600" b="1" dirty="0" smtClean="0"/>
              <a:t>SQL </a:t>
            </a:r>
            <a:r>
              <a:rPr kumimoji="1" lang="ja-JP" altLang="en-US" sz="3600" b="1" dirty="0" smtClean="0"/>
              <a:t>ビューの機能</a:t>
            </a:r>
            <a:r>
              <a:rPr kumimoji="1" lang="ja-JP" altLang="en-US" sz="3600" dirty="0" smtClean="0"/>
              <a:t>もあります</a:t>
            </a:r>
            <a:r>
              <a:rPr kumimoji="1" lang="en-US" altLang="ja-JP" sz="3600" dirty="0" smtClean="0"/>
              <a:t/>
            </a:r>
            <a:br>
              <a:rPr kumimoji="1" lang="en-US" altLang="ja-JP" sz="3600" dirty="0" smtClean="0"/>
            </a:br>
            <a:r>
              <a:rPr lang="ja-JP" altLang="en-US" sz="3600" dirty="0" smtClean="0"/>
              <a:t>（第７回授業から使用開始）</a:t>
            </a:r>
            <a:endParaRPr kumimoji="1" lang="ja-JP" altLang="en-US" sz="36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70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189" y="2651208"/>
            <a:ext cx="4509273" cy="2082435"/>
          </a:xfrm>
          <a:prstGeom prst="rect">
            <a:avLst/>
          </a:prstGeom>
        </p:spPr>
      </p:pic>
      <p:sp>
        <p:nvSpPr>
          <p:cNvPr id="6" name="テキスト ボックス 5"/>
          <p:cNvSpPr txBox="1"/>
          <p:nvPr/>
        </p:nvSpPr>
        <p:spPr>
          <a:xfrm>
            <a:off x="949694" y="4971034"/>
            <a:ext cx="30668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smtClean="0"/>
              <a:t>SQL </a:t>
            </a:r>
            <a:r>
              <a:rPr lang="ja-JP" altLang="en-US" sz="2800" dirty="0" smtClean="0"/>
              <a:t>ビューの画面</a:t>
            </a:r>
            <a:endParaRPr kumimoji="1" lang="ja-JP" altLang="en-US" sz="2800" dirty="0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8463244" y="4472033"/>
            <a:ext cx="33281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smtClean="0"/>
              <a:t>SQL</a:t>
            </a:r>
            <a:r>
              <a:rPr lang="ja-JP" altLang="en-US" sz="2800" dirty="0" smtClean="0"/>
              <a:t>実行結果の画面</a:t>
            </a:r>
            <a:endParaRPr kumimoji="1" lang="ja-JP" altLang="en-US" sz="2800" dirty="0"/>
          </a:p>
        </p:txBody>
      </p:sp>
      <p:pic>
        <p:nvPicPr>
          <p:cNvPr id="8" name="図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9637" y="1459991"/>
            <a:ext cx="2790825" cy="1476375"/>
          </a:xfrm>
          <a:prstGeom prst="rect">
            <a:avLst/>
          </a:prstGeom>
        </p:spPr>
      </p:pic>
      <p:sp>
        <p:nvSpPr>
          <p:cNvPr id="9" name="正方形/長方形 8"/>
          <p:cNvSpPr/>
          <p:nvPr/>
        </p:nvSpPr>
        <p:spPr>
          <a:xfrm>
            <a:off x="5069406" y="1894647"/>
            <a:ext cx="729816" cy="756562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dirty="0">
              <a:solidFill>
                <a:prstClr val="white"/>
              </a:solidFill>
            </a:endParaRPr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2483127" y="1787287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>
                <a:solidFill>
                  <a:srgbClr val="FF0000"/>
                </a:solidFill>
              </a:rPr>
              <a:t>実行ボタン</a:t>
            </a:r>
            <a:endParaRPr kumimoji="1" lang="ja-JP" altLang="en-US" sz="3200" dirty="0">
              <a:solidFill>
                <a:srgbClr val="FF0000"/>
              </a:solidFill>
            </a:endParaRPr>
          </a:p>
        </p:txBody>
      </p:sp>
      <p:sp>
        <p:nvSpPr>
          <p:cNvPr id="11" name="右矢印 10"/>
          <p:cNvSpPr/>
          <p:nvPr/>
        </p:nvSpPr>
        <p:spPr>
          <a:xfrm>
            <a:off x="5076975" y="3039919"/>
            <a:ext cx="2076148" cy="3209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右矢印 11"/>
          <p:cNvSpPr/>
          <p:nvPr/>
        </p:nvSpPr>
        <p:spPr>
          <a:xfrm flipH="1">
            <a:off x="5069406" y="3769878"/>
            <a:ext cx="2083717" cy="34492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3" name="図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48636" y="2654036"/>
            <a:ext cx="4466583" cy="1749522"/>
          </a:xfrm>
          <a:prstGeom prst="rect">
            <a:avLst/>
          </a:prstGeom>
        </p:spPr>
      </p:pic>
      <p:pic>
        <p:nvPicPr>
          <p:cNvPr id="15" name="図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84099" y="4269575"/>
            <a:ext cx="1981200" cy="2419350"/>
          </a:xfrm>
          <a:prstGeom prst="rect">
            <a:avLst/>
          </a:prstGeom>
        </p:spPr>
      </p:pic>
      <p:sp>
        <p:nvSpPr>
          <p:cNvPr id="16" name="テキスト ボックス 15"/>
          <p:cNvSpPr txBox="1"/>
          <p:nvPr/>
        </p:nvSpPr>
        <p:spPr>
          <a:xfrm>
            <a:off x="7364095" y="5571119"/>
            <a:ext cx="387798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dirty="0" smtClean="0">
                <a:solidFill>
                  <a:srgbClr val="FF0000"/>
                </a:solidFill>
              </a:rPr>
              <a:t>「</a:t>
            </a:r>
            <a:r>
              <a:rPr lang="ja-JP" altLang="en-US" sz="3200" b="1" dirty="0" smtClean="0">
                <a:solidFill>
                  <a:srgbClr val="FF0000"/>
                </a:solidFill>
              </a:rPr>
              <a:t>表示</a:t>
            </a:r>
            <a:r>
              <a:rPr lang="ja-JP" altLang="en-US" sz="3200" dirty="0" smtClean="0">
                <a:solidFill>
                  <a:srgbClr val="FF0000"/>
                </a:solidFill>
              </a:rPr>
              <a:t>」を</a:t>
            </a:r>
            <a:r>
              <a:rPr lang="ja-JP" altLang="en-US" sz="3200" dirty="0">
                <a:solidFill>
                  <a:srgbClr val="FF0000"/>
                </a:solidFill>
              </a:rPr>
              <a:t>展開</a:t>
            </a:r>
            <a:r>
              <a:rPr lang="ja-JP" altLang="en-US" sz="3200" dirty="0" smtClean="0">
                <a:solidFill>
                  <a:srgbClr val="FF0000"/>
                </a:solidFill>
              </a:rPr>
              <a:t>し、</a:t>
            </a:r>
            <a:endParaRPr lang="en-US" altLang="ja-JP" sz="3200" dirty="0" smtClean="0">
              <a:solidFill>
                <a:srgbClr val="FF0000"/>
              </a:solidFill>
            </a:endParaRPr>
          </a:p>
          <a:p>
            <a:r>
              <a:rPr kumimoji="1" lang="ja-JP" altLang="en-US" sz="3200" dirty="0" smtClean="0">
                <a:solidFill>
                  <a:srgbClr val="FF0000"/>
                </a:solidFill>
              </a:rPr>
              <a:t>「</a:t>
            </a:r>
            <a:r>
              <a:rPr kumimoji="1" lang="en-US" altLang="ja-JP" sz="3200" b="1" dirty="0" smtClean="0">
                <a:solidFill>
                  <a:srgbClr val="FF0000"/>
                </a:solidFill>
              </a:rPr>
              <a:t>SQL</a:t>
            </a:r>
            <a:r>
              <a:rPr kumimoji="1" lang="ja-JP" altLang="en-US" sz="3200" b="1" dirty="0" smtClean="0">
                <a:solidFill>
                  <a:srgbClr val="FF0000"/>
                </a:solidFill>
              </a:rPr>
              <a:t>ビュー</a:t>
            </a:r>
            <a:r>
              <a:rPr kumimoji="1" lang="ja-JP" altLang="en-US" sz="3200" dirty="0" smtClean="0">
                <a:solidFill>
                  <a:srgbClr val="FF0000"/>
                </a:solidFill>
              </a:rPr>
              <a:t>」</a:t>
            </a:r>
            <a:endParaRPr kumimoji="1" lang="ja-JP" altLang="en-US" sz="3200" dirty="0">
              <a:solidFill>
                <a:srgbClr val="FF0000"/>
              </a:solidFill>
            </a:endParaRPr>
          </a:p>
        </p:txBody>
      </p:sp>
      <p:sp>
        <p:nvSpPr>
          <p:cNvPr id="3" name="正方形/長方形 2"/>
          <p:cNvSpPr/>
          <p:nvPr/>
        </p:nvSpPr>
        <p:spPr>
          <a:xfrm>
            <a:off x="1741251" y="3928295"/>
            <a:ext cx="1498060" cy="341280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93709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ユーザー定義 1">
      <a:majorFont>
        <a:latin typeface="Segoe UI"/>
        <a:ea typeface="メイリオ"/>
        <a:cs typeface=""/>
      </a:majorFont>
      <a:minorFont>
        <a:latin typeface="Segoe UI"/>
        <a:ea typeface="メイリオ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3301</TotalTime>
  <Words>2622</Words>
  <Application>Microsoft Office PowerPoint</Application>
  <PresentationFormat>ワイド画面</PresentationFormat>
  <Paragraphs>735</Paragraphs>
  <Slides>70</Slides>
  <Notes>24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70</vt:i4>
      </vt:variant>
    </vt:vector>
  </HeadingPairs>
  <TitlesOfParts>
    <vt:vector size="76" baseType="lpstr">
      <vt:lpstr>ＭＳ Ｐゴシック</vt:lpstr>
      <vt:lpstr>メイリオ</vt:lpstr>
      <vt:lpstr>Arial</vt:lpstr>
      <vt:lpstr>Calibri</vt:lpstr>
      <vt:lpstr>Segoe UI</vt:lpstr>
      <vt:lpstr>Office テーマ</vt:lpstr>
      <vt:lpstr>マイクロソフト Access を使ってみよう 第４回</vt:lpstr>
      <vt:lpstr>4-1 問い合わせ（クエリ）</vt:lpstr>
      <vt:lpstr>問い合わせ（クエリ）とは</vt:lpstr>
      <vt:lpstr>問い合わせ（クエリ）とは ー　リレーショナルデータベースの場合　ー</vt:lpstr>
      <vt:lpstr>問い合わせ（クエリ）とは</vt:lpstr>
      <vt:lpstr>問い合わせ（クエリ）は役に立つ！</vt:lpstr>
      <vt:lpstr>問い合わせ（クエリ）は役に立つ！</vt:lpstr>
      <vt:lpstr>問い合わせ（クエリ）は役に立つ！</vt:lpstr>
      <vt:lpstr>問い合わせ（クエリ）とは</vt:lpstr>
      <vt:lpstr>4-2 テーブル定義、 リレーションシップに関する実践演習 （今までの復習を兼ねる）</vt:lpstr>
      <vt:lpstr>PowerPoint プレゼンテーション</vt:lpstr>
      <vt:lpstr>テーブルの例</vt:lpstr>
      <vt:lpstr>いまから行うテーブル定義</vt:lpstr>
      <vt:lpstr>いまから行うリレーションシップ作成</vt:lpstr>
      <vt:lpstr>実習タイム　その①　</vt:lpstr>
      <vt:lpstr>Access 2013 の起動手順例（Windows 8 系列の場合） （再掲）</vt:lpstr>
      <vt:lpstr>実習タイム　その①　</vt:lpstr>
      <vt:lpstr>Access 2013 で空のデスクトップデータベースを作成（再掲）</vt:lpstr>
      <vt:lpstr>実習タイム　その①　</vt:lpstr>
      <vt:lpstr>デザインビューで主キーの設定</vt:lpstr>
      <vt:lpstr>実習タイム　その①　</vt:lpstr>
      <vt:lpstr>テーブルを閉じる操作（１）</vt:lpstr>
      <vt:lpstr>テーブルを閉じる操作（２）</vt:lpstr>
      <vt:lpstr>実習タイム　その①　</vt:lpstr>
      <vt:lpstr>実習タイム　その①　</vt:lpstr>
      <vt:lpstr>実習タイム　その①　</vt:lpstr>
      <vt:lpstr>実習タイム　その①　</vt:lpstr>
      <vt:lpstr>実習タイム　その①　</vt:lpstr>
      <vt:lpstr>実習タイム　その①　</vt:lpstr>
      <vt:lpstr>演習タイム　その①</vt:lpstr>
      <vt:lpstr>PowerPoint プレゼンテーション</vt:lpstr>
      <vt:lpstr>演習タイム　その①</vt:lpstr>
      <vt:lpstr>演習タイム　その①</vt:lpstr>
      <vt:lpstr>演習タイム　その①</vt:lpstr>
      <vt:lpstr>4-3 Access 2013での 問い合わせ（クエリ）</vt:lpstr>
      <vt:lpstr>Accessでの問い合わせ（クエリ）</vt:lpstr>
      <vt:lpstr>Access 2013 のクエリのデザインビュー</vt:lpstr>
      <vt:lpstr>Access 2013 のクエリのデザインビュー</vt:lpstr>
      <vt:lpstr>Access 2013 のクエリのデザインビューとデータシートビューの切り替え（２つのモード）</vt:lpstr>
      <vt:lpstr>問い合わせ（クエリ）の例</vt:lpstr>
      <vt:lpstr>問い合わせ（クエリ）の例　その１</vt:lpstr>
      <vt:lpstr>問い合わせ（クエリ）の例　その２（別の例）</vt:lpstr>
      <vt:lpstr>リレーションシップを作成済みのときは，２つのテーブルは自動的に結合される (Access の機能)</vt:lpstr>
      <vt:lpstr>作成したクエリを「保存」すると、 「すべてのAccessオブジェクト」のところに 表示される</vt:lpstr>
      <vt:lpstr>実習タイム　その②　</vt:lpstr>
      <vt:lpstr>実習タイム　その②　</vt:lpstr>
      <vt:lpstr>実習タイム　その②　</vt:lpstr>
      <vt:lpstr>実習タイム　その②　</vt:lpstr>
      <vt:lpstr>PowerPoint プレゼンテーション</vt:lpstr>
      <vt:lpstr>PowerPoint プレゼンテーション</vt:lpstr>
      <vt:lpstr>実習タイム　その②　</vt:lpstr>
      <vt:lpstr>実習タイム　その②　</vt:lpstr>
      <vt:lpstr>実習タイム　その②　</vt:lpstr>
      <vt:lpstr>実習タイム　その②　</vt:lpstr>
      <vt:lpstr>実習タイム　その②　</vt:lpstr>
      <vt:lpstr>実習タイム　その②　</vt:lpstr>
      <vt:lpstr>PowerPoint プレゼンテーション</vt:lpstr>
      <vt:lpstr>実習タイム　その②　</vt:lpstr>
      <vt:lpstr>PowerPoint プレゼンテーション</vt:lpstr>
      <vt:lpstr>実習タイム　その②　</vt:lpstr>
      <vt:lpstr>実習タイム　その②　</vt:lpstr>
      <vt:lpstr>実習タイム　その②　</vt:lpstr>
      <vt:lpstr>実習タイム　その②　</vt:lpstr>
      <vt:lpstr>クエリのプロパティを開くには</vt:lpstr>
      <vt:lpstr>実習タイム　その②　</vt:lpstr>
      <vt:lpstr>チャレンジ課題</vt:lpstr>
      <vt:lpstr>PowerPoint プレゼンテーション</vt:lpstr>
      <vt:lpstr>PowerPoint プレゼンテーション</vt:lpstr>
      <vt:lpstr>PowerPoint プレゼンテーション</vt:lpstr>
      <vt:lpstr>最後に紹介．Access には SQL ビューの機能もあります （第７回授業から使用開始）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user</dc:creator>
  <cp:lastModifiedBy>金子　邦彦</cp:lastModifiedBy>
  <cp:revision>362</cp:revision>
  <cp:lastPrinted>2015-10-23T03:13:41Z</cp:lastPrinted>
  <dcterms:created xsi:type="dcterms:W3CDTF">2015-04-02T07:07:27Z</dcterms:created>
  <dcterms:modified xsi:type="dcterms:W3CDTF">2018-02-01T03:03:34Z</dcterms:modified>
</cp:coreProperties>
</file>