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386" r:id="rId2"/>
    <p:sldId id="484" r:id="rId3"/>
    <p:sldId id="523" r:id="rId4"/>
    <p:sldId id="450" r:id="rId5"/>
    <p:sldId id="485" r:id="rId6"/>
    <p:sldId id="511" r:id="rId7"/>
    <p:sldId id="512" r:id="rId8"/>
    <p:sldId id="456" r:id="rId9"/>
    <p:sldId id="495" r:id="rId10"/>
    <p:sldId id="496" r:id="rId11"/>
    <p:sldId id="497" r:id="rId12"/>
    <p:sldId id="531" r:id="rId13"/>
    <p:sldId id="493" r:id="rId14"/>
    <p:sldId id="437" r:id="rId15"/>
    <p:sldId id="486" r:id="rId16"/>
    <p:sldId id="492" r:id="rId17"/>
    <p:sldId id="461" r:id="rId18"/>
    <p:sldId id="403" r:id="rId19"/>
    <p:sldId id="341" r:id="rId20"/>
    <p:sldId id="367" r:id="rId21"/>
    <p:sldId id="463" r:id="rId22"/>
    <p:sldId id="465" r:id="rId23"/>
    <p:sldId id="468" r:id="rId24"/>
    <p:sldId id="447" r:id="rId25"/>
    <p:sldId id="487" r:id="rId26"/>
    <p:sldId id="519" r:id="rId27"/>
    <p:sldId id="520" r:id="rId28"/>
    <p:sldId id="521" r:id="rId29"/>
    <p:sldId id="502" r:id="rId30"/>
    <p:sldId id="503" r:id="rId31"/>
    <p:sldId id="508" r:id="rId32"/>
    <p:sldId id="510" r:id="rId33"/>
    <p:sldId id="513" r:id="rId34"/>
    <p:sldId id="514" r:id="rId35"/>
    <p:sldId id="504" r:id="rId36"/>
    <p:sldId id="505" r:id="rId37"/>
    <p:sldId id="506" r:id="rId38"/>
    <p:sldId id="524" r:id="rId39"/>
    <p:sldId id="507" r:id="rId40"/>
    <p:sldId id="516" r:id="rId41"/>
    <p:sldId id="525" r:id="rId42"/>
    <p:sldId id="517" r:id="rId43"/>
    <p:sldId id="526" r:id="rId44"/>
    <p:sldId id="527" r:id="rId45"/>
    <p:sldId id="528" r:id="rId46"/>
    <p:sldId id="530" r:id="rId47"/>
    <p:sldId id="435" r:id="rId48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6600"/>
    <a:srgbClr val="000000"/>
    <a:srgbClr val="0000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75" autoAdjust="0"/>
    <p:restoredTop sz="86392" autoAdjust="0"/>
  </p:normalViewPr>
  <p:slideViewPr>
    <p:cSldViewPr snapToGrid="0">
      <p:cViewPr varScale="1">
        <p:scale>
          <a:sx n="111" d="100"/>
          <a:sy n="111" d="100"/>
        </p:scale>
        <p:origin x="120" y="210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45902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6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88678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98468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3304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79299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8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506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910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4263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173821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28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86474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40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6900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を使ってみよう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第３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回</a:t>
            </a:r>
            <a:endParaRPr kumimoji="1" lang="ja-JP" altLang="en-US" sz="4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9144000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キーワード：リレーションシップ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17439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3-1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0266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マイクロソフト </a:t>
            </a:r>
            <a:r>
              <a:rPr kumimoji="1" lang="en-US" altLang="ja-JP" dirty="0" smtClean="0"/>
              <a:t>Access </a:t>
            </a:r>
            <a:r>
              <a:rPr kumimoji="1" lang="ja-JP" altLang="en-US" dirty="0" smtClean="0"/>
              <a:t>の「</a:t>
            </a:r>
            <a:r>
              <a:rPr kumimoji="1" lang="ja-JP" altLang="en-US" b="1" dirty="0" smtClean="0"/>
              <a:t>リレーションシップ</a:t>
            </a:r>
            <a:r>
              <a:rPr kumimoji="1" lang="ja-JP" altLang="en-US" dirty="0" smtClean="0"/>
              <a:t>」の機能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1026" name="Picture 2" descr="http://3.bp.blogspot.com/-EbjycNDAsyg/VtofxaYqDEI/AAAAAAAA4aI/gbtsBRZ6G4k/s800/menu_chumon_family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065" y="1271596"/>
            <a:ext cx="6187261" cy="436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636627" y="6090283"/>
            <a:ext cx="109568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あるテーブルのあるフィールドに格納できるデータには</a:t>
            </a:r>
            <a:r>
              <a:rPr kumimoji="1" lang="ja-JP" altLang="en-US" sz="2800" b="1" u="sng" dirty="0" smtClean="0">
                <a:solidFill>
                  <a:srgbClr val="FF0000"/>
                </a:solidFill>
              </a:rPr>
              <a:t>制約</a:t>
            </a:r>
            <a:r>
              <a:rPr kumimoji="1" lang="ja-JP" altLang="en-US" sz="2800" dirty="0" smtClean="0"/>
              <a:t>がある</a:t>
            </a:r>
            <a:endParaRPr kumimoji="1" lang="ja-JP" altLang="en-US" sz="2800" dirty="0"/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154516" y="2030475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メニューから</a:t>
            </a:r>
            <a:endParaRPr kumimoji="1" lang="en-US" altLang="ja-JP" sz="2800" b="1" dirty="0" smtClean="0"/>
          </a:p>
          <a:p>
            <a:r>
              <a:rPr lang="ja-JP" altLang="en-US" sz="2800" b="1" dirty="0" smtClean="0"/>
              <a:t>お選びくださ</a:t>
            </a:r>
            <a:r>
              <a:rPr lang="ja-JP" altLang="en-US" sz="2800" b="1" dirty="0"/>
              <a:t>い</a:t>
            </a:r>
            <a:endParaRPr kumimoji="1" lang="ja-JP" altLang="en-US" sz="2800" b="1" dirty="0"/>
          </a:p>
        </p:txBody>
      </p:sp>
      <p:pic>
        <p:nvPicPr>
          <p:cNvPr id="1028" name="Picture 4" descr="http://4.bp.blogspot.com/-GSirZRsHh5g/ViipAe1zjVI/AAAAAAAAztg/pcH3OQf7uzs/s800/job_tenin_wom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45" y="1582245"/>
            <a:ext cx="1849120" cy="3432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テキスト ボックス 9"/>
          <p:cNvSpPr txBox="1"/>
          <p:nvPr/>
        </p:nvSpPr>
        <p:spPr>
          <a:xfrm>
            <a:off x="2386884" y="385120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/>
              <a:t>枝豆はないんですか？</a:t>
            </a: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988127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4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/>
              <a:t>リレーションシップ</a:t>
            </a:r>
            <a:r>
              <a:rPr lang="ja-JP" altLang="en-US" sz="4000" dirty="0" smtClean="0"/>
              <a:t>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363357" y="1040445"/>
            <a:ext cx="7952295" cy="77368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あ</a:t>
            </a:r>
            <a:r>
              <a:rPr lang="ja-JP" altLang="en-US" dirty="0">
                <a:solidFill>
                  <a:schemeClr val="tx1"/>
                </a:solidFill>
              </a:rPr>
              <a:t>る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dirty="0" smtClean="0">
                <a:solidFill>
                  <a:schemeClr val="tx1"/>
                </a:solidFill>
              </a:rPr>
              <a:t>と、別の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dirty="0" smtClean="0">
                <a:solidFill>
                  <a:schemeClr val="tx1"/>
                </a:solidFill>
              </a:rPr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関連づける</a:t>
            </a:r>
            <a:r>
              <a:rPr lang="ja-JP" altLang="en-US" dirty="0" smtClean="0">
                <a:solidFill>
                  <a:schemeClr val="tx1"/>
                </a:solidFill>
              </a:rPr>
              <a:t>こと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810056" y="923828"/>
            <a:ext cx="9010187" cy="1310248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5" name="表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997859"/>
              </p:ext>
            </p:extLst>
          </p:nvPr>
        </p:nvGraphicFramePr>
        <p:xfrm>
          <a:off x="6938525" y="3821110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294067"/>
                  </a:ext>
                </a:extLst>
              </a:tr>
            </a:tbl>
          </a:graphicData>
        </a:graphic>
      </p:graphicFrame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6516365" y="3236303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097308"/>
              </p:ext>
            </p:extLst>
          </p:nvPr>
        </p:nvGraphicFramePr>
        <p:xfrm>
          <a:off x="419100" y="2884602"/>
          <a:ext cx="5788707" cy="1952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197313" y="2375210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</a:p>
        </p:txBody>
      </p:sp>
      <p:sp>
        <p:nvSpPr>
          <p:cNvPr id="25" name="正方形/長方形 24"/>
          <p:cNvSpPr/>
          <p:nvPr/>
        </p:nvSpPr>
        <p:spPr>
          <a:xfrm>
            <a:off x="6938525" y="3860848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正方形/長方形 25"/>
          <p:cNvSpPr/>
          <p:nvPr/>
        </p:nvSpPr>
        <p:spPr>
          <a:xfrm>
            <a:off x="3036701" y="2928952"/>
            <a:ext cx="1584004" cy="190814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7753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表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3135712"/>
              </p:ext>
            </p:extLst>
          </p:nvPr>
        </p:nvGraphicFramePr>
        <p:xfrm>
          <a:off x="6938525" y="3821110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294067"/>
                  </a:ext>
                </a:extLst>
              </a:tr>
            </a:tbl>
          </a:graphicData>
        </a:graphic>
      </p:graphicFrame>
      <p:sp>
        <p:nvSpPr>
          <p:cNvPr id="30" name="正方形/長方形 29"/>
          <p:cNvSpPr/>
          <p:nvPr/>
        </p:nvSpPr>
        <p:spPr>
          <a:xfrm>
            <a:off x="6938525" y="3860848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5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3-1 </a:t>
            </a:r>
            <a:r>
              <a:rPr lang="ja-JP" altLang="en-US" sz="4000" dirty="0" smtClean="0"/>
              <a:t>リレーションシップとは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1363357" y="1040445"/>
            <a:ext cx="7952295" cy="773684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あ</a:t>
            </a:r>
            <a:r>
              <a:rPr lang="ja-JP" altLang="en-US" dirty="0">
                <a:solidFill>
                  <a:schemeClr val="tx1"/>
                </a:solidFill>
              </a:rPr>
              <a:t>る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dirty="0" smtClean="0">
                <a:solidFill>
                  <a:schemeClr val="tx1"/>
                </a:solidFill>
              </a:rPr>
              <a:t>と、別の</a:t>
            </a:r>
            <a:r>
              <a:rPr lang="ja-JP" altLang="en-US" dirty="0" smtClean="0">
                <a:solidFill>
                  <a:srgbClr val="C00000"/>
                </a:solidFill>
              </a:rPr>
              <a:t>テーブル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dirty="0" smtClean="0">
                <a:solidFill>
                  <a:srgbClr val="C00000"/>
                </a:solidFill>
              </a:rPr>
              <a:t>フィールド</a:t>
            </a:r>
            <a:r>
              <a:rPr lang="ja-JP" altLang="en-US" dirty="0" smtClean="0">
                <a:solidFill>
                  <a:schemeClr val="tx1"/>
                </a:solidFill>
              </a:rPr>
              <a:t>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関連づける</a:t>
            </a:r>
            <a:r>
              <a:rPr lang="ja-JP" altLang="en-US" dirty="0" smtClean="0">
                <a:solidFill>
                  <a:schemeClr val="tx1"/>
                </a:solidFill>
              </a:rPr>
              <a:t>こと</a:t>
            </a:r>
            <a:endParaRPr lang="en-US" altLang="ja-JP" dirty="0">
              <a:solidFill>
                <a:schemeClr val="tx1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810056" y="923828"/>
            <a:ext cx="9010187" cy="1310248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6516365" y="3236303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/>
          </p:nvPr>
        </p:nvGraphicFramePr>
        <p:xfrm>
          <a:off x="419100" y="2884602"/>
          <a:ext cx="5788707" cy="1952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197313" y="2375210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3036701" y="2928952"/>
            <a:ext cx="1584004" cy="190814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屈折矢印 1"/>
          <p:cNvSpPr/>
          <p:nvPr/>
        </p:nvSpPr>
        <p:spPr>
          <a:xfrm flipH="1">
            <a:off x="3753287" y="4963997"/>
            <a:ext cx="2687662" cy="650449"/>
          </a:xfrm>
          <a:prstGeom prst="bent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Rectangle 3"/>
          <p:cNvSpPr txBox="1">
            <a:spLocks/>
          </p:cNvSpPr>
          <p:nvPr/>
        </p:nvSpPr>
        <p:spPr>
          <a:xfrm>
            <a:off x="334716" y="5662008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endParaRPr lang="en-US" altLang="ja-JP" b="1" u="sng" dirty="0">
              <a:solidFill>
                <a:srgbClr val="FF0000"/>
              </a:solidFill>
            </a:endParaRPr>
          </a:p>
        </p:txBody>
      </p:sp>
      <p:sp>
        <p:nvSpPr>
          <p:cNvPr id="3" name="角丸四角形吹き出し 2"/>
          <p:cNvSpPr/>
          <p:nvPr/>
        </p:nvSpPr>
        <p:spPr>
          <a:xfrm>
            <a:off x="6938525" y="2030226"/>
            <a:ext cx="2881718" cy="854376"/>
          </a:xfrm>
          <a:prstGeom prst="wedgeRoundRectCallout">
            <a:avLst>
              <a:gd name="adj1" fmla="val -74725"/>
              <a:gd name="adj2" fmla="val -7170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DDDD</a:t>
            </a:r>
            <a:endParaRPr kumimoji="1" lang="ja-JP" altLang="en-US" dirty="0"/>
          </a:p>
        </p:txBody>
      </p:sp>
      <p:sp>
        <p:nvSpPr>
          <p:cNvPr id="19" name="Rectangle 3"/>
          <p:cNvSpPr txBox="1">
            <a:spLocks/>
          </p:cNvSpPr>
          <p:nvPr/>
        </p:nvSpPr>
        <p:spPr>
          <a:xfrm>
            <a:off x="7036654" y="2252374"/>
            <a:ext cx="2685460" cy="579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sz="2400" b="1" u="sng" dirty="0" smtClean="0">
                <a:solidFill>
                  <a:srgbClr val="FF0000"/>
                </a:solidFill>
              </a:rPr>
              <a:t>その意味は・・・</a:t>
            </a:r>
            <a:endParaRPr lang="en-US" altLang="ja-JP" sz="2400" b="1" u="sng" dirty="0">
              <a:solidFill>
                <a:srgbClr val="FF0000"/>
              </a:solidFill>
            </a:endParaRPr>
          </a:p>
        </p:txBody>
      </p:sp>
      <p:sp>
        <p:nvSpPr>
          <p:cNvPr id="20" name="角丸四角形吹き出し 19"/>
          <p:cNvSpPr/>
          <p:nvPr/>
        </p:nvSpPr>
        <p:spPr>
          <a:xfrm>
            <a:off x="7480541" y="5867099"/>
            <a:ext cx="3739002" cy="854376"/>
          </a:xfrm>
          <a:prstGeom prst="wedgeRoundRectCallout">
            <a:avLst>
              <a:gd name="adj1" fmla="val -78189"/>
              <a:gd name="adj2" fmla="val 18331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mtClean="0"/>
              <a:t>DDDD</a:t>
            </a:r>
            <a:endParaRPr kumimoji="1" lang="ja-JP" altLang="en-US" dirty="0"/>
          </a:p>
        </p:txBody>
      </p:sp>
      <p:sp>
        <p:nvSpPr>
          <p:cNvPr id="21" name="Rectangle 3"/>
          <p:cNvSpPr txBox="1">
            <a:spLocks/>
          </p:cNvSpPr>
          <p:nvPr/>
        </p:nvSpPr>
        <p:spPr>
          <a:xfrm>
            <a:off x="7877213" y="5867098"/>
            <a:ext cx="3264875" cy="579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b="1" u="sng" dirty="0" smtClean="0">
                <a:solidFill>
                  <a:srgbClr val="FF0000"/>
                </a:solidFill>
              </a:rPr>
              <a:t>制約をシステムに登録する！</a:t>
            </a:r>
            <a:endParaRPr lang="en-US" altLang="ja-JP" b="1" u="sng" dirty="0">
              <a:solidFill>
                <a:srgbClr val="FF0000"/>
              </a:solidFill>
            </a:endParaRPr>
          </a:p>
        </p:txBody>
      </p:sp>
      <p:grpSp>
        <p:nvGrpSpPr>
          <p:cNvPr id="22" name="グループ化 21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27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28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13647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6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リレーションシップは大切</a:t>
            </a:r>
          </a:p>
        </p:txBody>
      </p:sp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7692570" y="3569307"/>
            <a:ext cx="4408873" cy="21187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こんな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ミス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をしたとき、システムが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警告メッセージ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を出す</a:t>
            </a: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3" name="表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2998451"/>
              </p:ext>
            </p:extLst>
          </p:nvPr>
        </p:nvGraphicFramePr>
        <p:xfrm>
          <a:off x="1380801" y="2271409"/>
          <a:ext cx="5788707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4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594642" y="1350251"/>
            <a:ext cx="8612858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理由１：誤ったデータ混入の防止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cxnSp>
        <p:nvCxnSpPr>
          <p:cNvPr id="3" name="直線矢印コネクタ 2"/>
          <p:cNvCxnSpPr/>
          <p:nvPr/>
        </p:nvCxnSpPr>
        <p:spPr>
          <a:xfrm flipH="1">
            <a:off x="5789674" y="3877487"/>
            <a:ext cx="1902897" cy="592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71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リレーションシップは大切</a:t>
            </a:r>
          </a:p>
        </p:txBody>
      </p:sp>
      <p:sp>
        <p:nvSpPr>
          <p:cNvPr id="24" name="コンテンツ プレースホルダー 2"/>
          <p:cNvSpPr txBox="1">
            <a:spLocks/>
          </p:cNvSpPr>
          <p:nvPr/>
        </p:nvSpPr>
        <p:spPr>
          <a:xfrm>
            <a:off x="899441" y="1412242"/>
            <a:ext cx="10793205" cy="6960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理由２：データベースの構造が分かりやすくなる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994" y="2118581"/>
            <a:ext cx="5547753" cy="2787342"/>
          </a:xfrm>
          <a:prstGeom prst="rect">
            <a:avLst/>
          </a:prstGeom>
        </p:spPr>
      </p:pic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19100" y="5106616"/>
            <a:ext cx="10510155" cy="1614859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のデータベース図の例：</a:t>
            </a:r>
            <a:endParaRPr lang="en-US" altLang="ja-JP" sz="3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IE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記法の</a:t>
            </a:r>
            <a:r>
              <a:rPr lang="en-US" altLang="ja-JP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ER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図とは</a:t>
            </a:r>
            <a:r>
              <a:rPr lang="ja-JP" altLang="en-US" sz="36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違う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が）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「リレーションシップ」</a:t>
            </a: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の存在を線で書いてあり、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分かりやすいデータベース図になっている</a:t>
            </a:r>
            <a:endParaRPr lang="en-US" altLang="ja-JP" sz="36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6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57206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3-2 Access 2013 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8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594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のリレーションシップウインドウ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32551" y="1098449"/>
            <a:ext cx="9667538" cy="1211118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sz="3200" dirty="0" smtClean="0">
                <a:solidFill>
                  <a:schemeClr val="tx1"/>
                </a:solidFill>
              </a:rPr>
              <a:t>の作成が簡単にできる</a:t>
            </a:r>
            <a:r>
              <a:rPr lang="ja-JP" altLang="en-US" sz="3200" dirty="0">
                <a:solidFill>
                  <a:srgbClr val="C00000"/>
                </a:solidFill>
              </a:rPr>
              <a:t>ウインドウ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31180" y="1004888"/>
            <a:ext cx="10270280" cy="1468113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869" y="3021004"/>
            <a:ext cx="5547753" cy="2787342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7085140" y="3918479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リレーションシップ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ウインドウの例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36966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10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のリレーションシップウインドウ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441298" y="749113"/>
            <a:ext cx="10483792" cy="15082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</a:t>
            </a:r>
            <a:r>
              <a:rPr lang="ja-JP" altLang="en-US" sz="3200" dirty="0" smtClean="0">
                <a:solidFill>
                  <a:schemeClr val="tx1"/>
                </a:solidFill>
              </a:rPr>
              <a:t>で、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リレーションシップウインドウ</a:t>
            </a:r>
            <a:r>
              <a:rPr lang="ja-JP" altLang="en-US" sz="3200" dirty="0" smtClean="0"/>
              <a:t>を開くときは、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</a:t>
            </a:r>
            <a:endParaRPr lang="en-US" altLang="ja-JP" sz="3200" dirty="0" smtClean="0">
              <a:solidFill>
                <a:srgbClr val="C00000"/>
              </a:solidFill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258494" y="782380"/>
            <a:ext cx="11031906" cy="1161664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26" y="2570764"/>
            <a:ext cx="10075718" cy="2037342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6060141" y="2865844"/>
            <a:ext cx="781875" cy="37181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8837366" y="3237663"/>
            <a:ext cx="1140655" cy="111329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626" y="4732247"/>
            <a:ext cx="8656003" cy="2089551"/>
          </a:xfrm>
          <a:prstGeom prst="rect">
            <a:avLst/>
          </a:prstGeom>
        </p:spPr>
      </p:pic>
      <p:sp>
        <p:nvSpPr>
          <p:cNvPr id="3" name="正方形/長方形 2"/>
          <p:cNvSpPr/>
          <p:nvPr/>
        </p:nvSpPr>
        <p:spPr>
          <a:xfrm>
            <a:off x="258494" y="2025548"/>
            <a:ext cx="8084264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ja-JP" sz="2800" dirty="0"/>
              <a:t>※</a:t>
            </a:r>
            <a:r>
              <a:rPr lang="ja-JP" altLang="en-US" sz="2800" dirty="0"/>
              <a:t>　</a:t>
            </a:r>
            <a:r>
              <a:rPr lang="ja-JP" altLang="en-US" sz="2800" b="1" u="sng" dirty="0"/>
              <a:t>このとき、</a:t>
            </a:r>
            <a:r>
              <a:rPr lang="ja-JP" altLang="en-US" sz="2800" b="1" u="sng" dirty="0">
                <a:solidFill>
                  <a:srgbClr val="C00000"/>
                </a:solidFill>
              </a:rPr>
              <a:t>テーブル</a:t>
            </a:r>
            <a:r>
              <a:rPr lang="ja-JP" altLang="en-US" sz="2800" b="1" u="sng" dirty="0"/>
              <a:t>は閉じている必要がある</a:t>
            </a:r>
            <a:endParaRPr lang="en-US" altLang="ja-JP" sz="2800" b="1" u="sng" dirty="0"/>
          </a:p>
        </p:txBody>
      </p:sp>
    </p:spTree>
    <p:extLst>
      <p:ext uri="{BB962C8B-B14F-4D97-AF65-F5344CB8AC3E}">
        <p14:creationId xmlns:p14="http://schemas.microsoft.com/office/powerpoint/2010/main" val="331971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11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Access </a:t>
            </a:r>
            <a:r>
              <a:rPr lang="ja-JP" altLang="en-US" sz="4000" dirty="0" smtClean="0"/>
              <a:t>のリレーションシップウインドウ</a:t>
            </a:r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441719" y="1004888"/>
            <a:ext cx="10356910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「テーブル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r>
              <a:rPr lang="ja-JP" altLang="en-US" dirty="0" smtClean="0">
                <a:solidFill>
                  <a:schemeClr val="tx1"/>
                </a:solidFill>
              </a:rPr>
              <a:t>」　という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>
                <a:solidFill>
                  <a:schemeClr val="tx1"/>
                </a:solidFill>
              </a:rPr>
              <a:t>の作成は</a:t>
            </a:r>
            <a:endParaRPr lang="en-US" altLang="ja-JP" dirty="0" smtClean="0">
              <a:solidFill>
                <a:schemeClr val="tx1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35" y="2170786"/>
            <a:ext cx="5119864" cy="2467848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3520973" y="2854432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91431" y="3289122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角丸四角形 14"/>
          <p:cNvSpPr/>
          <p:nvPr/>
        </p:nvSpPr>
        <p:spPr>
          <a:xfrm>
            <a:off x="419100" y="4638634"/>
            <a:ext cx="5173133" cy="189746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①テーブル「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のところをクリックして、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4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ドラッグ</a:t>
            </a:r>
            <a:endParaRPr lang="en-US" altLang="ja-JP" sz="4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5811407" y="314395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503" y="2009776"/>
            <a:ext cx="4305901" cy="2876951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6822973" y="3593184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9783371" y="2536172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角丸四角形 18"/>
          <p:cNvSpPr/>
          <p:nvPr/>
        </p:nvSpPr>
        <p:spPr>
          <a:xfrm>
            <a:off x="6255886" y="4954142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②すると画面が開く．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参照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整合性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チェック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して、「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062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xfrm>
            <a:off x="8888186" y="6356349"/>
            <a:ext cx="2743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138921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/>
              <a:t>リレーションシップの向きに気を付ける！</a:t>
            </a:r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1896800" y="1025584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テーブル「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ja-JP" altLang="en-US" dirty="0" smtClean="0">
                <a:solidFill>
                  <a:schemeClr val="tx1"/>
                </a:solidFill>
              </a:rPr>
              <a:t>」の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選ぶ！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FF0000"/>
                </a:solidFill>
              </a:rPr>
              <a:t>（逆ではない！）</a:t>
            </a:r>
            <a:endParaRPr lang="en-US" altLang="ja-JP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6350994" y="3647583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419100" y="3499600"/>
          <a:ext cx="5788707" cy="1952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97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66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180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919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コンテンツ プレースホルダー 2"/>
          <p:cNvSpPr txBox="1">
            <a:spLocks/>
          </p:cNvSpPr>
          <p:nvPr/>
        </p:nvSpPr>
        <p:spPr>
          <a:xfrm>
            <a:off x="197313" y="2990208"/>
            <a:ext cx="5675635" cy="696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◇　</a:t>
            </a:r>
            <a:r>
              <a:rPr lang="ja-JP" altLang="en-US" sz="36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6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名：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lang="ja-JP" altLang="en-US" sz="3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3036701" y="3543950"/>
            <a:ext cx="1584004" cy="1908144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屈折矢印 19"/>
          <p:cNvSpPr/>
          <p:nvPr/>
        </p:nvSpPr>
        <p:spPr>
          <a:xfrm flipH="1">
            <a:off x="3753287" y="5578995"/>
            <a:ext cx="2687662" cy="650449"/>
          </a:xfrm>
          <a:prstGeom prst="bentUp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8938"/>
              </p:ext>
            </p:extLst>
          </p:nvPr>
        </p:nvGraphicFramePr>
        <p:xfrm>
          <a:off x="6516365" y="4171681"/>
          <a:ext cx="4628559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6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9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28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294067"/>
                  </a:ext>
                </a:extLst>
              </a:tr>
            </a:tbl>
          </a:graphicData>
        </a:graphic>
      </p:graphicFrame>
      <p:sp>
        <p:nvSpPr>
          <p:cNvPr id="13" name="正方形/長方形 12"/>
          <p:cNvSpPr/>
          <p:nvPr/>
        </p:nvSpPr>
        <p:spPr>
          <a:xfrm>
            <a:off x="6516365" y="4211419"/>
            <a:ext cx="1243941" cy="2495501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46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（参考）外部キー、参照整合性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2542" y="901700"/>
            <a:ext cx="7468079" cy="3752166"/>
          </a:xfrm>
          <a:prstGeom prst="rect">
            <a:avLst/>
          </a:prstGeom>
        </p:spPr>
      </p:pic>
      <p:sp>
        <p:nvSpPr>
          <p:cNvPr id="3" name="角丸四角形吹き出し 2"/>
          <p:cNvSpPr/>
          <p:nvPr/>
        </p:nvSpPr>
        <p:spPr>
          <a:xfrm>
            <a:off x="279400" y="3657600"/>
            <a:ext cx="4141771" cy="2158738"/>
          </a:xfrm>
          <a:prstGeom prst="wedgeRoundRectCallout">
            <a:avLst>
              <a:gd name="adj1" fmla="val 27578"/>
              <a:gd name="adj2" fmla="val -7235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3178102" y="2733320"/>
            <a:ext cx="1770969" cy="358672"/>
          </a:xfrm>
          <a:prstGeom prst="rect">
            <a:avLst/>
          </a:prstGeom>
          <a:noFill/>
          <a:ln w="539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86377" y="3866621"/>
            <a:ext cx="38216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C00000"/>
                </a:solidFill>
              </a:rPr>
              <a:t>外部キー</a:t>
            </a:r>
            <a:endParaRPr kumimoji="1" lang="en-US" altLang="ja-JP" sz="2800" b="1" dirty="0" smtClean="0">
              <a:solidFill>
                <a:srgbClr val="C00000"/>
              </a:solidFill>
            </a:endParaRPr>
          </a:p>
          <a:p>
            <a:r>
              <a:rPr lang="ja-JP" altLang="en-US" sz="2800" dirty="0" smtClean="0"/>
              <a:t>＝　他の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800" dirty="0" smtClean="0"/>
              <a:t>の</a:t>
            </a:r>
            <a:r>
              <a:rPr lang="ja-JP" altLang="en-US" sz="28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dirty="0" smtClean="0"/>
              <a:t>から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選んだ</a:t>
            </a:r>
            <a:r>
              <a:rPr kumimoji="1" lang="ja-JP" altLang="en-US" sz="2800" dirty="0" smtClean="0"/>
              <a:t>値が</a:t>
            </a:r>
            <a:r>
              <a:rPr kumimoji="1" lang="ja-JP" altLang="en-US" sz="2800" b="1" u="sng" dirty="0" smtClean="0">
                <a:solidFill>
                  <a:srgbClr val="FF0000"/>
                </a:solidFill>
              </a:rPr>
              <a:t>必ず入る</a:t>
            </a:r>
            <a:r>
              <a:rPr lang="ja-JP" altLang="en-US" sz="2800" dirty="0" smtClean="0">
                <a:solidFill>
                  <a:srgbClr val="C00000"/>
                </a:solidFill>
              </a:rPr>
              <a:t>フィールド</a:t>
            </a:r>
            <a:endParaRPr kumimoji="1" lang="ja-JP" altLang="en-US" sz="2800" dirty="0">
              <a:solidFill>
                <a:srgbClr val="C00000"/>
              </a:solidFill>
            </a:endParaRPr>
          </a:p>
        </p:txBody>
      </p:sp>
      <p:sp>
        <p:nvSpPr>
          <p:cNvPr id="10" name="角丸四角形吹き出し 9"/>
          <p:cNvSpPr/>
          <p:nvPr/>
        </p:nvSpPr>
        <p:spPr>
          <a:xfrm>
            <a:off x="6115050" y="4088816"/>
            <a:ext cx="4923093" cy="2632659"/>
          </a:xfrm>
          <a:prstGeom prst="wedgeRoundRectCallout">
            <a:avLst>
              <a:gd name="adj1" fmla="val -53767"/>
              <a:gd name="adj2" fmla="val -11122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311188" y="4292143"/>
            <a:ext cx="453081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800" b="1" dirty="0" smtClean="0">
                <a:solidFill>
                  <a:srgbClr val="C00000"/>
                </a:solidFill>
              </a:rPr>
              <a:t>参照</a:t>
            </a:r>
            <a:r>
              <a:rPr lang="ja-JP" altLang="en-US" sz="2800" b="1" dirty="0">
                <a:solidFill>
                  <a:srgbClr val="C00000"/>
                </a:solidFill>
              </a:rPr>
              <a:t>整合性</a:t>
            </a:r>
            <a:endParaRPr kumimoji="1" lang="en-US" altLang="ja-JP" sz="2800" b="1" dirty="0" smtClean="0">
              <a:solidFill>
                <a:srgbClr val="C00000"/>
              </a:solidFill>
            </a:endParaRPr>
          </a:p>
          <a:p>
            <a:r>
              <a:rPr lang="ja-JP" altLang="en-US" sz="2800" dirty="0" smtClean="0"/>
              <a:t>＝「他の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800" dirty="0" smtClean="0"/>
              <a:t>の</a:t>
            </a:r>
            <a:r>
              <a:rPr lang="ja-JP" altLang="en-US" sz="28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2800" dirty="0" smtClean="0"/>
              <a:t>から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選んだ</a:t>
            </a:r>
            <a:r>
              <a:rPr kumimoji="1" lang="ja-JP" altLang="en-US" sz="2800" dirty="0" smtClean="0"/>
              <a:t>値が</a:t>
            </a:r>
            <a:r>
              <a:rPr lang="ja-JP" altLang="en-US" sz="2800" b="1" u="sng" dirty="0">
                <a:solidFill>
                  <a:srgbClr val="FF0000"/>
                </a:solidFill>
              </a:rPr>
              <a:t>入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っているのかをチェックせよ！」</a:t>
            </a:r>
            <a:r>
              <a:rPr lang="ja-JP" altLang="en-US" sz="2800" u="sng" dirty="0" smtClean="0"/>
              <a:t>という指示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7347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/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ja-JP" altLang="en-US" sz="1800" dirty="0"/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099" y="0"/>
            <a:ext cx="10138921" cy="1004888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/>
              <a:t>3-2 Access 2013 </a:t>
            </a:r>
            <a:r>
              <a:rPr lang="ja-JP" altLang="en-US" sz="4000" dirty="0" err="1" smtClean="0"/>
              <a:t>での</a:t>
            </a:r>
            <a:r>
              <a:rPr lang="ja-JP" altLang="en-US" sz="4000" dirty="0" smtClean="0"/>
              <a:t>リレーションシップの作成</a:t>
            </a:r>
          </a:p>
        </p:txBody>
      </p:sp>
      <p:sp>
        <p:nvSpPr>
          <p:cNvPr id="19461" name="Rectangle 3"/>
          <p:cNvSpPr>
            <a:spLocks noGrp="1"/>
          </p:cNvSpPr>
          <p:nvPr>
            <p:ph type="body" idx="4294967295"/>
          </p:nvPr>
        </p:nvSpPr>
        <p:spPr>
          <a:xfrm>
            <a:off x="599257" y="1004888"/>
            <a:ext cx="8878572" cy="2794263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Access 2013 </a:t>
            </a:r>
            <a:r>
              <a:rPr lang="ja-JP" altLang="en-US" sz="3200" dirty="0" smtClean="0">
                <a:solidFill>
                  <a:schemeClr val="tx1"/>
                </a:solidFill>
              </a:rPr>
              <a:t>では、</a:t>
            </a:r>
            <a:r>
              <a:rPr lang="ja-JP" altLang="en-US" sz="3200" b="1" u="sng" dirty="0" smtClean="0">
                <a:solidFill>
                  <a:srgbClr val="C00000"/>
                </a:solidFill>
              </a:rPr>
              <a:t>リレーションシップウインドウ</a:t>
            </a:r>
            <a:r>
              <a:rPr lang="ja-JP" altLang="en-US" sz="3200" dirty="0" smtClean="0">
                <a:solidFill>
                  <a:schemeClr val="tx1"/>
                </a:solidFill>
              </a:rPr>
              <a:t>を用いて、</a:t>
            </a:r>
            <a:r>
              <a:rPr lang="ja-JP" altLang="en-US" sz="3200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sz="3200" dirty="0" smtClean="0">
                <a:solidFill>
                  <a:schemeClr val="tx1"/>
                </a:solidFill>
              </a:rPr>
              <a:t>を簡単に作成することができる</a:t>
            </a:r>
            <a:endParaRPr lang="en-US" altLang="ja-JP" sz="3200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chemeClr val="tx1"/>
                </a:solidFill>
              </a:rPr>
              <a:t>※</a:t>
            </a:r>
            <a:r>
              <a:rPr lang="ja-JP" altLang="en-US" sz="3200" dirty="0" smtClean="0">
                <a:solidFill>
                  <a:schemeClr val="tx1"/>
                </a:solidFill>
              </a:rPr>
              <a:t>　</a:t>
            </a:r>
            <a:r>
              <a:rPr lang="ja-JP" altLang="en-US" sz="3200" b="1" u="sng" dirty="0" smtClean="0">
                <a:solidFill>
                  <a:schemeClr val="tx1"/>
                </a:solidFill>
              </a:rPr>
              <a:t>このとき、</a:t>
            </a:r>
            <a:r>
              <a:rPr lang="ja-JP" altLang="en-US" sz="3200" b="1" u="sng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3200" b="1" u="sng" dirty="0" smtClean="0">
                <a:solidFill>
                  <a:schemeClr val="tx1"/>
                </a:solidFill>
              </a:rPr>
              <a:t>は閉じている必要がある</a:t>
            </a:r>
            <a:endParaRPr lang="en-US" altLang="ja-JP" sz="3200" b="1" u="sng" dirty="0" smtClean="0">
              <a:solidFill>
                <a:schemeClr val="tx1"/>
              </a:solidFill>
            </a:endParaRPr>
          </a:p>
        </p:txBody>
      </p:sp>
      <p:sp>
        <p:nvSpPr>
          <p:cNvPr id="9" name="Rectangle 3"/>
          <p:cNvSpPr txBox="1">
            <a:spLocks/>
          </p:cNvSpPr>
          <p:nvPr/>
        </p:nvSpPr>
        <p:spPr>
          <a:xfrm>
            <a:off x="1545994" y="5726841"/>
            <a:ext cx="8608243" cy="19892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ja-JP" sz="3200" dirty="0">
              <a:solidFill>
                <a:schemeClr val="tx1"/>
              </a:solidFill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646" y="3751570"/>
            <a:ext cx="5547753" cy="2787342"/>
          </a:xfrm>
          <a:prstGeom prst="rect">
            <a:avLst/>
          </a:prstGeom>
        </p:spPr>
      </p:pic>
      <p:sp>
        <p:nvSpPr>
          <p:cNvPr id="3" name="テキスト ボックス 2"/>
          <p:cNvSpPr txBox="1"/>
          <p:nvPr/>
        </p:nvSpPr>
        <p:spPr>
          <a:xfrm>
            <a:off x="6737917" y="4649045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リレーションシップ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ウインドウの例</a:t>
            </a:r>
            <a:endParaRPr kumimoji="1" lang="ja-JP" altLang="en-US" sz="2800" dirty="0"/>
          </a:p>
        </p:txBody>
      </p:sp>
      <p:grpSp>
        <p:nvGrpSpPr>
          <p:cNvPr id="11" name="グループ化 10"/>
          <p:cNvGrpSpPr/>
          <p:nvPr/>
        </p:nvGrpSpPr>
        <p:grpSpPr>
          <a:xfrm>
            <a:off x="9831877" y="1264995"/>
            <a:ext cx="2031326" cy="1921118"/>
            <a:chOff x="9828551" y="1209670"/>
            <a:chExt cx="2031326" cy="1921118"/>
          </a:xfrm>
        </p:grpSpPr>
        <p:sp>
          <p:nvSpPr>
            <p:cNvPr id="12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13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322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いまから行うこと　１／２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5131586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ja-JP" altLang="en-US" sz="3200" dirty="0" smtClean="0"/>
              <a:t>◆ テーブル名</a:t>
            </a:r>
            <a:r>
              <a:rPr lang="ja-JP" altLang="en-US" sz="3200" dirty="0"/>
              <a:t>「</a:t>
            </a:r>
            <a:r>
              <a:rPr lang="ja-JP" altLang="en-US" sz="3200" b="1" dirty="0"/>
              <a:t>商品</a:t>
            </a:r>
            <a:r>
              <a:rPr lang="ja-JP" altLang="en-US" sz="3200" dirty="0"/>
              <a:t>」の</a:t>
            </a:r>
            <a:r>
              <a:rPr lang="ja-JP" altLang="en-US" sz="3200" dirty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None/>
            </a:pPr>
            <a:r>
              <a:rPr kumimoji="1" lang="ja-JP" altLang="en-US" sz="3200" dirty="0" smtClean="0"/>
              <a:t>（デザインビューを</a:t>
            </a:r>
            <a:r>
              <a:rPr lang="ja-JP" altLang="en-US" sz="3200" dirty="0" smtClean="0"/>
              <a:t>使用）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544653"/>
              </p:ext>
            </p:extLst>
          </p:nvPr>
        </p:nvGraphicFramePr>
        <p:xfrm>
          <a:off x="279400" y="2618625"/>
          <a:ext cx="4854222" cy="280416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065398" y="3594888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261055" y="586246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sp>
        <p:nvSpPr>
          <p:cNvPr id="11" name="コンテンツ プレースホルダー 2"/>
          <p:cNvSpPr txBox="1">
            <a:spLocks/>
          </p:cNvSpPr>
          <p:nvPr/>
        </p:nvSpPr>
        <p:spPr>
          <a:xfrm>
            <a:off x="6154553" y="1076325"/>
            <a:ext cx="5131586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◆ テーブル名「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」の</a:t>
            </a:r>
            <a:r>
              <a:rPr lang="ja-JP" altLang="en-US" sz="3200" dirty="0" smtClean="0">
                <a:solidFill>
                  <a:srgbClr val="C00000"/>
                </a:solidFill>
              </a:rPr>
              <a:t>テーブル定義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（デザインビューを使用）</a:t>
            </a:r>
            <a:endParaRPr lang="ja-JP" altLang="en-US" sz="3200" dirty="0"/>
          </a:p>
        </p:txBody>
      </p:sp>
      <p:graphicFrame>
        <p:nvGraphicFramePr>
          <p:cNvPr id="12" name="表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392809"/>
              </p:ext>
            </p:extLst>
          </p:nvPr>
        </p:nvGraphicFramePr>
        <p:xfrm>
          <a:off x="6154553" y="2618625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テキスト ボックス 12"/>
          <p:cNvSpPr txBox="1"/>
          <p:nvPr/>
        </p:nvSpPr>
        <p:spPr>
          <a:xfrm>
            <a:off x="11008775" y="3662363"/>
            <a:ext cx="106311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</a:t>
            </a:r>
            <a:endParaRPr kumimoji="1" lang="en-US" altLang="ja-JP" sz="32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6861389" y="6125194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35710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いまから行うこと　２／２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1361" y="3256609"/>
            <a:ext cx="6561783" cy="3296818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8534380" y="4503902"/>
            <a:ext cx="34163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リレーションシップ</a:t>
            </a:r>
            <a:endParaRPr kumimoji="1" lang="en-US" altLang="ja-JP" sz="2800" dirty="0" smtClean="0"/>
          </a:p>
          <a:p>
            <a:r>
              <a:rPr kumimoji="1" lang="ja-JP" altLang="en-US" sz="2800" dirty="0" smtClean="0"/>
              <a:t>ウインドウの例</a:t>
            </a:r>
            <a:endParaRPr kumimoji="1" lang="ja-JP" altLang="en-US" sz="2800" dirty="0"/>
          </a:p>
        </p:txBody>
      </p:sp>
      <p:sp>
        <p:nvSpPr>
          <p:cNvPr id="17" name="Rectangle 3"/>
          <p:cNvSpPr txBox="1">
            <a:spLocks/>
          </p:cNvSpPr>
          <p:nvPr/>
        </p:nvSpPr>
        <p:spPr>
          <a:xfrm>
            <a:off x="1116290" y="1104214"/>
            <a:ext cx="7952295" cy="7736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「テーブル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購入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の値は、</a:t>
            </a:r>
            <a:r>
              <a:rPr lang="ja-JP" altLang="en-US" dirty="0" smtClean="0">
                <a:solidFill>
                  <a:srgbClr val="FF0000"/>
                </a:solidFill>
              </a:rPr>
              <a:t>必ず</a:t>
            </a:r>
            <a:r>
              <a:rPr lang="ja-JP" altLang="en-US" dirty="0" smtClean="0">
                <a:solidFill>
                  <a:schemeClr val="tx1"/>
                </a:solidFill>
              </a:rPr>
              <a:t>、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テーブル</a:t>
            </a:r>
            <a:r>
              <a:rPr lang="en-US" altLang="ja-JP" dirty="0">
                <a:solidFill>
                  <a:schemeClr val="tx1"/>
                </a:solidFill>
              </a:rPr>
              <a:t>『</a:t>
            </a:r>
            <a:r>
              <a:rPr lang="ja-JP" altLang="en-US" b="1" dirty="0" smtClean="0">
                <a:solidFill>
                  <a:schemeClr val="tx1"/>
                </a:solidFill>
              </a:rPr>
              <a:t>商品</a:t>
            </a:r>
            <a:r>
              <a:rPr lang="en-US" altLang="ja-JP" dirty="0">
                <a:solidFill>
                  <a:schemeClr val="tx1"/>
                </a:solidFill>
              </a:rPr>
              <a:t>』</a:t>
            </a:r>
            <a:r>
              <a:rPr lang="ja-JP" altLang="en-US" dirty="0" smtClean="0">
                <a:solidFill>
                  <a:schemeClr val="tx1"/>
                </a:solidFill>
              </a:rPr>
              <a:t>の</a:t>
            </a:r>
            <a:r>
              <a:rPr lang="en-US" altLang="ja-JP" b="1" dirty="0" smtClean="0">
                <a:solidFill>
                  <a:schemeClr val="tx1"/>
                </a:solidFill>
              </a:rPr>
              <a:t>ID</a:t>
            </a:r>
            <a:r>
              <a:rPr lang="ja-JP" altLang="en-US" dirty="0" smtClean="0">
                <a:solidFill>
                  <a:schemeClr val="tx1"/>
                </a:solidFill>
              </a:rPr>
              <a:t>の中から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選ぶ</a:t>
            </a:r>
            <a:r>
              <a:rPr lang="ja-JP" altLang="en-US" dirty="0" smtClean="0">
                <a:solidFill>
                  <a:schemeClr val="tx1"/>
                </a:solidFill>
              </a:rPr>
              <a:t>」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chemeClr val="tx1"/>
                </a:solidFill>
              </a:rPr>
              <a:t>　という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>
                <a:solidFill>
                  <a:schemeClr val="tx1"/>
                </a:solidFill>
              </a:rPr>
              <a:t>を作成</a:t>
            </a:r>
            <a:endParaRPr lang="en-US" altLang="ja-JP" dirty="0" smtClean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ja-JP" altLang="en-US" dirty="0">
                <a:solidFill>
                  <a:schemeClr val="tx1"/>
                </a:solidFill>
              </a:rPr>
              <a:t>　</a:t>
            </a:r>
            <a:r>
              <a:rPr lang="ja-JP" altLang="en-US" dirty="0" smtClean="0">
                <a:solidFill>
                  <a:schemeClr val="tx1"/>
                </a:solidFill>
              </a:rPr>
              <a:t>（</a:t>
            </a:r>
            <a:r>
              <a:rPr lang="ja-JP" altLang="en-US" dirty="0" smtClean="0">
                <a:solidFill>
                  <a:srgbClr val="C00000"/>
                </a:solidFill>
              </a:rPr>
              <a:t>リレーションシップウインドウ</a:t>
            </a:r>
            <a:r>
              <a:rPr lang="ja-JP" altLang="en-US" dirty="0" smtClean="0">
                <a:solidFill>
                  <a:schemeClr val="tx1"/>
                </a:solidFill>
              </a:rPr>
              <a:t>を使用）</a:t>
            </a:r>
            <a:endParaRPr lang="en-US" altLang="ja-JP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6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8"/>
            <a:ext cx="9580946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sz="3200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初回起動では、</a:t>
            </a:r>
            <a:r>
              <a:rPr kumimoji="1" lang="ja-JP" altLang="ja-JP" sz="2800" b="1" u="sng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起動に数分くらいかかる</a:t>
            </a:r>
            <a:r>
              <a:rPr lang="ja-JP" altLang="en-US" b="1" u="sng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場合がある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ので、</a:t>
            </a:r>
            <a:r>
              <a:rPr kumimoji="1" lang="ja-JP" altLang="en-US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慌てずに</a:t>
            </a:r>
            <a:r>
              <a:rPr kumimoji="1" lang="ja-JP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待つこと</a:t>
            </a:r>
            <a:endParaRPr kumimoji="1" lang="en-US" altLang="ja-JP" sz="28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 rtl="0" eaLnBrk="1" latinLnBrk="0" hangingPunct="1">
              <a:lnSpc>
                <a:spcPct val="120000"/>
              </a:lnSpc>
              <a:buNone/>
            </a:pP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→　次ページに図解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424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の起動手順例（</a:t>
            </a:r>
            <a:r>
              <a:rPr kumimoji="1"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Windows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系列の場合）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（再掲）</a:t>
            </a:r>
            <a:endParaRPr kumimoji="1"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18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角丸四角形 5"/>
          <p:cNvSpPr/>
          <p:nvPr/>
        </p:nvSpPr>
        <p:spPr>
          <a:xfrm>
            <a:off x="279400" y="4405773"/>
            <a:ext cx="375073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↓をクリックして、</a:t>
            </a:r>
            <a:endParaRPr lang="en-US" altLang="ja-JP" sz="2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kumimoji="1" lang="ja-JP" altLang="en-US" sz="2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アプリ画面に映る</a:t>
            </a:r>
            <a:endParaRPr kumimoji="1" lang="ja-JP" altLang="en-US" sz="22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右矢印 8"/>
          <p:cNvSpPr/>
          <p:nvPr/>
        </p:nvSpPr>
        <p:spPr>
          <a:xfrm>
            <a:off x="4286627" y="244691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7799789" y="2755328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4453745" y="4592808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「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46" y="1533482"/>
            <a:ext cx="3895839" cy="2625957"/>
          </a:xfrm>
          <a:prstGeom prst="rect">
            <a:avLst/>
          </a:prstGeom>
        </p:spPr>
      </p:pic>
      <p:sp>
        <p:nvSpPr>
          <p:cNvPr id="14" name="正方形/長方形 13"/>
          <p:cNvSpPr/>
          <p:nvPr/>
        </p:nvSpPr>
        <p:spPr>
          <a:xfrm>
            <a:off x="740362" y="3673001"/>
            <a:ext cx="690465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円/楕円 14"/>
          <p:cNvSpPr/>
          <p:nvPr/>
        </p:nvSpPr>
        <p:spPr>
          <a:xfrm>
            <a:off x="1030438" y="4460644"/>
            <a:ext cx="345233" cy="382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6" name="図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172" y="1533483"/>
            <a:ext cx="3352853" cy="2811936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5936785" y="2257046"/>
            <a:ext cx="1041626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8294334" y="238303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8294334" y="4604676"/>
            <a:ext cx="3894300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のスタート画面が開くので確認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412" y="1438804"/>
            <a:ext cx="3114592" cy="290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30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818" y="2590989"/>
            <a:ext cx="9540379" cy="392184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54009"/>
            <a:ext cx="9580946" cy="1844036"/>
          </a:xfrm>
        </p:spPr>
        <p:txBody>
          <a:bodyPr>
            <a:normAutofit fontScale="92500"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のデスクトップデータベース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sz="3200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3200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3.accdb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」にしなさい．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→　次ページに図解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endParaRPr lang="en-US" altLang="ja-JP" sz="32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3854586" y="3904328"/>
            <a:ext cx="1871774" cy="37974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3930002" y="5079516"/>
            <a:ext cx="1303803" cy="132396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3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12" y="1799174"/>
            <a:ext cx="4045542" cy="166303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600" dirty="0" smtClean="0"/>
              <a:t>Access 2013 </a:t>
            </a:r>
            <a:r>
              <a:rPr kumimoji="1" lang="ja-JP" altLang="en-US" sz="3600" dirty="0" smtClean="0"/>
              <a:t>で空のデスクトップデータベースを作成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3" y="1016483"/>
            <a:ext cx="3617639" cy="3479317"/>
          </a:xfrm>
          <a:ln>
            <a:solidFill>
              <a:schemeClr val="tx1"/>
            </a:solidFill>
          </a:ln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114090" y="4784155"/>
            <a:ext cx="3607010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 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</a:t>
            </a:r>
            <a:endParaRPr lang="en-US" altLang="ja-JP" sz="24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をクリック</a:t>
            </a:r>
            <a:endParaRPr kumimoji="1" lang="ja-JP" altLang="en-US" sz="24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4059267" y="3924604"/>
            <a:ext cx="4323196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ファイル名として「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sz="2400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3.accdb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」を設定し、「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8574326" y="3792309"/>
            <a:ext cx="3560064" cy="914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Access 2013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24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4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ツール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く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右矢印 9"/>
          <p:cNvSpPr/>
          <p:nvPr/>
        </p:nvSpPr>
        <p:spPr>
          <a:xfrm>
            <a:off x="3725031" y="2258335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574893" y="2258335"/>
            <a:ext cx="1041626" cy="2740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575667" y="2784352"/>
            <a:ext cx="771641" cy="73464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1298317" y="1522399"/>
            <a:ext cx="1343283" cy="153530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892149" y="5253978"/>
            <a:ext cx="49103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ファイル名は</a:t>
            </a:r>
            <a:endParaRPr lang="en-US" altLang="ja-JP" sz="28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「●●</a:t>
            </a:r>
            <a:r>
              <a:rPr lang="en-US" altLang="ja-JP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en-US" altLang="ja-JP" sz="28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accdb</a:t>
            </a:r>
            <a:r>
              <a:rPr lang="ja-JP" altLang="en-US" sz="2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」のように設定</a:t>
            </a:r>
            <a:endParaRPr kumimoji="1" lang="ja-JP" altLang="en-US" sz="28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右矢印 17"/>
          <p:cNvSpPr/>
          <p:nvPr/>
        </p:nvSpPr>
        <p:spPr>
          <a:xfrm>
            <a:off x="8240090" y="226851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818" y="1758945"/>
            <a:ext cx="3562318" cy="170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2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694" y="1913185"/>
            <a:ext cx="7277100" cy="1685925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844036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20000"/>
              </a:lnSpc>
              <a:buFont typeface="+mj-lt"/>
              <a:buAutoNum type="arabicPeriod" startAt="4"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を開きなさい．（「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」と操作する）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2644288" y="2363816"/>
            <a:ext cx="615182" cy="28539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2653947" y="2694676"/>
            <a:ext cx="657545" cy="76698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-1" y="3671744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291503"/>
              </p:ext>
            </p:extLst>
          </p:nvPr>
        </p:nvGraphicFramePr>
        <p:xfrm>
          <a:off x="1960739" y="4332157"/>
          <a:ext cx="5805674" cy="23164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61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41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7766413" y="4859582"/>
            <a:ext cx="2777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66413" y="554569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72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図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895" y="4612289"/>
            <a:ext cx="6936926" cy="2101535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74" y="1119885"/>
            <a:ext cx="7294484" cy="2209857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22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187490" y="1853338"/>
            <a:ext cx="1734819" cy="3996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3240742" y="2092378"/>
            <a:ext cx="1991134" cy="396297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コンテンツ プレースホルダー 2"/>
          <p:cNvSpPr txBox="1">
            <a:spLocks/>
          </p:cNvSpPr>
          <p:nvPr/>
        </p:nvSpPr>
        <p:spPr>
          <a:xfrm>
            <a:off x="979652" y="3421287"/>
            <a:ext cx="9599448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を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右クリック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して「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7707895" y="5402199"/>
            <a:ext cx="5253226" cy="6158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のマークを確認！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下矢印 15"/>
          <p:cNvSpPr/>
          <p:nvPr/>
        </p:nvSpPr>
        <p:spPr>
          <a:xfrm>
            <a:off x="3996231" y="4037130"/>
            <a:ext cx="1072444" cy="39511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864977" y="5319677"/>
            <a:ext cx="505844" cy="327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デザインビューで主キーの設定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7775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閉じなさい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23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6561" y="2460418"/>
            <a:ext cx="4445029" cy="1458705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2317918"/>
            <a:ext cx="6383685" cy="1933931"/>
          </a:xfrm>
          <a:prstGeom prst="rect">
            <a:avLst/>
          </a:prstGeom>
        </p:spPr>
      </p:pic>
      <p:sp>
        <p:nvSpPr>
          <p:cNvPr id="9" name="角丸四角形 8"/>
          <p:cNvSpPr/>
          <p:nvPr/>
        </p:nvSpPr>
        <p:spPr>
          <a:xfrm>
            <a:off x="1015663" y="4458886"/>
            <a:ext cx="5173133" cy="1897464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①いま定義した「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」を右クリックし「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正方形/長方形 9"/>
          <p:cNvSpPr/>
          <p:nvPr/>
        </p:nvSpPr>
        <p:spPr>
          <a:xfrm>
            <a:off x="1845222" y="2302007"/>
            <a:ext cx="1516582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正方形/長方形 10"/>
          <p:cNvSpPr/>
          <p:nvPr/>
        </p:nvSpPr>
        <p:spPr>
          <a:xfrm>
            <a:off x="2891475" y="2916143"/>
            <a:ext cx="1742948" cy="37033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6897705" y="299227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正方形/長方形 12"/>
          <p:cNvSpPr/>
          <p:nvPr/>
        </p:nvSpPr>
        <p:spPr>
          <a:xfrm>
            <a:off x="7898525" y="3376201"/>
            <a:ext cx="1159534" cy="38536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角丸四角形 13"/>
          <p:cNvSpPr/>
          <p:nvPr/>
        </p:nvSpPr>
        <p:spPr>
          <a:xfrm>
            <a:off x="6815331" y="4395148"/>
            <a:ext cx="5173133" cy="125281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②「・・・変更を保存しますか？」には「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8342684" y="5894685"/>
            <a:ext cx="3185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これで</a:t>
            </a:r>
            <a:r>
              <a:rPr kumimoji="1" lang="ja-JP" altLang="en-US" sz="24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保存</a:t>
            </a:r>
            <a:r>
              <a:rPr kumimoji="1"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される</a:t>
            </a:r>
            <a:endParaRPr kumimoji="1" lang="ja-JP" altLang="en-US" sz="24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12020599" y="297944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926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887" y="1185799"/>
            <a:ext cx="6698505" cy="291415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sp>
        <p:nvSpPr>
          <p:cNvPr id="6" name="角丸四角形 5"/>
          <p:cNvSpPr/>
          <p:nvPr/>
        </p:nvSpPr>
        <p:spPr>
          <a:xfrm>
            <a:off x="2654101" y="4286306"/>
            <a:ext cx="5173133" cy="225260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最初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のテーブル保存では、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名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28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設定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するウインドウ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が開くので、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テーブル名を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2066954" y="2342612"/>
            <a:ext cx="1460300" cy="55635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6811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80572" y="1063955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引き続き、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を用いて、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021147"/>
              </p:ext>
            </p:extLst>
          </p:nvPr>
        </p:nvGraphicFramePr>
        <p:xfrm>
          <a:off x="1497712" y="2529811"/>
          <a:ext cx="4854222" cy="33832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1202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購入者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商品</a:t>
                      </a:r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数量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テキスト ボックス 6"/>
          <p:cNvSpPr txBox="1"/>
          <p:nvPr/>
        </p:nvSpPr>
        <p:spPr>
          <a:xfrm>
            <a:off x="6483013" y="3564123"/>
            <a:ext cx="2160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主キー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6762044" y="4351248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6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64457" y="956943"/>
            <a:ext cx="9580946" cy="4632391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いま定義した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閉じなさい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。このとき、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」に設定しなさい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85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10" y="2621455"/>
            <a:ext cx="8649689" cy="148860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06981" y="741493"/>
            <a:ext cx="10028790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136735" y="2859512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7448294" y="3017159"/>
            <a:ext cx="1200405" cy="105853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06981" y="4291598"/>
            <a:ext cx="10290048" cy="2380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リボンにデザインタブが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無い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ときは、「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」と操作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987" y="5459247"/>
            <a:ext cx="4199814" cy="1384965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5974935" y="5577347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正方形/長方形 13"/>
          <p:cNvSpPr/>
          <p:nvPr/>
        </p:nvSpPr>
        <p:spPr>
          <a:xfrm>
            <a:off x="5207404" y="5817613"/>
            <a:ext cx="767531" cy="70291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正方形/長方形 6"/>
          <p:cNvSpPr/>
          <p:nvPr/>
        </p:nvSpPr>
        <p:spPr>
          <a:xfrm>
            <a:off x="279400" y="4291598"/>
            <a:ext cx="10596123" cy="255261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0426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83832" y="1064004"/>
            <a:ext cx="9245018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4" y="2767672"/>
            <a:ext cx="2067442" cy="2077552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2278762" y="348129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44" y="2792419"/>
            <a:ext cx="2067442" cy="2077552"/>
          </a:xfrm>
          <a:prstGeom prst="rect">
            <a:avLst/>
          </a:prstGeom>
        </p:spPr>
      </p:pic>
      <p:sp>
        <p:nvSpPr>
          <p:cNvPr id="14" name="角丸四角形 13"/>
          <p:cNvSpPr/>
          <p:nvPr/>
        </p:nvSpPr>
        <p:spPr>
          <a:xfrm>
            <a:off x="119744" y="5325541"/>
            <a:ext cx="197575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5" name="角丸四角形 14"/>
          <p:cNvSpPr/>
          <p:nvPr/>
        </p:nvSpPr>
        <p:spPr>
          <a:xfrm>
            <a:off x="2587444" y="5325542"/>
            <a:ext cx="2065635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3580977" y="4554407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17" name="正方形/長方形 16"/>
          <p:cNvSpPr/>
          <p:nvPr/>
        </p:nvSpPr>
        <p:spPr>
          <a:xfrm>
            <a:off x="163199" y="3185696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角丸四角形 17"/>
          <p:cNvSpPr/>
          <p:nvPr/>
        </p:nvSpPr>
        <p:spPr>
          <a:xfrm>
            <a:off x="5091734" y="5325540"/>
            <a:ext cx="1927451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9" name="角丸四角形 18"/>
          <p:cNvSpPr/>
          <p:nvPr/>
        </p:nvSpPr>
        <p:spPr>
          <a:xfrm>
            <a:off x="7560378" y="5325539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④「</a:t>
            </a:r>
            <a:r>
              <a:rPr lang="ja-JP" altLang="en-US" sz="24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0" name="右矢印 19"/>
          <p:cNvSpPr/>
          <p:nvPr/>
        </p:nvSpPr>
        <p:spPr>
          <a:xfrm>
            <a:off x="4778815" y="3481296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1734" y="2807550"/>
            <a:ext cx="2116701" cy="2127051"/>
          </a:xfrm>
          <a:prstGeom prst="rect">
            <a:avLst/>
          </a:prstGeom>
        </p:spPr>
      </p:pic>
      <p:pic>
        <p:nvPicPr>
          <p:cNvPr id="21" name="図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5772" y="2792419"/>
            <a:ext cx="2116701" cy="2127051"/>
          </a:xfrm>
          <a:prstGeom prst="rect">
            <a:avLst/>
          </a:prstGeom>
        </p:spPr>
      </p:pic>
      <p:sp>
        <p:nvSpPr>
          <p:cNvPr id="22" name="右矢印 21"/>
          <p:cNvSpPr/>
          <p:nvPr/>
        </p:nvSpPr>
        <p:spPr>
          <a:xfrm>
            <a:off x="7300194" y="3468578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5188163" y="3352336"/>
            <a:ext cx="1052943" cy="184896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正方形/長方形 24"/>
          <p:cNvSpPr/>
          <p:nvPr/>
        </p:nvSpPr>
        <p:spPr>
          <a:xfrm>
            <a:off x="85808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3" name="右矢印 22"/>
          <p:cNvSpPr/>
          <p:nvPr/>
        </p:nvSpPr>
        <p:spPr>
          <a:xfrm>
            <a:off x="9772845" y="3465147"/>
            <a:ext cx="217106" cy="778957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9483" y="2778165"/>
            <a:ext cx="2124724" cy="2156436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11552671" y="4615715"/>
            <a:ext cx="514774" cy="3342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400"/>
          </a:p>
        </p:txBody>
      </p:sp>
      <p:sp>
        <p:nvSpPr>
          <p:cNvPr id="27" name="角丸四角形 26"/>
          <p:cNvSpPr/>
          <p:nvPr/>
        </p:nvSpPr>
        <p:spPr>
          <a:xfrm>
            <a:off x="9966720" y="5318847"/>
            <a:ext cx="2207487" cy="10117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8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118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675205" y="656288"/>
            <a:ext cx="9847651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12.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の値は、必ず、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の中から選ぶ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いう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1604829" y="2537090"/>
            <a:ext cx="7474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/>
              <a:t>まずは</a:t>
            </a:r>
            <a:r>
              <a:rPr lang="ja-JP" altLang="en-US" sz="2800" dirty="0"/>
              <a:t>、</a:t>
            </a:r>
            <a:r>
              <a:rPr lang="ja-JP" altLang="en-US" sz="2800" dirty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商品</a:t>
            </a:r>
            <a:r>
              <a:rPr lang="ja-JP" altLang="en-US" sz="2800" dirty="0"/>
              <a:t>」の</a:t>
            </a:r>
            <a:r>
              <a:rPr lang="en-US" altLang="ja-JP" sz="2800" b="1" dirty="0"/>
              <a:t>ID</a:t>
            </a:r>
            <a:r>
              <a:rPr lang="ja-JP" altLang="en-US" sz="2800" dirty="0"/>
              <a:t>を</a:t>
            </a:r>
            <a:r>
              <a:rPr lang="ja-JP" altLang="en-US" sz="2800" dirty="0" smtClean="0"/>
              <a:t>、</a:t>
            </a:r>
            <a:r>
              <a:rPr lang="ja-JP" altLang="en-US" sz="2800" dirty="0" smtClean="0">
                <a:solidFill>
                  <a:srgbClr val="C00000"/>
                </a:solidFill>
              </a:rPr>
              <a:t>テーブル</a:t>
            </a:r>
            <a:r>
              <a:rPr lang="ja-JP" altLang="en-US" sz="2800" dirty="0"/>
              <a:t>「</a:t>
            </a:r>
            <a:r>
              <a:rPr lang="ja-JP" altLang="en-US" sz="2800" b="1" dirty="0"/>
              <a:t>購入</a:t>
            </a:r>
            <a:r>
              <a:rPr lang="ja-JP" altLang="en-US" sz="2800" dirty="0"/>
              <a:t>」の</a:t>
            </a:r>
            <a:r>
              <a:rPr lang="ja-JP" altLang="en-US" sz="2800" b="1" dirty="0"/>
              <a:t>商品</a:t>
            </a:r>
            <a:r>
              <a:rPr lang="en-US" altLang="ja-JP" sz="2800" b="1" dirty="0" smtClean="0"/>
              <a:t>ID</a:t>
            </a:r>
            <a:r>
              <a:rPr lang="ja-JP" altLang="en-US" sz="2800" dirty="0" smtClean="0"/>
              <a:t>に</a:t>
            </a:r>
            <a:r>
              <a:rPr lang="ja-JP" altLang="en-US" sz="2800" b="1" u="sng" dirty="0">
                <a:solidFill>
                  <a:srgbClr val="FF0000"/>
                </a:solidFill>
              </a:rPr>
              <a:t>ドラッグ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06" y="3656216"/>
            <a:ext cx="3972479" cy="1914792"/>
          </a:xfrm>
          <a:prstGeom prst="rect">
            <a:avLst/>
          </a:prstGeom>
        </p:spPr>
      </p:pic>
      <p:sp>
        <p:nvSpPr>
          <p:cNvPr id="26" name="角丸四角形 25"/>
          <p:cNvSpPr/>
          <p:nvPr/>
        </p:nvSpPr>
        <p:spPr>
          <a:xfrm>
            <a:off x="497115" y="5588232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マウスのボタンを押しながら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5282286" y="4150189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49" y="3656216"/>
            <a:ext cx="3972479" cy="1914792"/>
          </a:xfrm>
          <a:prstGeom prst="rect">
            <a:avLst/>
          </a:prstGeom>
        </p:spPr>
      </p:pic>
      <p:sp>
        <p:nvSpPr>
          <p:cNvPr id="28" name="角丸四角形 27"/>
          <p:cNvSpPr/>
          <p:nvPr/>
        </p:nvSpPr>
        <p:spPr>
          <a:xfrm>
            <a:off x="6103649" y="5588233"/>
            <a:ext cx="5192485" cy="12038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」の「</a:t>
            </a:r>
            <a:r>
              <a:rPr lang="ja-JP" altLang="en-US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en-US" altLang="ja-JP" sz="2800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」で、</a:t>
            </a:r>
            <a:r>
              <a:rPr lang="ja-JP" altLang="en-US" sz="28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マウスのボタンを離す</a:t>
            </a:r>
            <a:endParaRPr lang="en-US" altLang="ja-JP" sz="28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9" name="右矢印 28"/>
          <p:cNvSpPr/>
          <p:nvPr/>
        </p:nvSpPr>
        <p:spPr>
          <a:xfrm>
            <a:off x="10411982" y="4189352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3218273" y="4202649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6468875" y="4533414"/>
            <a:ext cx="1621013" cy="23872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98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（続き）</a:t>
            </a:r>
            <a:endParaRPr kumimoji="1" lang="ja-JP" altLang="en-US" dirty="0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267" y="1897889"/>
            <a:ext cx="4305901" cy="2876951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>
          <a:xfrm>
            <a:off x="1106737" y="3481297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067135" y="2424285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角丸四角形 19"/>
          <p:cNvSpPr/>
          <p:nvPr/>
        </p:nvSpPr>
        <p:spPr>
          <a:xfrm>
            <a:off x="539650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参照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整合性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チェック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し</a:t>
            </a:r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て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800" b="1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右矢印 20"/>
          <p:cNvSpPr/>
          <p:nvPr/>
        </p:nvSpPr>
        <p:spPr>
          <a:xfrm>
            <a:off x="5545665" y="286555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797" y="1910483"/>
            <a:ext cx="5441759" cy="2734087"/>
          </a:xfrm>
          <a:prstGeom prst="rect">
            <a:avLst/>
          </a:prstGeom>
        </p:spPr>
      </p:pic>
      <p:sp>
        <p:nvSpPr>
          <p:cNvPr id="23" name="角丸四角形 22"/>
          <p:cNvSpPr/>
          <p:nvPr/>
        </p:nvSpPr>
        <p:spPr>
          <a:xfrm>
            <a:off x="6201109" y="4842255"/>
            <a:ext cx="5173133" cy="15819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④作成されたリレーションが</a:t>
            </a:r>
            <a:endParaRPr lang="en-US" altLang="ja-JP" sz="2800" dirty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表示されるので確認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942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31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308429" y="856032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商品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108833" y="4485883"/>
            <a:ext cx="41344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r>
              <a:rPr lang="ja-JP" altLang="en-US" sz="28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</a:t>
            </a:r>
            <a:endParaRPr kumimoji="1" lang="ja-JP" altLang="en-US" sz="2800" dirty="0"/>
          </a:p>
        </p:txBody>
      </p:sp>
      <p:graphicFrame>
        <p:nvGraphicFramePr>
          <p:cNvPr id="13" name="表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807021"/>
              </p:ext>
            </p:extLst>
          </p:nvPr>
        </p:nvGraphicFramePr>
        <p:xfrm>
          <a:off x="1368883" y="1826590"/>
          <a:ext cx="8523111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10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410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単価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みかん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3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600" dirty="0" smtClean="0"/>
                        <a:t>りんご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150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テキスト ボックス 13"/>
          <p:cNvSpPr txBox="1"/>
          <p:nvPr/>
        </p:nvSpPr>
        <p:spPr>
          <a:xfrm>
            <a:off x="4139348" y="6334780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008" y="4974636"/>
            <a:ext cx="6319000" cy="1360144"/>
          </a:xfrm>
          <a:prstGeom prst="rect">
            <a:avLst/>
          </a:prstGeom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7024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1343" y="129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64458" y="113574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2.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」にデータを入力しなさい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270877" y="4168791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数値はすべて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687720"/>
              </p:ext>
            </p:extLst>
          </p:nvPr>
        </p:nvGraphicFramePr>
        <p:xfrm>
          <a:off x="1256090" y="2058822"/>
          <a:ext cx="8523112" cy="19524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377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1343" y="129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33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406401" y="872567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/>
              <a:t>３</a:t>
            </a:r>
            <a:r>
              <a:rPr lang="en-US" altLang="ja-JP" sz="3200" dirty="0" smtClean="0"/>
              <a:t>.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を使って、試しに、テーブル「</a:t>
            </a:r>
            <a:r>
              <a:rPr lang="ja-JP" altLang="en-US" sz="3200" b="1" dirty="0"/>
              <a:t>購入</a:t>
            </a:r>
            <a:r>
              <a:rPr lang="ja-JP" altLang="en-US" sz="3200" dirty="0" smtClean="0"/>
              <a:t>」に、次の１行の追加を試みなさい。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うまくいかないはずである</a:t>
            </a:r>
            <a:endParaRPr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3445049" y="5522804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数値はすべて</a:t>
            </a:r>
            <a:r>
              <a:rPr lang="ja-JP" altLang="en-US" sz="2400" dirty="0" smtClean="0">
                <a:solidFill>
                  <a:srgbClr val="FF0000"/>
                </a:solidFill>
              </a:rPr>
              <a:t>半角</a:t>
            </a:r>
            <a:r>
              <a:rPr lang="ja-JP" altLang="en-US" sz="2400" dirty="0" smtClean="0"/>
              <a:t>の数字</a:t>
            </a:r>
            <a:endParaRPr kumimoji="1" lang="ja-JP" altLang="en-US" sz="2400" dirty="0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53621"/>
              </p:ext>
            </p:extLst>
          </p:nvPr>
        </p:nvGraphicFramePr>
        <p:xfrm>
          <a:off x="1473805" y="2566890"/>
          <a:ext cx="8523112" cy="26248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07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07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購入者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商品</a:t>
                      </a:r>
                      <a:r>
                        <a:rPr kumimoji="1" lang="en-US" altLang="ja-JP" sz="3600" dirty="0" smtClean="0"/>
                        <a:t>ID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600" dirty="0" smtClean="0"/>
                        <a:t>数量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X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10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Y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2</a:t>
                      </a:r>
                      <a:endParaRPr kumimoji="1" lang="ja-JP" alt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dirty="0" smtClean="0"/>
                        <a:t>5</a:t>
                      </a:r>
                      <a:endParaRPr kumimoji="1" lang="ja-JP" altLang="en-US" sz="3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3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X</a:t>
                      </a:r>
                      <a:endParaRPr kumimoji="1" lang="ja-JP" alt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endParaRPr kumimoji="1" lang="ja-JP" altLang="en-US" sz="36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600" b="1" dirty="0" smtClean="0"/>
                        <a:t>4</a:t>
                      </a:r>
                      <a:endParaRPr kumimoji="1" lang="ja-JP" altLang="en-US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正方形/長方形 8"/>
          <p:cNvSpPr/>
          <p:nvPr/>
        </p:nvSpPr>
        <p:spPr>
          <a:xfrm>
            <a:off x="1265877" y="4485314"/>
            <a:ext cx="9024752" cy="70640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10454375" y="4607682"/>
            <a:ext cx="11079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追加を</a:t>
            </a:r>
            <a:endParaRPr lang="en-US" altLang="ja-JP" sz="2400" dirty="0" smtClean="0"/>
          </a:p>
          <a:p>
            <a:r>
              <a:rPr kumimoji="1" lang="ja-JP" altLang="en-US" sz="2400" dirty="0"/>
              <a:t>試</a:t>
            </a:r>
            <a:r>
              <a:rPr kumimoji="1" lang="ja-JP" altLang="en-US" sz="2400" dirty="0" smtClean="0"/>
              <a:t>みる</a:t>
            </a:r>
            <a:endParaRPr kumimoji="1" lang="ja-JP" altLang="en-US" sz="2400" dirty="0"/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144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21343" y="129238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34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059543" y="5590579"/>
            <a:ext cx="9784056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テーブルを閉じるなど、</a:t>
            </a:r>
            <a:r>
              <a:rPr lang="ja-JP" altLang="en-US" sz="3200" b="1" dirty="0" smtClean="0">
                <a:solidFill>
                  <a:srgbClr val="FF0000"/>
                </a:solidFill>
              </a:rPr>
              <a:t>データ保存</a:t>
            </a:r>
            <a:r>
              <a:rPr lang="ja-JP" altLang="en-US" sz="3200" dirty="0" smtClean="0"/>
              <a:t>のときに、</a:t>
            </a:r>
            <a:r>
              <a:rPr lang="ja-JP" altLang="en-US" sz="3200" b="1" u="sng" dirty="0">
                <a:solidFill>
                  <a:srgbClr val="FF0000"/>
                </a:solidFill>
              </a:rPr>
              <a:t>エラ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ーメッセージ</a:t>
            </a:r>
            <a:r>
              <a:rPr lang="ja-JP" altLang="en-US" sz="3200" dirty="0" smtClean="0"/>
              <a:t>が出る！　追加できない</a:t>
            </a:r>
            <a:endParaRPr lang="ja-JP" altLang="en-US" sz="32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114" y="805513"/>
            <a:ext cx="8786429" cy="1891250"/>
          </a:xfrm>
          <a:prstGeom prst="rect">
            <a:avLst/>
          </a:prstGeom>
        </p:spPr>
      </p:pic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1676400" y="2815463"/>
            <a:ext cx="9784056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一見、追加できたように見えても・・・</a:t>
            </a:r>
            <a:endParaRPr lang="ja-JP" altLang="en-US" sz="3200" dirty="0"/>
          </a:p>
        </p:txBody>
      </p:sp>
      <p:sp>
        <p:nvSpPr>
          <p:cNvPr id="5" name="下矢印 4"/>
          <p:cNvSpPr/>
          <p:nvPr/>
        </p:nvSpPr>
        <p:spPr>
          <a:xfrm>
            <a:off x="5048328" y="3373038"/>
            <a:ext cx="1524000" cy="406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913" y="3797188"/>
            <a:ext cx="8370630" cy="1658333"/>
          </a:xfrm>
          <a:prstGeom prst="rect">
            <a:avLst/>
          </a:prstGeom>
        </p:spPr>
      </p:pic>
      <p:pic>
        <p:nvPicPr>
          <p:cNvPr id="9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661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0257971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ja-JP" sz="3200" dirty="0" smtClean="0">
                <a:solidFill>
                  <a:srgbClr val="C00000"/>
                </a:solidFill>
              </a:rPr>
              <a:t>1. 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デザインビュー</a:t>
            </a:r>
            <a:r>
              <a:rPr kumimoji="1" lang="ja-JP" altLang="en-US" sz="3200" dirty="0" smtClean="0"/>
              <a:t>を使って、テーブル名「</a:t>
            </a:r>
            <a:r>
              <a:rPr lang="ja-JP" altLang="en-US" sz="3200" b="1" dirty="0"/>
              <a:t>部</a:t>
            </a:r>
            <a:r>
              <a:rPr kumimoji="1" lang="ja-JP" altLang="en-US" sz="3200" dirty="0" smtClean="0"/>
              <a:t>」の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を定義しなさい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8598662"/>
              </p:ext>
            </p:extLst>
          </p:nvPr>
        </p:nvGraphicFramePr>
        <p:xfrm>
          <a:off x="279400" y="2618625"/>
          <a:ext cx="4854222" cy="231825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部名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133622" y="3662363"/>
            <a:ext cx="1673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493284" y="5165196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7200" y="2618625"/>
            <a:ext cx="5292197" cy="1043738"/>
          </a:xfrm>
          <a:prstGeom prst="rect">
            <a:avLst/>
          </a:prstGeom>
        </p:spPr>
      </p:pic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7007843" y="3777751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デザインビュー画面</a:t>
            </a:r>
            <a:endParaRPr lang="ja-JP" altLang="en-US" sz="3200" dirty="0"/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464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演習タイム　その③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0403114" cy="1328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kumimoji="1" lang="en-US" altLang="ja-JP" sz="3200" dirty="0" smtClean="0">
                <a:solidFill>
                  <a:srgbClr val="C00000"/>
                </a:solidFill>
              </a:rPr>
              <a:t>2. 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デザインビュー</a:t>
            </a:r>
            <a:r>
              <a:rPr kumimoji="1" lang="ja-JP" altLang="en-US" sz="3200" dirty="0" smtClean="0"/>
              <a:t>を使って、テーブル名「</a:t>
            </a:r>
            <a:r>
              <a:rPr lang="ja-JP" altLang="en-US" sz="3200" b="1" dirty="0" smtClean="0"/>
              <a:t>社員</a:t>
            </a:r>
            <a:r>
              <a:rPr kumimoji="1" lang="ja-JP" altLang="en-US" sz="3200" dirty="0" smtClean="0"/>
              <a:t>」の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テーブル</a:t>
            </a:r>
            <a:r>
              <a:rPr kumimoji="1" lang="ja-JP" altLang="en-US" sz="3200" dirty="0" smtClean="0"/>
              <a:t>を定義しなさい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083738"/>
              </p:ext>
            </p:extLst>
          </p:nvPr>
        </p:nvGraphicFramePr>
        <p:xfrm>
          <a:off x="279400" y="2618625"/>
          <a:ext cx="4854222" cy="299058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14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9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9944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フィールド名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データ型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44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/>
                        <a:t>ID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数値型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氏名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2333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所属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133622" y="3662363"/>
            <a:ext cx="1673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 u="sng" dirty="0" smtClean="0">
                <a:solidFill>
                  <a:srgbClr val="FF0000"/>
                </a:solidFill>
              </a:rPr>
              <a:t>← キー</a:t>
            </a:r>
            <a:endParaRPr kumimoji="1" lang="ja-JP" altLang="en-US" sz="3200" b="1" u="sng" dirty="0">
              <a:solidFill>
                <a:srgbClr val="FF0000"/>
              </a:solidFill>
            </a:endParaRPr>
          </a:p>
        </p:txBody>
      </p:sp>
      <p:sp>
        <p:nvSpPr>
          <p:cNvPr id="7" name="コンテンツ プレースホルダー 2"/>
          <p:cNvSpPr txBox="1">
            <a:spLocks/>
          </p:cNvSpPr>
          <p:nvPr/>
        </p:nvSpPr>
        <p:spPr>
          <a:xfrm>
            <a:off x="522313" y="5853817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</a:t>
            </a:r>
            <a:r>
              <a:rPr lang="en-US" altLang="ja-JP" sz="3200" dirty="0" smtClean="0"/>
              <a:t>ID</a:t>
            </a:r>
            <a:r>
              <a:rPr lang="ja-JP" altLang="en-US" sz="3200" dirty="0" smtClean="0"/>
              <a:t>」が</a:t>
            </a:r>
            <a:r>
              <a:rPr lang="ja-JP" altLang="en-US" sz="3200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である</a:t>
            </a:r>
            <a:endParaRPr lang="ja-JP" altLang="en-US" sz="3200" dirty="0"/>
          </a:p>
        </p:txBody>
      </p:sp>
      <p:sp>
        <p:nvSpPr>
          <p:cNvPr id="12" name="コンテンツ プレースホルダー 2"/>
          <p:cNvSpPr txBox="1">
            <a:spLocks/>
          </p:cNvSpPr>
          <p:nvPr/>
        </p:nvSpPr>
        <p:spPr>
          <a:xfrm>
            <a:off x="7184591" y="4039408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デザインビュー画面</a:t>
            </a:r>
            <a:endParaRPr lang="ja-JP" altLang="en-US" sz="3200" dirty="0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985" y="2676211"/>
            <a:ext cx="5140517" cy="1101540"/>
          </a:xfrm>
          <a:prstGeom prst="rect">
            <a:avLst/>
          </a:prstGeom>
        </p:spPr>
      </p:pic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54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532" y="2307836"/>
            <a:ext cx="8662389" cy="149078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その③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81795" y="913900"/>
            <a:ext cx="892570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3.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sz="3200" b="1" u="sng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5276726" y="2495545"/>
            <a:ext cx="639538" cy="353531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7696315" y="2788865"/>
            <a:ext cx="1200405" cy="105853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195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その③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407076" y="892731"/>
            <a:ext cx="10245390" cy="23807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4.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リレーションシップウインドウでは、テーブル「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」とテーブル「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」を表示させなさい．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26" y="5091965"/>
            <a:ext cx="1601346" cy="1629510"/>
          </a:xfrm>
          <a:prstGeom prst="rect">
            <a:avLst/>
          </a:prstGeom>
        </p:spPr>
      </p:pic>
      <p:pic>
        <p:nvPicPr>
          <p:cNvPr id="11" name="図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321" y="5091965"/>
            <a:ext cx="1601346" cy="1629510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3817" y="5091966"/>
            <a:ext cx="1601346" cy="1629510"/>
          </a:xfrm>
          <a:prstGeom prst="rect">
            <a:avLst/>
          </a:prstGeom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312" y="5091965"/>
            <a:ext cx="1601346" cy="1629510"/>
          </a:xfrm>
          <a:prstGeom prst="rect">
            <a:avLst/>
          </a:prstGeom>
        </p:spPr>
      </p:pic>
      <p:sp>
        <p:nvSpPr>
          <p:cNvPr id="15" name="右矢印 14"/>
          <p:cNvSpPr/>
          <p:nvPr/>
        </p:nvSpPr>
        <p:spPr>
          <a:xfrm>
            <a:off x="2959128" y="5443297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6" name="右矢印 15"/>
          <p:cNvSpPr/>
          <p:nvPr/>
        </p:nvSpPr>
        <p:spPr>
          <a:xfrm>
            <a:off x="5367078" y="5429504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右矢印 16"/>
          <p:cNvSpPr/>
          <p:nvPr/>
        </p:nvSpPr>
        <p:spPr>
          <a:xfrm>
            <a:off x="7810119" y="5520806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1112826" y="5630698"/>
            <a:ext cx="570831" cy="2185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4321480" y="6485788"/>
            <a:ext cx="570831" cy="2185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5972178" y="5443297"/>
            <a:ext cx="570831" cy="2185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185446" y="6485788"/>
            <a:ext cx="570831" cy="218559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3672" y="2152613"/>
            <a:ext cx="6061723" cy="2730819"/>
          </a:xfrm>
          <a:prstGeom prst="rect">
            <a:avLst/>
          </a:prstGeom>
        </p:spPr>
      </p:pic>
      <p:sp>
        <p:nvSpPr>
          <p:cNvPr id="23" name="正方形/長方形 22"/>
          <p:cNvSpPr/>
          <p:nvPr/>
        </p:nvSpPr>
        <p:spPr>
          <a:xfrm>
            <a:off x="5914308" y="2408926"/>
            <a:ext cx="628701" cy="758414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753663" y="2661127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テーブルの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表示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520438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67999" y="37140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その③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795516" y="802907"/>
            <a:ext cx="9334104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4.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のような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リレーションシップ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を作成しなさ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い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207500" y="6492875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9208"/>
            <a:ext cx="7779657" cy="3569238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6864" y="2220686"/>
            <a:ext cx="3885512" cy="2581649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8323652" y="3701142"/>
            <a:ext cx="1139662" cy="26125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コンテンツ プレースホルダー 2"/>
          <p:cNvSpPr txBox="1">
            <a:spLocks/>
          </p:cNvSpPr>
          <p:nvPr/>
        </p:nvSpPr>
        <p:spPr>
          <a:xfrm>
            <a:off x="7953849" y="5058446"/>
            <a:ext cx="4890911" cy="68509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「参照整合性」の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/>
              <a:t>チェック</a:t>
            </a:r>
            <a:r>
              <a:rPr lang="ja-JP" altLang="en-US" sz="3200" dirty="0" smtClean="0"/>
              <a:t>を行うこと</a:t>
            </a:r>
            <a:endParaRPr lang="ja-JP" altLang="en-US" sz="3200" dirty="0"/>
          </a:p>
        </p:txBody>
      </p:sp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943720" y="5119216"/>
            <a:ext cx="6835937" cy="1738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社員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所属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の値は、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『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部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』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</a:t>
            </a:r>
            <a:r>
              <a:rPr lang="en-US" altLang="ja-JP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ID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の中から選ぶ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向きに注意！</a:t>
            </a:r>
            <a:r>
              <a:rPr lang="ja-JP" altLang="en-US" sz="3200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）</a:t>
            </a:r>
            <a:endParaRPr lang="en-US" altLang="ja-JP" sz="3200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727" y="3808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37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40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185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8529" y="192070"/>
            <a:ext cx="11671300" cy="1166966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レンタル</a:t>
            </a:r>
            <a:r>
              <a:rPr kumimoji="1" lang="en-US" altLang="ja-JP" dirty="0" smtClean="0"/>
              <a:t>DVD</a:t>
            </a:r>
            <a:r>
              <a:rPr kumimoji="1" lang="ja-JP" altLang="en-US" dirty="0" smtClean="0"/>
              <a:t>店のデータベースとして、次のものを考えたとする</a:t>
            </a:r>
            <a:endParaRPr kumimoji="1" lang="en-US" altLang="ja-JP" dirty="0" smtClean="0"/>
          </a:p>
          <a:p>
            <a:r>
              <a:rPr kumimoji="1" lang="ja-JP" altLang="en-US" dirty="0" smtClean="0"/>
              <a:t>テーブルは、「</a:t>
            </a:r>
            <a:r>
              <a:rPr kumimoji="1" lang="ja-JP" altLang="en-US" b="1" dirty="0" smtClean="0"/>
              <a:t>会員</a:t>
            </a:r>
            <a:r>
              <a:rPr kumimoji="1" lang="ja-JP" altLang="en-US" dirty="0" smtClean="0"/>
              <a:t>」と「</a:t>
            </a:r>
            <a:r>
              <a:rPr kumimoji="1" lang="en-US" altLang="ja-JP" b="1" dirty="0" smtClean="0"/>
              <a:t>DVD</a:t>
            </a:r>
            <a:r>
              <a:rPr kumimoji="1" lang="ja-JP" altLang="en-US" dirty="0" smtClean="0"/>
              <a:t>」の２つ</a:t>
            </a:r>
            <a:endParaRPr kumimoji="1"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9056" y="1359036"/>
            <a:ext cx="7931926" cy="234720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98529" y="2451822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600" b="1" dirty="0" smtClean="0"/>
              <a:t>会員</a:t>
            </a:r>
            <a:endParaRPr lang="ja-JP" altLang="en-US" sz="3600" dirty="0"/>
          </a:p>
        </p:txBody>
      </p:sp>
      <p:sp>
        <p:nvSpPr>
          <p:cNvPr id="7" name="正方形/長方形 6"/>
          <p:cNvSpPr/>
          <p:nvPr/>
        </p:nvSpPr>
        <p:spPr>
          <a:xfrm>
            <a:off x="1764315" y="2068658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600" b="1" dirty="0" smtClean="0"/>
              <a:t>主</a:t>
            </a:r>
            <a:r>
              <a:rPr lang="ja-JP" altLang="en-US" sz="3600" b="1" dirty="0"/>
              <a:t>キ</a:t>
            </a:r>
            <a:r>
              <a:rPr lang="ja-JP" altLang="en-US" sz="3600" b="1" dirty="0" smtClean="0"/>
              <a:t>ー</a:t>
            </a:r>
            <a:endParaRPr lang="ja-JP" altLang="en-US" sz="3600" b="1" dirty="0"/>
          </a:p>
        </p:txBody>
      </p:sp>
      <p:sp>
        <p:nvSpPr>
          <p:cNvPr id="9" name="正方形/長方形 8"/>
          <p:cNvSpPr/>
          <p:nvPr/>
        </p:nvSpPr>
        <p:spPr>
          <a:xfrm>
            <a:off x="1764315" y="4304409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sz="3600" b="1" dirty="0" smtClean="0"/>
              <a:t>主</a:t>
            </a:r>
            <a:r>
              <a:rPr lang="ja-JP" altLang="en-US" sz="3600" b="1" dirty="0"/>
              <a:t>キ</a:t>
            </a:r>
            <a:r>
              <a:rPr lang="ja-JP" altLang="en-US" sz="3600" b="1" dirty="0" smtClean="0"/>
              <a:t>ー</a:t>
            </a:r>
            <a:endParaRPr lang="ja-JP" altLang="en-US" sz="3600" b="1" dirty="0"/>
          </a:p>
        </p:txBody>
      </p:sp>
      <p:sp>
        <p:nvSpPr>
          <p:cNvPr id="10" name="正方形/長方形 9"/>
          <p:cNvSpPr/>
          <p:nvPr/>
        </p:nvSpPr>
        <p:spPr>
          <a:xfrm>
            <a:off x="112849" y="4861039"/>
            <a:ext cx="11721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3600" b="1" dirty="0" smtClean="0"/>
              <a:t>DVD</a:t>
            </a:r>
            <a:endParaRPr lang="ja-JP" altLang="en-US" sz="3600" dirty="0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0212" y="4070944"/>
            <a:ext cx="8300651" cy="245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504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98529" y="192070"/>
            <a:ext cx="11671300" cy="732058"/>
          </a:xfrm>
        </p:spPr>
        <p:txBody>
          <a:bodyPr/>
          <a:lstStyle/>
          <a:p>
            <a:r>
              <a:rPr lang="ja-JP" altLang="en-US" b="1" dirty="0" smtClean="0">
                <a:solidFill>
                  <a:srgbClr val="C00000"/>
                </a:solidFill>
              </a:rPr>
              <a:t>リレーションシップ</a:t>
            </a:r>
            <a:r>
              <a:rPr lang="ja-JP" altLang="en-US" dirty="0" smtClean="0"/>
              <a:t>を作成しなさい（向きに注意！）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29" y="1255009"/>
            <a:ext cx="5311750" cy="3521272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991" y="1255008"/>
            <a:ext cx="6763009" cy="336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76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pic>
        <p:nvPicPr>
          <p:cNvPr id="6" name="コンテンツ プレースホルダー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94" y="2546483"/>
            <a:ext cx="11858806" cy="3416572"/>
          </a:xfr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342417" y="1429966"/>
            <a:ext cx="803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「</a:t>
            </a:r>
            <a:r>
              <a:rPr lang="ja-JP" altLang="en-US" sz="3600" b="1" dirty="0" smtClean="0"/>
              <a:t>会員</a:t>
            </a:r>
            <a:r>
              <a:rPr lang="ja-JP" altLang="en-US" sz="3600" dirty="0" smtClean="0"/>
              <a:t>」に架空のデータを入れてみる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40021154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0" y="1049699"/>
            <a:ext cx="8044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dirty="0" smtClean="0"/>
              <a:t>「</a:t>
            </a:r>
            <a:r>
              <a:rPr lang="en-US" altLang="ja-JP" sz="3600" b="1" dirty="0" smtClean="0"/>
              <a:t>DVD</a:t>
            </a:r>
            <a:r>
              <a:rPr lang="ja-JP" altLang="en-US" sz="3600" dirty="0" smtClean="0"/>
              <a:t>」に架空のデータを入れてみる</a:t>
            </a:r>
            <a:endParaRPr kumimoji="1" lang="ja-JP" altLang="en-US" sz="36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37612" y="1844029"/>
            <a:ext cx="115130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　</a:t>
            </a:r>
            <a:r>
              <a:rPr kumimoji="1" lang="ja-JP" altLang="en-US" sz="3600" b="1" u="sng" dirty="0" smtClean="0"/>
              <a:t>貸出者は「空」にする</a:t>
            </a:r>
            <a:r>
              <a:rPr kumimoji="1" lang="ja-JP" altLang="en-US" sz="3600" dirty="0" smtClean="0"/>
              <a:t>（「</a:t>
            </a:r>
            <a:r>
              <a:rPr kumimoji="1" lang="en-US" altLang="ja-JP" sz="3600" dirty="0" smtClean="0"/>
              <a:t>0</a:t>
            </a:r>
            <a:r>
              <a:rPr kumimoji="1" lang="ja-JP" altLang="en-US" sz="3600" dirty="0" smtClean="0"/>
              <a:t>」が入っていたら</a:t>
            </a:r>
            <a:r>
              <a:rPr kumimoji="1" lang="ja-JP" altLang="en-US" sz="3600" b="1" dirty="0" smtClean="0"/>
              <a:t>消す</a:t>
            </a:r>
            <a:r>
              <a:rPr kumimoji="1" lang="ja-JP" altLang="en-US" sz="3600" dirty="0" smtClean="0"/>
              <a:t>）</a:t>
            </a:r>
            <a:endParaRPr kumimoji="1" lang="en-US" altLang="ja-JP" sz="3600" dirty="0" smtClean="0"/>
          </a:p>
          <a:p>
            <a:r>
              <a:rPr lang="ja-JP" altLang="en-US" sz="3600" dirty="0"/>
              <a:t>　</a:t>
            </a:r>
            <a:r>
              <a:rPr lang="en-US" altLang="ja-JP" sz="3600" dirty="0" smtClean="0"/>
              <a:t>※</a:t>
            </a:r>
            <a:r>
              <a:rPr lang="ja-JP" altLang="en-US" sz="3600" dirty="0" smtClean="0"/>
              <a:t>　誰も借りていないという設定</a:t>
            </a:r>
            <a:endParaRPr kumimoji="1" lang="ja-JP" altLang="en-US" sz="3600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5" y="3751743"/>
            <a:ext cx="11762741" cy="2604607"/>
          </a:xfrm>
        </p:spPr>
      </p:pic>
    </p:spTree>
    <p:extLst>
      <p:ext uri="{BB962C8B-B14F-4D97-AF65-F5344CB8AC3E}">
        <p14:creationId xmlns:p14="http://schemas.microsoft.com/office/powerpoint/2010/main" val="6312170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0" y="1049699"/>
            <a:ext cx="81852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/>
              <a:t>ID </a:t>
            </a:r>
            <a:r>
              <a:rPr lang="ja-JP" altLang="en-US" sz="3600" dirty="0" smtClean="0"/>
              <a:t>が </a:t>
            </a:r>
            <a:r>
              <a:rPr lang="en-US" altLang="ja-JP" sz="3600" b="1" dirty="0" smtClean="0"/>
              <a:t>1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の「</a:t>
            </a:r>
            <a:r>
              <a:rPr lang="ja-JP" altLang="en-US" sz="3600" b="1" dirty="0"/>
              <a:t>会員</a:t>
            </a:r>
            <a:r>
              <a:rPr lang="ja-JP" altLang="en-US" sz="3600" dirty="0" smtClean="0"/>
              <a:t>」が海賊王を借りた！</a:t>
            </a:r>
            <a:endParaRPr lang="en-US" altLang="ja-JP" sz="3600" dirty="0" smtClean="0"/>
          </a:p>
          <a:p>
            <a:endParaRPr kumimoji="1" lang="ja-JP" altLang="en-US" sz="36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37611" y="1783830"/>
            <a:ext cx="9204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　というつもりで，「</a:t>
            </a:r>
            <a:r>
              <a:rPr kumimoji="1" lang="en-US" altLang="ja-JP" sz="3600" b="1" dirty="0" smtClean="0"/>
              <a:t>1</a:t>
            </a:r>
            <a:r>
              <a:rPr kumimoji="1" lang="ja-JP" altLang="en-US" sz="3600" dirty="0" smtClean="0"/>
              <a:t>」を記入してみる．</a:t>
            </a:r>
            <a:endParaRPr kumimoji="1" lang="en-US" altLang="ja-JP" sz="3600" dirty="0" smtClean="0"/>
          </a:p>
        </p:txBody>
      </p:sp>
      <p:pic>
        <p:nvPicPr>
          <p:cNvPr id="9" name="コンテンツ プレースホルダー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80" y="2573804"/>
            <a:ext cx="11842686" cy="2622309"/>
          </a:xfrm>
        </p:spPr>
      </p:pic>
    </p:spTree>
    <p:extLst>
      <p:ext uri="{BB962C8B-B14F-4D97-AF65-F5344CB8AC3E}">
        <p14:creationId xmlns:p14="http://schemas.microsoft.com/office/powerpoint/2010/main" val="39189250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46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246743" y="406698"/>
            <a:ext cx="86821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/>
              <a:t>ID </a:t>
            </a:r>
            <a:r>
              <a:rPr lang="ja-JP" altLang="en-US" sz="3600" dirty="0" smtClean="0"/>
              <a:t>が </a:t>
            </a:r>
            <a:r>
              <a:rPr lang="en-US" altLang="ja-JP" sz="3600" b="1" u="sng" dirty="0" smtClean="0"/>
              <a:t>100 </a:t>
            </a:r>
            <a:r>
              <a:rPr lang="ja-JP" altLang="en-US" sz="3600" dirty="0" smtClean="0"/>
              <a:t>の「</a:t>
            </a:r>
            <a:r>
              <a:rPr lang="ja-JP" altLang="en-US" sz="3600" b="1" dirty="0"/>
              <a:t>会員</a:t>
            </a:r>
            <a:r>
              <a:rPr lang="ja-JP" altLang="en-US" sz="3600" dirty="0" smtClean="0"/>
              <a:t>」が海賊王を借りた！</a:t>
            </a:r>
            <a:endParaRPr lang="en-US" altLang="ja-JP" sz="3600" dirty="0" smtClean="0"/>
          </a:p>
          <a:p>
            <a:endParaRPr kumimoji="1" lang="ja-JP" altLang="en-US" sz="36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59905" y="1165002"/>
            <a:ext cx="97016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　というつもりで，「</a:t>
            </a:r>
            <a:r>
              <a:rPr kumimoji="1" lang="en-US" altLang="ja-JP" sz="3600" b="1" dirty="0" smtClean="0"/>
              <a:t>100</a:t>
            </a:r>
            <a:r>
              <a:rPr kumimoji="1" lang="ja-JP" altLang="en-US" sz="3600" dirty="0" smtClean="0"/>
              <a:t>」を記入してみる．</a:t>
            </a:r>
            <a:endParaRPr kumimoji="1" lang="en-US" altLang="ja-JP" sz="3600" dirty="0" smtClean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735" y="2059214"/>
            <a:ext cx="9144000" cy="2743200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559905" y="5548902"/>
            <a:ext cx="107516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dirty="0" smtClean="0"/>
              <a:t>　</a:t>
            </a:r>
            <a:r>
              <a:rPr kumimoji="1" lang="en-US" altLang="ja-JP" sz="3600" dirty="0" smtClean="0"/>
              <a:t>100 </a:t>
            </a:r>
            <a:r>
              <a:rPr kumimoji="1" lang="ja-JP" altLang="en-US" sz="3600" dirty="0" smtClean="0"/>
              <a:t>を記入しようとしても入らないのは</a:t>
            </a:r>
            <a:r>
              <a:rPr kumimoji="1" lang="ja-JP" altLang="en-US" sz="3600" b="1" u="sng" dirty="0" smtClean="0"/>
              <a:t>正常動作</a:t>
            </a:r>
            <a:endParaRPr kumimoji="1" lang="en-US" altLang="ja-JP" sz="3600" b="1" u="sng" dirty="0" smtClean="0"/>
          </a:p>
          <a:p>
            <a:r>
              <a:rPr lang="ja-JP" altLang="en-US" sz="3600" dirty="0"/>
              <a:t>　</a:t>
            </a:r>
            <a:r>
              <a:rPr lang="ja-JP" altLang="en-US" sz="3600" dirty="0" smtClean="0"/>
              <a:t>＝　今日学んだ</a:t>
            </a:r>
            <a:r>
              <a:rPr lang="ja-JP" altLang="en-US" sz="3600" b="1" dirty="0" smtClean="0"/>
              <a:t>リレーションシップ</a:t>
            </a:r>
            <a:r>
              <a:rPr lang="ja-JP" altLang="en-US" sz="3600" dirty="0" smtClean="0"/>
              <a:t>の機能</a:t>
            </a:r>
            <a:endParaRPr kumimoji="1" lang="en-US" altLang="ja-JP" sz="3600" dirty="0" smtClean="0"/>
          </a:p>
        </p:txBody>
      </p:sp>
    </p:spTree>
    <p:extLst>
      <p:ext uri="{BB962C8B-B14F-4D97-AF65-F5344CB8AC3E}">
        <p14:creationId xmlns:p14="http://schemas.microsoft.com/office/powerpoint/2010/main" val="41450240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47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97" y="1753961"/>
            <a:ext cx="3612063" cy="294891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961"/>
            <a:ext cx="3612063" cy="2948911"/>
          </a:xfrm>
          <a:prstGeom prst="rect">
            <a:avLst/>
          </a:prstGeom>
        </p:spPr>
      </p:pic>
      <p:pic>
        <p:nvPicPr>
          <p:cNvPr id="9" name="図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94" y="1753961"/>
            <a:ext cx="3942699" cy="3218844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3712012" y="2899960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1" name="右矢印 10"/>
          <p:cNvSpPr/>
          <p:nvPr/>
        </p:nvSpPr>
        <p:spPr>
          <a:xfrm>
            <a:off x="7884893" y="2764993"/>
            <a:ext cx="334236" cy="92684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13377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　リボンで、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ファイル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3" name="角丸四角形 12"/>
          <p:cNvSpPr/>
          <p:nvPr/>
        </p:nvSpPr>
        <p:spPr>
          <a:xfrm>
            <a:off x="4259523" y="5003498"/>
            <a:ext cx="403287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800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800" dirty="0" smtClean="0">
                <a:solidFill>
                  <a:srgbClr val="0033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4" name="正方形/長方形 13"/>
          <p:cNvSpPr/>
          <p:nvPr/>
        </p:nvSpPr>
        <p:spPr>
          <a:xfrm>
            <a:off x="0" y="1821647"/>
            <a:ext cx="669303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4119513" y="3771945"/>
            <a:ext cx="895547" cy="47394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角丸四角形 15"/>
          <p:cNvSpPr/>
          <p:nvPr/>
        </p:nvSpPr>
        <p:spPr>
          <a:xfrm>
            <a:off x="8726579" y="4972805"/>
            <a:ext cx="3224121" cy="1439400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　</a:t>
            </a:r>
            <a:r>
              <a:rPr lang="ja-JP" altLang="en-US" sz="28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を閉じると、表示が空になる</a:t>
            </a:r>
            <a:endParaRPr lang="en-US" altLang="ja-JP" sz="2800" dirty="0" smtClean="0">
              <a:solidFill>
                <a:srgbClr val="0033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7" name="タイトル 1"/>
          <p:cNvSpPr txBox="1">
            <a:spLocks/>
          </p:cNvSpPr>
          <p:nvPr/>
        </p:nvSpPr>
        <p:spPr>
          <a:xfrm>
            <a:off x="1438782" y="392563"/>
            <a:ext cx="11633708" cy="1447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rgbClr val="0066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データベースを閉じてから、</a:t>
            </a: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530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を終了してください</a:t>
            </a:r>
            <a:endParaRPr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4527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3106</TotalTime>
  <Words>1641</Words>
  <Application>Microsoft Office PowerPoint</Application>
  <PresentationFormat>ワイド画面</PresentationFormat>
  <Paragraphs>443</Paragraphs>
  <Slides>47</Slides>
  <Notes>12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47</vt:i4>
      </vt:variant>
    </vt:vector>
  </HeadingPairs>
  <TitlesOfParts>
    <vt:vector size="54" baseType="lpstr"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を使ってみよう 第３回</vt:lpstr>
      <vt:lpstr>3-1リレーションシップ</vt:lpstr>
      <vt:lpstr>PowerPoint プレゼンテーション</vt:lpstr>
      <vt:lpstr>リレーションシップとは</vt:lpstr>
      <vt:lpstr>3-1 リレーションシップとは</vt:lpstr>
      <vt:lpstr>リレーションシップは大切</vt:lpstr>
      <vt:lpstr>リレーションシップは大切</vt:lpstr>
      <vt:lpstr>3-2 Access 2013 での リレーションシップ</vt:lpstr>
      <vt:lpstr>Access のリレーションシップウインドウ</vt:lpstr>
      <vt:lpstr>Access のリレーションシップウインドウ</vt:lpstr>
      <vt:lpstr>Access のリレーションシップウインドウ</vt:lpstr>
      <vt:lpstr>リレーションシップの向きに気を付ける！</vt:lpstr>
      <vt:lpstr>（参考）外部キー、参照整合性</vt:lpstr>
      <vt:lpstr>3-2 Access 2013 でのリレーションシップの作成</vt:lpstr>
      <vt:lpstr>いまから行うこと　１／２</vt:lpstr>
      <vt:lpstr>いまから行うこと　２／２</vt:lpstr>
      <vt:lpstr>実習タイム　その①　</vt:lpstr>
      <vt:lpstr>Access 2013 の起動手順例（Windows 8 系列の場合） （再掲）</vt:lpstr>
      <vt:lpstr>実習タイム　その①　</vt:lpstr>
      <vt:lpstr>Access 2013 で空のデスクトップデータベースを作成</vt:lpstr>
      <vt:lpstr>実習タイム　その①　</vt:lpstr>
      <vt:lpstr>デザインビューで主キーの設定</vt:lpstr>
      <vt:lpstr>実習タイム　その①　</vt:lpstr>
      <vt:lpstr>PowerPoint プレゼンテーション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実習タイム　その①　</vt:lpstr>
      <vt:lpstr>演習タイム　その②</vt:lpstr>
      <vt:lpstr>演習タイム　その②</vt:lpstr>
      <vt:lpstr>演習タイム　その②</vt:lpstr>
      <vt:lpstr>演習タイム　その②</vt:lpstr>
      <vt:lpstr>演習タイム　その③</vt:lpstr>
      <vt:lpstr>演習タイム　その③</vt:lpstr>
      <vt:lpstr>実習タイム　その③　</vt:lpstr>
      <vt:lpstr>実習タイム　その③　</vt:lpstr>
      <vt:lpstr>実習タイム　その③　</vt:lpstr>
      <vt:lpstr>チャレンジ課題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336</cp:revision>
  <cp:lastPrinted>2017-10-06T01:39:53Z</cp:lastPrinted>
  <dcterms:created xsi:type="dcterms:W3CDTF">2015-04-02T07:07:27Z</dcterms:created>
  <dcterms:modified xsi:type="dcterms:W3CDTF">2018-02-01T02:58:40Z</dcterms:modified>
</cp:coreProperties>
</file>