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6" r:id="rId2"/>
    <p:sldId id="451" r:id="rId3"/>
    <p:sldId id="484" r:id="rId4"/>
    <p:sldId id="450" r:id="rId5"/>
    <p:sldId id="453" r:id="rId6"/>
    <p:sldId id="400" r:id="rId7"/>
    <p:sldId id="454" r:id="rId8"/>
    <p:sldId id="455" r:id="rId9"/>
    <p:sldId id="456" r:id="rId10"/>
    <p:sldId id="437" r:id="rId11"/>
    <p:sldId id="449" r:id="rId12"/>
    <p:sldId id="467" r:id="rId13"/>
    <p:sldId id="460" r:id="rId14"/>
    <p:sldId id="462" r:id="rId15"/>
    <p:sldId id="461" r:id="rId16"/>
    <p:sldId id="403" r:id="rId17"/>
    <p:sldId id="341" r:id="rId18"/>
    <p:sldId id="367" r:id="rId19"/>
    <p:sldId id="463" r:id="rId20"/>
    <p:sldId id="464" r:id="rId21"/>
    <p:sldId id="466" r:id="rId22"/>
    <p:sldId id="465" r:id="rId23"/>
    <p:sldId id="468" r:id="rId24"/>
    <p:sldId id="446" r:id="rId25"/>
    <p:sldId id="447" r:id="rId26"/>
    <p:sldId id="448" r:id="rId27"/>
    <p:sldId id="469" r:id="rId28"/>
    <p:sldId id="471" r:id="rId29"/>
    <p:sldId id="472" r:id="rId30"/>
    <p:sldId id="473" r:id="rId31"/>
    <p:sldId id="474" r:id="rId32"/>
    <p:sldId id="485" r:id="rId33"/>
    <p:sldId id="470" r:id="rId34"/>
    <p:sldId id="476" r:id="rId35"/>
    <p:sldId id="475" r:id="rId36"/>
    <p:sldId id="477" r:id="rId37"/>
    <p:sldId id="479" r:id="rId38"/>
    <p:sldId id="480" r:id="rId39"/>
    <p:sldId id="481" r:id="rId40"/>
    <p:sldId id="482" r:id="rId41"/>
    <p:sldId id="483" r:id="rId42"/>
    <p:sldId id="435" r:id="rId43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00"/>
    <a:srgbClr val="000000"/>
    <a:srgbClr val="0000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43" autoAdjust="0"/>
    <p:restoredTop sz="94790" autoAdjust="0"/>
  </p:normalViewPr>
  <p:slideViewPr>
    <p:cSldViewPr snapToGrid="0">
      <p:cViewPr varScale="1">
        <p:scale>
          <a:sx n="112" d="100"/>
          <a:sy n="112" d="100"/>
        </p:scale>
        <p:origin x="132" y="594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2689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2724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8678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7886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6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966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9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506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424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26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752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32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169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37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21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61473" y="1266741"/>
            <a:ext cx="11196721" cy="2387600"/>
          </a:xfrm>
        </p:spPr>
        <p:txBody>
          <a:bodyPr>
            <a:normAutofit/>
          </a:bodyPr>
          <a:lstStyle/>
          <a:p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</a:t>
            </a:r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を使ってみよう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回</a:t>
            </a:r>
            <a:endParaRPr kumimoji="1" lang="ja-JP" altLang="en-US" sz="4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>
          <a:xfrm>
            <a:off x="1471863" y="4107364"/>
            <a:ext cx="9144000" cy="2614111"/>
          </a:xfrm>
        </p:spPr>
        <p:txBody>
          <a:bodyPr>
            <a:normAutofit/>
          </a:bodyPr>
          <a:lstStyle/>
          <a:p>
            <a:pPr lvl="0" algn="l"/>
            <a:r>
              <a:rPr kumimoji="1" lang="ja-JP" altLang="en-US" dirty="0" smtClean="0">
                <a:solidFill>
                  <a:schemeClr val="tx1"/>
                </a:solidFill>
              </a:rPr>
              <a:t>キーワード：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algn="l"/>
            <a:r>
              <a:rPr lang="en-US" altLang="ja-JP" smtClean="0">
                <a:solidFill>
                  <a:schemeClr val="tx1"/>
                </a:solidFill>
              </a:rPr>
              <a:t>   GUI</a:t>
            </a:r>
            <a:r>
              <a:rPr lang="ja-JP" altLang="en-US" dirty="0">
                <a:solidFill>
                  <a:schemeClr val="tx1"/>
                </a:solidFill>
              </a:rPr>
              <a:t>を用いたデータベース</a:t>
            </a:r>
            <a:r>
              <a:rPr lang="ja-JP" altLang="en-US" dirty="0" smtClean="0">
                <a:solidFill>
                  <a:schemeClr val="tx1"/>
                </a:solidFill>
              </a:rPr>
              <a:t>操作、</a:t>
            </a:r>
            <a:endParaRPr lang="ja-JP" altLang="en-US" dirty="0">
              <a:solidFill>
                <a:schemeClr val="tx1"/>
              </a:solidFill>
            </a:endParaRPr>
          </a:p>
          <a:p>
            <a:pPr algn="l"/>
            <a:r>
              <a:rPr lang="ja-JP" altLang="en-US" dirty="0">
                <a:solidFill>
                  <a:schemeClr val="tx1"/>
                </a:solidFill>
              </a:rPr>
              <a:t>　テーブル定義、フィールドとレコード、データ型</a:t>
            </a:r>
          </a:p>
          <a:p>
            <a:pPr algn="l"/>
            <a:r>
              <a:rPr lang="ja-JP" altLang="en-US" dirty="0">
                <a:solidFill>
                  <a:schemeClr val="tx1"/>
                </a:solidFill>
              </a:rPr>
              <a:t>　データシートビュー、デザインビュー</a:t>
            </a:r>
          </a:p>
          <a:p>
            <a:pPr algn="l"/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7034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3753927" y="747059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テーブル定義と</a:t>
            </a:r>
            <a:r>
              <a:rPr lang="ja-JP" altLang="en-US" sz="4000" dirty="0"/>
              <a:t>は</a:t>
            </a:r>
            <a:endParaRPr lang="ja-JP" altLang="en-US" sz="4000" dirty="0" smtClean="0"/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608682" y="1490440"/>
            <a:ext cx="11342017" cy="125397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rgbClr val="C00000"/>
                </a:solidFill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</a:rPr>
              <a:t>の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構造</a:t>
            </a:r>
            <a:r>
              <a:rPr lang="ja-JP" altLang="en-US" sz="3200" dirty="0" smtClean="0">
                <a:solidFill>
                  <a:schemeClr val="tx1"/>
                </a:solidFill>
              </a:rPr>
              <a:t>を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定義</a:t>
            </a:r>
            <a:r>
              <a:rPr lang="ja-JP" altLang="en-US" sz="3200" dirty="0" smtClean="0">
                <a:solidFill>
                  <a:schemeClr val="tx1"/>
                </a:solidFill>
              </a:rPr>
              <a:t>すること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　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フィールド名</a:t>
            </a:r>
            <a:r>
              <a:rPr lang="ja-JP" altLang="en-US" sz="3200" dirty="0" smtClean="0">
                <a:solidFill>
                  <a:schemeClr val="tx1"/>
                </a:solidFill>
              </a:rPr>
              <a:t>（属性名）、各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 smtClean="0">
                <a:solidFill>
                  <a:schemeClr val="tx1"/>
                </a:solidFill>
              </a:rPr>
              <a:t>（各列）の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データ型</a:t>
            </a:r>
            <a:r>
              <a:rPr lang="ja-JP" altLang="en-US" sz="3200" dirty="0" smtClean="0">
                <a:solidFill>
                  <a:schemeClr val="tx1"/>
                </a:solidFill>
              </a:rPr>
              <a:t>など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32954" y="735291"/>
            <a:ext cx="11717745" cy="1885362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741187" y="6008238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</a:rPr>
              <a:t>の例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11" name="Rectangle 3"/>
          <p:cNvSpPr txBox="1">
            <a:spLocks/>
          </p:cNvSpPr>
          <p:nvPr/>
        </p:nvSpPr>
        <p:spPr>
          <a:xfrm>
            <a:off x="6936310" y="6025251"/>
            <a:ext cx="4396524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</a:rPr>
              <a:t>の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構造</a:t>
            </a:r>
            <a:r>
              <a:rPr lang="ja-JP" altLang="en-US" sz="3200" dirty="0" smtClean="0">
                <a:solidFill>
                  <a:schemeClr val="tx1"/>
                </a:solidFill>
              </a:rPr>
              <a:t>の例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524548" y="3738705"/>
          <a:ext cx="4108458" cy="2204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5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9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09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09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238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76506" y="3028434"/>
            <a:ext cx="5004542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 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名： </a:t>
            </a:r>
            <a:r>
              <a:rPr lang="ja-JP" altLang="en-US" sz="3600" b="1" dirty="0" smtClean="0">
                <a:solidFill>
                  <a:schemeClr val="tx1"/>
                </a:solidFill>
              </a:rPr>
              <a:t>商品</a:t>
            </a:r>
            <a:endParaRPr lang="ja-JP" altLang="en-US" sz="3600" b="1" dirty="0">
              <a:solidFill>
                <a:schemeClr val="tx1"/>
              </a:solidFill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4904160" y="4292502"/>
            <a:ext cx="867266" cy="95210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/>
          </p:nvPr>
        </p:nvGraphicFramePr>
        <p:xfrm>
          <a:off x="5907791" y="3443767"/>
          <a:ext cx="6167617" cy="2499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76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44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6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949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主キーか？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38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Yes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数値型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060">
                <a:tc>
                  <a:txBody>
                    <a:bodyPr/>
                    <a:lstStyle/>
                    <a:p>
                      <a:pPr algn="r"/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商品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短いテキスト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060">
                <a:tc>
                  <a:txBody>
                    <a:bodyPr/>
                    <a:lstStyle/>
                    <a:p>
                      <a:pPr algn="r"/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単価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数値型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Rectangle 2"/>
          <p:cNvSpPr>
            <a:spLocks noGrp="1"/>
          </p:cNvSpPr>
          <p:nvPr>
            <p:ph type="title" idx="4294967295"/>
          </p:nvPr>
        </p:nvSpPr>
        <p:spPr>
          <a:xfrm>
            <a:off x="76506" y="-4473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要点を早く知りたいあなたのために</a:t>
            </a:r>
          </a:p>
        </p:txBody>
      </p:sp>
    </p:spTree>
    <p:extLst>
      <p:ext uri="{BB962C8B-B14F-4D97-AF65-F5344CB8AC3E}">
        <p14:creationId xmlns:p14="http://schemas.microsoft.com/office/powerpoint/2010/main" val="190576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2-1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レコード、フィールド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0266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レコードとは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741187" y="1412214"/>
            <a:ext cx="7952295" cy="77368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レコード</a:t>
            </a:r>
            <a:r>
              <a:rPr lang="ja-JP" altLang="en-US" sz="3200" dirty="0" smtClean="0">
                <a:solidFill>
                  <a:schemeClr val="tx1"/>
                </a:solidFill>
              </a:rPr>
              <a:t>とは、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１行分</a:t>
            </a:r>
            <a:r>
              <a:rPr lang="ja-JP" altLang="en-US" sz="3200" dirty="0" smtClean="0">
                <a:solidFill>
                  <a:schemeClr val="tx1"/>
                </a:solidFill>
              </a:rPr>
              <a:t>のデータのこと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197313" y="1115427"/>
            <a:ext cx="9010187" cy="1231847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3993435" y="5489764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</a:rPr>
              <a:t>の例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112165"/>
              </p:ext>
            </p:extLst>
          </p:nvPr>
        </p:nvGraphicFramePr>
        <p:xfrm>
          <a:off x="3079212" y="3088256"/>
          <a:ext cx="4108458" cy="2204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5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9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09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09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238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3"/>
          <p:cNvSpPr txBox="1">
            <a:spLocks/>
          </p:cNvSpPr>
          <p:nvPr/>
        </p:nvSpPr>
        <p:spPr>
          <a:xfrm>
            <a:off x="197313" y="4230722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データ</a:t>
            </a:r>
            <a:r>
              <a:rPr lang="ja-JP" altLang="en-US" sz="3200" dirty="0">
                <a:solidFill>
                  <a:schemeClr val="tx1"/>
                </a:solidFill>
              </a:rPr>
              <a:t>本体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3" name="左中かっこ 2"/>
          <p:cNvSpPr/>
          <p:nvPr/>
        </p:nvSpPr>
        <p:spPr>
          <a:xfrm>
            <a:off x="2516957" y="3864990"/>
            <a:ext cx="226243" cy="14276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左中かっこ 17"/>
          <p:cNvSpPr/>
          <p:nvPr/>
        </p:nvSpPr>
        <p:spPr>
          <a:xfrm flipH="1">
            <a:off x="7331217" y="3864990"/>
            <a:ext cx="384927" cy="64102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左中かっこ 18"/>
          <p:cNvSpPr/>
          <p:nvPr/>
        </p:nvSpPr>
        <p:spPr>
          <a:xfrm flipH="1">
            <a:off x="7331216" y="4606435"/>
            <a:ext cx="384927" cy="64102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Rectangle 3"/>
          <p:cNvSpPr txBox="1">
            <a:spLocks/>
          </p:cNvSpPr>
          <p:nvPr/>
        </p:nvSpPr>
        <p:spPr>
          <a:xfrm>
            <a:off x="7859691" y="3837389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レコード</a:t>
            </a:r>
            <a:endParaRPr lang="en-US" altLang="ja-JP" sz="3200" dirty="0">
              <a:solidFill>
                <a:srgbClr val="C00000"/>
              </a:solidFill>
            </a:endParaRPr>
          </a:p>
        </p:txBody>
      </p:sp>
      <p:sp>
        <p:nvSpPr>
          <p:cNvPr id="21" name="Rectangle 3"/>
          <p:cNvSpPr txBox="1">
            <a:spLocks/>
          </p:cNvSpPr>
          <p:nvPr/>
        </p:nvSpPr>
        <p:spPr>
          <a:xfrm>
            <a:off x="7859689" y="4653569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レコード</a:t>
            </a:r>
            <a:endParaRPr lang="en-US" altLang="ja-JP" sz="3200" dirty="0">
              <a:solidFill>
                <a:srgbClr val="C00000"/>
              </a:solidFill>
            </a:endParaRPr>
          </a:p>
        </p:txBody>
      </p:sp>
      <p:sp>
        <p:nvSpPr>
          <p:cNvPr id="22" name="Rectangle 3"/>
          <p:cNvSpPr txBox="1">
            <a:spLocks/>
          </p:cNvSpPr>
          <p:nvPr/>
        </p:nvSpPr>
        <p:spPr>
          <a:xfrm>
            <a:off x="7645138" y="5615676"/>
            <a:ext cx="4402318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全体で２つの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レコード</a:t>
            </a:r>
            <a:endParaRPr lang="en-US" altLang="ja-JP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53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フィールドとは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741187" y="1412214"/>
            <a:ext cx="10523844" cy="77368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 smtClean="0">
                <a:solidFill>
                  <a:schemeClr val="tx1"/>
                </a:solidFill>
              </a:rPr>
              <a:t>とは、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１つの列</a:t>
            </a:r>
            <a:r>
              <a:rPr lang="ja-JP" altLang="en-US" sz="3200" dirty="0" smtClean="0">
                <a:solidFill>
                  <a:schemeClr val="tx1"/>
                </a:solidFill>
              </a:rPr>
              <a:t>（各項目）のこと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197313" y="1115427"/>
            <a:ext cx="11067718" cy="1231847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3079212" y="3088256"/>
          <a:ext cx="4108458" cy="2204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5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9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09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09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238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3"/>
          <p:cNvSpPr txBox="1">
            <a:spLocks/>
          </p:cNvSpPr>
          <p:nvPr/>
        </p:nvSpPr>
        <p:spPr>
          <a:xfrm>
            <a:off x="197313" y="4230722"/>
            <a:ext cx="3091993" cy="696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データ</a:t>
            </a:r>
            <a:r>
              <a:rPr lang="ja-JP" altLang="en-US" sz="3200" dirty="0">
                <a:solidFill>
                  <a:schemeClr val="tx1"/>
                </a:solidFill>
              </a:rPr>
              <a:t>本体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  <p:sp>
        <p:nvSpPr>
          <p:cNvPr id="3" name="左中かっこ 2"/>
          <p:cNvSpPr/>
          <p:nvPr/>
        </p:nvSpPr>
        <p:spPr>
          <a:xfrm>
            <a:off x="2516957" y="3864990"/>
            <a:ext cx="226243" cy="14276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Rectangle 3"/>
          <p:cNvSpPr txBox="1">
            <a:spLocks/>
          </p:cNvSpPr>
          <p:nvPr/>
        </p:nvSpPr>
        <p:spPr>
          <a:xfrm>
            <a:off x="3289306" y="5702915"/>
            <a:ext cx="4402318" cy="69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全体で３つの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フィールド</a:t>
            </a:r>
            <a:endParaRPr lang="en-US" altLang="ja-JP" sz="3200" dirty="0">
              <a:solidFill>
                <a:srgbClr val="C00000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079211" y="3088257"/>
            <a:ext cx="842339" cy="2163914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3993435" y="3088255"/>
            <a:ext cx="1763898" cy="2162017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5829217" y="3088256"/>
            <a:ext cx="1358453" cy="2168418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18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2-2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主キー、データ型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6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489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2-2-1 </a:t>
            </a:r>
            <a:r>
              <a:rPr lang="ja-JP" altLang="en-US" sz="4000" dirty="0" smtClean="0"/>
              <a:t>主キー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06030" y="920473"/>
            <a:ext cx="8608243" cy="378978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通し</a:t>
            </a:r>
            <a:r>
              <a:rPr lang="ja-JP" altLang="en-US" sz="3200" dirty="0" smtClean="0">
                <a:solidFill>
                  <a:schemeClr val="tx1"/>
                </a:solidFill>
              </a:rPr>
              <a:t>番号、学生番号のように、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１つのテーブルの中で同じ値が２回以上出ない</a:t>
            </a:r>
            <a:r>
              <a:rPr lang="ja-JP" altLang="en-US" sz="3200" dirty="0" smtClean="0">
                <a:solidFill>
                  <a:schemeClr val="tx1"/>
                </a:solidFill>
              </a:rPr>
              <a:t>と前もって分かっている</a:t>
            </a:r>
            <a:r>
              <a:rPr lang="ja-JP" altLang="en-US" sz="3200" dirty="0">
                <a:solidFill>
                  <a:srgbClr val="C00000"/>
                </a:solidFill>
              </a:rPr>
              <a:t>フィールド</a:t>
            </a:r>
            <a:endParaRPr lang="ja-JP" altLang="en-US" sz="3200" u="sng" dirty="0">
              <a:solidFill>
                <a:srgbClr val="C00000"/>
              </a:solidFill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514494"/>
              </p:ext>
            </p:extLst>
          </p:nvPr>
        </p:nvGraphicFramePr>
        <p:xfrm>
          <a:off x="280046" y="3016102"/>
          <a:ext cx="5884698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16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9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テキスト ボックス 10"/>
          <p:cNvSpPr txBox="1"/>
          <p:nvPr/>
        </p:nvSpPr>
        <p:spPr>
          <a:xfrm>
            <a:off x="131815" y="5744647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80046" y="3016102"/>
            <a:ext cx="1267541" cy="2624826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627592" y="5847968"/>
            <a:ext cx="60324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※</a:t>
            </a:r>
            <a:r>
              <a:rPr kumimoji="1" lang="ja-JP" altLang="en-US" sz="2400" dirty="0" smtClean="0"/>
              <a:t>　他のフィールドは、同じ値が２回以上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出る可能性があるので、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主キー</a:t>
            </a:r>
            <a:r>
              <a:rPr kumimoji="1" lang="ja-JP" altLang="en-US" sz="2400" dirty="0" smtClean="0"/>
              <a:t>と言わない</a:t>
            </a:r>
            <a:endParaRPr kumimoji="1" lang="ja-JP" altLang="en-US" sz="2400" dirty="0"/>
          </a:p>
        </p:txBody>
      </p:sp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036412"/>
              </p:ext>
            </p:extLst>
          </p:nvPr>
        </p:nvGraphicFramePr>
        <p:xfrm>
          <a:off x="7192652" y="2447488"/>
          <a:ext cx="4758048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4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4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9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会員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道具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個数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8011458" y="5894685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C00000"/>
                </a:solidFill>
              </a:rPr>
              <a:t>主キー</a:t>
            </a:r>
            <a:r>
              <a:rPr kumimoji="1" lang="ja-JP" altLang="en-US" sz="2400" dirty="0" smtClean="0"/>
              <a:t>が無い場合もある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1519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2</a:t>
            </a:r>
            <a:r>
              <a:rPr lang="ja-JP" altLang="en-US" sz="4000" dirty="0" smtClean="0"/>
              <a:t>-</a:t>
            </a:r>
            <a:r>
              <a:rPr lang="en-US" altLang="ja-JP" sz="4000" dirty="0" smtClean="0"/>
              <a:t>2-2 </a:t>
            </a:r>
            <a:r>
              <a:rPr lang="ja-JP" altLang="en-US" sz="4000" dirty="0" smtClean="0"/>
              <a:t>データ型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8608243" cy="378978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データ型</a:t>
            </a:r>
            <a:r>
              <a:rPr lang="ja-JP" altLang="en-US" sz="3200" dirty="0" smtClean="0">
                <a:solidFill>
                  <a:schemeClr val="tx1"/>
                </a:solidFill>
              </a:rPr>
              <a:t>とは、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データの種類</a:t>
            </a:r>
            <a:r>
              <a:rPr lang="ja-JP" altLang="en-US" sz="3200" dirty="0" smtClean="0">
                <a:solidFill>
                  <a:schemeClr val="tx1"/>
                </a:solidFill>
              </a:rPr>
              <a:t>のこと</a:t>
            </a:r>
            <a:endParaRPr lang="ja-JP" altLang="en-US" sz="3200" dirty="0">
              <a:solidFill>
                <a:schemeClr val="tx1"/>
              </a:solidFill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1815643" y="3120167"/>
            <a:ext cx="6917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800" dirty="0" smtClean="0"/>
              <a:t>※ </a:t>
            </a:r>
            <a:r>
              <a:rPr lang="ja-JP" altLang="en-US" sz="2800" dirty="0" smtClean="0"/>
              <a:t>マイクロソフト </a:t>
            </a:r>
            <a:r>
              <a:rPr lang="en-US" altLang="ja-JP" sz="2800" dirty="0"/>
              <a:t>Access </a:t>
            </a:r>
            <a:r>
              <a:rPr lang="ja-JP" altLang="en-US" sz="2800" dirty="0" err="1" smtClean="0"/>
              <a:t>での</a:t>
            </a:r>
            <a:r>
              <a:rPr lang="ja-JP" altLang="en-US" sz="2800" dirty="0" smtClean="0"/>
              <a:t>データ型は</a:t>
            </a:r>
            <a:endParaRPr lang="ja-JP" altLang="en-US" sz="2800" dirty="0"/>
          </a:p>
        </p:txBody>
      </p:sp>
      <p:sp>
        <p:nvSpPr>
          <p:cNvPr id="3" name="正方形/長方形 2"/>
          <p:cNvSpPr/>
          <p:nvPr/>
        </p:nvSpPr>
        <p:spPr>
          <a:xfrm>
            <a:off x="2636921" y="3910143"/>
            <a:ext cx="6096000" cy="11049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2800" dirty="0"/>
              <a:t>短い</a:t>
            </a:r>
            <a:r>
              <a:rPr lang="ja-JP" altLang="en-US" sz="2800" dirty="0" smtClean="0"/>
              <a:t>テキスト</a:t>
            </a:r>
            <a:r>
              <a:rPr lang="ja-JP" altLang="en-US" sz="2800" dirty="0"/>
              <a:t>、</a:t>
            </a:r>
            <a:r>
              <a:rPr lang="ja-JP" altLang="en-US" sz="2800" dirty="0" smtClean="0"/>
              <a:t>数値、日付</a:t>
            </a:r>
            <a:r>
              <a:rPr lang="ja-JP" altLang="en-US" sz="2800" dirty="0"/>
              <a:t>／</a:t>
            </a:r>
            <a:r>
              <a:rPr lang="ja-JP" altLang="en-US" sz="2800" dirty="0" smtClean="0"/>
              <a:t>時刻、</a:t>
            </a:r>
            <a:r>
              <a:rPr lang="en-US" altLang="ja-JP" sz="2800" dirty="0" smtClean="0"/>
              <a:t>Yes/No</a:t>
            </a:r>
            <a:r>
              <a:rPr lang="ja-JP" altLang="en-US" sz="2800" dirty="0"/>
              <a:t> </a:t>
            </a:r>
            <a:r>
              <a:rPr lang="ja-JP" altLang="en-US" sz="2800" dirty="0" smtClean="0"/>
              <a:t>など</a:t>
            </a:r>
            <a:endParaRPr lang="ja-JP" altLang="en-US" sz="2800" dirty="0"/>
          </a:p>
        </p:txBody>
      </p:sp>
      <p:sp>
        <p:nvSpPr>
          <p:cNvPr id="10" name="角丸四角形 9"/>
          <p:cNvSpPr/>
          <p:nvPr/>
        </p:nvSpPr>
        <p:spPr>
          <a:xfrm>
            <a:off x="1021402" y="2762818"/>
            <a:ext cx="8641887" cy="2610693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2714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2-3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594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テーブル定義と</a:t>
            </a:r>
            <a:r>
              <a:rPr lang="ja-JP" altLang="en-US" sz="4000" dirty="0"/>
              <a:t>は</a:t>
            </a:r>
            <a:endParaRPr lang="ja-JP" altLang="en-US" sz="4000" dirty="0" smtClean="0"/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817297"/>
            <a:ext cx="11056071" cy="239724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■　最初は、必ず、</a:t>
            </a:r>
            <a:r>
              <a:rPr lang="ja-JP" altLang="en-US" sz="3200" u="sng" dirty="0">
                <a:solidFill>
                  <a:srgbClr val="FF0000"/>
                </a:solidFill>
              </a:rPr>
              <a:t>空</a:t>
            </a:r>
            <a:r>
              <a:rPr lang="ja-JP" altLang="en-US" sz="3200" dirty="0">
                <a:solidFill>
                  <a:schemeClr val="tx1"/>
                </a:solidFill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</a:rPr>
              <a:t>を作る</a:t>
            </a:r>
            <a:endParaRPr lang="en-US" altLang="ja-JP" sz="3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■　このとき、テーブルの構造（</a:t>
            </a:r>
            <a:r>
              <a:rPr lang="ja-JP" altLang="en-US" sz="3200" dirty="0">
                <a:solidFill>
                  <a:srgbClr val="C00000"/>
                </a:solidFill>
              </a:rPr>
              <a:t>フィールド名</a:t>
            </a:r>
            <a:r>
              <a:rPr lang="ja-JP" altLang="en-US" sz="3200" dirty="0">
                <a:solidFill>
                  <a:schemeClr val="tx1"/>
                </a:solidFill>
              </a:rPr>
              <a:t>、各</a:t>
            </a:r>
            <a:r>
              <a:rPr lang="ja-JP" altLang="en-US" sz="3200" dirty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>
                <a:solidFill>
                  <a:schemeClr val="tx1"/>
                </a:solidFill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</a:rPr>
              <a:t>データ型</a:t>
            </a:r>
            <a:r>
              <a:rPr lang="ja-JP" altLang="en-US" sz="3200" dirty="0">
                <a:solidFill>
                  <a:schemeClr val="tx1"/>
                </a:solidFill>
              </a:rPr>
              <a:t>、</a:t>
            </a:r>
            <a:r>
              <a:rPr lang="ja-JP" altLang="en-US" sz="3200" dirty="0">
                <a:solidFill>
                  <a:srgbClr val="C00000"/>
                </a:solidFill>
              </a:rPr>
              <a:t>テーブル名、主キー</a:t>
            </a:r>
            <a:r>
              <a:rPr lang="ja-JP" altLang="en-US" sz="3200" dirty="0">
                <a:solidFill>
                  <a:schemeClr val="tx1"/>
                </a:solidFill>
              </a:rPr>
              <a:t>など）を定める．この作業がテーブル定義</a:t>
            </a:r>
            <a:endParaRPr lang="en-US" altLang="ja-JP" sz="3200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solidFill>
                <a:schemeClr val="tx1"/>
              </a:solidFill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907" y="3214540"/>
            <a:ext cx="8410456" cy="225141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ectangle 3"/>
          <p:cNvSpPr txBox="1">
            <a:spLocks/>
          </p:cNvSpPr>
          <p:nvPr/>
        </p:nvSpPr>
        <p:spPr>
          <a:xfrm>
            <a:off x="1545994" y="5726841"/>
            <a:ext cx="9871868" cy="771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図．マイクロソフト </a:t>
            </a:r>
            <a:r>
              <a:rPr lang="en-US" altLang="ja-JP" sz="3200" dirty="0" smtClean="0">
                <a:solidFill>
                  <a:schemeClr val="tx1"/>
                </a:solidFill>
              </a:rPr>
              <a:t>Access </a:t>
            </a:r>
            <a:r>
              <a:rPr lang="ja-JP" altLang="en-US" sz="3200" dirty="0" smtClean="0">
                <a:solidFill>
                  <a:schemeClr val="tx1"/>
                </a:solidFill>
              </a:rPr>
              <a:t>の</a:t>
            </a:r>
            <a:r>
              <a:rPr lang="ja-JP" altLang="en-US" sz="3200" b="1" dirty="0" smtClean="0">
                <a:solidFill>
                  <a:schemeClr val="tx1"/>
                </a:solidFill>
              </a:rPr>
              <a:t>デザインビュー</a:t>
            </a:r>
            <a:r>
              <a:rPr lang="ja-JP" altLang="en-US" sz="3200" dirty="0" smtClean="0">
                <a:solidFill>
                  <a:schemeClr val="tx1"/>
                </a:solidFill>
              </a:rPr>
              <a:t>の画面</a:t>
            </a:r>
            <a:endParaRPr lang="en-US" altLang="ja-JP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29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2-4 Access 2013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11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1055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のデザインビューを使って今から行うこと　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56265" y="1416641"/>
            <a:ext cx="9866489" cy="795138"/>
          </a:xfrm>
        </p:spPr>
        <p:txBody>
          <a:bodyPr>
            <a:normAutofit/>
          </a:bodyPr>
          <a:lstStyle/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定義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を行う！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034360" y="2437560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　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名：　</a:t>
            </a:r>
            <a:r>
              <a:rPr lang="ja-JP" altLang="en-US" sz="3600" b="1" dirty="0">
                <a:solidFill>
                  <a:schemeClr val="tx1"/>
                </a:solidFill>
              </a:rPr>
              <a:t>道具</a:t>
            </a:r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386545"/>
              </p:ext>
            </p:extLst>
          </p:nvPr>
        </p:nvGraphicFramePr>
        <p:xfrm>
          <a:off x="1921471" y="3228783"/>
          <a:ext cx="7062122" cy="26248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545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6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フィールド名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データ型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数値型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短いテキスト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数値型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8971679" y="3842252"/>
            <a:ext cx="1883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385547" y="6277302"/>
            <a:ext cx="8565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あとで実習で行ってもらいます（時間とります）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538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のデザインビュー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3"/>
            <a:ext cx="9667538" cy="378978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</a:t>
            </a:r>
            <a:r>
              <a:rPr lang="ja-JP" altLang="en-US" sz="3200" dirty="0" smtClean="0">
                <a:solidFill>
                  <a:schemeClr val="tx1"/>
                </a:solidFill>
              </a:rPr>
              <a:t>で、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テーブル定義</a:t>
            </a:r>
            <a:r>
              <a:rPr lang="ja-JP" altLang="en-US" sz="3200" dirty="0" smtClean="0">
                <a:solidFill>
                  <a:schemeClr val="tx1"/>
                </a:solidFill>
              </a:rPr>
              <a:t>が簡単にできる</a:t>
            </a:r>
            <a:r>
              <a:rPr lang="ja-JP" altLang="en-US" sz="3200" dirty="0" smtClean="0">
                <a:solidFill>
                  <a:srgbClr val="C00000"/>
                </a:solidFill>
              </a:rPr>
              <a:t>ビュー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31180" y="1004888"/>
            <a:ext cx="9635309" cy="1219023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788" y="2882432"/>
            <a:ext cx="8410456" cy="225141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0" name="正方形/長方形 9"/>
          <p:cNvSpPr/>
          <p:nvPr/>
        </p:nvSpPr>
        <p:spPr>
          <a:xfrm>
            <a:off x="2820046" y="3228799"/>
            <a:ext cx="4529021" cy="1489957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Rectangle 3"/>
          <p:cNvSpPr txBox="1">
            <a:spLocks/>
          </p:cNvSpPr>
          <p:nvPr/>
        </p:nvSpPr>
        <p:spPr>
          <a:xfrm>
            <a:off x="1862667" y="5444255"/>
            <a:ext cx="8534400" cy="1346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フィールド名</a:t>
            </a:r>
            <a:r>
              <a:rPr lang="ja-JP" altLang="en-US" sz="3200" dirty="0" smtClean="0">
                <a:solidFill>
                  <a:schemeClr val="tx1"/>
                </a:solidFill>
              </a:rPr>
              <a:t>、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データ型</a:t>
            </a:r>
            <a:r>
              <a:rPr lang="ja-JP" altLang="en-US" sz="3200" dirty="0" smtClean="0">
                <a:solidFill>
                  <a:schemeClr val="tx1"/>
                </a:solidFill>
              </a:rPr>
              <a:t>を簡単に入力できる．一目でテーブル全体が分かる</a:t>
            </a:r>
            <a:endParaRPr lang="en-US" altLang="ja-JP" sz="3200" dirty="0" smtClean="0">
              <a:solidFill>
                <a:schemeClr val="tx1"/>
              </a:solidFill>
            </a:endParaRPr>
          </a:p>
        </p:txBody>
      </p:sp>
      <p:cxnSp>
        <p:nvCxnSpPr>
          <p:cNvPr id="4" name="直線矢印コネクタ 3"/>
          <p:cNvCxnSpPr/>
          <p:nvPr/>
        </p:nvCxnSpPr>
        <p:spPr>
          <a:xfrm>
            <a:off x="1727200" y="3386667"/>
            <a:ext cx="719588" cy="158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3"/>
          <p:cNvSpPr txBox="1">
            <a:spLocks/>
          </p:cNvSpPr>
          <p:nvPr/>
        </p:nvSpPr>
        <p:spPr>
          <a:xfrm>
            <a:off x="231180" y="2783410"/>
            <a:ext cx="8534400" cy="2350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を示す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マーク</a:t>
            </a:r>
            <a:endParaRPr lang="en-US" altLang="ja-JP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67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のデザインビューを開く手順</a:t>
            </a:r>
          </a:p>
        </p:txBody>
      </p:sp>
      <p:sp>
        <p:nvSpPr>
          <p:cNvPr id="12" name="角丸四角形 11"/>
          <p:cNvSpPr/>
          <p:nvPr/>
        </p:nvSpPr>
        <p:spPr>
          <a:xfrm>
            <a:off x="870129" y="5441950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「</a:t>
            </a:r>
            <a:r>
              <a:rPr lang="ja-JP" altLang="en-US" sz="22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22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テーブルデザイン</a:t>
            </a:r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右矢印 12"/>
          <p:cNvSpPr/>
          <p:nvPr/>
        </p:nvSpPr>
        <p:spPr>
          <a:xfrm>
            <a:off x="6725027" y="265011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50" y="1060617"/>
            <a:ext cx="6420746" cy="4105848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486" y="1286395"/>
            <a:ext cx="4939514" cy="3533961"/>
          </a:xfrm>
          <a:prstGeom prst="rect">
            <a:avLst/>
          </a:prstGeom>
        </p:spPr>
      </p:pic>
      <p:sp>
        <p:nvSpPr>
          <p:cNvPr id="16" name="正方形/長方形 15"/>
          <p:cNvSpPr/>
          <p:nvPr/>
        </p:nvSpPr>
        <p:spPr>
          <a:xfrm>
            <a:off x="1262179" y="1377421"/>
            <a:ext cx="544043" cy="248179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1262179" y="1681329"/>
            <a:ext cx="679510" cy="621604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7846876" y="5278261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</a:t>
            </a:r>
            <a:r>
              <a:rPr lang="ja-JP" altLang="en-US" sz="2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ー</a:t>
            </a:r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8049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71525" y="1330258"/>
            <a:ext cx="9580946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初回起動では、</a:t>
            </a:r>
            <a:r>
              <a:rPr kumimoji="1" lang="ja-JP" altLang="ja-JP" sz="2800" b="1" u="sng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起動に数分くらいかかる</a:t>
            </a:r>
            <a:r>
              <a:rPr lang="ja-JP" altLang="en-US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場合がある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ので、</a:t>
            </a:r>
            <a:r>
              <a:rPr kumimoji="1" lang="ja-JP" altLang="en-US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慌てずに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待つこと</a:t>
            </a:r>
            <a:endParaRPr kumimoji="1" lang="en-US" altLang="ja-JP" sz="28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→　次ページに図解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4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の起動手順例（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Windows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系列の場合）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（再掲）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16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79400" y="4405773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↓をクリックして、</a:t>
            </a:r>
            <a:endParaRPr lang="en-US" altLang="ja-JP" sz="2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アプリ画面に映る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4286627" y="244691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7799789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4453745" y="4592808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46" y="1533482"/>
            <a:ext cx="3895839" cy="2625957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740362" y="3673001"/>
            <a:ext cx="690465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30438" y="4460644"/>
            <a:ext cx="345233" cy="38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172" y="1533483"/>
            <a:ext cx="3352853" cy="2811936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5936785" y="2257046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>
            <a:off x="8294334" y="238303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8294334" y="4604676"/>
            <a:ext cx="3894300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のスタート画面が開くので確認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12" y="1438804"/>
            <a:ext cx="3114592" cy="290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0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1844036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のデスクトップデータベース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3200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2.accdb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」にしなさい．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→　次ページに図解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301" y="2698045"/>
            <a:ext cx="7634343" cy="3961605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4393559" y="3789108"/>
            <a:ext cx="1871774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4476107" y="5144564"/>
            <a:ext cx="1303803" cy="132396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3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で空のデスクトップデータベースを作成</a:t>
            </a:r>
            <a:endParaRPr kumimoji="1" lang="ja-JP" altLang="en-US" sz="3600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3" y="1016483"/>
            <a:ext cx="3617639" cy="3479317"/>
          </a:xfrm>
          <a:ln>
            <a:solidFill>
              <a:schemeClr val="tx1"/>
            </a:solidFill>
          </a:ln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114090" y="4784155"/>
            <a:ext cx="3607010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</a:t>
            </a:r>
            <a:endParaRPr lang="en-US" altLang="ja-JP" sz="24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4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4059267" y="3924604"/>
            <a:ext cx="432319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ファイル名として「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データベース２</a:t>
            </a:r>
            <a:r>
              <a:rPr lang="en-US" altLang="ja-JP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400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」を設定し、「作成」をクリック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321" y="1748461"/>
            <a:ext cx="3426069" cy="1567941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8574326" y="3792309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ツール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く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3725031" y="225833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12" y="1300659"/>
            <a:ext cx="3990983" cy="2009594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5936785" y="1774944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959359" y="2575605"/>
            <a:ext cx="771641" cy="7346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1298317" y="1522399"/>
            <a:ext cx="1343283" cy="15353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92149" y="5253978"/>
            <a:ext cx="49103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ファイル名は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「●●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」のように設定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右矢印 17"/>
          <p:cNvSpPr/>
          <p:nvPr/>
        </p:nvSpPr>
        <p:spPr>
          <a:xfrm>
            <a:off x="8240090" y="226851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7628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184403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4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426" y="1587905"/>
            <a:ext cx="7456918" cy="4768445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2977476" y="1931061"/>
            <a:ext cx="615182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2977476" y="2292305"/>
            <a:ext cx="657545" cy="76698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72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251008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5"/>
            </a:pP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行目には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数値型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を入力しなさい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120" y="471570"/>
            <a:ext cx="5860580" cy="1568832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6245826" y="812309"/>
            <a:ext cx="1565171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下矢印 6"/>
          <p:cNvSpPr/>
          <p:nvPr/>
        </p:nvSpPr>
        <p:spPr>
          <a:xfrm>
            <a:off x="8508502" y="2033010"/>
            <a:ext cx="1072444" cy="3951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209" y="2502968"/>
            <a:ext cx="6192114" cy="1657581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7865782" y="3331758"/>
            <a:ext cx="1565171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7865782" y="2867841"/>
            <a:ext cx="1565171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7887041" y="4160549"/>
            <a:ext cx="4920869" cy="1485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メニューを表示させて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数値型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7921822" y="5277210"/>
            <a:ext cx="1072444" cy="3951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7240" y="5818130"/>
            <a:ext cx="7241607" cy="720782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461913" y="1442301"/>
            <a:ext cx="1272619" cy="7918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734532" y="1442301"/>
            <a:ext cx="1527142" cy="7918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603" y="79188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73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8"/>
            <a:ext cx="9580946" cy="3343517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6"/>
            </a:pP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行目には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名前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短いテキスト</a:t>
            </a:r>
            <a:endParaRPr lang="en-US" altLang="ja-JP" sz="32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を入力しなさい．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３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行目には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単価　数値型</a:t>
            </a:r>
            <a:endParaRPr lang="en-US" altLang="ja-JP" sz="32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を入力しなさい．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1" y="4197526"/>
            <a:ext cx="12157197" cy="2341386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707010" y="1451727"/>
            <a:ext cx="1225485" cy="7258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1932495" y="1451726"/>
            <a:ext cx="2762053" cy="7258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707009" y="2793974"/>
            <a:ext cx="1225485" cy="7258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1932496" y="2793973"/>
            <a:ext cx="1715678" cy="7258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74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251008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7"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」の列を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85" y="1660499"/>
            <a:ext cx="8178115" cy="2189218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1335159" y="2109049"/>
            <a:ext cx="1565171" cy="23904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1477930" y="2351863"/>
            <a:ext cx="1565171" cy="23904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1870063" y="3980473"/>
            <a:ext cx="9599448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のところを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右クリック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して「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07895" y="5402199"/>
            <a:ext cx="5253226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のマークを確認！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下矢印 15"/>
          <p:cNvSpPr/>
          <p:nvPr/>
        </p:nvSpPr>
        <p:spPr>
          <a:xfrm>
            <a:off x="5042606" y="4596316"/>
            <a:ext cx="1072444" cy="3951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159" y="5095492"/>
            <a:ext cx="6192114" cy="1657581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1187490" y="5418784"/>
            <a:ext cx="505844" cy="327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75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09798" y="1113442"/>
            <a:ext cx="9580946" cy="4632391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8"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を閉じなさい。このとき、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道具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8"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8"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あとで使うので、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を終了せずに、そのままにしておく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6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338" y="1696661"/>
            <a:ext cx="4480496" cy="1598510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3" y="1576863"/>
            <a:ext cx="6192114" cy="165758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テーブルを閉じる操作（１）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821265" y="3774207"/>
            <a:ext cx="5173133" cy="189746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①いま定義した「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」を右クリックし「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821265" y="1440555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1812102" y="1903120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右矢印 25"/>
          <p:cNvSpPr/>
          <p:nvPr/>
        </p:nvSpPr>
        <p:spPr>
          <a:xfrm>
            <a:off x="6703307" y="230759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7704127" y="2691522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角丸四角形 27"/>
          <p:cNvSpPr/>
          <p:nvPr/>
        </p:nvSpPr>
        <p:spPr>
          <a:xfrm>
            <a:off x="6620933" y="3710469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②「・・・変更を保存しますか？」には「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8148286" y="5210006"/>
            <a:ext cx="318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これで</a:t>
            </a:r>
            <a:r>
              <a:rPr kumimoji="1"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保存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される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11826201" y="229477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02657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150" y="1067070"/>
            <a:ext cx="6620547" cy="282584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テーブルを閉じる操作（２）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2654101" y="4286306"/>
            <a:ext cx="5173133" cy="22526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のテーブル保存では、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8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設定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するウインドウ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が開くので、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道具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2321478" y="2191784"/>
            <a:ext cx="1460300" cy="5563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1187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2-5 Access 2013</a:t>
            </a:r>
            <a:r>
              <a:rPr lang="ja-JP" altLang="en-US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のデータシートビュー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26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793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249245"/>
            <a:ext cx="11671300" cy="676275"/>
          </a:xfrm>
        </p:spPr>
        <p:txBody>
          <a:bodyPr>
            <a:normAutofit/>
          </a:bodyPr>
          <a:lstStyle/>
          <a:p>
            <a:r>
              <a:rPr kumimoji="1" lang="en-US" altLang="ja-JP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のデータシートビューを使って今から行うこと　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5376" y="1110939"/>
            <a:ext cx="9866489" cy="795138"/>
          </a:xfrm>
        </p:spPr>
        <p:txBody>
          <a:bodyPr>
            <a:normAutofit/>
          </a:bodyPr>
          <a:lstStyle/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のようにデータを入力する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023072" y="2030060"/>
            <a:ext cx="6764867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/>
              <a:t>◇　</a:t>
            </a:r>
            <a:r>
              <a:rPr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600" dirty="0" smtClean="0"/>
              <a:t>名：　</a:t>
            </a:r>
            <a:r>
              <a:rPr lang="ja-JP" altLang="en-US" sz="3600" b="1" dirty="0">
                <a:solidFill>
                  <a:schemeClr val="tx1"/>
                </a:solidFill>
              </a:rPr>
              <a:t>道具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239420" y="5339934"/>
            <a:ext cx="46410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12000</a:t>
            </a:r>
            <a:r>
              <a:rPr lang="ja-JP" altLang="en-US" sz="2400" dirty="0" smtClean="0"/>
              <a:t>」</a:t>
            </a:r>
            <a:r>
              <a:rPr lang="en-US" altLang="ja-JP" sz="2400" dirty="0" smtClean="0"/>
              <a:t>,</a:t>
            </a:r>
            <a:r>
              <a:rPr lang="ja-JP" altLang="en-US" sz="2400" dirty="0" smtClean="0"/>
              <a:t>「</a:t>
            </a:r>
            <a:r>
              <a:rPr lang="en-US" altLang="ja-JP" sz="2400" dirty="0" smtClean="0"/>
              <a:t>15000</a:t>
            </a:r>
            <a:r>
              <a:rPr lang="ja-JP" altLang="en-US" sz="2400" dirty="0" smtClean="0"/>
              <a:t>」</a:t>
            </a:r>
            <a:r>
              <a:rPr lang="en-US" altLang="ja-JP" sz="2400" dirty="0" smtClean="0"/>
              <a:t>,</a:t>
            </a:r>
            <a:r>
              <a:rPr lang="ja-JP" altLang="en-US" sz="2400" dirty="0" smtClean="0"/>
              <a:t>「</a:t>
            </a:r>
            <a:r>
              <a:rPr lang="en-US" altLang="ja-JP" sz="2400" dirty="0" smtClean="0"/>
              <a:t>800</a:t>
            </a:r>
            <a:r>
              <a:rPr lang="ja-JP" altLang="en-US" sz="2400" dirty="0" smtClean="0"/>
              <a:t>」は</a:t>
            </a:r>
            <a:endParaRPr lang="en-US" altLang="ja-JP" sz="2400" dirty="0" smtClean="0"/>
          </a:p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385547" y="5350917"/>
            <a:ext cx="32287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1</a:t>
            </a:r>
            <a:r>
              <a:rPr lang="ja-JP" altLang="en-US" sz="2400" dirty="0"/>
              <a:t>」</a:t>
            </a:r>
            <a:r>
              <a:rPr lang="en-US" altLang="ja-JP" sz="2400" dirty="0" smtClean="0"/>
              <a:t>, </a:t>
            </a:r>
            <a:r>
              <a:rPr lang="ja-JP" altLang="en-US" sz="2400" dirty="0" smtClean="0"/>
              <a:t>「</a:t>
            </a:r>
            <a:r>
              <a:rPr lang="en-US" altLang="ja-JP" sz="2400" dirty="0"/>
              <a:t>2</a:t>
            </a:r>
            <a:r>
              <a:rPr lang="ja-JP" altLang="en-US" sz="2400" dirty="0" smtClean="0"/>
              <a:t>」</a:t>
            </a:r>
            <a:r>
              <a:rPr lang="en-US" altLang="ja-JP" sz="2400" dirty="0"/>
              <a:t> , </a:t>
            </a:r>
            <a:r>
              <a:rPr lang="ja-JP" altLang="en-US" sz="2400" dirty="0" smtClean="0"/>
              <a:t>「</a:t>
            </a:r>
            <a:r>
              <a:rPr lang="en-US" altLang="ja-JP" sz="2400" dirty="0" smtClean="0"/>
              <a:t>3</a:t>
            </a:r>
            <a:r>
              <a:rPr lang="ja-JP" altLang="en-US" sz="2400" dirty="0" smtClean="0"/>
              <a:t>」は</a:t>
            </a:r>
            <a:endParaRPr lang="en-US" altLang="ja-JP" sz="2400" dirty="0" smtClean="0"/>
          </a:p>
          <a:p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962041"/>
              </p:ext>
            </p:extLst>
          </p:nvPr>
        </p:nvGraphicFramePr>
        <p:xfrm>
          <a:off x="1518874" y="2726091"/>
          <a:ext cx="8523111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バット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12000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バット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ボール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800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255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のデータシートビュー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99257" y="875317"/>
            <a:ext cx="10407410" cy="85188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u="sng" dirty="0" smtClean="0">
                <a:solidFill>
                  <a:srgbClr val="FF0000"/>
                </a:solidFill>
              </a:rPr>
              <a:t>データ本体</a:t>
            </a:r>
            <a:r>
              <a:rPr lang="ja-JP" altLang="en-US" sz="3200" dirty="0" smtClean="0">
                <a:solidFill>
                  <a:schemeClr val="tx1"/>
                </a:solidFill>
              </a:rPr>
              <a:t>を入力したり、表示したりできるビュー</a:t>
            </a:r>
            <a:endParaRPr lang="ja-JP" altLang="en-US" sz="3200" dirty="0">
              <a:solidFill>
                <a:schemeClr val="tx1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421" y="2156779"/>
            <a:ext cx="6216151" cy="4564696"/>
          </a:xfrm>
          <a:prstGeom prst="rect">
            <a:avLst/>
          </a:prstGeom>
        </p:spPr>
      </p:pic>
      <p:sp>
        <p:nvSpPr>
          <p:cNvPr id="3" name="左中かっこ 2"/>
          <p:cNvSpPr/>
          <p:nvPr/>
        </p:nvSpPr>
        <p:spPr>
          <a:xfrm>
            <a:off x="2269543" y="2168171"/>
            <a:ext cx="372533" cy="446969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419100" y="3870438"/>
            <a:ext cx="1777515" cy="14353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テーブル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>
                <a:solidFill>
                  <a:schemeClr val="tx1"/>
                </a:solidFill>
              </a:rPr>
              <a:t>ツール</a:t>
            </a:r>
          </a:p>
        </p:txBody>
      </p:sp>
      <p:sp>
        <p:nvSpPr>
          <p:cNvPr id="11" name="正方形/長方形 10"/>
          <p:cNvSpPr/>
          <p:nvPr/>
        </p:nvSpPr>
        <p:spPr>
          <a:xfrm>
            <a:off x="4240588" y="3041288"/>
            <a:ext cx="4893983" cy="348369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Rectangle 3"/>
          <p:cNvSpPr txBox="1">
            <a:spLocks/>
          </p:cNvSpPr>
          <p:nvPr/>
        </p:nvSpPr>
        <p:spPr>
          <a:xfrm>
            <a:off x="9134571" y="3232616"/>
            <a:ext cx="3057429" cy="276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chemeClr val="tx1"/>
                </a:solidFill>
              </a:rPr>
              <a:t>テーブルツールの中のこの部分が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endParaRPr lang="ja-JP" alt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68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42974" y="1034983"/>
            <a:ext cx="9866489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テーブルビューのオブジェクトウインドウで「</a:t>
            </a:r>
            <a:r>
              <a:rPr lang="ja-JP" altLang="en-US" sz="32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道具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」を選びなさい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750" y="2319173"/>
            <a:ext cx="6377892" cy="3302029"/>
          </a:xfrm>
          <a:prstGeom prst="rect">
            <a:avLst/>
          </a:prstGeom>
        </p:spPr>
      </p:pic>
      <p:sp>
        <p:nvSpPr>
          <p:cNvPr id="13" name="正方形/長方形 12"/>
          <p:cNvSpPr/>
          <p:nvPr/>
        </p:nvSpPr>
        <p:spPr>
          <a:xfrm>
            <a:off x="2925786" y="5006098"/>
            <a:ext cx="2340834" cy="44000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47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5" y="3686914"/>
            <a:ext cx="11135678" cy="317108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854008"/>
            <a:ext cx="9866489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 startAt="2"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データシート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ー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で、１行目に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	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バット</a:t>
            </a: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12000</a:t>
            </a: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</a:t>
            </a:r>
            <a:r>
              <a:rPr lang="ja-JP" altLang="en-US" sz="3200" dirty="0" err="1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のように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入力しなさい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707166" y="4670109"/>
            <a:ext cx="7262790" cy="5566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320800" y="534543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半角の数字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796844" y="534543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半角の数字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07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3727028"/>
            <a:ext cx="11450699" cy="326079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その②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792949"/>
            <a:ext cx="9866489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 startAt="3"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データシート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ー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で、２，３行目に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lang="en-US" altLang="ja-JP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バット</a:t>
            </a: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15000</a:t>
            </a: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</a:t>
            </a: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	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ボール</a:t>
            </a: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	    800</a:t>
            </a: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</a:t>
            </a:r>
            <a:r>
              <a:rPr lang="ja-JP" altLang="en-US" sz="3200" dirty="0" err="1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のように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入力しなさい</a:t>
            </a: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835915" y="5151696"/>
            <a:ext cx="7262790" cy="86483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383938" y="6147626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半角の数字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004749" y="618256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半角の数字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13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実践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演習の部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192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4890911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デザインビューを使って、テーブル名「</a:t>
            </a:r>
            <a:r>
              <a:rPr kumimoji="1" lang="ja-JP" altLang="en-US" sz="3200" b="1" dirty="0" smtClean="0"/>
              <a:t>会員</a:t>
            </a:r>
            <a:r>
              <a:rPr kumimoji="1" lang="ja-JP" altLang="en-US" sz="3200" dirty="0" smtClean="0"/>
              <a:t>」のテーブルを定義しなさい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925290"/>
              </p:ext>
            </p:extLst>
          </p:nvPr>
        </p:nvGraphicFramePr>
        <p:xfrm>
          <a:off x="279400" y="2618625"/>
          <a:ext cx="4854222" cy="23182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133622" y="3662363"/>
            <a:ext cx="1883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61055" y="5862461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7017471" y="1185929"/>
            <a:ext cx="5144911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データシートビューを使って、テーブル「</a:t>
            </a:r>
            <a:r>
              <a:rPr lang="ja-JP" altLang="en-US" sz="3200" b="1" dirty="0" smtClean="0"/>
              <a:t>会員</a:t>
            </a:r>
            <a:r>
              <a:rPr lang="ja-JP" altLang="en-US" sz="3200" dirty="0" smtClean="0"/>
              <a:t>」にデータを入力しなさい</a:t>
            </a:r>
            <a:endParaRPr lang="ja-JP" altLang="en-US" sz="3200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989026"/>
              </p:ext>
            </p:extLst>
          </p:nvPr>
        </p:nvGraphicFramePr>
        <p:xfrm>
          <a:off x="7625941" y="2823673"/>
          <a:ext cx="3764547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0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3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527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5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A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2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B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7979590" y="5073078"/>
            <a:ext cx="30572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en-US" altLang="ja-JP" sz="2800" dirty="0" smtClean="0"/>
              <a:t>1</a:t>
            </a:r>
            <a:r>
              <a:rPr lang="ja-JP" altLang="en-US" sz="2800" dirty="0"/>
              <a:t>」</a:t>
            </a:r>
            <a:r>
              <a:rPr lang="en-US" altLang="ja-JP" sz="2800" dirty="0" smtClean="0"/>
              <a:t>, </a:t>
            </a:r>
            <a:r>
              <a:rPr lang="ja-JP" altLang="en-US" sz="2800" dirty="0" smtClean="0"/>
              <a:t>「</a:t>
            </a:r>
            <a:r>
              <a:rPr lang="en-US" altLang="ja-JP" sz="2800" dirty="0"/>
              <a:t>2</a:t>
            </a:r>
            <a:r>
              <a:rPr lang="ja-JP" altLang="en-US" sz="2800" dirty="0" smtClean="0"/>
              <a:t>」</a:t>
            </a:r>
            <a:r>
              <a:rPr lang="en-US" altLang="ja-JP" sz="2800" dirty="0"/>
              <a:t> </a:t>
            </a:r>
            <a:r>
              <a:rPr lang="ja-JP" altLang="en-US" sz="2800" dirty="0" smtClean="0"/>
              <a:t>は</a:t>
            </a:r>
            <a:endParaRPr lang="en-US" altLang="ja-JP" sz="2800" dirty="0" smtClean="0"/>
          </a:p>
          <a:p>
            <a:r>
              <a:rPr lang="ja-JP" altLang="en-US" sz="28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の数字にする</a:t>
            </a:r>
            <a:endParaRPr kumimoji="1" lang="ja-JP" altLang="en-US" sz="2800" dirty="0"/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376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期待される結果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221" y="1435398"/>
            <a:ext cx="8662720" cy="173678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221" y="3705875"/>
            <a:ext cx="8497537" cy="2119191"/>
          </a:xfrm>
          <a:prstGeom prst="rect">
            <a:avLst/>
          </a:prstGeom>
        </p:spPr>
      </p:pic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0023" y="1843970"/>
            <a:ext cx="2373489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デザイン</a:t>
            </a:r>
            <a:endParaRPr kumimoji="1"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ビュ</a:t>
            </a:r>
            <a:r>
              <a:rPr lang="ja-JP" altLang="en-US" sz="3200" dirty="0" smtClean="0"/>
              <a:t>ー</a:t>
            </a:r>
            <a:endParaRPr kumimoji="1" lang="ja-JP" altLang="en-US" sz="3200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60022" y="4208993"/>
            <a:ext cx="2655711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データシートビュー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23457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4890911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デザインビューを使って、テーブル名「</a:t>
            </a:r>
            <a:r>
              <a:rPr lang="ja-JP" altLang="en-US" sz="3200" b="1" dirty="0"/>
              <a:t>所有</a:t>
            </a:r>
            <a:r>
              <a:rPr kumimoji="1" lang="ja-JP" altLang="en-US" sz="3200" dirty="0" smtClean="0"/>
              <a:t>」のテーブルを定義しなさい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655913"/>
              </p:ext>
            </p:extLst>
          </p:nvPr>
        </p:nvGraphicFramePr>
        <p:xfrm>
          <a:off x="279400" y="2618625"/>
          <a:ext cx="4854222" cy="299058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会員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道具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個数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133146" y="5977551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主キーはない</a:t>
            </a:r>
            <a:endParaRPr lang="ja-JP" altLang="en-US" sz="3200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159516" y="901700"/>
            <a:ext cx="5144911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データシートビューを使って、テーブル「</a:t>
            </a:r>
            <a:r>
              <a:rPr lang="ja-JP" altLang="en-US" sz="3200" b="1" dirty="0"/>
              <a:t>所有</a:t>
            </a:r>
            <a:r>
              <a:rPr lang="ja-JP" altLang="en-US" sz="3200" dirty="0" smtClean="0"/>
              <a:t>」にデータを入力しなさい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159516" y="5746719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数値はすべて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の数字にする</a:t>
            </a:r>
            <a:endParaRPr kumimoji="1" lang="ja-JP" altLang="en-US" sz="2400" dirty="0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351607"/>
              </p:ext>
            </p:extLst>
          </p:nvPr>
        </p:nvGraphicFramePr>
        <p:xfrm>
          <a:off x="6334697" y="2334396"/>
          <a:ext cx="4758048" cy="3297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4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4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9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会員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道具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個数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041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期待される結果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99167" y="3844180"/>
            <a:ext cx="11068152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「主キーが無い」というような警告が出るが、無視する</a:t>
            </a:r>
            <a:endParaRPr kumimoji="1" lang="ja-JP" altLang="en-US" sz="3200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79400" y="5529792"/>
            <a:ext cx="2655711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データシートビュー</a:t>
            </a:r>
            <a:endParaRPr lang="ja-JP" altLang="en-US" sz="32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628" y="876744"/>
            <a:ext cx="8640885" cy="183485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111" y="4671668"/>
            <a:ext cx="6272389" cy="2212887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37" y="2807867"/>
            <a:ext cx="5706549" cy="940044"/>
          </a:xfrm>
          <a:prstGeom prst="rect">
            <a:avLst/>
          </a:prstGeom>
        </p:spPr>
      </p:pic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612423" y="1996370"/>
            <a:ext cx="2373489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smtClean="0"/>
              <a:t>デザイン</a:t>
            </a:r>
            <a:endParaRPr lang="en-US" altLang="ja-JP" sz="320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smtClean="0"/>
              <a:t>ビュー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787251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の検索に関する演習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37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5878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79400" y="3198283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①　テーブル「</a:t>
            </a:r>
            <a:r>
              <a:rPr lang="ja-JP" altLang="en-US" sz="3200" b="1" dirty="0"/>
              <a:t>所有</a:t>
            </a:r>
            <a:r>
              <a:rPr lang="ja-JP" altLang="en-US" sz="3200" dirty="0" smtClean="0"/>
              <a:t>」の「</a:t>
            </a:r>
            <a:r>
              <a:rPr lang="ja-JP" altLang="en-US" sz="3200" b="1" dirty="0" smtClean="0"/>
              <a:t>会員</a:t>
            </a:r>
            <a:r>
              <a:rPr lang="ja-JP" altLang="en-US" sz="3200" dirty="0" smtClean="0"/>
              <a:t>」の中の▼アイコンをクリック</a:t>
            </a:r>
            <a:endParaRPr lang="ja-JP" altLang="en-US" sz="3200" dirty="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82" y="1060438"/>
            <a:ext cx="4711918" cy="1996819"/>
          </a:xfrm>
          <a:prstGeom prst="rect">
            <a:avLst/>
          </a:prstGeom>
        </p:spPr>
      </p:pic>
      <p:sp>
        <p:nvSpPr>
          <p:cNvPr id="16" name="正方形/長方形 15"/>
          <p:cNvSpPr/>
          <p:nvPr/>
        </p:nvSpPr>
        <p:spPr>
          <a:xfrm>
            <a:off x="1377781" y="1473301"/>
            <a:ext cx="665507" cy="28954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右矢印 16"/>
          <p:cNvSpPr/>
          <p:nvPr/>
        </p:nvSpPr>
        <p:spPr>
          <a:xfrm>
            <a:off x="5468004" y="181654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760" y="901700"/>
            <a:ext cx="5292218" cy="3683383"/>
          </a:xfrm>
          <a:prstGeom prst="rect">
            <a:avLst/>
          </a:prstGeom>
        </p:spPr>
      </p:pic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6120962" y="5156306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②　データの並べ替えや、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データの検索を行うための設定画面が出る</a:t>
            </a:r>
            <a:endParaRPr lang="ja-JP" altLang="en-US" sz="3200" dirty="0"/>
          </a:p>
        </p:txBody>
      </p:sp>
      <p:sp>
        <p:nvSpPr>
          <p:cNvPr id="21" name="右矢印 20"/>
          <p:cNvSpPr/>
          <p:nvPr/>
        </p:nvSpPr>
        <p:spPr>
          <a:xfrm>
            <a:off x="11616464" y="27348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4453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24" y="1155730"/>
            <a:ext cx="3860514" cy="390169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77800" y="5309306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/>
              <a:t>③</a:t>
            </a:r>
            <a:r>
              <a:rPr lang="ja-JP" altLang="en-US" sz="3200" dirty="0" smtClean="0"/>
              <a:t>　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「１」のチェックだけを残し</a:t>
            </a:r>
            <a:r>
              <a:rPr lang="ja-JP" altLang="en-US" sz="3200" dirty="0" smtClean="0"/>
              <a:t>、他は、クリックして消す</a:t>
            </a:r>
            <a:endParaRPr lang="ja-JP" altLang="en-US" sz="3200" dirty="0"/>
          </a:p>
        </p:txBody>
      </p:sp>
      <p:sp>
        <p:nvSpPr>
          <p:cNvPr id="17" name="右矢印 16"/>
          <p:cNvSpPr/>
          <p:nvPr/>
        </p:nvSpPr>
        <p:spPr>
          <a:xfrm>
            <a:off x="4901593" y="264208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6030651" y="4511674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④　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検索結果</a:t>
            </a:r>
            <a:r>
              <a:rPr lang="ja-JP" altLang="en-US" sz="3200" dirty="0" smtClean="0"/>
              <a:t>が出る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（条件に合致する</a:t>
            </a:r>
            <a:r>
              <a:rPr lang="ja-JP" altLang="en-US" sz="3200" dirty="0" smtClean="0">
                <a:solidFill>
                  <a:srgbClr val="C00000"/>
                </a:solidFill>
              </a:rPr>
              <a:t>レコード</a:t>
            </a:r>
            <a:r>
              <a:rPr lang="ja-JP" altLang="en-US" sz="3200" dirty="0" smtClean="0"/>
              <a:t>だけが表示される）</a:t>
            </a:r>
            <a:endParaRPr lang="ja-JP" altLang="en-US" sz="3200" dirty="0"/>
          </a:p>
        </p:txBody>
      </p:sp>
      <p:sp>
        <p:nvSpPr>
          <p:cNvPr id="21" name="右矢印 20"/>
          <p:cNvSpPr/>
          <p:nvPr/>
        </p:nvSpPr>
        <p:spPr>
          <a:xfrm>
            <a:off x="11616464" y="27348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1746993" y="4440308"/>
            <a:ext cx="1086518" cy="41391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1633374" y="2653245"/>
            <a:ext cx="1346893" cy="83100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284" y="2144889"/>
            <a:ext cx="5471291" cy="1703635"/>
          </a:xfrm>
          <a:prstGeom prst="rect">
            <a:avLst/>
          </a:prstGeom>
        </p:spPr>
      </p:pic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342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74" y="616237"/>
            <a:ext cx="4348783" cy="4882616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7545"/>
            <a:ext cx="4670095" cy="145416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77800" y="5309306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 smtClean="0"/>
              <a:t>⑤　もう１度、</a:t>
            </a:r>
            <a:r>
              <a:rPr lang="ja-JP" altLang="en-US" sz="3200" dirty="0"/>
              <a:t>「</a:t>
            </a:r>
            <a:r>
              <a:rPr lang="ja-JP" altLang="en-US" sz="3200" b="1" dirty="0"/>
              <a:t>会員</a:t>
            </a:r>
            <a:r>
              <a:rPr lang="ja-JP" altLang="en-US" sz="3200" dirty="0"/>
              <a:t>」の中の▼アイコンをクリック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/>
          </a:p>
        </p:txBody>
      </p:sp>
      <p:sp>
        <p:nvSpPr>
          <p:cNvPr id="17" name="右矢印 16"/>
          <p:cNvSpPr/>
          <p:nvPr/>
        </p:nvSpPr>
        <p:spPr>
          <a:xfrm>
            <a:off x="4901593" y="264208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6115050" y="5889665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/>
              <a:t>⑥</a:t>
            </a:r>
            <a:r>
              <a:rPr lang="ja-JP" altLang="en-US" sz="3200" dirty="0" smtClean="0"/>
              <a:t>　「</a:t>
            </a:r>
            <a:r>
              <a:rPr lang="ja-JP" altLang="en-US" sz="3200" b="1" dirty="0" smtClean="0"/>
              <a:t>（すべて選択）</a:t>
            </a:r>
            <a:r>
              <a:rPr lang="ja-JP" altLang="en-US" sz="3200" dirty="0" smtClean="0"/>
              <a:t>」をチェックする</a:t>
            </a:r>
            <a:endParaRPr lang="ja-JP" altLang="en-US" sz="3200" dirty="0"/>
          </a:p>
        </p:txBody>
      </p:sp>
      <p:sp>
        <p:nvSpPr>
          <p:cNvPr id="21" name="右矢印 20"/>
          <p:cNvSpPr/>
          <p:nvPr/>
        </p:nvSpPr>
        <p:spPr>
          <a:xfrm>
            <a:off x="11616464" y="27348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1136663" y="2519123"/>
            <a:ext cx="692137" cy="4047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7754774" y="2517379"/>
            <a:ext cx="1452726" cy="4047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639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177800" y="5309306"/>
            <a:ext cx="5839178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200" dirty="0"/>
              <a:t>⑦</a:t>
            </a:r>
            <a:r>
              <a:rPr lang="ja-JP" altLang="en-US" sz="3200" dirty="0" smtClean="0"/>
              <a:t>　全データが表示される</a:t>
            </a:r>
            <a:endParaRPr lang="ja-JP" altLang="en-US" sz="32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03" y="1368861"/>
            <a:ext cx="8710704" cy="3677272"/>
          </a:xfrm>
          <a:prstGeom prst="rect">
            <a:avLst/>
          </a:prstGeom>
        </p:spPr>
      </p:pic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233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4286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97" y="1753961"/>
            <a:ext cx="3612063" cy="294891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961"/>
            <a:ext cx="3612063" cy="2948911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394" y="1753961"/>
            <a:ext cx="3942699" cy="3218844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3712012" y="28999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7884893" y="2764993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13377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リボンで、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ファイル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259523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0" y="1821647"/>
            <a:ext cx="669303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4119513" y="3771945"/>
            <a:ext cx="895547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8726579" y="4972805"/>
            <a:ext cx="322412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を閉じると、表示が空になる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タイトル 1"/>
          <p:cNvSpPr txBox="1">
            <a:spLocks/>
          </p:cNvSpPr>
          <p:nvPr/>
        </p:nvSpPr>
        <p:spPr>
          <a:xfrm>
            <a:off x="1438782" y="392563"/>
            <a:ext cx="11633708" cy="1447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データベースを閉じてから、</a:t>
            </a: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を終了してください</a:t>
            </a:r>
            <a:endParaRPr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527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2714</TotalTime>
  <Words>1026</Words>
  <Application>Microsoft Office PowerPoint</Application>
  <PresentationFormat>ワイド画面</PresentationFormat>
  <Paragraphs>343</Paragraphs>
  <Slides>42</Slides>
  <Notes>11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42</vt:i4>
      </vt:variant>
    </vt:vector>
  </HeadingPairs>
  <TitlesOfParts>
    <vt:vector size="48" baseType="lpstr">
      <vt:lpstr>ＭＳ Ｐゴシック</vt:lpstr>
      <vt:lpstr>メイリオ</vt:lpstr>
      <vt:lpstr>Arial</vt:lpstr>
      <vt:lpstr>Calibri</vt:lpstr>
      <vt:lpstr>Segoe UI</vt:lpstr>
      <vt:lpstr>Office テーマ</vt:lpstr>
      <vt:lpstr>マイクロソフト Access を使ってみよう 第２回</vt:lpstr>
      <vt:lpstr>テーブル定義とは</vt:lpstr>
      <vt:lpstr>2-1 リレーショナルデータベースの レコード、フィールド</vt:lpstr>
      <vt:lpstr>レコードとは</vt:lpstr>
      <vt:lpstr>フィールドとは</vt:lpstr>
      <vt:lpstr>2-2 リレーショナルデータベースの 主キー、データ型</vt:lpstr>
      <vt:lpstr>2-2-1 主キー</vt:lpstr>
      <vt:lpstr>2-2-2 データ型</vt:lpstr>
      <vt:lpstr>2-3 テーブル定義</vt:lpstr>
      <vt:lpstr>テーブル定義とは</vt:lpstr>
      <vt:lpstr>2-4 Access 2013 のデザインビュー</vt:lpstr>
      <vt:lpstr>Accessのデザインビューを使って今から行うこと　</vt:lpstr>
      <vt:lpstr>Access のデザインビュー</vt:lpstr>
      <vt:lpstr>Access のデザインビューを開く手順</vt:lpstr>
      <vt:lpstr>実習タイム　その①　</vt:lpstr>
      <vt:lpstr>Access 2013 の起動手順例（Windows 8 系列の場合） （再掲）</vt:lpstr>
      <vt:lpstr>実習タイム　その①　</vt:lpstr>
      <vt:lpstr>Access 2013 で空のデスクトップデータベースを作成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テーブルを閉じる操作（１）</vt:lpstr>
      <vt:lpstr>テーブルを閉じる操作（２）</vt:lpstr>
      <vt:lpstr>2-5 Access 2013 のデータシートビュー</vt:lpstr>
      <vt:lpstr>Accessのデータシートビューを使って今から行うこと　</vt:lpstr>
      <vt:lpstr>Access のデータシートビュー</vt:lpstr>
      <vt:lpstr>実習タイム　その②　</vt:lpstr>
      <vt:lpstr>実習タイム　その②　</vt:lpstr>
      <vt:lpstr>実習タイム　その②　</vt:lpstr>
      <vt:lpstr>実践演習の部</vt:lpstr>
      <vt:lpstr>演習タイム　その③</vt:lpstr>
      <vt:lpstr>期待される結果</vt:lpstr>
      <vt:lpstr>演習タイム　その④</vt:lpstr>
      <vt:lpstr>期待される結果</vt:lpstr>
      <vt:lpstr>データの検索に関する演習</vt:lpstr>
      <vt:lpstr>演習タイム　その⑤</vt:lpstr>
      <vt:lpstr>演習タイム　その⑤</vt:lpstr>
      <vt:lpstr>演習タイム　その⑤</vt:lpstr>
      <vt:lpstr>演習タイム　その⑤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298</cp:revision>
  <cp:lastPrinted>2015-10-02T03:25:39Z</cp:lastPrinted>
  <dcterms:created xsi:type="dcterms:W3CDTF">2015-04-02T07:07:27Z</dcterms:created>
  <dcterms:modified xsi:type="dcterms:W3CDTF">2018-02-01T03:02:19Z</dcterms:modified>
</cp:coreProperties>
</file>