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86" r:id="rId2"/>
    <p:sldId id="398" r:id="rId3"/>
    <p:sldId id="400" r:id="rId4"/>
    <p:sldId id="401" r:id="rId5"/>
    <p:sldId id="402" r:id="rId6"/>
    <p:sldId id="370" r:id="rId7"/>
    <p:sldId id="405" r:id="rId8"/>
    <p:sldId id="331" r:id="rId9"/>
    <p:sldId id="403" r:id="rId10"/>
    <p:sldId id="332" r:id="rId11"/>
    <p:sldId id="404" r:id="rId12"/>
    <p:sldId id="406" r:id="rId13"/>
    <p:sldId id="367" r:id="rId14"/>
    <p:sldId id="407" r:id="rId15"/>
    <p:sldId id="408" r:id="rId16"/>
    <p:sldId id="412" r:id="rId17"/>
    <p:sldId id="341" r:id="rId18"/>
    <p:sldId id="409" r:id="rId19"/>
    <p:sldId id="428" r:id="rId20"/>
    <p:sldId id="415" r:id="rId21"/>
    <p:sldId id="416" r:id="rId22"/>
    <p:sldId id="417" r:id="rId23"/>
    <p:sldId id="418" r:id="rId24"/>
    <p:sldId id="419" r:id="rId25"/>
    <p:sldId id="420" r:id="rId26"/>
    <p:sldId id="422" r:id="rId27"/>
    <p:sldId id="423" r:id="rId28"/>
    <p:sldId id="425" r:id="rId29"/>
    <p:sldId id="429" r:id="rId30"/>
    <p:sldId id="433" r:id="rId31"/>
    <p:sldId id="432" r:id="rId32"/>
    <p:sldId id="431" r:id="rId33"/>
    <p:sldId id="434" r:id="rId34"/>
    <p:sldId id="427" r:id="rId35"/>
    <p:sldId id="414" r:id="rId36"/>
    <p:sldId id="435" r:id="rId37"/>
    <p:sldId id="436" r:id="rId38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6600"/>
    <a:srgbClr val="000000"/>
    <a:srgbClr val="0000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43" autoAdjust="0"/>
    <p:restoredTop sz="86392" autoAdjust="0"/>
  </p:normalViewPr>
  <p:slideViewPr>
    <p:cSldViewPr snapToGrid="0">
      <p:cViewPr varScale="1">
        <p:scale>
          <a:sx n="112" d="100"/>
          <a:sy n="112" d="100"/>
        </p:scale>
        <p:origin x="132" y="186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0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45902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9661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5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9102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8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554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19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0041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35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956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61473" y="1266741"/>
            <a:ext cx="11196721" cy="2387600"/>
          </a:xfrm>
        </p:spPr>
        <p:txBody>
          <a:bodyPr>
            <a:normAutofit/>
          </a:bodyPr>
          <a:lstStyle/>
          <a:p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</a:t>
            </a:r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を使ってみよう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第１回</a:t>
            </a:r>
            <a:endParaRPr kumimoji="1" lang="ja-JP" altLang="en-US" sz="4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>
          <a:xfrm>
            <a:off x="1471863" y="4107364"/>
            <a:ext cx="9144000" cy="961941"/>
          </a:xfrm>
        </p:spPr>
        <p:txBody>
          <a:bodyPr/>
          <a:lstStyle/>
          <a:p>
            <a:pPr lvl="0" algn="l"/>
            <a:r>
              <a:rPr kumimoji="1" lang="ja-JP" altLang="en-US" dirty="0" smtClean="0"/>
              <a:t>キーワード：</a:t>
            </a:r>
            <a:endParaRPr kumimoji="1" lang="en-US" altLang="ja-JP" dirty="0" smtClean="0"/>
          </a:p>
          <a:p>
            <a:pPr lvl="0" algn="l"/>
            <a:r>
              <a:rPr lang="en-US" altLang="ja-JP" dirty="0" smtClean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Access</a:t>
            </a:r>
            <a:r>
              <a:rPr lang="ja-JP" altLang="en-US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の起動と終了、画面の説明、</a:t>
            </a:r>
            <a:r>
              <a:rPr lang="en-US" altLang="ja-JP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GUI</a:t>
            </a:r>
            <a:r>
              <a:rPr lang="ja-JP" altLang="en-US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の操作</a:t>
            </a:r>
            <a:endParaRPr lang="en-US" altLang="ja-JP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l"/>
            <a:endParaRPr kumimoji="1" lang="en-US" altLang="ja-JP" dirty="0" smtClean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17439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今日の演習で行うこと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lnSpc>
                <a:spcPct val="110000"/>
              </a:lnSpc>
              <a:buFont typeface="+mj-lt"/>
              <a:buAutoNum type="arabicPeriod"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マイクロソフト </a:t>
            </a:r>
            <a:r>
              <a:rPr lang="en-US" altLang="ja-JP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Access 2013 </a:t>
            </a:r>
            <a:r>
              <a:rPr lang="ja-JP" altLang="en-US" sz="3600" dirty="0" smtClean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</a:t>
            </a:r>
            <a:r>
              <a:rPr lang="ja-JP" altLang="en-US" sz="3600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起動と</a:t>
            </a:r>
            <a:r>
              <a:rPr lang="ja-JP" altLang="en-US" sz="3600" dirty="0" smtClean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終了</a:t>
            </a:r>
            <a:endParaRPr lang="en-US" altLang="ja-JP" sz="3600" dirty="0" smtClean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514350" lvl="0" indent="-514350">
              <a:lnSpc>
                <a:spcPct val="110000"/>
              </a:lnSpc>
              <a:buFont typeface="+mj-lt"/>
              <a:buAutoNum type="arabicPeriod"/>
            </a:pPr>
            <a:r>
              <a:rPr lang="ja-JP" altLang="en-US" sz="3600" dirty="0" smtClean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画面</a:t>
            </a:r>
            <a:r>
              <a:rPr lang="ja-JP" altLang="en-US" sz="3600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</a:t>
            </a:r>
            <a:r>
              <a:rPr lang="ja-JP" altLang="en-US" sz="3600" dirty="0" smtClean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説明</a:t>
            </a:r>
            <a:endParaRPr lang="en-US" altLang="ja-JP" sz="3600" dirty="0" smtClean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514350" lvl="0" indent="-514350">
              <a:lnSpc>
                <a:spcPct val="110000"/>
              </a:lnSpc>
              <a:buFont typeface="+mj-lt"/>
              <a:buAutoNum type="arabicPeriod"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データベース</a:t>
            </a:r>
            <a:r>
              <a:rPr lang="ja-JP" altLang="en-US" sz="3600" dirty="0" smtClean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の新規作成</a:t>
            </a:r>
            <a:endParaRPr lang="en-US" altLang="ja-JP" sz="3600" dirty="0" smtClean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514350" lvl="0" indent="-514350">
              <a:lnSpc>
                <a:spcPct val="110000"/>
              </a:lnSpc>
              <a:buFont typeface="+mj-lt"/>
              <a:buAutoNum type="arabicPeriod"/>
            </a:pPr>
            <a:r>
              <a:rPr lang="ja-JP" altLang="en-US" sz="36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の新規</a:t>
            </a:r>
            <a:r>
              <a:rPr lang="ja-JP" altLang="en-US" sz="3600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作成</a:t>
            </a:r>
            <a:endParaRPr lang="en-US" altLang="ja-JP" sz="3600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9448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1-1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en-US" altLang="ja-JP" sz="5300" dirty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を使って何ができるのか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9489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3600" dirty="0" smtClean="0"/>
              <a:t>マイクロソフト </a:t>
            </a:r>
            <a:r>
              <a:rPr kumimoji="1" lang="en-US" altLang="ja-JP" sz="3600" dirty="0" smtClean="0"/>
              <a:t>Access </a:t>
            </a:r>
            <a:r>
              <a:rPr kumimoji="1" lang="ja-JP" altLang="en-US" sz="3600" dirty="0" smtClean="0"/>
              <a:t>を使って簡単にできること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6" name="テキスト ボックス 5"/>
          <p:cNvSpPr txBox="1">
            <a:spLocks noChangeArrowheads="1"/>
          </p:cNvSpPr>
          <p:nvPr/>
        </p:nvSpPr>
        <p:spPr bwMode="auto">
          <a:xfrm>
            <a:off x="7690185" y="3486574"/>
            <a:ext cx="2031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8" name="テキスト ボックス 5"/>
          <p:cNvSpPr txBox="1">
            <a:spLocks noChangeArrowheads="1"/>
          </p:cNvSpPr>
          <p:nvPr/>
        </p:nvSpPr>
        <p:spPr bwMode="auto">
          <a:xfrm>
            <a:off x="9791699" y="3643310"/>
            <a:ext cx="2012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</a:p>
        </p:txBody>
      </p:sp>
      <p:sp>
        <p:nvSpPr>
          <p:cNvPr id="9" name="Rectangle 30"/>
          <p:cNvSpPr>
            <a:spLocks noChangeArrowheads="1"/>
          </p:cNvSpPr>
          <p:nvPr/>
        </p:nvSpPr>
        <p:spPr bwMode="auto">
          <a:xfrm>
            <a:off x="7526337" y="1660524"/>
            <a:ext cx="4424363" cy="2649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10" name="Text Box 31"/>
          <p:cNvSpPr txBox="1">
            <a:spLocks noChangeArrowheads="1"/>
          </p:cNvSpPr>
          <p:nvPr/>
        </p:nvSpPr>
        <p:spPr bwMode="auto">
          <a:xfrm>
            <a:off x="7718424" y="1752598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コンピュータ</a:t>
            </a:r>
          </a:p>
        </p:txBody>
      </p:sp>
      <p:sp>
        <p:nvSpPr>
          <p:cNvPr id="11" name="Text Box 32"/>
          <p:cNvSpPr txBox="1">
            <a:spLocks noChangeArrowheads="1"/>
          </p:cNvSpPr>
          <p:nvPr/>
        </p:nvSpPr>
        <p:spPr bwMode="auto">
          <a:xfrm>
            <a:off x="11112034" y="2701646"/>
            <a:ext cx="800219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記憶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装置</a:t>
            </a:r>
          </a:p>
        </p:txBody>
      </p:sp>
      <p:sp>
        <p:nvSpPr>
          <p:cNvPr id="12" name="テキスト ボックス 5"/>
          <p:cNvSpPr txBox="1">
            <a:spLocks noChangeArrowheads="1"/>
          </p:cNvSpPr>
          <p:nvPr/>
        </p:nvSpPr>
        <p:spPr bwMode="auto">
          <a:xfrm>
            <a:off x="8279993" y="4507699"/>
            <a:ext cx="3232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データベースシステム</a:t>
            </a:r>
          </a:p>
        </p:txBody>
      </p:sp>
      <p:sp>
        <p:nvSpPr>
          <p:cNvPr id="13" name="左矢印 12"/>
          <p:cNvSpPr/>
          <p:nvPr/>
        </p:nvSpPr>
        <p:spPr>
          <a:xfrm>
            <a:off x="6121206" y="2360825"/>
            <a:ext cx="970156" cy="1248936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Text Box 31"/>
          <p:cNvSpPr txBox="1">
            <a:spLocks noChangeArrowheads="1"/>
          </p:cNvSpPr>
          <p:nvPr/>
        </p:nvSpPr>
        <p:spPr bwMode="auto">
          <a:xfrm>
            <a:off x="526410" y="1257262"/>
            <a:ext cx="5519460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dirty="0" smtClean="0">
                <a:solidFill>
                  <a:schemeClr val="accent5">
                    <a:lumMod val="75000"/>
                  </a:schemeClr>
                </a:solidFill>
                <a:latin typeface="Calibri Light" panose="020F0302020204030204" pitchFamily="34" charset="0"/>
              </a:rPr>
              <a:t>検索</a:t>
            </a:r>
            <a:endParaRPr lang="en-US" altLang="ja-JP" dirty="0" smtClean="0">
              <a:solidFill>
                <a:schemeClr val="accent5">
                  <a:lumMod val="75000"/>
                </a:schemeClr>
              </a:solidFill>
              <a:latin typeface="Calibri Light" panose="020F030202020403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dirty="0">
                <a:solidFill>
                  <a:schemeClr val="tx1"/>
                </a:solidFill>
                <a:latin typeface="Calibri Light" panose="020F0302020204030204" pitchFamily="34" charset="0"/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〇１００円以上の商品は？</a:t>
            </a:r>
            <a:endParaRPr lang="ja-JP" altLang="en-US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15" name="Text Box 31"/>
          <p:cNvSpPr txBox="1">
            <a:spLocks noChangeArrowheads="1"/>
          </p:cNvSpPr>
          <p:nvPr/>
        </p:nvSpPr>
        <p:spPr bwMode="auto">
          <a:xfrm>
            <a:off x="526411" y="2415130"/>
            <a:ext cx="5109091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dirty="0" smtClean="0">
                <a:solidFill>
                  <a:schemeClr val="accent5">
                    <a:lumMod val="75000"/>
                  </a:schemeClr>
                </a:solidFill>
                <a:latin typeface="Calibri Light" panose="020F0302020204030204" pitchFamily="34" charset="0"/>
              </a:rPr>
              <a:t>集計・集約</a:t>
            </a:r>
            <a:endParaRPr lang="en-US" altLang="ja-JP" dirty="0" smtClean="0">
              <a:solidFill>
                <a:schemeClr val="accent5">
                  <a:lumMod val="75000"/>
                </a:schemeClr>
              </a:solidFill>
              <a:latin typeface="Calibri Light" panose="020F030202020403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dirty="0">
                <a:solidFill>
                  <a:schemeClr val="tx1"/>
                </a:solidFill>
                <a:latin typeface="Calibri Light" panose="020F0302020204030204" pitchFamily="34" charset="0"/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〇</a:t>
            </a:r>
            <a:r>
              <a:rPr lang="ja-JP" altLang="en-US" dirty="0">
                <a:solidFill>
                  <a:schemeClr val="tx1"/>
                </a:solidFill>
                <a:latin typeface="Calibri Light" panose="020F0302020204030204" pitchFamily="34" charset="0"/>
              </a:rPr>
              <a:t>商品</a:t>
            </a:r>
            <a:r>
              <a:rPr lang="ja-JP" alt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が売れた</a:t>
            </a:r>
            <a:r>
              <a:rPr lang="ja-JP" altLang="en-US" dirty="0">
                <a:solidFill>
                  <a:schemeClr val="tx1"/>
                </a:solidFill>
                <a:latin typeface="Calibri Light" panose="020F0302020204030204" pitchFamily="34" charset="0"/>
              </a:rPr>
              <a:t>回数</a:t>
            </a:r>
            <a:r>
              <a:rPr lang="ja-JP" alt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は</a:t>
            </a:r>
            <a:r>
              <a:rPr lang="ja-JP" altLang="en-US" dirty="0">
                <a:solidFill>
                  <a:schemeClr val="tx1"/>
                </a:solidFill>
                <a:latin typeface="Calibri Light" panose="020F0302020204030204" pitchFamily="34" charset="0"/>
              </a:rPr>
              <a:t>？</a:t>
            </a:r>
            <a:endParaRPr lang="en-US" altLang="ja-JP" dirty="0" smtClean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16" name="Text Box 31"/>
          <p:cNvSpPr txBox="1">
            <a:spLocks noChangeArrowheads="1"/>
          </p:cNvSpPr>
          <p:nvPr/>
        </p:nvSpPr>
        <p:spPr bwMode="auto">
          <a:xfrm>
            <a:off x="510081" y="3572998"/>
            <a:ext cx="5929828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dirty="0" smtClean="0">
                <a:solidFill>
                  <a:schemeClr val="accent5">
                    <a:lumMod val="75000"/>
                  </a:schemeClr>
                </a:solidFill>
                <a:latin typeface="Calibri Light" panose="020F0302020204030204" pitchFamily="34" charset="0"/>
              </a:rPr>
              <a:t>並べ替え</a:t>
            </a:r>
            <a:endParaRPr lang="en-US" altLang="ja-JP" dirty="0" smtClean="0">
              <a:solidFill>
                <a:schemeClr val="accent5">
                  <a:lumMod val="75000"/>
                </a:schemeClr>
              </a:solidFill>
              <a:latin typeface="Calibri Light" panose="020F030202020403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dirty="0">
                <a:solidFill>
                  <a:schemeClr val="tx1"/>
                </a:solidFill>
                <a:latin typeface="Calibri Light" panose="020F0302020204030204" pitchFamily="34" charset="0"/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〇安い順に商品リストを作成</a:t>
            </a:r>
            <a:endParaRPr lang="ja-JP" altLang="en-US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Text Box 31"/>
          <p:cNvSpPr txBox="1">
            <a:spLocks noChangeArrowheads="1"/>
          </p:cNvSpPr>
          <p:nvPr/>
        </p:nvSpPr>
        <p:spPr bwMode="auto">
          <a:xfrm>
            <a:off x="1757516" y="6088584"/>
            <a:ext cx="3467616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自在なデータ操作</a:t>
            </a:r>
            <a:endParaRPr lang="ja-JP" altLang="en-US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18" name="角丸四角形 17"/>
          <p:cNvSpPr/>
          <p:nvPr/>
        </p:nvSpPr>
        <p:spPr>
          <a:xfrm>
            <a:off x="1371600" y="5854390"/>
            <a:ext cx="4263902" cy="867085"/>
          </a:xfrm>
          <a:prstGeom prst="roundRect">
            <a:avLst/>
          </a:prstGeom>
          <a:noFill/>
          <a:ln w="508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Text Box 31"/>
          <p:cNvSpPr txBox="1">
            <a:spLocks noChangeArrowheads="1"/>
          </p:cNvSpPr>
          <p:nvPr/>
        </p:nvSpPr>
        <p:spPr bwMode="auto">
          <a:xfrm>
            <a:off x="545460" y="4785921"/>
            <a:ext cx="6283515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あて名ラベルを作ったり、</a:t>
            </a:r>
            <a:endParaRPr lang="en-US" altLang="ja-JP" dirty="0" smtClean="0">
              <a:solidFill>
                <a:schemeClr val="tx1"/>
              </a:solidFill>
              <a:latin typeface="Calibri Light" panose="020F030202020403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ja-JP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Web</a:t>
            </a:r>
            <a:r>
              <a:rPr lang="ja-JP" alt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との連携なども（いろいろ）</a:t>
            </a:r>
            <a:endParaRPr lang="ja-JP" altLang="en-US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pic>
        <p:nvPicPr>
          <p:cNvPr id="20" name="Picture 6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172" y="2060803"/>
            <a:ext cx="1623143" cy="151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http://3.bp.blogspot.com/-V4IWtEE4mi0/U2sr28tExOI/AAAAAAAAf50/ivdH5uLVwUc/s800/computer_harddis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1256" y="2197564"/>
            <a:ext cx="1514947" cy="13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510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1-2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リレーショナル・データベースの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5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8493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リレーショナル・データベースのテーブルの例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879" y="1259023"/>
            <a:ext cx="8821381" cy="4601217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4338536" y="2859932"/>
            <a:ext cx="5642043" cy="300030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2296304" y="3309742"/>
            <a:ext cx="1314997" cy="255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角丸四角形吹き出し 11"/>
          <p:cNvSpPr/>
          <p:nvPr/>
        </p:nvSpPr>
        <p:spPr>
          <a:xfrm>
            <a:off x="7560298" y="6059957"/>
            <a:ext cx="3923190" cy="680825"/>
          </a:xfrm>
          <a:prstGeom prst="wedgeRoundRectCallout">
            <a:avLst>
              <a:gd name="adj1" fmla="val -39009"/>
              <a:gd name="adj2" fmla="val -114296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175556" y="6217563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2800" dirty="0" smtClean="0"/>
              <a:t>の中身</a:t>
            </a:r>
            <a:endParaRPr kumimoji="1" lang="ja-JP" altLang="en-US" sz="2800" dirty="0"/>
          </a:p>
        </p:txBody>
      </p:sp>
      <p:sp>
        <p:nvSpPr>
          <p:cNvPr id="11" name="角丸四角形吹き出し 10"/>
          <p:cNvSpPr/>
          <p:nvPr/>
        </p:nvSpPr>
        <p:spPr>
          <a:xfrm>
            <a:off x="213339" y="4251306"/>
            <a:ext cx="2888675" cy="856527"/>
          </a:xfrm>
          <a:prstGeom prst="wedgeRoundRectCallout">
            <a:avLst>
              <a:gd name="adj1" fmla="val 38549"/>
              <a:gd name="adj2" fmla="val -128040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08588" y="4451011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2800" dirty="0" smtClean="0"/>
              <a:t>の名前</a:t>
            </a:r>
            <a:endParaRPr kumimoji="1" lang="ja-JP" altLang="en-US" sz="2800" dirty="0"/>
          </a:p>
        </p:txBody>
      </p:sp>
      <p:sp>
        <p:nvSpPr>
          <p:cNvPr id="15" name="正方形/長方形 14"/>
          <p:cNvSpPr/>
          <p:nvPr/>
        </p:nvSpPr>
        <p:spPr>
          <a:xfrm>
            <a:off x="7237171" y="2919663"/>
            <a:ext cx="941845" cy="287153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角丸四角形吹き出し 15"/>
          <p:cNvSpPr/>
          <p:nvPr/>
        </p:nvSpPr>
        <p:spPr>
          <a:xfrm>
            <a:off x="1124673" y="6017348"/>
            <a:ext cx="2799942" cy="856527"/>
          </a:xfrm>
          <a:prstGeom prst="wedgeRoundRectCallout">
            <a:avLst>
              <a:gd name="adj1" fmla="val 68510"/>
              <a:gd name="adj2" fmla="val -115878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7708094" y="6208991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たくさんの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フィールド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17825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1-</a:t>
            </a:r>
            <a:r>
              <a:rPr lang="en-US" altLang="ja-JP" sz="4000" dirty="0" smtClean="0"/>
              <a:t>2</a:t>
            </a:r>
            <a:r>
              <a:rPr lang="ja-JP" altLang="en-US" sz="4000" dirty="0" smtClean="0"/>
              <a:t> リレーショナル・データベース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3"/>
            <a:ext cx="8608243" cy="3789788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ja-JP" altLang="en-US" sz="3200" dirty="0" smtClean="0">
                <a:solidFill>
                  <a:srgbClr val="C00000"/>
                </a:solidFill>
              </a:rPr>
              <a:t>リレーショナル・データベース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</a:rPr>
              <a:t>に</a:t>
            </a:r>
            <a:r>
              <a:rPr lang="ja-JP" altLang="en-US" sz="3200" dirty="0">
                <a:solidFill>
                  <a:schemeClr val="accent6">
                    <a:lumMod val="50000"/>
                  </a:schemeClr>
                </a:solidFill>
              </a:rPr>
              <a:t>は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</a:rPr>
              <a:t>、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データの種類ごとに分かれた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</a:rPr>
              <a:t>、たくさんの</a:t>
            </a:r>
            <a:r>
              <a:rPr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</a:rPr>
              <a:t>が格納される</a:t>
            </a:r>
            <a:endParaRPr lang="en-US" altLang="ja-JP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</a:rPr>
              <a:t>の</a:t>
            </a:r>
            <a:r>
              <a:rPr lang="ja-JP" altLang="en-US" sz="3200" u="sng" dirty="0">
                <a:solidFill>
                  <a:srgbClr val="FF0000"/>
                </a:solidFill>
              </a:rPr>
              <a:t>本体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</a:rPr>
              <a:t>には、数値、文字列、日付などのデータが格納される</a:t>
            </a:r>
            <a:endParaRPr lang="ja-JP" altLang="en-US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grpSp>
        <p:nvGrpSpPr>
          <p:cNvPr id="8" name="グループ化 7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7034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1-3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起動とデータベースの新規作成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8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8036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の起動手順例（</a:t>
            </a:r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Windows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系列の場合）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角丸四角形 5"/>
          <p:cNvSpPr/>
          <p:nvPr/>
        </p:nvSpPr>
        <p:spPr>
          <a:xfrm>
            <a:off x="279400" y="4405773"/>
            <a:ext cx="375073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 ↓をクリックして、</a:t>
            </a:r>
            <a:endParaRPr lang="en-US" altLang="ja-JP" sz="2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アプリ画面に映る</a:t>
            </a:r>
            <a:endParaRPr kumimoji="1" lang="ja-JP" altLang="en-US" sz="22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右矢印 8"/>
          <p:cNvSpPr/>
          <p:nvPr/>
        </p:nvSpPr>
        <p:spPr>
          <a:xfrm>
            <a:off x="4286627" y="244691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7799789" y="275532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4453745" y="4592808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「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1385547" y="6277302"/>
            <a:ext cx="8565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あとで実習で行ってもらいます（時間とります）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46" y="1533482"/>
            <a:ext cx="3895839" cy="2625957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740362" y="3673001"/>
            <a:ext cx="690465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1030438" y="4460644"/>
            <a:ext cx="345233" cy="38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172" y="1533483"/>
            <a:ext cx="3352853" cy="2811936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5936785" y="2257046"/>
            <a:ext cx="1041626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右矢印 17"/>
          <p:cNvSpPr/>
          <p:nvPr/>
        </p:nvSpPr>
        <p:spPr>
          <a:xfrm>
            <a:off x="8294334" y="238303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8294334" y="4604676"/>
            <a:ext cx="3894300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のスタート画面が開くので確認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412" y="1438804"/>
            <a:ext cx="3114592" cy="290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0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（参考）</a:t>
            </a:r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の起動手順例（</a:t>
            </a:r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Windows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7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の場合）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1205329"/>
            <a:ext cx="3500422" cy="3823644"/>
          </a:xfrm>
          <a:prstGeom prst="rect">
            <a:avLst/>
          </a:prstGeom>
        </p:spPr>
      </p:pic>
      <p:sp>
        <p:nvSpPr>
          <p:cNvPr id="6" name="角丸四角形 5"/>
          <p:cNvSpPr/>
          <p:nvPr/>
        </p:nvSpPr>
        <p:spPr>
          <a:xfrm>
            <a:off x="279399" y="5138320"/>
            <a:ext cx="375073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 「スタートボタン」</a:t>
            </a:r>
            <a:endParaRPr lang="en-US" altLang="ja-JP" sz="2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→ 「すべてのプログラム」</a:t>
            </a:r>
            <a:endParaRPr kumimoji="1" lang="ja-JP" altLang="en-US" sz="22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148" y="1205329"/>
            <a:ext cx="3415848" cy="3731260"/>
          </a:xfrm>
          <a:prstGeom prst="rect">
            <a:avLst/>
          </a:prstGeom>
        </p:spPr>
      </p:pic>
      <p:sp>
        <p:nvSpPr>
          <p:cNvPr id="8" name="角丸四角形 7"/>
          <p:cNvSpPr/>
          <p:nvPr/>
        </p:nvSpPr>
        <p:spPr>
          <a:xfrm>
            <a:off x="4225040" y="5138320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「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右矢印 8"/>
          <p:cNvSpPr/>
          <p:nvPr/>
        </p:nvSpPr>
        <p:spPr>
          <a:xfrm>
            <a:off x="3866615" y="275532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7799789" y="275532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536" y="1205330"/>
            <a:ext cx="3415848" cy="3731260"/>
          </a:xfrm>
          <a:prstGeom prst="rect">
            <a:avLst/>
          </a:prstGeom>
        </p:spPr>
      </p:pic>
      <p:sp>
        <p:nvSpPr>
          <p:cNvPr id="12" name="角丸四角形 11"/>
          <p:cNvSpPr/>
          <p:nvPr/>
        </p:nvSpPr>
        <p:spPr>
          <a:xfrm>
            <a:off x="8170680" y="5098524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「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9889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172087"/>
            <a:ext cx="11671300" cy="676275"/>
          </a:xfrm>
        </p:spPr>
        <p:txBody>
          <a:bodyPr>
            <a:normAutofit/>
          </a:bodyPr>
          <a:lstStyle/>
          <a:p>
            <a:r>
              <a:rPr kumimoji="1"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のスタート画面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11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061" y="1285754"/>
            <a:ext cx="5234904" cy="487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37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172087"/>
            <a:ext cx="11671300" cy="676275"/>
          </a:xfrm>
        </p:spPr>
        <p:txBody>
          <a:bodyPr>
            <a:normAutofit/>
          </a:bodyPr>
          <a:lstStyle/>
          <a:p>
            <a:r>
              <a:rPr kumimoji="1"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のスタート画面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12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061" y="1285754"/>
            <a:ext cx="5234904" cy="4877979"/>
          </a:xfrm>
          <a:prstGeom prst="rect">
            <a:avLst/>
          </a:prstGeom>
        </p:spPr>
      </p:pic>
      <p:cxnSp>
        <p:nvCxnSpPr>
          <p:cNvPr id="6" name="直線矢印コネクタ 5"/>
          <p:cNvCxnSpPr/>
          <p:nvPr/>
        </p:nvCxnSpPr>
        <p:spPr>
          <a:xfrm>
            <a:off x="3674104" y="1795022"/>
            <a:ext cx="401184" cy="23697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テキスト ボックス 6"/>
          <p:cNvSpPr txBox="1"/>
          <p:nvPr/>
        </p:nvSpPr>
        <p:spPr>
          <a:xfrm>
            <a:off x="0" y="940942"/>
            <a:ext cx="3877985" cy="170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b="1" dirty="0" smtClean="0"/>
              <a:t>●最近使ったファイル</a:t>
            </a:r>
            <a:endParaRPr lang="en-US" altLang="ja-JP" sz="2400" b="1" dirty="0" smtClean="0"/>
          </a:p>
          <a:p>
            <a:pPr>
              <a:lnSpc>
                <a:spcPct val="110000"/>
              </a:lnSpc>
            </a:pPr>
            <a:r>
              <a:rPr kumimoji="1" lang="ja-JP" altLang="en-US" sz="2400" dirty="0" smtClean="0"/>
              <a:t>最近使ったデータベースが</a:t>
            </a:r>
            <a:endParaRPr kumimoji="1" lang="en-US" altLang="ja-JP" sz="2400" dirty="0" smtClean="0"/>
          </a:p>
          <a:p>
            <a:pPr>
              <a:lnSpc>
                <a:spcPct val="110000"/>
              </a:lnSpc>
            </a:pPr>
            <a:r>
              <a:rPr lang="ja-JP" altLang="en-US" sz="2400" dirty="0" smtClean="0"/>
              <a:t>ある場合、その一覧が</a:t>
            </a:r>
            <a:endParaRPr lang="en-US" altLang="ja-JP" sz="2400" dirty="0" smtClean="0"/>
          </a:p>
          <a:p>
            <a:pPr>
              <a:lnSpc>
                <a:spcPct val="110000"/>
              </a:lnSpc>
            </a:pPr>
            <a:r>
              <a:rPr kumimoji="1" lang="ja-JP" altLang="en-US" sz="2400" dirty="0" smtClean="0"/>
              <a:t>表示され</a:t>
            </a:r>
            <a:r>
              <a:rPr kumimoji="1" lang="ja-JP" altLang="en-US" sz="2400" dirty="0"/>
              <a:t>る</a:t>
            </a:r>
          </a:p>
        </p:txBody>
      </p:sp>
      <p:sp>
        <p:nvSpPr>
          <p:cNvPr id="9" name="正方形/長方形 8"/>
          <p:cNvSpPr/>
          <p:nvPr/>
        </p:nvSpPr>
        <p:spPr>
          <a:xfrm>
            <a:off x="4051061" y="1828800"/>
            <a:ext cx="1649828" cy="204328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3674104" y="4058259"/>
            <a:ext cx="513034" cy="25122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テキスト ボックス 12"/>
          <p:cNvSpPr txBox="1"/>
          <p:nvPr/>
        </p:nvSpPr>
        <p:spPr>
          <a:xfrm>
            <a:off x="0" y="4196920"/>
            <a:ext cx="3570208" cy="13111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b="1" dirty="0" smtClean="0"/>
              <a:t>●他のファイルを開く</a:t>
            </a:r>
            <a:endParaRPr lang="en-US" altLang="ja-JP" sz="2400" b="1" dirty="0" smtClean="0"/>
          </a:p>
          <a:p>
            <a:pPr>
              <a:lnSpc>
                <a:spcPct val="110000"/>
              </a:lnSpc>
            </a:pPr>
            <a:r>
              <a:rPr lang="ja-JP" altLang="en-US" sz="2400" dirty="0" smtClean="0"/>
              <a:t>すでに作成済みの</a:t>
            </a:r>
            <a:r>
              <a:rPr kumimoji="1" lang="ja-JP" altLang="en-US" sz="2400" dirty="0" smtClean="0"/>
              <a:t>データ</a:t>
            </a:r>
            <a:endParaRPr kumimoji="1" lang="en-US" altLang="ja-JP" sz="2400" dirty="0" smtClean="0"/>
          </a:p>
          <a:p>
            <a:pPr>
              <a:lnSpc>
                <a:spcPct val="110000"/>
              </a:lnSpc>
            </a:pPr>
            <a:r>
              <a:rPr kumimoji="1" lang="ja-JP" altLang="en-US" sz="2400" dirty="0" smtClean="0"/>
              <a:t>ベースを開く</a:t>
            </a:r>
            <a:endParaRPr kumimoji="1" lang="en-US" altLang="ja-JP" sz="2400" dirty="0" smtClean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668513" y="510224"/>
            <a:ext cx="4801314" cy="17173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b="1" dirty="0" smtClean="0"/>
              <a:t>●空のデスクトップデータベース</a:t>
            </a:r>
            <a:endParaRPr lang="en-US" altLang="ja-JP" sz="2400" b="1" dirty="0" smtClean="0"/>
          </a:p>
          <a:p>
            <a:pPr>
              <a:lnSpc>
                <a:spcPct val="110000"/>
              </a:lnSpc>
            </a:pPr>
            <a:r>
              <a:rPr lang="ja-JP" altLang="en-US" sz="2400" dirty="0" smtClean="0">
                <a:solidFill>
                  <a:srgbClr val="C00000"/>
                </a:solidFill>
              </a:rPr>
              <a:t>新しいデータベースを作成</a:t>
            </a:r>
            <a:r>
              <a:rPr lang="ja-JP" altLang="en-US" sz="2400" dirty="0" smtClean="0"/>
              <a:t>．</a:t>
            </a:r>
            <a:endParaRPr lang="en-US" altLang="ja-JP" sz="2400" dirty="0" smtClean="0"/>
          </a:p>
          <a:p>
            <a:pPr>
              <a:lnSpc>
                <a:spcPct val="110000"/>
              </a:lnSpc>
            </a:pPr>
            <a:r>
              <a:rPr lang="ja-JP" altLang="en-US" sz="2400" dirty="0"/>
              <a:t>中身</a:t>
            </a:r>
            <a:r>
              <a:rPr lang="ja-JP" altLang="en-US" sz="2400" dirty="0" smtClean="0"/>
              <a:t>は</a:t>
            </a:r>
            <a:r>
              <a:rPr lang="ja-JP" altLang="en-US" sz="2400" u="sng" dirty="0" smtClean="0">
                <a:solidFill>
                  <a:srgbClr val="FF0000"/>
                </a:solidFill>
              </a:rPr>
              <a:t>空</a:t>
            </a:r>
            <a:r>
              <a:rPr lang="ja-JP" altLang="en-US" sz="2400" dirty="0" smtClean="0"/>
              <a:t>．</a:t>
            </a:r>
            <a:endParaRPr lang="en-US" altLang="ja-JP" sz="2400" dirty="0" smtClean="0"/>
          </a:p>
          <a:p>
            <a:pPr>
              <a:lnSpc>
                <a:spcPct val="110000"/>
              </a:lnSpc>
            </a:pPr>
            <a:endParaRPr kumimoji="1" lang="ja-JP" altLang="en-US" sz="2400" dirty="0"/>
          </a:p>
        </p:txBody>
      </p:sp>
      <p:sp>
        <p:nvSpPr>
          <p:cNvPr id="16" name="正方形/長方形 15"/>
          <p:cNvSpPr/>
          <p:nvPr/>
        </p:nvSpPr>
        <p:spPr>
          <a:xfrm>
            <a:off x="4174825" y="3966632"/>
            <a:ext cx="1526064" cy="34284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7237306" y="2032000"/>
            <a:ext cx="1254111" cy="13208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9" name="直線矢印コネクタ 18"/>
          <p:cNvCxnSpPr/>
          <p:nvPr/>
        </p:nvCxnSpPr>
        <p:spPr>
          <a:xfrm>
            <a:off x="7864361" y="1795022"/>
            <a:ext cx="0" cy="23697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正方形/長方形 21"/>
          <p:cNvSpPr/>
          <p:nvPr/>
        </p:nvSpPr>
        <p:spPr>
          <a:xfrm>
            <a:off x="5945282" y="3523469"/>
            <a:ext cx="2766918" cy="2640263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8779529" y="3872089"/>
            <a:ext cx="3570208" cy="17173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b="1" dirty="0" smtClean="0"/>
              <a:t>●その他</a:t>
            </a:r>
            <a:endParaRPr lang="en-US" altLang="ja-JP" sz="2400" b="1" dirty="0" smtClean="0"/>
          </a:p>
          <a:p>
            <a:pPr>
              <a:lnSpc>
                <a:spcPct val="110000"/>
              </a:lnSpc>
            </a:pPr>
            <a:r>
              <a:rPr lang="ja-JP" altLang="en-US" sz="2400" dirty="0" smtClean="0">
                <a:solidFill>
                  <a:srgbClr val="C00000"/>
                </a:solidFill>
              </a:rPr>
              <a:t>新しいデータベースを</a:t>
            </a:r>
            <a:endParaRPr lang="en-US" altLang="ja-JP" sz="2400" dirty="0" smtClean="0">
              <a:solidFill>
                <a:srgbClr val="C00000"/>
              </a:solidFill>
            </a:endParaRPr>
          </a:p>
          <a:p>
            <a:pPr>
              <a:lnSpc>
                <a:spcPct val="110000"/>
              </a:lnSpc>
            </a:pPr>
            <a:r>
              <a:rPr lang="ja-JP" altLang="en-US" sz="2400" dirty="0" smtClean="0">
                <a:solidFill>
                  <a:srgbClr val="C00000"/>
                </a:solidFill>
              </a:rPr>
              <a:t>作成</a:t>
            </a:r>
            <a:r>
              <a:rPr lang="ja-JP" altLang="en-US" sz="2400" dirty="0" smtClean="0"/>
              <a:t>．中身はいろいろ．</a:t>
            </a:r>
            <a:endParaRPr lang="en-US" altLang="ja-JP" sz="2400" dirty="0" smtClean="0"/>
          </a:p>
          <a:p>
            <a:pPr>
              <a:lnSpc>
                <a:spcPct val="110000"/>
              </a:lnSpc>
            </a:pP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3558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3600" dirty="0" smtClean="0"/>
              <a:t>Access 2013 </a:t>
            </a:r>
            <a:r>
              <a:rPr kumimoji="1" lang="ja-JP" altLang="en-US" sz="3600" dirty="0" smtClean="0"/>
              <a:t>で空のデスクトップデータベースを作成</a:t>
            </a:r>
            <a:endParaRPr kumimoji="1" lang="ja-JP" altLang="en-US" sz="3600" dirty="0"/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3" y="1016483"/>
            <a:ext cx="3617639" cy="3479317"/>
          </a:xfrm>
          <a:ln>
            <a:solidFill>
              <a:schemeClr val="tx1"/>
            </a:solidFill>
          </a:ln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114090" y="4784155"/>
            <a:ext cx="3607010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 「空のデスクトップ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データベース」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をクリック</a:t>
            </a:r>
            <a:endParaRPr kumimoji="1" lang="ja-JP" altLang="en-US" sz="24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4059267" y="3924604"/>
            <a:ext cx="4323196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ファイル名として「</a:t>
            </a:r>
            <a:r>
              <a:rPr lang="ja-JP" altLang="en-US" sz="24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sz="24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en-US" altLang="ja-JP" sz="2400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accdb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」を設定し、「作成」をクリック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321" y="1748461"/>
            <a:ext cx="3614741" cy="1654287"/>
          </a:xfrm>
          <a:prstGeom prst="rect">
            <a:avLst/>
          </a:prstGeom>
        </p:spPr>
      </p:pic>
      <p:sp>
        <p:nvSpPr>
          <p:cNvPr id="9" name="角丸四角形 8"/>
          <p:cNvSpPr/>
          <p:nvPr/>
        </p:nvSpPr>
        <p:spPr>
          <a:xfrm>
            <a:off x="8824644" y="4816631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4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ツール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く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3725031" y="2258335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12" y="1300659"/>
            <a:ext cx="3990983" cy="2009594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5936785" y="1774944"/>
            <a:ext cx="1041626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5959359" y="2575605"/>
            <a:ext cx="771641" cy="73464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1298317" y="1522399"/>
            <a:ext cx="1343283" cy="153530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385547" y="6277302"/>
            <a:ext cx="8565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あとで実習で行ってもらいます（時間とります）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892149" y="5253978"/>
            <a:ext cx="49103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ファイル名は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「●●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en-US" altLang="ja-JP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accdb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」のように設定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右矢印 17"/>
          <p:cNvSpPr/>
          <p:nvPr/>
        </p:nvSpPr>
        <p:spPr>
          <a:xfrm>
            <a:off x="8240090" y="2268516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576287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172087"/>
            <a:ext cx="11671300" cy="676275"/>
          </a:xfrm>
        </p:spPr>
        <p:txBody>
          <a:bodyPr>
            <a:normAutofit/>
          </a:bodyPr>
          <a:lstStyle/>
          <a:p>
            <a:r>
              <a:rPr kumimoji="1"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のテーブルツール画面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14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725" y="773611"/>
            <a:ext cx="9296829" cy="5582739"/>
          </a:xfrm>
          <a:prstGeom prst="rect">
            <a:avLst/>
          </a:prstGeom>
        </p:spPr>
      </p:pic>
      <p:sp>
        <p:nvSpPr>
          <p:cNvPr id="5" name="円/楕円 4"/>
          <p:cNvSpPr/>
          <p:nvPr/>
        </p:nvSpPr>
        <p:spPr>
          <a:xfrm>
            <a:off x="330312" y="912751"/>
            <a:ext cx="10802744" cy="594524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320934" y="6420739"/>
            <a:ext cx="4553879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dirty="0" smtClean="0"/>
              <a:t>全体でテーブルツール画面</a:t>
            </a:r>
            <a:endParaRPr lang="en-US" altLang="ja-JP" sz="2400" dirty="0" smtClean="0"/>
          </a:p>
        </p:txBody>
      </p:sp>
    </p:spTree>
    <p:extLst>
      <p:ext uri="{BB962C8B-B14F-4D97-AF65-F5344CB8AC3E}">
        <p14:creationId xmlns:p14="http://schemas.microsoft.com/office/powerpoint/2010/main" val="101192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172087"/>
            <a:ext cx="11671300" cy="676275"/>
          </a:xfrm>
        </p:spPr>
        <p:txBody>
          <a:bodyPr>
            <a:normAutofit/>
          </a:bodyPr>
          <a:lstStyle/>
          <a:p>
            <a:r>
              <a:rPr kumimoji="1"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のテーブルツール画面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15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770" y="1417427"/>
            <a:ext cx="5810708" cy="3489326"/>
          </a:xfrm>
          <a:prstGeom prst="rect">
            <a:avLst/>
          </a:prstGeom>
        </p:spPr>
      </p:pic>
      <p:cxnSp>
        <p:nvCxnSpPr>
          <p:cNvPr id="5" name="直線矢印コネクタ 4"/>
          <p:cNvCxnSpPr/>
          <p:nvPr/>
        </p:nvCxnSpPr>
        <p:spPr>
          <a:xfrm>
            <a:off x="3044625" y="1786590"/>
            <a:ext cx="781145" cy="40048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テキスト ボックス 5"/>
          <p:cNvSpPr txBox="1"/>
          <p:nvPr/>
        </p:nvSpPr>
        <p:spPr>
          <a:xfrm>
            <a:off x="38605" y="803805"/>
            <a:ext cx="3507794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b="1" dirty="0" smtClean="0"/>
              <a:t>●リボン</a:t>
            </a:r>
            <a:endParaRPr lang="en-US" altLang="ja-JP" sz="2400" b="1" dirty="0" smtClean="0"/>
          </a:p>
          <a:p>
            <a:pPr>
              <a:lnSpc>
                <a:spcPct val="110000"/>
              </a:lnSpc>
            </a:pPr>
            <a:r>
              <a:rPr lang="ja-JP" altLang="en-US" sz="2400" dirty="0" smtClean="0"/>
              <a:t>いろいろな</a:t>
            </a:r>
            <a:r>
              <a:rPr lang="ja-JP" altLang="en-US" sz="2400" dirty="0" smtClean="0">
                <a:solidFill>
                  <a:srgbClr val="C00000"/>
                </a:solidFill>
              </a:rPr>
              <a:t>コマンド</a:t>
            </a:r>
            <a:r>
              <a:rPr lang="ja-JP" altLang="en-US" sz="2400" dirty="0" smtClean="0"/>
              <a:t>が</a:t>
            </a:r>
            <a:endParaRPr lang="en-US" altLang="ja-JP" sz="2400" dirty="0" smtClean="0"/>
          </a:p>
          <a:p>
            <a:pPr>
              <a:lnSpc>
                <a:spcPct val="110000"/>
              </a:lnSpc>
            </a:pPr>
            <a:r>
              <a:rPr lang="ja-JP" altLang="en-US" sz="2400" dirty="0" smtClean="0"/>
              <a:t>ならんでい</a:t>
            </a:r>
            <a:r>
              <a:rPr lang="ja-JP" altLang="en-US" sz="2400" dirty="0"/>
              <a:t>る</a:t>
            </a:r>
            <a:endParaRPr lang="en-US" altLang="ja-JP" sz="2400" dirty="0" smtClean="0"/>
          </a:p>
        </p:txBody>
      </p:sp>
      <p:sp>
        <p:nvSpPr>
          <p:cNvPr id="7" name="正方形/長方形 6"/>
          <p:cNvSpPr/>
          <p:nvPr/>
        </p:nvSpPr>
        <p:spPr>
          <a:xfrm>
            <a:off x="3825770" y="1865344"/>
            <a:ext cx="5810708" cy="64346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478349" y="4794596"/>
            <a:ext cx="43307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b="1" dirty="0" smtClean="0"/>
              <a:t>●ナビゲーションウインドウ</a:t>
            </a:r>
            <a:endParaRPr lang="en-US" altLang="ja-JP" sz="2400" b="1" dirty="0" smtClean="0"/>
          </a:p>
          <a:p>
            <a:pPr>
              <a:lnSpc>
                <a:spcPct val="110000"/>
              </a:lnSpc>
            </a:pPr>
            <a:r>
              <a:rPr lang="ja-JP" altLang="en-US" sz="2400" dirty="0" smtClean="0"/>
              <a:t>作成済みの</a:t>
            </a:r>
            <a:r>
              <a:rPr lang="ja-JP" altLang="en-US" sz="2400" dirty="0" smtClean="0">
                <a:solidFill>
                  <a:srgbClr val="C00000"/>
                </a:solidFill>
              </a:rPr>
              <a:t>オブジェクト</a:t>
            </a:r>
            <a:r>
              <a:rPr lang="ja-JP" altLang="en-US" sz="2400" dirty="0" smtClean="0"/>
              <a:t>（</a:t>
            </a:r>
            <a:r>
              <a:rPr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400" dirty="0" smtClean="0"/>
              <a:t>など）の一覧．</a:t>
            </a:r>
            <a:endParaRPr lang="en-US" altLang="ja-JP" sz="2400" dirty="0" smtClean="0"/>
          </a:p>
          <a:p>
            <a:pPr>
              <a:lnSpc>
                <a:spcPct val="110000"/>
              </a:lnSpc>
            </a:pPr>
            <a:r>
              <a:rPr lang="ja-JP" altLang="en-US" sz="2400" dirty="0"/>
              <a:t>ダブルクリック</a:t>
            </a:r>
            <a:r>
              <a:rPr lang="ja-JP" altLang="en-US" sz="2400" dirty="0" smtClean="0"/>
              <a:t>すると、オブジェクトが</a:t>
            </a:r>
            <a:r>
              <a:rPr lang="ja-JP" altLang="en-US" sz="2400" u="sng" dirty="0" smtClean="0">
                <a:solidFill>
                  <a:srgbClr val="FF0000"/>
                </a:solidFill>
              </a:rPr>
              <a:t>開く</a:t>
            </a:r>
            <a:r>
              <a:rPr lang="ja-JP" altLang="en-US" sz="2400" dirty="0" smtClean="0"/>
              <a:t>．</a:t>
            </a:r>
            <a:endParaRPr lang="en-US" altLang="ja-JP" sz="2400" dirty="0" smtClean="0"/>
          </a:p>
        </p:txBody>
      </p:sp>
      <p:sp>
        <p:nvSpPr>
          <p:cNvPr id="11" name="正方形/長方形 10"/>
          <p:cNvSpPr/>
          <p:nvPr/>
        </p:nvSpPr>
        <p:spPr>
          <a:xfrm>
            <a:off x="3848347" y="2548704"/>
            <a:ext cx="1502587" cy="758941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3" name="直線矢印コネクタ 12"/>
          <p:cNvCxnSpPr/>
          <p:nvPr/>
        </p:nvCxnSpPr>
        <p:spPr>
          <a:xfrm flipV="1">
            <a:off x="2957689" y="3289364"/>
            <a:ext cx="1109687" cy="139552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正方形/長方形 15"/>
          <p:cNvSpPr/>
          <p:nvPr/>
        </p:nvSpPr>
        <p:spPr>
          <a:xfrm>
            <a:off x="5373511" y="2508811"/>
            <a:ext cx="4262967" cy="178096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7" name="直線矢印コネクタ 16"/>
          <p:cNvCxnSpPr/>
          <p:nvPr/>
        </p:nvCxnSpPr>
        <p:spPr>
          <a:xfrm flipH="1" flipV="1">
            <a:off x="7098872" y="4289779"/>
            <a:ext cx="77825" cy="51587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テキスト ボックス 18"/>
          <p:cNvSpPr txBox="1"/>
          <p:nvPr/>
        </p:nvSpPr>
        <p:spPr>
          <a:xfrm>
            <a:off x="5425498" y="4850675"/>
            <a:ext cx="5750501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b="1" dirty="0" smtClean="0"/>
              <a:t>●オブジェクトウインドウ</a:t>
            </a:r>
            <a:endParaRPr lang="en-US" altLang="ja-JP" sz="2400" b="1" dirty="0" smtClean="0"/>
          </a:p>
          <a:p>
            <a:pPr>
              <a:lnSpc>
                <a:spcPct val="110000"/>
              </a:lnSpc>
            </a:pPr>
            <a:r>
              <a:rPr lang="ja-JP" altLang="en-US" sz="2400" dirty="0" smtClean="0"/>
              <a:t>「ナビゲーションウインドウ」で</a:t>
            </a:r>
            <a:r>
              <a:rPr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400" dirty="0" smtClean="0"/>
              <a:t>を選んでいるときは、</a:t>
            </a:r>
            <a:r>
              <a:rPr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400" dirty="0" smtClean="0"/>
              <a:t>の中身が</a:t>
            </a:r>
            <a:r>
              <a:rPr lang="ja-JP" altLang="en-US" sz="2400" dirty="0" smtClean="0">
                <a:solidFill>
                  <a:srgbClr val="C00000"/>
                </a:solidFill>
              </a:rPr>
              <a:t>表示</a:t>
            </a:r>
            <a:r>
              <a:rPr lang="ja-JP" altLang="en-US" sz="2400" dirty="0" smtClean="0"/>
              <a:t>される．</a:t>
            </a:r>
            <a:r>
              <a:rPr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400" dirty="0" smtClean="0"/>
              <a:t>の</a:t>
            </a:r>
            <a:r>
              <a:rPr lang="ja-JP" altLang="en-US" sz="2400" dirty="0" smtClean="0">
                <a:solidFill>
                  <a:srgbClr val="C00000"/>
                </a:solidFill>
              </a:rPr>
              <a:t>編集</a:t>
            </a:r>
            <a:r>
              <a:rPr lang="ja-JP" altLang="en-US" sz="2400" dirty="0" smtClean="0"/>
              <a:t>もできる．</a:t>
            </a:r>
            <a:endParaRPr lang="en-US" altLang="ja-JP" sz="2400" dirty="0" smtClean="0"/>
          </a:p>
        </p:txBody>
      </p:sp>
    </p:spTree>
    <p:extLst>
      <p:ext uri="{BB962C8B-B14F-4D97-AF65-F5344CB8AC3E}">
        <p14:creationId xmlns:p14="http://schemas.microsoft.com/office/powerpoint/2010/main" val="4504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563128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1-3 </a:t>
            </a:r>
            <a:r>
              <a:rPr lang="ja-JP" altLang="en-US" sz="4000" dirty="0" smtClean="0"/>
              <a:t>マイクロソフト </a:t>
            </a:r>
            <a:r>
              <a:rPr lang="en-US" altLang="ja-JP" sz="4000" dirty="0" smtClean="0"/>
              <a:t>Access </a:t>
            </a:r>
            <a:r>
              <a:rPr lang="ja-JP" altLang="en-US" sz="4000" dirty="0" smtClean="0"/>
              <a:t>のオブジェクトの種類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3"/>
            <a:ext cx="11270560" cy="524326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ja-JP" altLang="en-US" sz="3200" b="1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200" dirty="0">
                <a:solidFill>
                  <a:srgbClr val="C00000"/>
                </a:solidFill>
              </a:rPr>
              <a:t>　</a:t>
            </a:r>
            <a:r>
              <a:rPr lang="ja-JP" altLang="en-US" sz="3200" dirty="0" smtClean="0">
                <a:solidFill>
                  <a:schemeClr val="tx1"/>
                </a:solidFill>
              </a:rPr>
              <a:t>・・・　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データそのもの</a:t>
            </a:r>
            <a:endParaRPr lang="en-US" altLang="ja-JP" sz="3200" u="sng" dirty="0" smtClean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ja-JP" altLang="en-US" sz="3200" b="1" dirty="0" smtClean="0">
                <a:solidFill>
                  <a:srgbClr val="C00000"/>
                </a:solidFill>
              </a:rPr>
              <a:t>クエリ</a:t>
            </a:r>
            <a:r>
              <a:rPr lang="ja-JP" altLang="en-US" sz="3200" dirty="0">
                <a:solidFill>
                  <a:srgbClr val="C00000"/>
                </a:solidFill>
              </a:rPr>
              <a:t>　</a:t>
            </a:r>
            <a:r>
              <a:rPr lang="ja-JP" altLang="en-US" sz="3200" dirty="0" smtClean="0">
                <a:solidFill>
                  <a:srgbClr val="C00000"/>
                </a:solidFill>
              </a:rPr>
              <a:t>　</a:t>
            </a:r>
            <a:r>
              <a:rPr lang="ja-JP" altLang="en-US" sz="3200" dirty="0" smtClean="0">
                <a:solidFill>
                  <a:schemeClr val="tx1"/>
                </a:solidFill>
              </a:rPr>
              <a:t>・・・　データを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加工</a:t>
            </a:r>
            <a:r>
              <a:rPr lang="ja-JP" altLang="en-US" sz="3200" dirty="0" smtClean="0">
                <a:solidFill>
                  <a:schemeClr val="tx1"/>
                </a:solidFill>
              </a:rPr>
              <a:t>するためのプログラム</a:t>
            </a:r>
            <a:endParaRPr lang="en-US" altLang="ja-JP" sz="3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</a:rPr>
              <a:t>　</a:t>
            </a:r>
            <a:r>
              <a:rPr lang="ja-JP" altLang="en-US" sz="3200" dirty="0" smtClean="0">
                <a:solidFill>
                  <a:schemeClr val="tx1"/>
                </a:solidFill>
              </a:rPr>
              <a:t>　　　　</a:t>
            </a:r>
            <a:r>
              <a:rPr lang="en-US" altLang="ja-JP" sz="3200" dirty="0" smtClean="0">
                <a:solidFill>
                  <a:schemeClr val="tx1"/>
                </a:solidFill>
              </a:rPr>
              <a:t>	</a:t>
            </a:r>
            <a:r>
              <a:rPr lang="ja-JP" altLang="en-US" sz="3200" dirty="0" smtClean="0">
                <a:solidFill>
                  <a:schemeClr val="tx1"/>
                </a:solidFill>
              </a:rPr>
              <a:t>（検索、集計・集約、並べ替えなど）</a:t>
            </a:r>
            <a:endParaRPr lang="en-US" altLang="ja-JP" sz="3200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ja-JP" altLang="en-US" sz="3200" b="1" dirty="0" smtClean="0">
                <a:solidFill>
                  <a:srgbClr val="C00000"/>
                </a:solidFill>
              </a:rPr>
              <a:t>フォーム</a:t>
            </a:r>
            <a:r>
              <a:rPr lang="ja-JP" altLang="en-US" sz="3200" dirty="0" smtClean="0">
                <a:solidFill>
                  <a:srgbClr val="C00000"/>
                </a:solidFill>
              </a:rPr>
              <a:t>　</a:t>
            </a:r>
            <a:r>
              <a:rPr lang="ja-JP" altLang="en-US" sz="3200" dirty="0" smtClean="0">
                <a:solidFill>
                  <a:schemeClr val="tx1"/>
                </a:solidFill>
              </a:rPr>
              <a:t>・・・　データを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更新</a:t>
            </a:r>
            <a:r>
              <a:rPr lang="ja-JP" altLang="en-US" sz="3200" dirty="0" smtClean="0">
                <a:solidFill>
                  <a:schemeClr val="tx1"/>
                </a:solidFill>
              </a:rPr>
              <a:t>するためのプログラム</a:t>
            </a:r>
            <a:endParaRPr lang="en-US" altLang="ja-JP" sz="3200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ja-JP" altLang="en-US" sz="3200" b="1" dirty="0" smtClean="0">
                <a:solidFill>
                  <a:srgbClr val="C00000"/>
                </a:solidFill>
              </a:rPr>
              <a:t>レポート</a:t>
            </a:r>
            <a:r>
              <a:rPr lang="ja-JP" altLang="en-US" sz="3200" dirty="0" smtClean="0">
                <a:solidFill>
                  <a:srgbClr val="C00000"/>
                </a:solidFill>
              </a:rPr>
              <a:t>　・・・　</a:t>
            </a:r>
            <a:r>
              <a:rPr lang="ja-JP" altLang="en-US" sz="3200" dirty="0" smtClean="0">
                <a:solidFill>
                  <a:schemeClr val="tx1"/>
                </a:solidFill>
              </a:rPr>
              <a:t>データを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印刷</a:t>
            </a:r>
            <a:r>
              <a:rPr lang="ja-JP" altLang="en-US" sz="3200" dirty="0" smtClean="0">
                <a:solidFill>
                  <a:schemeClr val="tx1"/>
                </a:solidFill>
              </a:rPr>
              <a:t>するためのプログラム</a:t>
            </a:r>
            <a:endParaRPr lang="en-US" altLang="ja-JP" sz="3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</a:rPr>
              <a:t>な</a:t>
            </a:r>
            <a:r>
              <a:rPr lang="ja-JP" altLang="en-US" sz="3200" dirty="0">
                <a:solidFill>
                  <a:schemeClr val="tx1"/>
                </a:solidFill>
              </a:rPr>
              <a:t>ど</a:t>
            </a:r>
          </a:p>
        </p:txBody>
      </p:sp>
      <p:sp>
        <p:nvSpPr>
          <p:cNvPr id="2" name="雲形吹き出し 1"/>
          <p:cNvSpPr/>
          <p:nvPr/>
        </p:nvSpPr>
        <p:spPr>
          <a:xfrm>
            <a:off x="3217333" y="5164667"/>
            <a:ext cx="6457245" cy="1693333"/>
          </a:xfrm>
          <a:prstGeom prst="cloudCallout">
            <a:avLst>
              <a:gd name="adj1" fmla="val 16323"/>
              <a:gd name="adj2" fmla="val -7350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800" dirty="0" smtClean="0">
                <a:solidFill>
                  <a:schemeClr val="tx1"/>
                </a:solidFill>
              </a:rPr>
              <a:t>プログラムは簡単なので、</a:t>
            </a:r>
            <a:r>
              <a:rPr lang="ja-JP" altLang="en-US" sz="2800" dirty="0">
                <a:solidFill>
                  <a:schemeClr val="tx1"/>
                </a:solidFill>
              </a:rPr>
              <a:t>心配</a:t>
            </a:r>
            <a:r>
              <a:rPr kumimoji="1" lang="ja-JP" altLang="en-US" sz="2800" dirty="0" smtClean="0">
                <a:solidFill>
                  <a:schemeClr val="tx1"/>
                </a:solidFill>
              </a:rPr>
              <a:t>無用！</a:t>
            </a:r>
            <a:endParaRPr kumimoji="1" lang="ja-JP" altLang="en-US" sz="2800" dirty="0">
              <a:solidFill>
                <a:schemeClr val="tx1"/>
              </a:solidFill>
            </a:endParaRPr>
          </a:p>
        </p:txBody>
      </p:sp>
      <p:grpSp>
        <p:nvGrpSpPr>
          <p:cNvPr id="9" name="グループ化 8"/>
          <p:cNvGrpSpPr/>
          <p:nvPr/>
        </p:nvGrpSpPr>
        <p:grpSpPr>
          <a:xfrm>
            <a:off x="10579100" y="438044"/>
            <a:ext cx="1217925" cy="1574458"/>
            <a:chOff x="9828551" y="1209670"/>
            <a:chExt cx="2031326" cy="1921118"/>
          </a:xfrm>
        </p:grpSpPr>
        <p:sp>
          <p:nvSpPr>
            <p:cNvPr id="10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1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9096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36126" y="894411"/>
            <a:ext cx="10841473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sz="3200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初回起動では、</a:t>
            </a:r>
            <a:r>
              <a:rPr kumimoji="1" lang="ja-JP" altLang="ja-JP" sz="2800" b="1" u="sng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起動に数分くらいかかる</a:t>
            </a:r>
            <a:r>
              <a:rPr lang="ja-JP" altLang="en-US" b="1" u="sng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場合がある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ので、</a:t>
            </a:r>
            <a:r>
              <a:rPr kumimoji="1" lang="ja-JP" altLang="en-US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慌てずに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待つこと</a:t>
            </a: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のデスクトップデータベース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sz="3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en-US" altLang="ja-JP" sz="3200" dirty="0" err="1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accdb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」にしなさい．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2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34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2425" y="941730"/>
            <a:ext cx="9580946" cy="4865511"/>
          </a:xfrm>
        </p:spPr>
        <p:txBody>
          <a:bodyPr>
            <a:normAutofit/>
          </a:bodyPr>
          <a:lstStyle/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rgbClr val="0000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4. </a:t>
            </a:r>
            <a:r>
              <a:rPr lang="ja-JP" altLang="en-US" sz="3200" dirty="0" smtClean="0">
                <a:solidFill>
                  <a:srgbClr val="0000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テーブルツール画面が表示されたら　</a:t>
            </a:r>
            <a:r>
              <a:rPr lang="en-US" altLang="ja-JP" sz="3200" dirty="0" smtClean="0">
                <a:solidFill>
                  <a:srgbClr val="0000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OK</a:t>
            </a: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endParaRPr lang="en-US" altLang="ja-JP" sz="32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endParaRPr lang="en-US" altLang="ja-JP" sz="3200" dirty="0" smtClean="0">
              <a:solidFill>
                <a:srgbClr val="0000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endParaRPr lang="en-US" altLang="ja-JP" sz="32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rgbClr val="0000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3200" dirty="0" smtClean="0">
                <a:solidFill>
                  <a:srgbClr val="0000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　あとで使うので、そのままにしておきなさい</a:t>
            </a:r>
            <a:endParaRPr lang="ja-JP" altLang="ja-JP" sz="3200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37" y="1618005"/>
            <a:ext cx="3434499" cy="206241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242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1-5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テーブルの新規作成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19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7208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いまから行うこと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6764867" cy="6960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sz="3600" dirty="0" smtClean="0"/>
              <a:t>◇　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600" dirty="0" smtClean="0"/>
              <a:t>名：　</a:t>
            </a:r>
            <a:r>
              <a:rPr lang="ja-JP" altLang="en-US" sz="3600" b="1" dirty="0">
                <a:solidFill>
                  <a:schemeClr val="tx1"/>
                </a:solidFill>
              </a:rPr>
              <a:t>商品</a:t>
            </a:r>
            <a:endParaRPr kumimoji="1" lang="ja-JP" alt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496947"/>
              </p:ext>
            </p:extLst>
          </p:nvPr>
        </p:nvGraphicFramePr>
        <p:xfrm>
          <a:off x="1038578" y="2829490"/>
          <a:ext cx="8523111" cy="27472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574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574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574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テキスト ボックス 6"/>
          <p:cNvSpPr txBox="1"/>
          <p:nvPr/>
        </p:nvSpPr>
        <p:spPr>
          <a:xfrm>
            <a:off x="6287911" y="5735699"/>
            <a:ext cx="44037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50</a:t>
            </a:r>
            <a:r>
              <a:rPr lang="ja-JP" altLang="en-US" sz="2400" dirty="0" smtClean="0"/>
              <a:t>」、「</a:t>
            </a:r>
            <a:r>
              <a:rPr lang="en-US" altLang="ja-JP" sz="2400" dirty="0" smtClean="0"/>
              <a:t>100</a:t>
            </a:r>
            <a:r>
              <a:rPr lang="ja-JP" altLang="en-US" sz="2400" dirty="0" smtClean="0"/>
              <a:t>」は</a:t>
            </a:r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279399" y="1997429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/>
              <a:t>◇　</a:t>
            </a:r>
            <a:r>
              <a:rPr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600" dirty="0" smtClean="0"/>
              <a:t>の中身</a:t>
            </a:r>
            <a:endParaRPr lang="ja-JP" altLang="en-US" sz="3600" dirty="0">
              <a:solidFill>
                <a:schemeClr val="tx1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0" y="5747693"/>
            <a:ext cx="3903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1</a:t>
            </a:r>
            <a:r>
              <a:rPr lang="ja-JP" altLang="en-US" sz="2400" dirty="0" smtClean="0"/>
              <a:t>」、「</a:t>
            </a:r>
            <a:r>
              <a:rPr lang="en-US" altLang="ja-JP" sz="2400" dirty="0"/>
              <a:t>2</a:t>
            </a:r>
            <a:r>
              <a:rPr lang="ja-JP" altLang="en-US" sz="2400" dirty="0" smtClean="0"/>
              <a:t>」は</a:t>
            </a:r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955312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いまから行うこと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901701"/>
            <a:ext cx="11122378" cy="2078566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kumimoji="1" lang="ja-JP" altLang="en-US" sz="4100" dirty="0" smtClean="0">
                <a:solidFill>
                  <a:schemeClr val="tx1"/>
                </a:solidFill>
              </a:rPr>
              <a:t>練習のため、</a:t>
            </a:r>
            <a:r>
              <a:rPr kumimoji="1" lang="ja-JP" altLang="en-US" sz="41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4100" dirty="0" smtClean="0">
                <a:solidFill>
                  <a:schemeClr val="tx1"/>
                </a:solidFill>
              </a:rPr>
              <a:t>は</a:t>
            </a:r>
            <a:r>
              <a:rPr kumimoji="1" lang="ja-JP" altLang="en-US" sz="4100" u="sng" dirty="0" smtClean="0">
                <a:solidFill>
                  <a:srgbClr val="FF0000"/>
                </a:solidFill>
              </a:rPr>
              <a:t>手作業</a:t>
            </a:r>
            <a:r>
              <a:rPr kumimoji="1" lang="ja-JP" altLang="en-US" sz="4100" dirty="0" smtClean="0">
                <a:solidFill>
                  <a:schemeClr val="tx1"/>
                </a:solidFill>
              </a:rPr>
              <a:t>で</a:t>
            </a:r>
            <a:r>
              <a:rPr kumimoji="1" lang="ja-JP" altLang="en-US" sz="4100" dirty="0" smtClean="0">
                <a:solidFill>
                  <a:srgbClr val="C00000"/>
                </a:solidFill>
              </a:rPr>
              <a:t>作成</a:t>
            </a:r>
            <a:r>
              <a:rPr kumimoji="1" lang="ja-JP" altLang="en-US" sz="4100" dirty="0" smtClean="0">
                <a:solidFill>
                  <a:schemeClr val="tx1"/>
                </a:solidFill>
              </a:rPr>
              <a:t>する．</a:t>
            </a:r>
            <a:endParaRPr kumimoji="1" lang="en-US" altLang="ja-JP" sz="41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ja-JP" sz="3600" dirty="0" smtClean="0">
                <a:solidFill>
                  <a:schemeClr val="tx1"/>
                </a:solidFill>
              </a:rPr>
              <a:t>※</a:t>
            </a:r>
            <a:r>
              <a:rPr lang="ja-JP" altLang="en-US" sz="3600" dirty="0" smtClean="0">
                <a:solidFill>
                  <a:schemeClr val="tx1"/>
                </a:solidFill>
              </a:rPr>
              <a:t>　表計算ソフト </a:t>
            </a:r>
            <a:r>
              <a:rPr lang="en-US" altLang="ja-JP" sz="3600" dirty="0" smtClean="0">
                <a:solidFill>
                  <a:schemeClr val="tx1"/>
                </a:solidFill>
              </a:rPr>
              <a:t>Excel </a:t>
            </a:r>
            <a:r>
              <a:rPr lang="ja-JP" altLang="en-US" sz="3600" dirty="0" smtClean="0">
                <a:solidFill>
                  <a:schemeClr val="tx1"/>
                </a:solidFill>
              </a:rPr>
              <a:t>のファイルを</a:t>
            </a:r>
            <a:r>
              <a:rPr lang="ja-JP" altLang="en-US" sz="3600" dirty="0" smtClean="0">
                <a:solidFill>
                  <a:srgbClr val="C00000"/>
                </a:solidFill>
              </a:rPr>
              <a:t>インポート</a:t>
            </a:r>
            <a:r>
              <a:rPr lang="ja-JP" altLang="en-US" sz="3600" dirty="0" smtClean="0">
                <a:solidFill>
                  <a:schemeClr val="tx1"/>
                </a:solidFill>
              </a:rPr>
              <a:t>して</a:t>
            </a:r>
            <a:r>
              <a:rPr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600" dirty="0" smtClean="0">
                <a:solidFill>
                  <a:schemeClr val="tx1"/>
                </a:solidFill>
              </a:rPr>
              <a:t>を</a:t>
            </a:r>
            <a:endParaRPr lang="en-US" altLang="ja-JP" sz="36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ja-JP" altLang="en-US" sz="3600" dirty="0">
                <a:solidFill>
                  <a:schemeClr val="tx1"/>
                </a:solidFill>
              </a:rPr>
              <a:t>　</a:t>
            </a:r>
            <a:r>
              <a:rPr lang="ja-JP" altLang="en-US" sz="3600" dirty="0" smtClean="0">
                <a:solidFill>
                  <a:schemeClr val="tx1"/>
                </a:solidFill>
              </a:rPr>
              <a:t>　</a:t>
            </a:r>
            <a:r>
              <a:rPr lang="ja-JP" altLang="en-US" sz="3600" dirty="0" smtClean="0">
                <a:solidFill>
                  <a:srgbClr val="C00000"/>
                </a:solidFill>
              </a:rPr>
              <a:t>作成</a:t>
            </a:r>
            <a:r>
              <a:rPr lang="ja-JP" altLang="en-US" sz="3600" dirty="0" smtClean="0">
                <a:solidFill>
                  <a:schemeClr val="tx1"/>
                </a:solidFill>
              </a:rPr>
              <a:t>することなども</a:t>
            </a:r>
            <a:r>
              <a:rPr kumimoji="1" lang="ja-JP" altLang="en-US" sz="3600" dirty="0" smtClean="0">
                <a:solidFill>
                  <a:schemeClr val="tx1"/>
                </a:solidFill>
              </a:rPr>
              <a:t>簡単にできるが、今日の授業では行わない</a:t>
            </a:r>
            <a:endParaRPr kumimoji="1" lang="ja-JP" altLang="en-US" sz="3600" dirty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21</a:t>
            </a:fld>
            <a:endParaRPr kumimoji="1" lang="ja-JP" altLang="en-US"/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9452702"/>
              </p:ext>
            </p:extLst>
          </p:nvPr>
        </p:nvGraphicFramePr>
        <p:xfrm>
          <a:off x="1038578" y="2829490"/>
          <a:ext cx="8523111" cy="27472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574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574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574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テキスト ボックス 6"/>
          <p:cNvSpPr txBox="1"/>
          <p:nvPr/>
        </p:nvSpPr>
        <p:spPr>
          <a:xfrm>
            <a:off x="6287911" y="5735699"/>
            <a:ext cx="44037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50</a:t>
            </a:r>
            <a:r>
              <a:rPr lang="ja-JP" altLang="en-US" sz="2400" dirty="0" smtClean="0"/>
              <a:t>」、「</a:t>
            </a:r>
            <a:r>
              <a:rPr lang="en-US" altLang="ja-JP" sz="2400" dirty="0" smtClean="0"/>
              <a:t>100</a:t>
            </a:r>
            <a:r>
              <a:rPr lang="ja-JP" altLang="en-US" sz="2400" dirty="0" smtClean="0"/>
              <a:t>」は</a:t>
            </a:r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0" y="5747693"/>
            <a:ext cx="3903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1</a:t>
            </a:r>
            <a:r>
              <a:rPr lang="ja-JP" altLang="en-US" sz="2400" dirty="0" smtClean="0"/>
              <a:t>」、「</a:t>
            </a:r>
            <a:r>
              <a:rPr lang="en-US" altLang="ja-JP" sz="2400" dirty="0"/>
              <a:t>2</a:t>
            </a:r>
            <a:r>
              <a:rPr lang="ja-JP" altLang="en-US" sz="2400" dirty="0" smtClean="0"/>
              <a:t>」は</a:t>
            </a:r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338869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テーブルへの列の追加（１）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22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1132569"/>
            <a:ext cx="4859378" cy="2366987"/>
          </a:xfrm>
          <a:prstGeom prst="rect">
            <a:avLst/>
          </a:prstGeom>
        </p:spPr>
      </p:pic>
      <p:sp>
        <p:nvSpPr>
          <p:cNvPr id="6" name="角丸四角形 5"/>
          <p:cNvSpPr/>
          <p:nvPr/>
        </p:nvSpPr>
        <p:spPr>
          <a:xfrm>
            <a:off x="912684" y="3749966"/>
            <a:ext cx="3829756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クリックして追加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」を右クリックし、「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短いテキスト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12281" y="5059799"/>
            <a:ext cx="54305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もし「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テーブル１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」が表示されていないときは、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オブジェクトウインドウで、「</a:t>
            </a:r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テーブル１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」をダブルクリック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2742025" y="2336800"/>
            <a:ext cx="1096197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2844204" y="2607734"/>
            <a:ext cx="1264952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5287702" y="2008844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862" y="1132569"/>
            <a:ext cx="5906324" cy="2876951"/>
          </a:xfrm>
          <a:prstGeom prst="rect">
            <a:avLst/>
          </a:prstGeom>
        </p:spPr>
      </p:pic>
      <p:sp>
        <p:nvSpPr>
          <p:cNvPr id="14" name="右矢印 13"/>
          <p:cNvSpPr/>
          <p:nvPr/>
        </p:nvSpPr>
        <p:spPr>
          <a:xfrm>
            <a:off x="11735870" y="1963112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8741826" y="2670401"/>
            <a:ext cx="1264952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角丸四角形 15"/>
          <p:cNvSpPr/>
          <p:nvPr/>
        </p:nvSpPr>
        <p:spPr>
          <a:xfrm>
            <a:off x="5904089" y="4077811"/>
            <a:ext cx="5204178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フィールド１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」のところをダブルクリックして、　　　　　のように表示させてから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8724024" y="4505385"/>
            <a:ext cx="1569660" cy="36933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フィールド１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6139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272" y="904859"/>
            <a:ext cx="5906324" cy="2876951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51" y="1093588"/>
            <a:ext cx="5104578" cy="248642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テーブルへの列の追加（２）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23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912684" y="3749966"/>
            <a:ext cx="3829756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列名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」に書き換える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2521097" y="2426535"/>
            <a:ext cx="1096197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5287702" y="2008844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11735870" y="1963112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6630278" y="3749966"/>
            <a:ext cx="4997278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さっきと同じように、「</a:t>
            </a:r>
            <a:r>
              <a:rPr lang="ja-JP" altLang="en-US" sz="2400" b="1" i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クリックして追加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」を右クリック．今度は、「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数値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9861594" y="2426535"/>
            <a:ext cx="1096197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9813305" y="2901552"/>
            <a:ext cx="1264952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7000770" y="5138781"/>
            <a:ext cx="42562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今度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数値</a:t>
            </a:r>
            <a:r>
              <a:rPr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です！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456007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0" y="1132569"/>
            <a:ext cx="5636579" cy="2745559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テーブルへの列の追加（３）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5905195" y="2238756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3585037" y="2724898"/>
            <a:ext cx="1264952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角丸四角形 15"/>
          <p:cNvSpPr/>
          <p:nvPr/>
        </p:nvSpPr>
        <p:spPr>
          <a:xfrm>
            <a:off x="169333" y="4213278"/>
            <a:ext cx="5204178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フィールド１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」のところをダブルクリックして、　　　　　のように表示させてから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2989268" y="4640852"/>
            <a:ext cx="1569660" cy="36933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ja-JP" altLang="en-US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フィールド１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226" y="1148593"/>
            <a:ext cx="5081412" cy="2475139"/>
          </a:xfrm>
          <a:prstGeom prst="rect">
            <a:avLst/>
          </a:prstGeom>
        </p:spPr>
      </p:pic>
      <p:sp>
        <p:nvSpPr>
          <p:cNvPr id="18" name="角丸四角形 17"/>
          <p:cNvSpPr/>
          <p:nvPr/>
        </p:nvSpPr>
        <p:spPr>
          <a:xfrm>
            <a:off x="7292622" y="4090540"/>
            <a:ext cx="3829756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⑥</a:t>
            </a:r>
            <a:r>
              <a:rPr lang="ja-JP" altLang="en-US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列名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単価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」に書き換える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632928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8" y="1463844"/>
            <a:ext cx="5473736" cy="140166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テーブルへのレコード（行）の挿入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25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279399" y="3079207"/>
            <a:ext cx="5173133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画面で「</a:t>
            </a:r>
            <a:r>
              <a:rPr lang="en-US" altLang="ja-JP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みかん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」、「</a:t>
            </a:r>
            <a:r>
              <a:rPr lang="en-US" altLang="ja-JP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50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」と入れる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279399" y="4667019"/>
            <a:ext cx="5430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このとき、自動で行が１つ増える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869479" y="2005409"/>
            <a:ext cx="767644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5670299" y="2288445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1637123" y="2017509"/>
            <a:ext cx="767644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3174537" y="2005409"/>
            <a:ext cx="767644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302" y="1464982"/>
            <a:ext cx="5785194" cy="1481418"/>
          </a:xfrm>
          <a:prstGeom prst="rect">
            <a:avLst/>
          </a:prstGeom>
        </p:spPr>
      </p:pic>
      <p:sp>
        <p:nvSpPr>
          <p:cNvPr id="20" name="角丸四角形 19"/>
          <p:cNvSpPr/>
          <p:nvPr/>
        </p:nvSpPr>
        <p:spPr>
          <a:xfrm>
            <a:off x="6355645" y="3090645"/>
            <a:ext cx="5438422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画面で、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２行目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に「</a:t>
            </a:r>
            <a:r>
              <a:rPr lang="en-US" altLang="ja-JP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りんご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」、「</a:t>
            </a:r>
            <a:r>
              <a:rPr lang="en-US" altLang="ja-JP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100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」と入れる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620933" y="4678457"/>
            <a:ext cx="5430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このとき、自動で行が１つ増える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6947598" y="2182969"/>
            <a:ext cx="767644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/>
        </p:nvSpPr>
        <p:spPr>
          <a:xfrm>
            <a:off x="7715242" y="2195069"/>
            <a:ext cx="767644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/>
        </p:nvSpPr>
        <p:spPr>
          <a:xfrm>
            <a:off x="9376835" y="2182969"/>
            <a:ext cx="767644" cy="2709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45690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99" y="1138632"/>
            <a:ext cx="6423908" cy="2360924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テーブルを閉じる操作（１）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26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821265" y="3774207"/>
            <a:ext cx="5173133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」を右クリックし「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463079" y="1138632"/>
            <a:ext cx="1159534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268" y="1612532"/>
            <a:ext cx="4840432" cy="1755597"/>
          </a:xfrm>
          <a:prstGeom prst="rect">
            <a:avLst/>
          </a:prstGeom>
        </p:spPr>
      </p:pic>
      <p:sp>
        <p:nvSpPr>
          <p:cNvPr id="25" name="正方形/長方形 24"/>
          <p:cNvSpPr/>
          <p:nvPr/>
        </p:nvSpPr>
        <p:spPr>
          <a:xfrm>
            <a:off x="1349257" y="1696794"/>
            <a:ext cx="1159534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右矢印 25"/>
          <p:cNvSpPr/>
          <p:nvPr/>
        </p:nvSpPr>
        <p:spPr>
          <a:xfrm>
            <a:off x="6703307" y="230759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7704127" y="2691522"/>
            <a:ext cx="1159534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角丸四角形 27"/>
          <p:cNvSpPr/>
          <p:nvPr/>
        </p:nvSpPr>
        <p:spPr>
          <a:xfrm>
            <a:off x="6620933" y="3710469"/>
            <a:ext cx="5173133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②「・・・変更を保存しますか？」には「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はい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8148286" y="5210006"/>
            <a:ext cx="3185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これで保存される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11826201" y="229477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203872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344" y="1186796"/>
            <a:ext cx="5287634" cy="2305279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テーブルを閉じる操作（２）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27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448733" y="4001438"/>
            <a:ext cx="5173133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最初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のテーブル保存では、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28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設定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するウインドウ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が開く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右矢印 25"/>
          <p:cNvSpPr/>
          <p:nvPr/>
        </p:nvSpPr>
        <p:spPr>
          <a:xfrm>
            <a:off x="5905195" y="2382832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6460654" y="2090482"/>
            <a:ext cx="1159534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角丸四角形 27"/>
          <p:cNvSpPr/>
          <p:nvPr/>
        </p:nvSpPr>
        <p:spPr>
          <a:xfrm>
            <a:off x="6620933" y="3710469"/>
            <a:ext cx="5173133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④テーブル名を「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」にする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11826201" y="229477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1186796"/>
            <a:ext cx="5511800" cy="2403010"/>
          </a:xfrm>
          <a:prstGeom prst="rect">
            <a:avLst/>
          </a:prstGeom>
        </p:spPr>
      </p:pic>
      <p:sp>
        <p:nvSpPr>
          <p:cNvPr id="7" name="正方形/長方形 6"/>
          <p:cNvSpPr/>
          <p:nvPr/>
        </p:nvSpPr>
        <p:spPr>
          <a:xfrm>
            <a:off x="7040421" y="2191784"/>
            <a:ext cx="207046" cy="191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8509588" y="2748134"/>
            <a:ext cx="1159534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2208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ここまでのまとめ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6764867" cy="6960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sz="3600" dirty="0" smtClean="0"/>
              <a:t>◇　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600" dirty="0" smtClean="0"/>
              <a:t>名：　</a:t>
            </a:r>
            <a:r>
              <a:rPr lang="ja-JP" altLang="en-US" sz="3600" dirty="0">
                <a:solidFill>
                  <a:schemeClr val="tx1"/>
                </a:solidFill>
              </a:rPr>
              <a:t>商品</a:t>
            </a:r>
            <a:endParaRPr kumimoji="1" lang="ja-JP" altLang="en-US" sz="3600" dirty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28</a:t>
            </a:fld>
            <a:endParaRPr kumimoji="1" lang="ja-JP" altLang="en-US"/>
          </a:p>
        </p:txBody>
      </p:sp>
      <p:graphicFrame>
        <p:nvGraphicFramePr>
          <p:cNvPr id="6" name="表 5"/>
          <p:cNvGraphicFramePr>
            <a:graphicFrameLocks noGrp="1"/>
          </p:cNvGraphicFramePr>
          <p:nvPr/>
        </p:nvGraphicFramePr>
        <p:xfrm>
          <a:off x="1038578" y="2829490"/>
          <a:ext cx="8523111" cy="27472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574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574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574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279399" y="1724287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/>
              <a:t>◇　</a:t>
            </a:r>
            <a:r>
              <a:rPr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600" dirty="0" smtClean="0"/>
              <a:t>の中身</a:t>
            </a:r>
            <a:endParaRPr lang="ja-JP" altLang="en-US" sz="3600" dirty="0">
              <a:solidFill>
                <a:schemeClr val="tx1"/>
              </a:solidFill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661378" y="1054453"/>
            <a:ext cx="5521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FF0000"/>
                </a:solidFill>
              </a:rPr>
              <a:t>←　テーブルを閉じるときに設定</a:t>
            </a:r>
            <a:endParaRPr kumimoji="1" lang="ja-JP" altLang="en-US" sz="2800" dirty="0">
              <a:solidFill>
                <a:srgbClr val="FF0000"/>
              </a:solidFill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113067" y="2306270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FF0000"/>
                </a:solidFill>
              </a:rPr>
              <a:t>「</a:t>
            </a:r>
            <a:r>
              <a:rPr kumimoji="1" lang="ja-JP" altLang="en-US" sz="2800" b="1" dirty="0" smtClean="0">
                <a:solidFill>
                  <a:srgbClr val="FF0000"/>
                </a:solidFill>
              </a:rPr>
              <a:t>短いテキスト</a:t>
            </a:r>
            <a:r>
              <a:rPr kumimoji="1" lang="ja-JP" altLang="en-US" sz="2800" dirty="0" smtClean="0">
                <a:solidFill>
                  <a:srgbClr val="FF0000"/>
                </a:solidFill>
              </a:rPr>
              <a:t>」に設定</a:t>
            </a:r>
            <a:endParaRPr kumimoji="1" lang="ja-JP" altLang="en-US" sz="2800" dirty="0">
              <a:solidFill>
                <a:srgbClr val="FF0000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7383025" y="2306270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FF0000"/>
                </a:solidFill>
              </a:rPr>
              <a:t>「</a:t>
            </a:r>
            <a:r>
              <a:rPr kumimoji="1" lang="ja-JP" altLang="en-US" sz="2800" b="1" dirty="0" smtClean="0">
                <a:solidFill>
                  <a:srgbClr val="FF0000"/>
                </a:solidFill>
              </a:rPr>
              <a:t>数値</a:t>
            </a:r>
            <a:r>
              <a:rPr kumimoji="1" lang="ja-JP" altLang="en-US" sz="2800" dirty="0" smtClean="0">
                <a:solidFill>
                  <a:srgbClr val="FF0000"/>
                </a:solidFill>
              </a:rPr>
              <a:t>」に設定</a:t>
            </a:r>
            <a:endParaRPr kumimoji="1" lang="ja-JP" altLang="en-US" sz="2800" dirty="0">
              <a:solidFill>
                <a:srgbClr val="FF0000"/>
              </a:solidFill>
            </a:endParaRPr>
          </a:p>
        </p:txBody>
      </p:sp>
      <p:sp>
        <p:nvSpPr>
          <p:cNvPr id="16" name="下矢印 15"/>
          <p:cNvSpPr/>
          <p:nvPr/>
        </p:nvSpPr>
        <p:spPr>
          <a:xfrm>
            <a:off x="9529626" y="3909874"/>
            <a:ext cx="677334" cy="609600"/>
          </a:xfrm>
          <a:prstGeom prst="down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下矢印 16"/>
          <p:cNvSpPr/>
          <p:nvPr/>
        </p:nvSpPr>
        <p:spPr>
          <a:xfrm>
            <a:off x="9529626" y="4813457"/>
            <a:ext cx="677334" cy="609600"/>
          </a:xfrm>
          <a:prstGeom prst="down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0152054" y="4019823"/>
            <a:ext cx="233910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>
                <a:solidFill>
                  <a:srgbClr val="FF0000"/>
                </a:solidFill>
              </a:rPr>
              <a:t>行</a:t>
            </a:r>
            <a:r>
              <a:rPr kumimoji="1" lang="ja-JP" altLang="en-US" sz="2800" b="1" dirty="0" smtClean="0">
                <a:solidFill>
                  <a:srgbClr val="FF0000"/>
                </a:solidFill>
              </a:rPr>
              <a:t>の挿入</a:t>
            </a:r>
            <a:r>
              <a:rPr kumimoji="1" lang="ja-JP" altLang="en-US" sz="2800" dirty="0" smtClean="0">
                <a:solidFill>
                  <a:srgbClr val="FF0000"/>
                </a:solidFill>
              </a:rPr>
              <a:t>を</a:t>
            </a:r>
            <a:endParaRPr kumimoji="1" lang="en-US" altLang="ja-JP" sz="2800" dirty="0" smtClean="0">
              <a:solidFill>
                <a:srgbClr val="FF0000"/>
              </a:solidFill>
            </a:endParaRPr>
          </a:p>
          <a:p>
            <a:r>
              <a:rPr kumimoji="1" lang="ja-JP" altLang="en-US" sz="2800" b="1" dirty="0" smtClean="0">
                <a:solidFill>
                  <a:srgbClr val="FF0000"/>
                </a:solidFill>
              </a:rPr>
              <a:t>２回</a:t>
            </a:r>
            <a:r>
              <a:rPr kumimoji="1" lang="ja-JP" altLang="en-US" sz="2800" dirty="0" smtClean="0">
                <a:solidFill>
                  <a:srgbClr val="FF0000"/>
                </a:solidFill>
              </a:rPr>
              <a:t>行って、</a:t>
            </a:r>
            <a:endParaRPr kumimoji="1" lang="en-US" altLang="ja-JP" sz="2800" dirty="0" smtClean="0">
              <a:solidFill>
                <a:srgbClr val="FF0000"/>
              </a:solidFill>
            </a:endParaRPr>
          </a:p>
          <a:p>
            <a:r>
              <a:rPr kumimoji="1" lang="ja-JP" altLang="en-US" sz="2800" dirty="0" smtClean="0">
                <a:solidFill>
                  <a:srgbClr val="FF0000"/>
                </a:solidFill>
              </a:rPr>
              <a:t>２行増やす</a:t>
            </a:r>
            <a:endParaRPr kumimoji="1" lang="ja-JP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9455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854008"/>
            <a:ext cx="9866489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で次のテーブルを新規作成しなさい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584201" y="1706555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/>
              <a:t>◇　</a:t>
            </a:r>
            <a:r>
              <a:rPr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600" dirty="0" smtClean="0"/>
              <a:t>名：　</a:t>
            </a:r>
            <a:r>
              <a:rPr lang="ja-JP" altLang="en-US" sz="3600" dirty="0" smtClean="0">
                <a:solidFill>
                  <a:schemeClr val="tx1"/>
                </a:solidFill>
              </a:rPr>
              <a:t>商品</a:t>
            </a:r>
            <a:endParaRPr lang="ja-JP" altLang="en-US" sz="3600" dirty="0">
              <a:solidFill>
                <a:schemeClr val="tx1"/>
              </a:solidFill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225665"/>
              </p:ext>
            </p:extLst>
          </p:nvPr>
        </p:nvGraphicFramePr>
        <p:xfrm>
          <a:off x="1192550" y="2764300"/>
          <a:ext cx="8523111" cy="27472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574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574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574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6379655" y="5488686"/>
            <a:ext cx="44037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50</a:t>
            </a:r>
            <a:r>
              <a:rPr lang="ja-JP" altLang="en-US" sz="2400" dirty="0" smtClean="0"/>
              <a:t>」、「</a:t>
            </a:r>
            <a:r>
              <a:rPr lang="en-US" altLang="ja-JP" sz="2400" dirty="0" smtClean="0"/>
              <a:t>100</a:t>
            </a:r>
            <a:r>
              <a:rPr lang="ja-JP" altLang="en-US" sz="2400" dirty="0" smtClean="0"/>
              <a:t>」は</a:t>
            </a:r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584200" y="2259980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/>
              <a:t>◇　</a:t>
            </a:r>
            <a:r>
              <a:rPr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600" dirty="0" smtClean="0"/>
              <a:t>の中身</a:t>
            </a:r>
            <a:endParaRPr lang="ja-JP" altLang="en-US" sz="3600" dirty="0">
              <a:solidFill>
                <a:schemeClr val="tx1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11081" y="5511523"/>
            <a:ext cx="3903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1</a:t>
            </a:r>
            <a:r>
              <a:rPr lang="ja-JP" altLang="en-US" sz="2400" dirty="0" smtClean="0"/>
              <a:t>」、「</a:t>
            </a:r>
            <a:r>
              <a:rPr lang="en-US" altLang="ja-JP" sz="2400" dirty="0"/>
              <a:t>2</a:t>
            </a:r>
            <a:r>
              <a:rPr lang="ja-JP" altLang="en-US" sz="2400" dirty="0" smtClean="0"/>
              <a:t>」は</a:t>
            </a:r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pic>
        <p:nvPicPr>
          <p:cNvPr id="1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6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146186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チャレンジ実習課題の１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25500" y="982937"/>
            <a:ext cx="9866489" cy="4865511"/>
          </a:xfrm>
        </p:spPr>
        <p:txBody>
          <a:bodyPr>
            <a:normAutofit/>
          </a:bodyPr>
          <a:lstStyle/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商品テーブルに、</a:t>
            </a:r>
            <a:r>
              <a:rPr lang="ja-JP" altLang="en-US" sz="32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もう１行増やしなさい</a:t>
            </a:r>
            <a:endParaRPr lang="en-US" altLang="ja-JP" sz="32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3423645" y="1824999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◇　</a:t>
            </a:r>
            <a:r>
              <a:rPr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200" dirty="0" smtClean="0"/>
              <a:t>名：　</a:t>
            </a:r>
            <a:r>
              <a:rPr lang="ja-JP" altLang="en-US" sz="3200" dirty="0" smtClean="0">
                <a:solidFill>
                  <a:schemeClr val="tx1"/>
                </a:solidFill>
              </a:rPr>
              <a:t>商品</a:t>
            </a:r>
            <a:endParaRPr lang="ja-JP" altLang="en-US" sz="3200" dirty="0">
              <a:solidFill>
                <a:schemeClr val="tx1"/>
              </a:solidFill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960463"/>
              </p:ext>
            </p:extLst>
          </p:nvPr>
        </p:nvGraphicFramePr>
        <p:xfrm>
          <a:off x="2278580" y="2957090"/>
          <a:ext cx="8523111" cy="2624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9126676" y="5629394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3423645" y="2435493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◇　</a:t>
            </a:r>
            <a:r>
              <a:rPr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200" dirty="0" smtClean="0"/>
              <a:t>の中身</a:t>
            </a:r>
            <a:endParaRPr lang="ja-JP" altLang="en-US" sz="3200" dirty="0">
              <a:solidFill>
                <a:schemeClr val="tx1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360145" y="5606715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pic>
        <p:nvPicPr>
          <p:cNvPr id="1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50" y="11011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955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テーブル</a:t>
            </a:r>
            <a:r>
              <a:rPr lang="ja-JP" altLang="en-US" dirty="0"/>
              <a:t>の</a:t>
            </a:r>
            <a:r>
              <a:rPr kumimoji="1" lang="ja-JP" altLang="en-US" dirty="0" smtClean="0"/>
              <a:t>削除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31</a:t>
            </a:fld>
            <a:endParaRPr kumimoji="1" lang="ja-JP" altLang="en-US"/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916" y="1102169"/>
            <a:ext cx="4086795" cy="4667901"/>
          </a:xfrm>
        </p:spPr>
      </p:pic>
      <p:sp>
        <p:nvSpPr>
          <p:cNvPr id="12" name="正方形/長方形 11"/>
          <p:cNvSpPr/>
          <p:nvPr/>
        </p:nvSpPr>
        <p:spPr>
          <a:xfrm>
            <a:off x="1212393" y="3341508"/>
            <a:ext cx="899211" cy="37265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2213206" y="4917356"/>
            <a:ext cx="899211" cy="37265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角丸四角形 13"/>
          <p:cNvSpPr/>
          <p:nvPr/>
        </p:nvSpPr>
        <p:spPr>
          <a:xfrm>
            <a:off x="5982267" y="2274762"/>
            <a:ext cx="5173133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オブジェクトウインドウで、削除したいテーブルを右クリックして、「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削除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982267" y="4305917"/>
            <a:ext cx="54168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2400" dirty="0" smtClean="0"/>
              <a:t>を削除するときは、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間違って</a:t>
            </a:r>
            <a:r>
              <a:rPr lang="ja-JP" altLang="en-US" sz="2400" dirty="0"/>
              <a:t>必要</a:t>
            </a:r>
            <a:r>
              <a:rPr lang="ja-JP" altLang="en-US" sz="2400" dirty="0" smtClean="0"/>
              <a:t>な</a:t>
            </a:r>
            <a:r>
              <a:rPr lang="ja-JP" altLang="en-US" sz="2400" dirty="0">
                <a:solidFill>
                  <a:srgbClr val="C00000"/>
                </a:solidFill>
              </a:rPr>
              <a:t>テーブル</a:t>
            </a:r>
            <a:r>
              <a:rPr lang="ja-JP" altLang="en-US" sz="2400" dirty="0" smtClean="0"/>
              <a:t>を削除しない</a:t>
            </a:r>
            <a:endParaRPr lang="en-US" altLang="ja-JP" sz="2400" dirty="0" smtClean="0"/>
          </a:p>
          <a:p>
            <a:r>
              <a:rPr kumimoji="1" lang="ja-JP" altLang="en-US" sz="2400" dirty="0" smtClean="0"/>
              <a:t>ように、十分に注意する！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238562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さらにテーブルを新規作成したいときの操作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32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308" y="1183911"/>
            <a:ext cx="4791744" cy="2610214"/>
          </a:xfrm>
          <a:prstGeom prst="rect">
            <a:avLst/>
          </a:prstGeom>
        </p:spPr>
      </p:pic>
      <p:pic>
        <p:nvPicPr>
          <p:cNvPr id="8" name="コンテンツ プレースホルダー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1183911"/>
            <a:ext cx="4791744" cy="2610214"/>
          </a:xfrm>
        </p:spPr>
      </p:pic>
      <p:sp>
        <p:nvSpPr>
          <p:cNvPr id="9" name="正方形/長方形 8"/>
          <p:cNvSpPr/>
          <p:nvPr/>
        </p:nvSpPr>
        <p:spPr>
          <a:xfrm>
            <a:off x="1906460" y="1369463"/>
            <a:ext cx="628303" cy="34163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1475296" y="1711096"/>
            <a:ext cx="663541" cy="575035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右矢印 10"/>
          <p:cNvSpPr/>
          <p:nvPr/>
        </p:nvSpPr>
        <p:spPr>
          <a:xfrm>
            <a:off x="5676072" y="2286131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670057" y="4135759"/>
            <a:ext cx="5173133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　リボンで、「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」と操作する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6318284" y="4135759"/>
            <a:ext cx="5173133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が増える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272062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146186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チャレンジ実習課題の２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36600" y="1022003"/>
            <a:ext cx="10265790" cy="4865511"/>
          </a:xfrm>
        </p:spPr>
        <p:txBody>
          <a:bodyPr>
            <a:normAutofit/>
          </a:bodyPr>
          <a:lstStyle/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2. 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」という名前のテーブルを増やしなさい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（商品テーブルはそのまま残しておく）</a:t>
            </a:r>
            <a:endParaRPr lang="en-US" altLang="ja-JP" sz="32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33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497893" y="2239398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◇　テーブル名：　</a:t>
            </a:r>
            <a:r>
              <a:rPr lang="ja-JP" altLang="en-US" sz="3200" b="1" dirty="0">
                <a:solidFill>
                  <a:srgbClr val="FF0000"/>
                </a:solidFill>
              </a:rPr>
              <a:t>購入</a:t>
            </a: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219028"/>
              </p:ext>
            </p:extLst>
          </p:nvPr>
        </p:nvGraphicFramePr>
        <p:xfrm>
          <a:off x="1831462" y="3423611"/>
          <a:ext cx="8523112" cy="1952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07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0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07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307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9278841" y="5371789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1497893" y="2783397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◇　テーブルの中身</a:t>
            </a:r>
            <a:endParaRPr lang="ja-JP" altLang="en-US" sz="3200" dirty="0">
              <a:solidFill>
                <a:schemeClr val="tx1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2003294" y="5371789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6444212" y="5375507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pic>
        <p:nvPicPr>
          <p:cNvPr id="1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50" y="11011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151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34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30389" y="296245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1-</a:t>
            </a:r>
            <a:r>
              <a:rPr lang="en-US" altLang="ja-JP" sz="4000" dirty="0" smtClean="0"/>
              <a:t>5</a:t>
            </a:r>
            <a:r>
              <a:rPr lang="ja-JP" altLang="en-US" sz="4000" dirty="0" smtClean="0"/>
              <a:t> マイクロソフト </a:t>
            </a:r>
            <a:r>
              <a:rPr lang="en-US" altLang="ja-JP" sz="4000" dirty="0" smtClean="0"/>
              <a:t>Access </a:t>
            </a:r>
            <a:r>
              <a:rPr lang="ja-JP" altLang="en-US" sz="4000" dirty="0" err="1" smtClean="0"/>
              <a:t>での</a:t>
            </a:r>
            <a:r>
              <a:rPr lang="ja-JP" altLang="en-US" sz="4000" dirty="0" smtClean="0"/>
              <a:t>テーブルの列の種類（データ型）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2211635" y="1901227"/>
            <a:ext cx="7118809" cy="3749637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ja-JP" altLang="en-US" sz="3200" dirty="0" smtClean="0">
                <a:solidFill>
                  <a:schemeClr val="tx1"/>
                </a:solidFill>
              </a:rPr>
              <a:t>短いテキスト</a:t>
            </a:r>
            <a:endParaRPr lang="en-US" altLang="ja-JP" sz="3200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ja-JP" altLang="en-US" sz="3200" dirty="0" smtClean="0">
                <a:solidFill>
                  <a:schemeClr val="tx1"/>
                </a:solidFill>
              </a:rPr>
              <a:t>数値</a:t>
            </a:r>
            <a:endParaRPr lang="en-US" altLang="ja-JP" sz="3200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ja-JP" altLang="en-US" sz="3200" dirty="0" smtClean="0">
                <a:solidFill>
                  <a:schemeClr val="tx1"/>
                </a:solidFill>
              </a:rPr>
              <a:t>日付／時刻</a:t>
            </a:r>
            <a:endParaRPr lang="en-US" altLang="ja-JP" sz="3200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ja-JP" sz="3200" dirty="0" smtClean="0">
                <a:solidFill>
                  <a:schemeClr val="tx1"/>
                </a:solidFill>
              </a:rPr>
              <a:t>Yes/No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</a:rPr>
              <a:t>な</a:t>
            </a:r>
            <a:r>
              <a:rPr lang="ja-JP" altLang="en-US" sz="3200" dirty="0">
                <a:solidFill>
                  <a:schemeClr val="tx1"/>
                </a:solidFill>
              </a:rPr>
              <a:t>ど</a:t>
            </a:r>
          </a:p>
        </p:txBody>
      </p:sp>
      <p:grpSp>
        <p:nvGrpSpPr>
          <p:cNvPr id="8" name="グループ化 7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3476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1-6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データベースを閉じる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35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0354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3600" dirty="0" smtClean="0"/>
              <a:t>マイクロソフト </a:t>
            </a:r>
            <a:r>
              <a:rPr kumimoji="1" lang="en-US" altLang="ja-JP" sz="3600" dirty="0" smtClean="0"/>
              <a:t>Access </a:t>
            </a:r>
            <a:r>
              <a:rPr kumimoji="1" lang="ja-JP" altLang="en-US" sz="3600" dirty="0" smtClean="0"/>
              <a:t>でデータベース</a:t>
            </a:r>
            <a:r>
              <a:rPr lang="ja-JP" altLang="en-US" sz="3600" dirty="0" smtClean="0"/>
              <a:t>を閉じる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36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197" y="1202326"/>
            <a:ext cx="3612063" cy="294891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2326"/>
            <a:ext cx="3612063" cy="2948911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394" y="1202326"/>
            <a:ext cx="3942699" cy="3218844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3712012" y="2348325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右矢印 10"/>
          <p:cNvSpPr/>
          <p:nvPr/>
        </p:nvSpPr>
        <p:spPr>
          <a:xfrm>
            <a:off x="7884893" y="221335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13377" y="4451863"/>
            <a:ext cx="403287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　リボンで、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ファイル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4259523" y="4451863"/>
            <a:ext cx="403287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0" y="1270012"/>
            <a:ext cx="669303" cy="47394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4119513" y="3220310"/>
            <a:ext cx="895547" cy="47394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角丸四角形 15"/>
          <p:cNvSpPr/>
          <p:nvPr/>
        </p:nvSpPr>
        <p:spPr>
          <a:xfrm>
            <a:off x="8726579" y="4421170"/>
            <a:ext cx="322412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　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を閉じると、表示が空になる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945278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マイクロソフト </a:t>
            </a:r>
            <a:r>
              <a:rPr kumimoji="1" lang="en-US" altLang="ja-JP" dirty="0" smtClean="0"/>
              <a:t>Access </a:t>
            </a:r>
            <a:r>
              <a:rPr kumimoji="1" lang="ja-JP" altLang="en-US" dirty="0" smtClean="0"/>
              <a:t>の終了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37</a:t>
            </a:fld>
            <a:endParaRPr kumimoji="1" lang="ja-JP" altLang="en-US"/>
          </a:p>
        </p:txBody>
      </p:sp>
      <p:pic>
        <p:nvPicPr>
          <p:cNvPr id="7" name="コンテンツ プレースホルダー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435" y="1703255"/>
            <a:ext cx="6601746" cy="3982006"/>
          </a:xfrm>
        </p:spPr>
      </p:pic>
      <p:sp>
        <p:nvSpPr>
          <p:cNvPr id="8" name="正方形/長方形 7"/>
          <p:cNvSpPr/>
          <p:nvPr/>
        </p:nvSpPr>
        <p:spPr>
          <a:xfrm>
            <a:off x="8355407" y="1570619"/>
            <a:ext cx="713179" cy="47394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032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2581</TotalTime>
  <Words>1149</Words>
  <Application>Microsoft Office PowerPoint</Application>
  <PresentationFormat>ワイド画面</PresentationFormat>
  <Paragraphs>291</Paragraphs>
  <Slides>37</Slides>
  <Notes>6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37</vt:i4>
      </vt:variant>
    </vt:vector>
  </HeadingPairs>
  <TitlesOfParts>
    <vt:vector size="45" baseType="lpstr">
      <vt:lpstr>ＭＳ Ｐゴシック</vt:lpstr>
      <vt:lpstr>メイリオ</vt:lpstr>
      <vt:lpstr>Arial</vt:lpstr>
      <vt:lpstr>Calibri</vt:lpstr>
      <vt:lpstr>Calibri Light</vt:lpstr>
      <vt:lpstr>Segoe UI</vt:lpstr>
      <vt:lpstr>Times New Roman</vt:lpstr>
      <vt:lpstr>Office テーマ</vt:lpstr>
      <vt:lpstr>マイクロソフト Access を使ってみよう 第１回</vt:lpstr>
      <vt:lpstr>今日の演習で行うこと</vt:lpstr>
      <vt:lpstr>1-1 マイクロソフト Access 2013  を使って何ができるのか</vt:lpstr>
      <vt:lpstr>マイクロソフト Access を使って簡単にできること</vt:lpstr>
      <vt:lpstr>1-2 リレーショナル・データベースの テーブル</vt:lpstr>
      <vt:lpstr>リレーショナル・データベースのテーブルの例</vt:lpstr>
      <vt:lpstr>1-2 リレーショナル・データベース</vt:lpstr>
      <vt:lpstr>1-3 マイクロソフト Access 2013 の 起動とデータベースの新規作成</vt:lpstr>
      <vt:lpstr>Access 2013 の起動手順例（Windows 8 系列の場合）</vt:lpstr>
      <vt:lpstr>（参考）Access 2013 の起動手順例（Windows 7の場合）</vt:lpstr>
      <vt:lpstr>Access 2013 のスタート画面</vt:lpstr>
      <vt:lpstr>Access 2013 のスタート画面</vt:lpstr>
      <vt:lpstr>Access 2013 で空のデスクトップデータベースを作成</vt:lpstr>
      <vt:lpstr>Access 2013 のテーブルツール画面</vt:lpstr>
      <vt:lpstr>Access 2013 のテーブルツール画面</vt:lpstr>
      <vt:lpstr>1-3 マイクロソフト Access のオブジェクトの種類</vt:lpstr>
      <vt:lpstr>実習タイム　その①　</vt:lpstr>
      <vt:lpstr>実習タイム　その①　</vt:lpstr>
      <vt:lpstr>1-5 マイクロソフト Access 2013で テーブルの新規作成</vt:lpstr>
      <vt:lpstr>いまから行うこと</vt:lpstr>
      <vt:lpstr>いまから行うこと</vt:lpstr>
      <vt:lpstr>テーブルへの列の追加（１）</vt:lpstr>
      <vt:lpstr>テーブルへの列の追加（２）</vt:lpstr>
      <vt:lpstr>テーブルへの列の追加（３）</vt:lpstr>
      <vt:lpstr>テーブルへのレコード（行）の挿入</vt:lpstr>
      <vt:lpstr>テーブルを閉じる操作（１）</vt:lpstr>
      <vt:lpstr>テーブルを閉じる操作（２）</vt:lpstr>
      <vt:lpstr>ここまでのまとめ</vt:lpstr>
      <vt:lpstr>実習タイム　その②　</vt:lpstr>
      <vt:lpstr>チャレンジ実習課題の１　</vt:lpstr>
      <vt:lpstr>テーブルの削除</vt:lpstr>
      <vt:lpstr>さらにテーブルを新規作成したいときの操作</vt:lpstr>
      <vt:lpstr>チャレンジ実習課題の２　</vt:lpstr>
      <vt:lpstr>1-5 マイクロソフト Access でのテーブルの列の種類（データ型）</vt:lpstr>
      <vt:lpstr>1-6 マイクロソフト Access 2013 の でデータベースを閉じる</vt:lpstr>
      <vt:lpstr>マイクロソフト Access でデータベースを閉じる</vt:lpstr>
      <vt:lpstr>マイクロソフト Access の終了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276</cp:revision>
  <cp:lastPrinted>2015-09-25T00:33:53Z</cp:lastPrinted>
  <dcterms:created xsi:type="dcterms:W3CDTF">2015-04-02T07:07:27Z</dcterms:created>
  <dcterms:modified xsi:type="dcterms:W3CDTF">2018-02-01T02:57:27Z</dcterms:modified>
</cp:coreProperties>
</file>