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1030" r:id="rId2"/>
    <p:sldId id="1002" r:id="rId3"/>
    <p:sldId id="977" r:id="rId4"/>
    <p:sldId id="991" r:id="rId5"/>
    <p:sldId id="992" r:id="rId6"/>
    <p:sldId id="993" r:id="rId7"/>
    <p:sldId id="999" r:id="rId8"/>
    <p:sldId id="996" r:id="rId9"/>
    <p:sldId id="997" r:id="rId10"/>
    <p:sldId id="998" r:id="rId11"/>
    <p:sldId id="1000" r:id="rId12"/>
    <p:sldId id="994" r:id="rId13"/>
    <p:sldId id="1001" r:id="rId14"/>
    <p:sldId id="1004" r:id="rId15"/>
    <p:sldId id="949" r:id="rId16"/>
    <p:sldId id="956" r:id="rId17"/>
    <p:sldId id="988" r:id="rId18"/>
    <p:sldId id="957" r:id="rId19"/>
    <p:sldId id="952" r:id="rId20"/>
    <p:sldId id="953" r:id="rId21"/>
    <p:sldId id="1003" r:id="rId22"/>
    <p:sldId id="1005" r:id="rId23"/>
    <p:sldId id="1006" r:id="rId24"/>
    <p:sldId id="1007" r:id="rId25"/>
    <p:sldId id="1008" r:id="rId26"/>
    <p:sldId id="980" r:id="rId27"/>
    <p:sldId id="1009" r:id="rId28"/>
    <p:sldId id="1014" r:id="rId29"/>
    <p:sldId id="1010" r:id="rId30"/>
    <p:sldId id="1011" r:id="rId31"/>
    <p:sldId id="1012" r:id="rId32"/>
    <p:sldId id="1013" r:id="rId33"/>
    <p:sldId id="1015" r:id="rId34"/>
    <p:sldId id="1031" r:id="rId35"/>
    <p:sldId id="1017" r:id="rId36"/>
    <p:sldId id="1019" r:id="rId37"/>
    <p:sldId id="1020" r:id="rId38"/>
    <p:sldId id="1021" r:id="rId39"/>
    <p:sldId id="1022" r:id="rId40"/>
    <p:sldId id="1023" r:id="rId41"/>
    <p:sldId id="1024" r:id="rId42"/>
    <p:sldId id="1025" r:id="rId43"/>
    <p:sldId id="1026" r:id="rId44"/>
    <p:sldId id="1027" r:id="rId45"/>
    <p:sldId id="1028" r:id="rId46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0000FF"/>
    <a:srgbClr val="00006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中間スタイル 2 - アクセント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490" autoAdjust="0"/>
    <p:restoredTop sz="96862" autoAdjust="0"/>
  </p:normalViewPr>
  <p:slideViewPr>
    <p:cSldViewPr snapToGrid="0">
      <p:cViewPr varScale="1">
        <p:scale>
          <a:sx n="105" d="100"/>
          <a:sy n="105" d="100"/>
        </p:scale>
        <p:origin x="126" y="756"/>
      </p:cViewPr>
      <p:guideLst/>
    </p:cSldViewPr>
  </p:slideViewPr>
  <p:outlineViewPr>
    <p:cViewPr>
      <p:scale>
        <a:sx n="33" d="100"/>
        <a:sy n="33" d="100"/>
      </p:scale>
      <p:origin x="0" y="-11298"/>
    </p:cViewPr>
  </p:outlin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5501917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39914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25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218197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34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98351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0066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png"/><Relationship Id="rId4" Type="http://schemas.openxmlformats.org/officeDocument/2006/relationships/image" Target="../media/image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emf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e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07003" y="1122363"/>
            <a:ext cx="11994205" cy="2387600"/>
          </a:xfrm>
        </p:spPr>
        <p:txBody>
          <a:bodyPr>
            <a:normAutofit/>
          </a:bodyPr>
          <a:lstStyle/>
          <a:p>
            <a:r>
              <a:rPr kumimoji="1"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マイクロソフト </a:t>
            </a:r>
            <a:r>
              <a:rPr kumimoji="1"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Access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での 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演習</a:t>
            </a:r>
            <a: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第</a:t>
            </a:r>
            <a:r>
              <a:rPr lang="ja-JP" altLang="en-US" sz="48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７</a:t>
            </a:r>
            <a:r>
              <a:rPr lang="ja-JP" altLang="en-US" sz="48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回　</a:t>
            </a:r>
            <a:r>
              <a:rPr lang="en-US" altLang="ja-JP" sz="48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NULL, AND, OR</a:t>
            </a:r>
            <a:endParaRPr kumimoji="1" lang="ja-JP" altLang="en-US" sz="4800" b="1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609600" y="4779956"/>
            <a:ext cx="10457468" cy="1655762"/>
          </a:xfrm>
        </p:spPr>
        <p:txBody>
          <a:bodyPr>
            <a:normAutofit/>
          </a:bodyPr>
          <a:lstStyle/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キーワード：</a:t>
            </a:r>
            <a:endParaRPr kumimoji="1"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l"/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問い合わせ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（クエリ），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NULL, </a:t>
            </a:r>
            <a:r>
              <a:rPr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IS NULL, IS </a:t>
            </a:r>
            <a:r>
              <a:rPr lang="en-US" altLang="ja-JP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NOT NULL, </a:t>
            </a:r>
            <a:r>
              <a:rPr kumimoji="1" lang="en-US" altLang="ja-JP" sz="320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AND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, </a:t>
            </a:r>
            <a:r>
              <a:rPr kumimoji="1" lang="en-US" altLang="ja-JP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OR, SQL </a:t>
            </a:r>
            <a:r>
              <a:rPr kumimoji="1"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endParaRPr kumimoji="1" lang="ja-JP" altLang="en-US" sz="3200" dirty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テキスト ボックス 4"/>
          <p:cNvSpPr txBox="1"/>
          <p:nvPr/>
        </p:nvSpPr>
        <p:spPr>
          <a:xfrm>
            <a:off x="609600" y="6281197"/>
            <a:ext cx="785061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https://</a:t>
            </a:r>
            <a:r>
              <a:rPr lang="en-US" altLang="ja-JP" sz="2400" dirty="0" err="1"/>
              <a:t>www.kunihikokaneko.com</a:t>
            </a:r>
            <a:r>
              <a:rPr lang="en-US" altLang="ja-JP" sz="2400" dirty="0"/>
              <a:t>/free/access/</a:t>
            </a:r>
            <a:r>
              <a:rPr lang="en-US" altLang="ja-JP" sz="2400" dirty="0" err="1"/>
              <a:t>index.html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38230374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今日の授業の内容は，何の役に立つか？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１．</a:t>
            </a:r>
            <a:r>
              <a:rPr lang="en-US" altLang="ja-JP" dirty="0" smtClean="0">
                <a:solidFill>
                  <a:srgbClr val="C00000"/>
                </a:solidFill>
              </a:rPr>
              <a:t>NULL</a:t>
            </a:r>
            <a:r>
              <a:rPr lang="en-US" altLang="ja-JP" dirty="0" smtClean="0"/>
              <a:t> </a:t>
            </a:r>
            <a:r>
              <a:rPr lang="ja-JP" altLang="en-US" dirty="0" smtClean="0"/>
              <a:t>を使い，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未定，未知，非存在</a:t>
            </a:r>
            <a:r>
              <a:rPr lang="ja-JP" altLang="en-US" dirty="0" smtClean="0"/>
              <a:t>であることを</a:t>
            </a:r>
            <a:r>
              <a:rPr lang="ja-JP" altLang="en-US" b="1" u="sng" dirty="0" smtClean="0">
                <a:solidFill>
                  <a:srgbClr val="FF0000"/>
                </a:solidFill>
              </a:rPr>
              <a:t>正しく記録</a:t>
            </a:r>
            <a:endParaRPr lang="en-US" altLang="ja-JP" b="1" u="sng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kumimoji="1" lang="ja-JP" altLang="en-US" dirty="0" smtClean="0"/>
              <a:t>　　できる</a:t>
            </a:r>
            <a:endParaRPr kumimoji="1" lang="en-US" altLang="ja-JP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２．リレーショナルデータベースに </a:t>
            </a:r>
            <a:r>
              <a:rPr lang="en-US" altLang="ja-JP" b="1" u="sng" dirty="0" smtClean="0">
                <a:solidFill>
                  <a:srgbClr val="FF0000"/>
                </a:solidFill>
              </a:rPr>
              <a:t>NULL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が入っているとき</a:t>
            </a:r>
            <a:r>
              <a:rPr lang="ja-JP" altLang="en-US" dirty="0" smtClean="0"/>
              <a:t>でも，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適切に </a:t>
            </a:r>
            <a:r>
              <a:rPr lang="en-US" altLang="ja-JP" b="1" u="sng" dirty="0" smtClean="0">
                <a:solidFill>
                  <a:srgbClr val="FF0000"/>
                </a:solidFill>
              </a:rPr>
              <a:t>SQL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を使う</a:t>
            </a:r>
            <a:r>
              <a:rPr lang="ja-JP" altLang="en-US" dirty="0" smtClean="0"/>
              <a:t>ことができる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３．</a:t>
            </a:r>
            <a:r>
              <a:rPr lang="en-US" altLang="ja-JP" dirty="0" smtClean="0">
                <a:solidFill>
                  <a:srgbClr val="C00000"/>
                </a:solidFill>
              </a:rPr>
              <a:t>AND</a:t>
            </a:r>
            <a:r>
              <a:rPr lang="en-US" altLang="ja-JP" smtClean="0">
                <a:solidFill>
                  <a:srgbClr val="C00000"/>
                </a:solidFill>
              </a:rPr>
              <a:t>, OR </a:t>
            </a:r>
            <a:r>
              <a:rPr lang="ja-JP" altLang="en-US" dirty="0" smtClean="0"/>
              <a:t>を使った込み入った条件式を扱える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981664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 fontScale="90000"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7-1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リレーショナルデータベース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NULL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4063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NULL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8155"/>
            <a:ext cx="11671300" cy="4157156"/>
          </a:xfrm>
        </p:spPr>
        <p:txBody>
          <a:bodyPr>
            <a:normAutofit lnSpcReduction="10000"/>
          </a:bodyPr>
          <a:lstStyle/>
          <a:p>
            <a:r>
              <a:rPr kumimoji="1" lang="en-US" altLang="ja-JP" sz="3200" dirty="0" smtClean="0">
                <a:solidFill>
                  <a:srgbClr val="C00000"/>
                </a:solidFill>
              </a:rPr>
              <a:t>NULL</a:t>
            </a:r>
            <a:r>
              <a:rPr kumimoji="1" lang="en-US" altLang="ja-JP" sz="3200" dirty="0" smtClean="0"/>
              <a:t> </a:t>
            </a:r>
            <a:r>
              <a:rPr kumimoji="1" lang="ja-JP" altLang="en-US" sz="3200" dirty="0" smtClean="0"/>
              <a:t>は「</a:t>
            </a:r>
            <a:r>
              <a:rPr lang="ja-JP" altLang="en-US" sz="3200" dirty="0">
                <a:solidFill>
                  <a:srgbClr val="C00000"/>
                </a:solidFill>
              </a:rPr>
              <a:t>ヌル</a:t>
            </a:r>
            <a:r>
              <a:rPr kumimoji="1" lang="ja-JP" altLang="en-US" sz="3200" dirty="0" smtClean="0"/>
              <a:t>」あるいは「</a:t>
            </a:r>
            <a:r>
              <a:rPr kumimoji="1" lang="ja-JP" altLang="en-US" sz="3200" dirty="0" smtClean="0">
                <a:solidFill>
                  <a:srgbClr val="C00000"/>
                </a:solidFill>
              </a:rPr>
              <a:t>ナル</a:t>
            </a:r>
            <a:r>
              <a:rPr kumimoji="1" lang="ja-JP" altLang="en-US" sz="3200" dirty="0" smtClean="0"/>
              <a:t>」と読む</a:t>
            </a:r>
            <a:endParaRPr kumimoji="1" lang="en-US" altLang="ja-JP" sz="3200" dirty="0" smtClean="0"/>
          </a:p>
          <a:p>
            <a:r>
              <a:rPr lang="ja-JP" altLang="en-US" sz="3200" dirty="0" smtClean="0">
                <a:solidFill>
                  <a:srgbClr val="C00000"/>
                </a:solidFill>
              </a:rPr>
              <a:t>リレーショナルデータベース</a:t>
            </a:r>
            <a:r>
              <a:rPr lang="ja-JP" altLang="en-US" sz="3200" dirty="0" smtClean="0"/>
              <a:t>で </a:t>
            </a:r>
            <a:r>
              <a:rPr lang="en-US" altLang="ja-JP" sz="3200" dirty="0" smtClean="0">
                <a:solidFill>
                  <a:srgbClr val="C00000"/>
                </a:solidFill>
              </a:rPr>
              <a:t>NULL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は，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/>
              <a:t>　</a:t>
            </a:r>
            <a:r>
              <a:rPr kumimoji="1" lang="ja-JP" altLang="en-US" sz="3200" dirty="0" smtClean="0"/>
              <a:t>次の場合に使う</a:t>
            </a:r>
            <a:endParaRPr kumimoji="1" lang="en-US" altLang="ja-JP" sz="3200" dirty="0" smtClean="0"/>
          </a:p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1. 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未定，未知，不明</a:t>
            </a:r>
            <a:r>
              <a:rPr lang="ja-JP" altLang="en-US" sz="3200" dirty="0" smtClean="0"/>
              <a:t>（分からない場合）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 smtClean="0"/>
              <a:t>　</a:t>
            </a:r>
            <a:r>
              <a:rPr kumimoji="1" lang="en-US" altLang="ja-JP" sz="3200" dirty="0" smtClean="0"/>
              <a:t>2. </a:t>
            </a:r>
            <a:r>
              <a:rPr kumimoji="1" lang="ja-JP" altLang="en-US" sz="3200" b="1" u="sng" dirty="0" smtClean="0">
                <a:solidFill>
                  <a:srgbClr val="FF0000"/>
                </a:solidFill>
              </a:rPr>
              <a:t>非存在</a:t>
            </a:r>
            <a:r>
              <a:rPr kumimoji="1" lang="ja-JP" altLang="en-US" sz="3200" dirty="0" smtClean="0"/>
              <a:t>（もともと存在しない</a:t>
            </a:r>
            <a:r>
              <a:rPr lang="ja-JP" altLang="en-US" sz="3200" dirty="0" smtClean="0"/>
              <a:t>場合）</a:t>
            </a:r>
            <a:endParaRPr lang="en-US" altLang="ja-JP" sz="3200" dirty="0" smtClean="0"/>
          </a:p>
          <a:p>
            <a:pPr marL="0" indent="0">
              <a:buNone/>
            </a:pPr>
            <a:endParaRPr kumimoji="1" lang="en-US" altLang="ja-JP" sz="3200" dirty="0"/>
          </a:p>
          <a:p>
            <a:pPr marL="0" indent="0">
              <a:buNone/>
            </a:pPr>
            <a:r>
              <a:rPr lang="en-US" altLang="ja-JP" sz="3200" dirty="0" smtClean="0"/>
              <a:t>※</a:t>
            </a:r>
            <a:r>
              <a:rPr lang="ja-JP" altLang="en-US" sz="3200" dirty="0" smtClean="0"/>
              <a:t>　リレーショナルデータベースでは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/>
              <a:t>　</a:t>
            </a:r>
            <a:r>
              <a:rPr kumimoji="1" lang="ja-JP" altLang="en-US" sz="3200" dirty="0" smtClean="0"/>
              <a:t>　</a:t>
            </a:r>
            <a:r>
              <a:rPr kumimoji="1" lang="en-US" altLang="ja-JP" sz="3200" dirty="0" smtClean="0"/>
              <a:t>NULL, null </a:t>
            </a:r>
            <a:r>
              <a:rPr kumimoji="1" lang="ja-JP" altLang="en-US" sz="3200" dirty="0" smtClean="0"/>
              <a:t>は同じ意味（大文字，小文字を区別しない）</a:t>
            </a:r>
            <a:endParaRPr kumimoji="1" lang="ja-JP" altLang="en-US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647222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を使う例（１）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カレーライスの値段が，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まだ決まっていない</a:t>
            </a:r>
            <a:r>
              <a:rPr kumimoji="1" lang="ja-JP" altLang="en-US" dirty="0" smtClean="0"/>
              <a:t>（未定）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5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697484"/>
              </p:ext>
            </p:extLst>
          </p:nvPr>
        </p:nvGraphicFramePr>
        <p:xfrm>
          <a:off x="1371600" y="1994588"/>
          <a:ext cx="523941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5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NULL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6877455" y="315282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値段は，必ず決まるはずだが，</a:t>
            </a:r>
            <a:endParaRPr lang="en-US" altLang="ja-JP" sz="2400" dirty="0" smtClean="0"/>
          </a:p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まだ決まっていない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7965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を使う例（２）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苗字は分かるが，下の名前が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分からない</a:t>
            </a:r>
            <a:r>
              <a:rPr kumimoji="1" lang="ja-JP" altLang="en-US" dirty="0" smtClean="0"/>
              <a:t>（不明）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6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1146930"/>
              </p:ext>
            </p:extLst>
          </p:nvPr>
        </p:nvGraphicFramePr>
        <p:xfrm>
          <a:off x="1371600" y="1994588"/>
          <a:ext cx="523941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6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2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家康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秀吉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金子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NULL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6877455" y="315282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「名」は，必ずあるはずだが，</a:t>
            </a:r>
            <a:endParaRPr lang="en-US" altLang="ja-JP" sz="2400" dirty="0" smtClean="0"/>
          </a:p>
          <a:p>
            <a:r>
              <a:rPr lang="ja-JP" altLang="en-US" sz="2400" b="1" u="sng" dirty="0">
                <a:solidFill>
                  <a:srgbClr val="FF0000"/>
                </a:solidFill>
              </a:rPr>
              <a:t>分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からない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997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を使う例（３）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試合をしていないので，勝率は</a:t>
            </a:r>
            <a:r>
              <a:rPr lang="ja-JP" altLang="en-US" b="1" dirty="0" smtClean="0">
                <a:solidFill>
                  <a:srgbClr val="FF0000"/>
                </a:solidFill>
              </a:rPr>
              <a:t>存在しない</a:t>
            </a:r>
            <a:r>
              <a:rPr kumimoji="1" lang="ja-JP" altLang="en-US" dirty="0" smtClean="0"/>
              <a:t>（非存在）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7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/>
          </p:nvPr>
        </p:nvGraphicFramePr>
        <p:xfrm>
          <a:off x="672028" y="1994588"/>
          <a:ext cx="6863508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73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18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206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1366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チーム名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試合数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勝ち数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勝率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10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6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0.6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B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3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0.75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C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0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NULL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7772672" y="3768601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試合</a:t>
            </a:r>
            <a:r>
              <a:rPr lang="ja-JP" altLang="en-US" sz="2400" dirty="0" smtClean="0"/>
              <a:t>をしていないので，</a:t>
            </a:r>
            <a:endParaRPr lang="en-US" altLang="ja-JP" sz="2400" dirty="0" smtClean="0"/>
          </a:p>
          <a:p>
            <a:r>
              <a:rPr kumimoji="1" lang="ja-JP" altLang="en-US" sz="2400" dirty="0"/>
              <a:t>勝率</a:t>
            </a:r>
            <a:r>
              <a:rPr kumimoji="1" lang="ja-JP" altLang="en-US" sz="2400" dirty="0" smtClean="0"/>
              <a:t>は</a:t>
            </a:r>
            <a:r>
              <a:rPr kumimoji="1" lang="ja-JP" altLang="en-US" sz="2400" b="1" u="sng" dirty="0" smtClean="0">
                <a:solidFill>
                  <a:srgbClr val="FF0000"/>
                </a:solidFill>
              </a:rPr>
              <a:t>存在しない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9611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リレーショナルデータベース</a:t>
            </a:r>
            <a:r>
              <a:rPr kumimoji="1" lang="ja-JP" altLang="en-US" dirty="0" smtClean="0"/>
              <a:t>の </a:t>
            </a:r>
            <a:r>
              <a:rPr kumimoji="1" lang="en-US" altLang="ja-JP" dirty="0" smtClean="0"/>
              <a:t>NULL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8155"/>
            <a:ext cx="8708957" cy="14431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1. </a:t>
            </a:r>
            <a:r>
              <a:rPr lang="ja-JP" altLang="en-US" sz="3200" b="1" u="sng" dirty="0" smtClean="0">
                <a:solidFill>
                  <a:srgbClr val="FF0000"/>
                </a:solidFill>
              </a:rPr>
              <a:t>未定，未知，不明</a:t>
            </a:r>
            <a:r>
              <a:rPr lang="ja-JP" altLang="en-US" sz="3200" dirty="0" smtClean="0"/>
              <a:t>（分からない場合）</a:t>
            </a:r>
            <a:endParaRPr lang="en-US" altLang="ja-JP" sz="3200" dirty="0" smtClean="0"/>
          </a:p>
          <a:p>
            <a:pPr marL="0" indent="0">
              <a:buNone/>
            </a:pPr>
            <a:r>
              <a:rPr kumimoji="1" lang="ja-JP" altLang="en-US" sz="3200" dirty="0" smtClean="0"/>
              <a:t>　</a:t>
            </a:r>
            <a:r>
              <a:rPr kumimoji="1" lang="en-US" altLang="ja-JP" sz="3200" dirty="0" smtClean="0"/>
              <a:t>2. </a:t>
            </a:r>
            <a:r>
              <a:rPr kumimoji="1" lang="ja-JP" altLang="en-US" sz="3200" b="1" u="sng" dirty="0" smtClean="0">
                <a:solidFill>
                  <a:srgbClr val="FF0000"/>
                </a:solidFill>
              </a:rPr>
              <a:t>非存在</a:t>
            </a:r>
            <a:r>
              <a:rPr kumimoji="1" lang="ja-JP" altLang="en-US" sz="3200" dirty="0" smtClean="0"/>
              <a:t>（もともと存在しない</a:t>
            </a:r>
            <a:r>
              <a:rPr lang="ja-JP" altLang="en-US" sz="3200" dirty="0" smtClean="0"/>
              <a:t>場合）</a:t>
            </a:r>
            <a:endParaRPr lang="en-US" altLang="ja-JP" sz="3200" dirty="0" smtClean="0"/>
          </a:p>
          <a:p>
            <a:pPr marL="0" indent="0">
              <a:buNone/>
            </a:pPr>
            <a:endParaRPr kumimoji="1" lang="en-US" altLang="ja-JP" sz="3200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8</a:t>
            </a:fld>
            <a:endParaRPr kumimoji="1" lang="ja-JP" altLang="en-US"/>
          </a:p>
        </p:txBody>
      </p:sp>
      <p:grpSp>
        <p:nvGrpSpPr>
          <p:cNvPr id="5" name="グループ化 4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" name="角丸四角形 7"/>
          <p:cNvSpPr/>
          <p:nvPr/>
        </p:nvSpPr>
        <p:spPr>
          <a:xfrm>
            <a:off x="230522" y="1119385"/>
            <a:ext cx="8433881" cy="1682885"/>
          </a:xfrm>
          <a:prstGeom prst="roundRect">
            <a:avLst/>
          </a:prstGeom>
          <a:noFill/>
          <a:ln w="76200">
            <a:solidFill>
              <a:schemeClr val="tx1"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下矢印 8"/>
          <p:cNvSpPr/>
          <p:nvPr/>
        </p:nvSpPr>
        <p:spPr>
          <a:xfrm>
            <a:off x="3194891" y="3268725"/>
            <a:ext cx="1641513" cy="66629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484742" y="4392446"/>
            <a:ext cx="99677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600" dirty="0" smtClean="0">
                <a:solidFill>
                  <a:srgbClr val="C00000"/>
                </a:solidFill>
              </a:rPr>
              <a:t>NULL</a:t>
            </a:r>
            <a:r>
              <a:rPr kumimoji="1" lang="en-US" altLang="ja-JP" sz="3600" dirty="0" smtClean="0"/>
              <a:t> </a:t>
            </a:r>
            <a:r>
              <a:rPr kumimoji="1" lang="ja-JP" altLang="en-US" sz="3600" dirty="0" smtClean="0"/>
              <a:t>と記録する．　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「</a:t>
            </a:r>
            <a:r>
              <a:rPr kumimoji="1" lang="en-US" altLang="ja-JP" sz="3600" b="1" u="sng" dirty="0" smtClean="0">
                <a:solidFill>
                  <a:srgbClr val="FF0000"/>
                </a:solidFill>
              </a:rPr>
              <a:t>0</a:t>
            </a:r>
            <a:r>
              <a:rPr kumimoji="1" lang="ja-JP" altLang="en-US" sz="3600" b="1" u="sng" dirty="0" smtClean="0">
                <a:solidFill>
                  <a:srgbClr val="FF0000"/>
                </a:solidFill>
              </a:rPr>
              <a:t>」や空文字は使わない</a:t>
            </a:r>
            <a:endParaRPr kumimoji="1" lang="ja-JP" altLang="en-US" sz="3600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0218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を使う例（１）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カレーライスの値段が，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まだ決まっていない</a:t>
            </a:r>
            <a:r>
              <a:rPr kumimoji="1" lang="ja-JP" altLang="en-US" dirty="0" smtClean="0"/>
              <a:t>（未定）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9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2898998"/>
              </p:ext>
            </p:extLst>
          </p:nvPr>
        </p:nvGraphicFramePr>
        <p:xfrm>
          <a:off x="279400" y="1994588"/>
          <a:ext cx="5218017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129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050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652337" y="5055880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値段は，必ず決まるはずだが，</a:t>
            </a:r>
            <a:endParaRPr lang="en-US" altLang="ja-JP" sz="2400" dirty="0" smtClean="0"/>
          </a:p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まだ決まっていない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10169284"/>
              </p:ext>
            </p:extLst>
          </p:nvPr>
        </p:nvGraphicFramePr>
        <p:xfrm>
          <a:off x="6740802" y="1994588"/>
          <a:ext cx="523941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253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141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8" name="テキスト ボックス 7"/>
          <p:cNvSpPr txBox="1"/>
          <p:nvPr/>
        </p:nvSpPr>
        <p:spPr>
          <a:xfrm>
            <a:off x="7985299" y="5240545"/>
            <a:ext cx="295465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カレーライスは無料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sp>
        <p:nvSpPr>
          <p:cNvPr id="9" name="左右矢印 8"/>
          <p:cNvSpPr/>
          <p:nvPr/>
        </p:nvSpPr>
        <p:spPr>
          <a:xfrm>
            <a:off x="5497417" y="3152828"/>
            <a:ext cx="1154842" cy="63897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659562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を使う例（２）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ja-JP" altLang="en-US" dirty="0" smtClean="0"/>
              <a:t>苗字は分かるが，下の名前が</a:t>
            </a:r>
            <a:r>
              <a:rPr kumimoji="1" lang="ja-JP" altLang="en-US" b="1" u="sng" dirty="0" smtClean="0">
                <a:solidFill>
                  <a:srgbClr val="FF0000"/>
                </a:solidFill>
              </a:rPr>
              <a:t>分からない</a:t>
            </a:r>
            <a:r>
              <a:rPr kumimoji="1" lang="ja-JP" altLang="en-US" dirty="0" smtClean="0"/>
              <a:t>（不明）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10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19407852"/>
              </p:ext>
            </p:extLst>
          </p:nvPr>
        </p:nvGraphicFramePr>
        <p:xfrm>
          <a:off x="169295" y="1837387"/>
          <a:ext cx="523941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6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2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家康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秀吉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金子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542232" y="4591358"/>
            <a:ext cx="449353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「名」は，必ずあるはずだが，</a:t>
            </a:r>
            <a:endParaRPr lang="en-US" altLang="ja-JP" sz="2400" dirty="0" smtClean="0"/>
          </a:p>
          <a:p>
            <a:r>
              <a:rPr lang="ja-JP" altLang="en-US" sz="2400" b="1" u="sng" dirty="0">
                <a:solidFill>
                  <a:srgbClr val="FF0000"/>
                </a:solidFill>
              </a:rPr>
              <a:t>分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からない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sp>
        <p:nvSpPr>
          <p:cNvPr id="8" name="左右矢印 7"/>
          <p:cNvSpPr/>
          <p:nvPr/>
        </p:nvSpPr>
        <p:spPr>
          <a:xfrm>
            <a:off x="5518812" y="3597341"/>
            <a:ext cx="1154842" cy="63897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1502940"/>
              </p:ext>
            </p:extLst>
          </p:nvPr>
        </p:nvGraphicFramePr>
        <p:xfrm>
          <a:off x="6711288" y="1837387"/>
          <a:ext cx="5239412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6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2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家康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秀吉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金子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''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" name="テキスト ボックス 9"/>
          <p:cNvSpPr txBox="1"/>
          <p:nvPr/>
        </p:nvSpPr>
        <p:spPr>
          <a:xfrm>
            <a:off x="7039281" y="4153867"/>
            <a:ext cx="480131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空文字に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するのは，</a:t>
            </a:r>
            <a:endParaRPr lang="en-US" altLang="ja-JP" sz="24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「姓だけあって，名が無い人間」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  <a:p>
            <a:r>
              <a:rPr lang="ja-JP" altLang="en-US" sz="2400" b="1" u="sng" dirty="0" smtClean="0">
                <a:solidFill>
                  <a:srgbClr val="FF0000"/>
                </a:solidFill>
              </a:rPr>
              <a:t>のときのみ（</a:t>
            </a:r>
            <a:r>
              <a:rPr lang="en-US" altLang="ja-JP" sz="2400" b="1" u="sng" dirty="0" smtClean="0">
                <a:solidFill>
                  <a:srgbClr val="FF0000"/>
                </a:solidFill>
              </a:rPr>
              <a:t>NULL</a:t>
            </a:r>
            <a:r>
              <a:rPr lang="ja-JP" altLang="en-US" sz="2400" b="1" u="sng" smtClean="0">
                <a:solidFill>
                  <a:srgbClr val="FF0000"/>
                </a:solidFill>
              </a:rPr>
              <a:t>と区別）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961460" y="5449008"/>
            <a:ext cx="530093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smtClean="0"/>
              <a:t>※ </a:t>
            </a:r>
            <a:r>
              <a:rPr lang="ja-JP" altLang="en-US" sz="2400" dirty="0" smtClean="0"/>
              <a:t>空文字は，２つのクオーテー</a:t>
            </a:r>
            <a:endParaRPr lang="en-US" altLang="ja-JP" sz="2400" dirty="0" smtClean="0"/>
          </a:p>
          <a:p>
            <a:r>
              <a:rPr lang="ja-JP" altLang="en-US" sz="2400" dirty="0" smtClean="0"/>
              <a:t>ションマーク</a:t>
            </a:r>
            <a:r>
              <a:rPr kumimoji="1" lang="ja-JP" altLang="en-US" sz="2400" dirty="0" smtClean="0"/>
              <a:t>「</a:t>
            </a:r>
            <a:r>
              <a:rPr lang="en-US" altLang="ja-JP" sz="2400" dirty="0"/>
              <a:t>'</a:t>
            </a:r>
            <a:r>
              <a:rPr kumimoji="1" lang="ja-JP" altLang="en-US" sz="2400" dirty="0" smtClean="0"/>
              <a:t>」＋「</a:t>
            </a:r>
            <a:r>
              <a:rPr lang="en-US" altLang="ja-JP" sz="2400" dirty="0"/>
              <a:t>'</a:t>
            </a:r>
            <a:r>
              <a:rPr kumimoji="1" lang="ja-JP" altLang="en-US" sz="2400" dirty="0" smtClean="0"/>
              <a:t>」</a:t>
            </a:r>
            <a:endParaRPr kumimoji="1"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2150949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NULL </a:t>
            </a:r>
            <a:r>
              <a:rPr kumimoji="1" lang="ja-JP" altLang="en-US" dirty="0" smtClean="0"/>
              <a:t>を使う例（３）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ja-JP" altLang="en-US" dirty="0" smtClean="0"/>
              <a:t>試合をしていないので，勝率は</a:t>
            </a:r>
            <a:r>
              <a:rPr lang="ja-JP" altLang="en-US" b="1" dirty="0" smtClean="0">
                <a:solidFill>
                  <a:srgbClr val="FF0000"/>
                </a:solidFill>
              </a:rPr>
              <a:t>存在しない</a:t>
            </a:r>
            <a:r>
              <a:rPr kumimoji="1" lang="ja-JP" altLang="en-US" dirty="0" smtClean="0"/>
              <a:t>（非存在）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11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234646"/>
              </p:ext>
            </p:extLst>
          </p:nvPr>
        </p:nvGraphicFramePr>
        <p:xfrm>
          <a:off x="279400" y="1983571"/>
          <a:ext cx="530615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6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82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48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チーム名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試合数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勝ち数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勝率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6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0.6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B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0.75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C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1147372" y="5055880"/>
            <a:ext cx="357020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/>
              <a:t>試合</a:t>
            </a:r>
            <a:r>
              <a:rPr lang="ja-JP" altLang="en-US" sz="2400" dirty="0" smtClean="0"/>
              <a:t>をしていないので，</a:t>
            </a:r>
            <a:endParaRPr lang="en-US" altLang="ja-JP" sz="2400" dirty="0" smtClean="0"/>
          </a:p>
          <a:p>
            <a:r>
              <a:rPr kumimoji="1" lang="ja-JP" altLang="en-US" sz="2400" dirty="0"/>
              <a:t>勝率</a:t>
            </a:r>
            <a:r>
              <a:rPr kumimoji="1" lang="ja-JP" altLang="en-US" sz="2400" dirty="0" smtClean="0"/>
              <a:t>は</a:t>
            </a:r>
            <a:r>
              <a:rPr kumimoji="1" lang="ja-JP" altLang="en-US" sz="2400" b="1" u="sng" dirty="0" smtClean="0">
                <a:solidFill>
                  <a:srgbClr val="FF0000"/>
                </a:solidFill>
              </a:rPr>
              <a:t>存在しない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sp>
        <p:nvSpPr>
          <p:cNvPr id="7" name="左右矢印 6"/>
          <p:cNvSpPr/>
          <p:nvPr/>
        </p:nvSpPr>
        <p:spPr>
          <a:xfrm>
            <a:off x="5628917" y="3985896"/>
            <a:ext cx="1154842" cy="638978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4935995"/>
              </p:ext>
            </p:extLst>
          </p:nvPr>
        </p:nvGraphicFramePr>
        <p:xfrm>
          <a:off x="6827124" y="1983571"/>
          <a:ext cx="5306152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642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466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82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32482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チーム名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試合数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勝ち数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勝率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10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6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0.6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B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4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3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0.75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C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dirty="0" smtClean="0"/>
                        <a:t>0</a:t>
                      </a:r>
                      <a:endParaRPr kumimoji="1" lang="ja-JP" altLang="en-US" sz="28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2800" b="1" dirty="0" smtClean="0">
                          <a:solidFill>
                            <a:srgbClr val="FF0000"/>
                          </a:solidFill>
                        </a:rPr>
                        <a:t>0</a:t>
                      </a:r>
                      <a:endParaRPr kumimoji="1" lang="ja-JP" altLang="en-US" sz="28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7422396" y="5065352"/>
            <a:ext cx="418576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u="sng" dirty="0">
                <a:solidFill>
                  <a:srgbClr val="FF0000"/>
                </a:solidFill>
              </a:rPr>
              <a:t>勝率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が </a:t>
            </a:r>
            <a:r>
              <a:rPr lang="en-US" altLang="ja-JP" sz="2400" b="1" u="sng" dirty="0" smtClean="0">
                <a:solidFill>
                  <a:srgbClr val="FF0000"/>
                </a:solidFill>
              </a:rPr>
              <a:t>0 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であると記録</a:t>
            </a:r>
            <a:endParaRPr lang="en-US" altLang="ja-JP" sz="24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2400" b="1" u="sng" dirty="0" smtClean="0">
                <a:solidFill>
                  <a:srgbClr val="FF0000"/>
                </a:solidFill>
              </a:rPr>
              <a:t>するのは，そもそもおかしい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817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IS NULL, IS NOT NULL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5725061"/>
            <a:ext cx="11671300" cy="631289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※ </a:t>
            </a:r>
            <a:r>
              <a:rPr kumimoji="1" lang="ja-JP" altLang="en-US" dirty="0" smtClean="0"/>
              <a:t>小文字「</a:t>
            </a:r>
            <a:r>
              <a:rPr kumimoji="1" lang="en-US" altLang="ja-JP" dirty="0" smtClean="0"/>
              <a:t>is null</a:t>
            </a:r>
            <a:r>
              <a:rPr kumimoji="1" lang="ja-JP" altLang="en-US" dirty="0" smtClean="0"/>
              <a:t>」</a:t>
            </a:r>
            <a:r>
              <a:rPr kumimoji="1" lang="en-US" altLang="ja-JP" dirty="0" smtClean="0"/>
              <a:t>, </a:t>
            </a:r>
            <a:r>
              <a:rPr kumimoji="1" lang="ja-JP" altLang="en-US" dirty="0" smtClean="0"/>
              <a:t>「</a:t>
            </a:r>
            <a:r>
              <a:rPr kumimoji="1" lang="en-US" altLang="ja-JP" dirty="0" smtClean="0"/>
              <a:t>is not null</a:t>
            </a:r>
            <a:r>
              <a:rPr kumimoji="1" lang="ja-JP" altLang="en-US" dirty="0" smtClean="0"/>
              <a:t>」で書いても同じ意味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12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74648303"/>
              </p:ext>
            </p:extLst>
          </p:nvPr>
        </p:nvGraphicFramePr>
        <p:xfrm>
          <a:off x="125165" y="1520862"/>
          <a:ext cx="4523954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左矢印 6"/>
          <p:cNvSpPr/>
          <p:nvPr/>
        </p:nvSpPr>
        <p:spPr>
          <a:xfrm flipH="1">
            <a:off x="5133860" y="2535883"/>
            <a:ext cx="1707615" cy="8573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3213582"/>
              </p:ext>
            </p:extLst>
          </p:nvPr>
        </p:nvGraphicFramePr>
        <p:xfrm>
          <a:off x="7163107" y="2251319"/>
          <a:ext cx="4523954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925213" y="3774298"/>
            <a:ext cx="383252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select *</a:t>
            </a:r>
          </a:p>
          <a:p>
            <a:r>
              <a:rPr lang="en-US" altLang="ja-JP" sz="3200" dirty="0" smtClean="0"/>
              <a:t>from </a:t>
            </a:r>
            <a:r>
              <a:rPr lang="ja-JP" altLang="en-US" sz="3200" dirty="0" smtClean="0"/>
              <a:t>価格表</a:t>
            </a:r>
            <a:endParaRPr lang="en-US" altLang="ja-JP" sz="3200" dirty="0" smtClean="0"/>
          </a:p>
          <a:p>
            <a:r>
              <a:rPr kumimoji="1" lang="en-US" altLang="ja-JP" sz="3200" dirty="0" smtClean="0"/>
              <a:t>where </a:t>
            </a:r>
            <a:r>
              <a:rPr kumimoji="1" lang="ja-JP" altLang="en-US" sz="3200" dirty="0" smtClean="0"/>
              <a:t>価格 </a:t>
            </a:r>
            <a:r>
              <a:rPr kumimoji="1" lang="en-US" altLang="ja-JP" sz="3200" dirty="0" smtClean="0">
                <a:solidFill>
                  <a:srgbClr val="FF0000"/>
                </a:solidFill>
              </a:rPr>
              <a:t>IS NULL</a:t>
            </a:r>
            <a:r>
              <a:rPr kumimoji="1" lang="en-US" altLang="ja-JP" sz="3200" dirty="0" smtClean="0"/>
              <a:t>;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1847985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IS NULL, IS NOT NULL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5725061"/>
            <a:ext cx="11671300" cy="631289"/>
          </a:xfrm>
        </p:spPr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※ </a:t>
            </a:r>
            <a:r>
              <a:rPr kumimoji="1" lang="ja-JP" altLang="en-US" dirty="0" smtClean="0"/>
              <a:t>小文字「</a:t>
            </a:r>
            <a:r>
              <a:rPr kumimoji="1" lang="en-US" altLang="ja-JP" dirty="0" smtClean="0"/>
              <a:t>is null</a:t>
            </a:r>
            <a:r>
              <a:rPr kumimoji="1" lang="ja-JP" altLang="en-US" dirty="0" smtClean="0"/>
              <a:t>」</a:t>
            </a:r>
            <a:r>
              <a:rPr kumimoji="1" lang="en-US" altLang="ja-JP" dirty="0" smtClean="0"/>
              <a:t>, </a:t>
            </a:r>
            <a:r>
              <a:rPr kumimoji="1" lang="ja-JP" altLang="en-US" dirty="0" smtClean="0"/>
              <a:t>「</a:t>
            </a:r>
            <a:r>
              <a:rPr kumimoji="1" lang="en-US" altLang="ja-JP" dirty="0" smtClean="0"/>
              <a:t>is not null</a:t>
            </a:r>
            <a:r>
              <a:rPr kumimoji="1" lang="ja-JP" altLang="en-US" dirty="0" smtClean="0"/>
              <a:t>」で書いても同じ意味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13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598104"/>
              </p:ext>
            </p:extLst>
          </p:nvPr>
        </p:nvGraphicFramePr>
        <p:xfrm>
          <a:off x="125165" y="1520862"/>
          <a:ext cx="4523954" cy="2316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カレーライス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" name="左矢印 6"/>
          <p:cNvSpPr/>
          <p:nvPr/>
        </p:nvSpPr>
        <p:spPr>
          <a:xfrm flipH="1">
            <a:off x="5133860" y="2535883"/>
            <a:ext cx="1707615" cy="85731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4925213" y="3774298"/>
            <a:ext cx="475822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select *</a:t>
            </a:r>
          </a:p>
          <a:p>
            <a:r>
              <a:rPr lang="en-US" altLang="ja-JP" sz="3200" dirty="0" smtClean="0"/>
              <a:t>from </a:t>
            </a:r>
            <a:r>
              <a:rPr lang="ja-JP" altLang="en-US" sz="3200" dirty="0" smtClean="0"/>
              <a:t>価格表</a:t>
            </a:r>
            <a:endParaRPr lang="en-US" altLang="ja-JP" sz="3200" dirty="0" smtClean="0"/>
          </a:p>
          <a:p>
            <a:r>
              <a:rPr kumimoji="1" lang="en-US" altLang="ja-JP" sz="3200" dirty="0" smtClean="0"/>
              <a:t>where </a:t>
            </a:r>
            <a:r>
              <a:rPr kumimoji="1" lang="ja-JP" altLang="en-US" sz="3200" dirty="0" smtClean="0"/>
              <a:t>価格 </a:t>
            </a:r>
            <a:r>
              <a:rPr kumimoji="1" lang="en-US" altLang="ja-JP" sz="3200" dirty="0" smtClean="0">
                <a:solidFill>
                  <a:srgbClr val="FF0000"/>
                </a:solidFill>
              </a:rPr>
              <a:t>IS NOT NULL</a:t>
            </a:r>
            <a:r>
              <a:rPr kumimoji="1" lang="en-US" altLang="ja-JP" sz="3200" dirty="0" smtClean="0"/>
              <a:t>;</a:t>
            </a:r>
            <a:endParaRPr kumimoji="1" lang="ja-JP" altLang="en-US" sz="3200" dirty="0"/>
          </a:p>
        </p:txBody>
      </p:sp>
      <p:graphicFrame>
        <p:nvGraphicFramePr>
          <p:cNvPr id="10" name="表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033804"/>
              </p:ext>
            </p:extLst>
          </p:nvPr>
        </p:nvGraphicFramePr>
        <p:xfrm>
          <a:off x="7063956" y="1520862"/>
          <a:ext cx="4523954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282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95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商品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かき氷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400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3200" dirty="0" smtClean="0"/>
                        <a:t>サイダー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200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491173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ja-JP" altLang="en-US" sz="3600" dirty="0" smtClean="0"/>
              <a:t>マイクロソフト </a:t>
            </a:r>
            <a:r>
              <a:rPr lang="en-US" altLang="ja-JP" sz="3600" dirty="0" smtClean="0"/>
              <a:t>Access </a:t>
            </a:r>
            <a:r>
              <a:rPr lang="ja-JP" altLang="en-US" sz="3600" dirty="0" smtClean="0"/>
              <a:t>で </a:t>
            </a:r>
            <a:r>
              <a:rPr lang="en-US" altLang="ja-JP" sz="3600" dirty="0" smtClean="0"/>
              <a:t>NULL </a:t>
            </a:r>
            <a:r>
              <a:rPr lang="ja-JP" altLang="en-US" sz="3600" dirty="0" smtClean="0"/>
              <a:t>を</a:t>
            </a:r>
            <a:r>
              <a:rPr lang="ja-JP" altLang="en-US" sz="3600" dirty="0"/>
              <a:t>設定</a:t>
            </a:r>
            <a:r>
              <a:rPr lang="ja-JP" altLang="en-US" sz="3600" dirty="0" smtClean="0"/>
              <a:t>したいときは</a:t>
            </a:r>
            <a:endParaRPr kumimoji="1" lang="ja-JP" altLang="en-US" sz="3600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5"/>
            <a:ext cx="11671300" cy="777875"/>
          </a:xfrm>
        </p:spPr>
        <p:txBody>
          <a:bodyPr/>
          <a:lstStyle/>
          <a:p>
            <a:pPr marL="0" indent="0">
              <a:buNone/>
            </a:pPr>
            <a:r>
              <a:rPr lang="ja-JP" altLang="en-US" dirty="0" smtClean="0"/>
              <a:t>◇ </a:t>
            </a:r>
            <a:r>
              <a:rPr lang="en-US" altLang="ja-JP" b="1" u="sng" dirty="0" smtClean="0">
                <a:solidFill>
                  <a:srgbClr val="FF0000"/>
                </a:solidFill>
              </a:rPr>
              <a:t>NULL 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を設定したい</a:t>
            </a:r>
            <a:r>
              <a:rPr lang="ja-JP" altLang="en-US" dirty="0" smtClean="0"/>
              <a:t>ときは、「</a:t>
            </a:r>
            <a:r>
              <a:rPr lang="ja-JP" altLang="en-US" b="1" u="sng" dirty="0" smtClean="0"/>
              <a:t>何も値を入れずに空にしておく</a:t>
            </a:r>
            <a:r>
              <a:rPr lang="ja-JP" altLang="en-US" dirty="0" smtClean="0"/>
              <a:t>」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6312" y="1785935"/>
            <a:ext cx="7507288" cy="2939023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749300" y="5295900"/>
            <a:ext cx="104262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 smtClean="0"/>
              <a:t>※</a:t>
            </a:r>
            <a:r>
              <a:rPr lang="ja-JP" altLang="en-US" sz="2400" dirty="0"/>
              <a:t> </a:t>
            </a:r>
            <a:r>
              <a:rPr lang="ja-JP" altLang="en-US" sz="2400" dirty="0" smtClean="0"/>
              <a:t>他のリレーショナルデータベース管理システムでは役に立たない知識</a:t>
            </a:r>
            <a:endParaRPr kumimoji="1" lang="ja-JP" altLang="en-US" sz="2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9055324" y="2458581"/>
            <a:ext cx="3262432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FF0000"/>
                </a:solidFill>
              </a:rPr>
              <a:t>空にしか見えないが、</a:t>
            </a:r>
            <a:endParaRPr kumimoji="1" lang="en-US" altLang="ja-JP" sz="2400" dirty="0" smtClean="0">
              <a:solidFill>
                <a:srgbClr val="FF0000"/>
              </a:solidFill>
            </a:endParaRPr>
          </a:p>
          <a:p>
            <a:r>
              <a:rPr lang="ja-JP" altLang="en-US" sz="2400" dirty="0">
                <a:solidFill>
                  <a:srgbClr val="FF0000"/>
                </a:solidFill>
              </a:rPr>
              <a:t>実際</a:t>
            </a:r>
            <a:r>
              <a:rPr lang="ja-JP" altLang="en-US" sz="2400" dirty="0" smtClean="0">
                <a:solidFill>
                  <a:srgbClr val="FF0000"/>
                </a:solidFill>
              </a:rPr>
              <a:t>には </a:t>
            </a:r>
            <a:r>
              <a:rPr lang="en-US" altLang="ja-JP" sz="2400" dirty="0" smtClean="0">
                <a:solidFill>
                  <a:srgbClr val="FF0000"/>
                </a:solidFill>
              </a:rPr>
              <a:t>NULL</a:t>
            </a:r>
            <a:endParaRPr kumimoji="1" lang="ja-JP" altLang="en-US" sz="2400" dirty="0">
              <a:solidFill>
                <a:srgbClr val="FF0000"/>
              </a:solidFill>
            </a:endParaRPr>
          </a:p>
        </p:txBody>
      </p:sp>
      <p:cxnSp>
        <p:nvCxnSpPr>
          <p:cNvPr id="9" name="直線矢印コネクタ 8"/>
          <p:cNvCxnSpPr/>
          <p:nvPr/>
        </p:nvCxnSpPr>
        <p:spPr>
          <a:xfrm flipH="1">
            <a:off x="7797800" y="2971800"/>
            <a:ext cx="1130300" cy="28364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9975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67656" y="1142774"/>
            <a:ext cx="11486508" cy="4759261"/>
          </a:xfrm>
        </p:spPr>
        <p:txBody>
          <a:bodyPr>
            <a:normAutofit/>
          </a:bodyPr>
          <a:lstStyle/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Windows 8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を起動し、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ログイン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 rtl="0" eaLnBrk="1" latinLnBrk="0" hangingPunct="1">
              <a:lnSpc>
                <a:spcPct val="120000"/>
              </a:lnSpc>
              <a:buFont typeface="+mj-lt"/>
              <a:buAutoNum type="arabicPeriod"/>
            </a:pPr>
            <a:r>
              <a:rPr kumimoji="1" lang="en-US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kumimoji="1" lang="ja-JP" altLang="ja-JP" kern="1200" dirty="0" smtClean="0">
                <a:solidFill>
                  <a:srgbClr val="FF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起動</a:t>
            </a:r>
            <a:r>
              <a:rPr kumimoji="1" lang="ja-JP" altLang="ja-JP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endParaRPr kumimoji="1" lang="en-US" altLang="ja-JP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en-US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Access 2013 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で、</a:t>
            </a:r>
            <a:r>
              <a:rPr lang="ja-JP" altLang="en-US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空のデスクトップデータベース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ja-JP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新規作成</a:t>
            </a:r>
            <a:r>
              <a:rPr lang="ja-JP" altLang="ja-JP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しなさい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．ファイル名は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b="1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</a:t>
            </a:r>
            <a:r>
              <a:rPr lang="en-US" altLang="ja-JP" b="1" dirty="0" err="1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12.accdb</a:t>
            </a:r>
            <a:r>
              <a:rPr lang="ja-JP" altLang="en-US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」にしなさい</a:t>
            </a:r>
            <a: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/>
            </a:r>
            <a:br>
              <a:rPr kumimoji="1" lang="en-US" altLang="ja-JP" sz="28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</a:br>
            <a:endParaRPr lang="ja-JP" altLang="ja-JP" dirty="0" smtClean="0"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123" y="-8244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7735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39699" y="1085612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価格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表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126299"/>
              </p:ext>
            </p:extLst>
          </p:nvPr>
        </p:nvGraphicFramePr>
        <p:xfrm>
          <a:off x="2240403" y="1928191"/>
          <a:ext cx="6661225" cy="2804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1710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41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商品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4000" dirty="0" smtClean="0"/>
                        <a:t>価格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4000" dirty="0" smtClean="0"/>
                        <a:t>かき氷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/>
                        <a:t>400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4000" dirty="0" smtClean="0"/>
                        <a:t>カレーライス</a:t>
                      </a:r>
                      <a:endParaRPr kumimoji="1" lang="ja-JP" altLang="en-US" sz="40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40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190">
                <a:tc>
                  <a:txBody>
                    <a:bodyPr/>
                    <a:lstStyle/>
                    <a:p>
                      <a:pPr algn="l"/>
                      <a:r>
                        <a:rPr kumimoji="1" lang="ja-JP" altLang="en-US" sz="4000" dirty="0" smtClean="0"/>
                        <a:t>サイダー</a:t>
                      </a:r>
                      <a:endParaRPr kumimoji="1" lang="ja-JP" altLang="en-US" sz="4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4000" dirty="0" smtClean="0"/>
                        <a:t>200</a:t>
                      </a:r>
                      <a:endParaRPr kumimoji="1" lang="ja-JP" altLang="en-US" sz="4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57181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その①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17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239630" y="1113442"/>
            <a:ext cx="12192001" cy="90439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価格表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505137"/>
              </p:ext>
            </p:extLst>
          </p:nvPr>
        </p:nvGraphicFramePr>
        <p:xfrm>
          <a:off x="5019652" y="1775160"/>
          <a:ext cx="5419973" cy="167640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商品</a:t>
                      </a:r>
                      <a:endParaRPr kumimoji="1" lang="ja-JP" altLang="en-US" sz="3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/>
                        <a:t>短いテキスト</a:t>
                      </a:r>
                      <a:endParaRPr kumimoji="1" lang="ja-JP" altLang="en-US" sz="3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価格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10723381" y="2104807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endParaRPr lang="en-US" altLang="ja-JP" b="1" dirty="0" smtClean="0">
              <a:solidFill>
                <a:srgbClr val="C00000"/>
              </a:solidFill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>
                <a:solidFill>
                  <a:schemeClr val="accent5">
                    <a:lumMod val="50000"/>
                  </a:schemeClr>
                </a:solidFill>
              </a:rPr>
              <a:t>は</a:t>
            </a:r>
            <a:r>
              <a:rPr lang="ja-JP" altLang="en-US" b="1" dirty="0" smtClean="0">
                <a:solidFill>
                  <a:schemeClr val="accent5">
                    <a:lumMod val="50000"/>
                  </a:schemeClr>
                </a:solidFill>
              </a:rPr>
              <a:t>商品</a:t>
            </a:r>
            <a:endParaRPr lang="en-US" altLang="ja-JP" b="1" dirty="0" smtClean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コンテンツ プレースホルダー 2"/>
          <p:cNvSpPr txBox="1">
            <a:spLocks/>
          </p:cNvSpPr>
          <p:nvPr/>
        </p:nvSpPr>
        <p:spPr>
          <a:xfrm>
            <a:off x="658655" y="3431768"/>
            <a:ext cx="4340562" cy="137081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buNone/>
            </a:pP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」→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テーブルデザイン</a:t>
            </a:r>
            <a:r>
              <a:rPr lang="ja-JP" altLang="en-US" sz="24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</a:t>
            </a:r>
            <a:endParaRPr lang="en-US" altLang="ja-JP" sz="24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20" name="図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331" y="180300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21" name="正方形/長方形 20"/>
          <p:cNvSpPr/>
          <p:nvPr/>
        </p:nvSpPr>
        <p:spPr>
          <a:xfrm>
            <a:off x="1607914" y="201113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2" name="正方形/長方形 21"/>
          <p:cNvSpPr/>
          <p:nvPr/>
        </p:nvSpPr>
        <p:spPr>
          <a:xfrm>
            <a:off x="1679888" y="241464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ja-JP" altLang="en-US" smtClean="0"/>
              <a:t>ｄ</a:t>
            </a:r>
            <a:endParaRPr kumimoji="1" lang="ja-JP" altLang="en-US"/>
          </a:p>
        </p:txBody>
      </p:sp>
      <p:sp>
        <p:nvSpPr>
          <p:cNvPr id="23" name="右矢印 22"/>
          <p:cNvSpPr/>
          <p:nvPr/>
        </p:nvSpPr>
        <p:spPr>
          <a:xfrm rot="5400000">
            <a:off x="2050943" y="4217089"/>
            <a:ext cx="344774" cy="8262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25" name="図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331" y="4936530"/>
            <a:ext cx="4904069" cy="1243482"/>
          </a:xfrm>
          <a:prstGeom prst="rect">
            <a:avLst/>
          </a:prstGeom>
        </p:spPr>
      </p:pic>
      <p:sp>
        <p:nvSpPr>
          <p:cNvPr id="26" name="正方形/長方形 25"/>
          <p:cNvSpPr/>
          <p:nvPr/>
        </p:nvSpPr>
        <p:spPr>
          <a:xfrm>
            <a:off x="361609" y="5400749"/>
            <a:ext cx="4736420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右矢印 26"/>
          <p:cNvSpPr/>
          <p:nvPr/>
        </p:nvSpPr>
        <p:spPr>
          <a:xfrm>
            <a:off x="5744292" y="5234351"/>
            <a:ext cx="344774" cy="82622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dirty="0"/>
          </a:p>
        </p:txBody>
      </p:sp>
      <p:pic>
        <p:nvPicPr>
          <p:cNvPr id="28" name="図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48143" y="4883014"/>
            <a:ext cx="3076575" cy="1333500"/>
          </a:xfrm>
          <a:prstGeom prst="rect">
            <a:avLst/>
          </a:prstGeom>
        </p:spPr>
      </p:pic>
      <p:sp>
        <p:nvSpPr>
          <p:cNvPr id="29" name="正方形/長方形 28"/>
          <p:cNvSpPr/>
          <p:nvPr/>
        </p:nvSpPr>
        <p:spPr>
          <a:xfrm>
            <a:off x="6708639" y="5325172"/>
            <a:ext cx="920730" cy="3928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7926065" y="5718745"/>
            <a:ext cx="920730" cy="3928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055110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849" y="5017818"/>
            <a:ext cx="2000250" cy="1371600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その①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18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6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 smtClean="0"/>
              <a:t>価格表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31351" y="5846437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2350" y="1734500"/>
            <a:ext cx="7399523" cy="2660912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8553145" y="3380045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空にしか見えないが、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r>
              <a:rPr lang="ja-JP" altLang="en-US" sz="2800" b="1" dirty="0">
                <a:solidFill>
                  <a:srgbClr val="FF0000"/>
                </a:solidFill>
              </a:rPr>
              <a:t>実際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には </a:t>
            </a:r>
            <a:r>
              <a:rPr lang="en-US" altLang="ja-JP" sz="2800" b="1" dirty="0" smtClean="0">
                <a:solidFill>
                  <a:srgbClr val="FF0000"/>
                </a:solidFill>
              </a:rPr>
              <a:t>NULL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07136" y="4893703"/>
            <a:ext cx="3446009" cy="1495715"/>
          </a:xfrm>
          <a:prstGeom prst="rect">
            <a:avLst/>
          </a:prstGeom>
        </p:spPr>
      </p:pic>
      <p:sp>
        <p:nvSpPr>
          <p:cNvPr id="16" name="テキスト ボックス 15"/>
          <p:cNvSpPr txBox="1"/>
          <p:nvPr/>
        </p:nvSpPr>
        <p:spPr>
          <a:xfrm>
            <a:off x="8470900" y="1511679"/>
            <a:ext cx="37753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dirty="0" smtClean="0">
                <a:solidFill>
                  <a:srgbClr val="FF0000"/>
                </a:solidFill>
              </a:rPr>
              <a:t>ポイント！</a:t>
            </a:r>
            <a:endParaRPr kumimoji="1" lang="en-US" altLang="ja-JP" sz="2800" b="1" dirty="0" smtClean="0">
              <a:solidFill>
                <a:srgbClr val="FF0000"/>
              </a:solidFill>
            </a:endParaRPr>
          </a:p>
          <a:p>
            <a:r>
              <a:rPr lang="ja-JP" altLang="en-US" sz="2800" b="1" u="sng" dirty="0">
                <a:solidFill>
                  <a:srgbClr val="FF0000"/>
                </a:solidFill>
              </a:rPr>
              <a:t>何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もいれずに</a:t>
            </a:r>
            <a:r>
              <a:rPr lang="ja-JP" altLang="en-US" sz="2800" b="1" u="sng" dirty="0">
                <a:solidFill>
                  <a:srgbClr val="FF0000"/>
                </a:solidFill>
              </a:rPr>
              <a:t>空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のまま</a:t>
            </a:r>
            <a:endParaRPr lang="en-US" altLang="ja-JP" sz="2800" b="1" u="sng" dirty="0" smtClean="0">
              <a:solidFill>
                <a:srgbClr val="FF0000"/>
              </a:solidFill>
            </a:endParaRPr>
          </a:p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にしておくこと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  <p:cxnSp>
        <p:nvCxnSpPr>
          <p:cNvPr id="5" name="直線矢印コネクタ 4"/>
          <p:cNvCxnSpPr/>
          <p:nvPr/>
        </p:nvCxnSpPr>
        <p:spPr>
          <a:xfrm flipH="1">
            <a:off x="8072846" y="2333897"/>
            <a:ext cx="398054" cy="687977"/>
          </a:xfrm>
          <a:prstGeom prst="straightConnector1">
            <a:avLst/>
          </a:prstGeom>
          <a:ln w="508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479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3360" y="3486704"/>
            <a:ext cx="5029200" cy="2181225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5586" y="3476747"/>
            <a:ext cx="1973119" cy="2017514"/>
          </a:xfrm>
          <a:prstGeom prst="rect">
            <a:avLst/>
          </a:prstGeom>
        </p:spPr>
      </p:pic>
      <p:pic>
        <p:nvPicPr>
          <p:cNvPr id="6" name="図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740" y="3547007"/>
            <a:ext cx="2063667" cy="2110099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7.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19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図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669" y="1375839"/>
            <a:ext cx="6336618" cy="1862085"/>
          </a:xfrm>
          <a:prstGeom prst="rect">
            <a:avLst/>
          </a:prstGeom>
        </p:spPr>
      </p:pic>
      <p:sp>
        <p:nvSpPr>
          <p:cNvPr id="15" name="正方形/長方形 14"/>
          <p:cNvSpPr/>
          <p:nvPr/>
        </p:nvSpPr>
        <p:spPr>
          <a:xfrm>
            <a:off x="1624777" y="1700229"/>
            <a:ext cx="698599" cy="386995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7" name="正方形/長方形 16"/>
          <p:cNvSpPr/>
          <p:nvPr/>
        </p:nvSpPr>
        <p:spPr>
          <a:xfrm>
            <a:off x="3460580" y="1919885"/>
            <a:ext cx="718235" cy="99236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18" name="下矢印 17"/>
          <p:cNvSpPr/>
          <p:nvPr/>
        </p:nvSpPr>
        <p:spPr>
          <a:xfrm>
            <a:off x="1504932" y="3173611"/>
            <a:ext cx="743614" cy="38870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0" name="角丸四角形 19"/>
          <p:cNvSpPr/>
          <p:nvPr/>
        </p:nvSpPr>
        <p:spPr>
          <a:xfrm>
            <a:off x="964406" y="5660313"/>
            <a:ext cx="2532324" cy="1058559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価格表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」を選び、「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追加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1" name="正方形/長方形 20"/>
          <p:cNvSpPr/>
          <p:nvPr/>
        </p:nvSpPr>
        <p:spPr>
          <a:xfrm>
            <a:off x="642084" y="3937025"/>
            <a:ext cx="1037093" cy="282903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4" name="正方形/長方形 23"/>
          <p:cNvSpPr/>
          <p:nvPr/>
        </p:nvSpPr>
        <p:spPr>
          <a:xfrm>
            <a:off x="1624777" y="5349844"/>
            <a:ext cx="605231" cy="307262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5" name="角丸四角形 24"/>
          <p:cNvSpPr/>
          <p:nvPr/>
        </p:nvSpPr>
        <p:spPr>
          <a:xfrm>
            <a:off x="3799396" y="5583411"/>
            <a:ext cx="2426727" cy="1091657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③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閉じる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algn="ctr"/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クリック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26" name="正方形/長方形 25"/>
          <p:cNvSpPr/>
          <p:nvPr/>
        </p:nvSpPr>
        <p:spPr>
          <a:xfrm>
            <a:off x="5277143" y="5186999"/>
            <a:ext cx="605231" cy="307261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 sz="1600">
              <a:solidFill>
                <a:prstClr val="white"/>
              </a:solidFill>
            </a:endParaRPr>
          </a:p>
        </p:txBody>
      </p:sp>
      <p:sp>
        <p:nvSpPr>
          <p:cNvPr id="27" name="右矢印 26"/>
          <p:cNvSpPr/>
          <p:nvPr/>
        </p:nvSpPr>
        <p:spPr>
          <a:xfrm>
            <a:off x="3249289" y="4386482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54" name="右矢印 53"/>
          <p:cNvSpPr/>
          <p:nvPr/>
        </p:nvSpPr>
        <p:spPr>
          <a:xfrm>
            <a:off x="5946766" y="4386482"/>
            <a:ext cx="433101" cy="51026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600"/>
          </a:p>
        </p:txBody>
      </p:sp>
      <p:sp>
        <p:nvSpPr>
          <p:cNvPr id="29" name="正方形/長方形 28"/>
          <p:cNvSpPr/>
          <p:nvPr/>
        </p:nvSpPr>
        <p:spPr>
          <a:xfrm>
            <a:off x="10039596" y="3658154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495988" y="3963955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551287" y="5141667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722972" y="5525898"/>
            <a:ext cx="4286865" cy="1121445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468441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70140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759014"/>
            <a:ext cx="12040513" cy="4712396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9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確認したら、</a:t>
            </a:r>
            <a:r>
              <a:rPr lang="en-US" altLang="ja-JP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20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378858"/>
            <a:ext cx="6426200" cy="19923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en-US" altLang="ja-JP" sz="3600" dirty="0"/>
              <a:t>*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 smtClean="0"/>
              <a:t>価格</a:t>
            </a:r>
            <a:r>
              <a:rPr lang="ja-JP" altLang="en-US" sz="3600" dirty="0"/>
              <a:t>表</a:t>
            </a:r>
            <a:r>
              <a:rPr lang="ja-JP" altLang="en-US" sz="3600" dirty="0" smtClean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価格 </a:t>
            </a:r>
            <a:r>
              <a:rPr lang="en-US" altLang="ja-JP" sz="3600" dirty="0" smtClean="0">
                <a:solidFill>
                  <a:srgbClr val="C00000"/>
                </a:solidFill>
              </a:rPr>
              <a:t>IS NULL</a:t>
            </a:r>
            <a:r>
              <a:rPr lang="en-US" altLang="ja-JP" sz="3600" dirty="0" smtClean="0">
                <a:solidFill>
                  <a:srgbClr val="002060"/>
                </a:solidFill>
              </a:rPr>
              <a:t>; 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36887" y="5255919"/>
            <a:ext cx="4811713" cy="1491841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7296" y="1378858"/>
            <a:ext cx="4740407" cy="1935873"/>
          </a:xfrm>
          <a:prstGeom prst="rect">
            <a:avLst/>
          </a:prstGeom>
        </p:spPr>
      </p:pic>
      <p:sp>
        <p:nvSpPr>
          <p:cNvPr id="10" name="テキスト ボックス 9"/>
          <p:cNvSpPr txBox="1"/>
          <p:nvPr/>
        </p:nvSpPr>
        <p:spPr>
          <a:xfrm>
            <a:off x="8092078" y="5718752"/>
            <a:ext cx="377539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b="1" u="sng" dirty="0" smtClean="0">
                <a:solidFill>
                  <a:srgbClr val="FF0000"/>
                </a:solidFill>
              </a:rPr>
              <a:t>空にしか見えないが、</a:t>
            </a:r>
            <a:endParaRPr kumimoji="1" lang="en-US" altLang="ja-JP" sz="2800" b="1" u="sng" dirty="0" smtClean="0">
              <a:solidFill>
                <a:srgbClr val="FF0000"/>
              </a:solidFill>
            </a:endParaRPr>
          </a:p>
          <a:p>
            <a:r>
              <a:rPr lang="ja-JP" altLang="en-US" sz="2800" b="1" u="sng" dirty="0">
                <a:solidFill>
                  <a:srgbClr val="FF0000"/>
                </a:solidFill>
              </a:rPr>
              <a:t>実際</a:t>
            </a:r>
            <a:r>
              <a:rPr lang="ja-JP" altLang="en-US" sz="2800" b="1" u="sng" dirty="0" smtClean="0">
                <a:solidFill>
                  <a:srgbClr val="FF0000"/>
                </a:solidFill>
              </a:rPr>
              <a:t>には </a:t>
            </a:r>
            <a:r>
              <a:rPr lang="en-US" altLang="ja-JP" sz="2800" b="1" u="sng" dirty="0" smtClean="0">
                <a:solidFill>
                  <a:srgbClr val="FF0000"/>
                </a:solidFill>
              </a:rPr>
              <a:t>NULL</a:t>
            </a:r>
            <a:endParaRPr kumimoji="1" lang="ja-JP" altLang="en-US" sz="2800" b="1" u="sng" dirty="0">
              <a:solidFill>
                <a:srgbClr val="FF0000"/>
              </a:solidFill>
            </a:endParaRPr>
          </a:p>
        </p:txBody>
      </p:sp>
      <p:cxnSp>
        <p:nvCxnSpPr>
          <p:cNvPr id="7" name="直線矢印コネクタ 6"/>
          <p:cNvCxnSpPr>
            <a:stCxn id="10" idx="1"/>
          </p:cNvCxnSpPr>
          <p:nvPr/>
        </p:nvCxnSpPr>
        <p:spPr>
          <a:xfrm flipH="1">
            <a:off x="7498082" y="6195806"/>
            <a:ext cx="593996" cy="16054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5435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①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759014"/>
            <a:ext cx="12040513" cy="4712396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10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11.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399" y="1378858"/>
            <a:ext cx="7289799" cy="199230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</a:t>
            </a:r>
            <a:r>
              <a:rPr lang="en-US" altLang="ja-JP" sz="3600" dirty="0" smtClean="0"/>
              <a:t> </a:t>
            </a:r>
            <a:r>
              <a:rPr lang="en-US" altLang="ja-JP" sz="3600" dirty="0"/>
              <a:t>*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 </a:t>
            </a:r>
            <a:r>
              <a:rPr lang="ja-JP" altLang="en-US" sz="3600" dirty="0" smtClean="0"/>
              <a:t>価格</a:t>
            </a:r>
            <a:r>
              <a:rPr lang="ja-JP" altLang="en-US" sz="3600" dirty="0"/>
              <a:t>表</a:t>
            </a:r>
            <a:r>
              <a:rPr lang="ja-JP" altLang="en-US" sz="3600" dirty="0" smtClean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 smtClean="0"/>
              <a:t>価格 </a:t>
            </a:r>
            <a:r>
              <a:rPr lang="en-US" altLang="ja-JP" sz="3600" dirty="0" smtClean="0">
                <a:solidFill>
                  <a:srgbClr val="C00000"/>
                </a:solidFill>
              </a:rPr>
              <a:t>IS NOT NULL</a:t>
            </a:r>
            <a:r>
              <a:rPr lang="en-US" altLang="ja-JP" sz="3600" dirty="0" smtClean="0">
                <a:solidFill>
                  <a:srgbClr val="002060"/>
                </a:solidFill>
              </a:rPr>
              <a:t>; </a:t>
            </a:r>
          </a:p>
          <a:p>
            <a:pPr marL="0" indent="0">
              <a:buNone/>
            </a:pPr>
            <a:endParaRPr lang="en-US" altLang="ja-JP" sz="3600" dirty="0" smtClean="0">
              <a:latin typeface="Inconsolata" panose="020B0609030003000000" pitchFamily="49" charset="0"/>
            </a:endParaRPr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3174" y="4797831"/>
            <a:ext cx="5026025" cy="1929994"/>
          </a:xfrm>
          <a:prstGeom prst="rect">
            <a:avLst/>
          </a:prstGeom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69198" y="1435289"/>
            <a:ext cx="4377318" cy="1787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7932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実践</a:t>
            </a:r>
            <a:r>
              <a:rPr lang="ja-JP" altLang="en-US" dirty="0"/>
              <a:t>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dirty="0" smtClean="0"/>
              <a:t>１．次のテーブルを作成しなさい．テーブル名は</a:t>
            </a:r>
            <a:r>
              <a:rPr kumimoji="1" lang="ja-JP" altLang="en-US" b="1" dirty="0" smtClean="0"/>
              <a:t>会員</a:t>
            </a:r>
            <a:r>
              <a:rPr kumimoji="1" lang="ja-JP" altLang="en-US" dirty="0" smtClean="0"/>
              <a:t>にしなさい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（</a:t>
            </a:r>
            <a:r>
              <a:rPr lang="ja-JP" altLang="en-US" b="1" dirty="0" smtClean="0"/>
              <a:t>テーブル定義は自分で考えなさい</a:t>
            </a:r>
            <a:r>
              <a:rPr lang="ja-JP" altLang="en-US" dirty="0" smtClean="0"/>
              <a:t>）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22</a:t>
            </a:fld>
            <a:endParaRPr kumimoji="1" lang="ja-JP" altLang="en-US"/>
          </a:p>
        </p:txBody>
      </p:sp>
      <p:graphicFrame>
        <p:nvGraphicFramePr>
          <p:cNvPr id="5" name="表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7744774"/>
              </p:ext>
            </p:extLst>
          </p:nvPr>
        </p:nvGraphicFramePr>
        <p:xfrm>
          <a:off x="1020195" y="2294587"/>
          <a:ext cx="5239412" cy="289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646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12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59951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姓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3200" dirty="0" smtClean="0"/>
                        <a:t>名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徳川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家康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豊臣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秀吉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織田</a:t>
                      </a:r>
                      <a:endParaRPr kumimoji="1" lang="ja-JP" altLang="en-US" sz="3200" dirty="0"/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59419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b="1" dirty="0" smtClean="0">
                          <a:solidFill>
                            <a:srgbClr val="FF0000"/>
                          </a:solidFill>
                        </a:rPr>
                        <a:t>NULL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b="1" dirty="0" smtClean="0">
                          <a:solidFill>
                            <a:srgbClr val="FF0000"/>
                          </a:solidFill>
                        </a:rPr>
                        <a:t>卑弥呼</a:t>
                      </a:r>
                      <a:endParaRPr kumimoji="1" lang="ja-JP" altLang="en-US" sz="3200" b="1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6" name="テキスト ボックス 5"/>
          <p:cNvSpPr txBox="1"/>
          <p:nvPr/>
        </p:nvSpPr>
        <p:spPr>
          <a:xfrm>
            <a:off x="7374377" y="4054527"/>
            <a:ext cx="32047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u="sng" dirty="0">
                <a:solidFill>
                  <a:srgbClr val="FF0000"/>
                </a:solidFill>
              </a:rPr>
              <a:t>不明</a:t>
            </a:r>
            <a:r>
              <a:rPr lang="ja-JP" altLang="en-US" sz="2400" b="1" u="sng" dirty="0" smtClean="0">
                <a:solidFill>
                  <a:srgbClr val="FF0000"/>
                </a:solidFill>
              </a:rPr>
              <a:t>のつもりで </a:t>
            </a:r>
            <a:r>
              <a:rPr lang="en-US" altLang="ja-JP" sz="2400" b="1" u="sng" dirty="0" smtClean="0">
                <a:solidFill>
                  <a:srgbClr val="FF0000"/>
                </a:solidFill>
              </a:rPr>
              <a:t>NULL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  <p:cxnSp>
        <p:nvCxnSpPr>
          <p:cNvPr id="8" name="直線矢印コネクタ 7"/>
          <p:cNvCxnSpPr/>
          <p:nvPr/>
        </p:nvCxnSpPr>
        <p:spPr>
          <a:xfrm flipH="1">
            <a:off x="6388910" y="4285360"/>
            <a:ext cx="806045" cy="0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線矢印コネクタ 8"/>
          <p:cNvCxnSpPr/>
          <p:nvPr/>
        </p:nvCxnSpPr>
        <p:spPr>
          <a:xfrm flipH="1" flipV="1">
            <a:off x="3130454" y="5352160"/>
            <a:ext cx="33660" cy="52612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テキスト ボックス 10"/>
          <p:cNvSpPr txBox="1"/>
          <p:nvPr/>
        </p:nvSpPr>
        <p:spPr>
          <a:xfrm>
            <a:off x="1895234" y="5971793"/>
            <a:ext cx="35125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u="sng" dirty="0" smtClean="0">
                <a:solidFill>
                  <a:srgbClr val="FF0000"/>
                </a:solidFill>
              </a:rPr>
              <a:t>非存在のつもりで </a:t>
            </a:r>
            <a:r>
              <a:rPr lang="en-US" altLang="ja-JP" sz="2400" b="1" u="sng" dirty="0" smtClean="0">
                <a:solidFill>
                  <a:srgbClr val="FF0000"/>
                </a:solidFill>
              </a:rPr>
              <a:t>NULL</a:t>
            </a:r>
            <a:endParaRPr kumimoji="1" lang="en-US" altLang="ja-JP" sz="2400" b="1" u="sng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0826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/>
              <a:t>実践</a:t>
            </a:r>
            <a:r>
              <a:rPr lang="ja-JP" altLang="en-US" dirty="0"/>
              <a:t>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076324"/>
            <a:ext cx="11671300" cy="2058761"/>
          </a:xfrm>
        </p:spPr>
        <p:txBody>
          <a:bodyPr>
            <a:normAutofit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en-US" altLang="ja-JP" dirty="0" smtClean="0"/>
              <a:t>2. </a:t>
            </a:r>
            <a:r>
              <a:rPr lang="ja-JP" altLang="en-US" dirty="0" smtClean="0"/>
              <a:t>マイクロソフト </a:t>
            </a:r>
            <a:r>
              <a:rPr lang="en-US" altLang="ja-JP" dirty="0" smtClean="0"/>
              <a:t>Access </a:t>
            </a:r>
            <a:r>
              <a:rPr lang="ja-JP" altLang="en-US" dirty="0" smtClean="0"/>
              <a:t>では、</a:t>
            </a:r>
            <a:r>
              <a:rPr lang="en-US" altLang="ja-JP" dirty="0">
                <a:solidFill>
                  <a:srgbClr val="C00000"/>
                </a:solidFill>
              </a:rPr>
              <a:t>NULL</a:t>
            </a:r>
            <a:r>
              <a:rPr lang="en-US" altLang="ja-JP" dirty="0"/>
              <a:t> </a:t>
            </a:r>
            <a:r>
              <a:rPr lang="ja-JP" altLang="en-US" dirty="0"/>
              <a:t>を設定したいときは</a:t>
            </a:r>
            <a:r>
              <a:rPr lang="ja-JP" altLang="en-US" dirty="0" smtClean="0"/>
              <a:t>、</a:t>
            </a:r>
            <a:r>
              <a:rPr lang="ja-JP" altLang="en-US" b="1" u="sng" dirty="0" smtClean="0">
                <a:solidFill>
                  <a:srgbClr val="FF0000"/>
                </a:solidFill>
              </a:rPr>
              <a:t>何</a:t>
            </a:r>
            <a:r>
              <a:rPr lang="ja-JP" altLang="en-US" b="1" u="sng" dirty="0">
                <a:solidFill>
                  <a:srgbClr val="FF0000"/>
                </a:solidFill>
              </a:rPr>
              <a:t>も値を入れずに空にして</a:t>
            </a:r>
            <a:r>
              <a:rPr lang="ja-JP" altLang="en-US" b="1" u="sng" dirty="0" smtClean="0">
                <a:solidFill>
                  <a:srgbClr val="FF0000"/>
                </a:solidFill>
              </a:rPr>
              <a:t>おく</a:t>
            </a:r>
            <a:r>
              <a:rPr lang="ja-JP" altLang="en-US" dirty="0" smtClean="0"/>
              <a:t>ので、</a:t>
            </a:r>
            <a:r>
              <a:rPr lang="ja-JP" altLang="en-US" dirty="0" smtClean="0">
                <a:solidFill>
                  <a:srgbClr val="C00000"/>
                </a:solidFill>
              </a:rPr>
              <a:t>データシート</a:t>
            </a:r>
            <a:r>
              <a:rPr lang="ja-JP" altLang="en-US" dirty="0">
                <a:solidFill>
                  <a:srgbClr val="C00000"/>
                </a:solidFill>
              </a:rPr>
              <a:t>ビュ</a:t>
            </a:r>
            <a:r>
              <a:rPr lang="ja-JP" altLang="en-US" dirty="0" smtClean="0">
                <a:solidFill>
                  <a:srgbClr val="C00000"/>
                </a:solidFill>
              </a:rPr>
              <a:t>ー</a:t>
            </a:r>
            <a:r>
              <a:rPr lang="ja-JP" altLang="en-US" dirty="0" smtClean="0"/>
              <a:t>の画面は次のようになる（確認しなさい）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23</a:t>
            </a:fld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45532" y="2626859"/>
            <a:ext cx="8627382" cy="407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0045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/>
              <a:t>実践演習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en-US" altLang="ja-JP" dirty="0" smtClean="0"/>
              <a:t>3. </a:t>
            </a:r>
            <a:r>
              <a:rPr kumimoji="1" lang="ja-JP" altLang="en-US" dirty="0" smtClean="0"/>
              <a:t>次の </a:t>
            </a:r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を実行し、結果を確認しなさい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24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75026"/>
            <a:ext cx="5109029" cy="2035629"/>
          </a:xfrm>
          <a:prstGeom prst="rect">
            <a:avLst/>
          </a:prstGeom>
        </p:spPr>
      </p:pic>
      <p:sp>
        <p:nvSpPr>
          <p:cNvPr id="6" name="右矢印 5"/>
          <p:cNvSpPr/>
          <p:nvPr/>
        </p:nvSpPr>
        <p:spPr>
          <a:xfrm>
            <a:off x="5302253" y="2191657"/>
            <a:ext cx="348343" cy="798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5049" y="1610632"/>
            <a:ext cx="5843353" cy="1800225"/>
          </a:xfrm>
          <a:prstGeom prst="rect">
            <a:avLst/>
          </a:prstGeom>
        </p:spPr>
      </p:pic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225878" y="3992335"/>
            <a:ext cx="11671300" cy="21821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dirty="0"/>
              <a:t>4</a:t>
            </a:r>
            <a:r>
              <a:rPr lang="en-US" altLang="ja-JP" dirty="0" smtClean="0"/>
              <a:t>. </a:t>
            </a:r>
            <a:r>
              <a:rPr lang="ja-JP" altLang="en-US" dirty="0" smtClean="0"/>
              <a:t>次の </a:t>
            </a:r>
            <a:r>
              <a:rPr lang="en-US" altLang="ja-JP" dirty="0" smtClean="0"/>
              <a:t>SQL </a:t>
            </a:r>
            <a:r>
              <a:rPr lang="ja-JP" altLang="en-US" dirty="0" smtClean="0"/>
              <a:t>を実行し、結果を確認しなさい</a:t>
            </a:r>
            <a:endParaRPr lang="ja-JP" altLang="en-US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7862" y="4613954"/>
            <a:ext cx="5033450" cy="1912711"/>
          </a:xfrm>
          <a:prstGeom prst="rect">
            <a:avLst/>
          </a:prstGeom>
        </p:spPr>
      </p:pic>
      <p:sp>
        <p:nvSpPr>
          <p:cNvPr id="10" name="右矢印 9"/>
          <p:cNvSpPr/>
          <p:nvPr/>
        </p:nvSpPr>
        <p:spPr>
          <a:xfrm>
            <a:off x="5480963" y="5227071"/>
            <a:ext cx="348343" cy="79828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8706" y="4609045"/>
            <a:ext cx="5621935" cy="192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11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7-2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AND </a:t>
            </a:r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と </a:t>
            </a:r>
            <a:r>
              <a:rPr lang="en-US" altLang="ja-JP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OR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25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486051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SQL </a:t>
            </a:r>
            <a:r>
              <a:rPr kumimoji="1" lang="ja-JP" altLang="en-US" dirty="0" smtClean="0"/>
              <a:t>の </a:t>
            </a:r>
            <a:r>
              <a:rPr lang="en-US" altLang="ja-JP" dirty="0" smtClean="0"/>
              <a:t>AND </a:t>
            </a:r>
            <a:r>
              <a:rPr lang="ja-JP" altLang="en-US" dirty="0" smtClean="0"/>
              <a:t>と </a:t>
            </a:r>
            <a:r>
              <a:rPr lang="en-US" altLang="ja-JP" dirty="0" smtClean="0"/>
              <a:t>OR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26</a:t>
            </a:fld>
            <a:endParaRPr kumimoji="1" lang="ja-JP" altLang="en-US" dirty="0"/>
          </a:p>
        </p:txBody>
      </p:sp>
      <p:grpSp>
        <p:nvGrpSpPr>
          <p:cNvPr id="5" name="グループ化 4"/>
          <p:cNvGrpSpPr/>
          <p:nvPr/>
        </p:nvGrpSpPr>
        <p:grpSpPr>
          <a:xfrm>
            <a:off x="9563437" y="569912"/>
            <a:ext cx="2031326" cy="1921118"/>
            <a:chOff x="9828551" y="1209670"/>
            <a:chExt cx="2031326" cy="1921118"/>
          </a:xfrm>
        </p:grpSpPr>
        <p:sp>
          <p:nvSpPr>
            <p:cNvPr id="6" name="Text Box 1035"/>
            <p:cNvSpPr txBox="1">
              <a:spLocks noChangeArrowheads="1"/>
            </p:cNvSpPr>
            <p:nvPr/>
          </p:nvSpPr>
          <p:spPr bwMode="auto">
            <a:xfrm>
              <a:off x="9828551" y="2696823"/>
              <a:ext cx="2031326" cy="4339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CC00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kumimoji="1" sz="32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8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4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kumimoji="1" sz="2000">
                  <a:solidFill>
                    <a:srgbClr val="003300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まと</a:t>
              </a:r>
              <a:r>
                <a:rPr lang="ja-JP" altLang="en-US" sz="2400" dirty="0">
                  <a:solidFill>
                    <a:schemeClr val="tx1"/>
                  </a:solidFill>
                  <a:latin typeface="Times New Roman" panose="02020603050405020304" pitchFamily="18" charset="0"/>
                </a:rPr>
                <a:t>め</a:t>
              </a:r>
              <a:r>
                <a:rPr lang="ja-JP" altLang="en-US" sz="2400" dirty="0" smtClean="0">
                  <a:solidFill>
                    <a:schemeClr val="tx1"/>
                  </a:solidFill>
                  <a:latin typeface="Times New Roman" panose="02020603050405020304" pitchFamily="18" charset="0"/>
                </a:rPr>
                <a:t>ページ</a:t>
              </a:r>
              <a:endParaRPr lang="ja-JP" altLang="en-US" sz="2400" dirty="0">
                <a:solidFill>
                  <a:schemeClr val="tx1"/>
                </a:solidFill>
                <a:latin typeface="Times New Roman" panose="02020603050405020304" pitchFamily="18" charset="0"/>
              </a:endParaRPr>
            </a:p>
          </p:txBody>
        </p:sp>
        <p:pic>
          <p:nvPicPr>
            <p:cNvPr id="7" name="Picture 2" descr="http://3.bp.blogspot.com/-nYzwhfjYgF0/UOFKLhF54UI/AAAAAAAAKEs/hbFj1OvGjSE/s1600/bunbougu_note.png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901238" y="1209670"/>
              <a:ext cx="1909761" cy="1482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0" name="テキスト ボックス 19"/>
          <p:cNvSpPr txBox="1"/>
          <p:nvPr/>
        </p:nvSpPr>
        <p:spPr>
          <a:xfrm>
            <a:off x="1376422" y="1796993"/>
            <a:ext cx="9520555" cy="341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ja-JP" altLang="en-US" sz="2800" b="1" dirty="0" smtClean="0"/>
              <a:t>＜</a:t>
            </a:r>
            <a:r>
              <a:rPr kumimoji="1" lang="ja-JP" altLang="en-US" sz="2800" b="1" dirty="0" smtClean="0"/>
              <a:t>条件式＞ </a:t>
            </a:r>
            <a:r>
              <a:rPr lang="en-US" altLang="ja-JP" sz="2800" b="1" dirty="0" smtClean="0">
                <a:solidFill>
                  <a:srgbClr val="C00000"/>
                </a:solidFill>
              </a:rPr>
              <a:t>AND</a:t>
            </a:r>
            <a:r>
              <a:rPr lang="en-US" altLang="ja-JP" sz="2800" b="1" dirty="0" smtClean="0"/>
              <a:t> </a:t>
            </a:r>
            <a:r>
              <a:rPr lang="ja-JP" altLang="en-US" sz="2800" b="1" dirty="0" smtClean="0"/>
              <a:t>＜別の条件式＞</a:t>
            </a:r>
            <a:endParaRPr lang="en-US" altLang="ja-JP" sz="2800" b="1" dirty="0" smtClean="0"/>
          </a:p>
          <a:p>
            <a:pPr>
              <a:lnSpc>
                <a:spcPct val="110000"/>
              </a:lnSpc>
            </a:pPr>
            <a:r>
              <a:rPr lang="ja-JP" altLang="en-US" sz="2800" dirty="0" smtClean="0"/>
              <a:t>　２つの条件式が，</a:t>
            </a:r>
            <a:r>
              <a:rPr lang="ja-JP" altLang="en-US" sz="2800" b="1" u="sng" dirty="0" smtClean="0"/>
              <a:t>両方とも成り立つ</a:t>
            </a:r>
            <a:r>
              <a:rPr lang="ja-JP" altLang="en-US" sz="2800" dirty="0" smtClean="0"/>
              <a:t>ものを選ぶ</a:t>
            </a:r>
            <a:endParaRPr lang="en-US" altLang="ja-JP" sz="2800" dirty="0"/>
          </a:p>
          <a:p>
            <a:pPr>
              <a:lnSpc>
                <a:spcPct val="110000"/>
              </a:lnSpc>
            </a:pPr>
            <a:endParaRPr lang="en-US" altLang="ja-JP" sz="2800" dirty="0"/>
          </a:p>
          <a:p>
            <a:pPr>
              <a:lnSpc>
                <a:spcPct val="110000"/>
              </a:lnSpc>
            </a:pPr>
            <a:r>
              <a:rPr lang="ja-JP" altLang="en-US" sz="2800" b="1" dirty="0" smtClean="0"/>
              <a:t>＜条件式＞ </a:t>
            </a:r>
            <a:r>
              <a:rPr lang="en-US" altLang="ja-JP" sz="2800" b="1" dirty="0" smtClean="0">
                <a:solidFill>
                  <a:srgbClr val="C00000"/>
                </a:solidFill>
              </a:rPr>
              <a:t>OR</a:t>
            </a:r>
            <a:r>
              <a:rPr lang="en-US" altLang="ja-JP" sz="2800" b="1" dirty="0" smtClean="0"/>
              <a:t> </a:t>
            </a:r>
            <a:r>
              <a:rPr lang="ja-JP" altLang="en-US" sz="2800" b="1" dirty="0" smtClean="0"/>
              <a:t>＜別の条件式</a:t>
            </a:r>
            <a:r>
              <a:rPr lang="ja-JP" altLang="en-US" sz="2800" b="1" dirty="0"/>
              <a:t>＞</a:t>
            </a:r>
            <a:r>
              <a:rPr lang="en-US" altLang="ja-JP" sz="2800" b="1" dirty="0" smtClean="0"/>
              <a:t> </a:t>
            </a:r>
          </a:p>
          <a:p>
            <a:pPr>
              <a:lnSpc>
                <a:spcPct val="110000"/>
              </a:lnSpc>
            </a:pPr>
            <a:r>
              <a:rPr lang="ja-JP" altLang="en-US" sz="2800" dirty="0"/>
              <a:t>　２つの条件式が</a:t>
            </a:r>
            <a:r>
              <a:rPr lang="ja-JP" altLang="en-US" sz="2800" dirty="0" smtClean="0"/>
              <a:t>，</a:t>
            </a:r>
            <a:r>
              <a:rPr lang="ja-JP" altLang="en-US" sz="2800" b="1" u="sng" dirty="0" smtClean="0"/>
              <a:t>１つでも良いので成り立つ</a:t>
            </a:r>
            <a:r>
              <a:rPr lang="ja-JP" altLang="en-US" sz="2800" dirty="0"/>
              <a:t>ものを選ぶ</a:t>
            </a:r>
            <a:endParaRPr lang="en-US" altLang="ja-JP" sz="2800" dirty="0"/>
          </a:p>
          <a:p>
            <a:pPr>
              <a:lnSpc>
                <a:spcPct val="110000"/>
              </a:lnSpc>
            </a:pPr>
            <a:r>
              <a:rPr lang="ja-JP" altLang="en-US" sz="2800" dirty="0" smtClean="0"/>
              <a:t>　（両方でもＯＫ）</a:t>
            </a:r>
            <a:endParaRPr lang="en-US" altLang="ja-JP" sz="2800" dirty="0"/>
          </a:p>
          <a:p>
            <a:pPr>
              <a:lnSpc>
                <a:spcPct val="110000"/>
              </a:lnSpc>
            </a:pPr>
            <a:endParaRPr kumimoji="1" lang="ja-JP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332904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ＡＮＤの例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27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37" y="1577344"/>
            <a:ext cx="4812891" cy="2902620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008351" y="485712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7" name="右矢印 6"/>
          <p:cNvSpPr/>
          <p:nvPr/>
        </p:nvSpPr>
        <p:spPr>
          <a:xfrm>
            <a:off x="5587324" y="2741147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7553194"/>
              </p:ext>
            </p:extLst>
          </p:nvPr>
        </p:nvGraphicFramePr>
        <p:xfrm>
          <a:off x="6673175" y="2760345"/>
          <a:ext cx="4425831" cy="5791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6827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715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15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3200" dirty="0" smtClean="0"/>
                        <a:t>国語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A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3200" dirty="0" smtClean="0"/>
                        <a:t>85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5035602" y="3918585"/>
            <a:ext cx="691509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selec</a:t>
            </a:r>
            <a:r>
              <a:rPr lang="en-US" altLang="ja-JP" sz="3200" dirty="0" smtClean="0"/>
              <a:t>t *</a:t>
            </a:r>
          </a:p>
          <a:p>
            <a:r>
              <a:rPr kumimoji="1" lang="en-US" altLang="ja-JP" sz="3200" dirty="0" smtClean="0"/>
              <a:t>from </a:t>
            </a:r>
            <a:r>
              <a:rPr kumimoji="1" lang="ja-JP" altLang="en-US" sz="3200" dirty="0" smtClean="0"/>
              <a:t>成績</a:t>
            </a:r>
            <a:endParaRPr kumimoji="1" lang="en-US" altLang="ja-JP" sz="3200" dirty="0" smtClean="0"/>
          </a:p>
          <a:p>
            <a:r>
              <a:rPr lang="en-US" altLang="ja-JP" sz="3200" dirty="0" smtClean="0"/>
              <a:t>where </a:t>
            </a:r>
            <a:r>
              <a:rPr lang="ja-JP" altLang="en-US" sz="3200" dirty="0" smtClean="0"/>
              <a:t>科目 </a:t>
            </a:r>
            <a:r>
              <a:rPr lang="en-US" altLang="ja-JP" sz="3200" dirty="0" smtClean="0"/>
              <a:t>= '</a:t>
            </a:r>
            <a:r>
              <a:rPr lang="ja-JP" altLang="en-US" sz="3200" dirty="0" smtClean="0"/>
              <a:t>国語</a:t>
            </a:r>
            <a:r>
              <a:rPr lang="en-US" altLang="ja-JP" sz="3200" dirty="0" smtClean="0"/>
              <a:t>' </a:t>
            </a:r>
            <a:r>
              <a:rPr lang="en-US" altLang="ja-JP" sz="3200" dirty="0" smtClean="0">
                <a:solidFill>
                  <a:srgbClr val="FF0000"/>
                </a:solidFill>
              </a:rPr>
              <a:t>and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受講者 </a:t>
            </a:r>
            <a:r>
              <a:rPr lang="en-US" altLang="ja-JP" sz="3200" dirty="0" smtClean="0"/>
              <a:t>= 'A';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2060952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OR </a:t>
            </a:r>
            <a:r>
              <a:rPr kumimoji="1" lang="ja-JP" altLang="en-US" dirty="0" smtClean="0"/>
              <a:t>の例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28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37" y="1577344"/>
            <a:ext cx="4812891" cy="2902620"/>
          </a:xfrm>
          <a:prstGeom prst="rect">
            <a:avLst/>
          </a:prstGeom>
        </p:spPr>
      </p:pic>
      <p:sp>
        <p:nvSpPr>
          <p:cNvPr id="6" name="テキスト ボックス 5"/>
          <p:cNvSpPr txBox="1"/>
          <p:nvPr/>
        </p:nvSpPr>
        <p:spPr>
          <a:xfrm>
            <a:off x="1008351" y="4857125"/>
            <a:ext cx="182614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元データ</a:t>
            </a:r>
            <a:endParaRPr kumimoji="1" lang="ja-JP" altLang="en-US" sz="3200" dirty="0"/>
          </a:p>
        </p:txBody>
      </p:sp>
      <p:sp>
        <p:nvSpPr>
          <p:cNvPr id="7" name="右矢印 6"/>
          <p:cNvSpPr/>
          <p:nvPr/>
        </p:nvSpPr>
        <p:spPr>
          <a:xfrm>
            <a:off x="5587324" y="2741147"/>
            <a:ext cx="679939" cy="75027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graphicFrame>
        <p:nvGraphicFramePr>
          <p:cNvPr id="3" name="表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6288568"/>
              </p:ext>
            </p:extLst>
          </p:nvPr>
        </p:nvGraphicFramePr>
        <p:xfrm>
          <a:off x="6891776" y="2339045"/>
          <a:ext cx="4631447" cy="155448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4117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11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0793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85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90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理科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95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5035602" y="3918585"/>
            <a:ext cx="676121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3200" dirty="0" smtClean="0"/>
              <a:t>selec</a:t>
            </a:r>
            <a:r>
              <a:rPr lang="en-US" altLang="ja-JP" sz="3200" dirty="0" smtClean="0"/>
              <a:t>t *</a:t>
            </a:r>
          </a:p>
          <a:p>
            <a:r>
              <a:rPr kumimoji="1" lang="en-US" altLang="ja-JP" sz="3200" dirty="0" smtClean="0"/>
              <a:t>from </a:t>
            </a:r>
            <a:r>
              <a:rPr kumimoji="1" lang="ja-JP" altLang="en-US" sz="3200" dirty="0" smtClean="0"/>
              <a:t>成績</a:t>
            </a:r>
            <a:endParaRPr kumimoji="1" lang="en-US" altLang="ja-JP" sz="3200" dirty="0" smtClean="0"/>
          </a:p>
          <a:p>
            <a:r>
              <a:rPr lang="en-US" altLang="ja-JP" sz="3200" dirty="0" smtClean="0"/>
              <a:t>where </a:t>
            </a:r>
            <a:r>
              <a:rPr lang="ja-JP" altLang="en-US" sz="3200" dirty="0" smtClean="0"/>
              <a:t>科目 </a:t>
            </a:r>
            <a:r>
              <a:rPr lang="en-US" altLang="ja-JP" sz="3200" dirty="0" smtClean="0"/>
              <a:t>= '</a:t>
            </a:r>
            <a:r>
              <a:rPr lang="ja-JP" altLang="en-US" sz="3200" dirty="0" smtClean="0"/>
              <a:t>国語</a:t>
            </a:r>
            <a:r>
              <a:rPr lang="en-US" altLang="ja-JP" sz="3200" dirty="0" smtClean="0"/>
              <a:t>' </a:t>
            </a:r>
            <a:r>
              <a:rPr lang="en-US" altLang="ja-JP" sz="3200" dirty="0" smtClean="0">
                <a:solidFill>
                  <a:srgbClr val="FF0000"/>
                </a:solidFill>
              </a:rPr>
              <a:t>or</a:t>
            </a:r>
            <a:r>
              <a:rPr lang="en-US" altLang="ja-JP" sz="3200" dirty="0" smtClean="0"/>
              <a:t> </a:t>
            </a:r>
            <a:r>
              <a:rPr lang="ja-JP" altLang="en-US" sz="3200" dirty="0" smtClean="0"/>
              <a:t>科目 </a:t>
            </a:r>
            <a:r>
              <a:rPr lang="en-US" altLang="ja-JP" sz="3200" dirty="0" smtClean="0"/>
              <a:t>= '</a:t>
            </a:r>
            <a:r>
              <a:rPr lang="ja-JP" altLang="en-US" sz="3200" dirty="0" smtClean="0"/>
              <a:t>理科</a:t>
            </a:r>
            <a:r>
              <a:rPr lang="en-US" altLang="ja-JP" sz="3200" dirty="0" smtClean="0"/>
              <a:t>';</a:t>
            </a:r>
            <a:endParaRPr kumimoji="1"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69990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49" y="5577511"/>
            <a:ext cx="4303459" cy="993106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 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-1" y="778028"/>
            <a:ext cx="9954705" cy="1150163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r>
            <a:r>
              <a:rPr lang="en-US" altLang="ja-JP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次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のよう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u="sng" dirty="0" smtClean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成績テーブル</a:t>
            </a:r>
            <a:r>
              <a:rPr lang="ja-JP" altLang="en-US" sz="32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</a:t>
            </a:r>
            <a:r>
              <a:rPr lang="ja-JP" altLang="en-US" sz="32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考える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29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19049" y="3200876"/>
            <a:ext cx="12192001" cy="18440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2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テーブル名「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成績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」の</a:t>
            </a:r>
            <a:r>
              <a:rPr lang="ja-JP" altLang="en-US" sz="3200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テーブル定義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を行いなさい　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graphicFrame>
        <p:nvGraphicFramePr>
          <p:cNvPr id="11" name="表 10"/>
          <p:cNvGraphicFramePr>
            <a:graphicFrameLocks noGrp="1"/>
          </p:cNvGraphicFramePr>
          <p:nvPr>
            <p:extLst/>
          </p:nvPr>
        </p:nvGraphicFramePr>
        <p:xfrm>
          <a:off x="4469923" y="3975272"/>
          <a:ext cx="5419973" cy="2834640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2391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288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35317"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フィールド名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1" lang="ja-JP" altLang="en-US" sz="2800" dirty="0" smtClean="0"/>
                        <a:t>データ型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en-US" altLang="ja-JP" sz="3200" dirty="0" smtClean="0"/>
                        <a:t>ID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5097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科目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受講者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短いテキスト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4786"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得点</a:t>
                      </a:r>
                      <a:endParaRPr kumimoji="1" lang="ja-JP" altLang="en-US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kumimoji="1" lang="ja-JP" altLang="en-US" sz="3200" dirty="0" smtClean="0"/>
                        <a:t>数値型</a:t>
                      </a:r>
                      <a:endParaRPr kumimoji="1" lang="ja-JP" altLang="en-US" sz="3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5" name="コンテンツ プレースホルダー 2"/>
          <p:cNvSpPr txBox="1">
            <a:spLocks/>
          </p:cNvSpPr>
          <p:nvPr/>
        </p:nvSpPr>
        <p:spPr>
          <a:xfrm>
            <a:off x="9985098" y="4490676"/>
            <a:ext cx="2446533" cy="109775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b="1" dirty="0" smtClean="0">
                <a:solidFill>
                  <a:srgbClr val="C00000"/>
                </a:solidFill>
              </a:rPr>
              <a:t>主キー</a:t>
            </a:r>
            <a:r>
              <a:rPr lang="ja-JP" altLang="en-US" b="1" dirty="0" smtClean="0"/>
              <a:t>は </a:t>
            </a:r>
            <a:r>
              <a:rPr lang="en-US" altLang="ja-JP" b="1" dirty="0" smtClean="0"/>
              <a:t>ID</a:t>
            </a:r>
          </a:p>
        </p:txBody>
      </p:sp>
      <p:pic>
        <p:nvPicPr>
          <p:cNvPr id="12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図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49"/>
            <a:ext cx="3724275" cy="162877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sp>
        <p:nvSpPr>
          <p:cNvPr id="6" name="正方形/長方形 5"/>
          <p:cNvSpPr/>
          <p:nvPr/>
        </p:nvSpPr>
        <p:spPr>
          <a:xfrm>
            <a:off x="1107583" y="3975272"/>
            <a:ext cx="754554" cy="3520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正方形/長方形 12"/>
          <p:cNvSpPr/>
          <p:nvPr/>
        </p:nvSpPr>
        <p:spPr>
          <a:xfrm>
            <a:off x="1179557" y="4378784"/>
            <a:ext cx="682580" cy="66612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正方形/長方形 15"/>
          <p:cNvSpPr/>
          <p:nvPr/>
        </p:nvSpPr>
        <p:spPr>
          <a:xfrm>
            <a:off x="161834" y="5754852"/>
            <a:ext cx="3851646" cy="81576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1" name="図 2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85924" y="1353109"/>
            <a:ext cx="6021161" cy="1899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213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図 1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01" y="4829735"/>
            <a:ext cx="2175436" cy="1559947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</a:t>
            </a:r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その②</a:t>
            </a: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9187333" y="6322883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30</a:t>
            </a:fld>
            <a:endParaRPr kumimoji="1" lang="ja-JP" altLang="en-US" dirty="0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110849" y="566853"/>
            <a:ext cx="1044808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3200" dirty="0"/>
              <a:t>3</a:t>
            </a:r>
            <a:r>
              <a:rPr lang="en-US" altLang="ja-JP" sz="3200" dirty="0" smtClean="0"/>
              <a:t>. </a:t>
            </a: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を使って、テーブル「</a:t>
            </a:r>
            <a:r>
              <a:rPr lang="ja-JP" altLang="en-US" sz="3200" b="1" dirty="0"/>
              <a:t>成績</a:t>
            </a:r>
            <a:r>
              <a:rPr lang="ja-JP" altLang="en-US" sz="3200" dirty="0" smtClean="0"/>
              <a:t>」に</a:t>
            </a:r>
            <a:r>
              <a:rPr lang="ja-JP" altLang="en-US" sz="3200" b="1" dirty="0" smtClean="0"/>
              <a:t>データを入力</a:t>
            </a:r>
            <a:r>
              <a:rPr lang="ja-JP" altLang="en-US" sz="3200" dirty="0" smtClean="0"/>
              <a:t>しなさい．</a:t>
            </a:r>
            <a:endParaRPr lang="ja-JP" altLang="en-US" sz="32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452771" y="4103320"/>
            <a:ext cx="233910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数値はすべて</a:t>
            </a:r>
            <a:endParaRPr lang="en-US" altLang="ja-JP" sz="2800" dirty="0" smtClean="0"/>
          </a:p>
          <a:p>
            <a:r>
              <a:rPr lang="ja-JP" altLang="en-US" sz="2800" b="1" dirty="0" smtClean="0">
                <a:solidFill>
                  <a:srgbClr val="FF0000"/>
                </a:solidFill>
              </a:rPr>
              <a:t>半角</a:t>
            </a:r>
            <a:r>
              <a:rPr lang="ja-JP" altLang="en-US" sz="2800" dirty="0" smtClean="0"/>
              <a:t>の数字</a:t>
            </a:r>
            <a:endParaRPr kumimoji="1" lang="ja-JP" altLang="en-US" sz="2800" dirty="0"/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5334891" y="6378687"/>
            <a:ext cx="34163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データシートビュー</a:t>
            </a:r>
            <a:endParaRPr kumimoji="1" lang="ja-JP" altLang="en-US" sz="2800" dirty="0"/>
          </a:p>
        </p:txBody>
      </p:sp>
      <p:sp>
        <p:nvSpPr>
          <p:cNvPr id="10" name="正方形/長方形 9"/>
          <p:cNvSpPr/>
          <p:nvPr/>
        </p:nvSpPr>
        <p:spPr>
          <a:xfrm>
            <a:off x="128346" y="5609708"/>
            <a:ext cx="1218773" cy="318260"/>
          </a:xfrm>
          <a:prstGeom prst="rect">
            <a:avLst/>
          </a:prstGeom>
          <a:noFill/>
          <a:ln w="508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" name="右矢印 5"/>
          <p:cNvSpPr/>
          <p:nvPr/>
        </p:nvSpPr>
        <p:spPr>
          <a:xfrm>
            <a:off x="2337578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右矢印 11"/>
          <p:cNvSpPr/>
          <p:nvPr/>
        </p:nvSpPr>
        <p:spPr>
          <a:xfrm>
            <a:off x="4373319" y="5552556"/>
            <a:ext cx="297695" cy="58776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5" name="テキスト ボックス 14"/>
          <p:cNvSpPr txBox="1"/>
          <p:nvPr/>
        </p:nvSpPr>
        <p:spPr>
          <a:xfrm>
            <a:off x="2817903" y="5369384"/>
            <a:ext cx="126188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データ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入力</a:t>
            </a:r>
            <a:endParaRPr kumimoji="1" lang="ja-JP" altLang="en-US" sz="28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371" y="1391000"/>
            <a:ext cx="10584741" cy="2769839"/>
          </a:xfrm>
          <a:prstGeom prst="rect">
            <a:avLst/>
          </a:prstGeom>
        </p:spPr>
      </p:pic>
      <p:sp>
        <p:nvSpPr>
          <p:cNvPr id="17" name="テキスト ボックス 16"/>
          <p:cNvSpPr txBox="1"/>
          <p:nvPr/>
        </p:nvSpPr>
        <p:spPr>
          <a:xfrm>
            <a:off x="4758948" y="4112909"/>
            <a:ext cx="306115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A, B </a:t>
            </a:r>
            <a:r>
              <a:rPr kumimoji="1" lang="ja-JP" altLang="en-US" sz="2800" dirty="0" smtClean="0"/>
              <a:t>は半角か全角</a:t>
            </a:r>
            <a:endParaRPr kumimoji="1" lang="en-US" altLang="ja-JP" sz="2800" dirty="0" smtClean="0"/>
          </a:p>
          <a:p>
            <a:r>
              <a:rPr lang="ja-JP" altLang="en-US" sz="2800" dirty="0" smtClean="0"/>
              <a:t>に</a:t>
            </a:r>
            <a:r>
              <a:rPr lang="ja-JP" altLang="en-US" sz="2800" b="1" dirty="0" smtClean="0">
                <a:solidFill>
                  <a:srgbClr val="FF0000"/>
                </a:solidFill>
              </a:rPr>
              <a:t>そろえる</a:t>
            </a:r>
            <a:endParaRPr kumimoji="1" lang="ja-JP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18" name="図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73685" y="5141907"/>
            <a:ext cx="4076700" cy="1247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3603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図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1074" y="3464094"/>
            <a:ext cx="3815589" cy="2283572"/>
          </a:xfrm>
          <a:prstGeom prst="rect">
            <a:avLst/>
          </a:prstGeom>
        </p:spPr>
      </p:pic>
      <p:pic>
        <p:nvPicPr>
          <p:cNvPr id="35" name="図 3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1592" y="3717946"/>
            <a:ext cx="1915969" cy="1954193"/>
          </a:xfrm>
          <a:prstGeom prst="rect">
            <a:avLst/>
          </a:prstGeom>
        </p:spPr>
      </p:pic>
      <p:pic>
        <p:nvPicPr>
          <p:cNvPr id="34" name="図 3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390" y="3717947"/>
            <a:ext cx="1915969" cy="1954193"/>
          </a:xfrm>
          <a:prstGeom prst="rect">
            <a:avLst/>
          </a:prstGeom>
        </p:spPr>
      </p:pic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391989" y="857419"/>
            <a:ext cx="10948395" cy="2380780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4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kumimoji="1" lang="ja-JP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で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</a:t>
            </a:r>
            <a:r>
              <a:rPr kumimoji="1" lang="en-US" altLang="ja-JP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kumimoji="1" lang="ja-JP" altLang="en-US" sz="3200" b="1" kern="1200" dirty="0" smtClean="0">
                <a:solidFill>
                  <a:srgbClr val="C00000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を開きなさい．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31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グループ化 4"/>
          <p:cNvGrpSpPr/>
          <p:nvPr/>
        </p:nvGrpSpPr>
        <p:grpSpPr>
          <a:xfrm>
            <a:off x="260519" y="1482435"/>
            <a:ext cx="6548718" cy="5375565"/>
            <a:chOff x="0" y="901700"/>
            <a:chExt cx="8111978" cy="6118886"/>
          </a:xfrm>
        </p:grpSpPr>
        <p:pic>
          <p:nvPicPr>
            <p:cNvPr id="14" name="図 13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0" y="901700"/>
              <a:ext cx="7849246" cy="2119570"/>
            </a:xfrm>
            <a:prstGeom prst="rect">
              <a:avLst/>
            </a:prstGeom>
          </p:spPr>
        </p:pic>
        <p:sp>
          <p:nvSpPr>
            <p:cNvPr id="15" name="正方形/長方形 14"/>
            <p:cNvSpPr/>
            <p:nvPr/>
          </p:nvSpPr>
          <p:spPr>
            <a:xfrm>
              <a:off x="1746718" y="1270946"/>
              <a:ext cx="865363" cy="44050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4020750" y="1520976"/>
              <a:ext cx="889687" cy="1129591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18" name="下矢印 17"/>
            <p:cNvSpPr/>
            <p:nvPr/>
          </p:nvSpPr>
          <p:spPr>
            <a:xfrm>
              <a:off x="1598264" y="2948064"/>
              <a:ext cx="921124" cy="442452"/>
            </a:xfrm>
            <a:prstGeom prst="down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0" name="角丸四角形 19"/>
            <p:cNvSpPr/>
            <p:nvPr/>
          </p:nvSpPr>
          <p:spPr>
            <a:xfrm>
              <a:off x="139465" y="5724599"/>
              <a:ext cx="3881285" cy="1295987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②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成績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」を選び、「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追加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1" name="正方形/長方形 20"/>
            <p:cNvSpPr/>
            <p:nvPr/>
          </p:nvSpPr>
          <p:spPr>
            <a:xfrm>
              <a:off x="725622" y="3789454"/>
              <a:ext cx="1284660" cy="322022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2" name="右矢印 21"/>
            <p:cNvSpPr/>
            <p:nvPr/>
          </p:nvSpPr>
          <p:spPr>
            <a:xfrm>
              <a:off x="3752506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  <p:sp>
          <p:nvSpPr>
            <p:cNvPr id="24" name="正方形/長方形 23"/>
            <p:cNvSpPr/>
            <p:nvPr/>
          </p:nvSpPr>
          <p:spPr>
            <a:xfrm>
              <a:off x="1729439" y="5345630"/>
              <a:ext cx="749707" cy="349749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5" name="角丸四角形 24"/>
            <p:cNvSpPr/>
            <p:nvPr/>
          </p:nvSpPr>
          <p:spPr>
            <a:xfrm>
              <a:off x="4273256" y="5881398"/>
              <a:ext cx="3838722" cy="949903"/>
            </a:xfrm>
            <a:prstGeom prst="roundRect">
              <a:avLst/>
            </a:prstGeom>
            <a:noFill/>
            <a:ln w="57150">
              <a:solidFill>
                <a:srgbClr val="000066">
                  <a:alpha val="4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③「</a:t>
              </a:r>
              <a:r>
                <a:rPr lang="ja-JP" altLang="en-US" sz="2400" b="1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閉じる</a:t>
              </a:r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」を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  <a:p>
              <a:pPr algn="ctr"/>
              <a:r>
                <a:rPr lang="ja-JP" altLang="en-US" sz="2400" dirty="0" smtClean="0">
                  <a:solidFill>
                    <a:srgbClr val="000066"/>
                  </a:solidFill>
                  <a:latin typeface="メイリオ" panose="020B0604030504040204" pitchFamily="50" charset="-128"/>
                  <a:ea typeface="メイリオ" panose="020B0604030504040204" pitchFamily="50" charset="-128"/>
                </a:rPr>
                <a:t>クリック</a:t>
              </a:r>
              <a:endParaRPr lang="en-US" altLang="ja-JP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endParaRPr>
            </a:p>
          </p:txBody>
        </p:sp>
        <p:sp>
          <p:nvSpPr>
            <p:cNvPr id="26" name="正方形/長方形 25"/>
            <p:cNvSpPr/>
            <p:nvPr/>
          </p:nvSpPr>
          <p:spPr>
            <a:xfrm>
              <a:off x="6279200" y="5402365"/>
              <a:ext cx="749707" cy="349748"/>
            </a:xfrm>
            <a:prstGeom prst="rect">
              <a:avLst/>
            </a:prstGeom>
            <a:noFill/>
            <a:ln w="50800">
              <a:solidFill>
                <a:srgbClr val="FF0000">
                  <a:alpha val="60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1600">
                <a:solidFill>
                  <a:prstClr val="white"/>
                </a:solidFill>
              </a:endParaRPr>
            </a:p>
          </p:txBody>
        </p:sp>
        <p:sp>
          <p:nvSpPr>
            <p:cNvPr id="27" name="右矢印 26"/>
            <p:cNvSpPr/>
            <p:nvPr/>
          </p:nvSpPr>
          <p:spPr>
            <a:xfrm>
              <a:off x="7403980" y="4257880"/>
              <a:ext cx="536487" cy="580820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1600"/>
            </a:p>
          </p:txBody>
        </p:sp>
      </p:grpSp>
      <p:sp>
        <p:nvSpPr>
          <p:cNvPr id="29" name="正方形/長方形 28"/>
          <p:cNvSpPr/>
          <p:nvPr/>
        </p:nvSpPr>
        <p:spPr>
          <a:xfrm>
            <a:off x="9545942" y="3520255"/>
            <a:ext cx="743273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0" name="正方形/長方形 29"/>
          <p:cNvSpPr/>
          <p:nvPr/>
        </p:nvSpPr>
        <p:spPr>
          <a:xfrm>
            <a:off x="6870449" y="3729353"/>
            <a:ext cx="594350" cy="732579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1" name="正方形/長方形 30"/>
          <p:cNvSpPr/>
          <p:nvPr/>
        </p:nvSpPr>
        <p:spPr>
          <a:xfrm>
            <a:off x="6870449" y="4610500"/>
            <a:ext cx="1471469" cy="399677"/>
          </a:xfrm>
          <a:prstGeom prst="rect">
            <a:avLst/>
          </a:prstGeom>
          <a:noFill/>
          <a:ln w="50800">
            <a:solidFill>
              <a:srgbClr val="FF0000">
                <a:alpha val="6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32" name="角丸四角形 31"/>
          <p:cNvSpPr/>
          <p:nvPr/>
        </p:nvSpPr>
        <p:spPr>
          <a:xfrm>
            <a:off x="6901433" y="5769747"/>
            <a:ext cx="4918134" cy="850772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400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④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デザイン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400" b="1" dirty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表示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」を展開し「</a:t>
            </a:r>
            <a:r>
              <a:rPr lang="en-US" altLang="ja-JP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</a:t>
            </a:r>
            <a:r>
              <a:rPr lang="ja-JP" altLang="en-US" sz="24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24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」を選ぶ</a:t>
            </a:r>
            <a:endParaRPr lang="en-US" altLang="ja-JP" sz="24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3" name="角丸四角形 32"/>
          <p:cNvSpPr/>
          <p:nvPr/>
        </p:nvSpPr>
        <p:spPr>
          <a:xfrm>
            <a:off x="6809237" y="1500029"/>
            <a:ext cx="3838722" cy="1626756"/>
          </a:xfrm>
          <a:prstGeom prst="roundRect">
            <a:avLst/>
          </a:prstGeom>
          <a:noFill/>
          <a:ln w="57150">
            <a:solidFill>
              <a:srgbClr val="000066">
                <a:alpha val="4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①「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作成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」タブで、「</a:t>
            </a:r>
            <a:r>
              <a:rPr lang="ja-JP" altLang="en-US" sz="2800" b="1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クエリデザイン</a:t>
            </a:r>
            <a:r>
              <a:rPr lang="ja-JP" altLang="en-US" sz="2800" dirty="0" smtClean="0">
                <a:solidFill>
                  <a:srgbClr val="000066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」をクリック</a:t>
            </a:r>
            <a:endParaRPr lang="en-US" altLang="ja-JP" sz="2800" dirty="0" smtClean="0">
              <a:solidFill>
                <a:srgbClr val="000066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80300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5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6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確認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したら、</a:t>
            </a:r>
            <a:r>
              <a:rPr lang="en-US" altLang="ja-JP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lang="ja-JP" altLang="en-US" sz="3200" b="1" u="sng" dirty="0">
                <a:solidFill>
                  <a:srgbClr val="FF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戻りなさい</a:t>
            </a:r>
            <a:endParaRPr lang="en-US" altLang="ja-JP" sz="3200" b="1" u="sng" dirty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32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384300"/>
            <a:ext cx="6944360" cy="20163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en-US" altLang="ja-JP" sz="3600" dirty="0">
                <a:solidFill>
                  <a:srgbClr val="C00000"/>
                </a:solidFill>
              </a:rPr>
              <a:t>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成績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科目 </a:t>
            </a:r>
            <a:r>
              <a:rPr lang="en-US" altLang="ja-JP" sz="3600" dirty="0">
                <a:solidFill>
                  <a:srgbClr val="C00000"/>
                </a:solidFill>
              </a:rPr>
              <a:t>=</a:t>
            </a:r>
            <a:r>
              <a:rPr lang="en-US" altLang="ja-JP" sz="3600" dirty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'</a:t>
            </a:r>
            <a:r>
              <a:rPr lang="ja-JP" altLang="en-US" sz="3600" dirty="0"/>
              <a:t>国語</a:t>
            </a:r>
            <a:r>
              <a:rPr lang="en-US" altLang="ja-JP" sz="3600" dirty="0">
                <a:solidFill>
                  <a:srgbClr val="C00000"/>
                </a:solidFill>
              </a:rPr>
              <a:t>'</a:t>
            </a:r>
            <a:r>
              <a:rPr lang="en-US" altLang="ja-JP" sz="3600" dirty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  </a:t>
            </a:r>
            <a:r>
              <a:rPr lang="en-US" altLang="ja-JP" sz="3600" dirty="0" smtClean="0">
                <a:solidFill>
                  <a:srgbClr val="C00000"/>
                </a:solidFill>
              </a:rPr>
              <a:t>AND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受講者 </a:t>
            </a:r>
            <a:r>
              <a:rPr lang="en-US" altLang="ja-JP" sz="3600" dirty="0">
                <a:solidFill>
                  <a:srgbClr val="C00000"/>
                </a:solidFill>
              </a:rPr>
              <a:t>= '</a:t>
            </a:r>
            <a:r>
              <a:rPr lang="en-US" altLang="ja-JP" sz="3600" dirty="0"/>
              <a:t>A</a:t>
            </a:r>
            <a:r>
              <a:rPr lang="en-US" altLang="ja-JP" sz="3600" dirty="0">
                <a:solidFill>
                  <a:srgbClr val="C00000"/>
                </a:solidFill>
              </a:rPr>
              <a:t>'</a:t>
            </a:r>
            <a:r>
              <a:rPr lang="en-US" altLang="ja-JP" sz="3600" dirty="0"/>
              <a:t>;</a:t>
            </a:r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37283"/>
              </p:ext>
            </p:extLst>
          </p:nvPr>
        </p:nvGraphicFramePr>
        <p:xfrm>
          <a:off x="2687304" y="5116502"/>
          <a:ext cx="5435292" cy="103632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69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9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6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b="1" dirty="0" smtClean="0"/>
                        <a:t>ID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科目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受講者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得点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85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4859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実習タイム　その</a:t>
            </a:r>
            <a:r>
              <a:rPr lang="ja-JP" altLang="en-US" dirty="0">
                <a:latin typeface="メイリオ" panose="020B0604030504040204" pitchFamily="50" charset="-128"/>
                <a:ea typeface="メイリオ" panose="020B0604030504040204" pitchFamily="50" charset="-128"/>
              </a:rPr>
              <a:t>②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1487" y="847101"/>
            <a:ext cx="12040513" cy="4178085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7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. Access 2013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の </a:t>
            </a:r>
            <a:r>
              <a:rPr lang="en-US" altLang="ja-JP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lang="ja-JP" altLang="en-US" sz="3200" b="1" dirty="0" smtClean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ビュー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に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、次の </a:t>
            </a:r>
            <a:r>
              <a:rPr kumimoji="1" lang="en-US" altLang="ja-JP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SQL </a:t>
            </a:r>
            <a:r>
              <a:rPr kumimoji="1" lang="ja-JP" altLang="en-US" sz="3200" kern="1200" dirty="0" smtClean="0">
                <a:solidFill>
                  <a:srgbClr val="003366"/>
                </a:solidFill>
                <a:effectLst/>
                <a:latin typeface="メイリオ" panose="020B0604030504040204" pitchFamily="50" charset="-128"/>
                <a:ea typeface="メイリオ" panose="020B0604030504040204" pitchFamily="50" charset="-128"/>
              </a:rPr>
              <a:t>を入れなさい</a:t>
            </a:r>
            <a:endParaRPr kumimoji="1" lang="en-US" altLang="ja-JP" sz="3200" kern="1200" dirty="0" smtClean="0">
              <a:solidFill>
                <a:srgbClr val="003366"/>
              </a:solidFill>
              <a:effectLst/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altLang="ja-JP" sz="3200" dirty="0">
                <a:latin typeface="メイリオ" panose="020B0604030504040204" pitchFamily="50" charset="-128"/>
                <a:ea typeface="メイリオ" panose="020B0604030504040204" pitchFamily="50" charset="-128"/>
              </a:rPr>
              <a:t>8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「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実行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」ボタンを押して、実行しなさい</a:t>
            </a:r>
            <a:r>
              <a:rPr lang="en-US" altLang="ja-JP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. </a:t>
            </a:r>
            <a:endParaRPr lang="en-US" altLang="ja-JP" sz="3200" b="1" u="sng" dirty="0" smtClean="0">
              <a:solidFill>
                <a:srgbClr val="FF0000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</a:rPr>
              <a:pPr/>
              <a:t>33</a:t>
            </a:fld>
            <a:endParaRPr lang="ja-JP" altLang="en-US" dirty="0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</a:endParaRPr>
          </a:p>
        </p:txBody>
      </p:sp>
      <p:pic>
        <p:nvPicPr>
          <p:cNvPr id="13" name="Picture 2" descr="http://4.bp.blogspot.com/-v8HxBimZB4c/VYJrcQizTcI/AAAAAAAAudU/XyRBP6J4FLQ/s800/cooking_ryouri_kyoushitsu_kids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6600" y="65913"/>
            <a:ext cx="875817" cy="8758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コンテンツ プレースホルダー 2"/>
          <p:cNvSpPr txBox="1">
            <a:spLocks/>
          </p:cNvSpPr>
          <p:nvPr/>
        </p:nvSpPr>
        <p:spPr>
          <a:xfrm>
            <a:off x="279400" y="1384300"/>
            <a:ext cx="6944360" cy="2016373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SELECT </a:t>
            </a:r>
            <a:r>
              <a:rPr lang="en-US" altLang="ja-JP" sz="3600" dirty="0">
                <a:solidFill>
                  <a:srgbClr val="C00000"/>
                </a:solidFill>
              </a:rPr>
              <a:t>*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FROM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成績</a:t>
            </a:r>
          </a:p>
          <a:p>
            <a:pPr marL="0" indent="0">
              <a:buNone/>
            </a:pPr>
            <a:r>
              <a:rPr lang="en-US" altLang="ja-JP" sz="3600" dirty="0" smtClean="0">
                <a:solidFill>
                  <a:srgbClr val="C00000"/>
                </a:solidFill>
              </a:rPr>
              <a:t>WHERE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科目 </a:t>
            </a:r>
            <a:r>
              <a:rPr lang="en-US" altLang="ja-JP" sz="3600" dirty="0">
                <a:solidFill>
                  <a:srgbClr val="C00000"/>
                </a:solidFill>
              </a:rPr>
              <a:t>=</a:t>
            </a:r>
            <a:r>
              <a:rPr lang="en-US" altLang="ja-JP" sz="3600" dirty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'</a:t>
            </a:r>
            <a:r>
              <a:rPr lang="ja-JP" altLang="en-US" sz="3600" dirty="0"/>
              <a:t>国語</a:t>
            </a:r>
            <a:r>
              <a:rPr lang="en-US" altLang="ja-JP" sz="3600" dirty="0">
                <a:solidFill>
                  <a:srgbClr val="C00000"/>
                </a:solidFill>
              </a:rPr>
              <a:t>'</a:t>
            </a:r>
            <a:r>
              <a:rPr lang="en-US" altLang="ja-JP" sz="3600" dirty="0"/>
              <a:t> </a:t>
            </a:r>
            <a:endParaRPr lang="en-US" altLang="ja-JP" sz="3600" dirty="0" smtClean="0"/>
          </a:p>
          <a:p>
            <a:pPr marL="0" indent="0">
              <a:buNone/>
            </a:pPr>
            <a:r>
              <a:rPr lang="en-US" altLang="ja-JP" sz="3600" dirty="0"/>
              <a:t> </a:t>
            </a:r>
            <a:r>
              <a:rPr lang="en-US" altLang="ja-JP" sz="3600" dirty="0" smtClean="0"/>
              <a:t>     </a:t>
            </a:r>
            <a:r>
              <a:rPr lang="en-US" altLang="ja-JP" sz="3600" dirty="0" smtClean="0">
                <a:solidFill>
                  <a:srgbClr val="C00000"/>
                </a:solidFill>
              </a:rPr>
              <a:t>OR</a:t>
            </a:r>
            <a:r>
              <a:rPr lang="en-US" altLang="ja-JP" sz="3600" dirty="0" smtClean="0"/>
              <a:t> </a:t>
            </a:r>
            <a:r>
              <a:rPr lang="ja-JP" altLang="en-US" sz="3600" dirty="0"/>
              <a:t>科目</a:t>
            </a:r>
            <a:r>
              <a:rPr lang="ja-JP" altLang="en-US" sz="3600" dirty="0" smtClean="0"/>
              <a:t> </a:t>
            </a:r>
            <a:r>
              <a:rPr lang="en-US" altLang="ja-JP" sz="3600" dirty="0">
                <a:solidFill>
                  <a:srgbClr val="C00000"/>
                </a:solidFill>
              </a:rPr>
              <a:t>= </a:t>
            </a:r>
            <a:r>
              <a:rPr lang="en-US" altLang="ja-JP" sz="3600" dirty="0" smtClean="0">
                <a:solidFill>
                  <a:srgbClr val="C00000"/>
                </a:solidFill>
              </a:rPr>
              <a:t>'</a:t>
            </a:r>
            <a:r>
              <a:rPr lang="ja-JP" altLang="en-US" sz="3600" dirty="0" smtClean="0"/>
              <a:t>理科</a:t>
            </a:r>
            <a:r>
              <a:rPr lang="en-US" altLang="ja-JP" sz="3600" dirty="0" smtClean="0">
                <a:solidFill>
                  <a:srgbClr val="C00000"/>
                </a:solidFill>
              </a:rPr>
              <a:t>'</a:t>
            </a:r>
            <a:r>
              <a:rPr lang="en-US" altLang="ja-JP" sz="3600" dirty="0" smtClean="0"/>
              <a:t>;</a:t>
            </a:r>
            <a:endParaRPr lang="en-US" altLang="ja-JP" sz="3600" dirty="0"/>
          </a:p>
        </p:txBody>
      </p:sp>
      <p:graphicFrame>
        <p:nvGraphicFramePr>
          <p:cNvPr id="9" name="表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06604"/>
              </p:ext>
            </p:extLst>
          </p:nvPr>
        </p:nvGraphicFramePr>
        <p:xfrm>
          <a:off x="4126997" y="4598342"/>
          <a:ext cx="5435292" cy="2072640"/>
        </p:xfrm>
        <a:graphic>
          <a:graphicData uri="http://schemas.openxmlformats.org/drawingml/2006/table">
            <a:tbl>
              <a:tblPr bandRow="1">
                <a:tableStyleId>{5C22544A-7EE6-4342-B048-85BDC9FD1C3A}</a:tableStyleId>
              </a:tblPr>
              <a:tblGrid>
                <a:gridCol w="12697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69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697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607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b="1" dirty="0" smtClean="0"/>
                        <a:t>ID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科目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受講者</a:t>
                      </a:r>
                      <a:endParaRPr kumimoji="1" lang="ja-JP" altLang="en-US" sz="28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b="1" dirty="0" smtClean="0"/>
                        <a:t>得点</a:t>
                      </a:r>
                      <a:endParaRPr kumimoji="1" lang="ja-JP" altLang="en-US" sz="28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1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85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2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国語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B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90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5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2800" dirty="0" smtClean="0"/>
                        <a:t>理科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A</a:t>
                      </a:r>
                      <a:endParaRPr kumimoji="1" lang="ja-JP" altLang="en-US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en-US" altLang="ja-JP" sz="2800" dirty="0" smtClean="0"/>
                        <a:t>95</a:t>
                      </a:r>
                      <a:endParaRPr kumimoji="1" lang="ja-JP" altLang="en-US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15127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316992" y="2154093"/>
            <a:ext cx="11633708" cy="1447945"/>
          </a:xfrm>
        </p:spPr>
        <p:txBody>
          <a:bodyPr>
            <a:normAutofit/>
          </a:bodyPr>
          <a:lstStyle/>
          <a:p>
            <a:r>
              <a:rPr lang="ja-JP" altLang="en-US" sz="53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チャレンジ課題</a:t>
            </a:r>
            <a:endParaRPr kumimoji="1" lang="ja-JP" altLang="en-US" sz="53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pPr/>
              <a:t>34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6" name="Picture 2" descr="http://2.bp.blogspot.com/-HX3Sr8sKuFU/Udy6k52hmzI/AAAAAAAAWI0/j2jPpI3mcc8/s800/computer_couple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04" y="3602038"/>
            <a:ext cx="3601367" cy="332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6246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91408" y="110625"/>
            <a:ext cx="9473672" cy="191112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を考える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．試験を休んだ学生がいたため，その成績のところは　（</a:t>
            </a:r>
            <a:r>
              <a:rPr lang="en-US" altLang="ja-JP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0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ではなく）</a:t>
            </a:r>
            <a:r>
              <a:rPr lang="en-US" altLang="ja-JP" sz="3200" b="1" dirty="0">
                <a:solidFill>
                  <a:srgbClr val="C00000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NULL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　にしたい．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35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419161" y="1817023"/>
            <a:ext cx="3079751" cy="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91407" y="2644826"/>
            <a:ext cx="14284827" cy="4339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259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36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0"/>
            <a:ext cx="12192001" cy="5378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試験テーブル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のテーブル定義を行いなさい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今回は、テーブル定義についても自分で考えなさい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・　なお、今回は、主キーは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学生番号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である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318193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37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62426" y="983242"/>
            <a:ext cx="1096917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を使って、ページ３６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の通りに、データを入力しなさい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en-US" altLang="ja-JP" sz="3200" dirty="0"/>
          </a:p>
          <a:p>
            <a:pPr marL="0" indent="0">
              <a:buNone/>
            </a:pPr>
            <a:r>
              <a:rPr lang="ja-JP" altLang="ja-JP" dirty="0"/>
              <a:t>※マイクロソフト</a:t>
            </a:r>
            <a:r>
              <a:rPr lang="en-US" altLang="ja-JP" dirty="0"/>
              <a:t> Access 2013 </a:t>
            </a:r>
            <a:r>
              <a:rPr lang="ja-JP" altLang="ja-JP" dirty="0"/>
              <a:t>では，</a:t>
            </a:r>
            <a:r>
              <a:rPr lang="en-US" altLang="ja-JP" b="1" u="sng" dirty="0"/>
              <a:t>NULL </a:t>
            </a:r>
            <a:r>
              <a:rPr lang="ja-JP" altLang="ja-JP" b="1" u="sng" dirty="0"/>
              <a:t>を設定したいときは、何も値を入れずに空にしておく</a:t>
            </a:r>
            <a:r>
              <a:rPr lang="ja-JP" altLang="ja-JP" dirty="0"/>
              <a:t>ことになるので，注意しなさい．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4167922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0810846" cy="612058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kumimoji="1" lang="ja-JP" altLang="en-US" sz="3200" dirty="0" smtClean="0"/>
              <a:t>（１）</a:t>
            </a:r>
            <a:r>
              <a:rPr lang="ja-JP" altLang="ja-JP" sz="3200" b="1" dirty="0"/>
              <a:t>試験</a:t>
            </a:r>
            <a:r>
              <a:rPr lang="ja-JP" altLang="ja-JP" sz="3200" dirty="0"/>
              <a:t>のテーブルを使い，成績が</a:t>
            </a:r>
            <a:r>
              <a:rPr lang="en-US" altLang="ja-JP" sz="3200" b="1" dirty="0"/>
              <a:t>NULL</a:t>
            </a:r>
            <a:r>
              <a:rPr lang="ja-JP" altLang="ja-JP" sz="3200" dirty="0"/>
              <a:t>になっているものを得たい．つまり，次のようなテーブルを得たい．</a:t>
            </a:r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・その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r>
              <a:rPr lang="ja-JP" altLang="ja-JP" sz="3200" dirty="0"/>
              <a:t>「</a:t>
            </a:r>
            <a:r>
              <a:rPr lang="en-US" altLang="ja-JP" sz="3200" b="1" dirty="0"/>
              <a:t>IS NULL</a:t>
            </a:r>
            <a:r>
              <a:rPr lang="ja-JP" altLang="ja-JP" sz="3200" dirty="0"/>
              <a:t>」を使うこと</a:t>
            </a:r>
            <a:r>
              <a:rPr lang="ja-JP" altLang="ja-JP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※</a:t>
            </a:r>
            <a:r>
              <a:rPr lang="ja-JP" altLang="ja-JP" dirty="0"/>
              <a:t>マイクロソフト</a:t>
            </a:r>
            <a:r>
              <a:rPr lang="en-US" altLang="ja-JP" dirty="0"/>
              <a:t>Access 2013 </a:t>
            </a:r>
            <a:r>
              <a:rPr lang="ja-JP" altLang="ja-JP" dirty="0"/>
              <a:t>では</a:t>
            </a:r>
            <a:r>
              <a:rPr lang="en-US" altLang="ja-JP" dirty="0"/>
              <a:t>NULL</a:t>
            </a:r>
            <a:r>
              <a:rPr lang="ja-JP" altLang="ja-JP" dirty="0"/>
              <a:t>とは表示されない</a:t>
            </a:r>
            <a:r>
              <a:rPr lang="ja-JP" altLang="ja-JP" dirty="0" smtClean="0"/>
              <a:t>ので</a:t>
            </a:r>
            <a:endParaRPr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dirty="0"/>
              <a:t> </a:t>
            </a:r>
            <a:r>
              <a:rPr lang="en-US" altLang="ja-JP" dirty="0" smtClean="0"/>
              <a:t>       </a:t>
            </a:r>
            <a:r>
              <a:rPr lang="ja-JP" altLang="ja-JP" dirty="0" smtClean="0"/>
              <a:t>注意</a:t>
            </a:r>
            <a:r>
              <a:rPr lang="ja-JP" altLang="ja-JP" dirty="0"/>
              <a:t>しなさい（</a:t>
            </a:r>
            <a:r>
              <a:rPr lang="ja-JP" altLang="ja-JP" b="1" u="sng" dirty="0"/>
              <a:t>表示では「空」にしか見えないが，実際には</a:t>
            </a:r>
            <a:r>
              <a:rPr lang="en-US" altLang="ja-JP" b="1" u="sng" dirty="0"/>
              <a:t> </a:t>
            </a:r>
            <a:endParaRPr lang="en-US" altLang="ja-JP" b="1" u="sng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en-US" altLang="ja-JP" b="1" dirty="0"/>
              <a:t> </a:t>
            </a:r>
            <a:r>
              <a:rPr lang="en-US" altLang="ja-JP" b="1" dirty="0" smtClean="0"/>
              <a:t>       </a:t>
            </a:r>
            <a:r>
              <a:rPr lang="en-US" altLang="ja-JP" b="1" u="sng" dirty="0" smtClean="0"/>
              <a:t>NULL</a:t>
            </a:r>
            <a:r>
              <a:rPr lang="en-US" altLang="ja-JP" u="sng" dirty="0" smtClean="0"/>
              <a:t> </a:t>
            </a:r>
            <a:r>
              <a:rPr lang="ja-JP" altLang="ja-JP" u="sng" dirty="0"/>
              <a:t>である</a:t>
            </a:r>
            <a:r>
              <a:rPr lang="ja-JP" altLang="ja-JP" dirty="0"/>
              <a:t>）</a:t>
            </a:r>
          </a:p>
          <a:p>
            <a:pPr marL="0" lv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38</a:t>
            </a:fld>
            <a:endParaRPr kumimoji="1" lang="ja-JP" altLang="en-US"/>
          </a:p>
        </p:txBody>
      </p:sp>
      <p:pic>
        <p:nvPicPr>
          <p:cNvPr id="6" name="図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115" y="4579356"/>
            <a:ext cx="20038424" cy="22786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959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0810846" cy="612058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kumimoji="1" lang="ja-JP" altLang="en-US" dirty="0" smtClean="0"/>
              <a:t>（</a:t>
            </a:r>
            <a:r>
              <a:rPr lang="ja-JP" altLang="en-US" dirty="0" smtClean="0"/>
              <a:t>２</a:t>
            </a:r>
            <a:r>
              <a:rPr kumimoji="1" lang="ja-JP" altLang="en-US" dirty="0" smtClean="0"/>
              <a:t>）</a:t>
            </a:r>
            <a:r>
              <a:rPr lang="ja-JP" altLang="ja-JP" b="1" dirty="0"/>
              <a:t>試験</a:t>
            </a:r>
            <a:r>
              <a:rPr lang="ja-JP" altLang="ja-JP" dirty="0"/>
              <a:t>のテーブルを使い，成績が</a:t>
            </a:r>
            <a:r>
              <a:rPr lang="en-US" altLang="ja-JP" b="1" u="sng" dirty="0"/>
              <a:t>NULL</a:t>
            </a:r>
            <a:r>
              <a:rPr lang="ja-JP" altLang="ja-JP" b="1" u="sng" dirty="0"/>
              <a:t>でない</a:t>
            </a:r>
            <a:r>
              <a:rPr lang="ja-JP" altLang="ja-JP" dirty="0"/>
              <a:t>ものを得たい．つまり，次のようなテーブルを得たい．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dirty="0" smtClean="0"/>
              <a:t>　・その</a:t>
            </a:r>
            <a:r>
              <a:rPr lang="en-US" altLang="ja-JP" b="1" dirty="0" smtClean="0"/>
              <a:t>SQL</a:t>
            </a:r>
            <a:r>
              <a:rPr lang="ja-JP" altLang="en-US" b="1" dirty="0" smtClean="0"/>
              <a:t>を考えなさい</a:t>
            </a:r>
            <a:r>
              <a:rPr lang="ja-JP" altLang="en-US" dirty="0" smtClean="0"/>
              <a:t>．</a:t>
            </a:r>
            <a:r>
              <a:rPr lang="ja-JP" altLang="ja-JP" dirty="0"/>
              <a:t>「</a:t>
            </a:r>
            <a:r>
              <a:rPr lang="en-US" altLang="ja-JP" b="1" dirty="0"/>
              <a:t>IS </a:t>
            </a:r>
            <a:r>
              <a:rPr lang="en-US" altLang="ja-JP" b="1" dirty="0" smtClean="0"/>
              <a:t>NOT NULL</a:t>
            </a:r>
            <a:r>
              <a:rPr lang="ja-JP" altLang="ja-JP" dirty="0"/>
              <a:t>」を使うこと</a:t>
            </a:r>
            <a:r>
              <a:rPr lang="ja-JP" altLang="ja-JP" dirty="0" smtClean="0"/>
              <a:t>．</a:t>
            </a:r>
            <a:endParaRPr lang="en-US" altLang="ja-JP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b="1" dirty="0"/>
              <a:t>　</a:t>
            </a:r>
            <a:r>
              <a:rPr lang="ja-JP" altLang="en-US" b="1" dirty="0" smtClean="0"/>
              <a:t>　パソコンで実行</a:t>
            </a:r>
            <a:r>
              <a:rPr lang="ja-JP" altLang="en-US" dirty="0" smtClean="0"/>
              <a:t>して</a:t>
            </a:r>
            <a:r>
              <a:rPr lang="ja-JP" altLang="en-US" b="1" dirty="0" smtClean="0"/>
              <a:t>確認</a:t>
            </a:r>
            <a:r>
              <a:rPr lang="ja-JP" altLang="en-US" dirty="0" smtClean="0"/>
              <a:t>しなさい</a:t>
            </a:r>
            <a:endParaRPr lang="en-US" altLang="ja-JP" dirty="0" smtClean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39</a:t>
            </a:fld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594" y="2477142"/>
            <a:ext cx="16621269" cy="3879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990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課題</a:t>
            </a:r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1591408" y="110625"/>
            <a:ext cx="9473672" cy="1911122"/>
          </a:xfrm>
        </p:spPr>
        <p:txBody>
          <a:bodyPr>
            <a:norm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授業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担当者などを記録するために，次のよう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な</a:t>
            </a: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授業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を作成したいと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する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40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9" name="コンテンツ プレースホルダー 2"/>
          <p:cNvSpPr txBox="1">
            <a:spLocks/>
          </p:cNvSpPr>
          <p:nvPr/>
        </p:nvSpPr>
        <p:spPr>
          <a:xfrm>
            <a:off x="4419161" y="1645259"/>
            <a:ext cx="3079751" cy="75297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ja-JP" altLang="en-US" sz="36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授業</a:t>
            </a:r>
            <a:r>
              <a:rPr lang="ja-JP" altLang="en-US" sz="36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endParaRPr lang="en-US" altLang="ja-JP" sz="36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8303" y="2483068"/>
            <a:ext cx="13248647" cy="3602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949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279400" y="237625"/>
            <a:ext cx="11671300" cy="676275"/>
          </a:xfrm>
        </p:spPr>
        <p:txBody>
          <a:bodyPr>
            <a:normAutofit fontScale="90000"/>
          </a:bodyPr>
          <a:lstStyle/>
          <a:p>
            <a:r>
              <a:rPr kumimoji="1"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41</a:t>
            </a:fld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10" name="コンテンツ プレースホルダー 2"/>
          <p:cNvSpPr txBox="1">
            <a:spLocks/>
          </p:cNvSpPr>
          <p:nvPr/>
        </p:nvSpPr>
        <p:spPr>
          <a:xfrm>
            <a:off x="0" y="1186960"/>
            <a:ext cx="12192001" cy="53789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ja-JP" altLang="en-US" sz="3200" b="1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授業</a:t>
            </a:r>
            <a:r>
              <a:rPr lang="ja-JP" altLang="en-US" sz="3200" b="1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テーブル</a:t>
            </a:r>
            <a:r>
              <a:rPr lang="ja-JP" altLang="en-US" sz="3200" dirty="0" smtClean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のテーブル定義を行いなさい</a:t>
            </a:r>
            <a:endParaRPr lang="en-US" altLang="ja-JP" sz="3200" dirty="0" smtClean="0">
              <a:solidFill>
                <a:schemeClr val="tx1"/>
              </a:solidFill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>
                <a:solidFill>
                  <a:schemeClr val="tx1"/>
                </a:solidFill>
                <a:latin typeface="メイリオ" panose="020B0604030504040204" pitchFamily="50" charset="-128"/>
                <a:ea typeface="メイリオ" panose="020B0604030504040204" pitchFamily="50" charset="-128"/>
              </a:rPr>
              <a:t>・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　今回は、テーブル定義についても自分で考えなさい</a:t>
            </a: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・　なお、今回は、主キーは</a:t>
            </a:r>
            <a:r>
              <a:rPr lang="ja-JP" altLang="en-US" sz="3200" b="1" dirty="0">
                <a:latin typeface="メイリオ" panose="020B0604030504040204" pitchFamily="50" charset="-128"/>
                <a:ea typeface="メイリオ" panose="020B0604030504040204" pitchFamily="50" charset="-128"/>
              </a:rPr>
              <a:t>授業</a:t>
            </a:r>
            <a:r>
              <a:rPr lang="ja-JP" altLang="en-US" sz="3200" b="1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番号</a:t>
            </a:r>
            <a:r>
              <a:rPr lang="ja-JP" altLang="en-US" sz="3200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である</a:t>
            </a:r>
            <a:endParaRPr lang="ja-JP" altLang="ja-JP" sz="3200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  <a:p>
            <a:pPr marL="0" indent="0">
              <a:lnSpc>
                <a:spcPct val="120000"/>
              </a:lnSpc>
              <a:buNone/>
            </a:pPr>
            <a:endParaRPr lang="en-US" altLang="ja-JP" sz="3200" dirty="0" smtClean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50368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308429" y="45357"/>
            <a:ext cx="11671300" cy="676275"/>
          </a:xfrm>
        </p:spPr>
        <p:txBody>
          <a:bodyPr>
            <a:normAutofit fontScale="90000"/>
          </a:bodyPr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>
          <a:xfrm>
            <a:off x="8349545" y="6072121"/>
            <a:ext cx="2743200" cy="365125"/>
          </a:xfrm>
        </p:spPr>
        <p:txBody>
          <a:bodyPr/>
          <a:lstStyle/>
          <a:p>
            <a:fld id="{55940FB6-D91C-4C45-82A6-6C3F63B50793}" type="slidenum">
              <a:rPr kumimoji="1" lang="ja-JP" altLang="en-US" smtClean="0"/>
              <a:t>42</a:t>
            </a:fld>
            <a:endParaRPr kumimoji="1" lang="ja-JP" altLang="en-US"/>
          </a:p>
        </p:txBody>
      </p:sp>
      <p:sp>
        <p:nvSpPr>
          <p:cNvPr id="8" name="コンテンツ プレースホルダー 2"/>
          <p:cNvSpPr txBox="1">
            <a:spLocks/>
          </p:cNvSpPr>
          <p:nvPr/>
        </p:nvSpPr>
        <p:spPr>
          <a:xfrm>
            <a:off x="562426" y="983242"/>
            <a:ext cx="10969174" cy="1328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>
                <a:solidFill>
                  <a:srgbClr val="C00000"/>
                </a:solidFill>
              </a:rPr>
              <a:t>データシートビュー</a:t>
            </a:r>
            <a:r>
              <a:rPr lang="ja-JP" altLang="en-US" sz="3200" dirty="0" smtClean="0"/>
              <a:t>を使って、ページ４</a:t>
            </a:r>
            <a:r>
              <a:rPr lang="ja-JP" altLang="en-US" sz="3200" dirty="0"/>
              <a:t>１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3200" dirty="0" smtClean="0"/>
              <a:t>の通りに、データを入力しなさい</a:t>
            </a:r>
            <a:endParaRPr lang="en-US" altLang="ja-JP" sz="3200" dirty="0" smtClean="0"/>
          </a:p>
          <a:p>
            <a:pPr marL="0" indent="0">
              <a:buFont typeface="Arial" panose="020B0604020202020204" pitchFamily="34" charset="0"/>
              <a:buNone/>
            </a:pPr>
            <a:endParaRPr lang="ja-JP" altLang="en-US" sz="3200" dirty="0"/>
          </a:p>
        </p:txBody>
      </p:sp>
    </p:spTree>
    <p:extLst>
      <p:ext uri="{BB962C8B-B14F-4D97-AF65-F5344CB8AC3E}">
        <p14:creationId xmlns:p14="http://schemas.microsoft.com/office/powerpoint/2010/main" val="3045175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0741025" cy="612058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kumimoji="1" lang="ja-JP" altLang="en-US" sz="3200" dirty="0" smtClean="0"/>
              <a:t>（１）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授業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のテーブルを使い，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担当者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が「</a:t>
            </a:r>
            <a:r>
              <a:rPr lang="en-US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AA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」で，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科目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が「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国語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」についての情報を得たい．つまり，次のようなテーブルを得たい</a:t>
            </a:r>
            <a:r>
              <a:rPr lang="ja-JP" altLang="ja-JP" sz="3200" dirty="0" smtClean="0">
                <a:ea typeface="メイリオ" panose="020B0604030504040204" pitchFamily="50" charset="-128"/>
                <a:cs typeface="Times New Roman" panose="02020603050405020304" pitchFamily="18" charset="0"/>
              </a:rPr>
              <a:t>．</a:t>
            </a:r>
            <a:endParaRPr lang="ja-JP" altLang="ja-JP" sz="3200" dirty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・その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r>
              <a:rPr lang="ja-JP" altLang="ja-JP" sz="3200" dirty="0" smtClean="0"/>
              <a:t>「</a:t>
            </a:r>
            <a:r>
              <a:rPr lang="en-US" altLang="ja-JP" sz="3200" b="1" dirty="0" smtClean="0"/>
              <a:t>AND</a:t>
            </a:r>
            <a:r>
              <a:rPr lang="ja-JP" altLang="ja-JP" sz="3200" dirty="0" smtClean="0"/>
              <a:t>」</a:t>
            </a:r>
            <a:r>
              <a:rPr lang="ja-JP" altLang="ja-JP" sz="3200" dirty="0"/>
              <a:t>を使うこと</a:t>
            </a:r>
            <a:r>
              <a:rPr lang="ja-JP" altLang="ja-JP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/>
              <a:t>　</a:t>
            </a:r>
            <a:r>
              <a:rPr lang="en-US" altLang="ja-JP" sz="3200" dirty="0" smtClean="0"/>
              <a:t>※</a:t>
            </a:r>
            <a:r>
              <a:rPr lang="ja-JP" altLang="ja-JP" dirty="0"/>
              <a:t>ＳＱＬの中には，条件式として「担当者</a:t>
            </a:r>
            <a:r>
              <a:rPr lang="en-US" altLang="ja-JP" dirty="0"/>
              <a:t> = 'AA'</a:t>
            </a:r>
            <a:r>
              <a:rPr lang="ja-JP" altLang="ja-JP" dirty="0"/>
              <a:t>」</a:t>
            </a:r>
            <a:r>
              <a:rPr lang="ja-JP" altLang="ja-JP" dirty="0" smtClean="0"/>
              <a:t>と</a:t>
            </a:r>
            <a:endParaRPr lang="en-US" altLang="ja-JP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</a:t>
            </a:r>
            <a:r>
              <a:rPr lang="ja-JP" altLang="ja-JP" dirty="0" smtClean="0"/>
              <a:t>「</a:t>
            </a:r>
            <a:r>
              <a:rPr lang="ja-JP" altLang="ja-JP" dirty="0"/>
              <a:t>科目</a:t>
            </a:r>
            <a:r>
              <a:rPr lang="en-US" altLang="ja-JP" dirty="0"/>
              <a:t> = '</a:t>
            </a:r>
            <a:r>
              <a:rPr lang="ja-JP" altLang="ja-JP" dirty="0"/>
              <a:t>国語</a:t>
            </a:r>
            <a:r>
              <a:rPr lang="en-US" altLang="ja-JP" dirty="0"/>
              <a:t>'</a:t>
            </a:r>
            <a:r>
              <a:rPr lang="ja-JP" altLang="ja-JP" dirty="0"/>
              <a:t>」を書くこと</a:t>
            </a:r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43</a:t>
            </a:fld>
            <a:endParaRPr kumimoji="1" lang="ja-JP" altLang="en-US"/>
          </a:p>
        </p:txBody>
      </p:sp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9400" y="4438282"/>
            <a:ext cx="13123050" cy="1543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2348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0741025" cy="612058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kumimoji="1" lang="ja-JP" altLang="en-US" sz="3200" dirty="0" smtClean="0"/>
              <a:t>（２）</a:t>
            </a:r>
            <a:r>
              <a:rPr lang="ja-JP" altLang="ja-JP" sz="3200" dirty="0"/>
              <a:t>今後は，</a:t>
            </a:r>
            <a:r>
              <a:rPr lang="ja-JP" altLang="ja-JP" sz="3200" b="1" dirty="0"/>
              <a:t>担当者</a:t>
            </a:r>
            <a:r>
              <a:rPr lang="ja-JP" altLang="ja-JP" sz="3200" dirty="0"/>
              <a:t>が「</a:t>
            </a:r>
            <a:r>
              <a:rPr lang="en-US" altLang="ja-JP" sz="3200" b="1" dirty="0"/>
              <a:t>AA</a:t>
            </a:r>
            <a:r>
              <a:rPr lang="ja-JP" altLang="ja-JP" sz="3200" dirty="0"/>
              <a:t>」で，</a:t>
            </a:r>
            <a:r>
              <a:rPr lang="ja-JP" altLang="ja-JP" sz="3200" b="1" dirty="0"/>
              <a:t>科目</a:t>
            </a:r>
            <a:r>
              <a:rPr lang="ja-JP" altLang="ja-JP" sz="3200" dirty="0"/>
              <a:t>が「</a:t>
            </a:r>
            <a:r>
              <a:rPr lang="ja-JP" altLang="ja-JP" sz="3200" b="1" dirty="0"/>
              <a:t>算数</a:t>
            </a:r>
            <a:r>
              <a:rPr lang="ja-JP" altLang="ja-JP" sz="3200" dirty="0"/>
              <a:t>」についての情報を得たい</a:t>
            </a:r>
            <a:r>
              <a:rPr lang="ja-JP" altLang="ja-JP" sz="3200" dirty="0" smtClean="0"/>
              <a:t>．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・その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r>
              <a:rPr lang="ja-JP" altLang="ja-JP" sz="3200" dirty="0" smtClean="0"/>
              <a:t>「</a:t>
            </a:r>
            <a:r>
              <a:rPr lang="en-US" altLang="ja-JP" sz="3200" b="1" dirty="0" smtClean="0"/>
              <a:t>AND</a:t>
            </a:r>
            <a:r>
              <a:rPr lang="ja-JP" altLang="ja-JP" sz="3200" dirty="0" smtClean="0"/>
              <a:t>」</a:t>
            </a:r>
            <a:r>
              <a:rPr lang="ja-JP" altLang="ja-JP" sz="3200" dirty="0"/>
              <a:t>を使うこと</a:t>
            </a:r>
            <a:r>
              <a:rPr lang="ja-JP" altLang="ja-JP" sz="3200" dirty="0" smtClean="0"/>
              <a:t>．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b="1" dirty="0"/>
              <a:t>　</a:t>
            </a:r>
            <a:r>
              <a:rPr lang="ja-JP" altLang="en-US" sz="3200" b="1" dirty="0" smtClean="0"/>
              <a:t>　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44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70411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27819"/>
            <a:ext cx="10912475" cy="6120582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kumimoji="1" lang="ja-JP" altLang="en-US" sz="3200" dirty="0" smtClean="0"/>
              <a:t>（３）</a:t>
            </a:r>
            <a:r>
              <a:rPr lang="ja-JP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教室番号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が「</a:t>
            </a:r>
            <a:r>
              <a:rPr lang="en-US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1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」あるいは「</a:t>
            </a:r>
            <a:r>
              <a:rPr lang="en-US" altLang="ja-JP" sz="3200" b="1" dirty="0">
                <a:ea typeface="メイリオ" panose="020B0604030504040204" pitchFamily="50" charset="-128"/>
                <a:cs typeface="Times New Roman" panose="02020603050405020304" pitchFamily="18" charset="0"/>
              </a:rPr>
              <a:t>3</a:t>
            </a:r>
            <a:r>
              <a:rPr lang="ja-JP" altLang="ja-JP" sz="3200" dirty="0">
                <a:ea typeface="メイリオ" panose="020B0604030504040204" pitchFamily="50" charset="-128"/>
                <a:cs typeface="Times New Roman" panose="02020603050405020304" pitchFamily="18" charset="0"/>
              </a:rPr>
              <a:t>」である授業についての情報を得たい．つまり，次のようなテーブルを得たい</a:t>
            </a:r>
            <a:r>
              <a:rPr lang="ja-JP" altLang="ja-JP" sz="3200" dirty="0" smtClean="0">
                <a:ea typeface="メイリオ" panose="020B0604030504040204" pitchFamily="50" charset="-128"/>
                <a:cs typeface="Times New Roman" panose="02020603050405020304" pitchFamily="18" charset="0"/>
              </a:rPr>
              <a:t>．</a:t>
            </a:r>
            <a:endParaRPr lang="ja-JP" altLang="ja-JP" sz="3200" dirty="0"/>
          </a:p>
          <a:p>
            <a:pPr marL="0" lvl="0" indent="0">
              <a:lnSpc>
                <a:spcPct val="100000"/>
              </a:lnSpc>
              <a:buNone/>
            </a:pPr>
            <a:r>
              <a:rPr lang="ja-JP" altLang="en-US" sz="3200" dirty="0" smtClean="0"/>
              <a:t>　・その</a:t>
            </a:r>
            <a:r>
              <a:rPr lang="en-US" altLang="ja-JP" sz="3200" b="1" dirty="0" smtClean="0"/>
              <a:t>SQL</a:t>
            </a:r>
            <a:r>
              <a:rPr lang="ja-JP" altLang="en-US" sz="3200" b="1" dirty="0" smtClean="0"/>
              <a:t>を考えなさい</a:t>
            </a:r>
            <a:r>
              <a:rPr lang="ja-JP" altLang="en-US" sz="3200" dirty="0" smtClean="0"/>
              <a:t>．</a:t>
            </a:r>
            <a:r>
              <a:rPr lang="ja-JP" altLang="ja-JP" sz="3200" dirty="0" smtClean="0"/>
              <a:t>「</a:t>
            </a:r>
            <a:r>
              <a:rPr lang="en-US" altLang="ja-JP" sz="3200" b="1" dirty="0" smtClean="0"/>
              <a:t>OR</a:t>
            </a:r>
            <a:r>
              <a:rPr lang="ja-JP" altLang="ja-JP" sz="3200" dirty="0" smtClean="0"/>
              <a:t>」</a:t>
            </a:r>
            <a:r>
              <a:rPr lang="ja-JP" altLang="ja-JP" sz="3200" dirty="0"/>
              <a:t>を</a:t>
            </a:r>
            <a:r>
              <a:rPr lang="ja-JP" altLang="ja-JP" sz="3200" dirty="0" smtClean="0"/>
              <a:t>使う</a:t>
            </a:r>
            <a:r>
              <a:rPr lang="ja-JP" altLang="en-US" sz="3200" dirty="0" smtClean="0"/>
              <a:t>か，「</a:t>
            </a:r>
            <a:r>
              <a:rPr lang="en-US" altLang="ja-JP" sz="3200" b="1" dirty="0" smtClean="0"/>
              <a:t>IN</a:t>
            </a:r>
            <a:r>
              <a:rPr lang="ja-JP" altLang="en-US" sz="3200" dirty="0" smtClean="0"/>
              <a:t>」を</a:t>
            </a:r>
            <a:endParaRPr lang="en-US" altLang="ja-JP" sz="3200" dirty="0" smtClean="0"/>
          </a:p>
          <a:p>
            <a:pPr marL="0" lvl="0" indent="0">
              <a:lnSpc>
                <a:spcPct val="100000"/>
              </a:lnSpc>
              <a:buNone/>
            </a:pPr>
            <a:r>
              <a:rPr lang="en-US" altLang="ja-JP" sz="3200" dirty="0"/>
              <a:t> </a:t>
            </a:r>
            <a:r>
              <a:rPr lang="en-US" altLang="ja-JP" sz="3200" dirty="0" smtClean="0"/>
              <a:t>      </a:t>
            </a:r>
            <a:r>
              <a:rPr lang="ja-JP" altLang="en-US" sz="3200" dirty="0" smtClean="0"/>
              <a:t>使うこと</a:t>
            </a:r>
            <a:r>
              <a:rPr lang="ja-JP" altLang="ja-JP" sz="3200" dirty="0" smtClean="0"/>
              <a:t>．</a:t>
            </a:r>
            <a:r>
              <a:rPr lang="ja-JP" altLang="en-US" sz="3200" b="1" dirty="0" smtClean="0"/>
              <a:t>パソコンで実行</a:t>
            </a:r>
            <a:r>
              <a:rPr lang="ja-JP" altLang="en-US" sz="3200" dirty="0" smtClean="0"/>
              <a:t>して</a:t>
            </a:r>
            <a:r>
              <a:rPr lang="ja-JP" altLang="en-US" sz="3200" b="1" dirty="0" smtClean="0"/>
              <a:t>確認</a:t>
            </a:r>
            <a:r>
              <a:rPr lang="ja-JP" altLang="en-US" sz="3200" dirty="0" smtClean="0"/>
              <a:t>しなさい</a:t>
            </a:r>
            <a:endParaRPr lang="en-US" altLang="ja-JP" sz="3200" dirty="0" smtClean="0"/>
          </a:p>
          <a:p>
            <a:pPr marL="0" indent="0">
              <a:lnSpc>
                <a:spcPct val="100000"/>
              </a:lnSpc>
              <a:buNone/>
            </a:pPr>
            <a:endParaRPr lang="en-US" altLang="ja-JP" sz="3200" dirty="0"/>
          </a:p>
          <a:p>
            <a:pPr marL="0" lvl="0" indent="0">
              <a:buNone/>
            </a:pPr>
            <a:endParaRPr lang="ja-JP" altLang="ja-JP" dirty="0"/>
          </a:p>
          <a:p>
            <a:pPr marL="0" indent="0">
              <a:buNone/>
            </a:pPr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45</a:t>
            </a:fld>
            <a:endParaRPr kumimoji="1" lang="ja-JP" altLang="en-US"/>
          </a:p>
        </p:txBody>
      </p:sp>
      <p:pic>
        <p:nvPicPr>
          <p:cNvPr id="5" name="図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028" y="2801134"/>
            <a:ext cx="13404357" cy="2609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3668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5508</TotalTime>
  <Words>1621</Words>
  <Application>Microsoft Office PowerPoint</Application>
  <PresentationFormat>ワイド画面</PresentationFormat>
  <Paragraphs>485</Paragraphs>
  <Slides>45</Slides>
  <Notes>4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45</vt:i4>
      </vt:variant>
    </vt:vector>
  </HeadingPairs>
  <TitlesOfParts>
    <vt:vector size="53" baseType="lpstr">
      <vt:lpstr>Inconsolata</vt:lpstr>
      <vt:lpstr>ＭＳ Ｐゴシック</vt:lpstr>
      <vt:lpstr>メイリオ</vt:lpstr>
      <vt:lpstr>Arial</vt:lpstr>
      <vt:lpstr>Calibri</vt:lpstr>
      <vt:lpstr>Segoe UI</vt:lpstr>
      <vt:lpstr>Times New Roman</vt:lpstr>
      <vt:lpstr>Office テーマ</vt:lpstr>
      <vt:lpstr>マイクロソフト Access での SQL 演習  第７回　NULL, AND, OR</vt:lpstr>
      <vt:lpstr>今日の授業の内容は，何の役に立つか？</vt:lpstr>
      <vt:lpstr>7-1 リレーショナルデータベース の NULL</vt:lpstr>
      <vt:lpstr>リレーショナルデータベースの NULL</vt:lpstr>
      <vt:lpstr>NULL を使う例（１）</vt:lpstr>
      <vt:lpstr>NULL を使う例（２）</vt:lpstr>
      <vt:lpstr>NULL を使う例（３）</vt:lpstr>
      <vt:lpstr>リレーショナルデータベースの NULL</vt:lpstr>
      <vt:lpstr>NULL を使う例（１）</vt:lpstr>
      <vt:lpstr>NULL を使う例（２）</vt:lpstr>
      <vt:lpstr>NULL を使う例（３）</vt:lpstr>
      <vt:lpstr>IS NULL, IS NOT NULL</vt:lpstr>
      <vt:lpstr>IS NULL, IS NOT NULL</vt:lpstr>
      <vt:lpstr>マイクロソフト Access で NULL を設定したいときは</vt:lpstr>
      <vt:lpstr>実習タイム　その①　</vt:lpstr>
      <vt:lpstr>実習タイム　その① 　</vt:lpstr>
      <vt:lpstr>実習タイム　その① 　</vt:lpstr>
      <vt:lpstr>実習タイム　その①</vt:lpstr>
      <vt:lpstr>実習タイム　その①　</vt:lpstr>
      <vt:lpstr>実習タイム　その①　</vt:lpstr>
      <vt:lpstr>実習タイム　その①　</vt:lpstr>
      <vt:lpstr>実践演習</vt:lpstr>
      <vt:lpstr>実践演習</vt:lpstr>
      <vt:lpstr>実践演習</vt:lpstr>
      <vt:lpstr>7-2 AND と OR</vt:lpstr>
      <vt:lpstr>SQL の AND と OR</vt:lpstr>
      <vt:lpstr>ＡＮＤの例</vt:lpstr>
      <vt:lpstr>OR の例</vt:lpstr>
      <vt:lpstr>実習タイム　その② 　</vt:lpstr>
      <vt:lpstr>実習タイム　その②</vt:lpstr>
      <vt:lpstr>実習タイム　その②　</vt:lpstr>
      <vt:lpstr>実習タイム　その②　</vt:lpstr>
      <vt:lpstr>実習タイム　その②　</vt:lpstr>
      <vt:lpstr>チャレンジ課題</vt:lpstr>
      <vt:lpstr>課題　</vt:lpstr>
      <vt:lpstr>　</vt:lpstr>
      <vt:lpstr>PowerPoint プレゼンテーション</vt:lpstr>
      <vt:lpstr>PowerPoint プレゼンテーション</vt:lpstr>
      <vt:lpstr>PowerPoint プレゼンテーション</vt:lpstr>
      <vt:lpstr>課題　</vt:lpstr>
      <vt:lpstr>　</vt:lpstr>
      <vt:lpstr>PowerPoint プレゼンテーション</vt:lpstr>
      <vt:lpstr>PowerPoint プレゼンテーション</vt:lpstr>
      <vt:lpstr>PowerPoint プレゼンテーション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621</cp:revision>
  <cp:lastPrinted>2016-01-14T01:05:44Z</cp:lastPrinted>
  <dcterms:created xsi:type="dcterms:W3CDTF">2015-04-02T07:07:27Z</dcterms:created>
  <dcterms:modified xsi:type="dcterms:W3CDTF">2018-02-01T03:19:26Z</dcterms:modified>
</cp:coreProperties>
</file>