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1014" r:id="rId2"/>
    <p:sldId id="975" r:id="rId3"/>
    <p:sldId id="976" r:id="rId4"/>
    <p:sldId id="945" r:id="rId5"/>
    <p:sldId id="1005" r:id="rId6"/>
    <p:sldId id="1006" r:id="rId7"/>
    <p:sldId id="916" r:id="rId8"/>
    <p:sldId id="977" r:id="rId9"/>
    <p:sldId id="949" r:id="rId10"/>
    <p:sldId id="978" r:id="rId11"/>
    <p:sldId id="979" r:id="rId12"/>
    <p:sldId id="981" r:id="rId13"/>
    <p:sldId id="983" r:id="rId14"/>
    <p:sldId id="984" r:id="rId15"/>
    <p:sldId id="980" r:id="rId16"/>
    <p:sldId id="985" r:id="rId17"/>
    <p:sldId id="986" r:id="rId18"/>
    <p:sldId id="987" r:id="rId19"/>
    <p:sldId id="957" r:id="rId20"/>
    <p:sldId id="951" r:id="rId21"/>
    <p:sldId id="952" r:id="rId22"/>
    <p:sldId id="982" r:id="rId23"/>
    <p:sldId id="989" r:id="rId24"/>
    <p:sldId id="992" r:id="rId25"/>
    <p:sldId id="991" r:id="rId26"/>
    <p:sldId id="993" r:id="rId27"/>
    <p:sldId id="1000" r:id="rId28"/>
    <p:sldId id="994" r:id="rId29"/>
    <p:sldId id="995" r:id="rId30"/>
    <p:sldId id="996" r:id="rId31"/>
    <p:sldId id="997" r:id="rId32"/>
    <p:sldId id="998" r:id="rId33"/>
    <p:sldId id="999" r:id="rId34"/>
    <p:sldId id="1001" r:id="rId35"/>
    <p:sldId id="1002" r:id="rId36"/>
    <p:sldId id="1003" r:id="rId37"/>
    <p:sldId id="1015" r:id="rId38"/>
    <p:sldId id="1008" r:id="rId39"/>
    <p:sldId id="1009" r:id="rId40"/>
    <p:sldId id="1010" r:id="rId41"/>
    <p:sldId id="1011" r:id="rId42"/>
    <p:sldId id="1012" r:id="rId43"/>
    <p:sldId id="1013" r:id="rId44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66"/>
    <a:srgbClr val="0000FF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94" autoAdjust="0"/>
    <p:restoredTop sz="86392" autoAdjust="0"/>
  </p:normalViewPr>
  <p:slideViewPr>
    <p:cSldViewPr snapToGrid="0">
      <p:cViewPr varScale="1">
        <p:scale>
          <a:sx n="111" d="100"/>
          <a:sy n="111" d="100"/>
        </p:scale>
        <p:origin x="78" y="162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6769206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4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2565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26384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8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816383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23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21678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37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6932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 fontScale="90000"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での 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</a:t>
            </a:r>
            <a:r>
              <a:rPr lang="ja-JP" altLang="en-US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６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回　</a:t>
            </a:r>
            <a:r>
              <a:rPr lang="en-US" altLang="ja-JP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4800" b="1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ja-JP" altLang="en-US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テーブル定義，</a:t>
            </a:r>
            <a:r>
              <a:rPr lang="en-US" altLang="ja-JP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データの挿入・削除・更新</a:t>
            </a:r>
            <a:endParaRPr kumimoji="1" lang="ja-JP" altLang="en-US" sz="4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599" y="4779956"/>
            <a:ext cx="11139577" cy="1655762"/>
          </a:xfrm>
        </p:spPr>
        <p:txBody>
          <a:bodyPr>
            <a:normAutofit fontScale="92500"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</a:t>
            </a:r>
            <a:endParaRPr kumimoji="1"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l"/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テーブル定義、</a:t>
            </a:r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CREATE TABLE, INSERT INTO, </a:t>
            </a:r>
          </a:p>
          <a:p>
            <a:pPr algn="l"/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DELETE FROM WHERE, UPDATE SET </a:t>
            </a:r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WHERE, SQL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98162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kumimoji="1" lang="ja-JP" altLang="en-US" sz="4000" dirty="0" smtClean="0"/>
              <a:t>今日学ぶことはこういうことに役に立ちます</a:t>
            </a:r>
            <a:endParaRPr kumimoji="1" lang="ja-JP" altLang="en-US" sz="40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sz="3600" dirty="0" smtClean="0"/>
              <a:t>◆</a:t>
            </a:r>
            <a:r>
              <a:rPr kumimoji="1" lang="ja-JP" altLang="en-US" sz="3600" dirty="0" smtClean="0">
                <a:solidFill>
                  <a:srgbClr val="C00000"/>
                </a:solidFill>
              </a:rPr>
              <a:t>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SQL </a:t>
            </a:r>
            <a:r>
              <a:rPr kumimoji="1" lang="ja-JP" altLang="en-US" sz="3600" dirty="0" smtClean="0"/>
              <a:t>はパワフル！</a:t>
            </a:r>
            <a:endParaRPr kumimoji="1" lang="en-US" altLang="ja-JP" sz="3600" dirty="0" smtClean="0"/>
          </a:p>
          <a:p>
            <a:pPr marL="0" indent="0">
              <a:buNone/>
            </a:pPr>
            <a:r>
              <a:rPr lang="ja-JP" altLang="en-US" sz="3600" dirty="0" smtClean="0"/>
              <a:t>◆</a:t>
            </a:r>
            <a:r>
              <a:rPr lang="ja-JP" altLang="en-US" sz="3600" dirty="0" smtClean="0">
                <a:solidFill>
                  <a:srgbClr val="C00000"/>
                </a:solidFill>
              </a:rPr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SQL </a:t>
            </a:r>
            <a:r>
              <a:rPr lang="ja-JP" altLang="en-US" sz="3600" dirty="0" smtClean="0"/>
              <a:t>を使って</a:t>
            </a:r>
            <a:r>
              <a:rPr lang="ja-JP" altLang="en-US" sz="3600" b="1" dirty="0" smtClean="0">
                <a:solidFill>
                  <a:srgbClr val="C00000"/>
                </a:solidFill>
              </a:rPr>
              <a:t>テーブル定義</a:t>
            </a:r>
            <a:endParaRPr lang="en-US" altLang="ja-JP" sz="3600" dirty="0"/>
          </a:p>
          <a:p>
            <a:pPr marL="0" indent="0">
              <a:buNone/>
            </a:pPr>
            <a:r>
              <a:rPr kumimoji="1" lang="ja-JP" altLang="en-US" dirty="0"/>
              <a:t>　</a:t>
            </a:r>
            <a:r>
              <a:rPr kumimoji="1" lang="en-US" altLang="ja-JP" dirty="0" smtClean="0"/>
              <a:t>※ </a:t>
            </a:r>
            <a:r>
              <a:rPr kumimoji="1" lang="ja-JP" altLang="en-US" dirty="0" smtClean="0"/>
              <a:t>「</a:t>
            </a:r>
            <a:r>
              <a:rPr kumimoji="1" lang="ja-JP" altLang="en-US" dirty="0" smtClean="0">
                <a:solidFill>
                  <a:srgbClr val="C00000"/>
                </a:solidFill>
              </a:rPr>
              <a:t>テーブルデザイン</a:t>
            </a:r>
            <a:r>
              <a:rPr kumimoji="1" lang="ja-JP" altLang="en-US" dirty="0" smtClean="0"/>
              <a:t>」は、マイクロソフト </a:t>
            </a:r>
            <a:r>
              <a:rPr kumimoji="1" lang="en-US" altLang="ja-JP" dirty="0" smtClean="0"/>
              <a:t>Access </a:t>
            </a:r>
            <a:r>
              <a:rPr kumimoji="1" lang="ja-JP" altLang="en-US" dirty="0" err="1" smtClean="0"/>
              <a:t>だけの</a:t>
            </a:r>
            <a:r>
              <a:rPr kumimoji="1" lang="ja-JP" altLang="en-US" dirty="0" smtClean="0"/>
              <a:t>機能</a:t>
            </a:r>
          </a:p>
          <a:p>
            <a:pPr marL="0" indent="0">
              <a:buNone/>
            </a:pPr>
            <a:r>
              <a:rPr lang="ja-JP" altLang="en-US" sz="3600" dirty="0" smtClean="0"/>
              <a:t>◆ </a:t>
            </a:r>
            <a:r>
              <a:rPr lang="en-US" altLang="ja-JP" sz="3600" dirty="0" smtClean="0"/>
              <a:t>SQL </a:t>
            </a:r>
            <a:r>
              <a:rPr lang="ja-JP" altLang="en-US" sz="3600" dirty="0" smtClean="0"/>
              <a:t>を使って</a:t>
            </a:r>
            <a:r>
              <a:rPr lang="ja-JP" altLang="en-US" sz="3600" b="1" dirty="0">
                <a:solidFill>
                  <a:srgbClr val="C00000"/>
                </a:solidFill>
              </a:rPr>
              <a:t>データベース</a:t>
            </a:r>
            <a:r>
              <a:rPr lang="ja-JP" altLang="en-US" sz="3600" b="1" dirty="0" smtClean="0">
                <a:solidFill>
                  <a:srgbClr val="C00000"/>
                </a:solidFill>
              </a:rPr>
              <a:t>操作</a:t>
            </a:r>
            <a:r>
              <a:rPr lang="ja-JP" altLang="en-US" sz="3600" dirty="0" smtClean="0"/>
              <a:t>（</a:t>
            </a:r>
            <a:r>
              <a:rPr lang="ja-JP" altLang="en-US" sz="3600" dirty="0"/>
              <a:t>データベース</a:t>
            </a:r>
            <a:r>
              <a:rPr lang="ja-JP" altLang="en-US" sz="3600" dirty="0" smtClean="0"/>
              <a:t>の</a:t>
            </a:r>
            <a:r>
              <a:rPr lang="ja-JP" altLang="en-US" sz="3600" b="1" u="sng" dirty="0" smtClean="0"/>
              <a:t>中身の変更</a:t>
            </a:r>
            <a:r>
              <a:rPr lang="ja-JP" altLang="en-US" sz="3600" dirty="0" smtClean="0"/>
              <a:t>）もできる</a:t>
            </a:r>
            <a:endParaRPr kumimoji="1" lang="en-US" altLang="ja-JP" sz="3600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  <p:pic>
        <p:nvPicPr>
          <p:cNvPr id="1026" name="Picture 2" descr="http://4.bp.blogspot.com/-fPx39vJLhjc/UYDkGWDEdBI/AAAAAAAAQ-Q/QVZEcXIACRE/s600/odekak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658" y="3501541"/>
            <a:ext cx="3562350" cy="3497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024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今日学ぶ</a:t>
            </a:r>
            <a:r>
              <a:rPr kumimoji="1" lang="en-US" altLang="ja-JP" dirty="0" smtClean="0"/>
              <a:t>SQL</a:t>
            </a:r>
            <a:r>
              <a:rPr kumimoji="1" lang="ja-JP" altLang="en-US" dirty="0" smtClean="0"/>
              <a:t>のキーワード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5513087"/>
              </p:ext>
            </p:extLst>
          </p:nvPr>
        </p:nvGraphicFramePr>
        <p:xfrm>
          <a:off x="419100" y="2980373"/>
          <a:ext cx="8990604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5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5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6179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操作の種類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SQL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6179"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新しいレコードの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挿入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INSERT INTO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条件に合致するレコードの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削除</a:t>
                      </a:r>
                      <a:endParaRPr lang="en-US" altLang="ja-JP" sz="3200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aseline="0" dirty="0" smtClean="0"/>
                        <a:t>DELETE FROM WHERE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12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既存のデータの</a:t>
                      </a:r>
                      <a:r>
                        <a:rPr lang="ja-JP" altLang="en-US" sz="3200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更新</a:t>
                      </a:r>
                      <a:endParaRPr lang="en-US" altLang="ja-JP" sz="3200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baseline="0" dirty="0" smtClean="0"/>
                        <a:t>UPDATE SET WHERE</a:t>
                      </a:r>
                      <a:endParaRPr kumimoji="1" lang="ja-JP" altLang="en-US" sz="32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pSp>
        <p:nvGrpSpPr>
          <p:cNvPr id="6" name="グループ化 5"/>
          <p:cNvGrpSpPr/>
          <p:nvPr/>
        </p:nvGrpSpPr>
        <p:grpSpPr>
          <a:xfrm>
            <a:off x="9563437" y="1705368"/>
            <a:ext cx="2031326" cy="1921118"/>
            <a:chOff x="9828551" y="1209670"/>
            <a:chExt cx="2031326" cy="1921118"/>
          </a:xfrm>
        </p:grpSpPr>
        <p:sp>
          <p:nvSpPr>
            <p:cNvPr id="7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8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3469009"/>
              </p:ext>
            </p:extLst>
          </p:nvPr>
        </p:nvGraphicFramePr>
        <p:xfrm>
          <a:off x="419100" y="1325880"/>
          <a:ext cx="8990604" cy="106680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495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953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7637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テーブル定義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CREATE TABLE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dirty="0" smtClean="0"/>
                        <a:t>PRIMARY</a:t>
                      </a:r>
                      <a:r>
                        <a:rPr kumimoji="1" lang="en-US" altLang="ja-JP" sz="3200" baseline="0" dirty="0" smtClean="0"/>
                        <a:t> KEY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82523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6-1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53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テーブル定義の例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4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0703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テーブル定義とは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sp>
        <p:nvSpPr>
          <p:cNvPr id="5" name="Rectangle 3"/>
          <p:cNvSpPr txBox="1">
            <a:spLocks/>
          </p:cNvSpPr>
          <p:nvPr/>
        </p:nvSpPr>
        <p:spPr>
          <a:xfrm>
            <a:off x="526330" y="1225272"/>
            <a:ext cx="8204716" cy="523061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リレーショナルデータベース</a:t>
            </a: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において、</a:t>
            </a:r>
            <a:endParaRPr lang="en-US" altLang="ja-JP" sz="320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</a:t>
            </a:r>
            <a:r>
              <a:rPr lang="ja-JP" altLang="en-US" sz="320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テーブル名</a:t>
            </a:r>
            <a:endParaRPr lang="en-US" altLang="ja-JP" sz="320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・各</a:t>
            </a:r>
            <a:r>
              <a:rPr lang="ja-JP" altLang="en-US" sz="320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</a:t>
            </a: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フィールド名</a:t>
            </a: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（</a:t>
            </a:r>
            <a:r>
              <a:rPr lang="ja-JP" altLang="en-US" sz="320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属性名</a:t>
            </a: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）</a:t>
            </a:r>
            <a:endParaRPr lang="en-US" altLang="ja-JP" sz="3200" smtClean="0"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・各</a:t>
            </a:r>
            <a:r>
              <a:rPr lang="ja-JP" altLang="en-US" sz="320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フィールド</a:t>
            </a: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の</a:t>
            </a:r>
            <a:r>
              <a:rPr lang="ja-JP" altLang="en-US" sz="3200" smtClean="0">
                <a:solidFill>
                  <a:srgbClr val="C0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データ型</a:t>
            </a:r>
            <a:endParaRPr lang="en-US" altLang="ja-JP" sz="3200" smtClean="0">
              <a:solidFill>
                <a:srgbClr val="C00000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 marL="0" indent="0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ja-JP" altLang="en-US" sz="3200" b="1" u="sng" smtClean="0">
                <a:solidFill>
                  <a:srgbClr val="FF0000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など</a:t>
            </a:r>
            <a:r>
              <a:rPr lang="ja-JP" altLang="en-US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を定義すること</a:t>
            </a:r>
            <a:r>
              <a:rPr lang="en-US" altLang="ja-JP" sz="320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	</a:t>
            </a:r>
            <a:endParaRPr lang="en-US" altLang="ja-JP" sz="3200" smtClean="0">
              <a:solidFill>
                <a:schemeClr val="tx1"/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  <a:p>
            <a:pPr>
              <a:lnSpc>
                <a:spcPct val="120000"/>
              </a:lnSpc>
            </a:pPr>
            <a:endParaRPr lang="ja-JP" altLang="en-US" sz="3200" dirty="0">
              <a:solidFill>
                <a:schemeClr val="accent6">
                  <a:lumMod val="50000"/>
                </a:schemeClr>
              </a:solidFill>
              <a:latin typeface="Segoe UI" panose="020B0502040204020203" pitchFamily="34" charset="0"/>
              <a:ea typeface="メイリオ" panose="020B0604030504040204" pitchFamily="50" charset="-128"/>
              <a:cs typeface="Segoe UI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574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のデータ型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979284"/>
              </p:ext>
            </p:extLst>
          </p:nvPr>
        </p:nvGraphicFramePr>
        <p:xfrm>
          <a:off x="91895" y="1211500"/>
          <a:ext cx="7573464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09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725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Access</a:t>
                      </a:r>
                      <a:r>
                        <a:rPr kumimoji="1" lang="en-US" altLang="ja-JP" sz="2800" baseline="0" dirty="0" smtClean="0"/>
                        <a:t> 2013 </a:t>
                      </a:r>
                      <a:r>
                        <a:rPr kumimoji="1" lang="ja-JP" altLang="en-US" sz="2800" baseline="0" dirty="0" smtClean="0"/>
                        <a:t>の主なデータ型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SQL </a:t>
                      </a:r>
                      <a:r>
                        <a:rPr kumimoji="1" lang="ja-JP" altLang="en-US" sz="2800" dirty="0" smtClean="0"/>
                        <a:t>のキーワード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char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長いテキスト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text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integer, real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日付／時刻型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err="1" smtClean="0">
                          <a:solidFill>
                            <a:srgbClr val="C00000"/>
                          </a:solidFill>
                        </a:rPr>
                        <a:t>datetime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Yes/No </a:t>
                      </a:r>
                      <a:r>
                        <a:rPr kumimoji="1" lang="ja-JP" altLang="en-US" sz="3200" dirty="0" smtClean="0"/>
                        <a:t>型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bit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7602972" y="2200092"/>
            <a:ext cx="46875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※ </a:t>
            </a:r>
            <a:r>
              <a:rPr lang="ja-JP" altLang="en-US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半角 </a:t>
            </a:r>
            <a:r>
              <a:rPr lang="en-US" altLang="ja-JP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255</a:t>
            </a:r>
            <a:r>
              <a:rPr lang="ja-JP" altLang="en-US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文字までが目安</a:t>
            </a:r>
            <a:endParaRPr lang="ja-JP" altLang="en-US" sz="2800" dirty="0">
              <a:solidFill>
                <a:prstClr val="black"/>
              </a:solidFill>
              <a:latin typeface="メイリオ" panose="020B0604030504040204" pitchFamily="50" charset="-128"/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7602972" y="3245544"/>
            <a:ext cx="426430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※</a:t>
            </a:r>
            <a:r>
              <a:rPr lang="ja-JP" altLang="en-US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整数は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</a:rPr>
              <a:t>integer</a:t>
            </a:r>
            <a:r>
              <a:rPr lang="en-US" altLang="ja-JP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, </a:t>
            </a:r>
          </a:p>
          <a:p>
            <a:r>
              <a:rPr lang="ja-JP" altLang="en-US" sz="2800" dirty="0">
                <a:solidFill>
                  <a:prstClr val="black"/>
                </a:solidFill>
                <a:latin typeface="メイリオ" panose="020B0604030504040204" pitchFamily="50" charset="-128"/>
              </a:rPr>
              <a:t>　</a:t>
            </a:r>
            <a:r>
              <a:rPr lang="ja-JP" altLang="en-US" sz="2800" dirty="0" smtClean="0">
                <a:solidFill>
                  <a:prstClr val="black"/>
                </a:solidFill>
                <a:latin typeface="メイリオ" panose="020B0604030504040204" pitchFamily="50" charset="-128"/>
              </a:rPr>
              <a:t>　浮動小数点数は </a:t>
            </a:r>
            <a:r>
              <a:rPr lang="en-US" altLang="ja-JP" sz="2800" b="1" dirty="0" smtClean="0">
                <a:solidFill>
                  <a:srgbClr val="C00000"/>
                </a:solidFill>
                <a:latin typeface="メイリオ" panose="020B0604030504040204" pitchFamily="50" charset="-128"/>
              </a:rPr>
              <a:t>real</a:t>
            </a:r>
            <a:endParaRPr lang="ja-JP" altLang="en-US" sz="2800" b="1" dirty="0">
              <a:solidFill>
                <a:srgbClr val="C00000"/>
              </a:solidFill>
              <a:latin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11885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7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テーブル定義の例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0" y="165441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0" y="416133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1983296"/>
              </p:ext>
            </p:extLst>
          </p:nvPr>
        </p:nvGraphicFramePr>
        <p:xfrm>
          <a:off x="1600622" y="1094570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434823" y="4684557"/>
            <a:ext cx="363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86990" y="2177630"/>
            <a:ext cx="363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2547651"/>
              </p:ext>
            </p:extLst>
          </p:nvPr>
        </p:nvGraphicFramePr>
        <p:xfrm>
          <a:off x="1692779" y="3957575"/>
          <a:ext cx="2813802" cy="2290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71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1720690" y="3060164"/>
            <a:ext cx="20665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主キーは </a:t>
            </a:r>
            <a:r>
              <a:rPr kumimoji="1" lang="en-US" altLang="ja-JP" sz="2800" dirty="0" smtClean="0"/>
              <a:t>ID</a:t>
            </a:r>
            <a:endParaRPr kumimoji="1" lang="ja-JP" altLang="en-US" sz="2800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687309" y="6325855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主キーは</a:t>
            </a:r>
            <a:r>
              <a:rPr lang="ja-JP" altLang="en-US" sz="2800" dirty="0" smtClean="0"/>
              <a:t>な</a:t>
            </a:r>
            <a:r>
              <a:rPr lang="ja-JP" altLang="en-US" sz="2800" dirty="0"/>
              <a:t>い</a:t>
            </a:r>
            <a:endParaRPr kumimoji="1" lang="ja-JP" altLang="en-US" sz="28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5718226" y="789684"/>
            <a:ext cx="5539587" cy="27515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ja-JP" sz="36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3600" dirty="0" smtClean="0"/>
              <a:t>商品</a:t>
            </a:r>
            <a:r>
              <a:rPr kumimoji="1" lang="ja-JP" altLang="en-US" sz="3600" dirty="0" smtClean="0"/>
              <a:t> </a:t>
            </a:r>
            <a:r>
              <a:rPr kumimoji="1" lang="en-US" altLang="ja-JP" sz="3600" dirty="0" smtClean="0"/>
              <a:t>(</a:t>
            </a:r>
          </a:p>
          <a:p>
            <a:pPr>
              <a:lnSpc>
                <a:spcPct val="80000"/>
              </a:lnSpc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ID </a:t>
            </a:r>
            <a:r>
              <a:rPr lang="en-US" altLang="ja-JP" sz="36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kumimoji="1" lang="en-US" altLang="ja-JP" sz="3600" dirty="0"/>
              <a:t> </a:t>
            </a:r>
            <a:r>
              <a:rPr kumimoji="1" lang="en-US" altLang="ja-JP" sz="3600" dirty="0" smtClean="0"/>
              <a:t>   </a:t>
            </a:r>
            <a:r>
              <a:rPr lang="ja-JP" altLang="en-US" sz="3600" dirty="0"/>
              <a:t>商品</a:t>
            </a:r>
            <a:r>
              <a:rPr kumimoji="1" lang="ja-JP" altLang="en-US" sz="3600" dirty="0" smtClean="0"/>
              <a:t>名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</a:t>
            </a:r>
            <a:r>
              <a:rPr lang="ja-JP" altLang="en-US" sz="3600" dirty="0"/>
              <a:t>単価</a:t>
            </a:r>
            <a:r>
              <a:rPr lang="ja-JP" altLang="en-US" sz="3600" dirty="0" smtClean="0"/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kumimoji="1" lang="en-US" altLang="ja-JP" sz="3600" dirty="0"/>
              <a:t> </a:t>
            </a:r>
            <a:r>
              <a:rPr kumimoji="1" lang="en-US" altLang="ja-JP" sz="3600" dirty="0" smtClean="0"/>
              <a:t>  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3600" dirty="0" smtClean="0"/>
              <a:t>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3600" dirty="0" smtClean="0"/>
              <a:t>(ID)</a:t>
            </a:r>
          </a:p>
          <a:p>
            <a:pPr>
              <a:lnSpc>
                <a:spcPct val="80000"/>
              </a:lnSpc>
            </a:pPr>
            <a:r>
              <a:rPr lang="en-US" altLang="ja-JP" sz="3600" dirty="0" smtClean="0"/>
              <a:t>);</a:t>
            </a:r>
            <a:endParaRPr kumimoji="1" lang="ja-JP" altLang="en-US" sz="36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5718227" y="4213659"/>
            <a:ext cx="5539587" cy="18651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ja-JP" sz="36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3600" dirty="0" smtClean="0"/>
              <a:t>購入</a:t>
            </a:r>
            <a:r>
              <a:rPr kumimoji="1" lang="ja-JP" altLang="en-US" sz="3600" dirty="0" smtClean="0"/>
              <a:t> </a:t>
            </a:r>
            <a:r>
              <a:rPr kumimoji="1" lang="en-US" altLang="ja-JP" sz="3600" dirty="0" smtClean="0"/>
              <a:t>(</a:t>
            </a:r>
          </a:p>
          <a:p>
            <a:pPr>
              <a:lnSpc>
                <a:spcPct val="80000"/>
              </a:lnSpc>
            </a:pPr>
            <a:r>
              <a:rPr lang="ja-JP" altLang="en-US" sz="3600" dirty="0" smtClean="0"/>
              <a:t>    購入者</a:t>
            </a:r>
            <a:r>
              <a:rPr kumimoji="1" lang="ja-JP" altLang="en-US" sz="3600" dirty="0" smtClean="0"/>
              <a:t>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</a:t>
            </a:r>
            <a:r>
              <a:rPr lang="ja-JP" altLang="en-US" sz="3600" dirty="0" smtClean="0"/>
              <a:t>商品</a:t>
            </a:r>
            <a:r>
              <a:rPr lang="ja-JP" altLang="en-US" sz="3600" dirty="0"/>
              <a:t>番号</a:t>
            </a:r>
            <a:r>
              <a:rPr lang="ja-JP" altLang="en-US" sz="3600" dirty="0" smtClean="0"/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integer</a:t>
            </a:r>
            <a:endParaRPr kumimoji="1" lang="en-US" altLang="ja-JP" sz="3600" dirty="0" smtClean="0"/>
          </a:p>
          <a:p>
            <a:pPr>
              <a:lnSpc>
                <a:spcPct val="80000"/>
              </a:lnSpc>
            </a:pPr>
            <a:r>
              <a:rPr lang="en-US" altLang="ja-JP" sz="3600" dirty="0" smtClean="0"/>
              <a:t>);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329896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スライド番号プレースホルダー 5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fld id="{58E85D0C-2A18-4259-B8B7-078272595A85}" type="slidenum">
              <a:rPr lang="ja-JP" altLang="en-US" sz="2800">
                <a:latin typeface="Segoe UI" panose="020B0502040204020203" pitchFamily="34" charset="0"/>
                <a:cs typeface="Segoe UI" panose="020B0502040204020203" pitchFamily="34" charset="0"/>
              </a:rPr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8</a:t>
            </a:fld>
            <a:endParaRPr lang="ja-JP" altLang="en-US" sz="1800" dirty="0">
              <a:latin typeface="Segoe UI" panose="020B0502040204020203" pitchFamily="34" charset="0"/>
              <a:cs typeface="Segoe UI" panose="020B0502040204020203" pitchFamily="34" charset="0"/>
            </a:endParaRPr>
          </a:p>
        </p:txBody>
      </p:sp>
      <p:sp>
        <p:nvSpPr>
          <p:cNvPr id="19460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テーブル定義の例</a:t>
            </a:r>
          </a:p>
        </p:txBody>
      </p:sp>
      <p:sp>
        <p:nvSpPr>
          <p:cNvPr id="6" name="テキスト ボックス 5"/>
          <p:cNvSpPr txBox="1"/>
          <p:nvPr/>
        </p:nvSpPr>
        <p:spPr>
          <a:xfrm>
            <a:off x="0" y="1654410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0" y="4161337"/>
            <a:ext cx="16209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/>
              <a:t>テーブル</a:t>
            </a:r>
            <a:endParaRPr kumimoji="1" lang="ja-JP" altLang="en-US" sz="2800" dirty="0"/>
          </a:p>
        </p:txBody>
      </p:sp>
      <p:graphicFrame>
        <p:nvGraphicFramePr>
          <p:cNvPr id="16" name="表 15"/>
          <p:cNvGraphicFramePr>
            <a:graphicFrameLocks noGrp="1"/>
          </p:cNvGraphicFramePr>
          <p:nvPr>
            <p:extLst/>
          </p:nvPr>
        </p:nvGraphicFramePr>
        <p:xfrm>
          <a:off x="1600622" y="1094570"/>
          <a:ext cx="3446338" cy="18329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84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1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87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2400" dirty="0" smtClean="0"/>
                        <a:t>ID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商品名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単価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24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24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24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dirty="0" smtClean="0"/>
                        <a:t>500</a:t>
                      </a:r>
                      <a:endParaRPr kumimoji="1" lang="ja-JP" altLang="en-US" sz="24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7" name="テキスト ボックス 16"/>
          <p:cNvSpPr txBox="1"/>
          <p:nvPr/>
        </p:nvSpPr>
        <p:spPr>
          <a:xfrm>
            <a:off x="434823" y="4684557"/>
            <a:ext cx="363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486990" y="2177630"/>
            <a:ext cx="3630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endParaRPr kumimoji="1" lang="ja-JP" altLang="en-US" sz="24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25" name="表 24"/>
          <p:cNvGraphicFramePr>
            <a:graphicFrameLocks noGrp="1"/>
          </p:cNvGraphicFramePr>
          <p:nvPr>
            <p:extLst/>
          </p:nvPr>
        </p:nvGraphicFramePr>
        <p:xfrm>
          <a:off x="1692779" y="3957575"/>
          <a:ext cx="2813802" cy="22901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66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71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購入者</a:t>
                      </a:r>
                      <a:endParaRPr kumimoji="1" lang="ja-JP" alt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400" dirty="0" smtClean="0"/>
                        <a:t>商品番号</a:t>
                      </a:r>
                      <a:endParaRPr kumimoji="1" lang="ja-JP" altLang="en-US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24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24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24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4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24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1" name="テキスト ボックス 20"/>
          <p:cNvSpPr txBox="1"/>
          <p:nvPr/>
        </p:nvSpPr>
        <p:spPr>
          <a:xfrm>
            <a:off x="1720690" y="3060164"/>
            <a:ext cx="20665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主キーは </a:t>
            </a:r>
            <a:r>
              <a:rPr kumimoji="1" lang="en-US" altLang="ja-JP" sz="2800" dirty="0" smtClean="0"/>
              <a:t>ID</a:t>
            </a:r>
            <a:endParaRPr kumimoji="1" lang="ja-JP" altLang="en-US" sz="2800" dirty="0"/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1687309" y="6325855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主キーは</a:t>
            </a:r>
            <a:r>
              <a:rPr lang="ja-JP" altLang="en-US" sz="2800" dirty="0" smtClean="0"/>
              <a:t>な</a:t>
            </a:r>
            <a:r>
              <a:rPr lang="ja-JP" altLang="en-US" sz="2800" dirty="0"/>
              <a:t>い</a:t>
            </a:r>
            <a:endParaRPr kumimoji="1" lang="ja-JP" altLang="en-US" sz="28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5718226" y="789684"/>
            <a:ext cx="5539587" cy="275152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ja-JP" sz="36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3600" dirty="0" smtClean="0"/>
              <a:t>商品</a:t>
            </a:r>
            <a:r>
              <a:rPr kumimoji="1" lang="ja-JP" altLang="en-US" sz="3600" dirty="0" smtClean="0"/>
              <a:t> </a:t>
            </a:r>
            <a:r>
              <a:rPr kumimoji="1" lang="en-US" altLang="ja-JP" sz="3600" dirty="0" smtClean="0"/>
              <a:t>(</a:t>
            </a:r>
          </a:p>
          <a:p>
            <a:pPr>
              <a:lnSpc>
                <a:spcPct val="80000"/>
              </a:lnSpc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ID </a:t>
            </a:r>
            <a:r>
              <a:rPr lang="en-US" altLang="ja-JP" sz="36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kumimoji="1" lang="en-US" altLang="ja-JP" sz="3600" dirty="0"/>
              <a:t> </a:t>
            </a:r>
            <a:r>
              <a:rPr kumimoji="1" lang="en-US" altLang="ja-JP" sz="3600" dirty="0" smtClean="0"/>
              <a:t>   </a:t>
            </a:r>
            <a:r>
              <a:rPr lang="ja-JP" altLang="en-US" sz="3600" dirty="0"/>
              <a:t>商品</a:t>
            </a:r>
            <a:r>
              <a:rPr kumimoji="1" lang="ja-JP" altLang="en-US" sz="3600" dirty="0" smtClean="0"/>
              <a:t>名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</a:t>
            </a:r>
            <a:r>
              <a:rPr lang="ja-JP" altLang="en-US" sz="3600" dirty="0"/>
              <a:t>単価</a:t>
            </a:r>
            <a:r>
              <a:rPr lang="ja-JP" altLang="en-US" sz="3600" dirty="0" smtClean="0"/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kumimoji="1" lang="en-US" altLang="ja-JP" sz="3600" dirty="0"/>
              <a:t> </a:t>
            </a:r>
            <a:r>
              <a:rPr kumimoji="1" lang="en-US" altLang="ja-JP" sz="3600" dirty="0" smtClean="0"/>
              <a:t>  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3600" dirty="0" smtClean="0"/>
              <a:t>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3600" dirty="0" smtClean="0"/>
              <a:t>(ID)</a:t>
            </a:r>
          </a:p>
          <a:p>
            <a:pPr>
              <a:lnSpc>
                <a:spcPct val="80000"/>
              </a:lnSpc>
            </a:pPr>
            <a:r>
              <a:rPr lang="en-US" altLang="ja-JP" sz="3600" dirty="0" smtClean="0"/>
              <a:t>);</a:t>
            </a:r>
            <a:endParaRPr kumimoji="1" lang="ja-JP" altLang="en-US" sz="3600" dirty="0"/>
          </a:p>
        </p:txBody>
      </p:sp>
      <p:sp>
        <p:nvSpPr>
          <p:cNvPr id="33" name="テキスト ボックス 32"/>
          <p:cNvSpPr txBox="1"/>
          <p:nvPr/>
        </p:nvSpPr>
        <p:spPr>
          <a:xfrm>
            <a:off x="5718227" y="4213659"/>
            <a:ext cx="5539587" cy="1865126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ja-JP" sz="36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3600" dirty="0" smtClean="0"/>
              <a:t>購入</a:t>
            </a:r>
            <a:r>
              <a:rPr kumimoji="1" lang="ja-JP" altLang="en-US" sz="3600" dirty="0" smtClean="0"/>
              <a:t> </a:t>
            </a:r>
            <a:r>
              <a:rPr kumimoji="1" lang="en-US" altLang="ja-JP" sz="3600" dirty="0" smtClean="0"/>
              <a:t>(</a:t>
            </a:r>
          </a:p>
          <a:p>
            <a:pPr>
              <a:lnSpc>
                <a:spcPct val="80000"/>
              </a:lnSpc>
            </a:pPr>
            <a:r>
              <a:rPr lang="ja-JP" altLang="en-US" sz="3600" dirty="0" smtClean="0"/>
              <a:t>    購入者</a:t>
            </a:r>
            <a:r>
              <a:rPr kumimoji="1" lang="ja-JP" altLang="en-US" sz="3600" dirty="0" smtClean="0"/>
              <a:t> </a:t>
            </a:r>
            <a:r>
              <a:rPr kumimoji="1" lang="en-US" altLang="ja-JP" sz="36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3600" dirty="0" smtClean="0"/>
              <a:t>, </a:t>
            </a:r>
          </a:p>
          <a:p>
            <a:pPr>
              <a:lnSpc>
                <a:spcPct val="80000"/>
              </a:lnSpc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</a:t>
            </a:r>
            <a:r>
              <a:rPr lang="ja-JP" altLang="en-US" sz="3600" dirty="0" smtClean="0"/>
              <a:t>商品</a:t>
            </a:r>
            <a:r>
              <a:rPr lang="ja-JP" altLang="en-US" sz="3600" dirty="0"/>
              <a:t>番号</a:t>
            </a:r>
            <a:r>
              <a:rPr lang="ja-JP" altLang="en-US" sz="3600" dirty="0" smtClean="0"/>
              <a:t> </a:t>
            </a:r>
            <a:r>
              <a:rPr lang="en-US" altLang="ja-JP" sz="3600" dirty="0" smtClean="0">
                <a:solidFill>
                  <a:srgbClr val="C00000"/>
                </a:solidFill>
              </a:rPr>
              <a:t>integer</a:t>
            </a:r>
            <a:endParaRPr kumimoji="1" lang="en-US" altLang="ja-JP" sz="3600" dirty="0" smtClean="0"/>
          </a:p>
          <a:p>
            <a:pPr>
              <a:lnSpc>
                <a:spcPct val="80000"/>
              </a:lnSpc>
            </a:pPr>
            <a:r>
              <a:rPr lang="en-US" altLang="ja-JP" sz="3600" dirty="0" smtClean="0"/>
              <a:t>);</a:t>
            </a:r>
            <a:endParaRPr kumimoji="1" lang="ja-JP" altLang="en-US" sz="3600" dirty="0"/>
          </a:p>
        </p:txBody>
      </p:sp>
      <p:sp>
        <p:nvSpPr>
          <p:cNvPr id="2" name="円/楕円 1"/>
          <p:cNvSpPr/>
          <p:nvPr/>
        </p:nvSpPr>
        <p:spPr>
          <a:xfrm>
            <a:off x="8534400" y="2177630"/>
            <a:ext cx="457200" cy="46166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9416732" y="2177630"/>
            <a:ext cx="2698175" cy="1138773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>
                <a:solidFill>
                  <a:srgbClr val="FF0000"/>
                </a:solidFill>
              </a:rPr>
              <a:t>半角カンマあり</a:t>
            </a:r>
            <a:endParaRPr kumimoji="1" lang="en-US" altLang="ja-JP" sz="2800" dirty="0" smtClean="0">
              <a:solidFill>
                <a:srgbClr val="FF0000"/>
              </a:solidFill>
            </a:endParaRPr>
          </a:p>
          <a:p>
            <a:r>
              <a:rPr lang="en-US" altLang="ja-JP" sz="2000" dirty="0" smtClean="0"/>
              <a:t>※</a:t>
            </a:r>
            <a:r>
              <a:rPr lang="ja-JP" altLang="en-US" sz="2000" dirty="0" smtClean="0"/>
              <a:t>あとに</a:t>
            </a:r>
            <a:r>
              <a:rPr lang="ja-JP" altLang="en-US" sz="2000" dirty="0"/>
              <a:t>何</a:t>
            </a:r>
            <a:r>
              <a:rPr lang="ja-JP" altLang="en-US" sz="2000" dirty="0" smtClean="0"/>
              <a:t>か</a:t>
            </a:r>
            <a:endParaRPr lang="en-US" altLang="ja-JP" sz="2000" dirty="0" smtClean="0"/>
          </a:p>
          <a:p>
            <a:r>
              <a:rPr kumimoji="1" lang="ja-JP" altLang="en-US" sz="2000" dirty="0"/>
              <a:t>　</a:t>
            </a:r>
            <a:r>
              <a:rPr kumimoji="1" lang="ja-JP" altLang="en-US" sz="2000" dirty="0" smtClean="0"/>
              <a:t>が続くから</a:t>
            </a:r>
            <a:r>
              <a:rPr kumimoji="1" lang="ja-JP" altLang="en-US" dirty="0" smtClean="0"/>
              <a:t>　</a:t>
            </a:r>
            <a:endParaRPr kumimoji="1" lang="ja-JP" altLang="en-US" dirty="0"/>
          </a:p>
        </p:txBody>
      </p:sp>
      <p:sp>
        <p:nvSpPr>
          <p:cNvPr id="19" name="円/楕円 18"/>
          <p:cNvSpPr/>
          <p:nvPr/>
        </p:nvSpPr>
        <p:spPr>
          <a:xfrm>
            <a:off x="9455150" y="5211438"/>
            <a:ext cx="457200" cy="461665"/>
          </a:xfrm>
          <a:prstGeom prst="ellipse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8646590" y="5800248"/>
            <a:ext cx="3304110" cy="738664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半角カンマ</a:t>
            </a:r>
            <a:r>
              <a:rPr kumimoji="1" lang="ja-JP" altLang="en-US" sz="2400" b="1" u="sng" dirty="0" smtClean="0">
                <a:solidFill>
                  <a:srgbClr val="FF0000"/>
                </a:solidFill>
              </a:rPr>
              <a:t>無し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  <a:p>
            <a:r>
              <a:rPr lang="en-US" altLang="ja-JP" dirty="0" smtClean="0"/>
              <a:t>※</a:t>
            </a:r>
            <a:r>
              <a:rPr lang="ja-JP" altLang="en-US" dirty="0" smtClean="0"/>
              <a:t>すぐに「</a:t>
            </a:r>
            <a:r>
              <a:rPr lang="en-US" altLang="ja-JP" dirty="0" smtClean="0"/>
              <a:t>);</a:t>
            </a:r>
            <a:r>
              <a:rPr lang="ja-JP" altLang="en-US" dirty="0" smtClean="0"/>
              <a:t>」で終わるから</a:t>
            </a:r>
            <a:r>
              <a:rPr kumimoji="1" lang="ja-JP" altLang="en-US" dirty="0" smtClean="0"/>
              <a:t>　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78915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71796" y="1673401"/>
            <a:ext cx="11486508" cy="486551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kumimoji="1" lang="en-US" altLang="ja-JP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空のデスクトップデータベース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12.accdb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73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116985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商品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7" name="表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738159"/>
              </p:ext>
            </p:extLst>
          </p:nvPr>
        </p:nvGraphicFramePr>
        <p:xfrm>
          <a:off x="3503430" y="2239318"/>
          <a:ext cx="4973819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32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9310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7179" y="4079775"/>
            <a:ext cx="4648200" cy="2247900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994" y="4443698"/>
            <a:ext cx="2233224" cy="227777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5.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今回は、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のために、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241" y="2023707"/>
            <a:ext cx="6336618" cy="186208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50349" y="2348097"/>
            <a:ext cx="698599" cy="38699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86152" y="2567753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30504" y="3821479"/>
            <a:ext cx="743614" cy="388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5" name="角丸四角形 24"/>
          <p:cNvSpPr/>
          <p:nvPr/>
        </p:nvSpPr>
        <p:spPr>
          <a:xfrm>
            <a:off x="2722353" y="5069095"/>
            <a:ext cx="2572839" cy="10916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2065308" y="6478993"/>
            <a:ext cx="605231" cy="30726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54" name="右矢印 53"/>
          <p:cNvSpPr/>
          <p:nvPr/>
        </p:nvSpPr>
        <p:spPr>
          <a:xfrm>
            <a:off x="5649635" y="4935008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9" name="正方形/長方形 28"/>
          <p:cNvSpPr/>
          <p:nvPr/>
        </p:nvSpPr>
        <p:spPr>
          <a:xfrm>
            <a:off x="10048566" y="4219276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437179" y="4429675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552389" y="5308569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085892" y="1765731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9912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6.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216991" y="1621612"/>
            <a:ext cx="5885426" cy="3342453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ja-JP" sz="44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4400" dirty="0" smtClean="0"/>
              <a:t>商品</a:t>
            </a:r>
            <a:r>
              <a:rPr kumimoji="1" lang="ja-JP" altLang="en-US" sz="4400" dirty="0" smtClean="0"/>
              <a:t> </a:t>
            </a:r>
            <a:r>
              <a:rPr kumimoji="1" lang="en-US" altLang="ja-JP" sz="4400" dirty="0" smtClean="0"/>
              <a:t>(</a:t>
            </a:r>
          </a:p>
          <a:p>
            <a:pPr>
              <a:lnSpc>
                <a:spcPct val="80000"/>
              </a:lnSpc>
            </a:pPr>
            <a:r>
              <a:rPr lang="en-US" altLang="ja-JP" sz="4400" dirty="0"/>
              <a:t> </a:t>
            </a:r>
            <a:r>
              <a:rPr lang="en-US" altLang="ja-JP" sz="4400" dirty="0" smtClean="0"/>
              <a:t>   ID </a:t>
            </a:r>
            <a:r>
              <a:rPr lang="en-US" altLang="ja-JP" sz="44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4400" dirty="0" smtClean="0"/>
              <a:t>, </a:t>
            </a:r>
          </a:p>
          <a:p>
            <a:pPr>
              <a:lnSpc>
                <a:spcPct val="80000"/>
              </a:lnSpc>
            </a:pPr>
            <a:r>
              <a:rPr kumimoji="1" lang="en-US" altLang="ja-JP" sz="4400" dirty="0"/>
              <a:t> </a:t>
            </a:r>
            <a:r>
              <a:rPr kumimoji="1" lang="en-US" altLang="ja-JP" sz="4400" dirty="0" smtClean="0"/>
              <a:t>   </a:t>
            </a:r>
            <a:r>
              <a:rPr lang="ja-JP" altLang="en-US" sz="4400" dirty="0"/>
              <a:t>商品</a:t>
            </a:r>
            <a:r>
              <a:rPr kumimoji="1" lang="ja-JP" altLang="en-US" sz="4400" dirty="0" smtClean="0"/>
              <a:t>名 </a:t>
            </a:r>
            <a:r>
              <a:rPr kumimoji="1" lang="en-US" altLang="ja-JP" sz="44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4400" dirty="0" smtClean="0"/>
              <a:t>, </a:t>
            </a:r>
          </a:p>
          <a:p>
            <a:pPr>
              <a:lnSpc>
                <a:spcPct val="80000"/>
              </a:lnSpc>
            </a:pPr>
            <a:r>
              <a:rPr lang="en-US" altLang="ja-JP" sz="4400" dirty="0"/>
              <a:t> </a:t>
            </a:r>
            <a:r>
              <a:rPr lang="en-US" altLang="ja-JP" sz="4400" dirty="0" smtClean="0"/>
              <a:t>   </a:t>
            </a:r>
            <a:r>
              <a:rPr lang="ja-JP" altLang="en-US" sz="4400" dirty="0"/>
              <a:t>単価</a:t>
            </a:r>
            <a:r>
              <a:rPr lang="ja-JP" altLang="en-US" sz="4400" dirty="0" smtClean="0"/>
              <a:t> </a:t>
            </a:r>
            <a:r>
              <a:rPr lang="en-US" altLang="ja-JP" sz="4400" dirty="0" smtClean="0">
                <a:solidFill>
                  <a:srgbClr val="C00000"/>
                </a:solidFill>
              </a:rPr>
              <a:t>integer</a:t>
            </a:r>
            <a:r>
              <a:rPr lang="en-US" altLang="ja-JP" sz="4400" dirty="0" smtClean="0"/>
              <a:t>, </a:t>
            </a:r>
          </a:p>
          <a:p>
            <a:pPr>
              <a:lnSpc>
                <a:spcPct val="80000"/>
              </a:lnSpc>
            </a:pPr>
            <a:r>
              <a:rPr kumimoji="1" lang="en-US" altLang="ja-JP" sz="4400" dirty="0"/>
              <a:t> </a:t>
            </a:r>
            <a:r>
              <a:rPr kumimoji="1" lang="en-US" altLang="ja-JP" sz="4400" dirty="0" smtClean="0"/>
              <a:t>   </a:t>
            </a:r>
            <a:r>
              <a:rPr kumimoji="1" lang="en-US" altLang="ja-JP" sz="4400" dirty="0" smtClean="0">
                <a:solidFill>
                  <a:srgbClr val="C00000"/>
                </a:solidFill>
              </a:rPr>
              <a:t>primary</a:t>
            </a:r>
            <a:r>
              <a:rPr kumimoji="1" lang="en-US" altLang="ja-JP" sz="4400" dirty="0" smtClean="0"/>
              <a:t> </a:t>
            </a:r>
            <a:r>
              <a:rPr kumimoji="1" lang="en-US" altLang="ja-JP" sz="4400" dirty="0" smtClean="0">
                <a:solidFill>
                  <a:srgbClr val="C00000"/>
                </a:solidFill>
              </a:rPr>
              <a:t>key</a:t>
            </a:r>
            <a:r>
              <a:rPr kumimoji="1" lang="en-US" altLang="ja-JP" sz="4400" dirty="0" smtClean="0"/>
              <a:t>(ID)</a:t>
            </a:r>
          </a:p>
          <a:p>
            <a:pPr>
              <a:lnSpc>
                <a:spcPct val="80000"/>
              </a:lnSpc>
            </a:pPr>
            <a:r>
              <a:rPr lang="en-US" altLang="ja-JP" sz="4400" dirty="0" smtClean="0"/>
              <a:t>);</a:t>
            </a:r>
            <a:endParaRPr kumimoji="1" lang="ja-JP" altLang="en-US" sz="44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6883" y="1621612"/>
            <a:ext cx="5383420" cy="3342453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2420857" y="5799697"/>
            <a:ext cx="61952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「</a:t>
            </a:r>
            <a:r>
              <a:rPr lang="en-US" altLang="ja-JP" sz="3200" b="1" dirty="0" smtClean="0">
                <a:solidFill>
                  <a:srgbClr val="C00000"/>
                </a:solidFill>
              </a:rPr>
              <a:t>primary key</a:t>
            </a:r>
            <a:r>
              <a:rPr lang="ja-JP" altLang="en-US" sz="3200" dirty="0" smtClean="0"/>
              <a:t>」は</a:t>
            </a:r>
            <a:r>
              <a:rPr lang="ja-JP" altLang="en-US" sz="3200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sz="3200" dirty="0" smtClean="0"/>
              <a:t>の設定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298631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87" y="1551206"/>
            <a:ext cx="5153622" cy="3113401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1214900" y="2115537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5508171" y="2936143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44334" y="1523376"/>
            <a:ext cx="5470355" cy="3108156"/>
          </a:xfrm>
          <a:prstGeom prst="rect">
            <a:avLst/>
          </a:prstGeom>
        </p:spPr>
      </p:pic>
      <p:sp>
        <p:nvSpPr>
          <p:cNvPr id="14" name="テキスト ボックス 13"/>
          <p:cNvSpPr txBox="1"/>
          <p:nvPr/>
        </p:nvSpPr>
        <p:spPr>
          <a:xfrm>
            <a:off x="6636774" y="5025186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 smtClean="0"/>
              <a:t>商品</a:t>
            </a:r>
            <a:r>
              <a:rPr lang="ja-JP" altLang="en-US" sz="3200" dirty="0"/>
              <a:t>テーブル</a:t>
            </a:r>
            <a:r>
              <a:rPr lang="ja-JP" altLang="en-US" sz="3200" dirty="0" smtClean="0"/>
              <a:t>が増える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7400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テーブルを削除したいときは・・・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間違ったテーブルを定義し</a:t>
            </a:r>
            <a:r>
              <a:rPr lang="ja-JP" altLang="en-US" dirty="0" smtClean="0"/>
              <a:t>た！　などで、</a:t>
            </a:r>
            <a:r>
              <a:rPr lang="ja-JP" altLang="en-US" b="1" dirty="0" smtClean="0">
                <a:solidFill>
                  <a:srgbClr val="C00000"/>
                </a:solidFill>
              </a:rPr>
              <a:t>テーブルを削除</a:t>
            </a:r>
            <a:r>
              <a:rPr lang="ja-JP" altLang="en-US" dirty="0" smtClean="0"/>
              <a:t>したとき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0817" y="1716088"/>
            <a:ext cx="4282563" cy="4840503"/>
          </a:xfrm>
          <a:prstGeom prst="rect">
            <a:avLst/>
          </a:prstGeom>
        </p:spPr>
      </p:pic>
      <p:sp>
        <p:nvSpPr>
          <p:cNvPr id="6" name="正方形/長方形 5"/>
          <p:cNvSpPr/>
          <p:nvPr/>
        </p:nvSpPr>
        <p:spPr>
          <a:xfrm>
            <a:off x="1214900" y="3067665"/>
            <a:ext cx="1351319" cy="53094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7" name="正方形/長方形 6"/>
          <p:cNvSpPr/>
          <p:nvPr/>
        </p:nvSpPr>
        <p:spPr>
          <a:xfrm>
            <a:off x="2566219" y="5505964"/>
            <a:ext cx="1351319" cy="53094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5663380" y="5340667"/>
            <a:ext cx="541686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削除したいテーブルを</a:t>
            </a:r>
            <a:r>
              <a:rPr kumimoji="1" lang="ja-JP" altLang="en-US" sz="2400" b="1" dirty="0" smtClean="0"/>
              <a:t>右クリック</a:t>
            </a:r>
            <a:r>
              <a:rPr kumimoji="1" lang="ja-JP" altLang="en-US" sz="2400" dirty="0" smtClean="0"/>
              <a:t>して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「</a:t>
            </a:r>
            <a:r>
              <a:rPr kumimoji="1" lang="ja-JP" altLang="en-US" sz="2400" b="1" dirty="0" smtClean="0"/>
              <a:t>削除</a:t>
            </a:r>
            <a:r>
              <a:rPr kumimoji="1" lang="ja-JP" altLang="en-US" sz="2400" dirty="0" smtClean="0"/>
              <a:t>」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29545855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116985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8.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購入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3468350"/>
              </p:ext>
            </p:extLst>
          </p:nvPr>
        </p:nvGraphicFramePr>
        <p:xfrm>
          <a:off x="2767198" y="2105915"/>
          <a:ext cx="5302381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0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6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購入者</a:t>
                      </a:r>
                      <a:endParaRPr kumimoji="1" lang="ja-JP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商品番号</a:t>
                      </a:r>
                      <a:endParaRPr kumimoji="1" lang="ja-JP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40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40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40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40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1000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695" y="4274218"/>
            <a:ext cx="2494844" cy="2551260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179" y="4079775"/>
            <a:ext cx="4648200" cy="22479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9.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kumimoji="1" lang="ja-JP" altLang="en-US" sz="3200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のために、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16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241" y="2023707"/>
            <a:ext cx="6336618" cy="186208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50349" y="2348097"/>
            <a:ext cx="698599" cy="38699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86152" y="2567753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30504" y="3821479"/>
            <a:ext cx="743614" cy="388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5" name="角丸四角形 24"/>
          <p:cNvSpPr/>
          <p:nvPr/>
        </p:nvSpPr>
        <p:spPr>
          <a:xfrm>
            <a:off x="2722353" y="5069095"/>
            <a:ext cx="2572839" cy="10916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2065308" y="6478993"/>
            <a:ext cx="605231" cy="30726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54" name="右矢印 53"/>
          <p:cNvSpPr/>
          <p:nvPr/>
        </p:nvSpPr>
        <p:spPr>
          <a:xfrm>
            <a:off x="5649635" y="4935008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9" name="正方形/長方形 28"/>
          <p:cNvSpPr/>
          <p:nvPr/>
        </p:nvSpPr>
        <p:spPr>
          <a:xfrm>
            <a:off x="10048566" y="4219276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437179" y="4429675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552389" y="5308569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085892" y="1765731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146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10.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17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テキスト ボックス 7"/>
          <p:cNvSpPr txBox="1"/>
          <p:nvPr/>
        </p:nvSpPr>
        <p:spPr>
          <a:xfrm>
            <a:off x="151487" y="2003580"/>
            <a:ext cx="5539587" cy="22590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kumimoji="1" lang="en-US" altLang="ja-JP" sz="4400" dirty="0" smtClean="0">
                <a:solidFill>
                  <a:srgbClr val="C00000"/>
                </a:solidFill>
              </a:rPr>
              <a:t>create table </a:t>
            </a:r>
            <a:r>
              <a:rPr lang="ja-JP" altLang="en-US" sz="4400" dirty="0" smtClean="0"/>
              <a:t>購入</a:t>
            </a:r>
            <a:r>
              <a:rPr kumimoji="1" lang="ja-JP" altLang="en-US" sz="4400" dirty="0" smtClean="0"/>
              <a:t> </a:t>
            </a:r>
            <a:r>
              <a:rPr kumimoji="1" lang="en-US" altLang="ja-JP" sz="4400" dirty="0" smtClean="0"/>
              <a:t>(</a:t>
            </a:r>
          </a:p>
          <a:p>
            <a:pPr>
              <a:lnSpc>
                <a:spcPct val="80000"/>
              </a:lnSpc>
            </a:pPr>
            <a:r>
              <a:rPr lang="ja-JP" altLang="en-US" sz="4400" dirty="0" smtClean="0"/>
              <a:t>    購入者</a:t>
            </a:r>
            <a:r>
              <a:rPr kumimoji="1" lang="ja-JP" altLang="en-US" sz="4400" dirty="0" smtClean="0"/>
              <a:t> </a:t>
            </a:r>
            <a:r>
              <a:rPr kumimoji="1" lang="en-US" altLang="ja-JP" sz="4400" dirty="0" smtClean="0">
                <a:solidFill>
                  <a:srgbClr val="C00000"/>
                </a:solidFill>
              </a:rPr>
              <a:t>char</a:t>
            </a:r>
            <a:r>
              <a:rPr kumimoji="1" lang="en-US" altLang="ja-JP" sz="4400" dirty="0" smtClean="0"/>
              <a:t>, </a:t>
            </a:r>
          </a:p>
          <a:p>
            <a:pPr>
              <a:lnSpc>
                <a:spcPct val="80000"/>
              </a:lnSpc>
            </a:pPr>
            <a:r>
              <a:rPr lang="en-US" altLang="ja-JP" sz="4400" dirty="0"/>
              <a:t> </a:t>
            </a:r>
            <a:r>
              <a:rPr lang="en-US" altLang="ja-JP" sz="4400" dirty="0" smtClean="0"/>
              <a:t>   </a:t>
            </a:r>
            <a:r>
              <a:rPr lang="ja-JP" altLang="en-US" sz="4400" dirty="0" smtClean="0"/>
              <a:t>商品</a:t>
            </a:r>
            <a:r>
              <a:rPr lang="ja-JP" altLang="en-US" sz="4400" dirty="0"/>
              <a:t>番号</a:t>
            </a:r>
            <a:r>
              <a:rPr lang="ja-JP" altLang="en-US" sz="4400" dirty="0" smtClean="0"/>
              <a:t> </a:t>
            </a:r>
            <a:r>
              <a:rPr lang="en-US" altLang="ja-JP" sz="4400" dirty="0" smtClean="0">
                <a:solidFill>
                  <a:srgbClr val="C00000"/>
                </a:solidFill>
              </a:rPr>
              <a:t>integer</a:t>
            </a:r>
            <a:endParaRPr kumimoji="1" lang="en-US" altLang="ja-JP" sz="4400" dirty="0" smtClean="0"/>
          </a:p>
          <a:p>
            <a:pPr>
              <a:lnSpc>
                <a:spcPct val="80000"/>
              </a:lnSpc>
            </a:pPr>
            <a:r>
              <a:rPr lang="en-US" altLang="ja-JP" sz="4400" dirty="0" smtClean="0"/>
              <a:t>);</a:t>
            </a:r>
            <a:endParaRPr kumimoji="1" lang="ja-JP" altLang="en-US" sz="4400" dirty="0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2417" y="1572678"/>
            <a:ext cx="5290642" cy="3120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9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02417" y="1416379"/>
            <a:ext cx="5848283" cy="4135285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487" y="1583592"/>
            <a:ext cx="5075113" cy="329824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18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正方形/長方形 10"/>
          <p:cNvSpPr/>
          <p:nvPr/>
        </p:nvSpPr>
        <p:spPr>
          <a:xfrm>
            <a:off x="620540" y="2085085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2" name="右矢印 11"/>
          <p:cNvSpPr/>
          <p:nvPr/>
        </p:nvSpPr>
        <p:spPr>
          <a:xfrm>
            <a:off x="5508171" y="2936143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6882381" y="5661619"/>
            <a:ext cx="42883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3200" dirty="0"/>
              <a:t>購入</a:t>
            </a:r>
            <a:r>
              <a:rPr lang="ja-JP" altLang="en-US" sz="3200" dirty="0" smtClean="0"/>
              <a:t>テーブルが増える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693311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962" y="4273420"/>
            <a:ext cx="2114550" cy="18669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12.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商品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7843310" y="4062636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endParaRPr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の数字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128346" y="5609708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65397" y="6243835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商品を</a:t>
            </a:r>
            <a:r>
              <a:rPr lang="ja-JP" altLang="en-US" sz="2800" dirty="0"/>
              <a:t>ダブル</a:t>
            </a:r>
            <a:r>
              <a:rPr lang="ja-JP" altLang="en-US" sz="2800" dirty="0" smtClean="0"/>
              <a:t>クリック</a:t>
            </a:r>
            <a:endParaRPr kumimoji="1" lang="ja-JP" altLang="en-US" sz="28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7017" y="5048428"/>
            <a:ext cx="3854193" cy="1315503"/>
          </a:xfrm>
          <a:prstGeom prst="rect">
            <a:avLst/>
          </a:prstGeom>
        </p:spPr>
      </p:pic>
      <p:pic>
        <p:nvPicPr>
          <p:cNvPr id="17" name="図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663" y="1450243"/>
            <a:ext cx="9881270" cy="2619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71" y="4421155"/>
            <a:ext cx="2023034" cy="226280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 smtClean="0"/>
              <a:t>13.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購入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532416" y="3013444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数値もすべて</a:t>
            </a:r>
            <a:endParaRPr lang="en-US" altLang="ja-JP" sz="2800" dirty="0" smtClean="0"/>
          </a:p>
          <a:p>
            <a:r>
              <a:rPr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u="sng" dirty="0" smtClean="0">
                <a:solidFill>
                  <a:srgbClr val="FF0000"/>
                </a:solidFill>
              </a:rPr>
              <a:t>の数字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203642" y="5821176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8532416" y="1418007"/>
            <a:ext cx="26981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800" dirty="0"/>
              <a:t>X</a:t>
            </a:r>
            <a:r>
              <a:rPr kumimoji="1" lang="en-US" altLang="ja-JP" sz="2800" dirty="0" smtClean="0"/>
              <a:t>, </a:t>
            </a:r>
            <a:r>
              <a:rPr lang="en-US" altLang="ja-JP" sz="2800" dirty="0" smtClean="0"/>
              <a:t>Y</a:t>
            </a:r>
            <a:r>
              <a:rPr kumimoji="1" lang="en-US" altLang="ja-JP" sz="2800" dirty="0" smtClean="0"/>
              <a:t> </a:t>
            </a:r>
            <a:r>
              <a:rPr kumimoji="1" lang="ja-JP" altLang="en-US" sz="2800" dirty="0" smtClean="0"/>
              <a:t>はすべて</a:t>
            </a:r>
            <a:endParaRPr kumimoji="1" lang="en-US" altLang="ja-JP" sz="2800" dirty="0" smtClean="0"/>
          </a:p>
          <a:p>
            <a:r>
              <a:rPr kumimoji="1" lang="ja-JP" altLang="en-US" sz="2800" b="1" u="sng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にそろえ</a:t>
            </a:r>
            <a:r>
              <a:rPr lang="ja-JP" altLang="en-US" sz="2800" dirty="0"/>
              <a:t>る</a:t>
            </a:r>
            <a:endParaRPr kumimoji="1" lang="ja-JP" altLang="en-US" sz="2800" dirty="0"/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165397" y="6243835"/>
            <a:ext cx="37753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購入を</a:t>
            </a:r>
            <a:r>
              <a:rPr lang="ja-JP" altLang="en-US" sz="2800" dirty="0"/>
              <a:t>ダブル</a:t>
            </a:r>
            <a:r>
              <a:rPr lang="ja-JP" altLang="en-US" sz="2800" dirty="0" smtClean="0"/>
              <a:t>クリック</a:t>
            </a:r>
            <a:endParaRPr kumimoji="1" lang="ja-JP" altLang="en-US" sz="2800" dirty="0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0256" y="4685005"/>
            <a:ext cx="2867864" cy="1586728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1115" y="1557326"/>
            <a:ext cx="6222988" cy="2912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4283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6993" y="3668910"/>
            <a:ext cx="3583011" cy="1813545"/>
          </a:xfrm>
          <a:prstGeom prst="rect">
            <a:avLst/>
          </a:prstGeom>
        </p:spPr>
      </p:pic>
      <p:pic>
        <p:nvPicPr>
          <p:cNvPr id="38" name="図 3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7445" y="3694466"/>
            <a:ext cx="1891449" cy="1905564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5036" y="3732288"/>
            <a:ext cx="1891449" cy="1905564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728" y="3767595"/>
            <a:ext cx="1945062" cy="195957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14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45850" y="1482435"/>
            <a:ext cx="7633733" cy="5349242"/>
            <a:chOff x="-265913" y="901700"/>
            <a:chExt cx="9455998" cy="6088923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-265913" y="5785689"/>
              <a:ext cx="3136821" cy="1204934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購入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-220232" y="3756699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2343837" y="4304385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872264" y="5340396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6338315" y="5690145"/>
              <a:ext cx="2661326" cy="1242609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④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7824127" y="5238918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5550122" y="4304385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8" name="正方形/長方形 27"/>
            <p:cNvSpPr/>
            <p:nvPr/>
          </p:nvSpPr>
          <p:spPr>
            <a:xfrm>
              <a:off x="2988596" y="3859460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6" name="正方形/長方形 35"/>
            <p:cNvSpPr/>
            <p:nvPr/>
          </p:nvSpPr>
          <p:spPr>
            <a:xfrm>
              <a:off x="4081092" y="5325643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37" name="角丸四角形 36"/>
            <p:cNvSpPr/>
            <p:nvPr/>
          </p:nvSpPr>
          <p:spPr>
            <a:xfrm>
              <a:off x="3040546" y="5752114"/>
              <a:ext cx="3136821" cy="1204934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商品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54" name="右矢印 53"/>
            <p:cNvSpPr/>
            <p:nvPr/>
          </p:nvSpPr>
          <p:spPr>
            <a:xfrm>
              <a:off x="8653597" y="4327708"/>
              <a:ext cx="536488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10048566" y="3777576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7749854" y="3963129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7728152" y="4716630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⑤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140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15.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16.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6"/>
            <a:ext cx="6944360" cy="18772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500" dirty="0">
                <a:solidFill>
                  <a:srgbClr val="C00000"/>
                </a:solidFill>
              </a:rPr>
              <a:t>select</a:t>
            </a:r>
            <a:r>
              <a:rPr lang="en-US" altLang="ja-JP" sz="3500" dirty="0"/>
              <a:t> </a:t>
            </a:r>
            <a:r>
              <a:rPr lang="en-US" altLang="ja-JP" sz="3500" dirty="0">
                <a:solidFill>
                  <a:srgbClr val="C00000"/>
                </a:solidFill>
              </a:rPr>
              <a:t>* </a:t>
            </a:r>
            <a:endParaRPr lang="en-US" altLang="ja-JP" sz="3500" dirty="0" smtClean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altLang="ja-JP" sz="3500" dirty="0" smtClean="0">
                <a:solidFill>
                  <a:srgbClr val="C00000"/>
                </a:solidFill>
              </a:rPr>
              <a:t>from </a:t>
            </a:r>
            <a:r>
              <a:rPr lang="ja-JP" altLang="en-US" sz="3500" dirty="0"/>
              <a:t>商品</a:t>
            </a:r>
            <a:r>
              <a:rPr lang="en-US" altLang="ja-JP" sz="3500" dirty="0"/>
              <a:t>, </a:t>
            </a:r>
            <a:r>
              <a:rPr lang="ja-JP" altLang="en-US" sz="3500" dirty="0"/>
              <a:t>購入 </a:t>
            </a:r>
            <a:endParaRPr lang="en-US" altLang="ja-JP" sz="3500" dirty="0" smtClean="0"/>
          </a:p>
          <a:p>
            <a:pPr marL="0" indent="0">
              <a:buNone/>
            </a:pPr>
            <a:r>
              <a:rPr lang="en-US" altLang="ja-JP" sz="3500" dirty="0" smtClean="0">
                <a:solidFill>
                  <a:srgbClr val="C00000"/>
                </a:solidFill>
              </a:rPr>
              <a:t>where</a:t>
            </a:r>
            <a:r>
              <a:rPr lang="en-US" altLang="ja-JP" sz="3500" dirty="0" smtClean="0"/>
              <a:t> </a:t>
            </a:r>
            <a:r>
              <a:rPr lang="ja-JP" altLang="en-US" sz="3500" dirty="0"/>
              <a:t>商品</a:t>
            </a:r>
            <a:r>
              <a:rPr lang="en-US" altLang="ja-JP" sz="3500" dirty="0"/>
              <a:t>.ID = </a:t>
            </a:r>
            <a:r>
              <a:rPr lang="ja-JP" altLang="en-US" sz="3500" dirty="0"/>
              <a:t>購入</a:t>
            </a:r>
            <a:r>
              <a:rPr lang="en-US" altLang="ja-JP" sz="3500" dirty="0"/>
              <a:t>.</a:t>
            </a:r>
            <a:r>
              <a:rPr lang="ja-JP" altLang="en-US" sz="3500" dirty="0"/>
              <a:t>商品番号</a:t>
            </a:r>
            <a:r>
              <a:rPr lang="en-US" altLang="ja-JP" sz="3500" dirty="0"/>
              <a:t>;</a:t>
            </a: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7229" y="1523376"/>
            <a:ext cx="4387662" cy="1364584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580" y="4903992"/>
            <a:ext cx="10296060" cy="198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585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6-2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5300" dirty="0" err="1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での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データベース操作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829956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３種類のデータベース操作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135351"/>
              </p:ext>
            </p:extLst>
          </p:nvPr>
        </p:nvGraphicFramePr>
        <p:xfrm>
          <a:off x="177799" y="1232591"/>
          <a:ext cx="11518900" cy="432229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452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4736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07266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操作の種類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SQL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07266">
                <a:tc>
                  <a:txBody>
                    <a:bodyPr/>
                    <a:lstStyle/>
                    <a:p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新しいレコードの</a:t>
                      </a:r>
                      <a:r>
                        <a:rPr lang="ja-JP" altLang="en-US" sz="32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挿入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INSERT INTO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390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条件に合致するレコードの</a:t>
                      </a:r>
                      <a:r>
                        <a:rPr lang="ja-JP" altLang="en-US" sz="32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削除</a:t>
                      </a:r>
                      <a:endParaRPr lang="en-US" altLang="ja-JP" sz="32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  <a:p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baseline="0" dirty="0" smtClean="0">
                          <a:solidFill>
                            <a:srgbClr val="C00000"/>
                          </a:solidFill>
                        </a:rPr>
                        <a:t>DELETE FROM WHERE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238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ja-JP" altLang="en-US" sz="3200" dirty="0" smtClean="0"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既存のデータの</a:t>
                      </a:r>
                      <a:r>
                        <a:rPr lang="ja-JP" altLang="en-US" sz="3200" b="1" dirty="0" smtClean="0">
                          <a:solidFill>
                            <a:srgbClr val="C00000"/>
                          </a:solidFill>
                          <a:latin typeface="Segoe UI" panose="020B0502040204020203" pitchFamily="34" charset="0"/>
                          <a:ea typeface="メイリオ" panose="020B0604030504040204" pitchFamily="50" charset="-128"/>
                          <a:cs typeface="Segoe UI" panose="020B0502040204020203" pitchFamily="34" charset="0"/>
                        </a:rPr>
                        <a:t>更新</a:t>
                      </a:r>
                      <a:endParaRPr lang="en-US" altLang="ja-JP" sz="3200" b="1" dirty="0" smtClean="0">
                        <a:solidFill>
                          <a:srgbClr val="C00000"/>
                        </a:solidFill>
                        <a:latin typeface="Segoe UI" panose="020B0502040204020203" pitchFamily="34" charset="0"/>
                        <a:ea typeface="メイリオ" panose="020B0604030504040204" pitchFamily="50" charset="-128"/>
                        <a:cs typeface="Segoe UI" panose="020B0502040204020203" pitchFamily="34" charset="0"/>
                      </a:endParaRPr>
                    </a:p>
                    <a:p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3200" b="1" baseline="0" dirty="0" smtClean="0">
                          <a:solidFill>
                            <a:srgbClr val="C00000"/>
                          </a:solidFill>
                        </a:rPr>
                        <a:t>UPDATE SET WHERE</a:t>
                      </a:r>
                      <a:endParaRPr kumimoji="1" lang="ja-JP" altLang="en-US" sz="3200" b="1" dirty="0" smtClean="0">
                        <a:solidFill>
                          <a:srgbClr val="C00000"/>
                        </a:solidFill>
                      </a:endParaRPr>
                    </a:p>
                    <a:p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62134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新しいレコードの挿入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25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9530033"/>
              </p:ext>
            </p:extLst>
          </p:nvPr>
        </p:nvGraphicFramePr>
        <p:xfrm>
          <a:off x="279400" y="1312545"/>
          <a:ext cx="4973819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32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右矢印 5"/>
          <p:cNvSpPr/>
          <p:nvPr/>
        </p:nvSpPr>
        <p:spPr>
          <a:xfrm>
            <a:off x="5452110" y="2116455"/>
            <a:ext cx="662940" cy="7086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512518"/>
              </p:ext>
            </p:extLst>
          </p:nvPr>
        </p:nvGraphicFramePr>
        <p:xfrm>
          <a:off x="6313941" y="1312545"/>
          <a:ext cx="4973819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32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0" u="none" dirty="0" smtClean="0">
                          <a:solidFill>
                            <a:schemeClr val="tx1"/>
                          </a:solidFill>
                        </a:rPr>
                        <a:t>レモン</a:t>
                      </a:r>
                      <a:endParaRPr kumimoji="1" lang="ja-JP" altLang="en-US" sz="32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3116114" y="5539338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002060"/>
                </a:solidFill>
              </a:rPr>
              <a:t>テーブル</a:t>
            </a:r>
            <a:r>
              <a:rPr lang="ja-JP" altLang="en-US" sz="2400" dirty="0">
                <a:solidFill>
                  <a:srgbClr val="002060"/>
                </a:solidFill>
              </a:rPr>
              <a:t>名</a:t>
            </a:r>
            <a:endParaRPr kumimoji="1" lang="ja-JP" altLang="en-US" sz="2400" dirty="0">
              <a:solidFill>
                <a:srgbClr val="002060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6440860" y="5497138"/>
            <a:ext cx="548419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002060"/>
                </a:solidFill>
              </a:rPr>
              <a:t>値の並び．半角のカンマ「</a:t>
            </a:r>
            <a:r>
              <a:rPr kumimoji="1" lang="en-US" altLang="ja-JP" sz="2400" dirty="0" smtClean="0">
                <a:solidFill>
                  <a:srgbClr val="002060"/>
                </a:solidFill>
              </a:rPr>
              <a:t>,</a:t>
            </a:r>
            <a:r>
              <a:rPr kumimoji="1" lang="ja-JP" altLang="en-US" sz="2400" dirty="0" smtClean="0">
                <a:solidFill>
                  <a:srgbClr val="002060"/>
                </a:solidFill>
              </a:rPr>
              <a:t>」で区切る</a:t>
            </a:r>
            <a:endParaRPr kumimoji="1" lang="en-US" altLang="ja-JP" sz="2400" dirty="0" smtClean="0">
              <a:solidFill>
                <a:srgbClr val="002060"/>
              </a:solidFill>
            </a:endParaRPr>
          </a:p>
          <a:p>
            <a:r>
              <a:rPr lang="en-US" altLang="ja-JP" sz="2400" dirty="0" smtClean="0">
                <a:solidFill>
                  <a:srgbClr val="002060"/>
                </a:solidFill>
              </a:rPr>
              <a:t>※</a:t>
            </a:r>
            <a:r>
              <a:rPr lang="ja-JP" altLang="en-US" sz="2400" dirty="0" smtClean="0">
                <a:solidFill>
                  <a:srgbClr val="002060"/>
                </a:solidFill>
              </a:rPr>
              <a:t>　文字列は半角の「</a:t>
            </a:r>
            <a:r>
              <a:rPr lang="en-US" altLang="ja-JP" sz="2400" dirty="0" smtClean="0">
                <a:solidFill>
                  <a:srgbClr val="002060"/>
                </a:solidFill>
              </a:rPr>
              <a:t>'</a:t>
            </a:r>
            <a:r>
              <a:rPr lang="ja-JP" altLang="en-US" sz="2400" dirty="0" smtClean="0">
                <a:solidFill>
                  <a:srgbClr val="002060"/>
                </a:solidFill>
              </a:rPr>
              <a:t>」で囲む</a:t>
            </a:r>
            <a:endParaRPr kumimoji="1" lang="ja-JP" altLang="en-US" sz="2400" dirty="0">
              <a:solidFill>
                <a:srgbClr val="002060"/>
              </a:solidFill>
            </a:endParaRPr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1093481" y="4789252"/>
            <a:ext cx="87172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000" dirty="0" smtClean="0">
                <a:solidFill>
                  <a:srgbClr val="C00000"/>
                </a:solidFill>
              </a:rPr>
              <a:t>insert into </a:t>
            </a:r>
            <a:r>
              <a:rPr lang="ja-JP" altLang="en-US" sz="4000" dirty="0" smtClean="0"/>
              <a:t>商品 </a:t>
            </a:r>
            <a:r>
              <a:rPr lang="en-US" altLang="ja-JP" sz="4000" dirty="0" smtClean="0">
                <a:solidFill>
                  <a:srgbClr val="C00000"/>
                </a:solidFill>
              </a:rPr>
              <a:t>values(</a:t>
            </a:r>
            <a:r>
              <a:rPr lang="en-US" altLang="ja-JP" sz="4000" dirty="0" smtClean="0"/>
              <a:t>4, '</a:t>
            </a:r>
            <a:r>
              <a:rPr lang="ja-JP" altLang="en-US" sz="4000" dirty="0" smtClean="0"/>
              <a:t>レモン</a:t>
            </a:r>
            <a:r>
              <a:rPr lang="en-US" altLang="ja-JP" sz="4000" dirty="0" smtClean="0"/>
              <a:t>', 80</a:t>
            </a:r>
            <a:r>
              <a:rPr lang="en-US" altLang="ja-JP" sz="4000" dirty="0" smtClean="0">
                <a:solidFill>
                  <a:srgbClr val="C00000"/>
                </a:solidFill>
              </a:rPr>
              <a:t>);</a:t>
            </a:r>
            <a:endParaRPr kumimoji="1" lang="ja-JP" altLang="en-US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24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条件に合致するレコードの削除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2582630"/>
              </p:ext>
            </p:extLst>
          </p:nvPr>
        </p:nvGraphicFramePr>
        <p:xfrm>
          <a:off x="279400" y="901700"/>
          <a:ext cx="5302381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0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6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購入者</a:t>
                      </a:r>
                      <a:endParaRPr kumimoji="1" lang="ja-JP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商品番号</a:t>
                      </a:r>
                      <a:endParaRPr kumimoji="1" lang="ja-JP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40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40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40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40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477005"/>
              </p:ext>
            </p:extLst>
          </p:nvPr>
        </p:nvGraphicFramePr>
        <p:xfrm>
          <a:off x="6648319" y="901700"/>
          <a:ext cx="5302381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06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516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購入者</a:t>
                      </a:r>
                      <a:endParaRPr kumimoji="1" lang="ja-JP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商品番号</a:t>
                      </a:r>
                      <a:endParaRPr kumimoji="1" lang="ja-JP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40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X</a:t>
                      </a:r>
                      <a:endParaRPr kumimoji="1" lang="ja-JP" altLang="en-US" sz="4000" b="1" dirty="0" smtClean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5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7030A0"/>
                          </a:solidFill>
                        </a:rPr>
                        <a:t>Y</a:t>
                      </a:r>
                      <a:endParaRPr kumimoji="1" lang="ja-JP" altLang="en-US" sz="40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  <a:alpha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右矢印 6"/>
          <p:cNvSpPr/>
          <p:nvPr/>
        </p:nvSpPr>
        <p:spPr>
          <a:xfrm>
            <a:off x="5806440" y="2226945"/>
            <a:ext cx="548640" cy="92773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429084" y="5031105"/>
            <a:ext cx="115582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600" dirty="0" smtClean="0">
                <a:solidFill>
                  <a:srgbClr val="C00000"/>
                </a:solidFill>
              </a:rPr>
              <a:t>delete from </a:t>
            </a:r>
            <a:r>
              <a:rPr lang="ja-JP" altLang="en-US" sz="3600" dirty="0" smtClean="0"/>
              <a:t>購入 </a:t>
            </a: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購入者 </a:t>
            </a:r>
            <a:r>
              <a:rPr lang="en-US" altLang="ja-JP" sz="3600" dirty="0" smtClean="0"/>
              <a:t>= 'Y' </a:t>
            </a:r>
            <a:r>
              <a:rPr lang="en-US" altLang="ja-JP" sz="3600" dirty="0" smtClean="0">
                <a:solidFill>
                  <a:srgbClr val="C00000"/>
                </a:solidFill>
              </a:rPr>
              <a:t>and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商品番号 </a:t>
            </a:r>
            <a:r>
              <a:rPr lang="en-US" altLang="ja-JP" sz="3600" dirty="0" smtClean="0"/>
              <a:t>= 2;</a:t>
            </a:r>
            <a:endParaRPr kumimoji="1" lang="ja-JP" altLang="en-US" sz="3600" dirty="0">
              <a:solidFill>
                <a:srgbClr val="C00000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2457463" y="5786060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002060"/>
                </a:solidFill>
              </a:rPr>
              <a:t>テーブル</a:t>
            </a:r>
            <a:r>
              <a:rPr lang="ja-JP" altLang="en-US" sz="2400" dirty="0">
                <a:solidFill>
                  <a:srgbClr val="002060"/>
                </a:solidFill>
              </a:rPr>
              <a:t>名</a:t>
            </a:r>
            <a:endParaRPr kumimoji="1" lang="ja-JP" altLang="en-US" sz="2400" dirty="0">
              <a:solidFill>
                <a:srgbClr val="002060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6115050" y="5786059"/>
            <a:ext cx="35702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002060"/>
                </a:solidFill>
              </a:rPr>
              <a:t>削除するレコードの</a:t>
            </a:r>
            <a:r>
              <a:rPr lang="ja-JP" altLang="en-US" sz="2400" b="1" dirty="0" smtClean="0">
                <a:solidFill>
                  <a:srgbClr val="002060"/>
                </a:solidFill>
              </a:rPr>
              <a:t>条件</a:t>
            </a:r>
            <a:endParaRPr kumimoji="1" lang="ja-JP" altLang="en-US" sz="24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961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既存のデータの更新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5452110" y="2116455"/>
            <a:ext cx="662940" cy="7086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7226065"/>
              </p:ext>
            </p:extLst>
          </p:nvPr>
        </p:nvGraphicFramePr>
        <p:xfrm>
          <a:off x="127000" y="1145179"/>
          <a:ext cx="4973819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>
                          <a:solidFill>
                            <a:srgbClr val="000000"/>
                          </a:solidFill>
                        </a:rPr>
                        <a:t>100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32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0" u="none" dirty="0" smtClean="0">
                          <a:solidFill>
                            <a:schemeClr val="tx1"/>
                          </a:solidFill>
                        </a:rPr>
                        <a:t>レモン</a:t>
                      </a:r>
                      <a:endParaRPr kumimoji="1" lang="ja-JP" altLang="en-US" sz="32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2613909" y="5357957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002060"/>
                </a:solidFill>
              </a:rPr>
              <a:t>テーブル</a:t>
            </a:r>
            <a:r>
              <a:rPr lang="ja-JP" altLang="en-US" sz="2400" dirty="0">
                <a:solidFill>
                  <a:srgbClr val="002060"/>
                </a:solidFill>
              </a:rPr>
              <a:t>名</a:t>
            </a:r>
            <a:endParaRPr kumimoji="1" lang="ja-JP" altLang="en-US" sz="2400" dirty="0">
              <a:solidFill>
                <a:srgbClr val="002060"/>
              </a:solidFill>
            </a:endParaRPr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337458" y="5888409"/>
            <a:ext cx="61029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>
                <a:solidFill>
                  <a:srgbClr val="002060"/>
                </a:solidFill>
              </a:rPr>
              <a:t>※</a:t>
            </a:r>
            <a:r>
              <a:rPr lang="ja-JP" altLang="en-US" sz="2400" dirty="0" smtClean="0">
                <a:solidFill>
                  <a:srgbClr val="002060"/>
                </a:solidFill>
              </a:rPr>
              <a:t>　</a:t>
            </a:r>
            <a:r>
              <a:rPr lang="ja-JP" altLang="en-US" sz="2400" dirty="0" smtClean="0">
                <a:solidFill>
                  <a:srgbClr val="FF0000"/>
                </a:solidFill>
              </a:rPr>
              <a:t>値</a:t>
            </a:r>
            <a:r>
              <a:rPr lang="ja-JP" altLang="en-US" sz="2400" dirty="0" smtClean="0">
                <a:solidFill>
                  <a:srgbClr val="002060"/>
                </a:solidFill>
              </a:rPr>
              <a:t>が</a:t>
            </a:r>
            <a:r>
              <a:rPr lang="ja-JP" altLang="en-US" sz="2400" b="1" dirty="0" smtClean="0">
                <a:solidFill>
                  <a:srgbClr val="C00000"/>
                </a:solidFill>
              </a:rPr>
              <a:t>文字列</a:t>
            </a:r>
            <a:r>
              <a:rPr lang="ja-JP" altLang="en-US" sz="2400" dirty="0" smtClean="0">
                <a:solidFill>
                  <a:srgbClr val="002060"/>
                </a:solidFill>
              </a:rPr>
              <a:t>のとき</a:t>
            </a:r>
            <a:r>
              <a:rPr lang="ja-JP" altLang="en-US" sz="2400" dirty="0">
                <a:solidFill>
                  <a:srgbClr val="002060"/>
                </a:solidFill>
              </a:rPr>
              <a:t>は</a:t>
            </a:r>
            <a:r>
              <a:rPr lang="ja-JP" altLang="en-US" sz="2400" dirty="0" smtClean="0">
                <a:solidFill>
                  <a:srgbClr val="002060"/>
                </a:solidFill>
              </a:rPr>
              <a:t>半角の「</a:t>
            </a:r>
            <a:r>
              <a:rPr lang="en-US" altLang="ja-JP" sz="2400" dirty="0" smtClean="0">
                <a:solidFill>
                  <a:srgbClr val="002060"/>
                </a:solidFill>
              </a:rPr>
              <a:t>'</a:t>
            </a:r>
            <a:r>
              <a:rPr lang="ja-JP" altLang="en-US" sz="2400" dirty="0" smtClean="0">
                <a:solidFill>
                  <a:srgbClr val="002060"/>
                </a:solidFill>
              </a:rPr>
              <a:t>」で</a:t>
            </a:r>
            <a:r>
              <a:rPr lang="ja-JP" altLang="en-US" sz="2400" b="1" dirty="0" smtClean="0">
                <a:solidFill>
                  <a:srgbClr val="FF0000"/>
                </a:solidFill>
              </a:rPr>
              <a:t>囲む</a:t>
            </a:r>
            <a:endParaRPr kumimoji="1" lang="ja-JP" alt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9649010"/>
              </p:ext>
            </p:extLst>
          </p:nvPr>
        </p:nvGraphicFramePr>
        <p:xfrm>
          <a:off x="6308645" y="1139631"/>
          <a:ext cx="4973819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63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92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1382">
                <a:tc>
                  <a:txBody>
                    <a:bodyPr/>
                    <a:lstStyle/>
                    <a:p>
                      <a:pPr algn="ct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単価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1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>
                          <a:solidFill>
                            <a:srgbClr val="7030A0"/>
                          </a:solidFill>
                        </a:rPr>
                        <a:t>みかん</a:t>
                      </a:r>
                      <a:endParaRPr kumimoji="1" lang="ja-JP" altLang="en-US" sz="3200" b="1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C80000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>
                          <a:solidFill>
                            <a:srgbClr val="000000"/>
                          </a:solidFill>
                        </a:rPr>
                        <a:t>りんご</a:t>
                      </a:r>
                      <a:endParaRPr kumimoji="1" lang="ja-JP" altLang="en-US" sz="3200" dirty="0">
                        <a:solidFill>
                          <a:srgbClr val="00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200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>
                        <a:alpha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3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u="none" dirty="0" smtClean="0">
                          <a:solidFill>
                            <a:srgbClr val="7030A0"/>
                          </a:solidFill>
                        </a:rPr>
                        <a:t>メロン</a:t>
                      </a:r>
                      <a:endParaRPr kumimoji="1" lang="ja-JP" altLang="en-US" sz="3200" b="1" u="none" dirty="0">
                        <a:solidFill>
                          <a:srgbClr val="7030A0"/>
                        </a:solidFill>
                      </a:endParaRPr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500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7030A0">
                        <a:alpha val="45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735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0" u="none" dirty="0" smtClean="0">
                          <a:solidFill>
                            <a:schemeClr val="tx1"/>
                          </a:solidFill>
                        </a:rPr>
                        <a:t>レモン</a:t>
                      </a:r>
                      <a:endParaRPr kumimoji="1" lang="ja-JP" altLang="en-US" sz="3200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80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chemeClr val="accent3">
                        <a:lumMod val="40000"/>
                        <a:lumOff val="60000"/>
                        <a:alpha val="4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2" name="テキスト ボックス 11"/>
          <p:cNvSpPr txBox="1"/>
          <p:nvPr/>
        </p:nvSpPr>
        <p:spPr>
          <a:xfrm>
            <a:off x="1087211" y="4681035"/>
            <a:ext cx="954024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000" dirty="0" smtClean="0">
                <a:solidFill>
                  <a:srgbClr val="C00000"/>
                </a:solidFill>
              </a:rPr>
              <a:t>update </a:t>
            </a:r>
            <a:r>
              <a:rPr lang="ja-JP" altLang="en-US" sz="4000" dirty="0" smtClean="0"/>
              <a:t>商品 </a:t>
            </a:r>
            <a:r>
              <a:rPr lang="en-US" altLang="ja-JP" sz="4000" dirty="0" smtClean="0">
                <a:solidFill>
                  <a:srgbClr val="C00000"/>
                </a:solidFill>
              </a:rPr>
              <a:t>set </a:t>
            </a:r>
            <a:r>
              <a:rPr lang="ja-JP" altLang="en-US" sz="4000" dirty="0" smtClean="0"/>
              <a:t>単価</a:t>
            </a:r>
            <a:r>
              <a:rPr lang="ja-JP" altLang="en-US" sz="4000" dirty="0" smtClean="0">
                <a:solidFill>
                  <a:srgbClr val="C00000"/>
                </a:solidFill>
              </a:rPr>
              <a:t> </a:t>
            </a:r>
            <a:r>
              <a:rPr lang="en-US" altLang="ja-JP" sz="4000" dirty="0" smtClean="0">
                <a:solidFill>
                  <a:srgbClr val="C00000"/>
                </a:solidFill>
              </a:rPr>
              <a:t>= </a:t>
            </a:r>
            <a:r>
              <a:rPr lang="en-US" altLang="ja-JP" sz="4000" dirty="0" smtClean="0"/>
              <a:t>200</a:t>
            </a:r>
            <a:r>
              <a:rPr lang="en-US" altLang="ja-JP" sz="4000" dirty="0" smtClean="0">
                <a:solidFill>
                  <a:srgbClr val="C00000"/>
                </a:solidFill>
              </a:rPr>
              <a:t> where </a:t>
            </a:r>
            <a:r>
              <a:rPr lang="en-US" altLang="ja-JP" sz="4000" dirty="0" smtClean="0"/>
              <a:t>ID</a:t>
            </a:r>
            <a:r>
              <a:rPr lang="en-US" altLang="ja-JP" sz="4000" dirty="0" smtClean="0">
                <a:solidFill>
                  <a:srgbClr val="C00000"/>
                </a:solidFill>
              </a:rPr>
              <a:t> = </a:t>
            </a:r>
            <a:r>
              <a:rPr lang="en-US" altLang="ja-JP" sz="4000" dirty="0" smtClean="0"/>
              <a:t>2</a:t>
            </a:r>
            <a:r>
              <a:rPr lang="en-US" altLang="ja-JP" sz="4000" dirty="0" smtClean="0">
                <a:solidFill>
                  <a:srgbClr val="C00000"/>
                </a:solidFill>
              </a:rPr>
              <a:t>;</a:t>
            </a:r>
            <a:endParaRPr kumimoji="1" lang="ja-JP" altLang="en-US" sz="4000" dirty="0">
              <a:solidFill>
                <a:srgbClr val="C00000"/>
              </a:solidFill>
            </a:endParaRPr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4543998" y="5341198"/>
            <a:ext cx="27190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002060"/>
                </a:solidFill>
              </a:rPr>
              <a:t>フィールド名 </a:t>
            </a:r>
            <a:r>
              <a:rPr kumimoji="1" lang="en-US" altLang="ja-JP" sz="2400" dirty="0" smtClean="0">
                <a:solidFill>
                  <a:srgbClr val="002060"/>
                </a:solidFill>
              </a:rPr>
              <a:t>= </a:t>
            </a:r>
            <a:r>
              <a:rPr kumimoji="1" lang="ja-JP" altLang="en-US" sz="2400" dirty="0" smtClean="0">
                <a:solidFill>
                  <a:srgbClr val="FF0000"/>
                </a:solidFill>
              </a:rPr>
              <a:t>値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sp>
        <p:nvSpPr>
          <p:cNvPr id="16" name="テキスト ボックス 15"/>
          <p:cNvSpPr txBox="1"/>
          <p:nvPr/>
        </p:nvSpPr>
        <p:spPr>
          <a:xfrm>
            <a:off x="8431336" y="5356143"/>
            <a:ext cx="8002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002060"/>
                </a:solidFill>
              </a:rPr>
              <a:t>条件</a:t>
            </a:r>
            <a:endParaRPr kumimoji="1" lang="ja-JP" altLang="en-US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49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91" y="4296909"/>
            <a:ext cx="2486316" cy="2561092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179" y="4079775"/>
            <a:ext cx="4648200" cy="22479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1.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28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241" y="2023707"/>
            <a:ext cx="6336618" cy="186208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50349" y="2348097"/>
            <a:ext cx="698599" cy="38699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86152" y="2567753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30504" y="3821479"/>
            <a:ext cx="743614" cy="388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5" name="角丸四角形 24"/>
          <p:cNvSpPr/>
          <p:nvPr/>
        </p:nvSpPr>
        <p:spPr>
          <a:xfrm>
            <a:off x="2722353" y="5069095"/>
            <a:ext cx="2572839" cy="10916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2065308" y="6478993"/>
            <a:ext cx="605231" cy="30726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54" name="右矢印 53"/>
          <p:cNvSpPr/>
          <p:nvPr/>
        </p:nvSpPr>
        <p:spPr>
          <a:xfrm>
            <a:off x="5649635" y="4935008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9" name="正方形/長方形 28"/>
          <p:cNvSpPr/>
          <p:nvPr/>
        </p:nvSpPr>
        <p:spPr>
          <a:xfrm>
            <a:off x="10048566" y="4219276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437179" y="4429675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552389" y="5308569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085892" y="1765731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2306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3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29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7"/>
            <a:ext cx="9870440" cy="7495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insert into </a:t>
            </a:r>
            <a:r>
              <a:rPr lang="ja-JP" altLang="en-US" sz="3600" dirty="0"/>
              <a:t>商品 </a:t>
            </a:r>
            <a:r>
              <a:rPr lang="en-US" altLang="ja-JP" sz="3600" dirty="0">
                <a:solidFill>
                  <a:srgbClr val="C00000"/>
                </a:solidFill>
              </a:rPr>
              <a:t>values(</a:t>
            </a:r>
            <a:r>
              <a:rPr lang="en-US" altLang="ja-JP" sz="3600" dirty="0"/>
              <a:t>4, '</a:t>
            </a:r>
            <a:r>
              <a:rPr lang="ja-JP" altLang="en-US" sz="3600" dirty="0"/>
              <a:t>レモン</a:t>
            </a:r>
            <a:r>
              <a:rPr lang="en-US" altLang="ja-JP" sz="3600" dirty="0"/>
              <a:t>', 80</a:t>
            </a:r>
            <a:r>
              <a:rPr lang="en-US" altLang="ja-JP" sz="3600" dirty="0">
                <a:solidFill>
                  <a:srgbClr val="C00000"/>
                </a:solidFill>
              </a:rPr>
              <a:t>);</a:t>
            </a:r>
            <a:endParaRPr lang="ja-JP" altLang="en-US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00" y="2443176"/>
            <a:ext cx="6784340" cy="1311471"/>
          </a:xfrm>
          <a:prstGeom prst="rect">
            <a:avLst/>
          </a:prstGeom>
        </p:spPr>
      </p:pic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990" y="4371554"/>
            <a:ext cx="6082750" cy="2424691"/>
          </a:xfrm>
          <a:prstGeom prst="rect">
            <a:avLst/>
          </a:prstGeom>
        </p:spPr>
      </p:pic>
      <p:sp>
        <p:nvSpPr>
          <p:cNvPr id="11" name="正方形/長方形 10"/>
          <p:cNvSpPr/>
          <p:nvPr/>
        </p:nvSpPr>
        <p:spPr>
          <a:xfrm>
            <a:off x="1680212" y="4698398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44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388" y="4628174"/>
            <a:ext cx="2133600" cy="135255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4.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警告に対しては「</a:t>
            </a:r>
            <a:r>
              <a:rPr kumimoji="1" lang="ja-JP" altLang="en-US" sz="3200" b="1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5.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増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えたことを、必ず確認しなさい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30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正方形/長方形 10"/>
          <p:cNvSpPr/>
          <p:nvPr/>
        </p:nvSpPr>
        <p:spPr>
          <a:xfrm>
            <a:off x="480953" y="5490981"/>
            <a:ext cx="867787" cy="27068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0990" y="1422389"/>
            <a:ext cx="6082750" cy="2277428"/>
          </a:xfrm>
          <a:prstGeom prst="rect">
            <a:avLst/>
          </a:prstGeom>
        </p:spPr>
      </p:pic>
      <p:sp>
        <p:nvSpPr>
          <p:cNvPr id="12" name="正方形/長方形 11"/>
          <p:cNvSpPr/>
          <p:nvPr/>
        </p:nvSpPr>
        <p:spPr>
          <a:xfrm>
            <a:off x="2655572" y="2981121"/>
            <a:ext cx="1367788" cy="539320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51487" y="6169243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商品</a:t>
            </a:r>
            <a:r>
              <a:rPr kumimoji="1" lang="ja-JP" altLang="en-US" sz="2400" dirty="0" smtClean="0"/>
              <a:t>をダブルクリック</a:t>
            </a:r>
            <a:endParaRPr kumimoji="1" lang="ja-JP" altLang="en-US" sz="2400" dirty="0"/>
          </a:p>
        </p:txBody>
      </p:sp>
      <p:sp>
        <p:nvSpPr>
          <p:cNvPr id="10" name="右矢印 9"/>
          <p:cNvSpPr/>
          <p:nvPr/>
        </p:nvSpPr>
        <p:spPr>
          <a:xfrm>
            <a:off x="2655572" y="4957927"/>
            <a:ext cx="436246" cy="609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39686" y="4442180"/>
            <a:ext cx="3771900" cy="1543050"/>
          </a:xfrm>
          <a:prstGeom prst="rect">
            <a:avLst/>
          </a:prstGeom>
        </p:spPr>
      </p:pic>
      <p:sp>
        <p:nvSpPr>
          <p:cNvPr id="16" name="正方形/長方形 15"/>
          <p:cNvSpPr/>
          <p:nvPr/>
        </p:nvSpPr>
        <p:spPr>
          <a:xfrm>
            <a:off x="5481188" y="4889845"/>
            <a:ext cx="621230" cy="87181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3595384" y="6077247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/>
              <a:t>「すべて更新」</a:t>
            </a:r>
            <a:r>
              <a:rPr kumimoji="1" lang="ja-JP" altLang="en-US" sz="2400" dirty="0" smtClean="0"/>
              <a:t>を実行</a:t>
            </a:r>
            <a:endParaRPr kumimoji="1" lang="ja-JP" altLang="en-US" sz="2400" dirty="0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420503" y="4502568"/>
            <a:ext cx="4771497" cy="1422273"/>
          </a:xfrm>
          <a:prstGeom prst="rect">
            <a:avLst/>
          </a:prstGeom>
        </p:spPr>
      </p:pic>
      <p:sp>
        <p:nvSpPr>
          <p:cNvPr id="19" name="右矢印 18"/>
          <p:cNvSpPr/>
          <p:nvPr/>
        </p:nvSpPr>
        <p:spPr>
          <a:xfrm>
            <a:off x="7029924" y="4908966"/>
            <a:ext cx="436246" cy="609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83103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91" y="4296909"/>
            <a:ext cx="2486316" cy="2561092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179" y="4079775"/>
            <a:ext cx="4648200" cy="22479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241" y="2023707"/>
            <a:ext cx="6336618" cy="186208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50349" y="2348097"/>
            <a:ext cx="698599" cy="38699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86152" y="2567753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30504" y="3821479"/>
            <a:ext cx="743614" cy="388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5" name="角丸四角形 24"/>
          <p:cNvSpPr/>
          <p:nvPr/>
        </p:nvSpPr>
        <p:spPr>
          <a:xfrm>
            <a:off x="2722353" y="5069095"/>
            <a:ext cx="2572839" cy="10916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2065308" y="6478993"/>
            <a:ext cx="605231" cy="30726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54" name="右矢印 53"/>
          <p:cNvSpPr/>
          <p:nvPr/>
        </p:nvSpPr>
        <p:spPr>
          <a:xfrm>
            <a:off x="5649635" y="4935008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9" name="正方形/長方形 28"/>
          <p:cNvSpPr/>
          <p:nvPr/>
        </p:nvSpPr>
        <p:spPr>
          <a:xfrm>
            <a:off x="10048566" y="4219276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437179" y="4429675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552389" y="5308569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085892" y="1765731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6123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図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237" y="4296461"/>
            <a:ext cx="7577376" cy="2535451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8.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7"/>
            <a:ext cx="9870440" cy="7495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delete from </a:t>
            </a:r>
            <a:r>
              <a:rPr lang="ja-JP" altLang="en-US" sz="3600" dirty="0"/>
              <a:t>購入 </a:t>
            </a:r>
            <a:r>
              <a:rPr lang="en-US" altLang="ja-JP" sz="3600" dirty="0">
                <a:solidFill>
                  <a:srgbClr val="C00000"/>
                </a:solidFill>
              </a:rPr>
              <a:t>where</a:t>
            </a:r>
            <a:r>
              <a:rPr lang="en-US" altLang="ja-JP" sz="3600" dirty="0"/>
              <a:t> </a:t>
            </a:r>
            <a:r>
              <a:rPr lang="ja-JP" altLang="en-US" sz="3600" dirty="0"/>
              <a:t>購入者 </a:t>
            </a:r>
            <a:r>
              <a:rPr lang="en-US" altLang="ja-JP" sz="3600" dirty="0"/>
              <a:t>= </a:t>
            </a:r>
            <a:r>
              <a:rPr lang="en-US" altLang="ja-JP" sz="3600" dirty="0" smtClean="0"/>
              <a:t>'Y' </a:t>
            </a:r>
            <a:r>
              <a:rPr lang="en-US" altLang="ja-JP" sz="3600" dirty="0">
                <a:solidFill>
                  <a:srgbClr val="C00000"/>
                </a:solidFill>
              </a:rPr>
              <a:t>and</a:t>
            </a:r>
            <a:r>
              <a:rPr lang="en-US" altLang="ja-JP" sz="3600" dirty="0"/>
              <a:t> </a:t>
            </a:r>
            <a:r>
              <a:rPr lang="ja-JP" altLang="en-US" sz="3600" dirty="0"/>
              <a:t>商品番号 </a:t>
            </a:r>
            <a:r>
              <a:rPr lang="en-US" altLang="ja-JP" sz="3600" dirty="0"/>
              <a:t>= 2;</a:t>
            </a:r>
            <a:endParaRPr lang="ja-JP" altLang="en-US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149271" y="4674236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4237" y="2482320"/>
            <a:ext cx="9022718" cy="1058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08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846" y="1476376"/>
            <a:ext cx="4566342" cy="2171926"/>
          </a:xfrm>
          <a:prstGeom prst="rect">
            <a:avLst/>
          </a:prstGeom>
        </p:spPr>
      </p:pic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388" y="4628174"/>
            <a:ext cx="2133600" cy="135255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警告に対しては「</a:t>
            </a:r>
            <a:r>
              <a:rPr kumimoji="1" lang="ja-JP" altLang="en-US" sz="3200" b="1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レコード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減った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ことを、必ず確認しなさい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正方形/長方形 10"/>
          <p:cNvSpPr/>
          <p:nvPr/>
        </p:nvSpPr>
        <p:spPr>
          <a:xfrm>
            <a:off x="393906" y="5258083"/>
            <a:ext cx="867787" cy="27068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2" name="正方形/長方形 11"/>
          <p:cNvSpPr/>
          <p:nvPr/>
        </p:nvSpPr>
        <p:spPr>
          <a:xfrm>
            <a:off x="1971678" y="3128810"/>
            <a:ext cx="1367788" cy="539320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51487" y="6169243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/>
              <a:t>購入</a:t>
            </a:r>
            <a:r>
              <a:rPr kumimoji="1" lang="ja-JP" altLang="en-US" sz="2400" dirty="0" smtClean="0"/>
              <a:t>をダブルクリック</a:t>
            </a:r>
            <a:endParaRPr kumimoji="1" lang="ja-JP" altLang="en-US" sz="2400" dirty="0"/>
          </a:p>
        </p:txBody>
      </p:sp>
      <p:sp>
        <p:nvSpPr>
          <p:cNvPr id="10" name="右矢印 9"/>
          <p:cNvSpPr/>
          <p:nvPr/>
        </p:nvSpPr>
        <p:spPr>
          <a:xfrm>
            <a:off x="2655572" y="4957927"/>
            <a:ext cx="436246" cy="609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9488" y="4481677"/>
            <a:ext cx="3457072" cy="1516260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47380" y="4438360"/>
            <a:ext cx="3703320" cy="1406549"/>
          </a:xfrm>
          <a:prstGeom prst="rect">
            <a:avLst/>
          </a:prstGeom>
        </p:spPr>
      </p:pic>
      <p:sp>
        <p:nvSpPr>
          <p:cNvPr id="20" name="テキスト ボックス 19"/>
          <p:cNvSpPr txBox="1"/>
          <p:nvPr/>
        </p:nvSpPr>
        <p:spPr>
          <a:xfrm>
            <a:off x="6898084" y="502518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また</a:t>
            </a:r>
            <a:r>
              <a:rPr lang="ja-JP" altLang="en-US" sz="2400" dirty="0"/>
              <a:t>は</a:t>
            </a:r>
            <a:endParaRPr kumimoji="1" lang="ja-JP" altLang="en-US" sz="24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5719815" y="6170513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どちらかが表示される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85469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791" y="4296909"/>
            <a:ext cx="2486316" cy="2561092"/>
          </a:xfrm>
          <a:prstGeom prst="rect">
            <a:avLst/>
          </a:prstGeom>
        </p:spPr>
      </p:pic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179" y="4079775"/>
            <a:ext cx="4648200" cy="22479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34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0241" y="2023707"/>
            <a:ext cx="6336618" cy="186208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50349" y="2348097"/>
            <a:ext cx="698599" cy="38699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86152" y="2567753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30504" y="3821479"/>
            <a:ext cx="743614" cy="388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5" name="角丸四角形 24"/>
          <p:cNvSpPr/>
          <p:nvPr/>
        </p:nvSpPr>
        <p:spPr>
          <a:xfrm>
            <a:off x="2722353" y="5069095"/>
            <a:ext cx="2572839" cy="10916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2065308" y="6478993"/>
            <a:ext cx="605231" cy="30726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54" name="右矢印 53"/>
          <p:cNvSpPr/>
          <p:nvPr/>
        </p:nvSpPr>
        <p:spPr>
          <a:xfrm>
            <a:off x="5649635" y="4935008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9" name="正方形/長方形 28"/>
          <p:cNvSpPr/>
          <p:nvPr/>
        </p:nvSpPr>
        <p:spPr>
          <a:xfrm>
            <a:off x="10048566" y="4219276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437179" y="4429675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552389" y="5308569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7905134" y="5600030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7085892" y="1765731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64382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434" y="4378808"/>
            <a:ext cx="6364025" cy="237644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12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13.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35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523377"/>
            <a:ext cx="9870440" cy="7495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>
                <a:solidFill>
                  <a:srgbClr val="C00000"/>
                </a:solidFill>
              </a:rPr>
              <a:t>update </a:t>
            </a:r>
            <a:r>
              <a:rPr lang="ja-JP" altLang="en-US" sz="3600" dirty="0"/>
              <a:t>商品 </a:t>
            </a:r>
            <a:r>
              <a:rPr lang="en-US" altLang="ja-JP" sz="3600" dirty="0">
                <a:solidFill>
                  <a:srgbClr val="C00000"/>
                </a:solidFill>
              </a:rPr>
              <a:t>set </a:t>
            </a:r>
            <a:r>
              <a:rPr lang="ja-JP" altLang="en-US" sz="3600" dirty="0"/>
              <a:t>単価</a:t>
            </a:r>
            <a:r>
              <a:rPr lang="ja-JP" altLang="en-US" sz="3600" dirty="0">
                <a:solidFill>
                  <a:srgbClr val="C00000"/>
                </a:solidFill>
              </a:rPr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= </a:t>
            </a:r>
            <a:r>
              <a:rPr lang="en-US" altLang="ja-JP" sz="3600" dirty="0" smtClean="0"/>
              <a:t>200</a:t>
            </a:r>
            <a:r>
              <a:rPr lang="en-US" altLang="ja-JP" sz="3600" dirty="0" smtClean="0">
                <a:solidFill>
                  <a:srgbClr val="C00000"/>
                </a:solidFill>
              </a:rPr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where </a:t>
            </a:r>
            <a:r>
              <a:rPr lang="en-US" altLang="ja-JP" sz="3600" dirty="0"/>
              <a:t>ID</a:t>
            </a:r>
            <a:r>
              <a:rPr lang="en-US" altLang="ja-JP" sz="3600" dirty="0">
                <a:solidFill>
                  <a:srgbClr val="C00000"/>
                </a:solidFill>
              </a:rPr>
              <a:t> = </a:t>
            </a:r>
            <a:r>
              <a:rPr lang="en-US" altLang="ja-JP" sz="3600" dirty="0"/>
              <a:t>2</a:t>
            </a:r>
            <a:r>
              <a:rPr lang="en-US" altLang="ja-JP" sz="3600" dirty="0" smtClean="0">
                <a:solidFill>
                  <a:srgbClr val="C00000"/>
                </a:solidFill>
              </a:rPr>
              <a:t>;</a:t>
            </a:r>
            <a:endParaRPr lang="ja-JP" altLang="en-US" sz="3600" dirty="0">
              <a:solidFill>
                <a:srgbClr val="C00000"/>
              </a:solidFill>
            </a:endParaRP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sp>
        <p:nvSpPr>
          <p:cNvPr id="11" name="正方形/長方形 10"/>
          <p:cNvSpPr/>
          <p:nvPr/>
        </p:nvSpPr>
        <p:spPr>
          <a:xfrm>
            <a:off x="1423591" y="4614464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5435" y="2469480"/>
            <a:ext cx="8462065" cy="113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989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388" y="4628174"/>
            <a:ext cx="2133600" cy="135255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14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警告に対しては「</a:t>
            </a:r>
            <a:r>
              <a:rPr kumimoji="1" lang="ja-JP" altLang="en-US" sz="3200" b="1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はい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15. 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値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が更新されたことを、必ず確認しなさい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36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正方形/長方形 10"/>
          <p:cNvSpPr/>
          <p:nvPr/>
        </p:nvSpPr>
        <p:spPr>
          <a:xfrm>
            <a:off x="425452" y="5486851"/>
            <a:ext cx="867787" cy="27068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51487" y="6169243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/>
              <a:t>商品</a:t>
            </a:r>
            <a:r>
              <a:rPr kumimoji="1" lang="ja-JP" altLang="en-US" sz="2400" dirty="0" smtClean="0"/>
              <a:t>をダブルクリック</a:t>
            </a:r>
            <a:endParaRPr kumimoji="1" lang="ja-JP" altLang="en-US" sz="2400" dirty="0"/>
          </a:p>
        </p:txBody>
      </p:sp>
      <p:sp>
        <p:nvSpPr>
          <p:cNvPr id="10" name="右矢印 9"/>
          <p:cNvSpPr/>
          <p:nvPr/>
        </p:nvSpPr>
        <p:spPr>
          <a:xfrm>
            <a:off x="2655572" y="4957927"/>
            <a:ext cx="436246" cy="609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5719815" y="617051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表示される</a:t>
            </a:r>
            <a:endParaRPr kumimoji="1" lang="ja-JP" altLang="en-US" sz="2400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6074" y="1512217"/>
            <a:ext cx="6032010" cy="2107072"/>
          </a:xfrm>
          <a:prstGeom prst="rect">
            <a:avLst/>
          </a:prstGeom>
        </p:spPr>
      </p:pic>
      <p:sp>
        <p:nvSpPr>
          <p:cNvPr id="17" name="正方形/長方形 16"/>
          <p:cNvSpPr/>
          <p:nvPr/>
        </p:nvSpPr>
        <p:spPr>
          <a:xfrm>
            <a:off x="2514291" y="2987927"/>
            <a:ext cx="1367788" cy="539320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82079" y="4389176"/>
            <a:ext cx="5860609" cy="1733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76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37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008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91408" y="110625"/>
            <a:ext cx="9473672" cy="191112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を考える．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38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4072089" y="1026387"/>
            <a:ext cx="3079751" cy="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677" y="1891848"/>
            <a:ext cx="17761327" cy="4829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31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77800" y="428125"/>
            <a:ext cx="12192001" cy="2911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のテーブル定義を行いなさい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create table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を使いなさい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・　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は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学生番号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である．</a:t>
            </a:r>
            <a:r>
              <a:rPr lang="ja-JP" altLang="en-US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主キー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であることを示すＳＱＬのキーワード「</a:t>
            </a:r>
            <a:r>
              <a:rPr lang="en-US" altLang="ja-JP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primary key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を使いなさい</a:t>
            </a:r>
            <a:endParaRPr lang="ja-JP" altLang="en-US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6" name="表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049465"/>
              </p:ext>
            </p:extLst>
          </p:nvPr>
        </p:nvGraphicFramePr>
        <p:xfrm>
          <a:off x="1285694" y="3192700"/>
          <a:ext cx="9229905" cy="3413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53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445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Access</a:t>
                      </a:r>
                      <a:r>
                        <a:rPr kumimoji="1" lang="en-US" altLang="ja-JP" sz="2800" baseline="0" dirty="0" smtClean="0"/>
                        <a:t> 2013 </a:t>
                      </a:r>
                      <a:r>
                        <a:rPr kumimoji="1" lang="ja-JP" altLang="en-US" sz="2800" baseline="0" dirty="0" smtClean="0"/>
                        <a:t>の主なデータ型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SQL </a:t>
                      </a:r>
                      <a:r>
                        <a:rPr kumimoji="1" lang="ja-JP" altLang="en-US" sz="2800" dirty="0" smtClean="0"/>
                        <a:t>のキーワード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char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長いテキスト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text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integer, real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日付／時刻型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err="1" smtClean="0">
                          <a:solidFill>
                            <a:srgbClr val="C00000"/>
                          </a:solidFill>
                        </a:rPr>
                        <a:t>datetime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Yes/No </a:t>
                      </a:r>
                      <a:r>
                        <a:rPr kumimoji="1" lang="ja-JP" altLang="en-US" sz="3200" dirty="0" smtClean="0"/>
                        <a:t>型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b="1" dirty="0" smtClean="0">
                          <a:solidFill>
                            <a:srgbClr val="C00000"/>
                          </a:solidFill>
                        </a:rPr>
                        <a:t>bit</a:t>
                      </a:r>
                      <a:endParaRPr kumimoji="1" lang="ja-JP" altLang="en-US" sz="3200" b="1" dirty="0">
                        <a:solidFill>
                          <a:srgbClr val="C0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99006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40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62426" y="983242"/>
            <a:ext cx="11731174" cy="437615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を使って、ページ３</a:t>
            </a:r>
            <a:r>
              <a:rPr lang="ja-JP" altLang="en-US" sz="3200" dirty="0"/>
              <a:t>８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の通りに、データを入力しなさい</a:t>
            </a:r>
            <a:endParaRPr lang="en-US" altLang="ja-JP" sz="3200" dirty="0" smtClean="0"/>
          </a:p>
          <a:p>
            <a:pPr marL="0" indent="0">
              <a:buNone/>
            </a:pPr>
            <a:endParaRPr lang="ja-JP" altLang="ja-JP" dirty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181801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1671300" cy="63999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（１）</a:t>
            </a:r>
            <a:r>
              <a:rPr lang="ja-JP" altLang="ja-JP" sz="3200" dirty="0"/>
              <a:t>所属が「</a:t>
            </a:r>
            <a:r>
              <a:rPr lang="ja-JP" altLang="ja-JP" sz="3200" b="1" dirty="0"/>
              <a:t>情報</a:t>
            </a:r>
            <a:r>
              <a:rPr lang="ja-JP" altLang="ja-JP" sz="3200" dirty="0"/>
              <a:t>」の</a:t>
            </a:r>
            <a:r>
              <a:rPr lang="ja-JP" altLang="ja-JP" sz="3200" b="1" dirty="0"/>
              <a:t>学生</a:t>
            </a:r>
            <a:r>
              <a:rPr lang="ja-JP" altLang="ja-JP" sz="3200" dirty="0"/>
              <a:t>が１人増えた．</a:t>
            </a:r>
            <a:r>
              <a:rPr lang="ja-JP" altLang="ja-JP" sz="3200" b="1" dirty="0"/>
              <a:t>学生番号</a:t>
            </a:r>
            <a:r>
              <a:rPr lang="ja-JP" altLang="ja-JP" sz="3200" dirty="0"/>
              <a:t>は「</a:t>
            </a:r>
            <a:r>
              <a:rPr lang="en-US" altLang="ja-JP" sz="3200" dirty="0"/>
              <a:t>104</a:t>
            </a:r>
            <a:r>
              <a:rPr lang="ja-JP" altLang="ja-JP" sz="3200" dirty="0"/>
              <a:t>」で，</a:t>
            </a:r>
            <a:r>
              <a:rPr lang="ja-JP" altLang="ja-JP" sz="3200" b="1" dirty="0"/>
              <a:t>氏名</a:t>
            </a:r>
            <a:r>
              <a:rPr lang="ja-JP" altLang="ja-JP" sz="3200" dirty="0"/>
              <a:t>は「</a:t>
            </a:r>
            <a:r>
              <a:rPr lang="en-US" altLang="ja-JP" sz="3200" dirty="0"/>
              <a:t>XX</a:t>
            </a:r>
            <a:r>
              <a:rPr lang="ja-JP" altLang="ja-JP" sz="3200" dirty="0"/>
              <a:t>」であるとする．</a:t>
            </a:r>
          </a:p>
          <a:p>
            <a:pPr marL="0" indent="0">
              <a:buNone/>
            </a:pPr>
            <a:r>
              <a:rPr lang="ja-JP" altLang="ja-JP" sz="3200" dirty="0" smtClean="0"/>
              <a:t>次</a:t>
            </a:r>
            <a:r>
              <a:rPr lang="ja-JP" altLang="ja-JP" sz="3200" dirty="0"/>
              <a:t>のレコードを，テーブル「</a:t>
            </a:r>
            <a:r>
              <a:rPr lang="ja-JP" altLang="ja-JP" sz="3200" b="1" dirty="0"/>
              <a:t>学生</a:t>
            </a:r>
            <a:r>
              <a:rPr lang="ja-JP" altLang="ja-JP" sz="3200" dirty="0"/>
              <a:t>」に追加するＳＱＬを書きなさい．</a:t>
            </a:r>
          </a:p>
          <a:p>
            <a:pPr marL="0" indent="0">
              <a:lnSpc>
                <a:spcPct val="100000"/>
              </a:lnSpc>
              <a:buNone/>
            </a:pPr>
            <a:endParaRPr kumimoji="1"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　・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を考えなさい</a:t>
            </a:r>
            <a:r>
              <a:rPr lang="ja-JP" altLang="en-US" sz="3200" dirty="0" smtClean="0"/>
              <a:t>．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b="1" dirty="0"/>
              <a:t>　</a:t>
            </a:r>
            <a:r>
              <a:rPr lang="ja-JP" altLang="en-US" sz="3200" b="1" dirty="0" smtClean="0"/>
              <a:t>　パソコンで実行</a:t>
            </a:r>
            <a:r>
              <a:rPr lang="ja-JP" altLang="en-US" sz="3200" dirty="0" smtClean="0"/>
              <a:t>して</a:t>
            </a:r>
            <a:r>
              <a:rPr lang="ja-JP" altLang="en-US" sz="3200" b="1" dirty="0" smtClean="0"/>
              <a:t>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41</a:t>
            </a:fld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384" y="2514600"/>
            <a:ext cx="12819716" cy="192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7013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17500" y="438969"/>
            <a:ext cx="10261600" cy="591738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（２）</a:t>
            </a:r>
            <a:r>
              <a:rPr lang="ja-JP" altLang="ja-JP" sz="3200" b="1" dirty="0"/>
              <a:t>学生番号</a:t>
            </a:r>
            <a:r>
              <a:rPr lang="ja-JP" altLang="ja-JP" sz="3200" dirty="0"/>
              <a:t>「</a:t>
            </a:r>
            <a:r>
              <a:rPr lang="en-US" altLang="ja-JP" sz="3200" dirty="0"/>
              <a:t>202</a:t>
            </a:r>
            <a:r>
              <a:rPr lang="ja-JP" altLang="ja-JP" sz="3200" dirty="0"/>
              <a:t>」の学生を，テーブル</a:t>
            </a:r>
            <a:r>
              <a:rPr lang="ja-JP" altLang="ja-JP" sz="3200" b="1" dirty="0"/>
              <a:t>「学生」</a:t>
            </a:r>
            <a:r>
              <a:rPr lang="ja-JP" altLang="ja-JP" sz="3200" dirty="0"/>
              <a:t>から取り除きたい．</a:t>
            </a:r>
          </a:p>
          <a:p>
            <a:pPr marL="0" indent="0">
              <a:buNone/>
            </a:pPr>
            <a:r>
              <a:rPr lang="ja-JP" altLang="ja-JP" sz="3200" dirty="0"/>
              <a:t>次のレコードを，テーブル「</a:t>
            </a:r>
            <a:r>
              <a:rPr lang="ja-JP" altLang="ja-JP" sz="3200" b="1" dirty="0"/>
              <a:t>学生</a:t>
            </a:r>
            <a:r>
              <a:rPr lang="ja-JP" altLang="ja-JP" sz="3200" dirty="0"/>
              <a:t>」から</a:t>
            </a:r>
            <a:r>
              <a:rPr lang="ja-JP" altLang="ja-JP" sz="3200" b="1" dirty="0"/>
              <a:t>削除</a:t>
            </a:r>
            <a:r>
              <a:rPr lang="ja-JP" altLang="ja-JP" sz="3200" dirty="0"/>
              <a:t>するＳＱＬを書きなさい</a:t>
            </a:r>
          </a:p>
          <a:p>
            <a:pPr marL="0" indent="0">
              <a:buNone/>
            </a:pPr>
            <a:endParaRPr kumimoji="1"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　・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を考えなさい</a:t>
            </a:r>
            <a:r>
              <a:rPr lang="ja-JP" altLang="en-US" sz="3200" dirty="0" smtClean="0"/>
              <a:t>．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b="1" dirty="0"/>
              <a:t>　</a:t>
            </a:r>
            <a:r>
              <a:rPr lang="ja-JP" altLang="en-US" sz="3200" b="1" dirty="0" smtClean="0"/>
              <a:t>　パソコンで実行</a:t>
            </a:r>
            <a:r>
              <a:rPr lang="ja-JP" altLang="en-US" sz="3200" dirty="0" smtClean="0"/>
              <a:t>して</a:t>
            </a:r>
            <a:r>
              <a:rPr lang="ja-JP" altLang="en-US" sz="3200" b="1" dirty="0" smtClean="0"/>
              <a:t>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257" y="2984500"/>
            <a:ext cx="18438884" cy="1384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39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17500" y="438969"/>
            <a:ext cx="11087100" cy="628250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kumimoji="1" lang="ja-JP" altLang="en-US" sz="3200" dirty="0" smtClean="0"/>
              <a:t>（３）</a:t>
            </a:r>
            <a:r>
              <a:rPr lang="ja-JP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学生番号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「</a:t>
            </a:r>
            <a:r>
              <a:rPr lang="en-US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201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」の学生の</a:t>
            </a:r>
            <a:r>
              <a:rPr lang="ja-JP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所属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を「スマート」から「情報」に変えたい．そのＳＱＬを書きなさい．</a:t>
            </a:r>
            <a:endParaRPr kumimoji="1"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　・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を考えなさい</a:t>
            </a:r>
            <a:r>
              <a:rPr lang="ja-JP" altLang="en-US" sz="3200" dirty="0" smtClean="0"/>
              <a:t>．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b="1" dirty="0"/>
              <a:t>　</a:t>
            </a:r>
            <a:r>
              <a:rPr lang="ja-JP" altLang="en-US" sz="3200" b="1" dirty="0" smtClean="0"/>
              <a:t>　パソコンで実行</a:t>
            </a:r>
            <a:r>
              <a:rPr lang="ja-JP" altLang="en-US" sz="3200" dirty="0" smtClean="0"/>
              <a:t>して</a:t>
            </a:r>
            <a:r>
              <a:rPr lang="ja-JP" altLang="en-US" sz="3200" b="1" dirty="0" smtClean="0"/>
              <a:t>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352" y="1598873"/>
            <a:ext cx="18134218" cy="3760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26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33944</TotalTime>
  <Words>1637</Words>
  <Application>Microsoft Office PowerPoint</Application>
  <PresentationFormat>ワイド画面</PresentationFormat>
  <Paragraphs>499</Paragraphs>
  <Slides>43</Slides>
  <Notes>6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43</vt:i4>
      </vt:variant>
    </vt:vector>
  </HeadingPairs>
  <TitlesOfParts>
    <vt:vector size="51" baseType="lpstr">
      <vt:lpstr>Inconsolata</vt:lpstr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マイクロソフト Access での SQL 演習  第６回　SQLでのテーブル定義， データの挿入・削除・更新</vt:lpstr>
      <vt:lpstr>今日学ぶことはこういうことに役に立ちます</vt:lpstr>
      <vt:lpstr>今日学ぶSQLのキーワード</vt:lpstr>
      <vt:lpstr>6-1 SQLでのテーブル定義の例</vt:lpstr>
      <vt:lpstr>テーブル定義とは</vt:lpstr>
      <vt:lpstr>SQL のデータ型</vt:lpstr>
      <vt:lpstr>テーブル定義の例</vt:lpstr>
      <vt:lpstr>テーブル定義の例</vt:lpstr>
      <vt:lpstr>実習タイム　その①　</vt:lpstr>
      <vt:lpstr>実習タイム　その① 　</vt:lpstr>
      <vt:lpstr>実習タイム　その①　</vt:lpstr>
      <vt:lpstr>実習タイム　その①　</vt:lpstr>
      <vt:lpstr>実習タイム　その①　</vt:lpstr>
      <vt:lpstr>テーブルを削除したいときは・・・</vt:lpstr>
      <vt:lpstr>実習タイム　その① 　</vt:lpstr>
      <vt:lpstr>実習タイム　その①　</vt:lpstr>
      <vt:lpstr>実習タイム　その①　</vt:lpstr>
      <vt:lpstr>実習タイム　その①　</vt:lpstr>
      <vt:lpstr>実習タイム　その①</vt:lpstr>
      <vt:lpstr>実習タイム　その①</vt:lpstr>
      <vt:lpstr>実習タイム　その①　</vt:lpstr>
      <vt:lpstr>実習タイム　その①　</vt:lpstr>
      <vt:lpstr>6-2 SQLでのデータベース操作</vt:lpstr>
      <vt:lpstr>３種類のデータベース操作</vt:lpstr>
      <vt:lpstr>新しいレコードの挿入</vt:lpstr>
      <vt:lpstr>条件に合致するレコードの削除</vt:lpstr>
      <vt:lpstr>既存のデータの更新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実習タイム　その②　</vt:lpstr>
      <vt:lpstr>チャレンジ課題</vt:lpstr>
      <vt:lpstr>課題　</vt:lpstr>
      <vt:lpstr>　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578</cp:revision>
  <cp:lastPrinted>2015-12-18T03:01:45Z</cp:lastPrinted>
  <dcterms:created xsi:type="dcterms:W3CDTF">2015-04-02T07:07:27Z</dcterms:created>
  <dcterms:modified xsi:type="dcterms:W3CDTF">2018-02-01T03:16:58Z</dcterms:modified>
</cp:coreProperties>
</file>