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1005" r:id="rId2"/>
    <p:sldId id="749" r:id="rId3"/>
    <p:sldId id="975" r:id="rId4"/>
    <p:sldId id="750" r:id="rId5"/>
    <p:sldId id="991" r:id="rId6"/>
    <p:sldId id="770" r:id="rId7"/>
    <p:sldId id="977" r:id="rId8"/>
    <p:sldId id="979" r:id="rId9"/>
    <p:sldId id="980" r:id="rId10"/>
    <p:sldId id="945" r:id="rId11"/>
    <p:sldId id="982" r:id="rId12"/>
    <p:sldId id="916" r:id="rId13"/>
    <p:sldId id="981" r:id="rId14"/>
    <p:sldId id="983" r:id="rId15"/>
    <p:sldId id="984" r:id="rId16"/>
    <p:sldId id="947" r:id="rId17"/>
    <p:sldId id="985" r:id="rId18"/>
    <p:sldId id="986" r:id="rId19"/>
    <p:sldId id="990" r:id="rId20"/>
    <p:sldId id="987" r:id="rId21"/>
    <p:sldId id="948" r:id="rId22"/>
    <p:sldId id="949" r:id="rId23"/>
    <p:sldId id="956" r:id="rId24"/>
    <p:sldId id="988" r:id="rId25"/>
    <p:sldId id="957" r:id="rId26"/>
    <p:sldId id="952" r:id="rId27"/>
    <p:sldId id="953" r:id="rId28"/>
    <p:sldId id="989" r:id="rId29"/>
    <p:sldId id="1006" r:id="rId30"/>
    <p:sldId id="993" r:id="rId31"/>
    <p:sldId id="997" r:id="rId32"/>
    <p:sldId id="994" r:id="rId33"/>
    <p:sldId id="995" r:id="rId34"/>
    <p:sldId id="996" r:id="rId35"/>
    <p:sldId id="998" r:id="rId36"/>
    <p:sldId id="999" r:id="rId37"/>
    <p:sldId id="1000" r:id="rId38"/>
    <p:sldId id="1001" r:id="rId39"/>
    <p:sldId id="1002" r:id="rId40"/>
    <p:sldId id="1003" r:id="rId41"/>
    <p:sldId id="1004" r:id="rId42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66"/>
    <a:srgbClr val="0000FF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29" autoAdjust="0"/>
    <p:restoredTop sz="96862" autoAdjust="0"/>
  </p:normalViewPr>
  <p:slideViewPr>
    <p:cSldViewPr snapToGrid="0">
      <p:cViewPr varScale="1">
        <p:scale>
          <a:sx n="118" d="100"/>
          <a:sy n="118" d="100"/>
        </p:scale>
        <p:origin x="114" y="462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2567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7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91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10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65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6375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26384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5673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7711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06279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16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1204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9565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29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325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５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回　</a:t>
            </a: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副問い合わせ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10457468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（クエリ），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副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, IN</a:t>
            </a:r>
            <a:r>
              <a:rPr kumimoji="1" lang="ja-JP" altLang="en-US" sz="3200" dirty="0" err="1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，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6851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今日</a:t>
            </a:r>
            <a:r>
              <a:rPr lang="ja-JP" altLang="en-US" dirty="0" smtClean="0"/>
              <a:t>の授業で行うこと（１）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088917" y="882051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元データ</a:t>
            </a:r>
            <a:endParaRPr lang="ja-JP" altLang="en-US" sz="3200" dirty="0"/>
          </a:p>
        </p:txBody>
      </p:sp>
      <p:sp>
        <p:nvSpPr>
          <p:cNvPr id="5" name="右矢印 4"/>
          <p:cNvSpPr/>
          <p:nvPr/>
        </p:nvSpPr>
        <p:spPr>
          <a:xfrm>
            <a:off x="5669686" y="1507030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6371" y="4761863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AA</a:t>
            </a:r>
            <a:r>
              <a:rPr lang="ja-JP" altLang="en-US" sz="3600" b="1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受けている科目（＝国語）</a:t>
            </a:r>
            <a:endParaRPr lang="en-US" altLang="ja-JP" sz="3600" b="1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b="1" dirty="0" smtClean="0">
                <a:solidFill>
                  <a:srgbClr val="FF0000"/>
                </a:solidFill>
              </a:rPr>
              <a:t>を１つでも受講している人は？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56371" y="5771363"/>
            <a:ext cx="12192000" cy="698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/>
              <a:t>氏名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in (select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from</a:t>
            </a:r>
            <a:r>
              <a:rPr lang="en-US" altLang="ja-JP" dirty="0" smtClean="0"/>
              <a:t>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氏名</a:t>
            </a:r>
            <a:r>
              <a:rPr lang="en-US" altLang="ja-JP" dirty="0" smtClean="0">
                <a:solidFill>
                  <a:srgbClr val="C00000"/>
                </a:solidFill>
              </a:rPr>
              <a:t>=</a:t>
            </a:r>
            <a:r>
              <a:rPr lang="en-US" altLang="ja-JP" dirty="0" smtClean="0"/>
              <a:t>'AA'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en-US" altLang="ja-JP" dirty="0" smtClean="0"/>
              <a:t>;</a:t>
            </a:r>
            <a:endParaRPr lang="en-US" altLang="ja-JP" sz="3600" dirty="0" smtClean="0"/>
          </a:p>
        </p:txBody>
      </p:sp>
      <p:sp>
        <p:nvSpPr>
          <p:cNvPr id="25" name="コンテンツ プレースホルダー 2"/>
          <p:cNvSpPr txBox="1">
            <a:spLocks/>
          </p:cNvSpPr>
          <p:nvPr/>
        </p:nvSpPr>
        <p:spPr>
          <a:xfrm>
            <a:off x="57190" y="229012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/>
              <a:t>成績</a:t>
            </a:r>
          </a:p>
        </p:txBody>
      </p:sp>
      <p:graphicFrame>
        <p:nvGraphicFramePr>
          <p:cNvPr id="27" name="表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64647"/>
              </p:ext>
            </p:extLst>
          </p:nvPr>
        </p:nvGraphicFramePr>
        <p:xfrm>
          <a:off x="998052" y="1318672"/>
          <a:ext cx="4251396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" name="円/楕円 11"/>
          <p:cNvSpPr/>
          <p:nvPr/>
        </p:nvSpPr>
        <p:spPr>
          <a:xfrm>
            <a:off x="1763091" y="1745959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graphicFrame>
        <p:nvGraphicFramePr>
          <p:cNvPr id="28" name="表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326076"/>
              </p:ext>
            </p:extLst>
          </p:nvPr>
        </p:nvGraphicFramePr>
        <p:xfrm>
          <a:off x="6553087" y="1771969"/>
          <a:ext cx="141713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科目名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800" dirty="0" smtClean="0"/>
                        <a:t>国語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表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279950"/>
              </p:ext>
            </p:extLst>
          </p:nvPr>
        </p:nvGraphicFramePr>
        <p:xfrm>
          <a:off x="9362851" y="1300794"/>
          <a:ext cx="141713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AA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CC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DD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0" name="右矢印 29"/>
          <p:cNvSpPr/>
          <p:nvPr/>
        </p:nvSpPr>
        <p:spPr>
          <a:xfrm>
            <a:off x="8401237" y="1514805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今日</a:t>
            </a:r>
            <a:r>
              <a:rPr lang="ja-JP" altLang="en-US" dirty="0" smtClean="0"/>
              <a:t>の授業で行うこと（</a:t>
            </a:r>
            <a:r>
              <a:rPr lang="ja-JP" altLang="en-US" dirty="0"/>
              <a:t>２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088917" y="882051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元データ</a:t>
            </a:r>
            <a:endParaRPr lang="ja-JP" altLang="en-US" sz="3200" dirty="0"/>
          </a:p>
        </p:txBody>
      </p:sp>
      <p:sp>
        <p:nvSpPr>
          <p:cNvPr id="5" name="右矢印 4"/>
          <p:cNvSpPr/>
          <p:nvPr/>
        </p:nvSpPr>
        <p:spPr>
          <a:xfrm>
            <a:off x="5669686" y="1507030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153648" y="5280023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b="1" dirty="0" smtClean="0">
                <a:solidFill>
                  <a:srgbClr val="FF0000"/>
                </a:solidFill>
              </a:rPr>
              <a:t>最高点（１００点）をとった人は？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57190" y="5807207"/>
            <a:ext cx="12192000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/>
              <a:t>氏名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/>
              <a:t>得点</a:t>
            </a:r>
            <a:r>
              <a:rPr lang="ja-JP" altLang="en-US" dirty="0" smtClean="0"/>
              <a:t> </a:t>
            </a:r>
            <a:r>
              <a:rPr lang="en-US" altLang="ja-JP" dirty="0">
                <a:solidFill>
                  <a:srgbClr val="C00000"/>
                </a:solidFill>
              </a:rPr>
              <a:t>=</a:t>
            </a:r>
            <a:r>
              <a:rPr lang="en-US" altLang="ja-JP" dirty="0" smtClean="0">
                <a:solidFill>
                  <a:srgbClr val="C00000"/>
                </a:solidFill>
              </a:rPr>
              <a:t> (select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max(</a:t>
            </a:r>
            <a:r>
              <a:rPr lang="ja-JP" altLang="en-US" dirty="0" smtClean="0"/>
              <a:t>得点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ja-JP" altLang="en-US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</a:t>
            </a:r>
            <a:r>
              <a:rPr lang="en-US" altLang="ja-JP" dirty="0" smtClean="0"/>
              <a:t> </a:t>
            </a:r>
            <a:r>
              <a:rPr lang="ja-JP" altLang="en-US" dirty="0" smtClean="0"/>
              <a:t>成績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en-US" altLang="ja-JP" dirty="0" smtClean="0"/>
              <a:t>;</a:t>
            </a:r>
            <a:endParaRPr lang="en-US" altLang="ja-JP" sz="3600" dirty="0" smtClean="0"/>
          </a:p>
        </p:txBody>
      </p:sp>
      <p:sp>
        <p:nvSpPr>
          <p:cNvPr id="25" name="コンテンツ プレースホルダー 2"/>
          <p:cNvSpPr txBox="1">
            <a:spLocks/>
          </p:cNvSpPr>
          <p:nvPr/>
        </p:nvSpPr>
        <p:spPr>
          <a:xfrm>
            <a:off x="57190" y="229012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/>
              <a:t>成績</a:t>
            </a:r>
          </a:p>
        </p:txBody>
      </p:sp>
      <p:graphicFrame>
        <p:nvGraphicFramePr>
          <p:cNvPr id="27" name="表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623002"/>
              </p:ext>
            </p:extLst>
          </p:nvPr>
        </p:nvGraphicFramePr>
        <p:xfrm>
          <a:off x="998052" y="1318672"/>
          <a:ext cx="4251396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" name="円/楕円 11"/>
          <p:cNvSpPr/>
          <p:nvPr/>
        </p:nvSpPr>
        <p:spPr>
          <a:xfrm>
            <a:off x="4534772" y="2637917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graphicFrame>
        <p:nvGraphicFramePr>
          <p:cNvPr id="28" name="表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798407"/>
              </p:ext>
            </p:extLst>
          </p:nvPr>
        </p:nvGraphicFramePr>
        <p:xfrm>
          <a:off x="6553087" y="1771969"/>
          <a:ext cx="141713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得点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9" name="表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550089"/>
              </p:ext>
            </p:extLst>
          </p:nvPr>
        </p:nvGraphicFramePr>
        <p:xfrm>
          <a:off x="9301528" y="1797913"/>
          <a:ext cx="141713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CC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0" name="右矢印 29"/>
          <p:cNvSpPr/>
          <p:nvPr/>
        </p:nvSpPr>
        <p:spPr>
          <a:xfrm>
            <a:off x="8401237" y="1514805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14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87234" y="5369184"/>
            <a:ext cx="9779825" cy="10599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ja-JP" altLang="en-US" b="1" dirty="0" smtClean="0"/>
              <a:t>問い合わせ（クエリ）の結果</a:t>
            </a:r>
            <a:r>
              <a:rPr kumimoji="1" lang="ja-JP" altLang="en-US" dirty="0" smtClean="0"/>
              <a:t>を使った</a:t>
            </a:r>
            <a:r>
              <a:rPr kumimoji="1" lang="ja-JP" altLang="en-US" b="1" dirty="0" smtClean="0"/>
              <a:t>問い合わせ（クエリ）</a:t>
            </a:r>
            <a:r>
              <a:rPr kumimoji="1" lang="ja-JP" altLang="en-US" dirty="0" smtClean="0"/>
              <a:t>ができるようになる．複数のテーブルがあってもＯＫ</a:t>
            </a:r>
            <a:endParaRPr kumimoji="1" lang="ja-JP" altLang="en-US" dirty="0"/>
          </a:p>
        </p:txBody>
      </p:sp>
      <p:sp>
        <p:nvSpPr>
          <p:cNvPr id="9" name="角丸四角形 8"/>
          <p:cNvSpPr/>
          <p:nvPr/>
        </p:nvSpPr>
        <p:spPr>
          <a:xfrm>
            <a:off x="741268" y="5139733"/>
            <a:ext cx="9871313" cy="156006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右矢印 10"/>
          <p:cNvSpPr/>
          <p:nvPr/>
        </p:nvSpPr>
        <p:spPr>
          <a:xfrm>
            <a:off x="5718085" y="1198286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184627"/>
              </p:ext>
            </p:extLst>
          </p:nvPr>
        </p:nvGraphicFramePr>
        <p:xfrm>
          <a:off x="1046451" y="1009928"/>
          <a:ext cx="4251396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615490"/>
              </p:ext>
            </p:extLst>
          </p:nvPr>
        </p:nvGraphicFramePr>
        <p:xfrm>
          <a:off x="6601486" y="1463225"/>
          <a:ext cx="141713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得点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157401"/>
              </p:ext>
            </p:extLst>
          </p:nvPr>
        </p:nvGraphicFramePr>
        <p:xfrm>
          <a:off x="9349927" y="1489169"/>
          <a:ext cx="1417132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5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CC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右矢印 16"/>
          <p:cNvSpPr/>
          <p:nvPr/>
        </p:nvSpPr>
        <p:spPr>
          <a:xfrm>
            <a:off x="8449636" y="1206061"/>
            <a:ext cx="469273" cy="1602537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18" name="円/楕円 17"/>
          <p:cNvSpPr/>
          <p:nvPr/>
        </p:nvSpPr>
        <p:spPr>
          <a:xfrm>
            <a:off x="4635416" y="236281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</p:spTree>
    <p:extLst>
      <p:ext uri="{BB962C8B-B14F-4D97-AF65-F5344CB8AC3E}">
        <p14:creationId xmlns:p14="http://schemas.microsoft.com/office/powerpoint/2010/main" val="410222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SQL </a:t>
            </a:r>
            <a:r>
              <a:rPr lang="ja-JP" altLang="en-US" dirty="0" smtClean="0"/>
              <a:t>の書き方の例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1035"/>
            <a:ext cx="11671300" cy="38309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＜</a:t>
            </a:r>
            <a:r>
              <a:rPr lang="en-US" altLang="ja-JP" sz="3600" dirty="0" smtClean="0">
                <a:latin typeface="Inconsolata" panose="020B0609030003000000" pitchFamily="49" charset="0"/>
              </a:rPr>
              <a:t>*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やフィールド名の並び＞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</a:t>
            </a:r>
            <a:r>
              <a:rPr lang="ja-JP" altLang="en-US" sz="3600" dirty="0" smtClean="0"/>
              <a:t>テーブル名の並び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600" dirty="0" smtClean="0"/>
              <a:t>＜選択条件＞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endParaRPr kumimoji="1" lang="en-US" altLang="ja-JP" sz="3600" dirty="0" smtClean="0"/>
          </a:p>
        </p:txBody>
      </p:sp>
      <p:cxnSp>
        <p:nvCxnSpPr>
          <p:cNvPr id="17" name="直線矢印コネクタ 16"/>
          <p:cNvCxnSpPr/>
          <p:nvPr/>
        </p:nvCxnSpPr>
        <p:spPr>
          <a:xfrm flipH="1" flipV="1">
            <a:off x="6347097" y="2814320"/>
            <a:ext cx="954197" cy="215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7563705" y="2716105"/>
            <a:ext cx="39821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</a:t>
            </a:r>
            <a:r>
              <a:rPr lang="ja-JP" altLang="en-US" sz="2800" dirty="0" smtClean="0"/>
              <a:t>テーブル名を</a:t>
            </a:r>
            <a:endParaRPr lang="en-US" altLang="ja-JP" sz="2800" dirty="0" smtClean="0"/>
          </a:p>
          <a:p>
            <a:r>
              <a:rPr kumimoji="1" lang="ja-JP" altLang="en-US" sz="2800" dirty="0"/>
              <a:t>並</a:t>
            </a:r>
            <a:r>
              <a:rPr kumimoji="1" lang="ja-JP" altLang="en-US" sz="2800" dirty="0" smtClean="0"/>
              <a:t>べるので、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  <p:sp>
        <p:nvSpPr>
          <p:cNvPr id="21" name="正方形/長方形 20"/>
          <p:cNvSpPr/>
          <p:nvPr/>
        </p:nvSpPr>
        <p:spPr>
          <a:xfrm>
            <a:off x="2045736" y="3281592"/>
            <a:ext cx="2741930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4713890" y="887845"/>
            <a:ext cx="1011100" cy="432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5898034" y="646757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のときは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5793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SQL </a:t>
            </a:r>
            <a:r>
              <a:rPr lang="ja-JP" altLang="en-US" dirty="0" smtClean="0"/>
              <a:t>の書き方の例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1035"/>
            <a:ext cx="11671300" cy="383093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＜</a:t>
            </a:r>
            <a:r>
              <a:rPr lang="en-US" altLang="ja-JP" sz="3600" dirty="0" smtClean="0">
                <a:latin typeface="Inconsolata" panose="020B0609030003000000" pitchFamily="49" charset="0"/>
              </a:rPr>
              <a:t>*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やフィールド名の並び＞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</a:t>
            </a:r>
            <a:r>
              <a:rPr lang="ja-JP" altLang="en-US" sz="3600" dirty="0" smtClean="0"/>
              <a:t>テーブル名の並び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600" dirty="0" smtClean="0"/>
              <a:t>＜選択条件＞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endParaRPr kumimoji="1" lang="en-US" altLang="ja-JP" sz="3600" dirty="0" smtClean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15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7" name="直線矢印コネクタ 16"/>
          <p:cNvCxnSpPr/>
          <p:nvPr/>
        </p:nvCxnSpPr>
        <p:spPr>
          <a:xfrm flipH="1" flipV="1">
            <a:off x="6347097" y="2814320"/>
            <a:ext cx="954197" cy="215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7563705" y="2716105"/>
            <a:ext cx="39821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</a:t>
            </a:r>
            <a:r>
              <a:rPr lang="ja-JP" altLang="en-US" sz="2800" dirty="0" smtClean="0"/>
              <a:t>テーブル名を</a:t>
            </a:r>
            <a:endParaRPr lang="en-US" altLang="ja-JP" sz="2800" dirty="0" smtClean="0"/>
          </a:p>
          <a:p>
            <a:r>
              <a:rPr kumimoji="1" lang="ja-JP" altLang="en-US" sz="2800" dirty="0"/>
              <a:t>並</a:t>
            </a:r>
            <a:r>
              <a:rPr kumimoji="1" lang="ja-JP" altLang="en-US" sz="2800" dirty="0" smtClean="0"/>
              <a:t>べるので、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  <p:sp>
        <p:nvSpPr>
          <p:cNvPr id="21" name="正方形/長方形 20"/>
          <p:cNvSpPr/>
          <p:nvPr/>
        </p:nvSpPr>
        <p:spPr>
          <a:xfrm>
            <a:off x="2045736" y="3281592"/>
            <a:ext cx="2741930" cy="777240"/>
          </a:xfrm>
          <a:prstGeom prst="rect">
            <a:avLst/>
          </a:prstGeom>
          <a:noFill/>
          <a:ln w="57150">
            <a:solidFill>
              <a:srgbClr val="FF0000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4" name="直線矢印コネクタ 23"/>
          <p:cNvCxnSpPr/>
          <p:nvPr/>
        </p:nvCxnSpPr>
        <p:spPr>
          <a:xfrm flipH="1">
            <a:off x="4713890" y="887845"/>
            <a:ext cx="1011100" cy="432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5898034" y="646757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 smtClean="0"/>
              <a:t>2</a:t>
            </a:r>
            <a:r>
              <a:rPr kumimoji="1" lang="ja-JP" altLang="en-US" sz="2800" b="1" dirty="0" smtClean="0"/>
              <a:t>つ以上</a:t>
            </a:r>
            <a:r>
              <a:rPr kumimoji="1" lang="ja-JP" altLang="en-US" sz="2800" dirty="0" smtClean="0"/>
              <a:t>のときは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半角カンマで</a:t>
            </a:r>
            <a:r>
              <a:rPr kumimoji="1" lang="ja-JP" altLang="en-US" sz="2800" b="1" dirty="0" smtClean="0"/>
              <a:t>区切る</a:t>
            </a:r>
            <a:endParaRPr kumimoji="1" lang="ja-JP" altLang="en-US" sz="2800" b="1" dirty="0"/>
          </a:p>
        </p:txBody>
      </p:sp>
      <p:sp>
        <p:nvSpPr>
          <p:cNvPr id="3" name="上矢印 2"/>
          <p:cNvSpPr/>
          <p:nvPr/>
        </p:nvSpPr>
        <p:spPr>
          <a:xfrm>
            <a:off x="2263368" y="4172155"/>
            <a:ext cx="1255923" cy="374573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523230" y="420490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選択条件が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2082275" y="4896595"/>
            <a:ext cx="7890943" cy="1873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3200" dirty="0" smtClean="0"/>
              <a:t>＜属性名＞ </a:t>
            </a:r>
            <a:r>
              <a:rPr lang="en-US" altLang="ja-JP" sz="3200" dirty="0" smtClean="0">
                <a:solidFill>
                  <a:srgbClr val="C00000"/>
                </a:solidFill>
              </a:rPr>
              <a:t>IN ( SELECT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＜フィールド名＞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＜テーブル名の並び＞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WHERE </a:t>
            </a:r>
            <a:r>
              <a:rPr lang="ja-JP" altLang="en-US" sz="3200" dirty="0" smtClean="0"/>
              <a:t>＜選択条件＞</a:t>
            </a:r>
            <a:r>
              <a:rPr lang="en-US" altLang="ja-JP" sz="3200" dirty="0" smtClean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5503259" y="4162063"/>
            <a:ext cx="6213560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＜属性名＞ </a:t>
            </a:r>
            <a:r>
              <a:rPr kumimoji="1" lang="en-US" altLang="ja-JP" sz="2800" b="1" dirty="0" smtClean="0">
                <a:solidFill>
                  <a:srgbClr val="C00000"/>
                </a:solidFill>
              </a:rPr>
              <a:t>IN ( 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＜</a:t>
            </a:r>
            <a:r>
              <a:rPr kumimoji="1" lang="en-US" altLang="ja-JP" sz="2800" b="1" dirty="0" smtClean="0">
                <a:solidFill>
                  <a:srgbClr val="FF0000"/>
                </a:solidFill>
              </a:rPr>
              <a:t>SQL</a:t>
            </a:r>
            <a:r>
              <a:rPr kumimoji="1" lang="ja-JP" altLang="en-US" sz="2800" b="1" dirty="0" smtClean="0">
                <a:solidFill>
                  <a:srgbClr val="FF0000"/>
                </a:solidFill>
              </a:rPr>
              <a:t>問い合わせ＞ </a:t>
            </a:r>
            <a:r>
              <a:rPr kumimoji="1" lang="en-US" altLang="ja-JP" sz="2800" b="1" dirty="0" smtClean="0">
                <a:solidFill>
                  <a:srgbClr val="C00000"/>
                </a:solidFill>
              </a:rPr>
              <a:t>)</a:t>
            </a:r>
            <a:endParaRPr kumimoji="1" lang="ja-JP" altLang="en-US" sz="2800" b="1" dirty="0">
              <a:solidFill>
                <a:srgbClr val="C00000"/>
              </a:solidFill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8999234" y="6094706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err="1" smtClean="0">
                <a:solidFill>
                  <a:srgbClr val="FF0000"/>
                </a:solidFill>
              </a:rPr>
              <a:t>のように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な</a:t>
            </a:r>
            <a:r>
              <a:rPr lang="ja-JP" altLang="en-US" sz="2800" b="1" dirty="0">
                <a:solidFill>
                  <a:srgbClr val="FF0000"/>
                </a:solidFill>
              </a:rPr>
              <a:t>る</a:t>
            </a:r>
            <a:endParaRPr lang="en-US" altLang="ja-JP" sz="2800" b="1" dirty="0" smtClean="0">
              <a:solidFill>
                <a:srgbClr val="FF0000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10508005" y="472812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FF0000"/>
                </a:solidFill>
              </a:rPr>
              <a:t>のとき</a:t>
            </a:r>
            <a:r>
              <a:rPr lang="ja-JP" altLang="en-US" sz="2800" b="1" dirty="0">
                <a:solidFill>
                  <a:srgbClr val="FF0000"/>
                </a:solidFill>
              </a:rPr>
              <a:t>は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48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5-1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IN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7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4063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IN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テキスト ボックス 7"/>
          <p:cNvSpPr txBox="1"/>
          <p:nvPr/>
        </p:nvSpPr>
        <p:spPr>
          <a:xfrm>
            <a:off x="792713" y="1175326"/>
            <a:ext cx="8141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solidFill>
                  <a:srgbClr val="C80000"/>
                </a:solidFill>
              </a:rPr>
              <a:t>選択条件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で，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複数</a:t>
            </a:r>
            <a:r>
              <a:rPr kumimoji="1" lang="ja-JP" altLang="en-US" sz="3600" dirty="0" smtClean="0">
                <a:solidFill>
                  <a:srgbClr val="003366"/>
                </a:solidFill>
              </a:rPr>
              <a:t>の値の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どれか１つに</a:t>
            </a:r>
            <a:endParaRPr kumimoji="1" lang="en-US" altLang="ja-JP" sz="3600" b="1" u="sng" dirty="0" smtClean="0">
              <a:solidFill>
                <a:srgbClr val="FF0000"/>
              </a:solidFill>
            </a:endParaRPr>
          </a:p>
          <a:p>
            <a:r>
              <a:rPr lang="ja-JP" altLang="en-US" sz="3600" b="1" u="sng" dirty="0" smtClean="0">
                <a:solidFill>
                  <a:srgbClr val="FF0000"/>
                </a:solidFill>
              </a:rPr>
              <a:t>一致</a:t>
            </a:r>
            <a:r>
              <a:rPr lang="ja-JP" altLang="en-US" sz="3600" dirty="0" smtClean="0">
                <a:solidFill>
                  <a:srgbClr val="003366"/>
                </a:solidFill>
              </a:rPr>
              <a:t>するという条件を指定したいとき</a:t>
            </a:r>
            <a:endParaRPr kumimoji="1" lang="ja-JP" altLang="en-US" sz="3600" dirty="0">
              <a:solidFill>
                <a:srgbClr val="003366"/>
              </a:solidFill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419100" y="942741"/>
            <a:ext cx="8721680" cy="1548290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右矢印 10"/>
          <p:cNvSpPr/>
          <p:nvPr/>
        </p:nvSpPr>
        <p:spPr>
          <a:xfrm>
            <a:off x="5497540" y="4058108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307968" y="5618994"/>
            <a:ext cx="5817232" cy="1114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/>
              <a:t>氏名</a:t>
            </a:r>
            <a:r>
              <a:rPr lang="ja-JP" altLang="en-US" sz="2400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成績 </a:t>
            </a:r>
            <a:endParaRPr lang="en-US" altLang="ja-JP" sz="2400" dirty="0" smtClean="0"/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b="1" dirty="0" smtClean="0">
                <a:solidFill>
                  <a:srgbClr val="C00000"/>
                </a:solidFill>
              </a:rPr>
              <a:t>IN </a:t>
            </a:r>
            <a:r>
              <a:rPr lang="en-US" altLang="ja-JP" sz="2400" b="1" dirty="0" smtClean="0"/>
              <a:t>('</a:t>
            </a:r>
            <a:r>
              <a:rPr lang="ja-JP" altLang="en-US" sz="2400" b="1" dirty="0" smtClean="0"/>
              <a:t>算数</a:t>
            </a:r>
            <a:r>
              <a:rPr lang="en-US" altLang="ja-JP" sz="2400" b="1" dirty="0" smtClean="0"/>
              <a:t>', '</a:t>
            </a:r>
            <a:r>
              <a:rPr lang="ja-JP" altLang="en-US" sz="2400" b="1" dirty="0" smtClean="0"/>
              <a:t>英語</a:t>
            </a:r>
            <a:r>
              <a:rPr lang="en-US" altLang="ja-JP" sz="2400" b="1" dirty="0" smtClean="0"/>
              <a:t>');</a:t>
            </a:r>
            <a:endParaRPr lang="en-US" altLang="ja-JP" sz="3200" b="1" dirty="0" smtClean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160021"/>
              </p:ext>
            </p:extLst>
          </p:nvPr>
        </p:nvGraphicFramePr>
        <p:xfrm>
          <a:off x="6250712" y="3995260"/>
          <a:ext cx="141713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4943654" y="2850195"/>
            <a:ext cx="70070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「</a:t>
            </a:r>
            <a:r>
              <a:rPr lang="ja-JP" altLang="en-US" sz="2800" b="1" dirty="0"/>
              <a:t>算数</a:t>
            </a:r>
            <a:r>
              <a:rPr kumimoji="1" lang="ja-JP" altLang="en-US" sz="2800" dirty="0" smtClean="0"/>
              <a:t>」か「</a:t>
            </a:r>
            <a:r>
              <a:rPr kumimoji="1" lang="ja-JP" altLang="en-US" sz="2800" b="1" dirty="0" smtClean="0"/>
              <a:t>英語</a:t>
            </a:r>
            <a:r>
              <a:rPr kumimoji="1" lang="ja-JP" altLang="en-US" sz="2800" dirty="0" smtClean="0"/>
              <a:t>」を受講している人は？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（</a:t>
            </a:r>
            <a:r>
              <a:rPr lang="ja-JP" altLang="en-US" sz="2800" b="1" dirty="0" smtClean="0"/>
              <a:t>どちらか１つ</a:t>
            </a:r>
            <a:r>
              <a:rPr lang="ja-JP" altLang="en-US" sz="2800" dirty="0" smtClean="0"/>
              <a:t>あれば良い）</a:t>
            </a:r>
            <a:endParaRPr kumimoji="1" lang="ja-JP" altLang="en-US" sz="2800" dirty="0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890568"/>
              </p:ext>
            </p:extLst>
          </p:nvPr>
        </p:nvGraphicFramePr>
        <p:xfrm>
          <a:off x="576348" y="2843228"/>
          <a:ext cx="4251396" cy="3332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1794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IN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499240" y="2318829"/>
            <a:ext cx="11046645" cy="20859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40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4000" dirty="0" smtClean="0">
                <a:latin typeface="Inconsolata" panose="020B0609030003000000" pitchFamily="49" charset="0"/>
              </a:rPr>
              <a:t> </a:t>
            </a:r>
            <a:r>
              <a:rPr lang="ja-JP" altLang="en-US" sz="4000" dirty="0">
                <a:latin typeface="Inconsolata" panose="020B0609030003000000" pitchFamily="49" charset="0"/>
              </a:rPr>
              <a:t>氏名</a:t>
            </a:r>
            <a:r>
              <a:rPr lang="ja-JP" altLang="en-US" sz="4000" dirty="0" smtClean="0">
                <a:latin typeface="Inconsolata" panose="020B0609030003000000" pitchFamily="49" charset="0"/>
              </a:rPr>
              <a:t> </a:t>
            </a:r>
            <a:r>
              <a:rPr lang="en-US" altLang="ja-JP" sz="40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</a:t>
            </a:r>
            <a:r>
              <a:rPr lang="en-US" altLang="ja-JP" sz="4000" dirty="0" smtClean="0">
                <a:latin typeface="Inconsolata" panose="020B0609030003000000" pitchFamily="49" charset="0"/>
              </a:rPr>
              <a:t> </a:t>
            </a:r>
            <a:r>
              <a:rPr lang="ja-JP" altLang="en-US" sz="4000" dirty="0" smtClean="0">
                <a:latin typeface="Inconsolata" panose="020B0609030003000000" pitchFamily="49" charset="0"/>
              </a:rPr>
              <a:t>成績 </a:t>
            </a:r>
            <a:endParaRPr lang="en-US" altLang="ja-JP" sz="40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ja-JP" sz="40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WHERE</a:t>
            </a:r>
            <a:r>
              <a:rPr lang="en-US" altLang="ja-JP" sz="4000" dirty="0" smtClean="0">
                <a:latin typeface="Inconsolata" panose="020B0609030003000000" pitchFamily="49" charset="0"/>
              </a:rPr>
              <a:t> </a:t>
            </a:r>
            <a:r>
              <a:rPr lang="ja-JP" altLang="en-US" sz="4000" dirty="0" smtClean="0">
                <a:latin typeface="Inconsolata" panose="020B0609030003000000" pitchFamily="49" charset="0"/>
              </a:rPr>
              <a:t>科目名 </a:t>
            </a:r>
            <a:r>
              <a:rPr lang="en-US" altLang="ja-JP" sz="4000" b="1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IN </a:t>
            </a:r>
            <a:r>
              <a:rPr lang="en-US" altLang="ja-JP" sz="4000" b="1" dirty="0" smtClean="0">
                <a:latin typeface="Inconsolata" panose="020B0609030003000000" pitchFamily="49" charset="0"/>
              </a:rPr>
              <a:t>('</a:t>
            </a:r>
            <a:r>
              <a:rPr lang="ja-JP" altLang="en-US" sz="4000" b="1" dirty="0" smtClean="0">
                <a:latin typeface="Inconsolata" panose="020B0609030003000000" pitchFamily="49" charset="0"/>
              </a:rPr>
              <a:t>算数</a:t>
            </a:r>
            <a:r>
              <a:rPr lang="en-US" altLang="ja-JP" sz="4000" b="1" dirty="0" smtClean="0">
                <a:latin typeface="Inconsolata" panose="020B0609030003000000" pitchFamily="49" charset="0"/>
              </a:rPr>
              <a:t>', '</a:t>
            </a:r>
            <a:r>
              <a:rPr lang="ja-JP" altLang="en-US" sz="4000" b="1" dirty="0" smtClean="0">
                <a:latin typeface="Inconsolata" panose="020B0609030003000000" pitchFamily="49" charset="0"/>
              </a:rPr>
              <a:t>英語</a:t>
            </a:r>
            <a:r>
              <a:rPr lang="en-US" altLang="ja-JP" sz="4000" b="1" dirty="0" smtClean="0">
                <a:latin typeface="Inconsolata" panose="020B0609030003000000" pitchFamily="49" charset="0"/>
              </a:rPr>
              <a:t>');</a:t>
            </a:r>
            <a:endParaRPr lang="en-US" altLang="ja-JP" sz="4800" b="1" dirty="0" smtClean="0">
              <a:latin typeface="Inconsolata" panose="020B0609030003000000" pitchFamily="49" charset="0"/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5469520" y="3823102"/>
            <a:ext cx="361950" cy="87630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/>
          <p:nvPr/>
        </p:nvCxnSpPr>
        <p:spPr>
          <a:xfrm flipH="1" flipV="1">
            <a:off x="10467391" y="4031360"/>
            <a:ext cx="190500" cy="85268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 flipH="1" flipV="1">
            <a:off x="8025606" y="3893215"/>
            <a:ext cx="66674" cy="1100816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4009545" y="4873781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半角丸かっこ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で囲む</a:t>
            </a:r>
            <a:endParaRPr kumimoji="1" lang="ja-JP" altLang="en-US" sz="28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9672450" y="5128042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半角丸かっこ</a:t>
            </a:r>
            <a:endParaRPr lang="en-US" altLang="ja-JP" sz="2800" dirty="0" smtClean="0"/>
          </a:p>
          <a:p>
            <a:r>
              <a:rPr kumimoji="1" lang="ja-JP" altLang="en-US" sz="2800" dirty="0" smtClean="0"/>
              <a:t>で囲む</a:t>
            </a:r>
            <a:endParaRPr kumimoji="1" lang="ja-JP" altLang="en-US" sz="28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7554207" y="5128042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半角の</a:t>
            </a:r>
            <a:endParaRPr lang="en-US" altLang="ja-JP" sz="2800" dirty="0" smtClean="0"/>
          </a:p>
          <a:p>
            <a:r>
              <a:rPr kumimoji="1" lang="ja-JP" altLang="en-US" sz="2800" dirty="0"/>
              <a:t>カンマ</a:t>
            </a:r>
          </a:p>
        </p:txBody>
      </p:sp>
    </p:spTree>
    <p:extLst>
      <p:ext uri="{BB962C8B-B14F-4D97-AF65-F5344CB8AC3E}">
        <p14:creationId xmlns:p14="http://schemas.microsoft.com/office/powerpoint/2010/main" val="1332904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5-2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副問い合わせの例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10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03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副問い合わせ</a:t>
            </a:r>
          </a:p>
        </p:txBody>
      </p:sp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244929" y="2471903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 smtClean="0"/>
              <a:t>◆ 副問い合わせなし</a:t>
            </a:r>
            <a:endParaRPr lang="ja-JP" altLang="en-US" sz="3200" b="1" dirty="0"/>
          </a:p>
        </p:txBody>
      </p:sp>
      <p:sp>
        <p:nvSpPr>
          <p:cNvPr id="39" name="コンテンツ プレースホルダー 2"/>
          <p:cNvSpPr txBox="1">
            <a:spLocks/>
          </p:cNvSpPr>
          <p:nvPr/>
        </p:nvSpPr>
        <p:spPr>
          <a:xfrm>
            <a:off x="696752" y="2998089"/>
            <a:ext cx="8430827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FROM</a:t>
            </a:r>
            <a:r>
              <a:rPr lang="en-US" altLang="ja-JP" dirty="0" smtClean="0"/>
              <a:t>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氏名</a:t>
            </a:r>
            <a:r>
              <a:rPr lang="en-US" altLang="ja-JP" dirty="0" smtClean="0">
                <a:solidFill>
                  <a:srgbClr val="C00000"/>
                </a:solidFill>
              </a:rPr>
              <a:t>=</a:t>
            </a:r>
            <a:r>
              <a:rPr lang="en-US" altLang="ja-JP" dirty="0" smtClean="0"/>
              <a:t>'AA';</a:t>
            </a:r>
          </a:p>
        </p:txBody>
      </p:sp>
      <p:sp>
        <p:nvSpPr>
          <p:cNvPr id="40" name="コンテンツ プレースホルダー 2"/>
          <p:cNvSpPr txBox="1">
            <a:spLocks/>
          </p:cNvSpPr>
          <p:nvPr/>
        </p:nvSpPr>
        <p:spPr>
          <a:xfrm>
            <a:off x="696752" y="3852027"/>
            <a:ext cx="11359721" cy="6989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/>
              <a:t>氏名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IN (</a:t>
            </a:r>
            <a:r>
              <a:rPr lang="en-US" altLang="ja-JP" dirty="0" smtClean="0"/>
              <a:t>'</a:t>
            </a:r>
            <a:r>
              <a:rPr lang="ja-JP" altLang="en-US" dirty="0" smtClean="0"/>
              <a:t>国語</a:t>
            </a:r>
            <a:r>
              <a:rPr lang="en-US" altLang="ja-JP" dirty="0" smtClean="0"/>
              <a:t>'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en-US" altLang="ja-JP" dirty="0" smtClean="0"/>
              <a:t>;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70923" y="997911"/>
            <a:ext cx="1003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問い合わせの結果を，</a:t>
            </a:r>
            <a:r>
              <a:rPr lang="ja-JP" altLang="en-US" sz="3200" dirty="0" smtClean="0">
                <a:solidFill>
                  <a:srgbClr val="FF0000"/>
                </a:solidFill>
              </a:rPr>
              <a:t>別</a:t>
            </a:r>
            <a:r>
              <a:rPr lang="ja-JP" altLang="en-US" sz="3200" dirty="0" smtClean="0"/>
              <a:t>の問い合わせで使いたいとき</a:t>
            </a:r>
            <a:endParaRPr kumimoji="1" lang="ja-JP" altLang="en-US" sz="3200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44929" y="478510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 smtClean="0"/>
              <a:t>◆ 副問い合わせあり</a:t>
            </a:r>
            <a:endParaRPr lang="ja-JP" altLang="en-US" sz="3200" b="1" dirty="0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696752" y="5522991"/>
            <a:ext cx="12192000" cy="698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/>
              <a:t>氏名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IN (SELECT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FROM</a:t>
            </a:r>
            <a:r>
              <a:rPr lang="en-US" altLang="ja-JP" dirty="0" smtClean="0"/>
              <a:t>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氏名</a:t>
            </a:r>
            <a:r>
              <a:rPr lang="en-US" altLang="ja-JP" dirty="0" smtClean="0">
                <a:solidFill>
                  <a:srgbClr val="C00000"/>
                </a:solidFill>
              </a:rPr>
              <a:t>=</a:t>
            </a:r>
            <a:r>
              <a:rPr lang="en-US" altLang="ja-JP" dirty="0" smtClean="0"/>
              <a:t>'AA'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en-US" altLang="ja-JP" dirty="0" smtClean="0"/>
              <a:t>;</a:t>
            </a:r>
            <a:endParaRPr lang="en-US" altLang="ja-JP" sz="3600" dirty="0" smtClean="0"/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124619" y="1810715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AA</a:t>
            </a:r>
            <a:r>
              <a:rPr lang="ja-JP" altLang="en-US" sz="3600" b="1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受けている科目を１つでも受講している人は？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78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副問い合わせ</a:t>
            </a:r>
          </a:p>
        </p:txBody>
      </p:sp>
      <p:sp>
        <p:nvSpPr>
          <p:cNvPr id="36" name="角丸四角形 35"/>
          <p:cNvSpPr/>
          <p:nvPr/>
        </p:nvSpPr>
        <p:spPr>
          <a:xfrm>
            <a:off x="419100" y="942741"/>
            <a:ext cx="10753006" cy="1388042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>
          <a:xfrm>
            <a:off x="1732149" y="2390247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元データ</a:t>
            </a:r>
            <a:endParaRPr lang="ja-JP" altLang="en-US" sz="3200" dirty="0"/>
          </a:p>
        </p:txBody>
      </p:sp>
      <p:sp>
        <p:nvSpPr>
          <p:cNvPr id="24" name="右矢印 23"/>
          <p:cNvSpPr/>
          <p:nvPr/>
        </p:nvSpPr>
        <p:spPr>
          <a:xfrm>
            <a:off x="4628735" y="2823455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39704" y="3783380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/>
              <a:t>成績</a:t>
            </a:r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031817"/>
              </p:ext>
            </p:extLst>
          </p:nvPr>
        </p:nvGraphicFramePr>
        <p:xfrm>
          <a:off x="1068251" y="2869412"/>
          <a:ext cx="3190435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9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9" name="コンテンツ プレースホルダー 2"/>
          <p:cNvSpPr txBox="1">
            <a:spLocks/>
          </p:cNvSpPr>
          <p:nvPr/>
        </p:nvSpPr>
        <p:spPr>
          <a:xfrm>
            <a:off x="4324618" y="3835198"/>
            <a:ext cx="6847488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成績 </a:t>
            </a: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氏名</a:t>
            </a:r>
            <a:r>
              <a:rPr lang="en-US" altLang="ja-JP" sz="2400" dirty="0" smtClean="0">
                <a:solidFill>
                  <a:srgbClr val="C00000"/>
                </a:solidFill>
              </a:rPr>
              <a:t>=</a:t>
            </a:r>
            <a:r>
              <a:rPr lang="en-US" altLang="ja-JP" sz="2400" dirty="0" smtClean="0"/>
              <a:t>'AA';</a:t>
            </a:r>
            <a:endParaRPr lang="en-US" altLang="ja-JP" sz="3200" dirty="0" smtClean="0"/>
          </a:p>
        </p:txBody>
      </p:sp>
      <p:sp>
        <p:nvSpPr>
          <p:cNvPr id="40" name="コンテンツ プレースホルダー 2"/>
          <p:cNvSpPr txBox="1">
            <a:spLocks/>
          </p:cNvSpPr>
          <p:nvPr/>
        </p:nvSpPr>
        <p:spPr>
          <a:xfrm>
            <a:off x="4980777" y="5816007"/>
            <a:ext cx="7338777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/>
              <a:t>氏名</a:t>
            </a:r>
            <a:r>
              <a:rPr lang="en-US" altLang="ja-JP" sz="2400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 </a:t>
            </a:r>
            <a:r>
              <a:rPr lang="ja-JP" altLang="en-US" sz="2400" dirty="0" smtClean="0"/>
              <a:t>成績 </a:t>
            </a: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dirty="0" smtClean="0">
                <a:solidFill>
                  <a:srgbClr val="C00000"/>
                </a:solidFill>
              </a:rPr>
              <a:t>IN (</a:t>
            </a:r>
            <a:r>
              <a:rPr lang="en-US" altLang="ja-JP" sz="2400" dirty="0" smtClean="0"/>
              <a:t>'</a:t>
            </a:r>
            <a:r>
              <a:rPr lang="ja-JP" altLang="en-US" sz="2400" dirty="0" smtClean="0"/>
              <a:t>国語</a:t>
            </a:r>
            <a:r>
              <a:rPr lang="en-US" altLang="ja-JP" sz="2400" dirty="0" smtClean="0"/>
              <a:t>'</a:t>
            </a:r>
            <a:r>
              <a:rPr lang="en-US" altLang="ja-JP" sz="2400" dirty="0" smtClean="0">
                <a:solidFill>
                  <a:srgbClr val="C00000"/>
                </a:solidFill>
              </a:rPr>
              <a:t>)</a:t>
            </a:r>
            <a:r>
              <a:rPr lang="en-US" altLang="ja-JP" sz="2400" dirty="0" smtClean="0"/>
              <a:t>;</a:t>
            </a:r>
            <a:endParaRPr lang="en-US" altLang="ja-JP" sz="3200" dirty="0" smtClean="0"/>
          </a:p>
        </p:txBody>
      </p:sp>
      <p:sp>
        <p:nvSpPr>
          <p:cNvPr id="41" name="右矢印 40"/>
          <p:cNvSpPr/>
          <p:nvPr/>
        </p:nvSpPr>
        <p:spPr>
          <a:xfrm>
            <a:off x="5653045" y="4576617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42" name="表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393745"/>
              </p:ext>
            </p:extLst>
          </p:nvPr>
        </p:nvGraphicFramePr>
        <p:xfrm>
          <a:off x="5413752" y="2823455"/>
          <a:ext cx="1417132" cy="91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3" name="表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8262105"/>
              </p:ext>
            </p:extLst>
          </p:nvPr>
        </p:nvGraphicFramePr>
        <p:xfrm>
          <a:off x="6331230" y="4396239"/>
          <a:ext cx="141713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4" name="円/楕円 43"/>
          <p:cNvSpPr/>
          <p:nvPr/>
        </p:nvSpPr>
        <p:spPr>
          <a:xfrm>
            <a:off x="1211548" y="3268296"/>
            <a:ext cx="651651" cy="515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30813" y="1097403"/>
            <a:ext cx="9992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solidFill>
                  <a:srgbClr val="C80000"/>
                </a:solidFill>
              </a:rPr>
              <a:t>問い合わせ</a:t>
            </a:r>
            <a:r>
              <a:rPr kumimoji="1" lang="ja-JP" altLang="en-US" sz="3600" dirty="0" smtClean="0"/>
              <a:t>の結果を、</a:t>
            </a:r>
            <a:r>
              <a:rPr kumimoji="1" lang="ja-JP" altLang="en-US" sz="3600" b="1" dirty="0" smtClean="0">
                <a:solidFill>
                  <a:srgbClr val="FF0000"/>
                </a:solidFill>
              </a:rPr>
              <a:t>別の</a:t>
            </a:r>
            <a:r>
              <a:rPr kumimoji="1" lang="ja-JP" altLang="en-US" sz="3600" dirty="0" smtClean="0">
                <a:solidFill>
                  <a:srgbClr val="C80000"/>
                </a:solidFill>
              </a:rPr>
              <a:t>問い合わせ</a:t>
            </a:r>
            <a:r>
              <a:rPr kumimoji="1" lang="ja-JP" altLang="en-US" sz="3600" dirty="0" smtClean="0"/>
              <a:t>で使いたいことがある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29896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13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副問い合わせ</a:t>
            </a: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830813" y="1097403"/>
            <a:ext cx="9992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>
                <a:solidFill>
                  <a:srgbClr val="C80000"/>
                </a:solidFill>
              </a:rPr>
              <a:t>問い合わせ</a:t>
            </a:r>
            <a:r>
              <a:rPr kumimoji="1" lang="ja-JP" altLang="en-US" sz="3600" dirty="0" smtClean="0"/>
              <a:t>の結果を、</a:t>
            </a:r>
            <a:r>
              <a:rPr kumimoji="1" lang="ja-JP" altLang="en-US" sz="3600" b="1" dirty="0" smtClean="0">
                <a:solidFill>
                  <a:srgbClr val="FF0000"/>
                </a:solidFill>
              </a:rPr>
              <a:t>別の</a:t>
            </a:r>
            <a:r>
              <a:rPr kumimoji="1" lang="ja-JP" altLang="en-US" sz="3600" dirty="0" smtClean="0">
                <a:solidFill>
                  <a:srgbClr val="C80000"/>
                </a:solidFill>
              </a:rPr>
              <a:t>問い合わせ</a:t>
            </a:r>
            <a:r>
              <a:rPr kumimoji="1" lang="ja-JP" altLang="en-US" sz="3600" dirty="0" smtClean="0"/>
              <a:t>で使いたいことがある</a:t>
            </a:r>
            <a:endParaRPr kumimoji="1" lang="ja-JP" altLang="en-US" sz="3600" dirty="0"/>
          </a:p>
        </p:txBody>
      </p:sp>
      <p:sp>
        <p:nvSpPr>
          <p:cNvPr id="36" name="角丸四角形 35"/>
          <p:cNvSpPr/>
          <p:nvPr/>
        </p:nvSpPr>
        <p:spPr>
          <a:xfrm>
            <a:off x="419100" y="942741"/>
            <a:ext cx="10753006" cy="1388042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>
          <a:xfrm>
            <a:off x="1732149" y="2390247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元データ</a:t>
            </a:r>
            <a:endParaRPr lang="ja-JP" altLang="en-US" sz="3200" dirty="0"/>
          </a:p>
        </p:txBody>
      </p:sp>
      <p:sp>
        <p:nvSpPr>
          <p:cNvPr id="24" name="右矢印 23"/>
          <p:cNvSpPr/>
          <p:nvPr/>
        </p:nvSpPr>
        <p:spPr>
          <a:xfrm>
            <a:off x="4628735" y="2823455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39704" y="3783380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/>
              <a:t>成績</a:t>
            </a:r>
          </a:p>
        </p:txBody>
      </p:sp>
      <p:graphicFrame>
        <p:nvGraphicFramePr>
          <p:cNvPr id="33" name="表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554311"/>
              </p:ext>
            </p:extLst>
          </p:nvPr>
        </p:nvGraphicFramePr>
        <p:xfrm>
          <a:off x="1068251" y="2869412"/>
          <a:ext cx="3190435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9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9" name="コンテンツ プレースホルダー 2"/>
          <p:cNvSpPr txBox="1">
            <a:spLocks/>
          </p:cNvSpPr>
          <p:nvPr/>
        </p:nvSpPr>
        <p:spPr>
          <a:xfrm>
            <a:off x="4324618" y="3835198"/>
            <a:ext cx="6847488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成績 </a:t>
            </a: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氏名</a:t>
            </a:r>
            <a:r>
              <a:rPr lang="en-US" altLang="ja-JP" sz="2400" dirty="0" smtClean="0">
                <a:solidFill>
                  <a:srgbClr val="C00000"/>
                </a:solidFill>
              </a:rPr>
              <a:t>=</a:t>
            </a:r>
            <a:r>
              <a:rPr lang="en-US" altLang="ja-JP" sz="2400" dirty="0" smtClean="0"/>
              <a:t>'AA';</a:t>
            </a:r>
            <a:endParaRPr lang="en-US" altLang="ja-JP" sz="3200" dirty="0" smtClean="0"/>
          </a:p>
        </p:txBody>
      </p:sp>
      <p:sp>
        <p:nvSpPr>
          <p:cNvPr id="40" name="コンテンツ プレースホルダー 2"/>
          <p:cNvSpPr txBox="1">
            <a:spLocks/>
          </p:cNvSpPr>
          <p:nvPr/>
        </p:nvSpPr>
        <p:spPr>
          <a:xfrm>
            <a:off x="4511855" y="5839934"/>
            <a:ext cx="7338777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/>
              <a:t>氏名</a:t>
            </a:r>
            <a:r>
              <a:rPr lang="en-US" altLang="ja-JP" sz="2400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 </a:t>
            </a:r>
            <a:r>
              <a:rPr lang="ja-JP" altLang="en-US" sz="2400" dirty="0" smtClean="0"/>
              <a:t>成績 </a:t>
            </a: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dirty="0" smtClean="0">
                <a:solidFill>
                  <a:srgbClr val="C00000"/>
                </a:solidFill>
              </a:rPr>
              <a:t>IN (</a:t>
            </a:r>
            <a:r>
              <a:rPr lang="en-US" altLang="ja-JP" sz="2400" dirty="0" smtClean="0"/>
              <a:t>'</a:t>
            </a:r>
            <a:r>
              <a:rPr lang="ja-JP" altLang="en-US" sz="2400" dirty="0" smtClean="0"/>
              <a:t>国語</a:t>
            </a:r>
            <a:r>
              <a:rPr lang="en-US" altLang="ja-JP" sz="2400" dirty="0" smtClean="0"/>
              <a:t>'</a:t>
            </a:r>
            <a:r>
              <a:rPr lang="en-US" altLang="ja-JP" sz="2400" dirty="0" smtClean="0">
                <a:solidFill>
                  <a:srgbClr val="C00000"/>
                </a:solidFill>
              </a:rPr>
              <a:t>)</a:t>
            </a:r>
            <a:r>
              <a:rPr lang="en-US" altLang="ja-JP" sz="2400" dirty="0" smtClean="0"/>
              <a:t>;</a:t>
            </a:r>
            <a:endParaRPr lang="en-US" altLang="ja-JP" sz="3200" dirty="0" smtClean="0"/>
          </a:p>
        </p:txBody>
      </p:sp>
      <p:sp>
        <p:nvSpPr>
          <p:cNvPr id="41" name="右矢印 40"/>
          <p:cNvSpPr/>
          <p:nvPr/>
        </p:nvSpPr>
        <p:spPr>
          <a:xfrm>
            <a:off x="5653045" y="4576617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42" name="表 41"/>
          <p:cNvGraphicFramePr>
            <a:graphicFrameLocks noGrp="1"/>
          </p:cNvGraphicFramePr>
          <p:nvPr>
            <p:extLst/>
          </p:nvPr>
        </p:nvGraphicFramePr>
        <p:xfrm>
          <a:off x="5413752" y="2823455"/>
          <a:ext cx="1417132" cy="918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3" name="表 42"/>
          <p:cNvGraphicFramePr>
            <a:graphicFrameLocks noGrp="1"/>
          </p:cNvGraphicFramePr>
          <p:nvPr>
            <p:extLst/>
          </p:nvPr>
        </p:nvGraphicFramePr>
        <p:xfrm>
          <a:off x="6331230" y="4396239"/>
          <a:ext cx="141713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円/楕円 2"/>
          <p:cNvSpPr/>
          <p:nvPr/>
        </p:nvSpPr>
        <p:spPr>
          <a:xfrm>
            <a:off x="5795603" y="3162300"/>
            <a:ext cx="1310047" cy="67289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10367603" y="5734093"/>
            <a:ext cx="1310047" cy="67289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フリーフォーム 3"/>
          <p:cNvSpPr/>
          <p:nvPr/>
        </p:nvSpPr>
        <p:spPr>
          <a:xfrm>
            <a:off x="7124700" y="3162300"/>
            <a:ext cx="3982854" cy="2609850"/>
          </a:xfrm>
          <a:custGeom>
            <a:avLst/>
            <a:gdLst>
              <a:gd name="connsiteX0" fmla="*/ 0 w 3982854"/>
              <a:gd name="connsiteY0" fmla="*/ 209550 h 2609850"/>
              <a:gd name="connsiteX1" fmla="*/ 152400 w 3982854"/>
              <a:gd name="connsiteY1" fmla="*/ 152400 h 2609850"/>
              <a:gd name="connsiteX2" fmla="*/ 228600 w 3982854"/>
              <a:gd name="connsiteY2" fmla="*/ 133350 h 2609850"/>
              <a:gd name="connsiteX3" fmla="*/ 285750 w 3982854"/>
              <a:gd name="connsiteY3" fmla="*/ 114300 h 2609850"/>
              <a:gd name="connsiteX4" fmla="*/ 533400 w 3982854"/>
              <a:gd name="connsiteY4" fmla="*/ 76200 h 2609850"/>
              <a:gd name="connsiteX5" fmla="*/ 1104900 w 3982854"/>
              <a:gd name="connsiteY5" fmla="*/ 38100 h 2609850"/>
              <a:gd name="connsiteX6" fmla="*/ 1314450 w 3982854"/>
              <a:gd name="connsiteY6" fmla="*/ 0 h 2609850"/>
              <a:gd name="connsiteX7" fmla="*/ 1714500 w 3982854"/>
              <a:gd name="connsiteY7" fmla="*/ 19050 h 2609850"/>
              <a:gd name="connsiteX8" fmla="*/ 1771650 w 3982854"/>
              <a:gd name="connsiteY8" fmla="*/ 38100 h 2609850"/>
              <a:gd name="connsiteX9" fmla="*/ 2171700 w 3982854"/>
              <a:gd name="connsiteY9" fmla="*/ 76200 h 2609850"/>
              <a:gd name="connsiteX10" fmla="*/ 2247900 w 3982854"/>
              <a:gd name="connsiteY10" fmla="*/ 95250 h 2609850"/>
              <a:gd name="connsiteX11" fmla="*/ 2419350 w 3982854"/>
              <a:gd name="connsiteY11" fmla="*/ 171450 h 2609850"/>
              <a:gd name="connsiteX12" fmla="*/ 2476500 w 3982854"/>
              <a:gd name="connsiteY12" fmla="*/ 190500 h 2609850"/>
              <a:gd name="connsiteX13" fmla="*/ 2590800 w 3982854"/>
              <a:gd name="connsiteY13" fmla="*/ 266700 h 2609850"/>
              <a:gd name="connsiteX14" fmla="*/ 2705100 w 3982854"/>
              <a:gd name="connsiteY14" fmla="*/ 342900 h 2609850"/>
              <a:gd name="connsiteX15" fmla="*/ 2914650 w 3982854"/>
              <a:gd name="connsiteY15" fmla="*/ 400050 h 2609850"/>
              <a:gd name="connsiteX16" fmla="*/ 3028950 w 3982854"/>
              <a:gd name="connsiteY16" fmla="*/ 476250 h 2609850"/>
              <a:gd name="connsiteX17" fmla="*/ 3086100 w 3982854"/>
              <a:gd name="connsiteY17" fmla="*/ 514350 h 2609850"/>
              <a:gd name="connsiteX18" fmla="*/ 3143250 w 3982854"/>
              <a:gd name="connsiteY18" fmla="*/ 533400 h 2609850"/>
              <a:gd name="connsiteX19" fmla="*/ 3200400 w 3982854"/>
              <a:gd name="connsiteY19" fmla="*/ 590550 h 2609850"/>
              <a:gd name="connsiteX20" fmla="*/ 3219450 w 3982854"/>
              <a:gd name="connsiteY20" fmla="*/ 647700 h 2609850"/>
              <a:gd name="connsiteX21" fmla="*/ 3276600 w 3982854"/>
              <a:gd name="connsiteY21" fmla="*/ 685800 h 2609850"/>
              <a:gd name="connsiteX22" fmla="*/ 3352800 w 3982854"/>
              <a:gd name="connsiteY22" fmla="*/ 800100 h 2609850"/>
              <a:gd name="connsiteX23" fmla="*/ 3390900 w 3982854"/>
              <a:gd name="connsiteY23" fmla="*/ 857250 h 2609850"/>
              <a:gd name="connsiteX24" fmla="*/ 3448050 w 3982854"/>
              <a:gd name="connsiteY24" fmla="*/ 895350 h 2609850"/>
              <a:gd name="connsiteX25" fmla="*/ 3505200 w 3982854"/>
              <a:gd name="connsiteY25" fmla="*/ 1028700 h 2609850"/>
              <a:gd name="connsiteX26" fmla="*/ 3581400 w 3982854"/>
              <a:gd name="connsiteY26" fmla="*/ 1143000 h 2609850"/>
              <a:gd name="connsiteX27" fmla="*/ 3657600 w 3982854"/>
              <a:gd name="connsiteY27" fmla="*/ 1257300 h 2609850"/>
              <a:gd name="connsiteX28" fmla="*/ 3676650 w 3982854"/>
              <a:gd name="connsiteY28" fmla="*/ 1314450 h 2609850"/>
              <a:gd name="connsiteX29" fmla="*/ 3714750 w 3982854"/>
              <a:gd name="connsiteY29" fmla="*/ 1371600 h 2609850"/>
              <a:gd name="connsiteX30" fmla="*/ 3790950 w 3982854"/>
              <a:gd name="connsiteY30" fmla="*/ 1543050 h 2609850"/>
              <a:gd name="connsiteX31" fmla="*/ 3810000 w 3982854"/>
              <a:gd name="connsiteY31" fmla="*/ 1619250 h 2609850"/>
              <a:gd name="connsiteX32" fmla="*/ 3848100 w 3982854"/>
              <a:gd name="connsiteY32" fmla="*/ 1733550 h 2609850"/>
              <a:gd name="connsiteX33" fmla="*/ 3867150 w 3982854"/>
              <a:gd name="connsiteY33" fmla="*/ 1847850 h 2609850"/>
              <a:gd name="connsiteX34" fmla="*/ 3905250 w 3982854"/>
              <a:gd name="connsiteY34" fmla="*/ 1962150 h 2609850"/>
              <a:gd name="connsiteX35" fmla="*/ 3924300 w 3982854"/>
              <a:gd name="connsiteY35" fmla="*/ 2019300 h 2609850"/>
              <a:gd name="connsiteX36" fmla="*/ 3943350 w 3982854"/>
              <a:gd name="connsiteY36" fmla="*/ 2266950 h 2609850"/>
              <a:gd name="connsiteX37" fmla="*/ 3962400 w 3982854"/>
              <a:gd name="connsiteY37" fmla="*/ 2419350 h 2609850"/>
              <a:gd name="connsiteX38" fmla="*/ 3981450 w 3982854"/>
              <a:gd name="connsiteY38" fmla="*/ 2514600 h 2609850"/>
              <a:gd name="connsiteX39" fmla="*/ 3981450 w 3982854"/>
              <a:gd name="connsiteY39" fmla="*/ 260985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982854" h="2609850">
                <a:moveTo>
                  <a:pt x="0" y="209550"/>
                </a:moveTo>
                <a:cubicBezTo>
                  <a:pt x="50324" y="189420"/>
                  <a:pt x="100139" y="167332"/>
                  <a:pt x="152400" y="152400"/>
                </a:cubicBezTo>
                <a:cubicBezTo>
                  <a:pt x="177574" y="145207"/>
                  <a:pt x="203426" y="140543"/>
                  <a:pt x="228600" y="133350"/>
                </a:cubicBezTo>
                <a:cubicBezTo>
                  <a:pt x="247908" y="127833"/>
                  <a:pt x="266269" y="119170"/>
                  <a:pt x="285750" y="114300"/>
                </a:cubicBezTo>
                <a:cubicBezTo>
                  <a:pt x="363266" y="94921"/>
                  <a:pt x="456286" y="83911"/>
                  <a:pt x="533400" y="76200"/>
                </a:cubicBezTo>
                <a:cubicBezTo>
                  <a:pt x="747576" y="54782"/>
                  <a:pt x="878042" y="50703"/>
                  <a:pt x="1104900" y="38100"/>
                </a:cubicBezTo>
                <a:cubicBezTo>
                  <a:pt x="1171593" y="21427"/>
                  <a:pt x="1246192" y="0"/>
                  <a:pt x="1314450" y="0"/>
                </a:cubicBezTo>
                <a:cubicBezTo>
                  <a:pt x="1447951" y="0"/>
                  <a:pt x="1581150" y="12700"/>
                  <a:pt x="1714500" y="19050"/>
                </a:cubicBezTo>
                <a:cubicBezTo>
                  <a:pt x="1733550" y="25400"/>
                  <a:pt x="1751959" y="34162"/>
                  <a:pt x="1771650" y="38100"/>
                </a:cubicBezTo>
                <a:cubicBezTo>
                  <a:pt x="1894750" y="62720"/>
                  <a:pt x="2055691" y="67914"/>
                  <a:pt x="2171700" y="76200"/>
                </a:cubicBezTo>
                <a:cubicBezTo>
                  <a:pt x="2197100" y="82550"/>
                  <a:pt x="2223062" y="86971"/>
                  <a:pt x="2247900" y="95250"/>
                </a:cubicBezTo>
                <a:cubicBezTo>
                  <a:pt x="2380825" y="139558"/>
                  <a:pt x="2303173" y="121660"/>
                  <a:pt x="2419350" y="171450"/>
                </a:cubicBezTo>
                <a:cubicBezTo>
                  <a:pt x="2437807" y="179360"/>
                  <a:pt x="2457450" y="184150"/>
                  <a:pt x="2476500" y="190500"/>
                </a:cubicBezTo>
                <a:cubicBezTo>
                  <a:pt x="2603331" y="317331"/>
                  <a:pt x="2466738" y="197776"/>
                  <a:pt x="2590800" y="266700"/>
                </a:cubicBezTo>
                <a:cubicBezTo>
                  <a:pt x="2630828" y="288938"/>
                  <a:pt x="2661071" y="330320"/>
                  <a:pt x="2705100" y="342900"/>
                </a:cubicBezTo>
                <a:cubicBezTo>
                  <a:pt x="2863624" y="388193"/>
                  <a:pt x="2793602" y="369788"/>
                  <a:pt x="2914650" y="400050"/>
                </a:cubicBezTo>
                <a:lnTo>
                  <a:pt x="3028950" y="476250"/>
                </a:lnTo>
                <a:cubicBezTo>
                  <a:pt x="3048000" y="488950"/>
                  <a:pt x="3064380" y="507110"/>
                  <a:pt x="3086100" y="514350"/>
                </a:cubicBezTo>
                <a:lnTo>
                  <a:pt x="3143250" y="533400"/>
                </a:lnTo>
                <a:cubicBezTo>
                  <a:pt x="3162300" y="552450"/>
                  <a:pt x="3185456" y="568134"/>
                  <a:pt x="3200400" y="590550"/>
                </a:cubicBezTo>
                <a:cubicBezTo>
                  <a:pt x="3211539" y="607258"/>
                  <a:pt x="3206906" y="632020"/>
                  <a:pt x="3219450" y="647700"/>
                </a:cubicBezTo>
                <a:cubicBezTo>
                  <a:pt x="3233753" y="665578"/>
                  <a:pt x="3257550" y="673100"/>
                  <a:pt x="3276600" y="685800"/>
                </a:cubicBezTo>
                <a:lnTo>
                  <a:pt x="3352800" y="800100"/>
                </a:lnTo>
                <a:cubicBezTo>
                  <a:pt x="3365500" y="819150"/>
                  <a:pt x="3371850" y="844550"/>
                  <a:pt x="3390900" y="857250"/>
                </a:cubicBezTo>
                <a:lnTo>
                  <a:pt x="3448050" y="895350"/>
                </a:lnTo>
                <a:cubicBezTo>
                  <a:pt x="3467758" y="954473"/>
                  <a:pt x="3469890" y="969850"/>
                  <a:pt x="3505200" y="1028700"/>
                </a:cubicBezTo>
                <a:cubicBezTo>
                  <a:pt x="3528759" y="1067965"/>
                  <a:pt x="3566920" y="1099559"/>
                  <a:pt x="3581400" y="1143000"/>
                </a:cubicBezTo>
                <a:cubicBezTo>
                  <a:pt x="3608969" y="1225708"/>
                  <a:pt x="3586251" y="1185951"/>
                  <a:pt x="3657600" y="1257300"/>
                </a:cubicBezTo>
                <a:cubicBezTo>
                  <a:pt x="3663950" y="1276350"/>
                  <a:pt x="3667670" y="1296489"/>
                  <a:pt x="3676650" y="1314450"/>
                </a:cubicBezTo>
                <a:cubicBezTo>
                  <a:pt x="3686889" y="1334928"/>
                  <a:pt x="3705451" y="1350678"/>
                  <a:pt x="3714750" y="1371600"/>
                </a:cubicBezTo>
                <a:cubicBezTo>
                  <a:pt x="3805430" y="1575631"/>
                  <a:pt x="3704725" y="1413712"/>
                  <a:pt x="3790950" y="1543050"/>
                </a:cubicBezTo>
                <a:cubicBezTo>
                  <a:pt x="3797300" y="1568450"/>
                  <a:pt x="3802477" y="1594172"/>
                  <a:pt x="3810000" y="1619250"/>
                </a:cubicBezTo>
                <a:cubicBezTo>
                  <a:pt x="3821540" y="1657717"/>
                  <a:pt x="3841498" y="1693936"/>
                  <a:pt x="3848100" y="1733550"/>
                </a:cubicBezTo>
                <a:cubicBezTo>
                  <a:pt x="3854450" y="1771650"/>
                  <a:pt x="3857782" y="1810378"/>
                  <a:pt x="3867150" y="1847850"/>
                </a:cubicBezTo>
                <a:cubicBezTo>
                  <a:pt x="3876890" y="1886812"/>
                  <a:pt x="3892550" y="1924050"/>
                  <a:pt x="3905250" y="1962150"/>
                </a:cubicBezTo>
                <a:lnTo>
                  <a:pt x="3924300" y="2019300"/>
                </a:lnTo>
                <a:cubicBezTo>
                  <a:pt x="3930650" y="2101850"/>
                  <a:pt x="3935500" y="2184529"/>
                  <a:pt x="3943350" y="2266950"/>
                </a:cubicBezTo>
                <a:cubicBezTo>
                  <a:pt x="3948204" y="2317915"/>
                  <a:pt x="3954615" y="2368750"/>
                  <a:pt x="3962400" y="2419350"/>
                </a:cubicBezTo>
                <a:cubicBezTo>
                  <a:pt x="3967323" y="2451352"/>
                  <a:pt x="3978228" y="2482382"/>
                  <a:pt x="3981450" y="2514600"/>
                </a:cubicBezTo>
                <a:cubicBezTo>
                  <a:pt x="3984609" y="2546192"/>
                  <a:pt x="3981450" y="2578100"/>
                  <a:pt x="3981450" y="2609850"/>
                </a:cubicBezTo>
              </a:path>
            </a:pathLst>
          </a:custGeom>
          <a:noFill/>
          <a:ln w="50800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314015" y="2404242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問い合わせの結果を，</a:t>
            </a:r>
            <a:endParaRPr kumimoji="1" lang="en-US" altLang="ja-JP" sz="2400" dirty="0" smtClean="0"/>
          </a:p>
          <a:p>
            <a:r>
              <a:rPr lang="ja-JP" altLang="en-US" sz="2400" dirty="0">
                <a:solidFill>
                  <a:srgbClr val="FF0000"/>
                </a:solidFill>
              </a:rPr>
              <a:t>別</a:t>
            </a:r>
            <a:r>
              <a:rPr lang="ja-JP" altLang="en-US" sz="2400" dirty="0" smtClean="0"/>
              <a:t>の問い合わせで使いたい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2730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表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163917"/>
              </p:ext>
            </p:extLst>
          </p:nvPr>
        </p:nvGraphicFramePr>
        <p:xfrm>
          <a:off x="5436803" y="2105757"/>
          <a:ext cx="1417132" cy="1042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こんな場合もあります</a:t>
            </a:r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>
          <a:xfrm>
            <a:off x="1574948" y="1738512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元データ</a:t>
            </a:r>
            <a:endParaRPr lang="ja-JP" altLang="en-US" sz="3200" dirty="0"/>
          </a:p>
        </p:txBody>
      </p:sp>
      <p:sp>
        <p:nvSpPr>
          <p:cNvPr id="24" name="右矢印 23"/>
          <p:cNvSpPr/>
          <p:nvPr/>
        </p:nvSpPr>
        <p:spPr>
          <a:xfrm>
            <a:off x="4589031" y="2099555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0" y="3059480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/>
              <a:t>成績</a:t>
            </a:r>
          </a:p>
        </p:txBody>
      </p:sp>
      <p:sp>
        <p:nvSpPr>
          <p:cNvPr id="39" name="コンテンツ プレースホルダー 2"/>
          <p:cNvSpPr txBox="1">
            <a:spLocks/>
          </p:cNvSpPr>
          <p:nvPr/>
        </p:nvSpPr>
        <p:spPr>
          <a:xfrm>
            <a:off x="4284914" y="3111298"/>
            <a:ext cx="6847488" cy="6989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成績 </a:t>
            </a: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氏名</a:t>
            </a:r>
            <a:r>
              <a:rPr lang="en-US" altLang="ja-JP" sz="2400" dirty="0" smtClean="0">
                <a:solidFill>
                  <a:srgbClr val="C00000"/>
                </a:solidFill>
              </a:rPr>
              <a:t>=</a:t>
            </a:r>
            <a:r>
              <a:rPr lang="en-US" altLang="ja-JP" sz="2400" dirty="0" smtClean="0"/>
              <a:t>'DD';</a:t>
            </a:r>
            <a:endParaRPr lang="en-US" altLang="ja-JP" sz="3200" dirty="0" smtClean="0"/>
          </a:p>
        </p:txBody>
      </p:sp>
      <p:sp>
        <p:nvSpPr>
          <p:cNvPr id="40" name="コンテンツ プレースホルダー 2"/>
          <p:cNvSpPr txBox="1">
            <a:spLocks/>
          </p:cNvSpPr>
          <p:nvPr/>
        </p:nvSpPr>
        <p:spPr>
          <a:xfrm>
            <a:off x="4284914" y="5893554"/>
            <a:ext cx="7338777" cy="698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4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400" dirty="0" smtClean="0"/>
              <a:t> </a:t>
            </a:r>
            <a:r>
              <a:rPr lang="ja-JP" altLang="en-US" sz="2400" dirty="0"/>
              <a:t>氏名</a:t>
            </a:r>
            <a:r>
              <a:rPr lang="en-US" altLang="ja-JP" sz="2400" dirty="0" smtClean="0"/>
              <a:t> </a:t>
            </a:r>
            <a:r>
              <a:rPr lang="en-US" altLang="ja-JP" sz="2400" dirty="0" smtClean="0">
                <a:solidFill>
                  <a:srgbClr val="C00000"/>
                </a:solidFill>
              </a:rPr>
              <a:t>FROM </a:t>
            </a:r>
            <a:r>
              <a:rPr lang="ja-JP" altLang="en-US" sz="2400" dirty="0" smtClean="0"/>
              <a:t>成績 </a:t>
            </a:r>
            <a:r>
              <a:rPr lang="en-US" altLang="ja-JP" sz="2400" dirty="0" smtClean="0">
                <a:solidFill>
                  <a:srgbClr val="C00000"/>
                </a:solidFill>
              </a:rPr>
              <a:t>WHERE</a:t>
            </a:r>
            <a:r>
              <a:rPr lang="en-US" altLang="ja-JP" sz="2400" dirty="0" smtClean="0"/>
              <a:t> </a:t>
            </a:r>
            <a:r>
              <a:rPr lang="ja-JP" altLang="en-US" sz="2400" dirty="0" smtClean="0"/>
              <a:t>科目名 </a:t>
            </a:r>
            <a:r>
              <a:rPr lang="en-US" altLang="ja-JP" sz="2400" dirty="0" smtClean="0">
                <a:solidFill>
                  <a:srgbClr val="C00000"/>
                </a:solidFill>
              </a:rPr>
              <a:t>IN (</a:t>
            </a:r>
            <a:r>
              <a:rPr lang="en-US" altLang="ja-JP" sz="2400" dirty="0" smtClean="0">
                <a:solidFill>
                  <a:srgbClr val="FF0000"/>
                </a:solidFill>
              </a:rPr>
              <a:t>'</a:t>
            </a:r>
            <a:r>
              <a:rPr lang="ja-JP" altLang="en-US" sz="2400" dirty="0" smtClean="0">
                <a:solidFill>
                  <a:srgbClr val="FF0000"/>
                </a:solidFill>
              </a:rPr>
              <a:t>国語</a:t>
            </a:r>
            <a:r>
              <a:rPr lang="en-US" altLang="ja-JP" sz="2400" dirty="0" smtClean="0">
                <a:solidFill>
                  <a:srgbClr val="FF0000"/>
                </a:solidFill>
              </a:rPr>
              <a:t>', '</a:t>
            </a:r>
            <a:r>
              <a:rPr lang="ja-JP" altLang="en-US" sz="2400" dirty="0" smtClean="0">
                <a:solidFill>
                  <a:srgbClr val="FF0000"/>
                </a:solidFill>
              </a:rPr>
              <a:t>算数</a:t>
            </a:r>
            <a:r>
              <a:rPr lang="en-US" altLang="ja-JP" sz="2400" dirty="0" smtClean="0">
                <a:solidFill>
                  <a:srgbClr val="FF0000"/>
                </a:solidFill>
              </a:rPr>
              <a:t>'</a:t>
            </a:r>
            <a:r>
              <a:rPr lang="en-US" altLang="ja-JP" sz="2400" dirty="0" smtClean="0">
                <a:solidFill>
                  <a:srgbClr val="C00000"/>
                </a:solidFill>
              </a:rPr>
              <a:t>)</a:t>
            </a:r>
            <a:r>
              <a:rPr lang="en-US" altLang="ja-JP" sz="2400" dirty="0" smtClean="0"/>
              <a:t>;</a:t>
            </a:r>
            <a:endParaRPr lang="en-US" altLang="ja-JP" sz="3200" dirty="0" smtClean="0"/>
          </a:p>
        </p:txBody>
      </p:sp>
      <p:sp>
        <p:nvSpPr>
          <p:cNvPr id="41" name="右矢印 40"/>
          <p:cNvSpPr/>
          <p:nvPr/>
        </p:nvSpPr>
        <p:spPr>
          <a:xfrm>
            <a:off x="5578092" y="4266726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43" name="表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868520"/>
              </p:ext>
            </p:extLst>
          </p:nvPr>
        </p:nvGraphicFramePr>
        <p:xfrm>
          <a:off x="6291526" y="3672339"/>
          <a:ext cx="1417132" cy="2029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円/楕円 2"/>
          <p:cNvSpPr/>
          <p:nvPr/>
        </p:nvSpPr>
        <p:spPr>
          <a:xfrm>
            <a:off x="5755899" y="2438400"/>
            <a:ext cx="1310047" cy="672898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フリーフォーム 3"/>
          <p:cNvSpPr/>
          <p:nvPr/>
        </p:nvSpPr>
        <p:spPr>
          <a:xfrm>
            <a:off x="7084996" y="2438399"/>
            <a:ext cx="2958890" cy="3455155"/>
          </a:xfrm>
          <a:custGeom>
            <a:avLst/>
            <a:gdLst>
              <a:gd name="connsiteX0" fmla="*/ 0 w 3982854"/>
              <a:gd name="connsiteY0" fmla="*/ 209550 h 2609850"/>
              <a:gd name="connsiteX1" fmla="*/ 152400 w 3982854"/>
              <a:gd name="connsiteY1" fmla="*/ 152400 h 2609850"/>
              <a:gd name="connsiteX2" fmla="*/ 228600 w 3982854"/>
              <a:gd name="connsiteY2" fmla="*/ 133350 h 2609850"/>
              <a:gd name="connsiteX3" fmla="*/ 285750 w 3982854"/>
              <a:gd name="connsiteY3" fmla="*/ 114300 h 2609850"/>
              <a:gd name="connsiteX4" fmla="*/ 533400 w 3982854"/>
              <a:gd name="connsiteY4" fmla="*/ 76200 h 2609850"/>
              <a:gd name="connsiteX5" fmla="*/ 1104900 w 3982854"/>
              <a:gd name="connsiteY5" fmla="*/ 38100 h 2609850"/>
              <a:gd name="connsiteX6" fmla="*/ 1314450 w 3982854"/>
              <a:gd name="connsiteY6" fmla="*/ 0 h 2609850"/>
              <a:gd name="connsiteX7" fmla="*/ 1714500 w 3982854"/>
              <a:gd name="connsiteY7" fmla="*/ 19050 h 2609850"/>
              <a:gd name="connsiteX8" fmla="*/ 1771650 w 3982854"/>
              <a:gd name="connsiteY8" fmla="*/ 38100 h 2609850"/>
              <a:gd name="connsiteX9" fmla="*/ 2171700 w 3982854"/>
              <a:gd name="connsiteY9" fmla="*/ 76200 h 2609850"/>
              <a:gd name="connsiteX10" fmla="*/ 2247900 w 3982854"/>
              <a:gd name="connsiteY10" fmla="*/ 95250 h 2609850"/>
              <a:gd name="connsiteX11" fmla="*/ 2419350 w 3982854"/>
              <a:gd name="connsiteY11" fmla="*/ 171450 h 2609850"/>
              <a:gd name="connsiteX12" fmla="*/ 2476500 w 3982854"/>
              <a:gd name="connsiteY12" fmla="*/ 190500 h 2609850"/>
              <a:gd name="connsiteX13" fmla="*/ 2590800 w 3982854"/>
              <a:gd name="connsiteY13" fmla="*/ 266700 h 2609850"/>
              <a:gd name="connsiteX14" fmla="*/ 2705100 w 3982854"/>
              <a:gd name="connsiteY14" fmla="*/ 342900 h 2609850"/>
              <a:gd name="connsiteX15" fmla="*/ 2914650 w 3982854"/>
              <a:gd name="connsiteY15" fmla="*/ 400050 h 2609850"/>
              <a:gd name="connsiteX16" fmla="*/ 3028950 w 3982854"/>
              <a:gd name="connsiteY16" fmla="*/ 476250 h 2609850"/>
              <a:gd name="connsiteX17" fmla="*/ 3086100 w 3982854"/>
              <a:gd name="connsiteY17" fmla="*/ 514350 h 2609850"/>
              <a:gd name="connsiteX18" fmla="*/ 3143250 w 3982854"/>
              <a:gd name="connsiteY18" fmla="*/ 533400 h 2609850"/>
              <a:gd name="connsiteX19" fmla="*/ 3200400 w 3982854"/>
              <a:gd name="connsiteY19" fmla="*/ 590550 h 2609850"/>
              <a:gd name="connsiteX20" fmla="*/ 3219450 w 3982854"/>
              <a:gd name="connsiteY20" fmla="*/ 647700 h 2609850"/>
              <a:gd name="connsiteX21" fmla="*/ 3276600 w 3982854"/>
              <a:gd name="connsiteY21" fmla="*/ 685800 h 2609850"/>
              <a:gd name="connsiteX22" fmla="*/ 3352800 w 3982854"/>
              <a:gd name="connsiteY22" fmla="*/ 800100 h 2609850"/>
              <a:gd name="connsiteX23" fmla="*/ 3390900 w 3982854"/>
              <a:gd name="connsiteY23" fmla="*/ 857250 h 2609850"/>
              <a:gd name="connsiteX24" fmla="*/ 3448050 w 3982854"/>
              <a:gd name="connsiteY24" fmla="*/ 895350 h 2609850"/>
              <a:gd name="connsiteX25" fmla="*/ 3505200 w 3982854"/>
              <a:gd name="connsiteY25" fmla="*/ 1028700 h 2609850"/>
              <a:gd name="connsiteX26" fmla="*/ 3581400 w 3982854"/>
              <a:gd name="connsiteY26" fmla="*/ 1143000 h 2609850"/>
              <a:gd name="connsiteX27" fmla="*/ 3657600 w 3982854"/>
              <a:gd name="connsiteY27" fmla="*/ 1257300 h 2609850"/>
              <a:gd name="connsiteX28" fmla="*/ 3676650 w 3982854"/>
              <a:gd name="connsiteY28" fmla="*/ 1314450 h 2609850"/>
              <a:gd name="connsiteX29" fmla="*/ 3714750 w 3982854"/>
              <a:gd name="connsiteY29" fmla="*/ 1371600 h 2609850"/>
              <a:gd name="connsiteX30" fmla="*/ 3790950 w 3982854"/>
              <a:gd name="connsiteY30" fmla="*/ 1543050 h 2609850"/>
              <a:gd name="connsiteX31" fmla="*/ 3810000 w 3982854"/>
              <a:gd name="connsiteY31" fmla="*/ 1619250 h 2609850"/>
              <a:gd name="connsiteX32" fmla="*/ 3848100 w 3982854"/>
              <a:gd name="connsiteY32" fmla="*/ 1733550 h 2609850"/>
              <a:gd name="connsiteX33" fmla="*/ 3867150 w 3982854"/>
              <a:gd name="connsiteY33" fmla="*/ 1847850 h 2609850"/>
              <a:gd name="connsiteX34" fmla="*/ 3905250 w 3982854"/>
              <a:gd name="connsiteY34" fmla="*/ 1962150 h 2609850"/>
              <a:gd name="connsiteX35" fmla="*/ 3924300 w 3982854"/>
              <a:gd name="connsiteY35" fmla="*/ 2019300 h 2609850"/>
              <a:gd name="connsiteX36" fmla="*/ 3943350 w 3982854"/>
              <a:gd name="connsiteY36" fmla="*/ 2266950 h 2609850"/>
              <a:gd name="connsiteX37" fmla="*/ 3962400 w 3982854"/>
              <a:gd name="connsiteY37" fmla="*/ 2419350 h 2609850"/>
              <a:gd name="connsiteX38" fmla="*/ 3981450 w 3982854"/>
              <a:gd name="connsiteY38" fmla="*/ 2514600 h 2609850"/>
              <a:gd name="connsiteX39" fmla="*/ 3981450 w 3982854"/>
              <a:gd name="connsiteY39" fmla="*/ 260985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982854" h="2609850">
                <a:moveTo>
                  <a:pt x="0" y="209550"/>
                </a:moveTo>
                <a:cubicBezTo>
                  <a:pt x="50324" y="189420"/>
                  <a:pt x="100139" y="167332"/>
                  <a:pt x="152400" y="152400"/>
                </a:cubicBezTo>
                <a:cubicBezTo>
                  <a:pt x="177574" y="145207"/>
                  <a:pt x="203426" y="140543"/>
                  <a:pt x="228600" y="133350"/>
                </a:cubicBezTo>
                <a:cubicBezTo>
                  <a:pt x="247908" y="127833"/>
                  <a:pt x="266269" y="119170"/>
                  <a:pt x="285750" y="114300"/>
                </a:cubicBezTo>
                <a:cubicBezTo>
                  <a:pt x="363266" y="94921"/>
                  <a:pt x="456286" y="83911"/>
                  <a:pt x="533400" y="76200"/>
                </a:cubicBezTo>
                <a:cubicBezTo>
                  <a:pt x="747576" y="54782"/>
                  <a:pt x="878042" y="50703"/>
                  <a:pt x="1104900" y="38100"/>
                </a:cubicBezTo>
                <a:cubicBezTo>
                  <a:pt x="1171593" y="21427"/>
                  <a:pt x="1246192" y="0"/>
                  <a:pt x="1314450" y="0"/>
                </a:cubicBezTo>
                <a:cubicBezTo>
                  <a:pt x="1447951" y="0"/>
                  <a:pt x="1581150" y="12700"/>
                  <a:pt x="1714500" y="19050"/>
                </a:cubicBezTo>
                <a:cubicBezTo>
                  <a:pt x="1733550" y="25400"/>
                  <a:pt x="1751959" y="34162"/>
                  <a:pt x="1771650" y="38100"/>
                </a:cubicBezTo>
                <a:cubicBezTo>
                  <a:pt x="1894750" y="62720"/>
                  <a:pt x="2055691" y="67914"/>
                  <a:pt x="2171700" y="76200"/>
                </a:cubicBezTo>
                <a:cubicBezTo>
                  <a:pt x="2197100" y="82550"/>
                  <a:pt x="2223062" y="86971"/>
                  <a:pt x="2247900" y="95250"/>
                </a:cubicBezTo>
                <a:cubicBezTo>
                  <a:pt x="2380825" y="139558"/>
                  <a:pt x="2303173" y="121660"/>
                  <a:pt x="2419350" y="171450"/>
                </a:cubicBezTo>
                <a:cubicBezTo>
                  <a:pt x="2437807" y="179360"/>
                  <a:pt x="2457450" y="184150"/>
                  <a:pt x="2476500" y="190500"/>
                </a:cubicBezTo>
                <a:cubicBezTo>
                  <a:pt x="2603331" y="317331"/>
                  <a:pt x="2466738" y="197776"/>
                  <a:pt x="2590800" y="266700"/>
                </a:cubicBezTo>
                <a:cubicBezTo>
                  <a:pt x="2630828" y="288938"/>
                  <a:pt x="2661071" y="330320"/>
                  <a:pt x="2705100" y="342900"/>
                </a:cubicBezTo>
                <a:cubicBezTo>
                  <a:pt x="2863624" y="388193"/>
                  <a:pt x="2793602" y="369788"/>
                  <a:pt x="2914650" y="400050"/>
                </a:cubicBezTo>
                <a:lnTo>
                  <a:pt x="3028950" y="476250"/>
                </a:lnTo>
                <a:cubicBezTo>
                  <a:pt x="3048000" y="488950"/>
                  <a:pt x="3064380" y="507110"/>
                  <a:pt x="3086100" y="514350"/>
                </a:cubicBezTo>
                <a:lnTo>
                  <a:pt x="3143250" y="533400"/>
                </a:lnTo>
                <a:cubicBezTo>
                  <a:pt x="3162300" y="552450"/>
                  <a:pt x="3185456" y="568134"/>
                  <a:pt x="3200400" y="590550"/>
                </a:cubicBezTo>
                <a:cubicBezTo>
                  <a:pt x="3211539" y="607258"/>
                  <a:pt x="3206906" y="632020"/>
                  <a:pt x="3219450" y="647700"/>
                </a:cubicBezTo>
                <a:cubicBezTo>
                  <a:pt x="3233753" y="665578"/>
                  <a:pt x="3257550" y="673100"/>
                  <a:pt x="3276600" y="685800"/>
                </a:cubicBezTo>
                <a:lnTo>
                  <a:pt x="3352800" y="800100"/>
                </a:lnTo>
                <a:cubicBezTo>
                  <a:pt x="3365500" y="819150"/>
                  <a:pt x="3371850" y="844550"/>
                  <a:pt x="3390900" y="857250"/>
                </a:cubicBezTo>
                <a:lnTo>
                  <a:pt x="3448050" y="895350"/>
                </a:lnTo>
                <a:cubicBezTo>
                  <a:pt x="3467758" y="954473"/>
                  <a:pt x="3469890" y="969850"/>
                  <a:pt x="3505200" y="1028700"/>
                </a:cubicBezTo>
                <a:cubicBezTo>
                  <a:pt x="3528759" y="1067965"/>
                  <a:pt x="3566920" y="1099559"/>
                  <a:pt x="3581400" y="1143000"/>
                </a:cubicBezTo>
                <a:cubicBezTo>
                  <a:pt x="3608969" y="1225708"/>
                  <a:pt x="3586251" y="1185951"/>
                  <a:pt x="3657600" y="1257300"/>
                </a:cubicBezTo>
                <a:cubicBezTo>
                  <a:pt x="3663950" y="1276350"/>
                  <a:pt x="3667670" y="1296489"/>
                  <a:pt x="3676650" y="1314450"/>
                </a:cubicBezTo>
                <a:cubicBezTo>
                  <a:pt x="3686889" y="1334928"/>
                  <a:pt x="3705451" y="1350678"/>
                  <a:pt x="3714750" y="1371600"/>
                </a:cubicBezTo>
                <a:cubicBezTo>
                  <a:pt x="3805430" y="1575631"/>
                  <a:pt x="3704725" y="1413712"/>
                  <a:pt x="3790950" y="1543050"/>
                </a:cubicBezTo>
                <a:cubicBezTo>
                  <a:pt x="3797300" y="1568450"/>
                  <a:pt x="3802477" y="1594172"/>
                  <a:pt x="3810000" y="1619250"/>
                </a:cubicBezTo>
                <a:cubicBezTo>
                  <a:pt x="3821540" y="1657717"/>
                  <a:pt x="3841498" y="1693936"/>
                  <a:pt x="3848100" y="1733550"/>
                </a:cubicBezTo>
                <a:cubicBezTo>
                  <a:pt x="3854450" y="1771650"/>
                  <a:pt x="3857782" y="1810378"/>
                  <a:pt x="3867150" y="1847850"/>
                </a:cubicBezTo>
                <a:cubicBezTo>
                  <a:pt x="3876890" y="1886812"/>
                  <a:pt x="3892550" y="1924050"/>
                  <a:pt x="3905250" y="1962150"/>
                </a:cubicBezTo>
                <a:lnTo>
                  <a:pt x="3924300" y="2019300"/>
                </a:lnTo>
                <a:cubicBezTo>
                  <a:pt x="3930650" y="2101850"/>
                  <a:pt x="3935500" y="2184529"/>
                  <a:pt x="3943350" y="2266950"/>
                </a:cubicBezTo>
                <a:cubicBezTo>
                  <a:pt x="3948204" y="2317915"/>
                  <a:pt x="3954615" y="2368750"/>
                  <a:pt x="3962400" y="2419350"/>
                </a:cubicBezTo>
                <a:cubicBezTo>
                  <a:pt x="3967323" y="2451352"/>
                  <a:pt x="3978228" y="2482382"/>
                  <a:pt x="3981450" y="2514600"/>
                </a:cubicBezTo>
                <a:cubicBezTo>
                  <a:pt x="3984609" y="2546192"/>
                  <a:pt x="3981450" y="2578100"/>
                  <a:pt x="3981450" y="2609850"/>
                </a:cubicBezTo>
              </a:path>
            </a:pathLst>
          </a:custGeom>
          <a:noFill/>
          <a:ln w="50800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274311" y="1680342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問い合わせの結果を，</a:t>
            </a:r>
            <a:endParaRPr kumimoji="1" lang="en-US" altLang="ja-JP" sz="2400" dirty="0" smtClean="0"/>
          </a:p>
          <a:p>
            <a:r>
              <a:rPr lang="ja-JP" altLang="en-US" sz="2400" dirty="0">
                <a:solidFill>
                  <a:srgbClr val="FF0000"/>
                </a:solidFill>
              </a:rPr>
              <a:t>別</a:t>
            </a:r>
            <a:r>
              <a:rPr lang="ja-JP" altLang="en-US" sz="2400" dirty="0" smtClean="0"/>
              <a:t>の問い合わせで使いたい</a:t>
            </a:r>
            <a:endParaRPr kumimoji="1" lang="ja-JP" altLang="en-US" sz="2400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116686" y="1115196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DD</a:t>
            </a:r>
            <a:r>
              <a:rPr lang="ja-JP" altLang="en-US" sz="3600" b="1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受けている科目を１つでも受講している人は？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995911"/>
              </p:ext>
            </p:extLst>
          </p:nvPr>
        </p:nvGraphicFramePr>
        <p:xfrm>
          <a:off x="1001861" y="2264890"/>
          <a:ext cx="3190435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9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2986390" y="6421686"/>
            <a:ext cx="8637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※ </a:t>
            </a:r>
            <a:r>
              <a:rPr kumimoji="1" lang="ja-JP" altLang="en-US" dirty="0" smtClean="0"/>
              <a:t>結果に</a:t>
            </a:r>
            <a:r>
              <a:rPr kumimoji="1" lang="en-US" altLang="ja-JP" b="1" dirty="0" smtClean="0"/>
              <a:t>DD</a:t>
            </a:r>
            <a:r>
              <a:rPr kumimoji="1" lang="ja-JP" altLang="en-US" b="1" dirty="0" smtClean="0"/>
              <a:t>が</a:t>
            </a:r>
            <a:r>
              <a:rPr kumimoji="1" lang="en-US" altLang="ja-JP" b="1" dirty="0" smtClean="0"/>
              <a:t>2</a:t>
            </a:r>
            <a:r>
              <a:rPr kumimoji="1" lang="ja-JP" altLang="en-US" b="1" dirty="0" smtClean="0"/>
              <a:t>個ある</a:t>
            </a:r>
            <a:r>
              <a:rPr kumimoji="1" lang="ja-JP" altLang="en-US" dirty="0" smtClean="0"/>
              <a:t>のは</a:t>
            </a:r>
            <a:r>
              <a:rPr kumimoji="1" lang="ja-JP" altLang="en-US" b="1" dirty="0" smtClean="0"/>
              <a:t>間違いではない</a:t>
            </a:r>
            <a:r>
              <a:rPr kumimoji="1" lang="ja-JP" altLang="en-US" dirty="0" smtClean="0"/>
              <a:t>（元のテーブルに</a:t>
            </a:r>
            <a:r>
              <a:rPr kumimoji="1" lang="en-US" altLang="ja-JP" dirty="0" smtClean="0"/>
              <a:t>DD</a:t>
            </a:r>
            <a:r>
              <a:rPr kumimoji="1" lang="ja-JP" altLang="en-US" dirty="0" smtClean="0"/>
              <a:t>が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個あるから）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904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副問い合わせ</a:t>
            </a:r>
          </a:p>
        </p:txBody>
      </p:sp>
      <p:sp>
        <p:nvSpPr>
          <p:cNvPr id="32" name="コンテンツ プレースホルダー 2"/>
          <p:cNvSpPr txBox="1">
            <a:spLocks/>
          </p:cNvSpPr>
          <p:nvPr/>
        </p:nvSpPr>
        <p:spPr>
          <a:xfrm>
            <a:off x="244929" y="2471903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 smtClean="0"/>
              <a:t>◆ 副問い合わせなし</a:t>
            </a:r>
            <a:endParaRPr lang="ja-JP" altLang="en-US" sz="3200" b="1" dirty="0"/>
          </a:p>
        </p:txBody>
      </p:sp>
      <p:sp>
        <p:nvSpPr>
          <p:cNvPr id="39" name="コンテンツ プレースホルダー 2"/>
          <p:cNvSpPr txBox="1">
            <a:spLocks/>
          </p:cNvSpPr>
          <p:nvPr/>
        </p:nvSpPr>
        <p:spPr>
          <a:xfrm>
            <a:off x="696753" y="2998089"/>
            <a:ext cx="7619934" cy="69897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FROM</a:t>
            </a:r>
            <a:r>
              <a:rPr lang="en-US" altLang="ja-JP" dirty="0" smtClean="0"/>
              <a:t>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氏名</a:t>
            </a:r>
            <a:r>
              <a:rPr lang="en-US" altLang="ja-JP" dirty="0" smtClean="0">
                <a:solidFill>
                  <a:srgbClr val="C00000"/>
                </a:solidFill>
              </a:rPr>
              <a:t>=</a:t>
            </a:r>
            <a:r>
              <a:rPr lang="en-US" altLang="ja-JP" dirty="0" smtClean="0"/>
              <a:t>'</a:t>
            </a:r>
            <a:r>
              <a:rPr lang="en-US" altLang="ja-JP" dirty="0" smtClean="0">
                <a:solidFill>
                  <a:srgbClr val="FF0000"/>
                </a:solidFill>
              </a:rPr>
              <a:t>DD</a:t>
            </a:r>
            <a:r>
              <a:rPr lang="en-US" altLang="ja-JP" dirty="0" smtClean="0"/>
              <a:t>';</a:t>
            </a:r>
          </a:p>
        </p:txBody>
      </p:sp>
      <p:sp>
        <p:nvSpPr>
          <p:cNvPr id="40" name="コンテンツ プレースホルダー 2"/>
          <p:cNvSpPr txBox="1">
            <a:spLocks/>
          </p:cNvSpPr>
          <p:nvPr/>
        </p:nvSpPr>
        <p:spPr>
          <a:xfrm>
            <a:off x="696752" y="3852026"/>
            <a:ext cx="11359722" cy="77067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/>
              <a:t>氏名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IN (</a:t>
            </a:r>
            <a:r>
              <a:rPr lang="en-US" altLang="ja-JP" dirty="0" smtClean="0"/>
              <a:t>'</a:t>
            </a:r>
            <a:r>
              <a:rPr lang="ja-JP" altLang="en-US" dirty="0" smtClean="0"/>
              <a:t>国語</a:t>
            </a:r>
            <a:r>
              <a:rPr lang="en-US" altLang="ja-JP" dirty="0" smtClean="0"/>
              <a:t>', '</a:t>
            </a:r>
            <a:r>
              <a:rPr lang="ja-JP" altLang="en-US" dirty="0" smtClean="0"/>
              <a:t>算数</a:t>
            </a:r>
            <a:r>
              <a:rPr lang="en-US" altLang="ja-JP" dirty="0" smtClean="0"/>
              <a:t>'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en-US" altLang="ja-JP" dirty="0" smtClean="0"/>
              <a:t>;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870923" y="997911"/>
            <a:ext cx="10033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問い合わせの結果を，</a:t>
            </a:r>
            <a:r>
              <a:rPr lang="ja-JP" altLang="en-US" sz="3200" dirty="0" smtClean="0">
                <a:solidFill>
                  <a:srgbClr val="FF0000"/>
                </a:solidFill>
              </a:rPr>
              <a:t>別</a:t>
            </a:r>
            <a:r>
              <a:rPr lang="ja-JP" altLang="en-US" sz="3200" dirty="0" smtClean="0"/>
              <a:t>の問い合わせで使いたいとき</a:t>
            </a:r>
            <a:endParaRPr kumimoji="1" lang="ja-JP" altLang="en-US" sz="3200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44929" y="478510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b="1" dirty="0" smtClean="0"/>
              <a:t>◆ 副問い合わせあり</a:t>
            </a:r>
            <a:endParaRPr lang="ja-JP" altLang="en-US" sz="3200" b="1" dirty="0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696753" y="5456059"/>
            <a:ext cx="11495247" cy="69897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rgbClr val="C00000"/>
                </a:solidFill>
              </a:rPr>
              <a:t>SELECT</a:t>
            </a:r>
            <a:r>
              <a:rPr lang="en-US" altLang="ja-JP" dirty="0" smtClean="0"/>
              <a:t> </a:t>
            </a:r>
            <a:r>
              <a:rPr lang="ja-JP" altLang="en-US" dirty="0"/>
              <a:t>氏名</a:t>
            </a:r>
            <a:r>
              <a:rPr lang="en-US" altLang="ja-JP" dirty="0" smtClean="0"/>
              <a:t> </a:t>
            </a:r>
            <a:r>
              <a:rPr lang="en-US" altLang="ja-JP" dirty="0" smtClean="0">
                <a:solidFill>
                  <a:srgbClr val="C00000"/>
                </a:solidFill>
              </a:rPr>
              <a:t>FROM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IN (SELECT</a:t>
            </a:r>
            <a:r>
              <a:rPr lang="en-US" altLang="ja-JP" dirty="0" smtClean="0"/>
              <a:t> </a:t>
            </a:r>
            <a:r>
              <a:rPr lang="ja-JP" altLang="en-US" dirty="0" smtClean="0"/>
              <a:t>科目名 </a:t>
            </a:r>
            <a:r>
              <a:rPr lang="en-US" altLang="ja-JP" dirty="0" smtClean="0">
                <a:solidFill>
                  <a:srgbClr val="C00000"/>
                </a:solidFill>
              </a:rPr>
              <a:t>FROM</a:t>
            </a:r>
            <a:r>
              <a:rPr lang="en-US" altLang="ja-JP" dirty="0" smtClean="0"/>
              <a:t> </a:t>
            </a:r>
            <a:r>
              <a:rPr lang="ja-JP" altLang="en-US" dirty="0" smtClean="0"/>
              <a:t>成績 </a:t>
            </a:r>
            <a:r>
              <a:rPr lang="en-US" altLang="ja-JP" dirty="0" smtClean="0">
                <a:solidFill>
                  <a:srgbClr val="C00000"/>
                </a:solidFill>
              </a:rPr>
              <a:t>WHERE</a:t>
            </a:r>
            <a:r>
              <a:rPr lang="en-US" altLang="ja-JP" dirty="0" smtClean="0"/>
              <a:t> </a:t>
            </a:r>
            <a:r>
              <a:rPr lang="ja-JP" altLang="en-US" dirty="0" smtClean="0"/>
              <a:t>氏名</a:t>
            </a:r>
            <a:r>
              <a:rPr lang="en-US" altLang="ja-JP" dirty="0" smtClean="0">
                <a:solidFill>
                  <a:srgbClr val="C00000"/>
                </a:solidFill>
              </a:rPr>
              <a:t>=</a:t>
            </a:r>
            <a:r>
              <a:rPr lang="en-US" altLang="ja-JP" dirty="0" smtClean="0"/>
              <a:t>'</a:t>
            </a:r>
            <a:r>
              <a:rPr lang="en-US" altLang="ja-JP" dirty="0" smtClean="0">
                <a:solidFill>
                  <a:srgbClr val="FF0000"/>
                </a:solidFill>
              </a:rPr>
              <a:t>DD</a:t>
            </a:r>
            <a:r>
              <a:rPr lang="en-US" altLang="ja-JP" dirty="0" smtClean="0"/>
              <a:t>'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en-US" altLang="ja-JP" dirty="0" smtClean="0"/>
              <a:t>;</a:t>
            </a:r>
            <a:endParaRPr lang="en-US" altLang="ja-JP" sz="3600" dirty="0" smtClean="0"/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124619" y="1810715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DD</a:t>
            </a:r>
            <a:r>
              <a:rPr lang="ja-JP" altLang="en-US" sz="3600" b="1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受けている科目を１つでも受講している人は？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6226629" y="5514115"/>
            <a:ext cx="5442857" cy="5673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右中かっこ 2"/>
          <p:cNvSpPr/>
          <p:nvPr/>
        </p:nvSpPr>
        <p:spPr>
          <a:xfrm rot="5400000">
            <a:off x="8848125" y="3591597"/>
            <a:ext cx="143256" cy="538625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021592" y="6492243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この部分が副問い合わせ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2348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5-3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副問い合わせの記述法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16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0931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選択条件のバリエーション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◆　＜属性名＞ </a:t>
            </a:r>
            <a:r>
              <a:rPr kumimoji="1" lang="en-US" altLang="ja-JP" dirty="0" smtClean="0">
                <a:solidFill>
                  <a:srgbClr val="C00000"/>
                </a:solidFill>
              </a:rPr>
              <a:t>IN (</a:t>
            </a:r>
            <a:r>
              <a:rPr kumimoji="1" lang="ja-JP" altLang="en-US" dirty="0" smtClean="0"/>
              <a:t>＜</a:t>
            </a:r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問い合わせ＞</a:t>
            </a:r>
            <a:r>
              <a:rPr kumimoji="1" lang="en-US" altLang="ja-JP" dirty="0" smtClean="0">
                <a:solidFill>
                  <a:srgbClr val="C00000"/>
                </a:solidFill>
              </a:rPr>
              <a:t>)</a:t>
            </a: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◆　＜属性名＞ </a:t>
            </a:r>
            <a:r>
              <a:rPr lang="en-US" altLang="ja-JP" dirty="0" smtClean="0">
                <a:solidFill>
                  <a:srgbClr val="C00000"/>
                </a:solidFill>
              </a:rPr>
              <a:t>= </a:t>
            </a:r>
            <a:r>
              <a:rPr lang="en-US" altLang="ja-JP" dirty="0">
                <a:solidFill>
                  <a:srgbClr val="C00000"/>
                </a:solidFill>
              </a:rPr>
              <a:t>(</a:t>
            </a:r>
            <a:r>
              <a:rPr lang="ja-JP" altLang="en-US" dirty="0"/>
              <a:t>＜</a:t>
            </a:r>
            <a:r>
              <a:rPr lang="en-US" altLang="ja-JP" dirty="0"/>
              <a:t>SQL </a:t>
            </a:r>
            <a:r>
              <a:rPr lang="ja-JP" altLang="en-US" dirty="0"/>
              <a:t>問い合わせ＞</a:t>
            </a:r>
            <a:r>
              <a:rPr lang="en-US" altLang="ja-JP" dirty="0">
                <a:solidFill>
                  <a:srgbClr val="C00000"/>
                </a:solidFill>
              </a:rPr>
              <a:t>)</a:t>
            </a:r>
            <a:endParaRPr lang="ja-JP" altLang="en-US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  <p:sp>
        <p:nvSpPr>
          <p:cNvPr id="5" name="右中かっこ 4"/>
          <p:cNvSpPr/>
          <p:nvPr/>
        </p:nvSpPr>
        <p:spPr>
          <a:xfrm rot="5400000">
            <a:off x="5056909" y="235529"/>
            <a:ext cx="221673" cy="296487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505200" y="2105890"/>
            <a:ext cx="75841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※</a:t>
            </a:r>
            <a:r>
              <a:rPr lang="ja-JP" altLang="en-US" sz="2800" dirty="0" smtClean="0"/>
              <a:t>　この「ＳＱＬ問い合わせ」の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結果</a:t>
            </a:r>
            <a:r>
              <a:rPr lang="ja-JP" altLang="en-US" sz="2800" dirty="0" smtClean="0"/>
              <a:t>が</a:t>
            </a:r>
            <a:endParaRPr lang="en-US" altLang="ja-JP" sz="2800" dirty="0" smtClean="0"/>
          </a:p>
          <a:p>
            <a:r>
              <a:rPr lang="ja-JP" altLang="en-US" sz="2800" dirty="0"/>
              <a:t>　</a:t>
            </a:r>
            <a:r>
              <a:rPr lang="ja-JP" altLang="en-US" sz="2800" dirty="0" smtClean="0"/>
              <a:t>　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複数個</a:t>
            </a:r>
            <a:r>
              <a:rPr lang="ja-JP" altLang="en-US" sz="2800" dirty="0" smtClean="0"/>
              <a:t>あっても動作する（１個でも </a:t>
            </a:r>
            <a:r>
              <a:rPr lang="en-US" altLang="ja-JP" sz="2800" dirty="0" smtClean="0"/>
              <a:t>OK</a:t>
            </a:r>
            <a:r>
              <a:rPr lang="ja-JP" altLang="en-US" sz="2800" dirty="0" smtClean="0"/>
              <a:t>）</a:t>
            </a:r>
            <a:endParaRPr kumimoji="1" lang="ja-JP" altLang="en-US" sz="28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505200" y="4641272"/>
            <a:ext cx="77251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※</a:t>
            </a:r>
            <a:r>
              <a:rPr lang="ja-JP" altLang="en-US" sz="2800" dirty="0" smtClean="0"/>
              <a:t>　この「ＳＱＬ問い合わせ」の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結果</a:t>
            </a:r>
            <a:r>
              <a:rPr lang="ja-JP" altLang="en-US" sz="2800" dirty="0" smtClean="0"/>
              <a:t>が</a:t>
            </a:r>
            <a:endParaRPr lang="en-US" altLang="ja-JP" sz="2800" dirty="0" smtClean="0"/>
          </a:p>
          <a:p>
            <a:r>
              <a:rPr lang="ja-JP" altLang="en-US" sz="2800" dirty="0"/>
              <a:t>　</a:t>
            </a:r>
            <a:r>
              <a:rPr lang="ja-JP" altLang="en-US" sz="2800" dirty="0" smtClean="0"/>
              <a:t>　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１個でないと動作しない</a:t>
            </a:r>
            <a:r>
              <a:rPr lang="ja-JP" altLang="en-US" sz="2800" dirty="0" smtClean="0"/>
              <a:t>（複数個はだめ）</a:t>
            </a:r>
            <a:endParaRPr kumimoji="1" lang="ja-JP" altLang="en-US" sz="2800" dirty="0"/>
          </a:p>
        </p:txBody>
      </p:sp>
      <p:sp>
        <p:nvSpPr>
          <p:cNvPr id="8" name="右中かっこ 7"/>
          <p:cNvSpPr/>
          <p:nvPr/>
        </p:nvSpPr>
        <p:spPr>
          <a:xfrm rot="5400000">
            <a:off x="4876799" y="2859519"/>
            <a:ext cx="221673" cy="296487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矢印コネクタ 8"/>
          <p:cNvCxnSpPr/>
          <p:nvPr/>
        </p:nvCxnSpPr>
        <p:spPr>
          <a:xfrm flipH="1">
            <a:off x="7025185" y="1098090"/>
            <a:ext cx="680689" cy="13941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7797738" y="637000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SQL</a:t>
            </a:r>
            <a:r>
              <a:rPr lang="ja-JP" altLang="en-US" sz="2800" dirty="0" smtClean="0"/>
              <a:t>問い合わせを</a:t>
            </a:r>
            <a:endParaRPr lang="en-US" altLang="ja-JP" sz="2800" dirty="0" smtClean="0"/>
          </a:p>
          <a:p>
            <a:r>
              <a:rPr lang="ja-JP" altLang="en-US" sz="2800" dirty="0" smtClean="0"/>
              <a:t>半角丸かっこ</a:t>
            </a:r>
            <a:r>
              <a:rPr kumimoji="1" lang="ja-JP" altLang="en-US" sz="2800" dirty="0" smtClean="0"/>
              <a:t>で囲む</a:t>
            </a:r>
            <a:endParaRPr kumimoji="1" lang="ja-JP" altLang="en-US" sz="2800" dirty="0"/>
          </a:p>
        </p:txBody>
      </p:sp>
      <p:cxnSp>
        <p:nvCxnSpPr>
          <p:cNvPr id="12" name="直線矢印コネクタ 11"/>
          <p:cNvCxnSpPr/>
          <p:nvPr/>
        </p:nvCxnSpPr>
        <p:spPr>
          <a:xfrm flipH="1">
            <a:off x="6831897" y="3632875"/>
            <a:ext cx="680689" cy="139410"/>
          </a:xfrm>
          <a:prstGeom prst="straightConnector1">
            <a:avLst/>
          </a:prstGeom>
          <a:ln w="508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7604450" y="3171785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/>
              <a:t>SQL</a:t>
            </a:r>
            <a:r>
              <a:rPr lang="ja-JP" altLang="en-US" sz="2800" dirty="0" smtClean="0"/>
              <a:t>問い合わせを</a:t>
            </a:r>
            <a:endParaRPr lang="en-US" altLang="ja-JP" sz="2800" dirty="0" smtClean="0"/>
          </a:p>
          <a:p>
            <a:r>
              <a:rPr lang="ja-JP" altLang="en-US" sz="2800" dirty="0" smtClean="0"/>
              <a:t>半角丸かっこ</a:t>
            </a:r>
            <a:r>
              <a:rPr kumimoji="1" lang="ja-JP" altLang="en-US" sz="2800" dirty="0" smtClean="0"/>
              <a:t>で囲む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23984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4000" dirty="0"/>
              <a:t>＜属性名＞ </a:t>
            </a:r>
            <a:r>
              <a:rPr lang="en-US" altLang="ja-JP" sz="4000" dirty="0">
                <a:solidFill>
                  <a:srgbClr val="C00000"/>
                </a:solidFill>
              </a:rPr>
              <a:t>IN (</a:t>
            </a:r>
            <a:r>
              <a:rPr lang="ja-JP" altLang="en-US" sz="4000" dirty="0"/>
              <a:t>＜</a:t>
            </a:r>
            <a:r>
              <a:rPr lang="en-US" altLang="ja-JP" sz="4000" dirty="0"/>
              <a:t>SQL </a:t>
            </a:r>
            <a:r>
              <a:rPr lang="ja-JP" altLang="en-US" sz="4000" dirty="0"/>
              <a:t>問い合わせ＞</a:t>
            </a:r>
            <a:r>
              <a:rPr lang="en-US" altLang="ja-JP" sz="4000" dirty="0" smtClean="0">
                <a:solidFill>
                  <a:srgbClr val="C00000"/>
                </a:solidFill>
              </a:rPr>
              <a:t>)</a:t>
            </a:r>
            <a:r>
              <a:rPr lang="ja-JP" altLang="en-US" sz="4000" dirty="0">
                <a:solidFill>
                  <a:srgbClr val="C00000"/>
                </a:solidFill>
              </a:rPr>
              <a:t> </a:t>
            </a:r>
            <a:r>
              <a:rPr lang="ja-JP" altLang="en-US" sz="4000" dirty="0" smtClean="0"/>
              <a:t>の例（１）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60145" y="1428459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AA</a:t>
            </a:r>
            <a:r>
              <a:rPr lang="ja-JP" altLang="en-US" sz="3600" b="1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受けている科目を１つでも受講している人は？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360015" y="2033789"/>
            <a:ext cx="12192000" cy="6989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2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200" dirty="0" smtClean="0"/>
              <a:t> </a:t>
            </a:r>
            <a:r>
              <a:rPr lang="ja-JP" altLang="en-US" sz="2200" dirty="0"/>
              <a:t>氏名</a:t>
            </a:r>
            <a:r>
              <a:rPr lang="en-US" altLang="ja-JP" sz="2200" dirty="0" smtClean="0"/>
              <a:t> </a:t>
            </a:r>
            <a:r>
              <a:rPr lang="en-US" altLang="ja-JP" sz="2200" dirty="0" smtClean="0">
                <a:solidFill>
                  <a:srgbClr val="C00000"/>
                </a:solidFill>
              </a:rPr>
              <a:t>FROM </a:t>
            </a:r>
            <a:r>
              <a:rPr lang="ja-JP" altLang="en-US" sz="2200" dirty="0" smtClean="0"/>
              <a:t>成績 </a:t>
            </a:r>
            <a:r>
              <a:rPr lang="en-US" altLang="ja-JP" sz="2200" dirty="0" smtClean="0">
                <a:solidFill>
                  <a:srgbClr val="C00000"/>
                </a:solidFill>
              </a:rPr>
              <a:t>WHERE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科目名 </a:t>
            </a:r>
            <a:r>
              <a:rPr lang="en-US" altLang="ja-JP" sz="2200" dirty="0" smtClean="0">
                <a:solidFill>
                  <a:srgbClr val="C00000"/>
                </a:solidFill>
              </a:rPr>
              <a:t>IN (SELECT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科目名 </a:t>
            </a:r>
            <a:r>
              <a:rPr lang="en-US" altLang="ja-JP" sz="2200" dirty="0" smtClean="0">
                <a:solidFill>
                  <a:srgbClr val="C00000"/>
                </a:solidFill>
              </a:rPr>
              <a:t>FROM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成績 </a:t>
            </a:r>
            <a:r>
              <a:rPr lang="en-US" altLang="ja-JP" sz="2200" dirty="0" smtClean="0">
                <a:solidFill>
                  <a:srgbClr val="C00000"/>
                </a:solidFill>
              </a:rPr>
              <a:t>WHERE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氏名</a:t>
            </a:r>
            <a:r>
              <a:rPr lang="en-US" altLang="ja-JP" sz="2200" dirty="0" smtClean="0">
                <a:solidFill>
                  <a:srgbClr val="C00000"/>
                </a:solidFill>
              </a:rPr>
              <a:t>=</a:t>
            </a:r>
            <a:r>
              <a:rPr lang="en-US" altLang="ja-JP" sz="2200" dirty="0" smtClean="0"/>
              <a:t>'AA'</a:t>
            </a:r>
            <a:r>
              <a:rPr lang="en-US" altLang="ja-JP" sz="2200" dirty="0" smtClean="0">
                <a:solidFill>
                  <a:srgbClr val="C00000"/>
                </a:solidFill>
              </a:rPr>
              <a:t>)</a:t>
            </a:r>
            <a:r>
              <a:rPr lang="en-US" altLang="ja-JP" sz="2200" dirty="0" smtClean="0"/>
              <a:t>;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341432"/>
              </p:ext>
            </p:extLst>
          </p:nvPr>
        </p:nvGraphicFramePr>
        <p:xfrm>
          <a:off x="1068251" y="2869412"/>
          <a:ext cx="3190435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9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右矢印 7"/>
          <p:cNvSpPr/>
          <p:nvPr/>
        </p:nvSpPr>
        <p:spPr>
          <a:xfrm>
            <a:off x="4910348" y="3911661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65494"/>
              </p:ext>
            </p:extLst>
          </p:nvPr>
        </p:nvGraphicFramePr>
        <p:xfrm>
          <a:off x="6031283" y="3811050"/>
          <a:ext cx="141713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38203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4000" dirty="0"/>
              <a:t>＜属性名＞ </a:t>
            </a:r>
            <a:r>
              <a:rPr lang="en-US" altLang="ja-JP" sz="4000" dirty="0">
                <a:solidFill>
                  <a:srgbClr val="C00000"/>
                </a:solidFill>
              </a:rPr>
              <a:t>IN (</a:t>
            </a:r>
            <a:r>
              <a:rPr lang="ja-JP" altLang="en-US" sz="4000" dirty="0"/>
              <a:t>＜</a:t>
            </a:r>
            <a:r>
              <a:rPr lang="en-US" altLang="ja-JP" sz="4000" dirty="0"/>
              <a:t>SQL </a:t>
            </a:r>
            <a:r>
              <a:rPr lang="ja-JP" altLang="en-US" sz="4000" dirty="0"/>
              <a:t>問い合わせ＞</a:t>
            </a:r>
            <a:r>
              <a:rPr lang="en-US" altLang="ja-JP" sz="4000" dirty="0" smtClean="0">
                <a:solidFill>
                  <a:srgbClr val="C00000"/>
                </a:solidFill>
              </a:rPr>
              <a:t>)</a:t>
            </a:r>
            <a:r>
              <a:rPr lang="ja-JP" altLang="en-US" sz="4000" dirty="0">
                <a:solidFill>
                  <a:srgbClr val="C00000"/>
                </a:solidFill>
              </a:rPr>
              <a:t> </a:t>
            </a:r>
            <a:r>
              <a:rPr lang="ja-JP" altLang="en-US" sz="4000" dirty="0" smtClean="0"/>
              <a:t>の例（２</a:t>
            </a:r>
            <a:r>
              <a:rPr lang="ja-JP" altLang="en-US" sz="4000" dirty="0"/>
              <a:t>）</a:t>
            </a:r>
            <a:endParaRPr kumimoji="1" lang="ja-JP" altLang="en-US" sz="40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60145" y="1428459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rgbClr val="FF0000"/>
                </a:solidFill>
              </a:rPr>
              <a:t>AA</a:t>
            </a:r>
            <a:r>
              <a:rPr lang="ja-JP" altLang="en-US" sz="3600" b="1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受けている科目を１つでも受講している人は？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416589" y="2211059"/>
            <a:ext cx="12192000" cy="6989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ja-JP" sz="2200" dirty="0" smtClean="0">
                <a:solidFill>
                  <a:srgbClr val="C00000"/>
                </a:solidFill>
              </a:rPr>
              <a:t>SELECT</a:t>
            </a:r>
            <a:r>
              <a:rPr lang="en-US" altLang="ja-JP" sz="2200" dirty="0" smtClean="0"/>
              <a:t> </a:t>
            </a:r>
            <a:r>
              <a:rPr lang="ja-JP" altLang="en-US" sz="2200" dirty="0"/>
              <a:t>氏名</a:t>
            </a:r>
            <a:r>
              <a:rPr lang="en-US" altLang="ja-JP" sz="2200" dirty="0" smtClean="0"/>
              <a:t> </a:t>
            </a:r>
            <a:r>
              <a:rPr lang="en-US" altLang="ja-JP" sz="2200" dirty="0" smtClean="0">
                <a:solidFill>
                  <a:srgbClr val="C00000"/>
                </a:solidFill>
              </a:rPr>
              <a:t>FROM </a:t>
            </a:r>
            <a:r>
              <a:rPr lang="ja-JP" altLang="en-US" sz="2200" dirty="0" smtClean="0"/>
              <a:t>成績 </a:t>
            </a:r>
            <a:r>
              <a:rPr lang="en-US" altLang="ja-JP" sz="2200" dirty="0" smtClean="0">
                <a:solidFill>
                  <a:srgbClr val="C00000"/>
                </a:solidFill>
              </a:rPr>
              <a:t>WHERE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科目名 </a:t>
            </a:r>
            <a:r>
              <a:rPr lang="en-US" altLang="ja-JP" sz="2200" dirty="0" smtClean="0">
                <a:solidFill>
                  <a:srgbClr val="C00000"/>
                </a:solidFill>
              </a:rPr>
              <a:t>IN (SELECT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科目名 </a:t>
            </a:r>
            <a:r>
              <a:rPr lang="en-US" altLang="ja-JP" sz="2200" dirty="0" smtClean="0">
                <a:solidFill>
                  <a:srgbClr val="C00000"/>
                </a:solidFill>
              </a:rPr>
              <a:t>FROM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成績 </a:t>
            </a:r>
            <a:r>
              <a:rPr lang="en-US" altLang="ja-JP" sz="2200" dirty="0" smtClean="0">
                <a:solidFill>
                  <a:srgbClr val="C00000"/>
                </a:solidFill>
              </a:rPr>
              <a:t>WHERE</a:t>
            </a:r>
            <a:r>
              <a:rPr lang="en-US" altLang="ja-JP" sz="2200" dirty="0" smtClean="0"/>
              <a:t> </a:t>
            </a:r>
            <a:r>
              <a:rPr lang="ja-JP" altLang="en-US" sz="2200" dirty="0" smtClean="0"/>
              <a:t>氏名</a:t>
            </a:r>
            <a:r>
              <a:rPr lang="en-US" altLang="ja-JP" sz="2200" dirty="0" smtClean="0">
                <a:solidFill>
                  <a:srgbClr val="C00000"/>
                </a:solidFill>
              </a:rPr>
              <a:t>=</a:t>
            </a:r>
            <a:r>
              <a:rPr lang="en-US" altLang="ja-JP" sz="2200" dirty="0" smtClean="0"/>
              <a:t>'DD'</a:t>
            </a:r>
            <a:r>
              <a:rPr lang="en-US" altLang="ja-JP" sz="2200" dirty="0" smtClean="0">
                <a:solidFill>
                  <a:srgbClr val="C00000"/>
                </a:solidFill>
              </a:rPr>
              <a:t>)</a:t>
            </a:r>
            <a:r>
              <a:rPr lang="en-US" altLang="ja-JP" sz="2200" dirty="0" smtClean="0"/>
              <a:t>;</a:t>
            </a: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7477130"/>
              </p:ext>
            </p:extLst>
          </p:nvPr>
        </p:nvGraphicFramePr>
        <p:xfrm>
          <a:off x="1068251" y="2869412"/>
          <a:ext cx="3190435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9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右矢印 7"/>
          <p:cNvSpPr/>
          <p:nvPr/>
        </p:nvSpPr>
        <p:spPr>
          <a:xfrm>
            <a:off x="4675711" y="4190442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360482"/>
              </p:ext>
            </p:extLst>
          </p:nvPr>
        </p:nvGraphicFramePr>
        <p:xfrm>
          <a:off x="5562009" y="4037370"/>
          <a:ext cx="1417132" cy="2029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右中かっこ 10"/>
          <p:cNvSpPr/>
          <p:nvPr/>
        </p:nvSpPr>
        <p:spPr>
          <a:xfrm rot="5400000">
            <a:off x="8582268" y="106910"/>
            <a:ext cx="225623" cy="538063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004762" y="3051436"/>
            <a:ext cx="61478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この「ＳＱＬ問い合わせ」の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結果</a:t>
            </a:r>
            <a:r>
              <a:rPr lang="ja-JP" altLang="en-US" sz="2800" dirty="0" smtClean="0"/>
              <a:t>が</a:t>
            </a:r>
            <a:endParaRPr lang="en-US" altLang="ja-JP" sz="2800" dirty="0" smtClean="0"/>
          </a:p>
          <a:p>
            <a:r>
              <a:rPr lang="ja-JP" altLang="en-US" sz="2800" b="1" dirty="0" smtClean="0">
                <a:solidFill>
                  <a:srgbClr val="FF0000"/>
                </a:solidFill>
              </a:rPr>
              <a:t>複数個</a:t>
            </a:r>
            <a:r>
              <a:rPr lang="ja-JP" altLang="en-US" sz="2800" dirty="0" smtClean="0"/>
              <a:t>あっても動作する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491274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＜属性名＞ </a:t>
            </a:r>
            <a:r>
              <a:rPr lang="en-US" altLang="ja-JP" dirty="0">
                <a:solidFill>
                  <a:srgbClr val="C00000"/>
                </a:solidFill>
              </a:rPr>
              <a:t>=</a:t>
            </a:r>
            <a:r>
              <a:rPr lang="en-US" altLang="ja-JP" dirty="0" smtClean="0">
                <a:solidFill>
                  <a:srgbClr val="C00000"/>
                </a:solidFill>
              </a:rPr>
              <a:t> </a:t>
            </a:r>
            <a:r>
              <a:rPr lang="en-US" altLang="ja-JP" dirty="0">
                <a:solidFill>
                  <a:srgbClr val="C00000"/>
                </a:solidFill>
              </a:rPr>
              <a:t>(</a:t>
            </a:r>
            <a:r>
              <a:rPr lang="ja-JP" altLang="en-US" dirty="0"/>
              <a:t>＜</a:t>
            </a:r>
            <a:r>
              <a:rPr lang="en-US" altLang="ja-JP" dirty="0"/>
              <a:t>SQL </a:t>
            </a:r>
            <a:r>
              <a:rPr lang="ja-JP" altLang="en-US" dirty="0"/>
              <a:t>問い合わせ＞</a:t>
            </a:r>
            <a:r>
              <a:rPr lang="en-US" altLang="ja-JP" dirty="0" smtClean="0">
                <a:solidFill>
                  <a:srgbClr val="C00000"/>
                </a:solidFill>
              </a:rPr>
              <a:t>)</a:t>
            </a:r>
            <a:r>
              <a:rPr lang="ja-JP" altLang="en-US" dirty="0">
                <a:solidFill>
                  <a:srgbClr val="C00000"/>
                </a:solidFill>
              </a:rPr>
              <a:t> </a:t>
            </a:r>
            <a:r>
              <a:rPr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60145" y="1428459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b="1" dirty="0">
                <a:solidFill>
                  <a:srgbClr val="FF0000"/>
                </a:solidFill>
              </a:rPr>
              <a:t>最高点をとった人は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？</a:t>
            </a:r>
            <a:endParaRPr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416589" y="2211059"/>
            <a:ext cx="12192000" cy="69897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200" dirty="0" smtClean="0"/>
              <a:t> </a:t>
            </a:r>
            <a:r>
              <a:rPr lang="ja-JP" altLang="en-US" sz="3200" dirty="0"/>
              <a:t>氏名</a:t>
            </a:r>
            <a:r>
              <a:rPr lang="en-US" altLang="ja-JP" sz="3200" dirty="0"/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FROM </a:t>
            </a:r>
            <a:r>
              <a:rPr lang="ja-JP" altLang="en-US" sz="3200" dirty="0"/>
              <a:t>成績 </a:t>
            </a:r>
            <a:r>
              <a:rPr lang="en-US" altLang="ja-JP" sz="3200" dirty="0" smtClean="0">
                <a:solidFill>
                  <a:srgbClr val="C00000"/>
                </a:solidFill>
              </a:rPr>
              <a:t>WHERE</a:t>
            </a:r>
            <a:r>
              <a:rPr lang="en-US" altLang="ja-JP" sz="3200" dirty="0" smtClean="0"/>
              <a:t> </a:t>
            </a:r>
            <a:r>
              <a:rPr lang="ja-JP" altLang="en-US" sz="3200" dirty="0"/>
              <a:t>得点 </a:t>
            </a:r>
            <a:r>
              <a:rPr lang="en-US" altLang="ja-JP" sz="3200" dirty="0">
                <a:solidFill>
                  <a:srgbClr val="C00000"/>
                </a:solidFill>
              </a:rPr>
              <a:t>= </a:t>
            </a:r>
            <a:r>
              <a:rPr lang="en-US" altLang="ja-JP" sz="3200" dirty="0" smtClean="0">
                <a:solidFill>
                  <a:srgbClr val="C00000"/>
                </a:solidFill>
              </a:rPr>
              <a:t>(SELECT</a:t>
            </a:r>
            <a:r>
              <a:rPr lang="en-US" altLang="ja-JP" sz="3200" dirty="0" smtClean="0"/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MAX(</a:t>
            </a:r>
            <a:r>
              <a:rPr lang="ja-JP" altLang="en-US" sz="3200" dirty="0"/>
              <a:t>得点</a:t>
            </a:r>
            <a:r>
              <a:rPr lang="en-US" altLang="ja-JP" sz="3200" dirty="0">
                <a:solidFill>
                  <a:srgbClr val="C00000"/>
                </a:solidFill>
              </a:rPr>
              <a:t>)</a:t>
            </a:r>
            <a:r>
              <a:rPr lang="ja-JP" altLang="en-US" sz="3200" dirty="0"/>
              <a:t> </a:t>
            </a:r>
            <a:r>
              <a:rPr lang="en-US" altLang="ja-JP" sz="3200" dirty="0" smtClean="0">
                <a:solidFill>
                  <a:srgbClr val="C00000"/>
                </a:solidFill>
              </a:rPr>
              <a:t>FROM</a:t>
            </a:r>
            <a:r>
              <a:rPr lang="en-US" altLang="ja-JP" sz="3200" dirty="0" smtClean="0"/>
              <a:t> </a:t>
            </a:r>
            <a:r>
              <a:rPr lang="ja-JP" altLang="en-US" sz="3200" dirty="0"/>
              <a:t>成績</a:t>
            </a:r>
            <a:r>
              <a:rPr lang="en-US" altLang="ja-JP" sz="3200" dirty="0" smtClean="0">
                <a:solidFill>
                  <a:srgbClr val="C00000"/>
                </a:solidFill>
              </a:rPr>
              <a:t>)</a:t>
            </a:r>
            <a:r>
              <a:rPr lang="en-US" altLang="ja-JP" sz="3200" dirty="0" smtClean="0"/>
              <a:t>;</a:t>
            </a:r>
            <a:endParaRPr lang="en-US" altLang="ja-JP" sz="6000" dirty="0"/>
          </a:p>
        </p:txBody>
      </p:sp>
      <p:sp>
        <p:nvSpPr>
          <p:cNvPr id="8" name="右矢印 7"/>
          <p:cNvSpPr/>
          <p:nvPr/>
        </p:nvSpPr>
        <p:spPr>
          <a:xfrm>
            <a:off x="6304234" y="4530528"/>
            <a:ext cx="469273" cy="117037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763973"/>
              </p:ext>
            </p:extLst>
          </p:nvPr>
        </p:nvGraphicFramePr>
        <p:xfrm>
          <a:off x="7135478" y="4716196"/>
          <a:ext cx="1417132" cy="801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>
                        <a:lnSpc>
                          <a:spcPct val="65000"/>
                        </a:lnSpc>
                      </a:pPr>
                      <a:r>
                        <a:rPr kumimoji="1" lang="en-US" altLang="ja-JP" sz="2800" dirty="0" smtClean="0"/>
                        <a:t>CC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49441"/>
              </p:ext>
            </p:extLst>
          </p:nvPr>
        </p:nvGraphicFramePr>
        <p:xfrm>
          <a:off x="1690867" y="2965685"/>
          <a:ext cx="4251396" cy="333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科目名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得点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AA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BB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80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CC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国語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95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DD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算数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EE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/>
                        <a:t>英語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90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" name="右中かっこ 10"/>
          <p:cNvSpPr/>
          <p:nvPr/>
        </p:nvSpPr>
        <p:spPr>
          <a:xfrm rot="5400000">
            <a:off x="8804686" y="842717"/>
            <a:ext cx="268061" cy="4402701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304234" y="3248198"/>
            <a:ext cx="59298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「</a:t>
            </a:r>
            <a:r>
              <a:rPr lang="en-US" altLang="ja-JP" sz="2800" dirty="0" smtClean="0"/>
              <a:t>=</a:t>
            </a:r>
            <a:r>
              <a:rPr lang="ja-JP" altLang="en-US" sz="2800" dirty="0" smtClean="0"/>
              <a:t>」を使っているので，</a:t>
            </a:r>
            <a:endParaRPr lang="en-US" altLang="ja-JP" sz="2800" dirty="0" smtClean="0"/>
          </a:p>
          <a:p>
            <a:r>
              <a:rPr lang="ja-JP" altLang="en-US" sz="2800" dirty="0" smtClean="0"/>
              <a:t>この「ＳＱＬ問い合わせ」の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結果</a:t>
            </a:r>
            <a:r>
              <a:rPr lang="ja-JP" altLang="en-US" sz="2800" dirty="0" smtClean="0"/>
              <a:t>が</a:t>
            </a:r>
            <a:endParaRPr lang="en-US" altLang="ja-JP" sz="2800" dirty="0" smtClean="0"/>
          </a:p>
          <a:p>
            <a:r>
              <a:rPr lang="ja-JP" altLang="en-US" sz="2800" b="1" dirty="0" smtClean="0">
                <a:solidFill>
                  <a:srgbClr val="FF0000"/>
                </a:solidFill>
              </a:rPr>
              <a:t>１個でないと動作しない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73119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5-4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副問い合わせを含む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21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956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192" y="1673401"/>
            <a:ext cx="11486508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11.accdb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73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成績テーブル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表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334631"/>
              </p:ext>
            </p:extLst>
          </p:nvPr>
        </p:nvGraphicFramePr>
        <p:xfrm>
          <a:off x="2591325" y="1706600"/>
          <a:ext cx="4251396" cy="405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7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1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41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得点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CC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DD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DD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EE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英語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718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399" y="3586996"/>
            <a:ext cx="5003057" cy="138973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24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39630" y="1113442"/>
            <a:ext cx="12192001" cy="90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16641"/>
              </p:ext>
            </p:extLst>
          </p:nvPr>
        </p:nvGraphicFramePr>
        <p:xfrm>
          <a:off x="4950322" y="2007571"/>
          <a:ext cx="5419973" cy="2255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科目名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得点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10579100" y="2918440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endParaRPr lang="en-US" altLang="ja-JP" b="1" dirty="0" smtClean="0">
              <a:solidFill>
                <a:srgbClr val="C0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/>
              <a:t>は</a:t>
            </a:r>
            <a:r>
              <a:rPr lang="ja-JP" altLang="en-US" b="1" u="sng" dirty="0" smtClean="0"/>
              <a:t>無い</a:t>
            </a:r>
            <a:endParaRPr lang="en-US" altLang="ja-JP" b="1" u="sng" dirty="0" smtClean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399" y="1799448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587982" y="2007571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659956" y="2411083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514450" y="4016191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9658" y="5321300"/>
            <a:ext cx="9029700" cy="1400175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5097462" y="6313592"/>
            <a:ext cx="1363299" cy="4078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511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31" y="5028550"/>
            <a:ext cx="2197897" cy="135013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08429" y="2525396"/>
            <a:ext cx="45333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 smtClean="0"/>
              <a:t>氏名はすべて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か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全角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かどちらかに</a:t>
            </a:r>
            <a:endParaRPr lang="en-US" altLang="ja-JP" sz="2800" u="sng" dirty="0" smtClean="0">
              <a:solidFill>
                <a:srgbClr val="FF0000"/>
              </a:solidFill>
            </a:endParaRPr>
          </a:p>
          <a:p>
            <a:r>
              <a:rPr lang="ja-JP" altLang="en-US" sz="2800" u="sng" dirty="0" smtClean="0">
                <a:solidFill>
                  <a:srgbClr val="FF0000"/>
                </a:solidFill>
              </a:rPr>
              <a:t>そろえる</a:t>
            </a:r>
            <a:endParaRPr lang="en-US" altLang="ja-JP" sz="2800" u="sng" dirty="0" smtClean="0">
              <a:solidFill>
                <a:srgbClr val="FF0000"/>
              </a:solidFill>
            </a:endParaRPr>
          </a:p>
          <a:p>
            <a:r>
              <a:rPr lang="ja-JP" altLang="en-US" sz="2800" dirty="0" smtClean="0">
                <a:solidFill>
                  <a:srgbClr val="FF0000"/>
                </a:solidFill>
              </a:rPr>
              <a:t>（半角と全角を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混ぜない</a:t>
            </a:r>
            <a:r>
              <a:rPr lang="ja-JP" altLang="en-US" sz="2800" dirty="0" smtClean="0">
                <a:solidFill>
                  <a:srgbClr val="FF0000"/>
                </a:solidFill>
              </a:rPr>
              <a:t>）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0" y="5703618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0512" y="4742235"/>
            <a:ext cx="3299206" cy="1580648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2166" y="1552364"/>
            <a:ext cx="7495644" cy="310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1287" y="3476746"/>
            <a:ext cx="4695825" cy="2209800"/>
          </a:xfrm>
          <a:prstGeom prst="rect">
            <a:avLst/>
          </a:prstGeom>
        </p:spPr>
      </p:pic>
      <p:pic>
        <p:nvPicPr>
          <p:cNvPr id="28" name="図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7414" y="3436500"/>
            <a:ext cx="2047548" cy="2057760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212" y="3547628"/>
            <a:ext cx="2047548" cy="205776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7.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669" y="1375839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24777" y="1700229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60580" y="1919885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04932" y="3173611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0" name="角丸四角形 19"/>
          <p:cNvSpPr/>
          <p:nvPr/>
        </p:nvSpPr>
        <p:spPr>
          <a:xfrm>
            <a:off x="964406" y="5660313"/>
            <a:ext cx="2532324" cy="10585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1001284" y="3832834"/>
            <a:ext cx="1037093" cy="282903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1883245" y="5269114"/>
            <a:ext cx="605231" cy="30726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5" name="角丸四角形 24"/>
          <p:cNvSpPr/>
          <p:nvPr/>
        </p:nvSpPr>
        <p:spPr>
          <a:xfrm>
            <a:off x="4077661" y="5583411"/>
            <a:ext cx="2148462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5277143" y="5186999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7" name="右矢印 26"/>
          <p:cNvSpPr/>
          <p:nvPr/>
        </p:nvSpPr>
        <p:spPr>
          <a:xfrm>
            <a:off x="3249289" y="4386482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54" name="右矢印 53"/>
          <p:cNvSpPr/>
          <p:nvPr/>
        </p:nvSpPr>
        <p:spPr>
          <a:xfrm>
            <a:off x="5946766" y="4386482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39596" y="3658154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95988" y="396395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1287" y="5141667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722972" y="5525898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140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759014"/>
            <a:ext cx="12040513" cy="471239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27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378857"/>
            <a:ext cx="6426200" cy="29028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800" dirty="0">
                <a:solidFill>
                  <a:srgbClr val="C00000"/>
                </a:solidFill>
              </a:rPr>
              <a:t>select</a:t>
            </a:r>
            <a:r>
              <a:rPr lang="en-US" altLang="ja-JP" sz="3800" dirty="0"/>
              <a:t> </a:t>
            </a:r>
            <a:r>
              <a:rPr lang="ja-JP" altLang="en-US" sz="3800" dirty="0"/>
              <a:t>氏名</a:t>
            </a:r>
            <a:r>
              <a:rPr lang="en-US" altLang="ja-JP" sz="3800" dirty="0"/>
              <a:t> </a:t>
            </a:r>
            <a:endParaRPr lang="en-US" altLang="ja-JP" sz="3800" dirty="0" smtClean="0"/>
          </a:p>
          <a:p>
            <a:pPr marL="0" indent="0">
              <a:buNone/>
            </a:pPr>
            <a:r>
              <a:rPr lang="en-US" altLang="ja-JP" sz="3800" dirty="0" smtClean="0">
                <a:solidFill>
                  <a:srgbClr val="C00000"/>
                </a:solidFill>
              </a:rPr>
              <a:t>from </a:t>
            </a:r>
            <a:r>
              <a:rPr lang="ja-JP" altLang="en-US" sz="3800" dirty="0"/>
              <a:t>成績 </a:t>
            </a:r>
            <a:endParaRPr lang="en-US" altLang="ja-JP" sz="3800" dirty="0" smtClean="0"/>
          </a:p>
          <a:p>
            <a:pPr marL="0" indent="0">
              <a:buNone/>
            </a:pPr>
            <a:r>
              <a:rPr lang="en-US" altLang="ja-JP" sz="3800" dirty="0" smtClean="0">
                <a:solidFill>
                  <a:srgbClr val="C00000"/>
                </a:solidFill>
              </a:rPr>
              <a:t>where</a:t>
            </a:r>
            <a:r>
              <a:rPr lang="en-US" altLang="ja-JP" sz="3800" dirty="0" smtClean="0"/>
              <a:t> </a:t>
            </a:r>
            <a:r>
              <a:rPr lang="ja-JP" altLang="en-US" sz="3800" dirty="0"/>
              <a:t>科目名 </a:t>
            </a:r>
            <a:r>
              <a:rPr lang="en-US" altLang="ja-JP" sz="3800" dirty="0">
                <a:solidFill>
                  <a:srgbClr val="C00000"/>
                </a:solidFill>
              </a:rPr>
              <a:t>in </a:t>
            </a:r>
            <a:endParaRPr lang="en-US" altLang="ja-JP" sz="38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800" dirty="0" smtClean="0">
                <a:solidFill>
                  <a:srgbClr val="C00000"/>
                </a:solidFill>
              </a:rPr>
              <a:t>(</a:t>
            </a:r>
            <a:r>
              <a:rPr lang="en-US" altLang="ja-JP" sz="3800" dirty="0">
                <a:solidFill>
                  <a:srgbClr val="C00000"/>
                </a:solidFill>
              </a:rPr>
              <a:t>select</a:t>
            </a:r>
            <a:r>
              <a:rPr lang="en-US" altLang="ja-JP" sz="3800" dirty="0"/>
              <a:t> </a:t>
            </a:r>
            <a:r>
              <a:rPr lang="ja-JP" altLang="en-US" sz="3800" dirty="0"/>
              <a:t>科目名 </a:t>
            </a:r>
            <a:endParaRPr lang="en-US" altLang="ja-JP" sz="3800" dirty="0" smtClean="0"/>
          </a:p>
          <a:p>
            <a:pPr marL="0" indent="0">
              <a:buNone/>
            </a:pPr>
            <a:r>
              <a:rPr lang="en-US" altLang="ja-JP" sz="3800" dirty="0">
                <a:solidFill>
                  <a:srgbClr val="C00000"/>
                </a:solidFill>
              </a:rPr>
              <a:t> </a:t>
            </a:r>
            <a:r>
              <a:rPr lang="en-US" altLang="ja-JP" sz="3800" dirty="0" smtClean="0">
                <a:solidFill>
                  <a:srgbClr val="C00000"/>
                </a:solidFill>
              </a:rPr>
              <a:t>from</a:t>
            </a:r>
            <a:r>
              <a:rPr lang="en-US" altLang="ja-JP" sz="3800" dirty="0" smtClean="0"/>
              <a:t> </a:t>
            </a:r>
            <a:r>
              <a:rPr lang="ja-JP" altLang="en-US" sz="3800" dirty="0"/>
              <a:t>成績 </a:t>
            </a:r>
            <a:endParaRPr lang="en-US" altLang="ja-JP" sz="3800" dirty="0" smtClean="0"/>
          </a:p>
          <a:p>
            <a:pPr marL="0" indent="0">
              <a:buNone/>
            </a:pPr>
            <a:r>
              <a:rPr lang="en-US" altLang="ja-JP" sz="3800" dirty="0">
                <a:solidFill>
                  <a:srgbClr val="C00000"/>
                </a:solidFill>
              </a:rPr>
              <a:t> </a:t>
            </a:r>
            <a:r>
              <a:rPr lang="en-US" altLang="ja-JP" sz="3800" dirty="0" smtClean="0">
                <a:solidFill>
                  <a:srgbClr val="C00000"/>
                </a:solidFill>
              </a:rPr>
              <a:t>where</a:t>
            </a:r>
            <a:r>
              <a:rPr lang="en-US" altLang="ja-JP" sz="3800" dirty="0" smtClean="0"/>
              <a:t> </a:t>
            </a:r>
            <a:r>
              <a:rPr lang="ja-JP" altLang="en-US" sz="3800" dirty="0"/>
              <a:t>氏名</a:t>
            </a:r>
            <a:r>
              <a:rPr lang="en-US" altLang="ja-JP" sz="3800" dirty="0">
                <a:solidFill>
                  <a:srgbClr val="C00000"/>
                </a:solidFill>
              </a:rPr>
              <a:t>=</a:t>
            </a:r>
            <a:r>
              <a:rPr lang="en-US" altLang="ja-JP" sz="3800" dirty="0"/>
              <a:t>'AA'</a:t>
            </a:r>
            <a:r>
              <a:rPr lang="en-US" altLang="ja-JP" sz="3800" dirty="0">
                <a:solidFill>
                  <a:srgbClr val="C00000"/>
                </a:solidFill>
              </a:rPr>
              <a:t>)</a:t>
            </a:r>
            <a:r>
              <a:rPr lang="en-US" altLang="ja-JP" sz="3800" dirty="0"/>
              <a:t>;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7517" y="1435289"/>
            <a:ext cx="4970048" cy="252211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855" y="5305503"/>
            <a:ext cx="2335224" cy="1584033"/>
          </a:xfrm>
          <a:prstGeom prst="rect">
            <a:avLst/>
          </a:prstGeom>
        </p:spPr>
      </p:pic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4802165" y="5575143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dirty="0" smtClean="0">
                <a:solidFill>
                  <a:srgbClr val="FF0000"/>
                </a:solidFill>
              </a:rPr>
              <a:t>AA</a:t>
            </a:r>
            <a:r>
              <a:rPr lang="ja-JP" altLang="en-US" sz="3600" dirty="0" err="1" smtClean="0">
                <a:solidFill>
                  <a:srgbClr val="FF0000"/>
                </a:solidFill>
              </a:rPr>
              <a:t>さんが</a:t>
            </a:r>
            <a:r>
              <a:rPr lang="ja-JP" altLang="en-US" sz="3600" dirty="0" smtClean="0">
                <a:solidFill>
                  <a:srgbClr val="FF0000"/>
                </a:solidFill>
              </a:rPr>
              <a:t>受けている科目を</a:t>
            </a:r>
            <a:endParaRPr lang="en-US" altLang="ja-JP" sz="3600" dirty="0" smtClean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rgbClr val="FF0000"/>
                </a:solidFill>
              </a:rPr>
              <a:t>１つでも受講している人は？</a:t>
            </a:r>
            <a:endParaRPr lang="ja-JP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35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759014"/>
            <a:ext cx="12040513" cy="474237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28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378857"/>
            <a:ext cx="6426200" cy="29028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select</a:t>
            </a:r>
            <a:r>
              <a:rPr lang="en-US" altLang="ja-JP" sz="3600" dirty="0"/>
              <a:t> </a:t>
            </a:r>
            <a:r>
              <a:rPr lang="ja-JP" altLang="en-US" sz="3600" dirty="0"/>
              <a:t>氏名</a:t>
            </a:r>
            <a:r>
              <a:rPr lang="en-US" altLang="ja-JP" sz="3600" dirty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 </a:t>
            </a:r>
            <a:r>
              <a:rPr lang="ja-JP" altLang="en-US" sz="3600" dirty="0"/>
              <a:t>成績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得点 </a:t>
            </a:r>
            <a:r>
              <a:rPr lang="en-US" altLang="ja-JP" sz="3600" dirty="0">
                <a:solidFill>
                  <a:srgbClr val="C00000"/>
                </a:solidFill>
              </a:rPr>
              <a:t>= </a:t>
            </a:r>
            <a:endParaRPr lang="en-US" altLang="ja-JP" sz="36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(select</a:t>
            </a:r>
            <a:r>
              <a:rPr lang="en-US" altLang="ja-JP" sz="3600" dirty="0" smtClean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max(</a:t>
            </a:r>
            <a:r>
              <a:rPr lang="ja-JP" altLang="en-US" sz="3600" dirty="0"/>
              <a:t>得点</a:t>
            </a:r>
            <a:r>
              <a:rPr lang="en-US" altLang="ja-JP" sz="3600" dirty="0">
                <a:solidFill>
                  <a:srgbClr val="C00000"/>
                </a:solidFill>
              </a:rPr>
              <a:t>)</a:t>
            </a:r>
            <a:r>
              <a:rPr lang="ja-JP" altLang="en-US" sz="3600" dirty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成績</a:t>
            </a:r>
            <a:r>
              <a:rPr lang="en-US" altLang="ja-JP" sz="3600" dirty="0" smtClean="0">
                <a:solidFill>
                  <a:srgbClr val="C00000"/>
                </a:solidFill>
              </a:rPr>
              <a:t>)</a:t>
            </a:r>
            <a:r>
              <a:rPr lang="en-US" altLang="ja-JP" sz="3600" dirty="0" smtClean="0"/>
              <a:t>;</a:t>
            </a:r>
            <a:endParaRPr lang="en-US" altLang="ja-JP" sz="3600" dirty="0"/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6393" y="1378856"/>
            <a:ext cx="4934857" cy="2902857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300" y="5327454"/>
            <a:ext cx="2449566" cy="1453807"/>
          </a:xfrm>
          <a:prstGeom prst="rect">
            <a:avLst/>
          </a:prstGeom>
        </p:spPr>
      </p:pic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3904679" y="5838660"/>
            <a:ext cx="11931855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3600" i="1" dirty="0">
                <a:solidFill>
                  <a:srgbClr val="FF0000"/>
                </a:solidFill>
              </a:rPr>
              <a:t>最高点をとった人は</a:t>
            </a:r>
            <a:r>
              <a:rPr lang="ja-JP" altLang="en-US" sz="3600" i="1" dirty="0" smtClean="0">
                <a:solidFill>
                  <a:srgbClr val="FF0000"/>
                </a:solidFill>
              </a:rPr>
              <a:t>？</a:t>
            </a:r>
            <a:endParaRPr lang="ja-JP" altLang="en-US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49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29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55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91407" y="110625"/>
            <a:ext cx="10210801" cy="184403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と、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試験テーブル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を考える．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（試験テーブルは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次のページ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に記載している）．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2195961"/>
            <a:ext cx="16567150" cy="5034440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4486274" y="1578173"/>
            <a:ext cx="3079751" cy="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学生テーブル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8845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4460874" y="114300"/>
            <a:ext cx="3079751" cy="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試験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452" y="749300"/>
            <a:ext cx="15211048" cy="637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3438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0"/>
            <a:ext cx="12192001" cy="5378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と、</a:t>
            </a: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試験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のテーブル定義を行いなさい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今回は、テーブル定義についても自分で考えなさい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・　なお、今回は、主キーを設定しなくても、後の問題を解く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のに支障はない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4067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62426" y="983242"/>
            <a:ext cx="1096917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を使って、ページ３１とページ３２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の通りに、データを入力しなさい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750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65100" y="492534"/>
            <a:ext cx="11214100" cy="3469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ja-JP" sz="3200" b="1" dirty="0"/>
              <a:t>試験</a:t>
            </a:r>
            <a:r>
              <a:rPr lang="ja-JP" altLang="ja-JP" sz="3200" dirty="0"/>
              <a:t>のテーブルを使い，「</a:t>
            </a:r>
            <a:r>
              <a:rPr lang="ja-JP" altLang="ja-JP" sz="3200" b="1" dirty="0"/>
              <a:t>数学か英語の試験を受けた学生の学生番号</a:t>
            </a:r>
            <a:r>
              <a:rPr lang="ja-JP" altLang="ja-JP" sz="3200" dirty="0"/>
              <a:t>」を</a:t>
            </a:r>
            <a:r>
              <a:rPr lang="ja-JP" altLang="ja-JP" sz="3200" dirty="0" smtClean="0"/>
              <a:t>得</a:t>
            </a:r>
            <a:r>
              <a:rPr lang="ja-JP" altLang="en-US" sz="3200" dirty="0" smtClean="0"/>
              <a:t>る、</a:t>
            </a:r>
            <a:r>
              <a:rPr lang="ja-JP" altLang="en-US" sz="3200" dirty="0"/>
              <a:t>次の</a:t>
            </a:r>
            <a:r>
              <a:rPr lang="en-US" altLang="ja-JP" sz="3200" dirty="0"/>
              <a:t>SQL</a:t>
            </a:r>
            <a:r>
              <a:rPr lang="ja-JP" altLang="en-US" sz="3200" dirty="0"/>
              <a:t>を</a:t>
            </a:r>
            <a:r>
              <a:rPr lang="ja-JP" altLang="en-US" sz="3200" dirty="0" smtClean="0"/>
              <a:t>実行しなさ</a:t>
            </a:r>
            <a:r>
              <a:rPr lang="ja-JP" altLang="en-US" sz="3200" dirty="0"/>
              <a:t>い</a:t>
            </a:r>
          </a:p>
          <a:p>
            <a:pPr marL="0" indent="0">
              <a:buNone/>
            </a:pPr>
            <a:r>
              <a:rPr lang="ja-JP" altLang="en-US" sz="3200" dirty="0"/>
              <a:t> </a:t>
            </a:r>
            <a:r>
              <a:rPr lang="ja-JP" altLang="en-US" sz="3200" dirty="0" smtClean="0"/>
              <a:t> </a:t>
            </a:r>
            <a:r>
              <a:rPr lang="en-US" altLang="ja-JP" sz="3200" b="1" dirty="0" smtClean="0"/>
              <a:t>select</a:t>
            </a:r>
            <a:r>
              <a:rPr lang="en-US" altLang="ja-JP" sz="3200" dirty="0" smtClean="0"/>
              <a:t> </a:t>
            </a:r>
            <a:r>
              <a:rPr lang="ja-JP" altLang="ja-JP" sz="3200" dirty="0"/>
              <a:t>学生番号</a:t>
            </a:r>
            <a:r>
              <a:rPr lang="en-US" altLang="ja-JP" sz="3200" dirty="0"/>
              <a:t> </a:t>
            </a:r>
            <a:r>
              <a:rPr lang="en-US" altLang="ja-JP" sz="3200" b="1" dirty="0"/>
              <a:t>from</a:t>
            </a:r>
            <a:r>
              <a:rPr lang="en-US" altLang="ja-JP" sz="3200" dirty="0"/>
              <a:t> </a:t>
            </a:r>
            <a:r>
              <a:rPr lang="ja-JP" altLang="ja-JP" sz="3200" dirty="0"/>
              <a:t>試験</a:t>
            </a:r>
            <a:r>
              <a:rPr lang="en-US" altLang="ja-JP" sz="3200" dirty="0"/>
              <a:t> </a:t>
            </a:r>
            <a:r>
              <a:rPr lang="en-US" altLang="ja-JP" sz="3200" b="1" dirty="0"/>
              <a:t>where</a:t>
            </a:r>
            <a:r>
              <a:rPr lang="en-US" altLang="ja-JP" sz="3200" dirty="0"/>
              <a:t> </a:t>
            </a:r>
            <a:r>
              <a:rPr lang="ja-JP" altLang="ja-JP" sz="3200" dirty="0"/>
              <a:t>科目名</a:t>
            </a:r>
            <a:r>
              <a:rPr lang="en-US" altLang="ja-JP" sz="3200" dirty="0"/>
              <a:t> </a:t>
            </a:r>
            <a:r>
              <a:rPr lang="en-US" altLang="ja-JP" sz="3200" b="1" dirty="0"/>
              <a:t>in</a:t>
            </a:r>
            <a:r>
              <a:rPr lang="en-US" altLang="ja-JP" sz="3200" dirty="0"/>
              <a:t> ('</a:t>
            </a:r>
            <a:r>
              <a:rPr lang="ja-JP" altLang="ja-JP" sz="3200" dirty="0"/>
              <a:t>数学</a:t>
            </a:r>
            <a:r>
              <a:rPr lang="en-US" altLang="ja-JP" sz="3200" dirty="0"/>
              <a:t>', '</a:t>
            </a:r>
            <a:r>
              <a:rPr lang="ja-JP" altLang="ja-JP" sz="3200" dirty="0"/>
              <a:t>英語</a:t>
            </a:r>
            <a:r>
              <a:rPr lang="en-US" altLang="ja-JP" sz="3200" dirty="0" smtClean="0"/>
              <a:t>');</a:t>
            </a:r>
          </a:p>
          <a:p>
            <a:pPr marL="0" indent="0">
              <a:buNone/>
            </a:pPr>
            <a:endParaRPr lang="en-US" altLang="ja-JP" sz="3200" b="1" dirty="0"/>
          </a:p>
          <a:p>
            <a:pPr marL="0" indent="0">
              <a:buNone/>
            </a:pPr>
            <a:r>
              <a:rPr lang="ja-JP" altLang="en-US" sz="3200" dirty="0" smtClean="0"/>
              <a:t>次</a:t>
            </a:r>
            <a:r>
              <a:rPr lang="ja-JP" altLang="en-US" sz="3200" dirty="0"/>
              <a:t>の結果が</a:t>
            </a:r>
            <a:r>
              <a:rPr lang="ja-JP" altLang="en-US" sz="3200" dirty="0" smtClean="0"/>
              <a:t>得られることを確認しなさい</a:t>
            </a:r>
            <a:endParaRPr lang="ja-JP" altLang="en-US" sz="3200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2" name="正方形/長方形 1"/>
          <p:cNvSpPr/>
          <p:nvPr/>
        </p:nvSpPr>
        <p:spPr>
          <a:xfrm>
            <a:off x="3441700" y="3305155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3600" kern="100" dirty="0" smtClean="0">
                <a:latin typeface="メイリオ" panose="020B0604030504040204" pitchFamily="50" charset="-128"/>
                <a:ea typeface="ＭＳ 明朝" panose="02020609040205080304" pitchFamily="17" charset="-128"/>
                <a:cs typeface="Times New Roman" panose="02020603050405020304" pitchFamily="18" charset="0"/>
              </a:rPr>
              <a:t>101</a:t>
            </a:r>
            <a:endParaRPr lang="ja-JP" altLang="ja-JP" sz="3600" kern="100" dirty="0"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ja-JP" sz="3600" kern="100" dirty="0" smtClean="0">
                <a:latin typeface="メイリオ" panose="020B0604030504040204" pitchFamily="50" charset="-128"/>
                <a:ea typeface="ＭＳ 明朝" panose="02020609040205080304" pitchFamily="17" charset="-128"/>
                <a:cs typeface="Times New Roman" panose="02020603050405020304" pitchFamily="18" charset="0"/>
              </a:rPr>
              <a:t>103</a:t>
            </a:r>
            <a:endParaRPr lang="ja-JP" altLang="ja-JP" sz="3600" kern="100" dirty="0"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ja-JP" sz="3600" kern="100" dirty="0" smtClean="0">
                <a:latin typeface="メイリオ" panose="020B0604030504040204" pitchFamily="50" charset="-128"/>
                <a:ea typeface="ＭＳ 明朝" panose="02020609040205080304" pitchFamily="17" charset="-128"/>
                <a:cs typeface="Times New Roman" panose="02020603050405020304" pitchFamily="18" charset="0"/>
              </a:rPr>
              <a:t>201</a:t>
            </a:r>
            <a:endParaRPr lang="ja-JP" altLang="ja-JP" sz="3600" kern="100" dirty="0"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ja-JP" sz="3600" kern="100" dirty="0" smtClean="0">
                <a:latin typeface="メイリオ" panose="020B0604030504040204" pitchFamily="50" charset="-128"/>
                <a:ea typeface="ＭＳ 明朝" panose="02020609040205080304" pitchFamily="17" charset="-128"/>
                <a:cs typeface="Times New Roman" panose="02020603050405020304" pitchFamily="18" charset="0"/>
              </a:rPr>
              <a:t>202</a:t>
            </a:r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56990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問題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（１）前のページを参考に、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ja-JP" b="1" u="sng" dirty="0" smtClean="0"/>
              <a:t>「</a:t>
            </a:r>
            <a:r>
              <a:rPr lang="ja-JP" altLang="ja-JP" b="1" u="sng" dirty="0"/>
              <a:t>数学かプログラミングを受けた学生の学生番号」を得る</a:t>
            </a:r>
            <a:r>
              <a:rPr lang="ja-JP" altLang="ja-JP" b="1" u="sng" dirty="0" smtClean="0"/>
              <a:t>ＳＱＬ</a:t>
            </a:r>
            <a:r>
              <a:rPr lang="ja-JP" altLang="en-US" b="1" u="sng" dirty="0" smtClean="0"/>
              <a:t>　　</a:t>
            </a:r>
            <a:endParaRPr lang="en-US" altLang="ja-JP" b="1" u="sng" dirty="0" smtClean="0"/>
          </a:p>
          <a:p>
            <a:pPr marL="0" indent="0">
              <a:buNone/>
            </a:pPr>
            <a:r>
              <a:rPr lang="ja-JP" altLang="en-US" dirty="0" smtClean="0"/>
              <a:t>を</a:t>
            </a:r>
            <a:r>
              <a:rPr lang="ja-JP" altLang="en-US" dirty="0"/>
              <a:t>考えなさい．パソコンで実行して確認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（２）前のページを参考に、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b="1" u="sng" dirty="0" smtClean="0"/>
              <a:t>「</a:t>
            </a:r>
            <a:r>
              <a:rPr lang="ja-JP" altLang="en-US" b="1" u="sng" dirty="0"/>
              <a:t>データベースかプログラミングを受けた学生の学生番号」を</a:t>
            </a:r>
            <a:r>
              <a:rPr lang="ja-JP" altLang="en-US" b="1" u="sng" dirty="0" smtClean="0"/>
              <a:t>得</a:t>
            </a:r>
            <a:endParaRPr lang="en-US" altLang="ja-JP" b="1" u="sng" dirty="0" smtClean="0"/>
          </a:p>
          <a:p>
            <a:pPr marL="0" indent="0">
              <a:buNone/>
            </a:pPr>
            <a:r>
              <a:rPr lang="ja-JP" altLang="en-US" b="1" u="sng" dirty="0" smtClean="0"/>
              <a:t>るＳＱＬ</a:t>
            </a:r>
            <a:r>
              <a:rPr lang="ja-JP" altLang="en-US" dirty="0" smtClean="0"/>
              <a:t>を</a:t>
            </a:r>
            <a:r>
              <a:rPr lang="ja-JP" altLang="en-US" dirty="0"/>
              <a:t>考えなさい．パソコンで実行して確認しなさい</a:t>
            </a:r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987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7000" y="402762"/>
            <a:ext cx="11557000" cy="3392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b="1" dirty="0"/>
              <a:t>学生</a:t>
            </a:r>
            <a:r>
              <a:rPr lang="ja-JP" altLang="en-US" sz="3200" dirty="0"/>
              <a:t>のテーブルから，「</a:t>
            </a:r>
            <a:r>
              <a:rPr lang="ja-JP" altLang="en-US" sz="3200" b="1" dirty="0"/>
              <a:t>名前」が「織田」である学生と同じ「所属」</a:t>
            </a:r>
            <a:r>
              <a:rPr lang="ja-JP" altLang="en-US" sz="3200" dirty="0"/>
              <a:t>である学生の名前を</a:t>
            </a:r>
            <a:r>
              <a:rPr lang="ja-JP" altLang="en-US" sz="3200" dirty="0" smtClean="0"/>
              <a:t>得</a:t>
            </a:r>
            <a:r>
              <a:rPr lang="ja-JP" altLang="en-US" sz="3200" dirty="0"/>
              <a:t>る</a:t>
            </a:r>
            <a:r>
              <a:rPr lang="ja-JP" altLang="en-US" sz="3200" dirty="0" smtClean="0"/>
              <a:t>、</a:t>
            </a:r>
            <a:r>
              <a:rPr lang="ja-JP" altLang="en-US" sz="3200" dirty="0"/>
              <a:t>次の</a:t>
            </a:r>
            <a:r>
              <a:rPr lang="en-US" altLang="ja-JP" sz="3200" dirty="0"/>
              <a:t>SQL</a:t>
            </a:r>
            <a:r>
              <a:rPr lang="ja-JP" altLang="en-US" sz="3200" dirty="0"/>
              <a:t>を</a:t>
            </a:r>
            <a:r>
              <a:rPr lang="ja-JP" altLang="en-US" sz="3200" dirty="0" smtClean="0"/>
              <a:t>実行しなさ</a:t>
            </a:r>
            <a:r>
              <a:rPr lang="ja-JP" altLang="en-US" sz="3200" dirty="0"/>
              <a:t>い</a:t>
            </a:r>
          </a:p>
          <a:p>
            <a:pPr marL="0" indent="0">
              <a:buNone/>
            </a:pPr>
            <a:r>
              <a:rPr lang="ja-JP" altLang="en-US" sz="3200" dirty="0"/>
              <a:t>	</a:t>
            </a:r>
            <a:r>
              <a:rPr lang="en-US" altLang="ja-JP" sz="3200" dirty="0"/>
              <a:t>select </a:t>
            </a:r>
            <a:r>
              <a:rPr lang="ja-JP" altLang="ja-JP" sz="3200" dirty="0"/>
              <a:t>名前</a:t>
            </a:r>
            <a:r>
              <a:rPr lang="en-US" altLang="ja-JP" sz="3200" dirty="0"/>
              <a:t> from </a:t>
            </a:r>
            <a:r>
              <a:rPr lang="ja-JP" altLang="ja-JP" sz="3200" dirty="0"/>
              <a:t>学生</a:t>
            </a:r>
            <a:r>
              <a:rPr lang="en-US" altLang="ja-JP" sz="3200" dirty="0"/>
              <a:t> 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 smtClean="0"/>
              <a:t>        </a:t>
            </a:r>
            <a:r>
              <a:rPr lang="en-US" altLang="ja-JP" sz="3200" dirty="0" smtClean="0"/>
              <a:t>where </a:t>
            </a:r>
            <a:r>
              <a:rPr lang="ja-JP" altLang="ja-JP" sz="3200" dirty="0"/>
              <a:t>所属</a:t>
            </a:r>
            <a:r>
              <a:rPr lang="en-US" altLang="ja-JP" sz="3200" dirty="0"/>
              <a:t> = (select </a:t>
            </a:r>
            <a:r>
              <a:rPr lang="ja-JP" altLang="ja-JP" sz="3200" dirty="0"/>
              <a:t>所属</a:t>
            </a:r>
            <a:r>
              <a:rPr lang="en-US" altLang="ja-JP" sz="3200" dirty="0"/>
              <a:t> from </a:t>
            </a:r>
            <a:r>
              <a:rPr lang="ja-JP" altLang="ja-JP" sz="3200" dirty="0"/>
              <a:t>学生</a:t>
            </a:r>
            <a:r>
              <a:rPr lang="en-US" altLang="ja-JP" sz="3200" dirty="0"/>
              <a:t> where </a:t>
            </a:r>
            <a:r>
              <a:rPr lang="ja-JP" altLang="ja-JP" sz="3200" dirty="0"/>
              <a:t>名前</a:t>
            </a:r>
            <a:r>
              <a:rPr lang="en-US" altLang="ja-JP" sz="3200" dirty="0"/>
              <a:t> ='</a:t>
            </a:r>
            <a:r>
              <a:rPr lang="ja-JP" altLang="ja-JP" sz="3200" dirty="0"/>
              <a:t>織田</a:t>
            </a:r>
            <a:r>
              <a:rPr lang="en-US" altLang="ja-JP" sz="3200" dirty="0" smtClean="0"/>
              <a:t>');</a:t>
            </a:r>
            <a:endParaRPr lang="en-US" altLang="ja-JP" sz="3200" b="1" dirty="0"/>
          </a:p>
          <a:p>
            <a:pPr marL="0" indent="0">
              <a:buNone/>
            </a:pPr>
            <a:r>
              <a:rPr lang="ja-JP" altLang="en-US" sz="3200" dirty="0" smtClean="0"/>
              <a:t>次</a:t>
            </a:r>
            <a:r>
              <a:rPr lang="ja-JP" altLang="en-US" sz="3200" dirty="0"/>
              <a:t>の結果が</a:t>
            </a:r>
            <a:r>
              <a:rPr lang="ja-JP" altLang="en-US" sz="3200" dirty="0" smtClean="0"/>
              <a:t>得られることを確認しなさい</a:t>
            </a:r>
            <a:endParaRPr lang="ja-JP" altLang="en-US" sz="3200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sp>
        <p:nvSpPr>
          <p:cNvPr id="2" name="正方形/長方形 1"/>
          <p:cNvSpPr/>
          <p:nvPr/>
        </p:nvSpPr>
        <p:spPr>
          <a:xfrm>
            <a:off x="3810000" y="3771027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ja-JP" sz="3600" dirty="0" smtClean="0"/>
              <a:t>織田</a:t>
            </a:r>
            <a:endParaRPr lang="en-US" altLang="ja-JP" sz="3600" dirty="0" smtClean="0"/>
          </a:p>
          <a:p>
            <a:pPr>
              <a:lnSpc>
                <a:spcPct val="150000"/>
              </a:lnSpc>
            </a:pPr>
            <a:r>
              <a:rPr lang="ja-JP" altLang="ja-JP" sz="3600" dirty="0" smtClean="0"/>
              <a:t>豊臣</a:t>
            </a:r>
            <a:endParaRPr lang="ja-JP" altLang="ja-JP" sz="3600" dirty="0"/>
          </a:p>
          <a:p>
            <a:pPr>
              <a:lnSpc>
                <a:spcPct val="150000"/>
              </a:lnSpc>
            </a:pPr>
            <a:r>
              <a:rPr lang="ja-JP" altLang="ja-JP" sz="3600" dirty="0" smtClean="0"/>
              <a:t>徳川</a:t>
            </a:r>
            <a:endParaRPr lang="ja-JP" altLang="en-US" sz="6000" dirty="0"/>
          </a:p>
        </p:txBody>
      </p:sp>
    </p:spTree>
    <p:extLst>
      <p:ext uri="{BB962C8B-B14F-4D97-AF65-F5344CB8AC3E}">
        <p14:creationId xmlns:p14="http://schemas.microsoft.com/office/powerpoint/2010/main" val="374902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問題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（</a:t>
            </a:r>
            <a:r>
              <a:rPr lang="ja-JP" altLang="en-US" dirty="0"/>
              <a:t>３</a:t>
            </a:r>
            <a:r>
              <a:rPr lang="ja-JP" altLang="en-US" dirty="0" smtClean="0"/>
              <a:t>）前のページを参考に、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ja-JP" b="1" dirty="0"/>
              <a:t>「名前」が「ワシントン」である学生と同じ「所属」</a:t>
            </a:r>
            <a:r>
              <a:rPr lang="ja-JP" altLang="ja-JP" dirty="0"/>
              <a:t>である学生の名前</a:t>
            </a:r>
            <a:r>
              <a:rPr lang="ja-JP" altLang="ja-JP" b="1" u="sng" dirty="0"/>
              <a:t>を得るＳＱＬ</a:t>
            </a:r>
            <a:r>
              <a:rPr lang="ja-JP" altLang="en-US" dirty="0" smtClean="0"/>
              <a:t>を</a:t>
            </a:r>
            <a:r>
              <a:rPr lang="ja-JP" altLang="en-US" dirty="0"/>
              <a:t>考えなさい．パソコンで実行して確認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698830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7000" y="402762"/>
            <a:ext cx="11557000" cy="3392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ja-JP" sz="3200" b="1" dirty="0"/>
              <a:t>試験</a:t>
            </a:r>
            <a:r>
              <a:rPr lang="ja-JP" altLang="ja-JP" sz="3200" dirty="0"/>
              <a:t>のテーブルから，</a:t>
            </a:r>
            <a:r>
              <a:rPr lang="ja-JP" altLang="ja-JP" sz="3200" b="1" dirty="0"/>
              <a:t>「成績」が「最高値」である「科目名」</a:t>
            </a:r>
            <a:r>
              <a:rPr lang="ja-JP" altLang="ja-JP" sz="3200" dirty="0" smtClean="0"/>
              <a:t>を</a:t>
            </a:r>
            <a:r>
              <a:rPr lang="ja-JP" altLang="en-US" sz="3200" dirty="0" smtClean="0"/>
              <a:t>得る、</a:t>
            </a:r>
            <a:r>
              <a:rPr lang="ja-JP" altLang="en-US" sz="3200" dirty="0"/>
              <a:t>次の</a:t>
            </a:r>
            <a:r>
              <a:rPr lang="en-US" altLang="ja-JP" sz="3200" dirty="0"/>
              <a:t>SQL</a:t>
            </a:r>
            <a:r>
              <a:rPr lang="ja-JP" altLang="en-US" sz="3200" dirty="0"/>
              <a:t>を</a:t>
            </a:r>
            <a:r>
              <a:rPr lang="ja-JP" altLang="en-US" sz="3200" dirty="0" smtClean="0"/>
              <a:t>実行しなさ</a:t>
            </a:r>
            <a:r>
              <a:rPr lang="ja-JP" altLang="en-US" sz="3200" dirty="0"/>
              <a:t>い</a:t>
            </a:r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en-US" altLang="ja-JP" sz="3200" dirty="0" smtClean="0"/>
              <a:t>select </a:t>
            </a:r>
            <a:r>
              <a:rPr lang="ja-JP" altLang="ja-JP" sz="3200" b="1" dirty="0"/>
              <a:t>科目名</a:t>
            </a:r>
            <a:r>
              <a:rPr lang="ja-JP" altLang="ja-JP" sz="3200" dirty="0"/>
              <a:t> </a:t>
            </a:r>
            <a:r>
              <a:rPr lang="en-US" altLang="ja-JP" sz="3200" dirty="0"/>
              <a:t>from </a:t>
            </a:r>
            <a:r>
              <a:rPr lang="ja-JP" altLang="ja-JP" sz="3200" dirty="0"/>
              <a:t>試験</a:t>
            </a:r>
            <a:r>
              <a:rPr lang="en-US" altLang="ja-JP" sz="3200" dirty="0"/>
              <a:t> 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en-US" altLang="ja-JP" sz="3200" dirty="0" smtClean="0"/>
              <a:t>where </a:t>
            </a:r>
            <a:r>
              <a:rPr lang="ja-JP" altLang="ja-JP" sz="3200" dirty="0"/>
              <a:t>成績</a:t>
            </a:r>
            <a:r>
              <a:rPr lang="en-US" altLang="ja-JP" sz="3200" dirty="0"/>
              <a:t> = (select </a:t>
            </a:r>
            <a:r>
              <a:rPr lang="en-US" altLang="ja-JP" sz="3200" b="1" dirty="0"/>
              <a:t>max</a:t>
            </a:r>
            <a:r>
              <a:rPr lang="en-US" altLang="ja-JP" sz="3200" dirty="0"/>
              <a:t>(</a:t>
            </a:r>
            <a:r>
              <a:rPr lang="ja-JP" altLang="ja-JP" sz="3200" dirty="0"/>
              <a:t>成績</a:t>
            </a:r>
            <a:r>
              <a:rPr lang="en-US" altLang="ja-JP" sz="3200" dirty="0"/>
              <a:t>) from </a:t>
            </a:r>
            <a:r>
              <a:rPr lang="ja-JP" altLang="ja-JP" sz="3200" dirty="0"/>
              <a:t>試験</a:t>
            </a:r>
            <a:r>
              <a:rPr lang="en-US" altLang="ja-JP" sz="3200" dirty="0"/>
              <a:t>);</a:t>
            </a:r>
            <a:endParaRPr lang="en-US" altLang="ja-JP" sz="3200" b="1" dirty="0"/>
          </a:p>
          <a:p>
            <a:pPr marL="0" indent="0">
              <a:buNone/>
            </a:pPr>
            <a:r>
              <a:rPr lang="ja-JP" altLang="en-US" sz="3200" dirty="0" smtClean="0"/>
              <a:t>次</a:t>
            </a:r>
            <a:r>
              <a:rPr lang="ja-JP" altLang="en-US" sz="3200" dirty="0"/>
              <a:t>の結果が</a:t>
            </a:r>
            <a:r>
              <a:rPr lang="ja-JP" altLang="en-US" sz="3200" dirty="0" smtClean="0"/>
              <a:t>得られることを確認しなさい</a:t>
            </a:r>
            <a:endParaRPr lang="ja-JP" altLang="en-US" sz="3200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sp>
        <p:nvSpPr>
          <p:cNvPr id="2" name="正方形/長方形 1"/>
          <p:cNvSpPr/>
          <p:nvPr/>
        </p:nvSpPr>
        <p:spPr>
          <a:xfrm>
            <a:off x="3810000" y="4012327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ja-JP" sz="4000" dirty="0" smtClean="0"/>
              <a:t>プロセッサ</a:t>
            </a:r>
            <a:endParaRPr lang="ja-JP" altLang="ja-JP" sz="4000" dirty="0"/>
          </a:p>
          <a:p>
            <a:pPr>
              <a:lnSpc>
                <a:spcPct val="150000"/>
              </a:lnSpc>
            </a:pPr>
            <a:r>
              <a:rPr lang="ja-JP" altLang="ja-JP" sz="4000" dirty="0" smtClean="0"/>
              <a:t>組み込み</a:t>
            </a:r>
            <a:endParaRPr lang="ja-JP" altLang="en-US" sz="11500" dirty="0"/>
          </a:p>
        </p:txBody>
      </p:sp>
    </p:spTree>
    <p:extLst>
      <p:ext uri="{BB962C8B-B14F-4D97-AF65-F5344CB8AC3E}">
        <p14:creationId xmlns:p14="http://schemas.microsoft.com/office/powerpoint/2010/main" val="43084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問題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（４）前のページを参考に、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b="1" u="sng" dirty="0" smtClean="0"/>
              <a:t>試験</a:t>
            </a:r>
            <a:r>
              <a:rPr lang="ja-JP" altLang="en-US" b="1" u="sng" dirty="0"/>
              <a:t>のテーブルから，「成績」が「最高値」である「学生番号」を</a:t>
            </a:r>
            <a:r>
              <a:rPr lang="ja-JP" altLang="en-US" b="1" u="sng" dirty="0" smtClean="0"/>
              <a:t>得るＳＱＬ</a:t>
            </a:r>
            <a:r>
              <a:rPr lang="ja-JP" altLang="en-US" dirty="0" smtClean="0"/>
              <a:t>を</a:t>
            </a:r>
            <a:r>
              <a:rPr lang="ja-JP" altLang="en-US" dirty="0"/>
              <a:t>考えなさい．パソコンで実行して確認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（５）</a:t>
            </a:r>
            <a:r>
              <a:rPr lang="ja-JP" altLang="ja-JP" b="1" dirty="0" smtClean="0"/>
              <a:t>試験</a:t>
            </a:r>
            <a:r>
              <a:rPr lang="ja-JP" altLang="ja-JP" dirty="0" smtClean="0"/>
              <a:t>のテーブルから，「成績」が「</a:t>
            </a:r>
            <a:r>
              <a:rPr lang="ja-JP" altLang="ja-JP" b="1" dirty="0" smtClean="0"/>
              <a:t>最低値</a:t>
            </a:r>
            <a:r>
              <a:rPr lang="ja-JP" altLang="ja-JP" dirty="0" smtClean="0"/>
              <a:t>」である「学生番号」</a:t>
            </a:r>
            <a:r>
              <a:rPr lang="ja-JP" altLang="en-US" b="1" u="sng" dirty="0"/>
              <a:t>を得るＳＱＬ</a:t>
            </a:r>
            <a:r>
              <a:rPr lang="ja-JP" altLang="en-US" dirty="0"/>
              <a:t>を考えなさい．パソコンで実行して確認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en-US" altLang="ja-JP" dirty="0"/>
              <a:t>m</a:t>
            </a:r>
            <a:r>
              <a:rPr lang="en-US" altLang="ja-JP" dirty="0" smtClean="0"/>
              <a:t>ax </a:t>
            </a:r>
            <a:r>
              <a:rPr lang="ja-JP" altLang="en-US" dirty="0" smtClean="0"/>
              <a:t>のかわりに</a:t>
            </a:r>
            <a:r>
              <a:rPr lang="ja-JP" altLang="ja-JP" dirty="0" smtClean="0"/>
              <a:t>「</a:t>
            </a:r>
            <a:r>
              <a:rPr lang="en-US" altLang="ja-JP" dirty="0"/>
              <a:t>min</a:t>
            </a:r>
            <a:r>
              <a:rPr lang="ja-JP" altLang="ja-JP" dirty="0"/>
              <a:t>」をつかうことを考えなさい</a:t>
            </a: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38003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27000" y="402762"/>
            <a:ext cx="12065000" cy="3902538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ja-JP" sz="3200" b="1" dirty="0"/>
              <a:t>試験</a:t>
            </a:r>
            <a:r>
              <a:rPr lang="ja-JP" altLang="ja-JP" sz="3200" dirty="0"/>
              <a:t>のテーブルを使い，</a:t>
            </a:r>
            <a:r>
              <a:rPr lang="ja-JP" altLang="ja-JP" sz="3200" b="1" dirty="0"/>
              <a:t>「学生番号」が「</a:t>
            </a:r>
            <a:r>
              <a:rPr lang="en-US" altLang="ja-JP" sz="3200" b="1" dirty="0"/>
              <a:t>101</a:t>
            </a:r>
            <a:r>
              <a:rPr lang="ja-JP" altLang="ja-JP" sz="3200" b="1" dirty="0"/>
              <a:t>」である学生が受けた試験と同じ科目名の試験を１つでも受けた学生</a:t>
            </a:r>
            <a:r>
              <a:rPr lang="ja-JP" altLang="ja-JP" sz="3200" dirty="0"/>
              <a:t>の学生番号</a:t>
            </a:r>
            <a:r>
              <a:rPr lang="ja-JP" altLang="ja-JP" sz="3200" dirty="0" smtClean="0"/>
              <a:t>を</a:t>
            </a:r>
            <a:r>
              <a:rPr lang="ja-JP" altLang="en-US" sz="3200" dirty="0" smtClean="0"/>
              <a:t>得る、</a:t>
            </a:r>
            <a:r>
              <a:rPr lang="ja-JP" altLang="en-US" sz="3200" dirty="0"/>
              <a:t>次の</a:t>
            </a:r>
            <a:r>
              <a:rPr lang="en-US" altLang="ja-JP" sz="3200" dirty="0"/>
              <a:t>SQL</a:t>
            </a:r>
            <a:r>
              <a:rPr lang="ja-JP" altLang="en-US" sz="3200" dirty="0"/>
              <a:t>を</a:t>
            </a:r>
            <a:r>
              <a:rPr lang="ja-JP" altLang="en-US" sz="3200" dirty="0" smtClean="0"/>
              <a:t>実行しなさ</a:t>
            </a:r>
            <a:r>
              <a:rPr lang="ja-JP" altLang="en-US" sz="3200" dirty="0"/>
              <a:t>い</a:t>
            </a:r>
          </a:p>
          <a:p>
            <a:pPr marL="0" indent="0">
              <a:buNone/>
            </a:pPr>
            <a:r>
              <a:rPr lang="en-US" altLang="ja-JP" sz="3200" dirty="0"/>
              <a:t>select </a:t>
            </a:r>
            <a:r>
              <a:rPr lang="ja-JP" altLang="ja-JP" sz="3200" dirty="0"/>
              <a:t>学生番号</a:t>
            </a:r>
            <a:r>
              <a:rPr lang="en-US" altLang="ja-JP" sz="3200" dirty="0"/>
              <a:t> from </a:t>
            </a:r>
            <a:r>
              <a:rPr lang="ja-JP" altLang="ja-JP" sz="3200" dirty="0"/>
              <a:t>試験</a:t>
            </a:r>
            <a:r>
              <a:rPr lang="en-US" altLang="ja-JP" sz="3200" dirty="0"/>
              <a:t> 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en-US" altLang="ja-JP" sz="3200" dirty="0" smtClean="0"/>
              <a:t>where </a:t>
            </a:r>
            <a:r>
              <a:rPr lang="ja-JP" altLang="ja-JP" sz="3200" dirty="0"/>
              <a:t>科目名 </a:t>
            </a:r>
            <a:r>
              <a:rPr lang="en-US" altLang="ja-JP" sz="3200" dirty="0"/>
              <a:t>in (select </a:t>
            </a:r>
            <a:r>
              <a:rPr lang="ja-JP" altLang="ja-JP" sz="3200" dirty="0"/>
              <a:t>科目名</a:t>
            </a:r>
            <a:r>
              <a:rPr lang="en-US" altLang="ja-JP" sz="3200" dirty="0"/>
              <a:t> from </a:t>
            </a:r>
            <a:r>
              <a:rPr lang="ja-JP" altLang="ja-JP" sz="3200" dirty="0"/>
              <a:t>試験</a:t>
            </a:r>
            <a:r>
              <a:rPr lang="en-US" altLang="ja-JP" sz="3200" dirty="0"/>
              <a:t> where </a:t>
            </a:r>
            <a:r>
              <a:rPr lang="ja-JP" altLang="ja-JP" sz="3200" dirty="0"/>
              <a:t>学生番号</a:t>
            </a:r>
            <a:r>
              <a:rPr lang="en-US" altLang="ja-JP" sz="3200" dirty="0"/>
              <a:t> = 101</a:t>
            </a:r>
            <a:r>
              <a:rPr lang="en-US" altLang="ja-JP" sz="3200" dirty="0" smtClean="0"/>
              <a:t>);</a:t>
            </a:r>
          </a:p>
          <a:p>
            <a:pPr marL="0" indent="0">
              <a:buNone/>
            </a:pPr>
            <a:r>
              <a:rPr lang="ja-JP" altLang="en-US" sz="3200" dirty="0" smtClean="0"/>
              <a:t>次</a:t>
            </a:r>
            <a:r>
              <a:rPr lang="ja-JP" altLang="en-US" sz="3200" dirty="0"/>
              <a:t>の結果が</a:t>
            </a:r>
            <a:r>
              <a:rPr lang="ja-JP" altLang="en-US" sz="3200" dirty="0" smtClean="0"/>
              <a:t>得られることを確認しなさい</a:t>
            </a:r>
            <a:endParaRPr lang="ja-JP" altLang="en-US" sz="3200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2" name="正方形/長方形 1"/>
          <p:cNvSpPr/>
          <p:nvPr/>
        </p:nvSpPr>
        <p:spPr>
          <a:xfrm>
            <a:off x="2425700" y="3801805"/>
            <a:ext cx="7467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3200" dirty="0" smtClean="0"/>
              <a:t>101</a:t>
            </a:r>
            <a:endParaRPr lang="en-US" altLang="ja-JP" sz="3200" dirty="0"/>
          </a:p>
          <a:p>
            <a:r>
              <a:rPr lang="en-US" altLang="ja-JP" sz="3200" dirty="0" smtClean="0"/>
              <a:t>101</a:t>
            </a:r>
            <a:endParaRPr lang="ja-JP" altLang="ja-JP" sz="3200" dirty="0"/>
          </a:p>
          <a:p>
            <a:r>
              <a:rPr lang="en-US" altLang="ja-JP" sz="3200" dirty="0" smtClean="0"/>
              <a:t>103</a:t>
            </a:r>
            <a:endParaRPr lang="ja-JP" altLang="ja-JP" sz="3200" dirty="0"/>
          </a:p>
          <a:p>
            <a:r>
              <a:rPr lang="en-US" altLang="ja-JP" sz="3200" dirty="0" smtClean="0"/>
              <a:t>201</a:t>
            </a:r>
          </a:p>
          <a:p>
            <a:r>
              <a:rPr lang="en-US" altLang="ja-JP" sz="3200" dirty="0" smtClean="0"/>
              <a:t> ※ 101 </a:t>
            </a:r>
            <a:r>
              <a:rPr lang="ja-JP" altLang="en-US" sz="3200" dirty="0" smtClean="0"/>
              <a:t>が複数あるのは間違いではない</a:t>
            </a:r>
            <a:endParaRPr lang="en-US" altLang="ja-JP" sz="23900" dirty="0" smtClean="0"/>
          </a:p>
        </p:txBody>
      </p:sp>
    </p:spTree>
    <p:extLst>
      <p:ext uri="{BB962C8B-B14F-4D97-AF65-F5344CB8AC3E}">
        <p14:creationId xmlns:p14="http://schemas.microsoft.com/office/powerpoint/2010/main" val="2840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問題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sz="3200" dirty="0" smtClean="0"/>
              <a:t>（６）前のページを参考に、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ja-JP" sz="3200" b="1" dirty="0"/>
              <a:t>「学生番号」が「</a:t>
            </a:r>
            <a:r>
              <a:rPr lang="en-US" altLang="ja-JP" sz="3200" b="1" dirty="0"/>
              <a:t>201</a:t>
            </a:r>
            <a:r>
              <a:rPr lang="ja-JP" altLang="ja-JP" sz="3200" b="1" dirty="0"/>
              <a:t>」である学生が受けた試験と同じ科目名の試験を１つでも受けた学生の学生</a:t>
            </a:r>
            <a:r>
              <a:rPr lang="ja-JP" altLang="ja-JP" sz="3200" b="1" dirty="0" smtClean="0"/>
              <a:t>番号</a:t>
            </a:r>
            <a:endParaRPr lang="en-US" altLang="ja-JP" sz="3200" b="1" dirty="0"/>
          </a:p>
          <a:p>
            <a:pPr marL="0" indent="0">
              <a:buNone/>
            </a:pPr>
            <a:r>
              <a:rPr lang="ja-JP" altLang="en-US" sz="3200" b="1" u="sng" dirty="0" smtClean="0"/>
              <a:t>をＳＱＬ</a:t>
            </a:r>
            <a:r>
              <a:rPr lang="ja-JP" altLang="en-US" sz="3200" dirty="0" smtClean="0"/>
              <a:t>を</a:t>
            </a:r>
            <a:r>
              <a:rPr lang="ja-JP" altLang="en-US" sz="3200" dirty="0"/>
              <a:t>考えなさい．パソコンで実行して確認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  <a:p>
            <a:pPr marL="0" indent="0">
              <a:buNone/>
            </a:pP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36842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5403</TotalTime>
  <Words>1972</Words>
  <Application>Microsoft Office PowerPoint</Application>
  <PresentationFormat>ワイド画面</PresentationFormat>
  <Paragraphs>607</Paragraphs>
  <Slides>41</Slides>
  <Notes>11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41</vt:i4>
      </vt:variant>
    </vt:vector>
  </HeadingPairs>
  <TitlesOfParts>
    <vt:vector size="51" baseType="lpstr">
      <vt:lpstr>Inconsolata</vt:lpstr>
      <vt:lpstr>ＭＳ Ｐゴシック</vt:lpstr>
      <vt:lpstr>ＭＳ 明朝</vt:lpstr>
      <vt:lpstr>メイリオ</vt:lpstr>
      <vt:lpstr>Arial</vt:lpstr>
      <vt:lpstr>Calibri</vt:lpstr>
      <vt:lpstr>Century</vt:lpstr>
      <vt:lpstr>Segoe UI</vt:lpstr>
      <vt:lpstr>Times New Roman</vt:lpstr>
      <vt:lpstr>Office テーマ</vt:lpstr>
      <vt:lpstr>マイクロソフト Access での SQL 演習  第５回　副問い合わせ</vt:lpstr>
      <vt:lpstr>今日の授業で行うこと（１）</vt:lpstr>
      <vt:lpstr>今日の授業で行うこと（２）</vt:lpstr>
      <vt:lpstr>今日学習することはなぜ大切なのか</vt:lpstr>
      <vt:lpstr>SQL の書き方の例</vt:lpstr>
      <vt:lpstr>SQL の書き方の例</vt:lpstr>
      <vt:lpstr>5-1 SQL の IN</vt:lpstr>
      <vt:lpstr>SQL の IN</vt:lpstr>
      <vt:lpstr>SQL の IN</vt:lpstr>
      <vt:lpstr>5-2 副問い合わせの例</vt:lpstr>
      <vt:lpstr>副問い合わせ</vt:lpstr>
      <vt:lpstr>副問い合わせ</vt:lpstr>
      <vt:lpstr>副問い合わせ</vt:lpstr>
      <vt:lpstr>こんな場合もあります</vt:lpstr>
      <vt:lpstr>副問い合わせ</vt:lpstr>
      <vt:lpstr>5-3 副問い合わせの記述法</vt:lpstr>
      <vt:lpstr>選択条件のバリエーション</vt:lpstr>
      <vt:lpstr>＜属性名＞ IN (＜SQL 問い合わせ＞) の例（１）</vt:lpstr>
      <vt:lpstr>＜属性名＞ IN (＜SQL 問い合わせ＞) の例（２）</vt:lpstr>
      <vt:lpstr>＜属性名＞ = (＜SQL 問い合わせ＞) の例</vt:lpstr>
      <vt:lpstr>5-4 副問い合わせを含む SQL </vt:lpstr>
      <vt:lpstr>実習タイム　その①　</vt:lpstr>
      <vt:lpstr>実習タイム　その① 　</vt:lpstr>
      <vt:lpstr>実習タイム　その① 　</vt:lpstr>
      <vt:lpstr>実習タイム　その①</vt:lpstr>
      <vt:lpstr>実習タイム　その①　</vt:lpstr>
      <vt:lpstr>実習タイム　その①　</vt:lpstr>
      <vt:lpstr>実習タイム　その①　</vt:lpstr>
      <vt:lpstr>チャレンジ課題</vt:lpstr>
      <vt:lpstr>課題　</vt:lpstr>
      <vt:lpstr>PowerPoint プレゼンテーション</vt:lpstr>
      <vt:lpstr>課題　</vt:lpstr>
      <vt:lpstr>課題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599</cp:revision>
  <cp:lastPrinted>2015-12-18T03:01:45Z</cp:lastPrinted>
  <dcterms:created xsi:type="dcterms:W3CDTF">2015-04-02T07:07:27Z</dcterms:created>
  <dcterms:modified xsi:type="dcterms:W3CDTF">2018-02-01T03:13:54Z</dcterms:modified>
</cp:coreProperties>
</file>