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861" r:id="rId2"/>
    <p:sldId id="749" r:id="rId3"/>
    <p:sldId id="750" r:id="rId4"/>
    <p:sldId id="770" r:id="rId5"/>
    <p:sldId id="760" r:id="rId6"/>
    <p:sldId id="817" r:id="rId7"/>
    <p:sldId id="821" r:id="rId8"/>
    <p:sldId id="786" r:id="rId9"/>
    <p:sldId id="787" r:id="rId10"/>
    <p:sldId id="788" r:id="rId11"/>
    <p:sldId id="791" r:id="rId12"/>
    <p:sldId id="792" r:id="rId13"/>
    <p:sldId id="823" r:id="rId14"/>
    <p:sldId id="824" r:id="rId15"/>
    <p:sldId id="827" r:id="rId16"/>
    <p:sldId id="828" r:id="rId17"/>
    <p:sldId id="829" r:id="rId18"/>
    <p:sldId id="830" r:id="rId19"/>
    <p:sldId id="831" r:id="rId20"/>
    <p:sldId id="832" r:id="rId21"/>
    <p:sldId id="833" r:id="rId22"/>
    <p:sldId id="834" r:id="rId23"/>
    <p:sldId id="835" r:id="rId24"/>
    <p:sldId id="782" r:id="rId25"/>
    <p:sldId id="842" r:id="rId26"/>
    <p:sldId id="804" r:id="rId27"/>
    <p:sldId id="836" r:id="rId28"/>
    <p:sldId id="837" r:id="rId29"/>
    <p:sldId id="843" r:id="rId30"/>
    <p:sldId id="806" r:id="rId31"/>
    <p:sldId id="807" r:id="rId32"/>
    <p:sldId id="809" r:id="rId33"/>
    <p:sldId id="838" r:id="rId34"/>
    <p:sldId id="839" r:id="rId35"/>
    <p:sldId id="840" r:id="rId36"/>
    <p:sldId id="808" r:id="rId37"/>
    <p:sldId id="841" r:id="rId38"/>
    <p:sldId id="844" r:id="rId39"/>
    <p:sldId id="862" r:id="rId40"/>
    <p:sldId id="748" r:id="rId41"/>
    <p:sldId id="746" r:id="rId42"/>
    <p:sldId id="747" r:id="rId43"/>
    <p:sldId id="847" r:id="rId44"/>
    <p:sldId id="848" r:id="rId45"/>
    <p:sldId id="855" r:id="rId46"/>
    <p:sldId id="856" r:id="rId47"/>
    <p:sldId id="857" r:id="rId48"/>
    <p:sldId id="860" r:id="rId49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00"/>
    <a:srgbClr val="0000FF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5" autoAdjust="0"/>
    <p:restoredTop sz="86392" autoAdjust="0"/>
  </p:normalViewPr>
  <p:slideViewPr>
    <p:cSldViewPr snapToGrid="0">
      <p:cViewPr varScale="1">
        <p:scale>
          <a:sx n="105" d="100"/>
          <a:sy n="105" d="100"/>
        </p:scale>
        <p:origin x="144" y="348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675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4957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9150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39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954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第４回　</a:t>
            </a: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並べ替え（</a:t>
            </a:r>
            <a:r>
              <a:rPr lang="ja-JP" altLang="en-US" sz="4800" b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ソート）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11140440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（クエリ），並べ替え（ソート），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630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今日</a:t>
            </a:r>
            <a:r>
              <a:rPr lang="ja-JP" altLang="en-US" dirty="0" smtClean="0"/>
              <a:t>の授業で行うこと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939085" y="1091789"/>
            <a:ext cx="4063454" cy="60533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kumimoji="1" lang="ja-JP" altLang="en-US" sz="4400" dirty="0" smtClean="0"/>
              <a:t>並べ替え</a:t>
            </a:r>
            <a:endParaRPr kumimoji="1" lang="ja-JP" altLang="en-US" sz="4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512657" y="109178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400" dirty="0" smtClean="0"/>
              <a:t>元データ</a:t>
            </a:r>
            <a:endParaRPr lang="ja-JP" altLang="en-US" sz="4400" dirty="0"/>
          </a:p>
        </p:txBody>
      </p:sp>
      <p:sp>
        <p:nvSpPr>
          <p:cNvPr id="5" name="右矢印 4"/>
          <p:cNvSpPr/>
          <p:nvPr/>
        </p:nvSpPr>
        <p:spPr>
          <a:xfrm>
            <a:off x="5106838" y="3137319"/>
            <a:ext cx="469273" cy="98341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4215406" y="521049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000" dirty="0" smtClean="0">
                <a:solidFill>
                  <a:srgbClr val="FF0000"/>
                </a:solidFill>
              </a:rPr>
              <a:t>SQL</a:t>
            </a:r>
            <a:r>
              <a:rPr lang="ja-JP" altLang="en-US" sz="4000" dirty="0" smtClean="0">
                <a:solidFill>
                  <a:srgbClr val="FF0000"/>
                </a:solidFill>
              </a:rPr>
              <a:t>で</a:t>
            </a:r>
            <a:endParaRPr lang="ja-JP" altLang="en-US" sz="4000" dirty="0">
              <a:solidFill>
                <a:srgbClr val="FF0000"/>
              </a:solidFill>
            </a:endParaRP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9807467" y="4836452"/>
            <a:ext cx="3469924" cy="12973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</a:rPr>
              <a:t>降順</a:t>
            </a:r>
            <a:endParaRPr lang="en-US" altLang="ja-JP" sz="3200" b="1" u="sng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FF0000"/>
                </a:solidFill>
              </a:rPr>
              <a:t>（大から小）</a:t>
            </a:r>
            <a:endParaRPr lang="ja-JP" altLang="en-US" b="1" dirty="0">
              <a:solidFill>
                <a:srgbClr val="FF0000"/>
              </a:solidFill>
            </a:endParaRPr>
          </a:p>
        </p:txBody>
      </p:sp>
      <p:sp>
        <p:nvSpPr>
          <p:cNvPr id="18" name="コンテンツ プレースホルダー 2"/>
          <p:cNvSpPr txBox="1">
            <a:spLocks/>
          </p:cNvSpPr>
          <p:nvPr/>
        </p:nvSpPr>
        <p:spPr>
          <a:xfrm>
            <a:off x="9807467" y="2216090"/>
            <a:ext cx="3469924" cy="1207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</a:rPr>
              <a:t>昇順</a:t>
            </a:r>
            <a:endParaRPr lang="en-US" altLang="ja-JP" sz="3200" b="1" u="sng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FF0000"/>
                </a:solidFill>
              </a:rPr>
              <a:t>（小から大）</a:t>
            </a:r>
            <a:endParaRPr lang="ja-JP" altLang="en-US" b="1" dirty="0">
              <a:solidFill>
                <a:srgbClr val="FF0000"/>
              </a:solidFill>
            </a:endParaRPr>
          </a:p>
        </p:txBody>
      </p:sp>
      <p:pic>
        <p:nvPicPr>
          <p:cNvPr id="27" name="図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925" y="2026506"/>
            <a:ext cx="4547121" cy="2960365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120" y="1666531"/>
            <a:ext cx="3710347" cy="2415590"/>
          </a:xfrm>
          <a:prstGeom prst="rect">
            <a:avLst/>
          </a:prstGeom>
        </p:spPr>
      </p:pic>
      <p:pic>
        <p:nvPicPr>
          <p:cNvPr id="29" name="図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535" y="4340448"/>
            <a:ext cx="3711932" cy="2416622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9085943" y="2026505"/>
            <a:ext cx="546572" cy="1848809"/>
          </a:xfrm>
          <a:prstGeom prst="rect">
            <a:avLst/>
          </a:prstGeom>
          <a:noFill/>
          <a:ln w="76200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9060063" y="4751767"/>
            <a:ext cx="546572" cy="1848809"/>
          </a:xfrm>
          <a:prstGeom prst="rect">
            <a:avLst/>
          </a:prstGeom>
          <a:noFill/>
          <a:ln w="76200">
            <a:solidFill>
              <a:srgbClr val="FF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21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42867" y="5298593"/>
            <a:ext cx="8266104" cy="10599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リレーショナル</a:t>
            </a:r>
            <a:r>
              <a:rPr lang="ja-JP" altLang="en-US" b="1" dirty="0">
                <a:solidFill>
                  <a:srgbClr val="C00000"/>
                </a:solidFill>
              </a:rPr>
              <a:t>データベース</a:t>
            </a:r>
            <a:r>
              <a:rPr lang="ja-JP" altLang="en-US" b="1" dirty="0" smtClean="0"/>
              <a:t>に集めた生データを</a:t>
            </a:r>
            <a:r>
              <a:rPr lang="ja-JP" altLang="en-US" b="1" dirty="0"/>
              <a:t>使</a:t>
            </a:r>
            <a:r>
              <a:rPr lang="ja-JP" altLang="en-US" b="1" dirty="0" smtClean="0"/>
              <a:t>い、</a:t>
            </a:r>
            <a:r>
              <a:rPr kumimoji="1" lang="ja-JP" altLang="en-US" b="1" dirty="0" smtClean="0"/>
              <a:t>いろいろな分析を行ってデータ活用</a:t>
            </a:r>
            <a:endParaRPr kumimoji="1" lang="ja-JP" altLang="en-US" b="1" dirty="0"/>
          </a:p>
        </p:txBody>
      </p:sp>
      <p:sp>
        <p:nvSpPr>
          <p:cNvPr id="9" name="角丸四角形 8"/>
          <p:cNvSpPr/>
          <p:nvPr/>
        </p:nvSpPr>
        <p:spPr>
          <a:xfrm>
            <a:off x="1152749" y="5150528"/>
            <a:ext cx="8856222" cy="156006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http://3.bp.blogspot.com/-olBaPxDoJL0/VahTtOA-sGI/AAAAAAAAv3U/KkyqU0OCERY/s800/money_choub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472" y="2257828"/>
            <a:ext cx="3305942" cy="28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539" y="830975"/>
            <a:ext cx="3727535" cy="34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45" y="1200205"/>
            <a:ext cx="3816427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2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並べ替</a:t>
            </a:r>
            <a:r>
              <a:rPr lang="ja-JP" altLang="en-US" dirty="0" smtClean="0"/>
              <a:t>えを行う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の書き方の例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700" y="1637447"/>
            <a:ext cx="11671300" cy="38309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＜</a:t>
            </a:r>
            <a:r>
              <a:rPr lang="en-US" altLang="ja-JP" sz="3600" dirty="0" smtClean="0">
                <a:latin typeface="Inconsolata" panose="020B0609030003000000" pitchFamily="49" charset="0"/>
              </a:rPr>
              <a:t>*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やフィールド名の並び＞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</a:t>
            </a:r>
            <a:r>
              <a:rPr lang="ja-JP" altLang="en-US" sz="3600" dirty="0" smtClean="0"/>
              <a:t>テーブル名の並び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600" dirty="0" smtClean="0"/>
              <a:t>＜選択条件＞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ORDER BY </a:t>
            </a:r>
            <a:r>
              <a:rPr lang="ja-JP" altLang="en-US" sz="3600" dirty="0" smtClean="0"/>
              <a:t>＜並べ替え（ソート）に用いるフィールド</a:t>
            </a:r>
            <a:r>
              <a:rPr lang="ja-JP" altLang="en-US" sz="3600" dirty="0"/>
              <a:t>＞</a:t>
            </a:r>
            <a:endParaRPr lang="en-US" altLang="ja-JP" sz="3600" dirty="0"/>
          </a:p>
          <a:p>
            <a:pPr marL="0" indent="0">
              <a:lnSpc>
                <a:spcPct val="150000"/>
              </a:lnSpc>
              <a:buNone/>
            </a:pPr>
            <a:endParaRPr kumimoji="1" lang="en-US" altLang="ja-JP" sz="3600" dirty="0" smtClean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10160674" y="219140"/>
            <a:ext cx="2031326" cy="1921118"/>
            <a:chOff x="9828551" y="1209670"/>
            <a:chExt cx="2031326" cy="1921118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直線矢印コネクタ 16"/>
          <p:cNvCxnSpPr/>
          <p:nvPr/>
        </p:nvCxnSpPr>
        <p:spPr>
          <a:xfrm flipH="1">
            <a:off x="6670078" y="2842130"/>
            <a:ext cx="1037943" cy="145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7771921" y="2458457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のときは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  <p:sp>
        <p:nvSpPr>
          <p:cNvPr id="9" name="正方形/長方形 8"/>
          <p:cNvSpPr/>
          <p:nvPr/>
        </p:nvSpPr>
        <p:spPr>
          <a:xfrm>
            <a:off x="520700" y="3599354"/>
            <a:ext cx="4909820" cy="777240"/>
          </a:xfrm>
          <a:prstGeom prst="rect">
            <a:avLst/>
          </a:prstGeom>
          <a:noFill/>
          <a:ln w="57150">
            <a:solidFill>
              <a:schemeClr val="accent1">
                <a:shade val="5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6791606" y="3696847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これはオプション</a:t>
            </a:r>
            <a:endParaRPr kumimoji="1" lang="ja-JP" altLang="en-US" sz="2800" dirty="0"/>
          </a:p>
        </p:txBody>
      </p:sp>
      <p:cxnSp>
        <p:nvCxnSpPr>
          <p:cNvPr id="20" name="直線矢印コネクタ 19"/>
          <p:cNvCxnSpPr/>
          <p:nvPr/>
        </p:nvCxnSpPr>
        <p:spPr>
          <a:xfrm flipH="1">
            <a:off x="5554980" y="3942254"/>
            <a:ext cx="1120140" cy="45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正方形/長方形 20"/>
          <p:cNvSpPr/>
          <p:nvPr/>
        </p:nvSpPr>
        <p:spPr>
          <a:xfrm>
            <a:off x="520700" y="4533867"/>
            <a:ext cx="11430000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2" name="直線矢印コネクタ 21"/>
          <p:cNvCxnSpPr/>
          <p:nvPr/>
        </p:nvCxnSpPr>
        <p:spPr>
          <a:xfrm flipV="1">
            <a:off x="9877424" y="5311108"/>
            <a:ext cx="1521261" cy="4930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1550728" y="5893587"/>
            <a:ext cx="10238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フィールド名の直後に、</a:t>
            </a:r>
            <a:r>
              <a:rPr lang="ja-JP" altLang="en-US" sz="2800" b="1" dirty="0" smtClean="0"/>
              <a:t>降順</a:t>
            </a:r>
            <a:r>
              <a:rPr lang="ja-JP" altLang="en-US" sz="2800" dirty="0" smtClean="0"/>
              <a:t>を示す </a:t>
            </a:r>
            <a:r>
              <a:rPr lang="en-US" altLang="ja-JP" sz="2800" b="1" dirty="0" err="1" smtClean="0"/>
              <a:t>DESC</a:t>
            </a:r>
            <a:r>
              <a:rPr lang="en-US" altLang="ja-JP" sz="2800" dirty="0" smtClean="0"/>
              <a:t> </a:t>
            </a:r>
            <a:r>
              <a:rPr lang="ja-JP" altLang="en-US" sz="2800" dirty="0" smtClean="0"/>
              <a:t>を付ける</a:t>
            </a:r>
            <a:r>
              <a:rPr lang="ja-JP" altLang="en-US" sz="2800" b="1" dirty="0" smtClean="0"/>
              <a:t>こともある</a:t>
            </a:r>
            <a:endParaRPr lang="en-US" altLang="ja-JP" sz="2800" b="1" dirty="0" smtClean="0"/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5658978" y="1342589"/>
            <a:ext cx="1011100" cy="432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6670078" y="865536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のときは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3948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9073" y="2476499"/>
            <a:ext cx="11333747" cy="1033463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4-1 </a:t>
            </a:r>
            <a:r>
              <a:rPr lang="en-US" altLang="ja-JP" sz="4800" dirty="0" smtClean="0"/>
              <a:t>SQL </a:t>
            </a:r>
            <a:r>
              <a:rPr lang="ja-JP" altLang="en-US" sz="4800" dirty="0" smtClean="0"/>
              <a:t>による並べ替え（ソート）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25728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並べ替え（ソート）の例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3815" y="5279886"/>
            <a:ext cx="5803348" cy="5901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データを</a:t>
            </a:r>
            <a:r>
              <a:rPr lang="ja-JP" altLang="en-US" dirty="0"/>
              <a:t>一定</a:t>
            </a:r>
            <a:r>
              <a:rPr lang="ja-JP" altLang="en-US" dirty="0" smtClean="0"/>
              <a:t>の規則で並べ替え．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並べ替えは行単位</a:t>
            </a:r>
            <a:endParaRPr kumimoji="1" lang="ja-JP" altLang="en-US" dirty="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836160" y="4497662"/>
            <a:ext cx="3648898" cy="7270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chemeClr val="tx1"/>
                </a:solidFill>
              </a:rPr>
              <a:t>並べ替え（ソート）前</a:t>
            </a:r>
            <a:endParaRPr lang="ja-JP" altLang="en-US" b="1" dirty="0">
              <a:solidFill>
                <a:schemeClr val="tx1"/>
              </a:solidFill>
            </a:endParaRP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257163" y="2836384"/>
            <a:ext cx="3469924" cy="563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</a:rPr>
              <a:t>得点</a:t>
            </a:r>
            <a:r>
              <a:rPr lang="ja-JP" altLang="en-US" sz="3200" dirty="0" smtClean="0">
                <a:solidFill>
                  <a:schemeClr val="tx1"/>
                </a:solidFill>
              </a:rPr>
              <a:t>で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昇順</a:t>
            </a:r>
            <a:endParaRPr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6172352" y="6074479"/>
            <a:ext cx="3469924" cy="563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</a:rPr>
              <a:t>得点</a:t>
            </a:r>
            <a:r>
              <a:rPr lang="ja-JP" altLang="en-US" sz="3200" dirty="0" smtClean="0">
                <a:solidFill>
                  <a:schemeClr val="tx1"/>
                </a:solidFill>
              </a:rPr>
              <a:t>で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降順</a:t>
            </a:r>
            <a:endParaRPr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139148" y="5002036"/>
            <a:ext cx="5705061" cy="135431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右矢印 14"/>
          <p:cNvSpPr/>
          <p:nvPr/>
        </p:nvSpPr>
        <p:spPr>
          <a:xfrm>
            <a:off x="5279202" y="2591956"/>
            <a:ext cx="619432" cy="1572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8" y="1164441"/>
            <a:ext cx="5042922" cy="3283152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8575960" y="2670015"/>
            <a:ext cx="3390379" cy="830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400" dirty="0"/>
              <a:t>SELECT * FROM </a:t>
            </a:r>
            <a:r>
              <a:rPr lang="ja-JP" altLang="en-US" sz="2400" dirty="0"/>
              <a:t>成績</a:t>
            </a:r>
          </a:p>
          <a:p>
            <a:r>
              <a:rPr lang="en-US" altLang="ja-JP" sz="2400" dirty="0"/>
              <a:t>ORDER BY </a:t>
            </a:r>
            <a:r>
              <a:rPr lang="ja-JP" altLang="en-US" sz="2400" b="1" dirty="0"/>
              <a:t>得点</a:t>
            </a:r>
            <a:r>
              <a:rPr lang="en-US" altLang="ja-JP" sz="2400" dirty="0"/>
              <a:t>;</a:t>
            </a:r>
            <a:endParaRPr lang="ja-JP" altLang="en-US" sz="2400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8667" y="320266"/>
            <a:ext cx="3710347" cy="2415590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667" y="3604520"/>
            <a:ext cx="3711932" cy="2416622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8575960" y="6007225"/>
            <a:ext cx="3515639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400" dirty="0"/>
              <a:t>SELECT * FROM </a:t>
            </a:r>
            <a:r>
              <a:rPr lang="ja-JP" altLang="en-US" sz="2400" dirty="0"/>
              <a:t>成績</a:t>
            </a:r>
          </a:p>
          <a:p>
            <a:r>
              <a:rPr lang="en-US" altLang="ja-JP" sz="2400" dirty="0"/>
              <a:t>ORDER BY </a:t>
            </a:r>
            <a:r>
              <a:rPr lang="ja-JP" altLang="en-US" sz="2400" b="1" dirty="0"/>
              <a:t>得点 </a:t>
            </a:r>
            <a:r>
              <a:rPr lang="en-US" altLang="ja-JP" sz="2400" b="1" dirty="0" err="1"/>
              <a:t>DESC</a:t>
            </a:r>
            <a:r>
              <a:rPr lang="en-US" altLang="ja-JP" sz="2400" dirty="0"/>
              <a:t>;</a:t>
            </a:r>
            <a:endParaRPr lang="ja-JP" altLang="en-US" sz="2400" dirty="0"/>
          </a:p>
        </p:txBody>
      </p:sp>
      <p:pic>
        <p:nvPicPr>
          <p:cNvPr id="24" name="図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8" y="1217778"/>
            <a:ext cx="5042922" cy="3283152"/>
          </a:xfrm>
          <a:prstGeom prst="rect">
            <a:avLst/>
          </a:prstGeom>
        </p:spPr>
      </p:pic>
      <p:pic>
        <p:nvPicPr>
          <p:cNvPr id="25" name="図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8753" y="138923"/>
            <a:ext cx="3710347" cy="2415590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667" y="3657857"/>
            <a:ext cx="3711932" cy="2416622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8575960" y="3029557"/>
            <a:ext cx="2854040" cy="40244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8560320" y="6356349"/>
            <a:ext cx="3390379" cy="501651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727087" y="589451"/>
            <a:ext cx="802613" cy="17746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9748048" y="4016579"/>
            <a:ext cx="802613" cy="17746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16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 dirty="0"/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1480" y="1089461"/>
            <a:ext cx="11104269" cy="4505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 データ</a:t>
            </a:r>
            <a:r>
              <a:rPr lang="ja-JP" altLang="en-US" sz="3200" dirty="0"/>
              <a:t>を一定の規則で</a:t>
            </a:r>
            <a:r>
              <a:rPr lang="ja-JP" altLang="en-US" sz="3200" dirty="0" smtClean="0">
                <a:solidFill>
                  <a:srgbClr val="C00000"/>
                </a:solidFill>
              </a:rPr>
              <a:t>並べ替え（ソート）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sz="3200" dirty="0" smtClean="0"/>
              <a:t>◆ </a:t>
            </a:r>
            <a:r>
              <a:rPr lang="ja-JP" altLang="en-US" sz="3200" dirty="0" smtClean="0">
                <a:solidFill>
                  <a:srgbClr val="C00000"/>
                </a:solidFill>
              </a:rPr>
              <a:t>並べ替え（ソート）</a:t>
            </a:r>
            <a:r>
              <a:rPr lang="ja-JP" altLang="en-US" sz="3200" dirty="0" smtClean="0"/>
              <a:t>は</a:t>
            </a:r>
            <a:r>
              <a:rPr lang="ja-JP" altLang="en-US" sz="3200" b="1" dirty="0"/>
              <a:t>レコード</a:t>
            </a:r>
            <a:r>
              <a:rPr lang="ja-JP" altLang="en-US" sz="3200" b="1" dirty="0" smtClean="0"/>
              <a:t>単位</a:t>
            </a:r>
            <a:endParaRPr lang="en-US" altLang="ja-JP" sz="3200" b="1" dirty="0" smtClean="0"/>
          </a:p>
          <a:p>
            <a:pPr marL="0" indent="0">
              <a:buNone/>
            </a:pPr>
            <a:r>
              <a:rPr lang="ja-JP" altLang="en-US" sz="3200" dirty="0" smtClean="0"/>
              <a:t>◆ 並べ替え</a:t>
            </a:r>
            <a:r>
              <a:rPr lang="ja-JP" altLang="en-US" sz="3200" dirty="0"/>
              <a:t>時</a:t>
            </a:r>
            <a:r>
              <a:rPr lang="ja-JP" altLang="en-US" sz="3200" dirty="0" smtClean="0"/>
              <a:t>に、「</a:t>
            </a:r>
            <a:r>
              <a:rPr lang="ja-JP" altLang="en-US" sz="3200" b="1" dirty="0" smtClean="0"/>
              <a:t>並べ替えに用いるフィールド</a:t>
            </a:r>
            <a:r>
              <a:rPr lang="ja-JP" altLang="en-US" sz="3200" dirty="0" smtClean="0"/>
              <a:t>」</a:t>
            </a:r>
            <a:r>
              <a:rPr lang="ja-JP" altLang="en-US" sz="3200" dirty="0"/>
              <a:t>と「</a:t>
            </a:r>
            <a:r>
              <a:rPr lang="ja-JP" altLang="en-US" sz="3200" b="1" dirty="0"/>
              <a:t>順序</a:t>
            </a:r>
            <a:r>
              <a:rPr lang="ja-JP" altLang="en-US" sz="3200" dirty="0"/>
              <a:t>」</a:t>
            </a:r>
            <a:r>
              <a:rPr lang="ja-JP" altLang="en-US" sz="3200" dirty="0" smtClean="0"/>
              <a:t>を設定する　（順序を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降順</a:t>
            </a:r>
            <a:r>
              <a:rPr lang="ja-JP" altLang="en-US" sz="3200" dirty="0" smtClean="0"/>
              <a:t>にしたいときは </a:t>
            </a:r>
            <a:r>
              <a:rPr lang="en-US" altLang="ja-JP" sz="3200" b="1" dirty="0" err="1" smtClean="0"/>
              <a:t>DESC</a:t>
            </a:r>
            <a:r>
              <a:rPr lang="ja-JP" altLang="en-US" sz="3200" dirty="0" smtClean="0"/>
              <a:t>）</a:t>
            </a:r>
            <a:endParaRPr lang="en-US" altLang="ja-JP" sz="3200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sz="3200" dirty="0" smtClean="0"/>
          </a:p>
        </p:txBody>
      </p:sp>
      <p:sp>
        <p:nvSpPr>
          <p:cNvPr id="14" name="タイトル 1"/>
          <p:cNvSpPr>
            <a:spLocks noGrp="1"/>
          </p:cNvSpPr>
          <p:nvPr>
            <p:ph type="title"/>
          </p:nvPr>
        </p:nvSpPr>
        <p:spPr>
          <a:xfrm>
            <a:off x="411480" y="182245"/>
            <a:ext cx="10515600" cy="671195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4-1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による並べ替え（ソート）</a:t>
            </a:r>
            <a:endParaRPr kumimoji="1" lang="ja-JP" altLang="en-US" dirty="0"/>
          </a:p>
        </p:txBody>
      </p:sp>
      <p:grpSp>
        <p:nvGrpSpPr>
          <p:cNvPr id="18" name="グループ化 17"/>
          <p:cNvGrpSpPr/>
          <p:nvPr/>
        </p:nvGrpSpPr>
        <p:grpSpPr>
          <a:xfrm>
            <a:off x="9207500" y="474645"/>
            <a:ext cx="1569932" cy="1321810"/>
            <a:chOff x="7612909" y="316010"/>
            <a:chExt cx="1569932" cy="1321810"/>
          </a:xfrm>
        </p:grpSpPr>
        <p:sp>
          <p:nvSpPr>
            <p:cNvPr id="19" name="Text Box 1035"/>
            <p:cNvSpPr txBox="1">
              <a:spLocks noChangeArrowheads="1"/>
            </p:cNvSpPr>
            <p:nvPr/>
          </p:nvSpPr>
          <p:spPr bwMode="auto">
            <a:xfrm>
              <a:off x="7612909" y="1288755"/>
              <a:ext cx="1569932" cy="3490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8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18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18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18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2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508740" y="5998704"/>
            <a:ext cx="3648898" cy="7270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chemeClr val="tx1"/>
                </a:solidFill>
              </a:rPr>
              <a:t>並べ替え（ソート）前</a:t>
            </a:r>
            <a:endParaRPr lang="ja-JP" altLang="en-US" b="1" dirty="0">
              <a:solidFill>
                <a:schemeClr val="tx1"/>
              </a:solidFill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3825958" y="3954423"/>
            <a:ext cx="619432" cy="15727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740" y="3430329"/>
            <a:ext cx="3419605" cy="2226305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8514" y="3335687"/>
            <a:ext cx="3710347" cy="2415590"/>
          </a:xfrm>
          <a:prstGeom prst="rect">
            <a:avLst/>
          </a:prstGeom>
        </p:spPr>
      </p:pic>
      <p:pic>
        <p:nvPicPr>
          <p:cNvPr id="22" name="図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31960" y="3334655"/>
            <a:ext cx="3711932" cy="2416622"/>
          </a:xfrm>
          <a:prstGeom prst="rect">
            <a:avLst/>
          </a:prstGeom>
        </p:spPr>
      </p:pic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5129889" y="5515046"/>
            <a:ext cx="3469924" cy="563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</a:rPr>
              <a:t>得点</a:t>
            </a:r>
            <a:r>
              <a:rPr lang="ja-JP" altLang="en-US" sz="3200" dirty="0" smtClean="0">
                <a:solidFill>
                  <a:schemeClr val="tx1"/>
                </a:solidFill>
              </a:rPr>
              <a:t>で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昇順</a:t>
            </a:r>
            <a:endParaRPr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4601746" y="5987298"/>
            <a:ext cx="3390379" cy="830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400" dirty="0"/>
              <a:t>SELECT * FROM </a:t>
            </a:r>
            <a:r>
              <a:rPr lang="ja-JP" altLang="en-US" sz="2400" dirty="0"/>
              <a:t>成績</a:t>
            </a:r>
          </a:p>
          <a:p>
            <a:r>
              <a:rPr lang="en-US" altLang="ja-JP" sz="2400" dirty="0"/>
              <a:t>ORDER BY </a:t>
            </a:r>
            <a:r>
              <a:rPr lang="ja-JP" altLang="en-US" sz="2400" b="1" dirty="0"/>
              <a:t>得点</a:t>
            </a:r>
            <a:r>
              <a:rPr lang="en-US" altLang="ja-JP" sz="2400" dirty="0"/>
              <a:t>;</a:t>
            </a:r>
            <a:endParaRPr lang="ja-JP" altLang="en-US" sz="2400" dirty="0"/>
          </a:p>
        </p:txBody>
      </p:sp>
      <p:sp>
        <p:nvSpPr>
          <p:cNvPr id="25" name="コンテンツ プレースホルダー 2"/>
          <p:cNvSpPr txBox="1">
            <a:spLocks/>
          </p:cNvSpPr>
          <p:nvPr/>
        </p:nvSpPr>
        <p:spPr>
          <a:xfrm>
            <a:off x="8939648" y="5527130"/>
            <a:ext cx="3469924" cy="563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u="sng" dirty="0" smtClean="0">
                <a:solidFill>
                  <a:srgbClr val="FF0000"/>
                </a:solidFill>
              </a:rPr>
              <a:t>得点</a:t>
            </a:r>
            <a:r>
              <a:rPr lang="ja-JP" altLang="en-US" sz="3200" dirty="0" smtClean="0">
                <a:solidFill>
                  <a:schemeClr val="tx1"/>
                </a:solidFill>
              </a:rPr>
              <a:t>で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降順</a:t>
            </a:r>
            <a:endParaRPr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8331960" y="5948728"/>
            <a:ext cx="3515639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ja-JP" sz="2400" dirty="0"/>
              <a:t>SELECT * FROM </a:t>
            </a:r>
            <a:r>
              <a:rPr lang="ja-JP" altLang="en-US" sz="2400" dirty="0"/>
              <a:t>成績</a:t>
            </a:r>
          </a:p>
          <a:p>
            <a:r>
              <a:rPr lang="en-US" altLang="ja-JP" sz="2400" dirty="0"/>
              <a:t>ORDER BY </a:t>
            </a:r>
            <a:r>
              <a:rPr lang="ja-JP" altLang="en-US" sz="2400" b="1" dirty="0"/>
              <a:t>得点 </a:t>
            </a:r>
            <a:r>
              <a:rPr lang="en-US" altLang="ja-JP" sz="2400" b="1" dirty="0" err="1"/>
              <a:t>DESC</a:t>
            </a:r>
            <a:r>
              <a:rPr lang="en-US" altLang="ja-JP" sz="2400" dirty="0"/>
              <a:t>;</a:t>
            </a:r>
            <a:endParaRPr lang="ja-JP" altLang="en-US" sz="2400" dirty="0"/>
          </a:p>
        </p:txBody>
      </p:sp>
      <p:sp>
        <p:nvSpPr>
          <p:cNvPr id="27" name="正方形/長方形 26"/>
          <p:cNvSpPr/>
          <p:nvPr/>
        </p:nvSpPr>
        <p:spPr>
          <a:xfrm>
            <a:off x="4628497" y="6356349"/>
            <a:ext cx="3390379" cy="501651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正方形/長方形 27"/>
          <p:cNvSpPr/>
          <p:nvPr/>
        </p:nvSpPr>
        <p:spPr>
          <a:xfrm>
            <a:off x="8358711" y="6316644"/>
            <a:ext cx="3390379" cy="501651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正方形/長方形 28"/>
          <p:cNvSpPr/>
          <p:nvPr/>
        </p:nvSpPr>
        <p:spPr>
          <a:xfrm>
            <a:off x="7344439" y="3790544"/>
            <a:ext cx="802613" cy="17746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11122852" y="3790543"/>
            <a:ext cx="802613" cy="17746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331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37325" y="1436171"/>
            <a:ext cx="11486508" cy="4873852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85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" y="5577511"/>
            <a:ext cx="4303459" cy="99310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成績テーブル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016414"/>
              </p:ext>
            </p:extLst>
          </p:nvPr>
        </p:nvGraphicFramePr>
        <p:xfrm>
          <a:off x="4469923" y="3975272"/>
          <a:ext cx="5419973" cy="2834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科目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受講者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得点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 </a:t>
            </a:r>
            <a:r>
              <a:rPr lang="en-US" altLang="ja-JP" b="1" dirty="0" smtClean="0"/>
              <a:t>ID</a:t>
            </a: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61834" y="5754852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7100" y="1290797"/>
            <a:ext cx="7315674" cy="200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2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01" y="4829735"/>
            <a:ext cx="2175436" cy="155994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成績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751211" y="4117016"/>
            <a:ext cx="30572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の数字</a:t>
            </a:r>
            <a:r>
              <a:rPr lang="ja-JP" altLang="en-US" sz="2800" dirty="0" smtClean="0"/>
              <a:t>にする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28346" y="5609708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5709032" y="4081013"/>
            <a:ext cx="2698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X</a:t>
            </a:r>
            <a:r>
              <a:rPr kumimoji="1" lang="en-US" altLang="ja-JP" sz="2800" dirty="0" smtClean="0"/>
              <a:t>, </a:t>
            </a:r>
            <a:r>
              <a:rPr lang="en-US" altLang="ja-JP" sz="2800" dirty="0" smtClean="0"/>
              <a:t>Y, Z</a:t>
            </a:r>
            <a:r>
              <a:rPr kumimoji="1" lang="en-US" altLang="ja-JP" sz="2800" dirty="0" smtClean="0"/>
              <a:t> </a:t>
            </a:r>
            <a:r>
              <a:rPr kumimoji="1" lang="ja-JP" altLang="en-US" sz="2800" dirty="0" smtClean="0"/>
              <a:t>はすべて</a:t>
            </a:r>
            <a:endParaRPr kumimoji="1" lang="en-US" altLang="ja-JP" sz="2800" dirty="0" smtClean="0"/>
          </a:p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にす</a:t>
            </a:r>
            <a:r>
              <a:rPr lang="ja-JP" altLang="en-US" sz="2800" dirty="0"/>
              <a:t>る</a:t>
            </a:r>
            <a:endParaRPr kumimoji="1" lang="ja-JP" altLang="en-US" sz="2800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847" y="1482746"/>
            <a:ext cx="9650725" cy="2641250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948" y="4992136"/>
            <a:ext cx="3933825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074" y="3464094"/>
            <a:ext cx="3815589" cy="2283572"/>
          </a:xfrm>
          <a:prstGeom prst="rect">
            <a:avLst/>
          </a:prstGeom>
        </p:spPr>
      </p:pic>
      <p:pic>
        <p:nvPicPr>
          <p:cNvPr id="35" name="図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592" y="3717946"/>
            <a:ext cx="1915969" cy="1954193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390" y="3717947"/>
            <a:ext cx="1915969" cy="195419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7.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260519" y="1482435"/>
            <a:ext cx="6548718" cy="5375565"/>
            <a:chOff x="0" y="901700"/>
            <a:chExt cx="8111978" cy="6118886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39465" y="5724599"/>
              <a:ext cx="3881285" cy="1295987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成績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725622" y="3789454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3752506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1729439" y="5345630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4273256" y="5881398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6279200" y="5402365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7403980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9545942" y="3520255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870449" y="3729353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870449" y="4610500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901433" y="5769747"/>
            <a:ext cx="4918134" cy="85077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338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結果で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得点の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昇順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に並べ替え（ソート）されている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/>
              <a:t>得点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572" y="1405404"/>
            <a:ext cx="3228975" cy="1879553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3185" y="4448077"/>
            <a:ext cx="7618815" cy="2137226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11345245" y="4893434"/>
            <a:ext cx="743273" cy="16918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70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10.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結果で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得点の降順に並べ替え（ソート）されている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得点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62" y="1464383"/>
            <a:ext cx="3868931" cy="196171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7669" y="4506073"/>
            <a:ext cx="7326184" cy="1986453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11345245" y="4893435"/>
            <a:ext cx="743273" cy="159909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20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13.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結果で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受講者の昇順に並べ替え（ソート）されている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ことを確認しなさい．確認したら、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3905" y="1362261"/>
            <a:ext cx="4436545" cy="203841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110" y="4496548"/>
            <a:ext cx="7047580" cy="2021399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8270900" y="4901783"/>
            <a:ext cx="780590" cy="1616163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28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複数フィールドでの並べ替え（ソート</a:t>
            </a:r>
            <a:r>
              <a:rPr lang="ja-JP" altLang="en-US" dirty="0"/>
              <a:t>）</a:t>
            </a:r>
            <a:r>
              <a:rPr kumimoji="1" lang="ja-JP" altLang="en-US" dirty="0" smtClean="0"/>
              <a:t>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278" y="3939509"/>
            <a:ext cx="5365990" cy="2290865"/>
          </a:xfrm>
          <a:prstGeom prst="rect">
            <a:avLst/>
          </a:prstGeom>
        </p:spPr>
      </p:pic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305278" y="1537569"/>
            <a:ext cx="552234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200" b="1" dirty="0" smtClean="0"/>
              <a:t> </a:t>
            </a:r>
            <a:r>
              <a:rPr lang="ja-JP" altLang="en-US" sz="3200" b="1" dirty="0" smtClean="0"/>
              <a:t>受講者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 smtClean="0">
              <a:latin typeface="Inconsolata" panose="020B0609030003000000" pitchFamily="49" charset="0"/>
            </a:endParaRPr>
          </a:p>
        </p:txBody>
      </p:sp>
      <p:sp>
        <p:nvSpPr>
          <p:cNvPr id="7" name="右矢印 6"/>
          <p:cNvSpPr/>
          <p:nvPr/>
        </p:nvSpPr>
        <p:spPr>
          <a:xfrm>
            <a:off x="5905807" y="2719631"/>
            <a:ext cx="418485" cy="18187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324292" y="1537569"/>
            <a:ext cx="5867707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200" b="1" dirty="0" smtClean="0"/>
              <a:t> </a:t>
            </a:r>
            <a:r>
              <a:rPr lang="ja-JP" altLang="en-US" sz="3200" b="1" dirty="0" smtClean="0"/>
              <a:t>受講者</a:t>
            </a:r>
            <a:r>
              <a:rPr lang="en-US" altLang="ja-JP" sz="3200" b="1" dirty="0" smtClean="0"/>
              <a:t>,</a:t>
            </a:r>
            <a:r>
              <a:rPr lang="ja-JP" altLang="en-US" sz="3200" b="1" dirty="0"/>
              <a:t> </a:t>
            </a:r>
            <a:r>
              <a:rPr lang="ja-JP" altLang="en-US" sz="3200" b="1" dirty="0" smtClean="0"/>
              <a:t>得点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 smtClean="0">
              <a:latin typeface="Inconsolata" panose="020B0609030003000000" pitchFamily="49" charset="0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2471" y="4013046"/>
            <a:ext cx="5288562" cy="2257809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2426921" y="2476217"/>
            <a:ext cx="1574311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8394240" y="2494947"/>
            <a:ext cx="3092245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8779866" y="4420952"/>
            <a:ext cx="3092654" cy="677870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8779866" y="5126431"/>
            <a:ext cx="3092654" cy="677870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2772085" y="4420951"/>
            <a:ext cx="837316" cy="18499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8779866" y="4380471"/>
            <a:ext cx="837316" cy="18499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191573" y="3446355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フィールド名を１つ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531830" y="3424857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フィールド名を２つ</a:t>
            </a:r>
            <a:endParaRPr kumimoji="1" lang="ja-JP" altLang="en-US" sz="24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531830" y="6397379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chemeClr val="accent6">
                    <a:lumMod val="50000"/>
                  </a:schemeClr>
                </a:solidFill>
              </a:rPr>
              <a:t>それぞれの中で昇順</a:t>
            </a:r>
            <a:endParaRPr kumimoji="1" lang="ja-JP" alt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756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順序が違うと結果も違う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12944" y="1095117"/>
            <a:ext cx="5867707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200" b="1" dirty="0" smtClean="0"/>
              <a:t> </a:t>
            </a:r>
            <a:r>
              <a:rPr lang="ja-JP" altLang="en-US" sz="3200" b="1" dirty="0" smtClean="0"/>
              <a:t>受講者</a:t>
            </a:r>
            <a:r>
              <a:rPr lang="en-US" altLang="ja-JP" sz="3200" b="1" dirty="0" smtClean="0"/>
              <a:t>,</a:t>
            </a:r>
            <a:r>
              <a:rPr lang="ja-JP" altLang="en-US" sz="3200" b="1" dirty="0"/>
              <a:t> </a:t>
            </a:r>
            <a:r>
              <a:rPr lang="ja-JP" altLang="en-US" sz="3200" b="1" dirty="0" smtClean="0"/>
              <a:t>得点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 smtClean="0">
              <a:latin typeface="Inconsolata" panose="020B0609030003000000" pitchFamily="49" charset="0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438" y="1095117"/>
            <a:ext cx="5288562" cy="2257809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2712830" y="2012181"/>
            <a:ext cx="3092654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9103852" y="1524684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9099346" y="2171370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12943" y="4152949"/>
            <a:ext cx="5867707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200" b="1" dirty="0" smtClean="0"/>
              <a:t> </a:t>
            </a:r>
            <a:r>
              <a:rPr lang="ja-JP" altLang="en-US" sz="3200" b="1" dirty="0" smtClean="0"/>
              <a:t>得点</a:t>
            </a:r>
            <a:r>
              <a:rPr lang="en-US" altLang="ja-JP" sz="3200" b="1" dirty="0" smtClean="0"/>
              <a:t>, </a:t>
            </a:r>
            <a:r>
              <a:rPr lang="ja-JP" altLang="en-US" sz="3200" b="1" dirty="0" smtClean="0"/>
              <a:t>受講者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 smtClean="0"/>
          </a:p>
        </p:txBody>
      </p:sp>
      <p:sp>
        <p:nvSpPr>
          <p:cNvPr id="14" name="正方形/長方形 13"/>
          <p:cNvSpPr/>
          <p:nvPr/>
        </p:nvSpPr>
        <p:spPr>
          <a:xfrm>
            <a:off x="2712830" y="5091597"/>
            <a:ext cx="3092654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3438" y="4000344"/>
            <a:ext cx="5219772" cy="2356006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9030556" y="4462461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9030556" y="5147364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9099346" y="1433940"/>
            <a:ext cx="837316" cy="184990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11354684" y="4462461"/>
            <a:ext cx="837316" cy="175845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516085" y="300366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１番目は</a:t>
            </a:r>
            <a:endParaRPr kumimoji="1" lang="en-US" altLang="ja-JP" sz="2400" dirty="0" smtClean="0"/>
          </a:p>
          <a:p>
            <a:r>
              <a:rPr lang="ja-JP" altLang="en-US" sz="2400" b="1" dirty="0"/>
              <a:t>受講者</a:t>
            </a:r>
            <a:endParaRPr kumimoji="1" lang="ja-JP" altLang="en-US" sz="2400" b="1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129794" y="3005887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２</a:t>
            </a:r>
            <a:r>
              <a:rPr kumimoji="1" lang="ja-JP" altLang="en-US" sz="2400" dirty="0" smtClean="0"/>
              <a:t>番目は</a:t>
            </a:r>
            <a:endParaRPr kumimoji="1" lang="en-US" altLang="ja-JP" sz="2400" dirty="0" smtClean="0"/>
          </a:p>
          <a:p>
            <a:r>
              <a:rPr lang="ja-JP" altLang="en-US" sz="2400" b="1" dirty="0"/>
              <a:t>得点</a:t>
            </a:r>
            <a:endParaRPr kumimoji="1" lang="ja-JP" altLang="en-US" sz="2400" b="1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437656" y="601192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１番目は</a:t>
            </a:r>
            <a:endParaRPr kumimoji="1" lang="en-US" altLang="ja-JP" sz="2400" dirty="0" smtClean="0"/>
          </a:p>
          <a:p>
            <a:r>
              <a:rPr lang="ja-JP" altLang="en-US" sz="2400" b="1" dirty="0"/>
              <a:t>得点</a:t>
            </a:r>
            <a:endParaRPr kumimoji="1" lang="ja-JP" altLang="en-US" sz="2400" b="1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051365" y="6014147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２</a:t>
            </a:r>
            <a:r>
              <a:rPr kumimoji="1" lang="ja-JP" altLang="en-US" sz="2400" dirty="0" smtClean="0"/>
              <a:t>番目は</a:t>
            </a:r>
            <a:endParaRPr lang="en-US" altLang="ja-JP" sz="2400" dirty="0"/>
          </a:p>
          <a:p>
            <a:r>
              <a:rPr lang="ja-JP" altLang="en-US" sz="2400" b="1" dirty="0" smtClean="0"/>
              <a:t>受講者</a:t>
            </a:r>
            <a:endParaRPr kumimoji="1" lang="ja-JP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7641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17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</a:t>
            </a:r>
            <a:r>
              <a:rPr lang="en-US" altLang="ja-JP" sz="3600" b="1" dirty="0" smtClean="0"/>
              <a:t>, </a:t>
            </a:r>
            <a:r>
              <a:rPr lang="ja-JP" altLang="en-US" sz="3600" b="1" dirty="0" smtClean="0"/>
              <a:t>得点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7729" y="1523375"/>
            <a:ext cx="4369715" cy="1809941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1655" y="4341063"/>
            <a:ext cx="5716187" cy="2440372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6779694" y="4761817"/>
            <a:ext cx="3088148" cy="728212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6775188" y="5498443"/>
            <a:ext cx="3088148" cy="728212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775188" y="4761817"/>
            <a:ext cx="836096" cy="1924854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086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18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得点</a:t>
            </a:r>
            <a:r>
              <a:rPr lang="en-US" altLang="ja-JP" sz="3600" b="1" dirty="0" smtClean="0"/>
              <a:t>, </a:t>
            </a:r>
            <a:r>
              <a:rPr lang="ja-JP" altLang="en-US" sz="3600" b="1" dirty="0" smtClean="0"/>
              <a:t>受講者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420" y="1487740"/>
            <a:ext cx="4625920" cy="1944654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1638" y="4303170"/>
            <a:ext cx="5624243" cy="2538569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6855894" y="4818967"/>
            <a:ext cx="3088148" cy="728212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6851388" y="5555593"/>
            <a:ext cx="3088148" cy="728212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9116724" y="4796621"/>
            <a:ext cx="836096" cy="1924854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454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6462" y="3825428"/>
            <a:ext cx="5288562" cy="228416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DESC </a:t>
            </a:r>
            <a:r>
              <a:rPr kumimoji="1" lang="ja-JP" altLang="en-US" dirty="0" smtClean="0"/>
              <a:t>のつけ方は、４通りになる（１／２）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69370" y="1095117"/>
            <a:ext cx="6011281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</a:t>
            </a:r>
            <a:r>
              <a:rPr lang="en-US" altLang="ja-JP" sz="3600" b="1" dirty="0" smtClean="0"/>
              <a:t>,</a:t>
            </a:r>
            <a:r>
              <a:rPr lang="ja-JP" altLang="en-US" sz="3600" b="1" dirty="0"/>
              <a:t> </a:t>
            </a:r>
            <a:r>
              <a:rPr lang="ja-JP" altLang="en-US" sz="3600" b="1" dirty="0" smtClean="0"/>
              <a:t>得点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709" y="991881"/>
            <a:ext cx="5288562" cy="2257809"/>
          </a:xfrm>
          <a:prstGeom prst="rect">
            <a:avLst/>
          </a:prstGeom>
        </p:spPr>
      </p:pic>
      <p:sp>
        <p:nvSpPr>
          <p:cNvPr id="10" name="正方形/長方形 9"/>
          <p:cNvSpPr/>
          <p:nvPr/>
        </p:nvSpPr>
        <p:spPr>
          <a:xfrm>
            <a:off x="2817531" y="2224655"/>
            <a:ext cx="3092654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8912123" y="1421448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8907617" y="2068134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546797" y="3165831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u="sng" dirty="0" smtClean="0"/>
              <a:t>DESC </a:t>
            </a:r>
            <a:r>
              <a:rPr kumimoji="1" lang="ja-JP" altLang="en-US" sz="2800" b="1" u="sng" dirty="0" smtClean="0"/>
              <a:t>無し</a:t>
            </a:r>
            <a:endParaRPr kumimoji="1" lang="ja-JP" altLang="en-US" sz="2800" b="1" u="sng" dirty="0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66255" y="3930564"/>
            <a:ext cx="6636377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600" b="1" dirty="0" smtClean="0"/>
              <a:t>,</a:t>
            </a:r>
            <a:r>
              <a:rPr lang="ja-JP" altLang="en-US" sz="3600" b="1" dirty="0" smtClean="0"/>
              <a:t> 得点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4800" dirty="0" smtClean="0"/>
          </a:p>
        </p:txBody>
      </p:sp>
      <p:sp>
        <p:nvSpPr>
          <p:cNvPr id="19" name="正方形/長方形 18"/>
          <p:cNvSpPr/>
          <p:nvPr/>
        </p:nvSpPr>
        <p:spPr>
          <a:xfrm>
            <a:off x="2492187" y="5052087"/>
            <a:ext cx="4116431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8919086" y="4648454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8914580" y="5295140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860155" y="6064867"/>
            <a:ext cx="37785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u="sng" dirty="0" smtClean="0"/>
              <a:t>受講者</a:t>
            </a:r>
            <a:r>
              <a:rPr kumimoji="1" lang="ja-JP" altLang="en-US" sz="2800" u="sng" dirty="0" smtClean="0"/>
              <a:t>の直後に </a:t>
            </a:r>
            <a:r>
              <a:rPr kumimoji="1" lang="en-US" altLang="ja-JP" sz="2800" b="1" u="sng" dirty="0" smtClean="0"/>
              <a:t>DESC</a:t>
            </a:r>
            <a:endParaRPr kumimoji="1" lang="ja-JP" altLang="en-US" sz="2800" b="1" u="sng" dirty="0"/>
          </a:p>
        </p:txBody>
      </p:sp>
      <p:sp>
        <p:nvSpPr>
          <p:cNvPr id="16" name="正方形/長方形 15"/>
          <p:cNvSpPr/>
          <p:nvPr/>
        </p:nvSpPr>
        <p:spPr>
          <a:xfrm>
            <a:off x="8990780" y="1411804"/>
            <a:ext cx="836096" cy="175402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8990780" y="4239201"/>
            <a:ext cx="836096" cy="175402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2163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156" y="3719848"/>
            <a:ext cx="5111868" cy="2207850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632" y="976490"/>
            <a:ext cx="5357392" cy="231389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DESC </a:t>
            </a:r>
            <a:r>
              <a:rPr kumimoji="1" lang="ja-JP" altLang="en-US" dirty="0" smtClean="0"/>
              <a:t>のつけ方は、４通りになる（</a:t>
            </a:r>
            <a:r>
              <a:rPr lang="ja-JP" altLang="en-US" dirty="0"/>
              <a:t>２</a:t>
            </a:r>
            <a:r>
              <a:rPr kumimoji="1" lang="ja-JP" altLang="en-US" dirty="0" smtClean="0"/>
              <a:t>／２）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69370" y="1095117"/>
            <a:ext cx="6011281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200" b="1" dirty="0" smtClean="0"/>
              <a:t> </a:t>
            </a:r>
            <a:r>
              <a:rPr lang="ja-JP" altLang="en-US" sz="3200" b="1" dirty="0" smtClean="0"/>
              <a:t>受講者</a:t>
            </a:r>
            <a:r>
              <a:rPr lang="en-US" altLang="ja-JP" sz="3200" b="1" dirty="0" smtClean="0"/>
              <a:t>,</a:t>
            </a:r>
            <a:r>
              <a:rPr lang="ja-JP" altLang="en-US" sz="3200" b="1" dirty="0"/>
              <a:t> </a:t>
            </a:r>
            <a:r>
              <a:rPr lang="ja-JP" altLang="en-US" sz="3200" b="1" dirty="0" smtClean="0"/>
              <a:t>得点 </a:t>
            </a:r>
            <a:r>
              <a:rPr lang="en-US" altLang="ja-JP" sz="32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 smtClean="0"/>
          </a:p>
        </p:txBody>
      </p:sp>
      <p:sp>
        <p:nvSpPr>
          <p:cNvPr id="10" name="正方形/長方形 9"/>
          <p:cNvSpPr/>
          <p:nvPr/>
        </p:nvSpPr>
        <p:spPr>
          <a:xfrm>
            <a:off x="2538940" y="2058916"/>
            <a:ext cx="3576110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8912123" y="1421448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8907617" y="2068134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" y="3930564"/>
            <a:ext cx="6902244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成績</a:t>
            </a:r>
            <a:endParaRPr lang="en-US" altLang="ja-JP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200" b="1" dirty="0" smtClean="0"/>
              <a:t> </a:t>
            </a:r>
            <a:r>
              <a:rPr lang="ja-JP" altLang="en-US" sz="3200" b="1" dirty="0" smtClean="0"/>
              <a:t>受講者 </a:t>
            </a:r>
            <a:r>
              <a:rPr lang="en-US" altLang="ja-JP" sz="32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200" b="1" dirty="0" smtClean="0"/>
              <a:t>,</a:t>
            </a:r>
            <a:r>
              <a:rPr lang="ja-JP" altLang="en-US" sz="3200" b="1" dirty="0" smtClean="0"/>
              <a:t> 得点</a:t>
            </a:r>
            <a:r>
              <a:rPr lang="en-US" altLang="ja-JP" sz="3200" b="1" dirty="0"/>
              <a:t> </a:t>
            </a:r>
            <a:r>
              <a:rPr lang="en-US" altLang="ja-JP" sz="32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2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 smtClean="0"/>
          </a:p>
        </p:txBody>
      </p:sp>
      <p:sp>
        <p:nvSpPr>
          <p:cNvPr id="19" name="正方形/長方形 18"/>
          <p:cNvSpPr/>
          <p:nvPr/>
        </p:nvSpPr>
        <p:spPr>
          <a:xfrm>
            <a:off x="2132759" y="4885050"/>
            <a:ext cx="4675699" cy="812673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8946344" y="4577152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8970317" y="5252425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076793" y="6015692"/>
            <a:ext cx="6910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 smtClean="0"/>
              <a:t>受講者</a:t>
            </a:r>
            <a:r>
              <a:rPr lang="ja-JP" altLang="en-US" sz="2800" u="sng" dirty="0" smtClean="0"/>
              <a:t>と</a:t>
            </a:r>
            <a:r>
              <a:rPr lang="ja-JP" altLang="en-US" sz="2800" b="1" u="sng" dirty="0" smtClean="0"/>
              <a:t>得点</a:t>
            </a:r>
            <a:r>
              <a:rPr kumimoji="1" lang="ja-JP" altLang="en-US" sz="2800" u="sng" dirty="0" smtClean="0"/>
              <a:t>の直後に </a:t>
            </a:r>
            <a:r>
              <a:rPr kumimoji="1" lang="en-US" altLang="ja-JP" sz="2800" b="1" u="sng" dirty="0" smtClean="0"/>
              <a:t>DESC</a:t>
            </a:r>
            <a:r>
              <a:rPr kumimoji="1" lang="ja-JP" altLang="en-US" sz="2800" b="1" u="sng" dirty="0" smtClean="0"/>
              <a:t>（合計２つ）</a:t>
            </a:r>
            <a:endParaRPr kumimoji="1" lang="ja-JP" altLang="en-US" sz="2800" b="1" u="sng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860155" y="3151548"/>
            <a:ext cx="3320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u="sng" dirty="0"/>
              <a:t>得点</a:t>
            </a:r>
            <a:r>
              <a:rPr kumimoji="1" lang="ja-JP" altLang="en-US" sz="2800" u="sng" dirty="0" smtClean="0"/>
              <a:t>の直後に </a:t>
            </a:r>
            <a:r>
              <a:rPr kumimoji="1" lang="en-US" altLang="ja-JP" sz="2800" b="1" u="sng" dirty="0" smtClean="0"/>
              <a:t>DESC</a:t>
            </a:r>
            <a:endParaRPr kumimoji="1" lang="ja-JP" altLang="en-US" sz="2800" b="1" u="sng" dirty="0"/>
          </a:p>
        </p:txBody>
      </p:sp>
      <p:sp>
        <p:nvSpPr>
          <p:cNvPr id="18" name="正方形/長方形 17"/>
          <p:cNvSpPr/>
          <p:nvPr/>
        </p:nvSpPr>
        <p:spPr>
          <a:xfrm>
            <a:off x="9041042" y="4135866"/>
            <a:ext cx="836096" cy="175402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9041042" y="1353807"/>
            <a:ext cx="836096" cy="175402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773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9100574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600" b="1" dirty="0" smtClean="0"/>
              <a:t>, </a:t>
            </a:r>
            <a:r>
              <a:rPr lang="ja-JP" altLang="en-US" sz="3600" b="1" dirty="0" smtClean="0"/>
              <a:t>得点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1412" y="4437310"/>
            <a:ext cx="5288562" cy="2284165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6360236" y="5222236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355730" y="5868922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6401442" y="4757648"/>
            <a:ext cx="836096" cy="175402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6614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9287392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</a:t>
            </a:r>
            <a:r>
              <a:rPr lang="en-US" altLang="ja-JP" sz="3600" b="1" dirty="0" smtClean="0"/>
              <a:t>, </a:t>
            </a:r>
            <a:r>
              <a:rPr lang="ja-JP" altLang="en-US" sz="3600" b="1" dirty="0" smtClean="0"/>
              <a:t>得点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9400" y="4407582"/>
            <a:ext cx="5357392" cy="2313893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6463891" y="4852540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6459385" y="5499226"/>
            <a:ext cx="3092654" cy="637468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525142" y="4814440"/>
            <a:ext cx="836096" cy="1754027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1010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399" y="1523376"/>
            <a:ext cx="1134232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b="1" dirty="0" smtClean="0">
                <a:solidFill>
                  <a:srgbClr val="C00000"/>
                </a:solidFill>
              </a:rPr>
              <a:t>ORDER BY</a:t>
            </a:r>
            <a:r>
              <a:rPr lang="en-US" altLang="ja-JP" sz="3600" b="1" dirty="0" smtClean="0"/>
              <a:t> </a:t>
            </a:r>
            <a:r>
              <a:rPr lang="ja-JP" altLang="en-US" sz="3600" b="1" dirty="0" smtClean="0"/>
              <a:t>受講者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600" b="1" dirty="0" smtClean="0"/>
              <a:t>, </a:t>
            </a:r>
            <a:r>
              <a:rPr lang="ja-JP" altLang="en-US" sz="3600" b="1" dirty="0" smtClean="0"/>
              <a:t>得点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DESC</a:t>
            </a:r>
            <a:r>
              <a:rPr lang="en-US" altLang="ja-JP" sz="3600" dirty="0" smtClean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5038" y="4383525"/>
            <a:ext cx="5413090" cy="2337950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6365376" y="5257800"/>
            <a:ext cx="3369902" cy="639547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6365376" y="5901443"/>
            <a:ext cx="3369902" cy="820032"/>
          </a:xfrm>
          <a:prstGeom prst="rect">
            <a:avLst/>
          </a:prstGeom>
          <a:noFill/>
          <a:ln w="57150">
            <a:solidFill>
              <a:schemeClr val="accent6">
                <a:lumMod val="75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6532294" y="4857750"/>
            <a:ext cx="836096" cy="1850399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6918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86402" y="2038192"/>
            <a:ext cx="11333747" cy="1600201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4-2 </a:t>
            </a:r>
            <a:r>
              <a:rPr lang="ja-JP" altLang="en-US" sz="4800" dirty="0" smtClean="0"/>
              <a:t>集計の結果を並べ替え（ソート）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10795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集計して並べ替え（ソート）を行う例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442391" y="375386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 smtClean="0"/>
              <a:t>元</a:t>
            </a:r>
            <a:r>
              <a:rPr lang="ja-JP" altLang="en-US" sz="3200" b="1" dirty="0"/>
              <a:t>データ</a:t>
            </a:r>
            <a:endParaRPr kumimoji="1" lang="ja-JP" altLang="en-US" sz="3200" b="1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79400" y="5170621"/>
            <a:ext cx="62712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 smtClean="0"/>
              <a:t>集計と並べ替えを１つの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で！</a:t>
            </a:r>
            <a:endParaRPr kumimoji="1" lang="ja-JP" altLang="en-US" sz="3200" b="1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660907"/>
              </p:ext>
            </p:extLst>
          </p:nvPr>
        </p:nvGraphicFramePr>
        <p:xfrm>
          <a:off x="0" y="1324737"/>
          <a:ext cx="4710924" cy="2304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7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7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77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0" dirty="0" smtClean="0">
                          <a:solidFill>
                            <a:schemeClr val="tx1"/>
                          </a:solidFill>
                        </a:rPr>
                        <a:t>ID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科目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受講者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得点</a:t>
                      </a:r>
                      <a:endParaRPr kumimoji="1" lang="ja-JP" alt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003366"/>
                          </a:solidFill>
                        </a:rPr>
                        <a:t>国語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85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003366"/>
                          </a:solidFill>
                        </a:rPr>
                        <a:t>算数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90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003366"/>
                          </a:solidFill>
                        </a:rPr>
                        <a:t>国語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90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4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003366"/>
                          </a:solidFill>
                        </a:rPr>
                        <a:t>算数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95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5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003366"/>
                          </a:solidFill>
                        </a:rPr>
                        <a:t>国語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Z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b="1" dirty="0" smtClean="0">
                          <a:solidFill>
                            <a:srgbClr val="003366"/>
                          </a:solidFill>
                        </a:rPr>
                        <a:t>85</a:t>
                      </a:r>
                      <a:endParaRPr kumimoji="1" lang="ja-JP" altLang="en-US" sz="24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右矢印 7"/>
          <p:cNvSpPr/>
          <p:nvPr/>
        </p:nvSpPr>
        <p:spPr>
          <a:xfrm>
            <a:off x="5481553" y="1997769"/>
            <a:ext cx="609600" cy="7651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286438" y="2916569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>
                <a:solidFill>
                  <a:srgbClr val="C00000"/>
                </a:solidFill>
              </a:rPr>
              <a:t>集計</a:t>
            </a:r>
            <a:endParaRPr kumimoji="1" lang="ja-JP" altLang="en-US" sz="3200" dirty="0">
              <a:solidFill>
                <a:srgbClr val="C00000"/>
              </a:solidFill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762905"/>
              </p:ext>
            </p:extLst>
          </p:nvPr>
        </p:nvGraphicFramePr>
        <p:xfrm>
          <a:off x="6991350" y="1783938"/>
          <a:ext cx="2924344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62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rgbClr val="003366"/>
                          </a:solidFill>
                        </a:rPr>
                        <a:t>国語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003366"/>
                          </a:solidFill>
                        </a:rPr>
                        <a:t>86.666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rgbClr val="003366"/>
                          </a:solidFill>
                        </a:rPr>
                        <a:t>算数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003366"/>
                          </a:solidFill>
                        </a:rPr>
                        <a:t>92.5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6550669" y="3155752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dirty="0" smtClean="0"/>
              <a:t>科目</a:t>
            </a:r>
            <a:r>
              <a:rPr kumimoji="1" lang="ja-JP" altLang="en-US" sz="3200" dirty="0" smtClean="0"/>
              <a:t>で集計した、</a:t>
            </a:r>
            <a:r>
              <a:rPr kumimoji="1" lang="ja-JP" altLang="en-US" sz="3200" b="1" dirty="0" smtClean="0"/>
              <a:t>得点</a:t>
            </a:r>
            <a:r>
              <a:rPr kumimoji="1" lang="ja-JP" altLang="en-US" sz="3200" dirty="0" smtClean="0"/>
              <a:t>の</a:t>
            </a:r>
            <a:r>
              <a:rPr kumimoji="1" lang="ja-JP" altLang="en-US" sz="3200" b="1" dirty="0" smtClean="0"/>
              <a:t>平均</a:t>
            </a:r>
            <a:endParaRPr kumimoji="1" lang="ja-JP" altLang="en-US" sz="3200" b="1" dirty="0"/>
          </a:p>
        </p:txBody>
      </p:sp>
      <p:sp>
        <p:nvSpPr>
          <p:cNvPr id="13" name="右矢印 12"/>
          <p:cNvSpPr/>
          <p:nvPr/>
        </p:nvSpPr>
        <p:spPr>
          <a:xfrm rot="5400000">
            <a:off x="8148721" y="3876314"/>
            <a:ext cx="609600" cy="7651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4" name="表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805076"/>
              </p:ext>
            </p:extLst>
          </p:nvPr>
        </p:nvGraphicFramePr>
        <p:xfrm>
          <a:off x="6991350" y="4827878"/>
          <a:ext cx="2924344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62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2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rgbClr val="003366"/>
                          </a:solidFill>
                        </a:rPr>
                        <a:t>算数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003366"/>
                          </a:solidFill>
                        </a:rPr>
                        <a:t>92.5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ja-JP" altLang="en-US" sz="3200" b="1" dirty="0" smtClean="0">
                          <a:solidFill>
                            <a:srgbClr val="003366"/>
                          </a:solidFill>
                        </a:rPr>
                        <a:t>国語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1" lang="en-US" altLang="ja-JP" sz="3200" b="1" dirty="0" smtClean="0">
                          <a:solidFill>
                            <a:srgbClr val="003366"/>
                          </a:solidFill>
                        </a:rPr>
                        <a:t>86.666</a:t>
                      </a:r>
                      <a:endParaRPr kumimoji="1" lang="ja-JP" altLang="en-US" sz="3200" b="1" dirty="0">
                        <a:solidFill>
                          <a:srgbClr val="003366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角丸四角形 14"/>
          <p:cNvSpPr/>
          <p:nvPr/>
        </p:nvSpPr>
        <p:spPr>
          <a:xfrm>
            <a:off x="133350" y="4777276"/>
            <a:ext cx="6417319" cy="1217303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833018" y="3700058"/>
            <a:ext cx="22365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C00000"/>
                </a:solidFill>
              </a:rPr>
              <a:t>並べ替え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algn="ctr"/>
            <a:r>
              <a:rPr lang="ja-JP" altLang="en-US" sz="3200" dirty="0" smtClean="0">
                <a:solidFill>
                  <a:srgbClr val="C00000"/>
                </a:solidFill>
              </a:rPr>
              <a:t>（ソート）</a:t>
            </a:r>
            <a:endParaRPr kumimoji="1" lang="ja-JP" alt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08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</a:t>
            </a:r>
            <a:r>
              <a:rPr lang="ja-JP" altLang="en-US" sz="32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433961"/>
            <a:ext cx="661546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,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6626" y="1366657"/>
            <a:ext cx="4141747" cy="1944601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5917" y="4349347"/>
            <a:ext cx="7258831" cy="2391799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1039660" y="54864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集計だけ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7868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823" y="3973057"/>
            <a:ext cx="8755467" cy="2884943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23" y="0"/>
            <a:ext cx="7258831" cy="2969522"/>
          </a:xfrm>
          <a:prstGeom prst="rect">
            <a:avLst/>
          </a:prstGeom>
        </p:spPr>
      </p:pic>
      <p:sp>
        <p:nvSpPr>
          <p:cNvPr id="7" name="下矢印 6"/>
          <p:cNvSpPr/>
          <p:nvPr/>
        </p:nvSpPr>
        <p:spPr>
          <a:xfrm>
            <a:off x="5383161" y="2969522"/>
            <a:ext cx="1725562" cy="6928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906003" y="1555195"/>
            <a:ext cx="404469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en-US" altLang="ja-JP" sz="2800" b="1" dirty="0" smtClean="0">
                <a:solidFill>
                  <a:srgbClr val="FF0000"/>
                </a:solidFill>
              </a:rPr>
              <a:t>########</a:t>
            </a:r>
            <a:r>
              <a:rPr lang="ja-JP" altLang="en-US" sz="2800" dirty="0" smtClean="0"/>
              <a:t>」のように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表示されるときは、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マウスを使って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横幅を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広げなさい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83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28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433961"/>
            <a:ext cx="6615469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r>
              <a:rPr lang="en-US" altLang="ja-JP" sz="3600" dirty="0" smtClean="0"/>
              <a:t>,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endParaRPr lang="en-US" altLang="ja-JP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</a:t>
            </a:r>
            <a:r>
              <a:rPr lang="en-US" altLang="ja-JP" sz="3600" dirty="0" smtClean="0"/>
              <a:t> 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科目</a:t>
            </a:r>
            <a:endParaRPr lang="en-US" altLang="ja-JP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ORDER BY </a:t>
            </a:r>
            <a:r>
              <a:rPr lang="en-US" altLang="ja-JP" sz="3600" b="1" dirty="0" smtClean="0">
                <a:solidFill>
                  <a:srgbClr val="FF0000"/>
                </a:solidFill>
              </a:rPr>
              <a:t>AVG</a:t>
            </a:r>
            <a:r>
              <a:rPr lang="en-US" altLang="ja-JP" sz="3600" dirty="0" smtClean="0">
                <a:solidFill>
                  <a:srgbClr val="C00000"/>
                </a:solidFill>
              </a:rPr>
              <a:t>(</a:t>
            </a:r>
            <a:r>
              <a:rPr lang="ja-JP" altLang="en-US" sz="3600" dirty="0" smtClean="0"/>
              <a:t>得点</a:t>
            </a:r>
            <a:r>
              <a:rPr lang="en-US" altLang="ja-JP" sz="3600" dirty="0" smtClean="0">
                <a:solidFill>
                  <a:srgbClr val="C00000"/>
                </a:solidFill>
              </a:rPr>
              <a:t>) </a:t>
            </a:r>
            <a:r>
              <a:rPr lang="en-US" altLang="ja-JP" sz="3600" b="1" dirty="0" smtClean="0">
                <a:solidFill>
                  <a:srgbClr val="C00000"/>
                </a:solidFill>
              </a:rPr>
              <a:t>DESC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5411" y="4547767"/>
            <a:ext cx="6847177" cy="2173707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5807" y="1523375"/>
            <a:ext cx="4362796" cy="1927747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13775" y="5334721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集計と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並べ替え（ソート）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8538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3600" dirty="0" smtClean="0"/>
              <a:t>集計して並べ替え（ソート）を行う例（別の例）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29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442391" y="375386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 smtClean="0"/>
              <a:t>元</a:t>
            </a:r>
            <a:r>
              <a:rPr lang="ja-JP" altLang="en-US" sz="3200" b="1" dirty="0"/>
              <a:t>データ</a:t>
            </a:r>
            <a:endParaRPr kumimoji="1" lang="ja-JP" altLang="en-US" sz="3200" b="1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79400" y="5170621"/>
            <a:ext cx="62712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b="1" dirty="0" smtClean="0"/>
              <a:t>集計と並べ替えを１つの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で！</a:t>
            </a:r>
            <a:endParaRPr kumimoji="1" lang="ja-JP" altLang="en-US" sz="3200" b="1" dirty="0"/>
          </a:p>
        </p:txBody>
      </p:sp>
      <p:sp>
        <p:nvSpPr>
          <p:cNvPr id="8" name="右矢印 7"/>
          <p:cNvSpPr/>
          <p:nvPr/>
        </p:nvSpPr>
        <p:spPr>
          <a:xfrm>
            <a:off x="5627099" y="2038001"/>
            <a:ext cx="609600" cy="7651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404151" y="291306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>
                <a:solidFill>
                  <a:srgbClr val="C00000"/>
                </a:solidFill>
              </a:rPr>
              <a:t>集計</a:t>
            </a:r>
            <a:endParaRPr kumimoji="1" lang="ja-JP" altLang="en-US" sz="3200" dirty="0">
              <a:solidFill>
                <a:srgbClr val="C00000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503169" y="3064681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種類で集計</a:t>
            </a:r>
            <a:endParaRPr kumimoji="1" lang="ja-JP" altLang="en-US" sz="3200" b="1" dirty="0"/>
          </a:p>
        </p:txBody>
      </p:sp>
      <p:sp>
        <p:nvSpPr>
          <p:cNvPr id="13" name="右矢印 12"/>
          <p:cNvSpPr/>
          <p:nvPr/>
        </p:nvSpPr>
        <p:spPr>
          <a:xfrm rot="5400000">
            <a:off x="8148721" y="3876314"/>
            <a:ext cx="609600" cy="7651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角丸四角形 14"/>
          <p:cNvSpPr/>
          <p:nvPr/>
        </p:nvSpPr>
        <p:spPr>
          <a:xfrm>
            <a:off x="133350" y="4777276"/>
            <a:ext cx="6417319" cy="1217303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833018" y="3700058"/>
            <a:ext cx="22365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C00000"/>
                </a:solidFill>
              </a:rPr>
              <a:t>並べ替え</a:t>
            </a:r>
            <a:endParaRPr lang="en-US" altLang="ja-JP" sz="3200" dirty="0" smtClean="0">
              <a:solidFill>
                <a:srgbClr val="C00000"/>
              </a:solidFill>
            </a:endParaRPr>
          </a:p>
          <a:p>
            <a:pPr algn="ctr"/>
            <a:r>
              <a:rPr lang="ja-JP" altLang="en-US" sz="3200" dirty="0" smtClean="0">
                <a:solidFill>
                  <a:srgbClr val="C00000"/>
                </a:solidFill>
              </a:rPr>
              <a:t>（ソート）</a:t>
            </a:r>
            <a:endParaRPr kumimoji="1" lang="ja-JP" altLang="en-US" sz="3200" dirty="0">
              <a:solidFill>
                <a:srgbClr val="C00000"/>
              </a:solidFill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791" y="1501220"/>
            <a:ext cx="4823647" cy="2091371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3616" y="4827878"/>
            <a:ext cx="4467485" cy="1314898"/>
          </a:xfrm>
          <a:prstGeom prst="rect">
            <a:avLst/>
          </a:prstGeom>
        </p:spPr>
      </p:pic>
      <p:pic>
        <p:nvPicPr>
          <p:cNvPr id="19" name="図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4186" y="1624114"/>
            <a:ext cx="4864878" cy="138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3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853" y="5538840"/>
            <a:ext cx="4040154" cy="122539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昼食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昼食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178463"/>
              </p:ext>
            </p:extLst>
          </p:nvPr>
        </p:nvGraphicFramePr>
        <p:xfrm>
          <a:off x="4469923" y="3975272"/>
          <a:ext cx="5419973" cy="2255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名前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短いテキスト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学年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種類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は名前</a:t>
            </a:r>
            <a:endParaRPr lang="en-US" altLang="ja-JP" b="1" dirty="0" smtClean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9049" y="5948467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9058" y="1323527"/>
            <a:ext cx="4363909" cy="189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5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96" y="5470415"/>
            <a:ext cx="1924050" cy="132397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3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昼食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211841" y="6483751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19996" y="6322883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518" y="1431257"/>
            <a:ext cx="7953643" cy="3448433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9312" y="5048350"/>
            <a:ext cx="3926304" cy="145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6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5569" y="3360951"/>
            <a:ext cx="3850456" cy="2342698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1762" y="3615927"/>
            <a:ext cx="2046381" cy="2087722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883" y="3615927"/>
            <a:ext cx="2046381" cy="208772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260519" y="1482435"/>
            <a:ext cx="6548718" cy="5375565"/>
            <a:chOff x="0" y="901700"/>
            <a:chExt cx="8111978" cy="6118886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39465" y="5724599"/>
              <a:ext cx="3881285" cy="1295987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昼食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491874" y="3788877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3752506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1810346" y="5360499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4273256" y="5881398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6376288" y="5402365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7403980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9936127" y="3520255"/>
            <a:ext cx="743273" cy="366100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870449" y="3729353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870449" y="4689297"/>
            <a:ext cx="1471469" cy="487386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901433" y="5769747"/>
            <a:ext cx="4918134" cy="85077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407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5.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-1" y="1433961"/>
            <a:ext cx="8524569" cy="21351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SELECT</a:t>
            </a:r>
            <a:r>
              <a:rPr lang="en-US" altLang="ja-JP" sz="3600" dirty="0"/>
              <a:t> </a:t>
            </a:r>
            <a:r>
              <a:rPr lang="ja-JP" altLang="en-US" sz="3600" dirty="0" smtClean="0"/>
              <a:t>種類</a:t>
            </a:r>
            <a:r>
              <a:rPr lang="en-US" altLang="ja-JP" sz="3600" dirty="0" smtClean="0"/>
              <a:t>, </a:t>
            </a:r>
            <a:r>
              <a:rPr lang="en-US" altLang="ja-JP" sz="36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FROM</a:t>
            </a:r>
            <a:r>
              <a:rPr lang="en-US" altLang="ja-JP" sz="3600" dirty="0"/>
              <a:t> </a:t>
            </a:r>
            <a:r>
              <a:rPr lang="ja-JP" altLang="en-US" sz="3600" dirty="0"/>
              <a:t>昼食</a:t>
            </a:r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GROUP BY </a:t>
            </a:r>
            <a:r>
              <a:rPr lang="ja-JP" altLang="en-US" sz="3600" dirty="0" smtClean="0"/>
              <a:t>種類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9280" y="1530689"/>
            <a:ext cx="4373935" cy="1802446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2282" y="4310811"/>
            <a:ext cx="6364153" cy="2410664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1039660" y="54864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集計だけ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315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7.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-1" y="1433961"/>
            <a:ext cx="8524569" cy="21351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SELECT</a:t>
            </a:r>
            <a:r>
              <a:rPr lang="en-US" altLang="ja-JP" sz="3200" dirty="0"/>
              <a:t> </a:t>
            </a:r>
            <a:r>
              <a:rPr lang="ja-JP" altLang="en-US" sz="3200" dirty="0" smtClean="0"/>
              <a:t>種類</a:t>
            </a:r>
            <a:r>
              <a:rPr lang="en-US" altLang="ja-JP" sz="3200" dirty="0" smtClean="0"/>
              <a:t>, </a:t>
            </a:r>
            <a:r>
              <a:rPr lang="en-US" altLang="ja-JP" sz="32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FROM</a:t>
            </a:r>
            <a:r>
              <a:rPr lang="en-US" altLang="ja-JP" sz="3200" dirty="0"/>
              <a:t> </a:t>
            </a:r>
            <a:r>
              <a:rPr lang="ja-JP" altLang="en-US" sz="3200" dirty="0"/>
              <a:t>昼食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GROUP BY </a:t>
            </a:r>
            <a:r>
              <a:rPr lang="ja-JP" altLang="en-US" sz="3200" dirty="0" smtClean="0"/>
              <a:t>種類</a:t>
            </a:r>
            <a:endParaRPr lang="en-US" altLang="ja-JP" sz="3200" dirty="0"/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 COUNT(*);</a:t>
            </a:r>
            <a:endParaRPr lang="en-US" altLang="ja-JP" sz="3200" b="1" dirty="0">
              <a:solidFill>
                <a:srgbClr val="C0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283" y="4376318"/>
            <a:ext cx="5907482" cy="2481682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6186" y="1523376"/>
            <a:ext cx="3915543" cy="2133296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13775" y="5334721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集計と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並べ替え（ソート）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1705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35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-1" y="1433961"/>
            <a:ext cx="8524569" cy="21351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SELECT</a:t>
            </a:r>
            <a:r>
              <a:rPr lang="en-US" altLang="ja-JP" sz="3200" dirty="0"/>
              <a:t> </a:t>
            </a:r>
            <a:r>
              <a:rPr lang="ja-JP" altLang="en-US" sz="3200" dirty="0" smtClean="0"/>
              <a:t>種類</a:t>
            </a:r>
            <a:r>
              <a:rPr lang="en-US" altLang="ja-JP" sz="3200" dirty="0" smtClean="0"/>
              <a:t>, </a:t>
            </a:r>
            <a:r>
              <a:rPr lang="en-US" altLang="ja-JP" sz="32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FROM</a:t>
            </a:r>
            <a:r>
              <a:rPr lang="en-US" altLang="ja-JP" sz="3200" dirty="0"/>
              <a:t> </a:t>
            </a:r>
            <a:r>
              <a:rPr lang="ja-JP" altLang="en-US" sz="3200" dirty="0"/>
              <a:t>昼食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GROUP BY </a:t>
            </a:r>
            <a:r>
              <a:rPr lang="ja-JP" altLang="en-US" sz="3200" dirty="0" smtClean="0"/>
              <a:t>種類</a:t>
            </a:r>
            <a:endParaRPr lang="en-US" altLang="ja-JP" sz="3200" dirty="0"/>
          </a:p>
          <a:p>
            <a:pPr marL="0" indent="0">
              <a:buNone/>
            </a:pPr>
            <a:r>
              <a:rPr lang="en-US" altLang="ja-JP" sz="3200" b="1" dirty="0" smtClean="0">
                <a:solidFill>
                  <a:srgbClr val="C00000"/>
                </a:solidFill>
              </a:rPr>
              <a:t>ORDER BY COUNT(*)</a:t>
            </a:r>
            <a:r>
              <a:rPr lang="ja-JP" altLang="en-US" sz="3200" b="1" dirty="0">
                <a:solidFill>
                  <a:srgbClr val="C00000"/>
                </a:solidFill>
              </a:rPr>
              <a:t>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DESC;</a:t>
            </a:r>
            <a:endParaRPr lang="en-US" altLang="ja-JP" sz="3200" b="1" dirty="0">
              <a:solidFill>
                <a:srgbClr val="C0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6791" y="1560180"/>
            <a:ext cx="4277170" cy="193964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2283" y="4310186"/>
            <a:ext cx="5324169" cy="2411395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13775" y="5334721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集計と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並べ替え（ソート）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6777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11.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-1" y="1433961"/>
            <a:ext cx="8524569" cy="21351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SELECT</a:t>
            </a:r>
            <a:r>
              <a:rPr lang="en-US" altLang="ja-JP" sz="3200" dirty="0"/>
              <a:t> </a:t>
            </a:r>
            <a:r>
              <a:rPr lang="ja-JP" altLang="en-US" sz="3200" dirty="0"/>
              <a:t>学年</a:t>
            </a:r>
            <a:r>
              <a:rPr lang="en-US" altLang="ja-JP" sz="3200" dirty="0" smtClean="0"/>
              <a:t>, </a:t>
            </a:r>
            <a:r>
              <a:rPr lang="ja-JP" altLang="en-US" sz="3200" dirty="0"/>
              <a:t>種類</a:t>
            </a:r>
            <a:r>
              <a:rPr lang="en-US" altLang="ja-JP" sz="3200" dirty="0" smtClean="0"/>
              <a:t>, </a:t>
            </a:r>
            <a:r>
              <a:rPr lang="en-US" altLang="ja-JP" sz="32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FROM</a:t>
            </a:r>
            <a:r>
              <a:rPr lang="en-US" altLang="ja-JP" sz="3200" dirty="0"/>
              <a:t> </a:t>
            </a:r>
            <a:r>
              <a:rPr lang="ja-JP" altLang="en-US" sz="3200" dirty="0"/>
              <a:t>昼食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GROUP BY </a:t>
            </a:r>
            <a:r>
              <a:rPr lang="ja-JP" altLang="en-US" sz="3200" dirty="0" smtClean="0"/>
              <a:t>学年</a:t>
            </a:r>
            <a:r>
              <a:rPr lang="en-US" altLang="ja-JP" sz="3200" dirty="0" smtClean="0"/>
              <a:t>, </a:t>
            </a:r>
            <a:r>
              <a:rPr lang="ja-JP" altLang="en-US" sz="3200" dirty="0" smtClean="0"/>
              <a:t>種類</a:t>
            </a:r>
            <a:r>
              <a:rPr lang="en-US" altLang="ja-JP" sz="3200" dirty="0" smtClean="0"/>
              <a:t>;</a:t>
            </a:r>
            <a:endParaRPr lang="en-US" altLang="ja-JP" sz="3200" dirty="0"/>
          </a:p>
          <a:p>
            <a:pPr marL="0" indent="0">
              <a:buNone/>
            </a:pPr>
            <a:endParaRPr lang="en-US" altLang="ja-JP" sz="3200" dirty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957" y="4381623"/>
            <a:ext cx="6922059" cy="2339851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1039660" y="54864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集計だけ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3313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13.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14.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」ボタンを押して、実行しなさい．確認したら、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37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-1" y="1433961"/>
            <a:ext cx="8524569" cy="21351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SELECT</a:t>
            </a:r>
            <a:r>
              <a:rPr lang="en-US" altLang="ja-JP" sz="3200" dirty="0"/>
              <a:t> </a:t>
            </a:r>
            <a:r>
              <a:rPr lang="ja-JP" altLang="en-US" sz="3200" dirty="0"/>
              <a:t>学年</a:t>
            </a:r>
            <a:r>
              <a:rPr lang="en-US" altLang="ja-JP" sz="3200" dirty="0" smtClean="0"/>
              <a:t>, </a:t>
            </a:r>
            <a:r>
              <a:rPr lang="ja-JP" altLang="en-US" sz="3200" dirty="0"/>
              <a:t>種類</a:t>
            </a:r>
            <a:r>
              <a:rPr lang="en-US" altLang="ja-JP" sz="3200" dirty="0" smtClean="0"/>
              <a:t>, </a:t>
            </a:r>
            <a:r>
              <a:rPr lang="en-US" altLang="ja-JP" sz="3200" dirty="0">
                <a:solidFill>
                  <a:srgbClr val="C00000"/>
                </a:solidFill>
              </a:rPr>
              <a:t>COUNT(*)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FROM</a:t>
            </a:r>
            <a:r>
              <a:rPr lang="en-US" altLang="ja-JP" sz="3200" dirty="0"/>
              <a:t> </a:t>
            </a:r>
            <a:r>
              <a:rPr lang="ja-JP" altLang="en-US" sz="3200" dirty="0"/>
              <a:t>昼食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GROUP BY </a:t>
            </a:r>
            <a:r>
              <a:rPr lang="ja-JP" altLang="en-US" sz="3200" dirty="0" smtClean="0"/>
              <a:t>学年</a:t>
            </a:r>
            <a:r>
              <a:rPr lang="en-US" altLang="ja-JP" sz="3200" dirty="0" smtClean="0"/>
              <a:t>, </a:t>
            </a:r>
            <a:r>
              <a:rPr lang="ja-JP" altLang="en-US" sz="3200" dirty="0" smtClean="0"/>
              <a:t>種類</a:t>
            </a:r>
            <a:endParaRPr lang="en-US" altLang="ja-JP" sz="3200" dirty="0"/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ORDER BY </a:t>
            </a:r>
            <a:r>
              <a:rPr lang="ja-JP" altLang="en-US" sz="3200" b="1" dirty="0"/>
              <a:t>学年</a:t>
            </a:r>
            <a:r>
              <a:rPr lang="ja-JP" altLang="en-US" sz="3200" dirty="0"/>
              <a:t> </a:t>
            </a:r>
            <a:r>
              <a:rPr lang="en-US" altLang="ja-JP" sz="3200" dirty="0">
                <a:solidFill>
                  <a:srgbClr val="C00000"/>
                </a:solidFill>
              </a:rPr>
              <a:t>DESC</a:t>
            </a:r>
            <a:r>
              <a:rPr lang="en-US" altLang="ja-JP" sz="3200" dirty="0"/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283" y="4520179"/>
            <a:ext cx="6710823" cy="1994475"/>
          </a:xfrm>
          <a:prstGeom prst="rect">
            <a:avLst/>
          </a:prstGeom>
        </p:spPr>
      </p:pic>
      <p:sp>
        <p:nvSpPr>
          <p:cNvPr id="8" name="テキスト ボックス 7"/>
          <p:cNvSpPr txBox="1"/>
          <p:nvPr/>
        </p:nvSpPr>
        <p:spPr>
          <a:xfrm>
            <a:off x="613775" y="5334721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集計と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並べ替え（ソート）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87163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集計と並べ替えを</a:t>
            </a:r>
            <a:r>
              <a:rPr lang="ja-JP" altLang="en-US" b="1" u="sng" dirty="0" smtClean="0"/>
              <a:t>同時</a:t>
            </a:r>
            <a:r>
              <a:rPr lang="ja-JP" altLang="en-US" u="sng" dirty="0" smtClean="0"/>
              <a:t>に</a:t>
            </a:r>
            <a:r>
              <a:rPr lang="ja-JP" altLang="en-US" dirty="0" smtClean="0"/>
              <a:t>行う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の書き方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71822" y="1997614"/>
            <a:ext cx="11671300" cy="425614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＜並び＞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</a:t>
            </a:r>
            <a:r>
              <a:rPr lang="ja-JP" altLang="en-US" sz="3600" dirty="0" smtClean="0"/>
              <a:t>テーブル名の並び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600" dirty="0" smtClean="0"/>
              <a:t>＜選択条件＞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GROUP BY </a:t>
            </a:r>
            <a:r>
              <a:rPr lang="ja-JP" altLang="en-US" sz="3600" dirty="0"/>
              <a:t>＜グループの基準になるフィールド＞</a:t>
            </a:r>
            <a:endParaRPr lang="en-US" altLang="ja-JP" sz="3600" dirty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ORDER BY </a:t>
            </a:r>
            <a:r>
              <a:rPr lang="ja-JP" altLang="en-US" sz="3600" dirty="0" smtClean="0"/>
              <a:t>＜並べ替え（ソート）に用いるフィールド</a:t>
            </a:r>
            <a:r>
              <a:rPr lang="ja-JP" altLang="en-US" sz="3600" dirty="0"/>
              <a:t>＞</a:t>
            </a:r>
            <a:endParaRPr lang="en-US" altLang="ja-JP" sz="3600" dirty="0"/>
          </a:p>
          <a:p>
            <a:pPr marL="0" indent="0">
              <a:lnSpc>
                <a:spcPct val="150000"/>
              </a:lnSpc>
              <a:buNone/>
            </a:pPr>
            <a:endParaRPr kumimoji="1" lang="en-US" altLang="ja-JP" sz="3600" dirty="0" smtClean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10013170" y="821448"/>
            <a:ext cx="2031326" cy="1921118"/>
            <a:chOff x="9828551" y="1209670"/>
            <a:chExt cx="2031326" cy="1921118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直線矢印コネクタ 16"/>
          <p:cNvCxnSpPr/>
          <p:nvPr/>
        </p:nvCxnSpPr>
        <p:spPr>
          <a:xfrm flipH="1">
            <a:off x="6090122" y="3018747"/>
            <a:ext cx="1037943" cy="145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7219859" y="2652406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のときは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  <p:sp>
        <p:nvSpPr>
          <p:cNvPr id="9" name="正方形/長方形 8"/>
          <p:cNvSpPr/>
          <p:nvPr/>
        </p:nvSpPr>
        <p:spPr>
          <a:xfrm>
            <a:off x="400650" y="3668394"/>
            <a:ext cx="4909820" cy="777240"/>
          </a:xfrm>
          <a:prstGeom prst="rect">
            <a:avLst/>
          </a:prstGeom>
          <a:noFill/>
          <a:ln w="57150">
            <a:solidFill>
              <a:schemeClr val="accent1">
                <a:shade val="5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6646588" y="3873144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これはオプション</a:t>
            </a:r>
            <a:endParaRPr kumimoji="1" lang="ja-JP" altLang="en-US" sz="2800" dirty="0"/>
          </a:p>
        </p:txBody>
      </p:sp>
      <p:cxnSp>
        <p:nvCxnSpPr>
          <p:cNvPr id="20" name="直線矢印コネクタ 19"/>
          <p:cNvCxnSpPr/>
          <p:nvPr/>
        </p:nvCxnSpPr>
        <p:spPr>
          <a:xfrm flipH="1">
            <a:off x="5418459" y="4011294"/>
            <a:ext cx="1120140" cy="45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正方形/長方形 20"/>
          <p:cNvSpPr/>
          <p:nvPr/>
        </p:nvSpPr>
        <p:spPr>
          <a:xfrm>
            <a:off x="400650" y="5367127"/>
            <a:ext cx="11430000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2" name="直線矢印コネクタ 21"/>
          <p:cNvCxnSpPr/>
          <p:nvPr/>
        </p:nvCxnSpPr>
        <p:spPr>
          <a:xfrm flipV="1">
            <a:off x="9546336" y="5809650"/>
            <a:ext cx="1032764" cy="4441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テキスト ボックス 22"/>
          <p:cNvSpPr txBox="1"/>
          <p:nvPr/>
        </p:nvSpPr>
        <p:spPr>
          <a:xfrm>
            <a:off x="1501850" y="6253754"/>
            <a:ext cx="10238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フィールド名の直後に、</a:t>
            </a:r>
            <a:r>
              <a:rPr lang="ja-JP" altLang="en-US" sz="2800" b="1" dirty="0" smtClean="0"/>
              <a:t>降順</a:t>
            </a:r>
            <a:r>
              <a:rPr lang="ja-JP" altLang="en-US" sz="2800" dirty="0" smtClean="0"/>
              <a:t>を示す </a:t>
            </a:r>
            <a:r>
              <a:rPr lang="en-US" altLang="ja-JP" sz="2800" b="1" dirty="0" err="1" smtClean="0"/>
              <a:t>DESC</a:t>
            </a:r>
            <a:r>
              <a:rPr lang="en-US" altLang="ja-JP" sz="2800" dirty="0" smtClean="0"/>
              <a:t> </a:t>
            </a:r>
            <a:r>
              <a:rPr lang="ja-JP" altLang="en-US" sz="2800" dirty="0" smtClean="0"/>
              <a:t>を付ける</a:t>
            </a:r>
            <a:r>
              <a:rPr lang="ja-JP" altLang="en-US" sz="2800" b="1" dirty="0" smtClean="0"/>
              <a:t>こともある</a:t>
            </a:r>
            <a:endParaRPr lang="en-US" altLang="ja-JP" sz="2800" b="1" dirty="0" smtClean="0"/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3604914" y="1609803"/>
            <a:ext cx="1517965" cy="6608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/>
          <p:cNvSpPr txBox="1"/>
          <p:nvPr/>
        </p:nvSpPr>
        <p:spPr>
          <a:xfrm>
            <a:off x="5310470" y="712147"/>
            <a:ext cx="401744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フィールド名、</a:t>
            </a:r>
            <a:r>
              <a:rPr lang="en-US" altLang="ja-JP" sz="2400" dirty="0" smtClean="0"/>
              <a:t>count(*)</a:t>
            </a:r>
          </a:p>
          <a:p>
            <a:r>
              <a:rPr lang="en-US" altLang="ja-JP" sz="2400" dirty="0" smtClean="0"/>
              <a:t>sum(</a:t>
            </a:r>
            <a:r>
              <a:rPr lang="ja-JP" altLang="en-US" sz="2400" dirty="0" smtClean="0"/>
              <a:t>集計するフィールド名</a:t>
            </a:r>
            <a:r>
              <a:rPr lang="en-US" altLang="ja-JP" sz="2400" dirty="0" smtClean="0"/>
              <a:t>)</a:t>
            </a:r>
          </a:p>
          <a:p>
            <a:r>
              <a:rPr kumimoji="1" lang="en-US" altLang="ja-JP" sz="2400" dirty="0" err="1" smtClean="0"/>
              <a:t>avg</a:t>
            </a:r>
            <a:r>
              <a:rPr kumimoji="1" lang="en-US" altLang="ja-JP" sz="2400" dirty="0" smtClean="0"/>
              <a:t>(</a:t>
            </a:r>
            <a:r>
              <a:rPr kumimoji="1" lang="ja-JP" altLang="en-US" sz="2400" dirty="0" smtClean="0"/>
              <a:t>集計するフィールド名</a:t>
            </a:r>
            <a:r>
              <a:rPr kumimoji="1" lang="en-US" altLang="ja-JP" sz="2400" dirty="0" smtClean="0"/>
              <a:t>)</a:t>
            </a:r>
          </a:p>
          <a:p>
            <a:r>
              <a:rPr lang="en-US" altLang="ja-JP" sz="2400" dirty="0" smtClean="0"/>
              <a:t>max(</a:t>
            </a:r>
            <a:r>
              <a:rPr lang="ja-JP" altLang="en-US" sz="2400" dirty="0" smtClean="0"/>
              <a:t>集計するフィールド名</a:t>
            </a:r>
            <a:r>
              <a:rPr lang="en-US" altLang="ja-JP" sz="2400" dirty="0" smtClean="0"/>
              <a:t>)</a:t>
            </a:r>
          </a:p>
          <a:p>
            <a:r>
              <a:rPr kumimoji="1" lang="en-US" altLang="ja-JP" sz="2400" dirty="0" smtClean="0"/>
              <a:t>min(</a:t>
            </a:r>
            <a:r>
              <a:rPr kumimoji="1" lang="ja-JP" altLang="en-US" sz="2400" dirty="0" smtClean="0"/>
              <a:t>集計する</a:t>
            </a:r>
            <a:r>
              <a:rPr lang="ja-JP" altLang="en-US" sz="2400" dirty="0" smtClean="0"/>
              <a:t>フィールド</a:t>
            </a:r>
            <a:r>
              <a:rPr lang="ja-JP" altLang="en-US" sz="2400" dirty="0"/>
              <a:t>名</a:t>
            </a:r>
            <a:r>
              <a:rPr kumimoji="1" lang="en-US" altLang="ja-JP" sz="2400" dirty="0" smtClean="0"/>
              <a:t>)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6099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286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10210801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１．５名分の年齢と得点を記録し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分析するため、次のような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得点テーブル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422096"/>
              </p:ext>
            </p:extLst>
          </p:nvPr>
        </p:nvGraphicFramePr>
        <p:xfrm>
          <a:off x="839450" y="2393315"/>
          <a:ext cx="836805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年齢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点数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19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C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19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60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E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22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452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1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得点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67649"/>
              </p:ext>
            </p:extLst>
          </p:nvPr>
        </p:nvGraphicFramePr>
        <p:xfrm>
          <a:off x="1635210" y="2108979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名前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短いテキスト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年齢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点数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4" y="2374799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8217153" y="3030997"/>
            <a:ext cx="3446229" cy="14811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ja-JP" altLang="en-US" sz="3200" b="1" dirty="0" smtClean="0"/>
              <a:t>名前</a:t>
            </a:r>
            <a:r>
              <a:rPr lang="ja-JP" altLang="en-US" sz="3200" dirty="0" smtClean="0"/>
              <a:t>」が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8678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35426" y="660430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3.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得点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631810" y="5810511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数値はすべて半角の数字</a:t>
            </a:r>
            <a:endParaRPr kumimoji="1" lang="ja-JP" altLang="en-US" sz="2800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605461"/>
              </p:ext>
            </p:extLst>
          </p:nvPr>
        </p:nvGraphicFramePr>
        <p:xfrm>
          <a:off x="1475443" y="1802765"/>
          <a:ext cx="8368050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9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9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33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年齢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点数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A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B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19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80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C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19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60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82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E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80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01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378235"/>
            <a:ext cx="11671300" cy="5172076"/>
          </a:xfrm>
        </p:spPr>
        <p:txBody>
          <a:bodyPr/>
          <a:lstStyle/>
          <a:p>
            <a:pPr marL="0" indent="0">
              <a:buNone/>
            </a:pPr>
            <a:r>
              <a:rPr lang="ja-JP" altLang="en-US" b="1" dirty="0"/>
              <a:t>年齢</a:t>
            </a:r>
            <a:r>
              <a:rPr lang="ja-JP" altLang="en-US" dirty="0"/>
              <a:t>で</a:t>
            </a:r>
            <a:r>
              <a:rPr lang="ja-JP" altLang="en-US" b="1" dirty="0">
                <a:solidFill>
                  <a:srgbClr val="C00000"/>
                </a:solidFill>
              </a:rPr>
              <a:t>昇順</a:t>
            </a:r>
            <a:r>
              <a:rPr lang="ja-JP" altLang="en-US" dirty="0"/>
              <a:t>に</a:t>
            </a:r>
            <a:r>
              <a:rPr lang="ja-JP" altLang="en-US" dirty="0" smtClean="0"/>
              <a:t>並べ替える、</a:t>
            </a:r>
            <a:r>
              <a:rPr lang="ja-JP" altLang="en-US" dirty="0"/>
              <a:t>次の</a:t>
            </a:r>
            <a:r>
              <a:rPr lang="en-US" altLang="ja-JP" dirty="0"/>
              <a:t>SQL</a:t>
            </a:r>
            <a:r>
              <a:rPr lang="ja-JP" altLang="en-US" dirty="0"/>
              <a:t>を</a:t>
            </a:r>
            <a:r>
              <a:rPr lang="ja-JP" altLang="en-US" dirty="0" smtClean="0"/>
              <a:t>実行しなさ</a:t>
            </a:r>
            <a:r>
              <a:rPr lang="ja-JP" altLang="en-US" dirty="0"/>
              <a:t>い</a:t>
            </a:r>
          </a:p>
          <a:p>
            <a:pPr marL="0" indent="0">
              <a:buNone/>
            </a:pPr>
            <a:r>
              <a:rPr lang="ja-JP" altLang="en-US" dirty="0"/>
              <a:t>	</a:t>
            </a:r>
            <a:r>
              <a:rPr lang="en-US" altLang="ja-JP" b="1" dirty="0"/>
              <a:t>SELECT * FROM </a:t>
            </a:r>
            <a:r>
              <a:rPr lang="ja-JP" altLang="en-US" b="1" dirty="0"/>
              <a:t>得点 </a:t>
            </a:r>
            <a:r>
              <a:rPr lang="en-US" altLang="ja-JP" b="1" dirty="0"/>
              <a:t>ORDER BY </a:t>
            </a:r>
            <a:r>
              <a:rPr lang="ja-JP" altLang="en-US" b="1" dirty="0"/>
              <a:t>年齢</a:t>
            </a:r>
            <a:r>
              <a:rPr lang="en-US" altLang="ja-JP" b="1" dirty="0" smtClean="0"/>
              <a:t>;</a:t>
            </a:r>
          </a:p>
          <a:p>
            <a:pPr marL="0" indent="0">
              <a:buNone/>
            </a:pPr>
            <a:endParaRPr lang="en-US" altLang="ja-JP" b="1" dirty="0"/>
          </a:p>
          <a:p>
            <a:pPr marL="0" indent="0">
              <a:buNone/>
            </a:pPr>
            <a:r>
              <a:rPr lang="ja-JP" altLang="en-US" dirty="0" smtClean="0"/>
              <a:t>次</a:t>
            </a:r>
            <a:r>
              <a:rPr lang="ja-JP" altLang="en-US" dirty="0"/>
              <a:t>の結果が</a:t>
            </a:r>
            <a:r>
              <a:rPr lang="ja-JP" altLang="en-US" dirty="0" smtClean="0"/>
              <a:t>得られることを確認しなさい</a:t>
            </a: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pic>
        <p:nvPicPr>
          <p:cNvPr id="5" name="図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134" y="2363337"/>
            <a:ext cx="8535466" cy="435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49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1671300" cy="6120582"/>
          </a:xfrm>
        </p:spPr>
        <p:txBody>
          <a:bodyPr/>
          <a:lstStyle/>
          <a:p>
            <a:pPr marL="0" lvl="0" indent="0">
              <a:buNone/>
            </a:pPr>
            <a:r>
              <a:rPr kumimoji="1" lang="ja-JP" altLang="en-US" dirty="0" smtClean="0"/>
              <a:t>（１）</a:t>
            </a:r>
            <a:r>
              <a:rPr lang="ja-JP" altLang="ja-JP" b="1" dirty="0"/>
              <a:t>年齢</a:t>
            </a:r>
            <a:r>
              <a:rPr lang="ja-JP" altLang="ja-JP" dirty="0"/>
              <a:t>で、</a:t>
            </a:r>
            <a:r>
              <a:rPr lang="ja-JP" altLang="ja-JP" b="1" dirty="0"/>
              <a:t>降順</a:t>
            </a:r>
            <a:r>
              <a:rPr lang="ja-JP" altLang="ja-JP" dirty="0"/>
              <a:t>に並べ替えたい</a:t>
            </a:r>
            <a:r>
              <a:rPr lang="ja-JP" altLang="ja-JP" dirty="0" smtClean="0"/>
              <a:t>．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・</a:t>
            </a:r>
            <a:r>
              <a:rPr lang="ja-JP" altLang="ja-JP" dirty="0" smtClean="0"/>
              <a:t>次</a:t>
            </a:r>
            <a:r>
              <a:rPr lang="ja-JP" altLang="ja-JP" dirty="0"/>
              <a:t>のように、</a:t>
            </a:r>
            <a:r>
              <a:rPr lang="ja-JP" altLang="ja-JP" b="1" u="sng" dirty="0"/>
              <a:t>２２歳の３人が先にきて、１９歳の２人が後に来るようなテーブル</a:t>
            </a:r>
            <a:r>
              <a:rPr lang="ja-JP" altLang="ja-JP" dirty="0"/>
              <a:t>を</a:t>
            </a:r>
            <a:r>
              <a:rPr lang="ja-JP" altLang="ja-JP" dirty="0" smtClean="0"/>
              <a:t>得</a:t>
            </a:r>
            <a:r>
              <a:rPr lang="ja-JP" altLang="en-US" dirty="0" smtClean="0"/>
              <a:t>たい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・その</a:t>
            </a:r>
            <a:r>
              <a:rPr lang="en-US" altLang="ja-JP" b="1" dirty="0" smtClean="0"/>
              <a:t>SQL</a:t>
            </a:r>
            <a:r>
              <a:rPr lang="ja-JP" altLang="en-US" b="1" dirty="0" smtClean="0"/>
              <a:t>を考えなさい</a:t>
            </a:r>
            <a:r>
              <a:rPr lang="ja-JP" altLang="en-US" dirty="0" smtClean="0"/>
              <a:t>．</a:t>
            </a:r>
            <a:r>
              <a:rPr lang="ja-JP" altLang="en-US" b="1" dirty="0" smtClean="0"/>
              <a:t>パソコンで実行</a:t>
            </a:r>
            <a:r>
              <a:rPr lang="ja-JP" altLang="en-US" dirty="0" smtClean="0"/>
              <a:t>して</a:t>
            </a:r>
            <a:r>
              <a:rPr lang="ja-JP" altLang="en-US" b="1" dirty="0" smtClean="0"/>
              <a:t>確認</a:t>
            </a:r>
            <a:r>
              <a:rPr lang="ja-JP" altLang="en-US" dirty="0" smtClean="0"/>
              <a:t>しなさい</a:t>
            </a:r>
            <a:endParaRPr lang="en-US" altLang="ja-JP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pic>
        <p:nvPicPr>
          <p:cNvPr id="5" name="図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303" y="2644878"/>
            <a:ext cx="8200103" cy="40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78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1671300" cy="6120582"/>
          </a:xfrm>
        </p:spPr>
        <p:txBody>
          <a:bodyPr/>
          <a:lstStyle/>
          <a:p>
            <a:pPr marL="0" lvl="0" indent="0">
              <a:buNone/>
            </a:pPr>
            <a:r>
              <a:rPr kumimoji="1" lang="ja-JP" altLang="en-US" dirty="0" smtClean="0"/>
              <a:t>（</a:t>
            </a:r>
            <a:r>
              <a:rPr lang="ja-JP" altLang="en-US" dirty="0"/>
              <a:t>２</a:t>
            </a:r>
            <a:r>
              <a:rPr kumimoji="1" lang="ja-JP" altLang="en-US" dirty="0" smtClean="0"/>
              <a:t>）</a:t>
            </a:r>
            <a:r>
              <a:rPr lang="ja-JP" altLang="en-US" dirty="0" smtClean="0"/>
              <a:t>今度</a:t>
            </a:r>
            <a:r>
              <a:rPr lang="ja-JP" altLang="en-US" dirty="0"/>
              <a:t>は、</a:t>
            </a:r>
            <a:r>
              <a:rPr lang="ja-JP" altLang="en-US" b="1" dirty="0"/>
              <a:t>点数</a:t>
            </a:r>
            <a:r>
              <a:rPr lang="ja-JP" altLang="en-US" dirty="0"/>
              <a:t>で</a:t>
            </a:r>
            <a:r>
              <a:rPr lang="ja-JP" altLang="en-US" b="1" dirty="0"/>
              <a:t>昇順</a:t>
            </a:r>
            <a:r>
              <a:rPr lang="ja-JP" altLang="en-US" dirty="0"/>
              <a:t>に並べたい</a:t>
            </a:r>
            <a:r>
              <a:rPr lang="ja-JP" altLang="en-US" dirty="0" smtClean="0"/>
              <a:t>．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次</a:t>
            </a:r>
            <a:r>
              <a:rPr lang="ja-JP" altLang="en-US" dirty="0"/>
              <a:t>のように、</a:t>
            </a:r>
            <a:r>
              <a:rPr lang="ja-JP" altLang="en-US" b="1" u="sng" dirty="0"/>
              <a:t>６０点、８０点、８０点、１００点、１００点の順にレコードが並ぶ</a:t>
            </a:r>
            <a:r>
              <a:rPr lang="ja-JP" altLang="en-US" dirty="0"/>
              <a:t>ような</a:t>
            </a:r>
            <a:r>
              <a:rPr lang="ja-JP" altLang="en-US" dirty="0" smtClean="0"/>
              <a:t>テーブルを得たい</a:t>
            </a:r>
            <a:endParaRPr lang="en-US" altLang="ja-JP" dirty="0"/>
          </a:p>
          <a:p>
            <a:pPr marL="0" lvl="0" indent="0">
              <a:buNone/>
            </a:pPr>
            <a:r>
              <a:rPr lang="ja-JP" altLang="en-US" dirty="0" smtClean="0"/>
              <a:t>・その</a:t>
            </a:r>
            <a:r>
              <a:rPr lang="en-US" altLang="ja-JP" b="1" dirty="0" smtClean="0"/>
              <a:t>SQL</a:t>
            </a:r>
            <a:r>
              <a:rPr lang="ja-JP" altLang="en-US" b="1" dirty="0" smtClean="0"/>
              <a:t>を考えなさい</a:t>
            </a:r>
            <a:r>
              <a:rPr lang="ja-JP" altLang="en-US" dirty="0" smtClean="0"/>
              <a:t>．</a:t>
            </a:r>
            <a:r>
              <a:rPr lang="ja-JP" altLang="en-US" b="1" dirty="0" smtClean="0"/>
              <a:t>パソコンで実行</a:t>
            </a:r>
            <a:r>
              <a:rPr lang="ja-JP" altLang="en-US" dirty="0" smtClean="0"/>
              <a:t>して</a:t>
            </a:r>
            <a:r>
              <a:rPr lang="ja-JP" altLang="en-US" b="1" dirty="0" smtClean="0"/>
              <a:t>確認</a:t>
            </a:r>
            <a:r>
              <a:rPr lang="ja-JP" altLang="en-US" dirty="0" smtClean="0"/>
              <a:t>しなさい</a:t>
            </a:r>
            <a:endParaRPr lang="en-US" altLang="ja-JP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45</a:t>
            </a:fld>
            <a:endParaRPr kumimoji="1" lang="ja-JP" altLang="en-US"/>
          </a:p>
        </p:txBody>
      </p:sp>
      <p:pic>
        <p:nvPicPr>
          <p:cNvPr id="6" name="図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290" y="2369574"/>
            <a:ext cx="7905135" cy="448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1671300" cy="6120582"/>
          </a:xfrm>
        </p:spPr>
        <p:txBody>
          <a:bodyPr/>
          <a:lstStyle/>
          <a:p>
            <a:pPr marL="0" lvl="0" indent="0">
              <a:buNone/>
            </a:pPr>
            <a:r>
              <a:rPr kumimoji="1" lang="ja-JP" altLang="en-US" dirty="0" smtClean="0"/>
              <a:t>（</a:t>
            </a:r>
            <a:r>
              <a:rPr lang="ja-JP" altLang="en-US" dirty="0"/>
              <a:t>３</a:t>
            </a:r>
            <a:r>
              <a:rPr kumimoji="1" lang="ja-JP" altLang="en-US" dirty="0" smtClean="0"/>
              <a:t>）</a:t>
            </a:r>
            <a:r>
              <a:rPr lang="ja-JP" altLang="en-US" b="1" dirty="0" smtClean="0"/>
              <a:t>点数</a:t>
            </a:r>
            <a:r>
              <a:rPr lang="ja-JP" altLang="en-US" dirty="0"/>
              <a:t>で</a:t>
            </a:r>
            <a:r>
              <a:rPr lang="ja-JP" altLang="en-US" b="1" dirty="0"/>
              <a:t>降順</a:t>
            </a:r>
            <a:r>
              <a:rPr lang="ja-JP" altLang="en-US" dirty="0"/>
              <a:t>に</a:t>
            </a:r>
            <a:r>
              <a:rPr lang="ja-JP" altLang="en-US" dirty="0" smtClean="0"/>
              <a:t>並べ変えたい．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次</a:t>
            </a:r>
            <a:r>
              <a:rPr lang="ja-JP" altLang="en-US" dirty="0"/>
              <a:t>のように、</a:t>
            </a:r>
            <a:r>
              <a:rPr lang="ja-JP" altLang="en-US" b="1" u="sng" dirty="0"/>
              <a:t>１００点、１００点、８０点、８０点、６０点の順にレコードが並ぶ</a:t>
            </a:r>
            <a:r>
              <a:rPr lang="ja-JP" altLang="en-US" dirty="0"/>
              <a:t>ような</a:t>
            </a:r>
            <a:r>
              <a:rPr lang="ja-JP" altLang="en-US" dirty="0" smtClean="0"/>
              <a:t>テーブルを得たい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・その</a:t>
            </a:r>
            <a:r>
              <a:rPr lang="en-US" altLang="ja-JP" b="1" dirty="0" smtClean="0"/>
              <a:t>SQL</a:t>
            </a:r>
            <a:r>
              <a:rPr lang="ja-JP" altLang="en-US" b="1" dirty="0" smtClean="0"/>
              <a:t>を考えなさい</a:t>
            </a:r>
            <a:r>
              <a:rPr lang="ja-JP" altLang="en-US" dirty="0" smtClean="0"/>
              <a:t>．</a:t>
            </a:r>
            <a:r>
              <a:rPr lang="ja-JP" altLang="en-US" b="1" dirty="0" smtClean="0"/>
              <a:t>パソコンで実行</a:t>
            </a:r>
            <a:r>
              <a:rPr lang="ja-JP" altLang="en-US" dirty="0" smtClean="0"/>
              <a:t>して</a:t>
            </a:r>
            <a:r>
              <a:rPr lang="ja-JP" altLang="en-US" b="1" dirty="0" smtClean="0"/>
              <a:t>確認</a:t>
            </a:r>
            <a:r>
              <a:rPr lang="ja-JP" altLang="en-US" dirty="0" smtClean="0"/>
              <a:t>しなさい</a:t>
            </a:r>
            <a:endParaRPr lang="en-US" altLang="ja-JP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46</a:t>
            </a:fld>
            <a:endParaRPr kumimoji="1" lang="ja-JP" altLang="en-US"/>
          </a:p>
        </p:txBody>
      </p:sp>
      <p:pic>
        <p:nvPicPr>
          <p:cNvPr id="6" name="図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044" y="2482655"/>
            <a:ext cx="8024188" cy="423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6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1671300" cy="6120582"/>
          </a:xfrm>
        </p:spPr>
        <p:txBody>
          <a:bodyPr/>
          <a:lstStyle/>
          <a:p>
            <a:pPr marL="0" lvl="0" indent="0">
              <a:buNone/>
            </a:pPr>
            <a:r>
              <a:rPr kumimoji="1" lang="ja-JP" altLang="en-US" dirty="0" smtClean="0"/>
              <a:t>（４）</a:t>
            </a:r>
            <a:r>
              <a:rPr lang="ja-JP" altLang="en-US" b="1" dirty="0" smtClean="0"/>
              <a:t>年齢</a:t>
            </a:r>
            <a:r>
              <a:rPr lang="ja-JP" altLang="en-US" dirty="0"/>
              <a:t>で、</a:t>
            </a:r>
            <a:r>
              <a:rPr lang="ja-JP" altLang="en-US" b="1" dirty="0"/>
              <a:t>昇順</a:t>
            </a:r>
            <a:r>
              <a:rPr lang="ja-JP" altLang="en-US" dirty="0"/>
              <a:t>に並べ替えたい</a:t>
            </a:r>
            <a:r>
              <a:rPr lang="ja-JP" altLang="en-US" dirty="0" smtClean="0"/>
              <a:t>．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ただし</a:t>
            </a:r>
            <a:r>
              <a:rPr lang="ja-JP" altLang="en-US" dirty="0"/>
              <a:t>、</a:t>
            </a:r>
            <a:r>
              <a:rPr lang="ja-JP" altLang="en-US" b="1" u="sng" dirty="0"/>
              <a:t>同一年齢の人が複数人いる場合</a:t>
            </a:r>
            <a:r>
              <a:rPr lang="ja-JP" altLang="en-US" dirty="0"/>
              <a:t>には、次のように、</a:t>
            </a:r>
            <a:r>
              <a:rPr lang="ja-JP" altLang="en-US" b="1" u="sng" dirty="0"/>
              <a:t>点数が高い人が先に来るよう</a:t>
            </a:r>
            <a:r>
              <a:rPr lang="ja-JP" altLang="en-US" dirty="0"/>
              <a:t>に並べたい</a:t>
            </a:r>
            <a:r>
              <a:rPr lang="ja-JP" altLang="en-US" dirty="0" smtClean="0"/>
              <a:t>．</a:t>
            </a:r>
            <a:endParaRPr lang="en-US" altLang="ja-JP" dirty="0" smtClean="0"/>
          </a:p>
          <a:p>
            <a:pPr marL="0" lvl="0" indent="0">
              <a:buNone/>
            </a:pPr>
            <a:r>
              <a:rPr lang="ja-JP" altLang="en-US" dirty="0" smtClean="0"/>
              <a:t>・その</a:t>
            </a:r>
            <a:r>
              <a:rPr lang="en-US" altLang="ja-JP" b="1" dirty="0" smtClean="0"/>
              <a:t>SQL</a:t>
            </a:r>
            <a:r>
              <a:rPr lang="ja-JP" altLang="en-US" b="1" dirty="0" smtClean="0"/>
              <a:t>を考えなさい</a:t>
            </a:r>
            <a:r>
              <a:rPr lang="ja-JP" altLang="en-US" dirty="0" smtClean="0"/>
              <a:t>．</a:t>
            </a:r>
            <a:r>
              <a:rPr lang="ja-JP" altLang="en-US" b="1" dirty="0" smtClean="0"/>
              <a:t>パソコンで実行</a:t>
            </a:r>
            <a:r>
              <a:rPr lang="ja-JP" altLang="en-US" dirty="0" smtClean="0"/>
              <a:t>して</a:t>
            </a:r>
            <a:r>
              <a:rPr lang="ja-JP" altLang="en-US" b="1" dirty="0" smtClean="0"/>
              <a:t>確認</a:t>
            </a:r>
            <a:r>
              <a:rPr lang="ja-JP" altLang="en-US" dirty="0" smtClean="0"/>
              <a:t>しなさい</a:t>
            </a:r>
            <a:endParaRPr lang="en-US" altLang="ja-JP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47</a:t>
            </a:fld>
            <a:endParaRPr kumimoji="1" lang="ja-JP" altLang="en-US"/>
          </a:p>
        </p:txBody>
      </p:sp>
      <p:pic>
        <p:nvPicPr>
          <p:cNvPr id="6" name="図 5"/>
          <p:cNvPicPr/>
          <p:nvPr/>
        </p:nvPicPr>
        <p:blipFill>
          <a:blip r:embed="rId2"/>
          <a:stretch>
            <a:fillRect/>
          </a:stretch>
        </p:blipFill>
        <p:spPr>
          <a:xfrm>
            <a:off x="1916224" y="2140995"/>
            <a:ext cx="8201169" cy="458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93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240583"/>
            <a:ext cx="11671300" cy="5172076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（５）</a:t>
            </a:r>
            <a:r>
              <a:rPr lang="ja-JP" altLang="ja-JP" b="1" dirty="0" smtClean="0"/>
              <a:t>年齢</a:t>
            </a:r>
            <a:r>
              <a:rPr lang="ja-JP" altLang="ja-JP" dirty="0"/>
              <a:t>で</a:t>
            </a:r>
            <a:r>
              <a:rPr lang="ja-JP" altLang="ja-JP" b="1" dirty="0"/>
              <a:t>集計</a:t>
            </a:r>
            <a:r>
              <a:rPr lang="ja-JP" altLang="ja-JP" dirty="0"/>
              <a:t>し（グループ化の基準を</a:t>
            </a:r>
            <a:r>
              <a:rPr lang="ja-JP" altLang="ja-JP" b="1" dirty="0"/>
              <a:t>年齢</a:t>
            </a:r>
            <a:r>
              <a:rPr lang="ja-JP" altLang="ja-JP" dirty="0"/>
              <a:t>とし）、</a:t>
            </a:r>
            <a:r>
              <a:rPr lang="ja-JP" altLang="ja-JP" b="1" u="sng" dirty="0"/>
              <a:t>点数の平均値</a:t>
            </a:r>
            <a:r>
              <a:rPr lang="ja-JP" altLang="ja-JP" dirty="0"/>
              <a:t>を得る</a:t>
            </a:r>
            <a:r>
              <a:rPr lang="ja-JP" altLang="ja-JP" dirty="0" smtClean="0"/>
              <a:t>ため</a:t>
            </a:r>
            <a:r>
              <a:rPr lang="ja-JP" altLang="en-US" dirty="0" smtClean="0"/>
              <a:t>の、次の</a:t>
            </a:r>
            <a:r>
              <a:rPr lang="en-US" altLang="ja-JP" dirty="0" smtClean="0"/>
              <a:t>SQL</a:t>
            </a:r>
            <a:r>
              <a:rPr lang="ja-JP" altLang="en-US" dirty="0" smtClean="0"/>
              <a:t>を実行しなさい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b="1" dirty="0" smtClean="0"/>
          </a:p>
          <a:p>
            <a:pPr marL="0" indent="0">
              <a:buNone/>
            </a:pPr>
            <a:r>
              <a:rPr lang="en-US" altLang="ja-JP" b="1" dirty="0"/>
              <a:t> </a:t>
            </a:r>
            <a:r>
              <a:rPr lang="en-US" altLang="ja-JP" b="1" dirty="0" smtClean="0"/>
              <a:t>   SELECT </a:t>
            </a:r>
            <a:r>
              <a:rPr lang="ja-JP" altLang="ja-JP" b="1" dirty="0"/>
              <a:t>年齢</a:t>
            </a:r>
            <a:r>
              <a:rPr lang="en-US" altLang="ja-JP" b="1" dirty="0"/>
              <a:t>, AVG(</a:t>
            </a:r>
            <a:r>
              <a:rPr lang="ja-JP" altLang="ja-JP" b="1" dirty="0"/>
              <a:t>点数</a:t>
            </a:r>
            <a:r>
              <a:rPr lang="en-US" altLang="ja-JP" b="1" dirty="0"/>
              <a:t>) FROM </a:t>
            </a:r>
            <a:r>
              <a:rPr lang="ja-JP" altLang="ja-JP" b="1" dirty="0"/>
              <a:t>得点</a:t>
            </a:r>
            <a:r>
              <a:rPr lang="en-US" altLang="ja-JP" b="1" dirty="0"/>
              <a:t> GROUP BY </a:t>
            </a:r>
            <a:r>
              <a:rPr lang="ja-JP" altLang="ja-JP" b="1" dirty="0" smtClean="0"/>
              <a:t>年齢</a:t>
            </a:r>
            <a:r>
              <a:rPr lang="en-US" altLang="ja-JP" dirty="0" smtClean="0"/>
              <a:t>;</a:t>
            </a: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b="1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293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5129</TotalTime>
  <Words>2184</Words>
  <Application>Microsoft Office PowerPoint</Application>
  <PresentationFormat>ワイド画面</PresentationFormat>
  <Paragraphs>493</Paragraphs>
  <Slides>48</Slides>
  <Notes>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48</vt:i4>
      </vt:variant>
    </vt:vector>
  </HeadingPairs>
  <TitlesOfParts>
    <vt:vector size="56" baseType="lpstr">
      <vt:lpstr>Inconsolata</vt:lpstr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での SQL 演習  第４回　並べ替え（ソート）</vt:lpstr>
      <vt:lpstr>今日の授業で行うこと</vt:lpstr>
      <vt:lpstr>今日学習することはなぜ大切なのか</vt:lpstr>
      <vt:lpstr>並べ替えを行う SQL の書き方の例</vt:lpstr>
      <vt:lpstr>4-1 SQL による並べ替え（ソート）</vt:lpstr>
      <vt:lpstr>並べ替え（ソート）の例</vt:lpstr>
      <vt:lpstr>4-1 SQL による並べ替え（ソート）</vt:lpstr>
      <vt:lpstr>実習タイム　その①　</vt:lpstr>
      <vt:lpstr>実習タイム　その① 　</vt:lpstr>
      <vt:lpstr>実習タイム　その①</vt:lpstr>
      <vt:lpstr>実習タイム　その①　</vt:lpstr>
      <vt:lpstr>実習タイム　その①　</vt:lpstr>
      <vt:lpstr>実習タイム　その①　</vt:lpstr>
      <vt:lpstr>実習タイム　その①　</vt:lpstr>
      <vt:lpstr>複数フィールドでの並べ替え（ソート）例</vt:lpstr>
      <vt:lpstr>順序が違うと結果も違う</vt:lpstr>
      <vt:lpstr>実習タイム　その②　</vt:lpstr>
      <vt:lpstr>実習タイム　その②　</vt:lpstr>
      <vt:lpstr>DESC のつけ方は、４通りになる（１／２）</vt:lpstr>
      <vt:lpstr>DESC のつけ方は、４通りになる（２／２）</vt:lpstr>
      <vt:lpstr>実習タイム　その③　</vt:lpstr>
      <vt:lpstr>実習タイム　その③　</vt:lpstr>
      <vt:lpstr>実習タイム　その③　</vt:lpstr>
      <vt:lpstr>4-2 集計の結果を並べ替え（ソート）</vt:lpstr>
      <vt:lpstr>集計して並べ替え（ソート）を行う例</vt:lpstr>
      <vt:lpstr>実習タイム　その④　</vt:lpstr>
      <vt:lpstr>PowerPoint プレゼンテーション</vt:lpstr>
      <vt:lpstr>実習タイム　その④　</vt:lpstr>
      <vt:lpstr>集計して並べ替え（ソート）を行う例（別の例）</vt:lpstr>
      <vt:lpstr>実習タイム　その⑤ 　</vt:lpstr>
      <vt:lpstr>実習タイム　その⑤</vt:lpstr>
      <vt:lpstr>実習タイム　その⑤　</vt:lpstr>
      <vt:lpstr>実習タイム　その⑤　</vt:lpstr>
      <vt:lpstr>実習タイム　その⑤　</vt:lpstr>
      <vt:lpstr>実習タイム　その⑤　</vt:lpstr>
      <vt:lpstr>実習タイム　その⑤　</vt:lpstr>
      <vt:lpstr>実習タイム　その⑤　</vt:lpstr>
      <vt:lpstr>集計と並べ替えを同時に行う SQL の書き方</vt:lpstr>
      <vt:lpstr>チャレンジ課題</vt:lpstr>
      <vt:lpstr>課題　</vt:lpstr>
      <vt:lpstr>課題　</vt:lpstr>
      <vt:lpstr>課題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536</cp:revision>
  <cp:lastPrinted>2016-12-02T00:21:19Z</cp:lastPrinted>
  <dcterms:created xsi:type="dcterms:W3CDTF">2015-04-02T07:07:27Z</dcterms:created>
  <dcterms:modified xsi:type="dcterms:W3CDTF">2018-02-01T03:12:07Z</dcterms:modified>
</cp:coreProperties>
</file>