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3" r:id="rId5"/>
    <p:sldId id="264" r:id="rId6"/>
    <p:sldId id="266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8" autoAdjust="0"/>
    <p:restoredTop sz="94660"/>
  </p:normalViewPr>
  <p:slideViewPr>
    <p:cSldViewPr snapToGrid="0">
      <p:cViewPr varScale="1">
        <p:scale>
          <a:sx n="67" d="100"/>
          <a:sy n="67" d="100"/>
        </p:scale>
        <p:origin x="689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BF243-F4E8-4A8E-AD4A-32EBB0AD3845}" type="datetimeFigureOut">
              <a:rPr kumimoji="1" lang="ja-JP" altLang="en-US" smtClean="0"/>
              <a:t>2023/5/18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8B92-23A1-41A4-8128-07BFB7E603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1532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BF243-F4E8-4A8E-AD4A-32EBB0AD3845}" type="datetimeFigureOut">
              <a:rPr kumimoji="1" lang="ja-JP" altLang="en-US" smtClean="0"/>
              <a:t>2023/5/18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8B92-23A1-41A4-8128-07BFB7E603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4021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BF243-F4E8-4A8E-AD4A-32EBB0AD3845}" type="datetimeFigureOut">
              <a:rPr kumimoji="1" lang="ja-JP" altLang="en-US" smtClean="0"/>
              <a:t>2023/5/18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8B92-23A1-41A4-8128-07BFB7E603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596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BF243-F4E8-4A8E-AD4A-32EBB0AD3845}" type="datetimeFigureOut">
              <a:rPr kumimoji="1" lang="ja-JP" altLang="en-US" smtClean="0"/>
              <a:t>2023/5/18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8B92-23A1-41A4-8128-07BFB7E603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3118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BF243-F4E8-4A8E-AD4A-32EBB0AD3845}" type="datetimeFigureOut">
              <a:rPr kumimoji="1" lang="ja-JP" altLang="en-US" smtClean="0"/>
              <a:t>2023/5/18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8B92-23A1-41A4-8128-07BFB7E603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6063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BF243-F4E8-4A8E-AD4A-32EBB0AD3845}" type="datetimeFigureOut">
              <a:rPr kumimoji="1" lang="ja-JP" altLang="en-US" smtClean="0"/>
              <a:t>2023/5/18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8B92-23A1-41A4-8128-07BFB7E603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7265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BF243-F4E8-4A8E-AD4A-32EBB0AD3845}" type="datetimeFigureOut">
              <a:rPr kumimoji="1" lang="ja-JP" altLang="en-US" smtClean="0"/>
              <a:t>2023/5/18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8B92-23A1-41A4-8128-07BFB7E603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1798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BF243-F4E8-4A8E-AD4A-32EBB0AD3845}" type="datetimeFigureOut">
              <a:rPr kumimoji="1" lang="ja-JP" altLang="en-US" smtClean="0"/>
              <a:t>2023/5/18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8B92-23A1-41A4-8128-07BFB7E603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7735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BF243-F4E8-4A8E-AD4A-32EBB0AD3845}" type="datetimeFigureOut">
              <a:rPr kumimoji="1" lang="ja-JP" altLang="en-US" smtClean="0"/>
              <a:t>2023/5/18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8B92-23A1-41A4-8128-07BFB7E603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8665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BF243-F4E8-4A8E-AD4A-32EBB0AD3845}" type="datetimeFigureOut">
              <a:rPr kumimoji="1" lang="ja-JP" altLang="en-US" smtClean="0"/>
              <a:t>2023/5/18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8B92-23A1-41A4-8128-07BFB7E603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5410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BF243-F4E8-4A8E-AD4A-32EBB0AD3845}" type="datetimeFigureOut">
              <a:rPr kumimoji="1" lang="ja-JP" altLang="en-US" smtClean="0"/>
              <a:t>2023/5/18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8B92-23A1-41A4-8128-07BFB7E603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2371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BF243-F4E8-4A8E-AD4A-32EBB0AD3845}" type="datetimeFigureOut">
              <a:rPr kumimoji="1" lang="ja-JP" altLang="en-US" smtClean="0"/>
              <a:t>2023/5/18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F8B92-23A1-41A4-8128-07BFB7E603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8004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kaneko.jp/ai/win/elsed.html" TargetMode="External"/><Relationship Id="rId2" Type="http://schemas.openxmlformats.org/officeDocument/2006/relationships/hyperlink" Target="https://www.kkaneko.jp/ai/win/chasank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CDB5299-A4FF-EE11-D3AC-A41AAB8701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画像補正，線分検知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73DBDDD-6D5B-FE05-14FD-47713606EA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0168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1EDBA09-535E-DC68-B3F8-9C29A47BC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画像補正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6D1A46-E1CC-BBBA-E176-4D1D1DA23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731" y="1678012"/>
            <a:ext cx="6010604" cy="4373163"/>
          </a:xfrm>
        </p:spPr>
        <p:txBody>
          <a:bodyPr>
            <a:normAutofit/>
          </a:bodyPr>
          <a:lstStyle/>
          <a:p>
            <a:r>
              <a:rPr lang="ja-JP" altLang="en-US" b="1" dirty="0">
                <a:solidFill>
                  <a:srgbClr val="FF0000"/>
                </a:solidFill>
              </a:rPr>
              <a:t>画像補正</a:t>
            </a:r>
            <a:r>
              <a:rPr lang="ja-JP" altLang="en-US" dirty="0"/>
              <a:t>は、画像を</a:t>
            </a:r>
            <a:r>
              <a:rPr lang="ja-JP" altLang="en-US" b="1" dirty="0">
                <a:solidFill>
                  <a:srgbClr val="FF0000"/>
                </a:solidFill>
              </a:rPr>
              <a:t>射影変換</a:t>
            </a:r>
            <a:r>
              <a:rPr lang="ja-JP" altLang="en-US" dirty="0"/>
              <a:t>することにより、</a:t>
            </a:r>
            <a:r>
              <a:rPr lang="ja-JP" altLang="en-US" b="1" dirty="0">
                <a:solidFill>
                  <a:srgbClr val="FF0000"/>
                </a:solidFill>
              </a:rPr>
              <a:t>斜め方向からの撮影画像</a:t>
            </a:r>
            <a:r>
              <a:rPr lang="ja-JP" altLang="en-US" dirty="0"/>
              <a:t>を</a:t>
            </a:r>
            <a:r>
              <a:rPr lang="ja-JP" altLang="en-US" b="1" dirty="0">
                <a:solidFill>
                  <a:srgbClr val="FF0000"/>
                </a:solidFill>
              </a:rPr>
              <a:t>正面画像</a:t>
            </a:r>
            <a:r>
              <a:rPr lang="ja-JP" altLang="en-US" dirty="0"/>
              <a:t>に</a:t>
            </a:r>
            <a:r>
              <a:rPr lang="ja-JP" altLang="en-US" b="1" dirty="0"/>
              <a:t>変換</a:t>
            </a:r>
            <a:endParaRPr lang="en-US" altLang="ja-JP" dirty="0"/>
          </a:p>
          <a:p>
            <a:r>
              <a:rPr lang="ja-JP" altLang="en-US" dirty="0"/>
              <a:t>意図しない</a:t>
            </a:r>
            <a:r>
              <a:rPr lang="ja-JP" altLang="en-US" b="1" dirty="0">
                <a:solidFill>
                  <a:srgbClr val="FF0000"/>
                </a:solidFill>
              </a:rPr>
              <a:t>カメラ回転</a:t>
            </a:r>
            <a:r>
              <a:rPr lang="ja-JP" altLang="en-US" dirty="0"/>
              <a:t>（</a:t>
            </a:r>
            <a:r>
              <a:rPr lang="ja-JP" altLang="en-US" b="1" dirty="0">
                <a:solidFill>
                  <a:srgbClr val="FF0000"/>
                </a:solidFill>
              </a:rPr>
              <a:t>ロール</a:t>
            </a:r>
            <a:r>
              <a:rPr lang="ja-JP" altLang="en-US" dirty="0"/>
              <a:t>、</a:t>
            </a:r>
            <a:r>
              <a:rPr lang="ja-JP" altLang="en-US" b="1" dirty="0">
                <a:solidFill>
                  <a:srgbClr val="FF0000"/>
                </a:solidFill>
              </a:rPr>
              <a:t>ピッチ</a:t>
            </a:r>
            <a:r>
              <a:rPr lang="ja-JP" altLang="en-US" dirty="0"/>
              <a:t>、</a:t>
            </a:r>
            <a:r>
              <a:rPr lang="ja-JP" altLang="en-US" b="1" dirty="0">
                <a:solidFill>
                  <a:srgbClr val="FF0000"/>
                </a:solidFill>
              </a:rPr>
              <a:t>ヨー</a:t>
            </a:r>
            <a:r>
              <a:rPr lang="ja-JP" altLang="en-US" dirty="0"/>
              <a:t>）を含む画像を正面画像に変換</a:t>
            </a:r>
            <a:endParaRPr lang="en-US" altLang="ja-JP" dirty="0"/>
          </a:p>
          <a:p>
            <a:pPr marL="0" indent="0">
              <a:buNone/>
            </a:pPr>
            <a:endParaRPr lang="en-US" altLang="ja-JP" kern="100" dirty="0">
              <a:cs typeface="Times New Roman" panose="02020603050405020304" pitchFamily="18" charset="0"/>
            </a:endParaRP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C8D0A9F-9CE4-7FAD-0183-3CC783735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686B862-8E00-B729-4561-625A99E1D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2106" y="1563258"/>
            <a:ext cx="2868190" cy="206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890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D41AED-84C5-BFF2-B196-764F91D58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500" y="167262"/>
            <a:ext cx="7886700" cy="569823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画像補正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990CFE7-EBC6-192D-3503-2E92C0D1B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565" y="1319556"/>
            <a:ext cx="3095227" cy="2431533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EC3C3AA4-01EB-A89C-E83D-065C58777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3855" y="1311726"/>
            <a:ext cx="3158580" cy="2564272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06C0B41-11CC-50CC-9D3A-0D5C7EA57FB4}"/>
              </a:ext>
            </a:extLst>
          </p:cNvPr>
          <p:cNvSpPr txBox="1"/>
          <p:nvPr/>
        </p:nvSpPr>
        <p:spPr>
          <a:xfrm>
            <a:off x="348615" y="6350080"/>
            <a:ext cx="84467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Chaudhury, </a:t>
            </a:r>
            <a:r>
              <a:rPr lang="en-US" altLang="ja-JP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Krishnendu</a:t>
            </a:r>
            <a:r>
              <a:rPr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Stephen </a:t>
            </a:r>
            <a:r>
              <a:rPr lang="en-US" altLang="ja-JP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DiVerdi</a:t>
            </a:r>
            <a:r>
              <a:rPr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Sergey </a:t>
            </a:r>
            <a:r>
              <a:rPr lang="en-US" altLang="ja-JP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Ioffe</a:t>
            </a:r>
            <a:r>
              <a:rPr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"Auto-rectification of user photos." 2014 IEEE International Conference on Image Processing (ICIP). IEEE, 2014. </a:t>
            </a:r>
            <a:endParaRPr lang="en-US" altLang="ja-JP" sz="14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7CBBD34-D963-B849-DCAD-31DA5A08D229}"/>
              </a:ext>
            </a:extLst>
          </p:cNvPr>
          <p:cNvSpPr txBox="1"/>
          <p:nvPr/>
        </p:nvSpPr>
        <p:spPr>
          <a:xfrm>
            <a:off x="1863705" y="6049506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補正前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2EA46B2-F873-D7C9-B337-5B3BBA6A06E5}"/>
              </a:ext>
            </a:extLst>
          </p:cNvPr>
          <p:cNvSpPr txBox="1"/>
          <p:nvPr/>
        </p:nvSpPr>
        <p:spPr>
          <a:xfrm>
            <a:off x="6022148" y="6111416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補正後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7E8EF01-0D71-F451-F863-83D9C2888735}"/>
              </a:ext>
            </a:extLst>
          </p:cNvPr>
          <p:cNvSpPr txBox="1"/>
          <p:nvPr/>
        </p:nvSpPr>
        <p:spPr>
          <a:xfrm>
            <a:off x="628650" y="619557"/>
            <a:ext cx="81078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kern="100" dirty="0">
                <a:cs typeface="Times New Roman" panose="02020603050405020304" pitchFamily="18" charset="0"/>
              </a:rPr>
              <a:t>Chaudhury </a:t>
            </a:r>
            <a:r>
              <a:rPr lang="ja-JP" altLang="en-US" sz="2400" kern="100" dirty="0">
                <a:cs typeface="Times New Roman" panose="02020603050405020304" pitchFamily="18" charset="0"/>
              </a:rPr>
              <a:t>らの </a:t>
            </a:r>
            <a:r>
              <a:rPr lang="en-US" altLang="ja-JP" sz="2400" kern="100" dirty="0">
                <a:cs typeface="Times New Roman" panose="02020603050405020304" pitchFamily="18" charset="0"/>
              </a:rPr>
              <a:t>Auto-rectification </a:t>
            </a:r>
            <a:r>
              <a:rPr lang="ja-JP" altLang="en-US" sz="2400" kern="100" dirty="0">
                <a:cs typeface="Times New Roman" panose="02020603050405020304" pitchFamily="18" charset="0"/>
              </a:rPr>
              <a:t>（</a:t>
            </a:r>
            <a:r>
              <a:rPr lang="en-US" altLang="ja-JP" sz="2400" kern="100" dirty="0">
                <a:cs typeface="Times New Roman" panose="02020603050405020304" pitchFamily="18" charset="0"/>
              </a:rPr>
              <a:t>2014 </a:t>
            </a:r>
            <a:r>
              <a:rPr lang="ja-JP" altLang="en-US" sz="2400" kern="100" dirty="0">
                <a:cs typeface="Times New Roman" panose="02020603050405020304" pitchFamily="18" charset="0"/>
              </a:rPr>
              <a:t>年発表）は、</a:t>
            </a:r>
            <a:endParaRPr lang="en-US" altLang="ja-JP" sz="2400" kern="1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ja-JP" altLang="en-US" sz="2400" kern="100" dirty="0">
                <a:cs typeface="Times New Roman" panose="02020603050405020304" pitchFamily="18" charset="0"/>
              </a:rPr>
              <a:t>消失点推定、水平線検出により画像の自動補正を行う</a:t>
            </a:r>
            <a:endParaRPr lang="en-US" altLang="ja-JP" sz="2400" kern="100" dirty="0">
              <a:cs typeface="Times New Roman" panose="02020603050405020304" pitchFamily="18" charset="0"/>
            </a:endParaRPr>
          </a:p>
        </p:txBody>
      </p:sp>
      <p:pic>
        <p:nvPicPr>
          <p:cNvPr id="4" name="図 3" descr="棚に並んだ瓶&#10;&#10;自動的に生成された説明">
            <a:extLst>
              <a:ext uri="{FF2B5EF4-FFF2-40B4-BE49-F238E27FC236}">
                <a16:creationId xmlns:a16="http://schemas.microsoft.com/office/drawing/2014/main" id="{D884AEC8-F4AC-6AF9-856C-891241AEDC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629" y="3865478"/>
            <a:ext cx="2071942" cy="2162926"/>
          </a:xfrm>
          <a:prstGeom prst="rect">
            <a:avLst/>
          </a:prstGeom>
        </p:spPr>
      </p:pic>
      <p:pic>
        <p:nvPicPr>
          <p:cNvPr id="6" name="図 5" descr="店の缶&#10;&#10;中程度の精度で自動的に生成された説明">
            <a:extLst>
              <a:ext uri="{FF2B5EF4-FFF2-40B4-BE49-F238E27FC236}">
                <a16:creationId xmlns:a16="http://schemas.microsoft.com/office/drawing/2014/main" id="{585960C9-FDDB-CCAF-52AB-5F0A479395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998" y="3865478"/>
            <a:ext cx="1916539" cy="216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145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1EDBA09-535E-DC68-B3F8-9C29A47BC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画像補正の用途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6D1A46-E1CC-BBBA-E176-4D1D1DA23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730" y="1678012"/>
            <a:ext cx="8327209" cy="4373163"/>
          </a:xfrm>
        </p:spPr>
        <p:txBody>
          <a:bodyPr>
            <a:normAutofit/>
          </a:bodyPr>
          <a:lstStyle/>
          <a:p>
            <a:r>
              <a:rPr lang="en-US" altLang="ja-JP" dirty="0"/>
              <a:t>AI</a:t>
            </a:r>
            <a:r>
              <a:rPr lang="ja-JP" altLang="en-US" dirty="0"/>
              <a:t>の</a:t>
            </a:r>
            <a:r>
              <a:rPr lang="ja-JP" altLang="en-US" b="1" dirty="0">
                <a:solidFill>
                  <a:srgbClr val="FF0000"/>
                </a:solidFill>
              </a:rPr>
              <a:t>事前学習</a:t>
            </a:r>
            <a:r>
              <a:rPr lang="ja-JP" altLang="en-US" dirty="0"/>
              <a:t>は，</a:t>
            </a:r>
            <a:r>
              <a:rPr lang="ja-JP" altLang="en-US" b="1" dirty="0">
                <a:solidFill>
                  <a:srgbClr val="FF0000"/>
                </a:solidFill>
              </a:rPr>
              <a:t>正面画像で行われることが多い</a:t>
            </a:r>
            <a:r>
              <a:rPr lang="ja-JP" altLang="en-US" dirty="0"/>
              <a:t>．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その場合，前処理として画像補正を行うことで，</a:t>
            </a:r>
            <a:r>
              <a:rPr lang="en-US" altLang="ja-JP" dirty="0"/>
              <a:t>AI</a:t>
            </a:r>
            <a:r>
              <a:rPr lang="ja-JP" altLang="en-US" dirty="0"/>
              <a:t> の精度向上が期待できる</a:t>
            </a:r>
            <a:endParaRPr lang="en-US" altLang="ja-JP" kern="1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ja-JP" kern="100" dirty="0">
              <a:cs typeface="Times New Roman" panose="02020603050405020304" pitchFamily="18" charset="0"/>
            </a:endParaRP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C8D0A9F-9CE4-7FAD-0183-3CC783735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CE86CBB-6BBD-90C2-338F-9171123E42C3}"/>
              </a:ext>
            </a:extLst>
          </p:cNvPr>
          <p:cNvSpPr txBox="1"/>
          <p:nvPr/>
        </p:nvSpPr>
        <p:spPr>
          <a:xfrm>
            <a:off x="1199351" y="4295948"/>
            <a:ext cx="6287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画像　⇒　画像補正　⇒　</a:t>
            </a:r>
            <a:r>
              <a:rPr kumimoji="1" lang="en-US" altLang="ja-JP" sz="2400" dirty="0"/>
              <a:t>AI</a:t>
            </a:r>
            <a:r>
              <a:rPr kumimoji="1" lang="ja-JP" altLang="en-US" sz="2400" dirty="0"/>
              <a:t>処理　⇒　結果</a:t>
            </a:r>
          </a:p>
        </p:txBody>
      </p:sp>
    </p:spTree>
    <p:extLst>
      <p:ext uri="{BB962C8B-B14F-4D97-AF65-F5344CB8AC3E}">
        <p14:creationId xmlns:p14="http://schemas.microsoft.com/office/powerpoint/2010/main" val="695684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4894DB-2AE8-AE10-AF8B-45426159B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69264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線分検知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4D13B89-759E-3DA8-479D-D35CEA47C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86790"/>
            <a:ext cx="7966710" cy="687705"/>
          </a:xfrm>
        </p:spPr>
        <p:txBody>
          <a:bodyPr>
            <a:normAutofit fontScale="85000" lnSpcReduction="20000"/>
          </a:bodyPr>
          <a:lstStyle/>
          <a:p>
            <a:r>
              <a:rPr kumimoji="1" lang="ja-JP" altLang="en-US" sz="2400" dirty="0"/>
              <a:t>線分検知は，画像の中の線分の位置，向きを推定する</a:t>
            </a:r>
            <a:endParaRPr kumimoji="1" lang="en-US" altLang="ja-JP" sz="2400" dirty="0"/>
          </a:p>
          <a:p>
            <a:r>
              <a:rPr kumimoji="1" lang="ja-JP" altLang="en-US" sz="2400" dirty="0"/>
              <a:t>画像処理技術の向上により，線分検知の精度は向上しつつある</a:t>
            </a:r>
            <a:endParaRPr kumimoji="1" lang="en-US" altLang="ja-JP" sz="24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6192039-A72A-E5F2-3930-709985F9D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755" y="1674495"/>
            <a:ext cx="4570900" cy="3625441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3F4CFF4-487C-F2F7-A09A-739399E6280D}"/>
              </a:ext>
            </a:extLst>
          </p:cNvPr>
          <p:cNvSpPr txBox="1"/>
          <p:nvPr/>
        </p:nvSpPr>
        <p:spPr>
          <a:xfrm>
            <a:off x="325755" y="5981254"/>
            <a:ext cx="849249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dirty="0"/>
              <a:t>Iago Suárez and José M. </a:t>
            </a:r>
            <a:r>
              <a:rPr lang="en-US" altLang="ja-JP" sz="1600" dirty="0" err="1"/>
              <a:t>Buenaposada</a:t>
            </a:r>
            <a:r>
              <a:rPr lang="en-US" altLang="ja-JP" sz="1600" dirty="0"/>
              <a:t> and Luis </a:t>
            </a:r>
            <a:r>
              <a:rPr lang="en-US" altLang="ja-JP" sz="1600" dirty="0" err="1"/>
              <a:t>Baumela</a:t>
            </a:r>
            <a:r>
              <a:rPr lang="en-US" altLang="ja-JP" sz="1600" dirty="0"/>
              <a:t>, ELSED: Enhanced Line </a:t>
            </a:r>
            <a:r>
              <a:rPr lang="en-US" altLang="ja-JP" sz="1600" dirty="0" err="1"/>
              <a:t>SEgment</a:t>
            </a:r>
            <a:r>
              <a:rPr lang="en-US" altLang="ja-JP" sz="1600" dirty="0"/>
              <a:t> Drawing,</a:t>
            </a:r>
          </a:p>
          <a:p>
            <a:r>
              <a:rPr lang="en-US" altLang="ja-JP" sz="1600" dirty="0"/>
              <a:t>Pattern Recognition, vol. 127, pages 108619, arXiv:2108.03144, 2022. </a:t>
            </a:r>
          </a:p>
          <a:p>
            <a:r>
              <a:rPr lang="en-US" altLang="ja-JP" sz="1600" dirty="0" err="1"/>
              <a:t>doi</a:t>
            </a:r>
            <a:r>
              <a:rPr lang="en-US" altLang="ja-JP" sz="1600" dirty="0"/>
              <a:t>: https://doi.org/10.1016/j.patcog.2022.108619.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3414F08-CF78-6462-1F21-342F7973DF39}"/>
              </a:ext>
            </a:extLst>
          </p:cNvPr>
          <p:cNvSpPr txBox="1"/>
          <p:nvPr/>
        </p:nvSpPr>
        <p:spPr>
          <a:xfrm>
            <a:off x="1680209" y="5455929"/>
            <a:ext cx="55149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000" dirty="0"/>
              <a:t>ELSED </a:t>
            </a:r>
            <a:r>
              <a:rPr lang="ja-JP" altLang="en-US" sz="2000" dirty="0"/>
              <a:t>法（</a:t>
            </a:r>
            <a:r>
              <a:rPr lang="en-US" altLang="ja-JP" sz="2000" dirty="0"/>
              <a:t>2021</a:t>
            </a:r>
            <a:r>
              <a:rPr lang="ja-JP" altLang="en-US" sz="2000" dirty="0"/>
              <a:t>年発表）の実行結果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357277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9D639F-8FDB-576B-4DB2-6DD93B790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63549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線分検知の用途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87DBD3D-F3D7-F454-85E4-7903C3D95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234440"/>
            <a:ext cx="8383905" cy="4942523"/>
          </a:xfrm>
        </p:spPr>
        <p:txBody>
          <a:bodyPr>
            <a:normAutofit/>
          </a:bodyPr>
          <a:lstStyle/>
          <a:p>
            <a:r>
              <a:rPr kumimoji="1" lang="en-US" altLang="ja-JP" sz="2400" dirty="0"/>
              <a:t>AI </a:t>
            </a:r>
            <a:r>
              <a:rPr kumimoji="1" lang="ja-JP" altLang="en-US" sz="2400" dirty="0"/>
              <a:t>による物体検知との違い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物体検出：</a:t>
            </a:r>
            <a:r>
              <a:rPr lang="ja-JP" altLang="en-US" sz="2400" b="1" dirty="0"/>
              <a:t>広がりを持った物体向き</a:t>
            </a:r>
            <a:r>
              <a:rPr lang="ja-JP" altLang="en-US" sz="2400" dirty="0"/>
              <a:t>．</a:t>
            </a:r>
            <a:r>
              <a:rPr lang="en-US" altLang="ja-JP" sz="2400" dirty="0"/>
              <a:t>AI </a:t>
            </a:r>
            <a:r>
              <a:rPr lang="ja-JP" altLang="en-US" sz="2400" dirty="0"/>
              <a:t>の</a:t>
            </a:r>
            <a:r>
              <a:rPr lang="ja-JP" altLang="en-US" sz="2400" b="1" dirty="0"/>
              <a:t>事前学習</a:t>
            </a:r>
            <a:endParaRPr lang="en-US" altLang="ja-JP" sz="2400" b="1" dirty="0"/>
          </a:p>
          <a:p>
            <a:pPr marL="0" indent="0">
              <a:buNone/>
            </a:pPr>
            <a:r>
              <a:rPr kumimoji="1" lang="ja-JP" altLang="en-US" sz="2400" dirty="0"/>
              <a:t>線分検知：</a:t>
            </a:r>
            <a:r>
              <a:rPr kumimoji="1" lang="ja-JP" altLang="en-US" sz="2400" b="1" dirty="0"/>
              <a:t>線分</a:t>
            </a:r>
            <a:r>
              <a:rPr kumimoji="1" lang="ja-JP" altLang="en-US" sz="2400" dirty="0"/>
              <a:t>．</a:t>
            </a:r>
            <a:r>
              <a:rPr kumimoji="1" lang="ja-JP" altLang="en-US" sz="2400" b="1" dirty="0"/>
              <a:t>アルゴリズムで検出</a:t>
            </a:r>
            <a:r>
              <a:rPr kumimoji="1" lang="ja-JP" altLang="en-US" sz="2400" dirty="0"/>
              <a:t>するので</a:t>
            </a:r>
            <a:r>
              <a:rPr kumimoji="1" lang="ja-JP" altLang="en-US" sz="2400" b="1" dirty="0"/>
              <a:t>事前学習不要</a:t>
            </a:r>
            <a:endParaRPr kumimoji="1" lang="en-US" altLang="ja-JP" sz="2400" b="1" dirty="0"/>
          </a:p>
          <a:p>
            <a:pPr marL="0" indent="0">
              <a:buNone/>
            </a:pPr>
            <a:endParaRPr lang="en-US" altLang="ja-JP" sz="2400" dirty="0"/>
          </a:p>
          <a:p>
            <a:r>
              <a:rPr kumimoji="1" lang="ja-JP" altLang="en-US" sz="2400" dirty="0"/>
              <a:t>車線、建物の輪郭検出、物体の探知など、線分が役にたつことがある</a:t>
            </a:r>
            <a:endParaRPr kumimoji="1" lang="en-US" altLang="ja-JP" sz="2400" dirty="0"/>
          </a:p>
          <a:p>
            <a:endParaRPr lang="en-US" altLang="ja-JP" sz="2400" dirty="0"/>
          </a:p>
          <a:p>
            <a:r>
              <a:rPr kumimoji="1" lang="ja-JP" altLang="en-US" sz="2400" dirty="0"/>
              <a:t>自己位置推定，物体の動きや人間の動きの追跡，車線の把握</a:t>
            </a:r>
          </a:p>
        </p:txBody>
      </p:sp>
    </p:spTree>
    <p:extLst>
      <p:ext uri="{BB962C8B-B14F-4D97-AF65-F5344CB8AC3E}">
        <p14:creationId xmlns:p14="http://schemas.microsoft.com/office/powerpoint/2010/main" val="601096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34FC88-D290-E81A-7A89-61F3AEE00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関連ページ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2B74387-F9B4-5005-A8A1-F3324F5E17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ja-JP" sz="2400" dirty="0" err="1"/>
              <a:t>chasank</a:t>
            </a:r>
            <a:r>
              <a:rPr lang="en-US" altLang="ja-JP" sz="2400" dirty="0"/>
              <a:t>/Image-Rectification </a:t>
            </a:r>
            <a:r>
              <a:rPr lang="ja-JP" altLang="en-US" sz="2400" dirty="0"/>
              <a:t>のインストールと画像補正の実行（画像補正）（</a:t>
            </a:r>
            <a:r>
              <a:rPr lang="en-US" altLang="ja-JP" sz="2400" dirty="0"/>
              <a:t>Python </a:t>
            </a:r>
            <a:r>
              <a:rPr lang="ja-JP" altLang="en-US" sz="2400" dirty="0"/>
              <a:t>を使用）（</a:t>
            </a:r>
            <a:r>
              <a:rPr lang="en-US" altLang="ja-JP" sz="2400" dirty="0"/>
              <a:t>Windows </a:t>
            </a:r>
            <a:r>
              <a:rPr lang="ja-JP" altLang="en-US" sz="2400" dirty="0"/>
              <a:t>上）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>
                <a:hlinkClick r:id="rId2"/>
              </a:rPr>
              <a:t>https://www.kkaneko.jp/ai/win/chasank.html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r>
              <a:rPr lang="en-US" altLang="ja-JP" sz="2400" dirty="0"/>
              <a:t>ELSED </a:t>
            </a:r>
            <a:r>
              <a:rPr lang="ja-JP" altLang="en-US" sz="2400" dirty="0"/>
              <a:t>のインストールと動作確認（線分検知）（</a:t>
            </a:r>
            <a:r>
              <a:rPr lang="en-US" altLang="ja-JP" sz="2400" dirty="0"/>
              <a:t>Build Tools, Python </a:t>
            </a:r>
            <a:r>
              <a:rPr lang="ja-JP" altLang="en-US" sz="2400" dirty="0"/>
              <a:t>を使用）（</a:t>
            </a:r>
            <a:r>
              <a:rPr lang="en-US" altLang="ja-JP" sz="2400" dirty="0"/>
              <a:t>Windows </a:t>
            </a:r>
            <a:r>
              <a:rPr lang="ja-JP" altLang="en-US" sz="2400" dirty="0"/>
              <a:t>上）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>
                <a:hlinkClick r:id="rId3"/>
              </a:rPr>
              <a:t>https://www.kkaneko.jp/ai/win/elsed.html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 </a:t>
            </a:r>
          </a:p>
          <a:p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71439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53</TotalTime>
  <Words>404</Words>
  <Application>Microsoft Office PowerPoint</Application>
  <PresentationFormat>画面に合わせる (4:3)</PresentationFormat>
  <Paragraphs>41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テーマ</vt:lpstr>
      <vt:lpstr>画像補正，線分検知</vt:lpstr>
      <vt:lpstr>画像補正</vt:lpstr>
      <vt:lpstr>画像補正</vt:lpstr>
      <vt:lpstr>画像補正の用途</vt:lpstr>
      <vt:lpstr>線分検知</vt:lpstr>
      <vt:lpstr>線分検知の用途</vt:lpstr>
      <vt:lpstr>関連ページ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画像補正</dc:title>
  <dc:creator>金子　邦彦</dc:creator>
  <cp:lastModifiedBy>金子　邦彦</cp:lastModifiedBy>
  <cp:revision>8</cp:revision>
  <dcterms:created xsi:type="dcterms:W3CDTF">2023-03-20T04:42:07Z</dcterms:created>
  <dcterms:modified xsi:type="dcterms:W3CDTF">2023-05-18T01:17:08Z</dcterms:modified>
</cp:coreProperties>
</file>