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511" r:id="rId2"/>
    <p:sldId id="459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64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>
                <a:latin typeface="メイリオ" panose="020B0604030504040204" pitchFamily="50" charset="-128"/>
              </a:rPr>
              <a:t>Debian</a:t>
            </a:r>
            <a:r>
              <a:rPr lang="en-US" altLang="ja-JP" dirty="0">
                <a:latin typeface="メイリオ" panose="020B0604030504040204" pitchFamily="50" charset="-128"/>
              </a:rPr>
              <a:t> GNU Linux 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br>
              <a:rPr lang="en-US" altLang="ja-JP" dirty="0">
                <a:latin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</a:rPr>
              <a:t>インストールと基本設定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60" y="4363597"/>
            <a:ext cx="1473994" cy="1473994"/>
          </a:xfrm>
          <a:prstGeom prst="rect">
            <a:avLst/>
          </a:prstGeom>
        </p:spPr>
      </p:pic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23041" y="3718076"/>
            <a:ext cx="541327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https://www.kkaneko.</a:t>
            </a:r>
            <a:r>
              <a:rPr lang="en-US" altLang="ja-JP" sz="2400">
                <a:latin typeface="Arial" panose="020B0604020202020204" pitchFamily="34" charset="0"/>
                <a:ea typeface="メイリオ" panose="020B0604030504040204" pitchFamily="50" charset="-128"/>
              </a:rPr>
              <a:t>jp/tools/linux/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index.html</a:t>
            </a:r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12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⑦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システムの更新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41653" y="1814876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システムを更新</a:t>
            </a:r>
            <a:endParaRPr lang="ja-JP" altLang="en-US" sz="2100" b="1" u="sng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8385" y="2261745"/>
            <a:ext cx="276941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update</a:t>
            </a:r>
          </a:p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upgrade</a:t>
            </a:r>
          </a:p>
          <a:p>
            <a:r>
              <a:rPr lang="en-US" altLang="ja-JP" sz="2100" b="1" dirty="0" err="1"/>
              <a:t>sudo</a:t>
            </a:r>
            <a:r>
              <a:rPr lang="en-US" altLang="ja-JP" sz="2100" b="1" dirty="0"/>
              <a:t> apt </a:t>
            </a:r>
            <a:r>
              <a:rPr lang="en-US" altLang="ja-JP" sz="2100" b="1" dirty="0" err="1"/>
              <a:t>dist</a:t>
            </a:r>
            <a:r>
              <a:rPr lang="en-US" altLang="ja-JP" sz="2100" b="1" dirty="0"/>
              <a:t>-upgrade</a:t>
            </a:r>
          </a:p>
          <a:p>
            <a:r>
              <a:rPr lang="en-US" altLang="ja-JP" sz="2100" b="1" dirty="0"/>
              <a:t>/</a:t>
            </a:r>
            <a:r>
              <a:rPr lang="en-US" altLang="ja-JP" sz="2100" b="1" dirty="0" err="1"/>
              <a:t>sbin</a:t>
            </a:r>
            <a:r>
              <a:rPr lang="en-US" altLang="ja-JP" sz="2100" b="1" dirty="0"/>
              <a:t>/shutdown -r now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7399" y="5326812"/>
            <a:ext cx="7868834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※ </a:t>
            </a:r>
            <a:r>
              <a:rPr lang="ja-JP" altLang="en-US" sz="2000" dirty="0"/>
              <a:t>「</a:t>
            </a:r>
            <a:r>
              <a:rPr lang="en-US" altLang="ja-JP" sz="2000" b="1" dirty="0" err="1"/>
              <a:t>sudo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・・・</a:t>
            </a:r>
            <a:r>
              <a:rPr lang="ja-JP" altLang="en-US" sz="2000" dirty="0"/>
              <a:t>」の実行時に，「</a:t>
            </a:r>
            <a:r>
              <a:rPr lang="en-US" altLang="ja-JP" sz="2000" b="1" dirty="0"/>
              <a:t>[</a:t>
            </a:r>
            <a:r>
              <a:rPr lang="en-US" altLang="ja-JP" sz="2000" b="1" dirty="0" err="1"/>
              <a:t>sudo</a:t>
            </a:r>
            <a:r>
              <a:rPr lang="en-US" altLang="ja-JP" sz="2000" b="1" dirty="0"/>
              <a:t>] password for ...:</a:t>
            </a:r>
            <a:r>
              <a:rPr lang="ja-JP" altLang="en-US" sz="2000" dirty="0"/>
              <a:t>」のようなプロンプトが出たときは，</a:t>
            </a:r>
            <a:endParaRPr lang="en-US" altLang="ja-JP" sz="2000" dirty="0"/>
          </a:p>
          <a:p>
            <a:r>
              <a:rPr lang="ja-JP" altLang="en-US" sz="2000" dirty="0"/>
              <a:t>　</a:t>
            </a:r>
            <a:r>
              <a:rPr lang="en-US" altLang="ja-JP" sz="2000" dirty="0" err="1"/>
              <a:t>Debian</a:t>
            </a:r>
            <a:r>
              <a:rPr lang="en-US" altLang="ja-JP" sz="2000" dirty="0"/>
              <a:t> </a:t>
            </a:r>
            <a:r>
              <a:rPr lang="ja-JP" altLang="en-US" sz="2000" dirty="0"/>
              <a:t>のインストール時に設定した「一般ユーザのパスワード」を入れる．</a:t>
            </a:r>
          </a:p>
          <a:p>
            <a:endParaRPr kumimoji="1" lang="ja-JP" altLang="en-US" sz="135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824" y="3748857"/>
            <a:ext cx="4191673" cy="16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⑧ ファイヤウオールの設定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332" y="1503207"/>
            <a:ext cx="7886700" cy="2122337"/>
          </a:xfrm>
        </p:spPr>
        <p:txBody>
          <a:bodyPr/>
          <a:lstStyle/>
          <a:p>
            <a:r>
              <a:rPr lang="ja-JP" altLang="en-US" dirty="0"/>
              <a:t>次のコマンドを実行して，</a:t>
            </a:r>
            <a:r>
              <a:rPr lang="en-US" altLang="ja-JP" dirty="0" err="1"/>
              <a:t>Debian</a:t>
            </a:r>
            <a:r>
              <a:rPr lang="en-US" altLang="ja-JP" dirty="0"/>
              <a:t> </a:t>
            </a:r>
            <a:r>
              <a:rPr lang="ja-JP" altLang="en-US" dirty="0"/>
              <a:t>システムのファイヤウオールを設定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6998" y="3074385"/>
            <a:ext cx="8458594" cy="19710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-F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INPUT DROP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FORWARD DROP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-P </a:t>
            </a:r>
            <a:r>
              <a:rPr lang="en-US" altLang="ja-JP" b="1" dirty="0">
                <a:solidFill>
                  <a:srgbClr val="FF0000"/>
                </a:solidFill>
              </a:rPr>
              <a:t>OUTPUT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-s localhost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-m state --state </a:t>
            </a:r>
            <a:r>
              <a:rPr lang="en-US" altLang="ja-JP" dirty="0" err="1"/>
              <a:t>ESTABLISHED,RELATED</a:t>
            </a:r>
            <a:r>
              <a:rPr lang="en-US" altLang="ja-JP" dirty="0"/>
              <a:t>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FORWARD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tcp</a:t>
            </a:r>
            <a:r>
              <a:rPr lang="en-US" altLang="ja-JP" dirty="0"/>
              <a:t>-flag </a:t>
            </a:r>
            <a:r>
              <a:rPr lang="en-US" altLang="ja-JP" dirty="0" err="1"/>
              <a:t>SYN,RST</a:t>
            </a:r>
            <a:r>
              <a:rPr lang="en-US" altLang="ja-JP" dirty="0"/>
              <a:t> </a:t>
            </a:r>
            <a:r>
              <a:rPr lang="en-US" altLang="ja-JP" dirty="0" err="1"/>
              <a:t>SYN</a:t>
            </a:r>
            <a:r>
              <a:rPr lang="en-US" altLang="ja-JP" dirty="0"/>
              <a:t> -j </a:t>
            </a:r>
            <a:r>
              <a:rPr lang="en-US" altLang="ja-JP" dirty="0" err="1"/>
              <a:t>TCPMSS</a:t>
            </a:r>
            <a:r>
              <a:rPr lang="en-US" altLang="ja-JP" dirty="0"/>
              <a:t> --clamp-</a:t>
            </a:r>
            <a:r>
              <a:rPr lang="en-US" altLang="ja-JP" dirty="0" err="1"/>
              <a:t>mss</a:t>
            </a:r>
            <a:r>
              <a:rPr lang="en-US" altLang="ja-JP" dirty="0"/>
              <a:t>-to-</a:t>
            </a:r>
            <a:r>
              <a:rPr lang="en-US" altLang="ja-JP" dirty="0" err="1"/>
              <a:t>pmtu</a:t>
            </a:r>
            <a:r>
              <a:rPr lang="en-US" altLang="ja-JP" dirty="0"/>
              <a:t>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dport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22</a:t>
            </a:r>
            <a:r>
              <a:rPr lang="en-US" altLang="ja-JP" dirty="0"/>
              <a:t> -j ACCEPT </a:t>
            </a:r>
          </a:p>
          <a:p>
            <a:pPr>
              <a:lnSpc>
                <a:spcPct val="75000"/>
              </a:lnSpc>
            </a:pPr>
            <a:r>
              <a:rPr lang="en-US" altLang="ja-JP" dirty="0" err="1"/>
              <a:t>sudo</a:t>
            </a:r>
            <a:r>
              <a:rPr lang="en-US" altLang="ja-JP" dirty="0"/>
              <a:t> </a:t>
            </a:r>
            <a:r>
              <a:rPr lang="en-US" altLang="ja-JP" dirty="0" err="1"/>
              <a:t>iptables</a:t>
            </a:r>
            <a:r>
              <a:rPr lang="en-US" altLang="ja-JP" dirty="0"/>
              <a:t> -A INPUT -p </a:t>
            </a:r>
            <a:r>
              <a:rPr lang="en-US" altLang="ja-JP" dirty="0" err="1"/>
              <a:t>tcp</a:t>
            </a:r>
            <a:r>
              <a:rPr lang="en-US" altLang="ja-JP" dirty="0"/>
              <a:t> --</a:t>
            </a:r>
            <a:r>
              <a:rPr lang="en-US" altLang="ja-JP" dirty="0" err="1"/>
              <a:t>dport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80</a:t>
            </a:r>
            <a:r>
              <a:rPr lang="en-US" altLang="ja-JP" dirty="0"/>
              <a:t> -j ACCEPT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55" y="5176766"/>
            <a:ext cx="4636294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インストール前に決めておくこと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CA150-FBCC-4EED-BD77-593698E95F33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169276" y="1609732"/>
          <a:ext cx="609600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項目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ホスト名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ドメイン名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root 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のパスワード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新しいユーザの本名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新しいユーザのユーザ名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新しいユーザのパスワード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27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① </a:t>
            </a:r>
            <a:r>
              <a:rPr lang="en-US" altLang="ja-JP" sz="2800" dirty="0">
                <a:solidFill>
                  <a:schemeClr val="bg1"/>
                </a:solidFill>
              </a:rPr>
              <a:t>DVD </a:t>
            </a:r>
            <a:r>
              <a:rPr lang="ja-JP" altLang="en-US" sz="2800" dirty="0">
                <a:solidFill>
                  <a:schemeClr val="bg1"/>
                </a:solidFill>
              </a:rPr>
              <a:t>イメージファイルのダウンロード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3925" y="1667441"/>
            <a:ext cx="8870075" cy="496797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DEBIAN JP Project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https://www.debian.or.jp/</a:t>
            </a:r>
          </a:p>
          <a:p>
            <a:r>
              <a:rPr kumimoji="1" lang="ja-JP" altLang="en-US" dirty="0"/>
              <a:t>「</a:t>
            </a:r>
            <a:r>
              <a:rPr kumimoji="1" lang="en-US" altLang="ja-JP" b="1" dirty="0"/>
              <a:t>Debian </a:t>
            </a:r>
            <a:r>
              <a:rPr kumimoji="1" lang="ja-JP" altLang="en-US" b="1" dirty="0"/>
              <a:t>をダウンロードする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81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060" y="1844059"/>
            <a:ext cx="2156412" cy="1603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70" y="1832023"/>
            <a:ext cx="2111235" cy="16147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690" y="1844800"/>
            <a:ext cx="2060107" cy="15801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" y="1859077"/>
            <a:ext cx="2043513" cy="1530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②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(1/4)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5081" y="3700461"/>
            <a:ext cx="2565866" cy="427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Graphical Install</a:t>
            </a:r>
            <a:endParaRPr lang="ja-JP" altLang="en-US" sz="20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318099" y="2394942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1" name="右矢印 10"/>
          <p:cNvSpPr/>
          <p:nvPr/>
        </p:nvSpPr>
        <p:spPr>
          <a:xfrm>
            <a:off x="2115648" y="245927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161609" y="371511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</a:t>
            </a:r>
            <a:r>
              <a:rPr lang="en-US" altLang="ja-JP" sz="2000" dirty="0">
                <a:solidFill>
                  <a:schemeClr val="tx1"/>
                </a:solidFill>
              </a:rPr>
              <a:t>Continue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30690" y="2611949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19" name="正方形/長方形 18"/>
          <p:cNvSpPr/>
          <p:nvPr/>
        </p:nvSpPr>
        <p:spPr>
          <a:xfrm>
            <a:off x="3923786" y="326467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1" name="右矢印 20"/>
          <p:cNvSpPr/>
          <p:nvPr/>
        </p:nvSpPr>
        <p:spPr>
          <a:xfrm>
            <a:off x="4345325" y="245927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483714" y="371511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続ける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6182994" y="329699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4" name="正方形/長方形 23"/>
          <p:cNvSpPr/>
          <p:nvPr/>
        </p:nvSpPr>
        <p:spPr>
          <a:xfrm>
            <a:off x="4444420" y="2957532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66743" y="3425635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ブートメニュー</a:t>
            </a: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510729" y="3425271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言語の選択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796202" y="3464528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場所の選択</a:t>
            </a:r>
          </a:p>
        </p:txBody>
      </p:sp>
      <p:sp>
        <p:nvSpPr>
          <p:cNvPr id="29" name="右矢印 28"/>
          <p:cNvSpPr/>
          <p:nvPr/>
        </p:nvSpPr>
        <p:spPr>
          <a:xfrm>
            <a:off x="6644541" y="2396541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6831927" y="3769234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>
                <a:solidFill>
                  <a:schemeClr val="tx1"/>
                </a:solidFill>
              </a:rPr>
              <a:t>日本語</a:t>
            </a:r>
            <a:r>
              <a:rPr lang="ja-JP" altLang="en-US" sz="2000" dirty="0">
                <a:solidFill>
                  <a:schemeClr val="tx1"/>
                </a:solidFill>
              </a:rPr>
              <a:t> → 続ける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8527646" y="330777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6763200" y="3453622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キーボードの設定</a:t>
            </a:r>
          </a:p>
        </p:txBody>
      </p:sp>
      <p:sp>
        <p:nvSpPr>
          <p:cNvPr id="34" name="右矢印 33"/>
          <p:cNvSpPr/>
          <p:nvPr/>
        </p:nvSpPr>
        <p:spPr>
          <a:xfrm>
            <a:off x="0" y="478178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133303" y="577183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インストールが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始まる</a:t>
            </a: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2466916" y="5777626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ホスト名</a:t>
            </a:r>
            <a:r>
              <a:rPr lang="ja-JP" altLang="en-US" sz="2000" dirty="0"/>
              <a:t>の設定</a:t>
            </a:r>
          </a:p>
        </p:txBody>
      </p:sp>
      <p:sp>
        <p:nvSpPr>
          <p:cNvPr id="37" name="右矢印 36"/>
          <p:cNvSpPr/>
          <p:nvPr/>
        </p:nvSpPr>
        <p:spPr>
          <a:xfrm>
            <a:off x="2300068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4629582" y="5753022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/>
              <a:t>ドメイン名</a:t>
            </a:r>
            <a:r>
              <a:rPr lang="ja-JP" altLang="en-US" sz="2000" dirty="0"/>
              <a:t>の設定</a:t>
            </a:r>
          </a:p>
        </p:txBody>
      </p:sp>
      <p:sp>
        <p:nvSpPr>
          <p:cNvPr id="41" name="右矢印 40"/>
          <p:cNvSpPr/>
          <p:nvPr/>
        </p:nvSpPr>
        <p:spPr>
          <a:xfrm>
            <a:off x="4588936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2" name="右矢印 41"/>
          <p:cNvSpPr/>
          <p:nvPr/>
        </p:nvSpPr>
        <p:spPr>
          <a:xfrm>
            <a:off x="6874429" y="474808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6920391" y="5734630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/>
              <a:t>root </a:t>
            </a:r>
            <a:r>
              <a:rPr lang="ja-JP" altLang="en-US" sz="2000" b="1" dirty="0"/>
              <a:t>のパスワード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6790033" y="2697886"/>
            <a:ext cx="1098137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98" y="4120625"/>
            <a:ext cx="2131674" cy="160209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073" y="4128789"/>
            <a:ext cx="2145310" cy="1613681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592" y="4132222"/>
            <a:ext cx="2121840" cy="1604642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0641" y="4132061"/>
            <a:ext cx="2138600" cy="1622663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2426544" y="4644379"/>
            <a:ext cx="1092834" cy="18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1" name="正方形/長方形 50"/>
          <p:cNvSpPr/>
          <p:nvPr/>
        </p:nvSpPr>
        <p:spPr>
          <a:xfrm>
            <a:off x="4726855" y="4603739"/>
            <a:ext cx="1092834" cy="1865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2" name="正方形/長方形 51"/>
          <p:cNvSpPr/>
          <p:nvPr/>
        </p:nvSpPr>
        <p:spPr>
          <a:xfrm>
            <a:off x="7012348" y="4921674"/>
            <a:ext cx="1092834" cy="161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4" name="正方形/長方形 53"/>
          <p:cNvSpPr/>
          <p:nvPr/>
        </p:nvSpPr>
        <p:spPr>
          <a:xfrm>
            <a:off x="7012348" y="5205856"/>
            <a:ext cx="1092834" cy="161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5" name="正方形/長方形 54"/>
          <p:cNvSpPr/>
          <p:nvPr/>
        </p:nvSpPr>
        <p:spPr>
          <a:xfrm>
            <a:off x="4146680" y="559941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6" name="正方形/長方形 55"/>
          <p:cNvSpPr/>
          <p:nvPr/>
        </p:nvSpPr>
        <p:spPr>
          <a:xfrm>
            <a:off x="6433252" y="5584809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7" name="正方形/長方形 56"/>
          <p:cNvSpPr/>
          <p:nvPr/>
        </p:nvSpPr>
        <p:spPr>
          <a:xfrm>
            <a:off x="8724061" y="560400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89060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27" y="4056365"/>
            <a:ext cx="2154767" cy="162423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520" y="4063148"/>
            <a:ext cx="2106014" cy="1602056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13" y="4060050"/>
            <a:ext cx="2130982" cy="1605571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542" y="1623870"/>
            <a:ext cx="2163335" cy="16150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③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(2/4)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4633" y="638215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520" y="3252223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新しい</a:t>
            </a:r>
            <a:r>
              <a:rPr lang="ja-JP" altLang="en-US" sz="2100" b="1" dirty="0"/>
              <a:t>ユーザの</a:t>
            </a:r>
            <a:endParaRPr lang="en-US" altLang="ja-JP" sz="2100" b="1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b="1" dirty="0"/>
              <a:t>本名</a:t>
            </a:r>
          </a:p>
        </p:txBody>
      </p:sp>
      <p:sp>
        <p:nvSpPr>
          <p:cNvPr id="9" name="右矢印 8"/>
          <p:cNvSpPr/>
          <p:nvPr/>
        </p:nvSpPr>
        <p:spPr>
          <a:xfrm>
            <a:off x="2167605" y="221399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362583" y="3232132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あなたのアカウ</a:t>
            </a:r>
            <a:endParaRPr lang="en-US" altLang="ja-JP" sz="2100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ントの</a:t>
            </a:r>
            <a:r>
              <a:rPr lang="ja-JP" altLang="en-US" sz="2100" b="1" dirty="0"/>
              <a:t>ユーザ名</a:t>
            </a:r>
          </a:p>
        </p:txBody>
      </p:sp>
      <p:sp>
        <p:nvSpPr>
          <p:cNvPr id="13" name="右矢印 12"/>
          <p:cNvSpPr/>
          <p:nvPr/>
        </p:nvSpPr>
        <p:spPr>
          <a:xfrm>
            <a:off x="4469872" y="221816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690077" y="3254745"/>
            <a:ext cx="2565866" cy="96924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ja-JP" altLang="en-US" sz="2100" dirty="0"/>
              <a:t>新しいユーザの</a:t>
            </a:r>
            <a:endParaRPr lang="en-US" altLang="ja-JP" sz="2100" dirty="0"/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100" b="1" dirty="0"/>
              <a:t>パスワード</a:t>
            </a:r>
          </a:p>
        </p:txBody>
      </p:sp>
      <p:sp>
        <p:nvSpPr>
          <p:cNvPr id="15" name="右矢印 14"/>
          <p:cNvSpPr/>
          <p:nvPr/>
        </p:nvSpPr>
        <p:spPr>
          <a:xfrm>
            <a:off x="6808205" y="221399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6936393" y="2198950"/>
            <a:ext cx="809489" cy="121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8670821" y="307602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825831" y="3495248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ディスク全体を使う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757104" y="3245579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ディスクパーティショニング</a:t>
            </a:r>
          </a:p>
        </p:txBody>
      </p:sp>
      <p:sp>
        <p:nvSpPr>
          <p:cNvPr id="23" name="右矢印 22"/>
          <p:cNvSpPr/>
          <p:nvPr/>
        </p:nvSpPr>
        <p:spPr>
          <a:xfrm>
            <a:off x="32747" y="4647487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183455" y="5623460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パーティショニングする</a:t>
            </a:r>
            <a:endParaRPr lang="en-US" altLang="ja-JP" sz="1350" dirty="0"/>
          </a:p>
          <a:p>
            <a:pPr marL="0" indent="0">
              <a:buNone/>
            </a:pPr>
            <a:r>
              <a:rPr lang="ja-JP" altLang="en-US" sz="1350" dirty="0"/>
              <a:t>ディスクの選択</a:t>
            </a:r>
          </a:p>
        </p:txBody>
      </p:sp>
      <p:sp>
        <p:nvSpPr>
          <p:cNvPr id="26" name="右矢印 25"/>
          <p:cNvSpPr/>
          <p:nvPr/>
        </p:nvSpPr>
        <p:spPr>
          <a:xfrm>
            <a:off x="2259587" y="4654962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7" name="正方形/長方形 26"/>
          <p:cNvSpPr/>
          <p:nvPr/>
        </p:nvSpPr>
        <p:spPr>
          <a:xfrm>
            <a:off x="2394967" y="4640657"/>
            <a:ext cx="1420752" cy="136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2407476" y="5645153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</a:t>
            </a: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2180350" y="5879297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全てのファイルを１つのパーティションに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103537" y="552434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2" name="右矢印 31"/>
          <p:cNvSpPr/>
          <p:nvPr/>
        </p:nvSpPr>
        <p:spPr>
          <a:xfrm>
            <a:off x="4554071" y="465275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4713141" y="5648554"/>
            <a:ext cx="2565866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パーティショニング</a:t>
            </a: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4429427" y="5881886"/>
            <a:ext cx="2368109" cy="563674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パーティショニングの終了とディスクへの変更の書き込み　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4629443" y="5247962"/>
            <a:ext cx="1420752" cy="1369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6" name="正方形/長方形 35"/>
          <p:cNvSpPr/>
          <p:nvPr/>
        </p:nvSpPr>
        <p:spPr>
          <a:xfrm>
            <a:off x="6368855" y="552017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7" name="右矢印 36"/>
          <p:cNvSpPr/>
          <p:nvPr/>
        </p:nvSpPr>
        <p:spPr>
          <a:xfrm>
            <a:off x="6797537" y="4685994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正方形/長方形 38"/>
          <p:cNvSpPr/>
          <p:nvPr/>
        </p:nvSpPr>
        <p:spPr>
          <a:xfrm>
            <a:off x="6917996" y="4893779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0" name="正方形/長方形 39"/>
          <p:cNvSpPr/>
          <p:nvPr/>
        </p:nvSpPr>
        <p:spPr>
          <a:xfrm>
            <a:off x="8674227" y="552914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6700417" y="5696000"/>
            <a:ext cx="2346196" cy="427052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350" dirty="0"/>
              <a:t>ディスクに変更書き込みますか</a:t>
            </a: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6908059" y="6127892"/>
            <a:ext cx="2200053" cy="36343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はい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" y="1644140"/>
            <a:ext cx="2087758" cy="1555327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32747" y="2131495"/>
            <a:ext cx="788623" cy="20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4" name="正方形/長方形 43"/>
          <p:cNvSpPr/>
          <p:nvPr/>
        </p:nvSpPr>
        <p:spPr>
          <a:xfrm>
            <a:off x="1702964" y="307423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410" y="1628803"/>
            <a:ext cx="2080912" cy="1580869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2317976" y="2045700"/>
            <a:ext cx="788623" cy="20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6" name="正方形/長方形 45"/>
          <p:cNvSpPr/>
          <p:nvPr/>
        </p:nvSpPr>
        <p:spPr>
          <a:xfrm>
            <a:off x="3983249" y="30496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443" y="1633409"/>
            <a:ext cx="2113068" cy="1583477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6332103" y="307238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9" name="正方形/長方形 48"/>
          <p:cNvSpPr/>
          <p:nvPr/>
        </p:nvSpPr>
        <p:spPr>
          <a:xfrm>
            <a:off x="4620654" y="1990217"/>
            <a:ext cx="902961" cy="558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669" y="4049419"/>
            <a:ext cx="2095749" cy="1590242"/>
          </a:xfrm>
          <a:prstGeom prst="rect">
            <a:avLst/>
          </a:prstGeom>
        </p:spPr>
      </p:pic>
      <p:sp>
        <p:nvSpPr>
          <p:cNvPr id="52" name="正方形/長方形 51"/>
          <p:cNvSpPr/>
          <p:nvPr/>
        </p:nvSpPr>
        <p:spPr>
          <a:xfrm>
            <a:off x="1822102" y="54964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17372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093" y="1699542"/>
            <a:ext cx="2169429" cy="162910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19" y="1691932"/>
            <a:ext cx="2165128" cy="16367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300" y="1691931"/>
            <a:ext cx="2151633" cy="16170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④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(3/4)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3454" y="3268397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/>
              <a:t>インストールが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始まる</a:t>
            </a:r>
          </a:p>
        </p:txBody>
      </p:sp>
      <p:sp>
        <p:nvSpPr>
          <p:cNvPr id="8" name="右矢印 7"/>
          <p:cNvSpPr/>
          <p:nvPr/>
        </p:nvSpPr>
        <p:spPr>
          <a:xfrm>
            <a:off x="2135405" y="2325383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135406" y="3309014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別の </a:t>
            </a:r>
            <a:r>
              <a:rPr lang="en-US" altLang="ja-JP" sz="1200" dirty="0"/>
              <a:t>CD </a:t>
            </a:r>
            <a:r>
              <a:rPr lang="ja-JP" altLang="en-US" sz="1200" dirty="0"/>
              <a:t>や </a:t>
            </a:r>
            <a:r>
              <a:rPr lang="en-US" altLang="ja-JP" sz="1200" dirty="0"/>
              <a:t>DVD </a:t>
            </a:r>
            <a:r>
              <a:rPr lang="ja-JP" altLang="en-US" sz="1200" dirty="0"/>
              <a:t>を検査しますか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227327" y="3530131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いいえ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262214" y="245684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4" name="正方形/長方形 13"/>
          <p:cNvSpPr/>
          <p:nvPr/>
        </p:nvSpPr>
        <p:spPr>
          <a:xfrm>
            <a:off x="3999039" y="3166423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右矢印 16"/>
          <p:cNvSpPr/>
          <p:nvPr/>
        </p:nvSpPr>
        <p:spPr>
          <a:xfrm>
            <a:off x="4450180" y="233053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>
            <a:off x="4590440" y="243139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6364631" y="3171740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444263" y="3380813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ネットワークミラーを使いますか</a:t>
            </a: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4751689" y="3521979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</a:rPr>
              <a:t>はい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23" name="右矢印 22"/>
          <p:cNvSpPr/>
          <p:nvPr/>
        </p:nvSpPr>
        <p:spPr>
          <a:xfrm>
            <a:off x="6811242" y="230810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" name="正方形/長方形 23"/>
          <p:cNvSpPr/>
          <p:nvPr/>
        </p:nvSpPr>
        <p:spPr>
          <a:xfrm>
            <a:off x="8738730" y="3172021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6986504" y="2849911"/>
            <a:ext cx="625865" cy="130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965421" y="3309014"/>
            <a:ext cx="2884913" cy="4270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パッケージマネージャの設定</a:t>
            </a: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240333" y="3521979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日本→ 続ける</a:t>
            </a:r>
          </a:p>
        </p:txBody>
      </p:sp>
      <p:sp>
        <p:nvSpPr>
          <p:cNvPr id="29" name="右矢印 28"/>
          <p:cNvSpPr/>
          <p:nvPr/>
        </p:nvSpPr>
        <p:spPr>
          <a:xfrm>
            <a:off x="15120" y="472766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-13454" y="582126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アーカイブ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ミラーの選択</a:t>
            </a:r>
          </a:p>
        </p:txBody>
      </p:sp>
      <p:sp>
        <p:nvSpPr>
          <p:cNvPr id="32" name="右矢印 31"/>
          <p:cNvSpPr/>
          <p:nvPr/>
        </p:nvSpPr>
        <p:spPr>
          <a:xfrm>
            <a:off x="2249949" y="4727660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2413936" y="5803773"/>
            <a:ext cx="2300896" cy="7204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/>
              <a:t>HTTP</a:t>
            </a:r>
            <a:r>
              <a:rPr lang="ja-JP" altLang="en-US" sz="2100" dirty="0"/>
              <a:t>プロキシの情報</a:t>
            </a:r>
          </a:p>
        </p:txBody>
      </p:sp>
      <p:sp>
        <p:nvSpPr>
          <p:cNvPr id="35" name="右矢印 34"/>
          <p:cNvSpPr/>
          <p:nvPr/>
        </p:nvSpPr>
        <p:spPr>
          <a:xfrm>
            <a:off x="4587400" y="478334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4743837" y="5800375"/>
            <a:ext cx="2110085" cy="7465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500" dirty="0" err="1"/>
              <a:t>Debian</a:t>
            </a:r>
            <a:r>
              <a:rPr lang="en-US" altLang="ja-JP" sz="1500" dirty="0"/>
              <a:t> </a:t>
            </a:r>
            <a:r>
              <a:rPr lang="ja-JP" altLang="en-US" sz="1500" dirty="0"/>
              <a:t>パッケージ利用調査に参加しますか</a:t>
            </a:r>
          </a:p>
        </p:txBody>
      </p:sp>
      <p:sp>
        <p:nvSpPr>
          <p:cNvPr id="38" name="右矢印 37"/>
          <p:cNvSpPr/>
          <p:nvPr/>
        </p:nvSpPr>
        <p:spPr>
          <a:xfrm>
            <a:off x="6905395" y="4814445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6927867" y="5826443"/>
            <a:ext cx="2565866" cy="7204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/>
              <a:t>ソフトウエアの選択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0" y="1699243"/>
            <a:ext cx="2081565" cy="1553407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52" y="4153914"/>
            <a:ext cx="2120193" cy="1586828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117674" y="4727660"/>
            <a:ext cx="903051" cy="837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4" name="正方形/長方形 43"/>
          <p:cNvSpPr/>
          <p:nvPr/>
        </p:nvSpPr>
        <p:spPr>
          <a:xfrm>
            <a:off x="1824797" y="559703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951" y="4153913"/>
            <a:ext cx="2185887" cy="1627089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4165209" y="565055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47" name="正方形/長方形 46"/>
          <p:cNvSpPr/>
          <p:nvPr/>
        </p:nvSpPr>
        <p:spPr>
          <a:xfrm>
            <a:off x="2389139" y="4677963"/>
            <a:ext cx="800628" cy="16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629" y="4153913"/>
            <a:ext cx="2193892" cy="1648161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6468130" y="5641016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1" name="正方形/長方形 50"/>
          <p:cNvSpPr/>
          <p:nvPr/>
        </p:nvSpPr>
        <p:spPr>
          <a:xfrm>
            <a:off x="4693629" y="4814444"/>
            <a:ext cx="775831" cy="241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5191" y="4143358"/>
            <a:ext cx="2132950" cy="16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ソフトウエアの選択 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28041" y="5981279"/>
            <a:ext cx="5812550" cy="7401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solidFill>
                  <a:schemeClr val="tx1"/>
                </a:solidFill>
              </a:rPr>
              <a:t>※ </a:t>
            </a:r>
            <a:r>
              <a:rPr lang="ja-JP" altLang="en-US" sz="2000" dirty="0">
                <a:solidFill>
                  <a:schemeClr val="tx1"/>
                </a:solidFill>
              </a:rPr>
              <a:t>この画面では，</a:t>
            </a:r>
            <a:r>
              <a:rPr lang="en-US" altLang="ja-JP" sz="2000" dirty="0" err="1">
                <a:solidFill>
                  <a:schemeClr val="tx1"/>
                </a:solidFill>
              </a:rPr>
              <a:t>LXDE</a:t>
            </a:r>
            <a:r>
              <a:rPr lang="en-US" altLang="ja-JP" sz="2000" dirty="0">
                <a:solidFill>
                  <a:schemeClr val="tx1"/>
                </a:solidFill>
              </a:rPr>
              <a:t>, Web </a:t>
            </a:r>
            <a:r>
              <a:rPr lang="ja-JP" altLang="en-US" sz="2000" dirty="0">
                <a:solidFill>
                  <a:schemeClr val="tx1"/>
                </a:solidFill>
              </a:rPr>
              <a:t>サーバ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</a:rPr>
              <a:t>SSH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ja-JP" altLang="en-US" sz="2000" dirty="0">
                <a:solidFill>
                  <a:schemeClr val="tx1"/>
                </a:solidFill>
              </a:rPr>
              <a:t>サーバ</a:t>
            </a:r>
            <a:r>
              <a:rPr lang="en-US" altLang="ja-JP" sz="20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None/>
            </a:pPr>
            <a:r>
              <a:rPr lang="ja-JP" altLang="en-US" sz="2000" dirty="0">
                <a:solidFill>
                  <a:schemeClr val="tx1"/>
                </a:solidFill>
              </a:rPr>
              <a:t>標準システムユーティリティを選択している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609" y="1529472"/>
            <a:ext cx="5726865" cy="42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42" y="1801170"/>
            <a:ext cx="2161947" cy="16316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14" y="1801170"/>
            <a:ext cx="2158663" cy="161899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4" y="1801170"/>
            <a:ext cx="2123992" cy="1596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⑤ </a:t>
            </a:r>
            <a:r>
              <a:rPr lang="en-US" altLang="ja-JP" sz="2800" dirty="0" err="1">
                <a:solidFill>
                  <a:schemeClr val="bg1"/>
                </a:solidFill>
              </a:rPr>
              <a:t>Debian</a:t>
            </a:r>
            <a:r>
              <a:rPr lang="en-US" altLang="ja-JP" sz="2800" dirty="0">
                <a:solidFill>
                  <a:schemeClr val="bg1"/>
                </a:solidFill>
              </a:rPr>
              <a:t> 10 64 </a:t>
            </a:r>
            <a:r>
              <a:rPr lang="ja-JP" altLang="en-US" sz="2800" dirty="0">
                <a:solidFill>
                  <a:schemeClr val="bg1"/>
                </a:solidFill>
              </a:rPr>
              <a:t>ビット版のインストール </a:t>
            </a:r>
            <a:r>
              <a:rPr lang="en-US" altLang="ja-JP" sz="2800" dirty="0">
                <a:solidFill>
                  <a:schemeClr val="bg1"/>
                </a:solidFill>
              </a:rPr>
              <a:t>(4/4)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203128" y="2440127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3890" y="3252974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44712" y="2384686"/>
            <a:ext cx="1172716" cy="268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2901" y="3420167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/>
              <a:t>GRUB </a:t>
            </a:r>
            <a:r>
              <a:rPr lang="ja-JP" altLang="en-US" sz="1200" dirty="0"/>
              <a:t>ブートローダをインストールしますか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61487" y="3771511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</a:rPr>
              <a:t>はい→ 続ける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112519" y="3278125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390520" y="3475572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ブートローダをインストールするデバイス</a:t>
            </a: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470252" y="3812615"/>
            <a:ext cx="2296046" cy="474465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</a:rPr>
              <a:t>/dev/</a:t>
            </a:r>
            <a:r>
              <a:rPr lang="en-US" altLang="ja-JP" sz="2100" dirty="0" err="1">
                <a:solidFill>
                  <a:schemeClr val="tx1"/>
                </a:solidFill>
              </a:rPr>
              <a:t>sda</a:t>
            </a:r>
            <a:r>
              <a:rPr lang="en-US" altLang="ja-JP" sz="2100" dirty="0">
                <a:solidFill>
                  <a:schemeClr val="tx1"/>
                </a:solidFill>
              </a:rPr>
              <a:t> </a:t>
            </a:r>
            <a:r>
              <a:rPr lang="ja-JP" altLang="en-US" sz="2100" dirty="0">
                <a:solidFill>
                  <a:schemeClr val="tx1"/>
                </a:solidFill>
              </a:rPr>
              <a:t>→ 続ける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336687" y="2406815"/>
            <a:ext cx="683711" cy="126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右矢印 19"/>
          <p:cNvSpPr/>
          <p:nvPr/>
        </p:nvSpPr>
        <p:spPr>
          <a:xfrm>
            <a:off x="4523823" y="2448236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正方形/長方形 20"/>
          <p:cNvSpPr/>
          <p:nvPr/>
        </p:nvSpPr>
        <p:spPr>
          <a:xfrm>
            <a:off x="6418271" y="3284787"/>
            <a:ext cx="385792" cy="149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093389" y="3479375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インストール完了</a:t>
            </a:r>
          </a:p>
        </p:txBody>
      </p:sp>
      <p:sp>
        <p:nvSpPr>
          <p:cNvPr id="24" name="右矢印 23"/>
          <p:cNvSpPr/>
          <p:nvPr/>
        </p:nvSpPr>
        <p:spPr>
          <a:xfrm>
            <a:off x="6823486" y="2436119"/>
            <a:ext cx="91922" cy="3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7287160" y="3475572"/>
            <a:ext cx="2193771" cy="3513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200" dirty="0"/>
              <a:t>ログイン画面が現れる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854" y="1801170"/>
            <a:ext cx="2195146" cy="16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D5B5DB-9FCE-48D0-A235-2223DF81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⑥ 一般ユーザで </a:t>
            </a:r>
            <a:r>
              <a:rPr lang="en-US" altLang="ja-JP" sz="2800" dirty="0" err="1">
                <a:solidFill>
                  <a:schemeClr val="bg1"/>
                </a:solidFill>
              </a:rPr>
              <a:t>sudo</a:t>
            </a:r>
            <a:r>
              <a:rPr lang="en-US" altLang="ja-JP" sz="2800" dirty="0">
                <a:solidFill>
                  <a:schemeClr val="bg1"/>
                </a:solidFill>
              </a:rPr>
              <a:t> </a:t>
            </a:r>
            <a:r>
              <a:rPr lang="ja-JP" altLang="en-US" sz="2800" dirty="0">
                <a:solidFill>
                  <a:schemeClr val="bg1"/>
                </a:solidFill>
              </a:rPr>
              <a:t>を実行できる設定</a:t>
            </a:r>
            <a:endParaRPr kumimoji="1" lang="en-US" altLang="ja-JP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25CC75-6FB3-4C84-86C0-1B58041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4001" y="1685784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に</a:t>
            </a:r>
            <a:r>
              <a:rPr lang="ja-JP" altLang="en-US" sz="2100" b="1" u="sng" dirty="0">
                <a:solidFill>
                  <a:srgbClr val="FF0000"/>
                </a:solidFill>
              </a:rPr>
              <a:t>移行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4001" y="5409854"/>
            <a:ext cx="7886700" cy="5305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から戻る</a:t>
            </a:r>
            <a:endParaRPr lang="en-US" altLang="ja-JP" sz="21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6770" y="4600409"/>
            <a:ext cx="753673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＜一般ユーザ名＞ </a:t>
            </a:r>
            <a:r>
              <a:rPr lang="en-US" altLang="ja-JP" sz="2400" dirty="0"/>
              <a:t>ALL=(</a:t>
            </a:r>
            <a:r>
              <a:rPr lang="en-US" altLang="ja-JP" sz="2400" dirty="0" err="1"/>
              <a:t>ALL:ALL</a:t>
            </a:r>
            <a:r>
              <a:rPr lang="en-US" altLang="ja-JP" sz="2400" dirty="0"/>
              <a:t>) ALL</a:t>
            </a:r>
            <a:r>
              <a:rPr lang="ja-JP" altLang="en-US" sz="2400" dirty="0"/>
              <a:t> </a:t>
            </a:r>
            <a:endParaRPr lang="en-US" altLang="ja-JP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6770" y="3327179"/>
            <a:ext cx="214265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who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4001" y="2946283"/>
            <a:ext cx="7886700" cy="46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/>
              <a:t>次のコマンドを実行し，</a:t>
            </a:r>
            <a:r>
              <a:rPr lang="ja-JP" altLang="en-US" sz="2100" dirty="0">
                <a:solidFill>
                  <a:srgbClr val="C00000"/>
                </a:solidFill>
              </a:rPr>
              <a:t>一般ユーザ名</a:t>
            </a:r>
            <a:r>
              <a:rPr lang="ja-JP" altLang="en-US" sz="2100" dirty="0"/>
              <a:t>を確認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39" y="5167305"/>
            <a:ext cx="4657725" cy="150019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04000" y="3903013"/>
            <a:ext cx="8870075" cy="11032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100" dirty="0">
                <a:solidFill>
                  <a:srgbClr val="C00000"/>
                </a:solidFill>
              </a:rPr>
              <a:t>管理者権限</a:t>
            </a:r>
            <a:r>
              <a:rPr lang="ja-JP" altLang="en-US" sz="2100" dirty="0"/>
              <a:t>で，エディタを実行し </a:t>
            </a:r>
            <a:r>
              <a:rPr lang="en-US" altLang="ja-JP" sz="2100" dirty="0"/>
              <a:t>/</a:t>
            </a:r>
            <a:r>
              <a:rPr lang="en-US" altLang="ja-JP" sz="2100" dirty="0" err="1"/>
              <a:t>etc</a:t>
            </a:r>
            <a:r>
              <a:rPr lang="en-US" altLang="ja-JP" sz="2100" dirty="0"/>
              <a:t>/</a:t>
            </a:r>
            <a:r>
              <a:rPr lang="en-US" altLang="ja-JP" sz="2100" dirty="0" err="1"/>
              <a:t>sudoers</a:t>
            </a:r>
            <a:r>
              <a:rPr lang="en-US" altLang="ja-JP" sz="2100" dirty="0"/>
              <a:t> </a:t>
            </a:r>
            <a:r>
              <a:rPr lang="ja-JP" altLang="en-US" sz="2100" dirty="0"/>
              <a:t>を編集</a:t>
            </a:r>
            <a:endParaRPr lang="en-US" altLang="ja-JP" sz="2100" dirty="0"/>
          </a:p>
          <a:p>
            <a:pPr marL="0" indent="0">
              <a:buNone/>
            </a:pPr>
            <a:r>
              <a:rPr lang="ja-JP" altLang="en-US" sz="2100" dirty="0"/>
              <a:t>　　いま調べた「一般ユーザ名」を含む，次のような１行を末尾に</a:t>
            </a:r>
            <a:r>
              <a:rPr lang="ja-JP" altLang="en-US" sz="2100" b="1" u="sng" dirty="0">
                <a:solidFill>
                  <a:srgbClr val="FF0000"/>
                </a:solidFill>
              </a:rPr>
              <a:t>追加</a:t>
            </a:r>
            <a:endParaRPr lang="en-US" altLang="ja-JP" sz="2100" b="1" u="sng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66768" y="5753797"/>
            <a:ext cx="214265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exit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11528" y="3656461"/>
            <a:ext cx="4051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/>
              <a:t>一般ユーザ名として </a:t>
            </a:r>
            <a:r>
              <a:rPr kumimoji="1" lang="en-US" altLang="ja-JP" sz="1350" dirty="0"/>
              <a:t>kaneko </a:t>
            </a:r>
            <a:r>
              <a:rPr kumimoji="1" lang="ja-JP" altLang="en-US" sz="1350" dirty="0"/>
              <a:t>が得られているところ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7778" y="5315482"/>
            <a:ext cx="37056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dirty="0"/>
              <a:t>確認したユーザ名が </a:t>
            </a:r>
            <a:r>
              <a:rPr kumimoji="1" lang="en-US" altLang="ja-JP" sz="1350" dirty="0"/>
              <a:t>kaneko </a:t>
            </a:r>
            <a:r>
              <a:rPr kumimoji="1" lang="ja-JP" altLang="en-US" sz="1350" dirty="0" err="1"/>
              <a:t>だった</a:t>
            </a:r>
            <a:r>
              <a:rPr kumimoji="1" lang="ja-JP" altLang="en-US" sz="1350" dirty="0"/>
              <a:t>場合の設定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6768" y="2025631"/>
            <a:ext cx="510633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100" dirty="0" err="1"/>
              <a:t>su</a:t>
            </a:r>
            <a:endParaRPr lang="en-US" altLang="ja-JP" sz="2100" dirty="0"/>
          </a:p>
          <a:p>
            <a:r>
              <a:rPr lang="ja-JP" altLang="en-US" sz="2100" dirty="0"/>
              <a:t>＜</a:t>
            </a:r>
            <a:r>
              <a:rPr lang="en-US" altLang="ja-JP" sz="2100" dirty="0" err="1"/>
              <a:t>Debian</a:t>
            </a:r>
            <a:r>
              <a:rPr lang="en-US" altLang="ja-JP" sz="2100" dirty="0"/>
              <a:t> </a:t>
            </a:r>
            <a:r>
              <a:rPr lang="ja-JP" altLang="en-US" sz="2100" dirty="0"/>
              <a:t>システムの </a:t>
            </a:r>
            <a:r>
              <a:rPr lang="en-US" altLang="ja-JP" sz="2100" dirty="0"/>
              <a:t>root </a:t>
            </a:r>
            <a:r>
              <a:rPr lang="ja-JP" altLang="en-US" sz="2100" dirty="0"/>
              <a:t>のパスワード＞</a:t>
            </a:r>
            <a:endParaRPr lang="en-US" altLang="ja-JP" sz="2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840" y="2130406"/>
            <a:ext cx="2951263" cy="5203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353" y="3335276"/>
            <a:ext cx="2580144" cy="34043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539" y="5751140"/>
            <a:ext cx="3191458" cy="4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619</Words>
  <Application>Microsoft Office PowerPoint</Application>
  <PresentationFormat>画面に合わせる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メイリオ</vt:lpstr>
      <vt:lpstr>游ゴシック</vt:lpstr>
      <vt:lpstr>Arial</vt:lpstr>
      <vt:lpstr>Calibri</vt:lpstr>
      <vt:lpstr>Office テーマ</vt:lpstr>
      <vt:lpstr>Debian GNU Linux の インストールと基本設定</vt:lpstr>
      <vt:lpstr>インストール前に決めておくこと</vt:lpstr>
      <vt:lpstr>① DVD イメージファイルのダウンロード</vt:lpstr>
      <vt:lpstr>② Debian 10 64 ビット版のインストール (1/4)</vt:lpstr>
      <vt:lpstr>③ Debian 10 64 ビット版のインストール (2/4)</vt:lpstr>
      <vt:lpstr>④ Debian 10 64 ビット版のインストール (3/4)</vt:lpstr>
      <vt:lpstr>ソフトウエアの選択 </vt:lpstr>
      <vt:lpstr>⑤ Debian 10 64 ビット版のインストール (4/4)</vt:lpstr>
      <vt:lpstr>⑥ 一般ユーザで sudo を実行できる設定</vt:lpstr>
      <vt:lpstr>⑦ Debian システムの更新</vt:lpstr>
      <vt:lpstr>⑧ ファイヤウオールの設定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Debian GNU Linux のインストールと設定</dc:title>
  <dc:creator>kaneko kunihiko</dc:creator>
  <cp:lastModifiedBy>金子　邦彦</cp:lastModifiedBy>
  <cp:revision>55</cp:revision>
  <dcterms:created xsi:type="dcterms:W3CDTF">2019-11-02T00:06:04Z</dcterms:created>
  <dcterms:modified xsi:type="dcterms:W3CDTF">2024-09-22T14:41:15Z</dcterms:modified>
</cp:coreProperties>
</file>