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89" r:id="rId2"/>
    <p:sldId id="829" r:id="rId3"/>
    <p:sldId id="596" r:id="rId4"/>
    <p:sldId id="612" r:id="rId5"/>
    <p:sldId id="830" r:id="rId6"/>
    <p:sldId id="831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4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Flask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のインストールと基本（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Windows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上）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dirty="0">
                <a:solidFill>
                  <a:schemeClr val="tx1"/>
                </a:solidFill>
              </a:rPr>
              <a:t>Python </a:t>
            </a:r>
            <a:r>
              <a:rPr lang="ja-JP" altLang="en-US" sz="3600" dirty="0">
                <a:solidFill>
                  <a:schemeClr val="tx1"/>
                </a:solidFill>
              </a:rPr>
              <a:t>の </a:t>
            </a:r>
            <a:r>
              <a:rPr lang="en-US" altLang="ja-JP" sz="3600" dirty="0">
                <a:solidFill>
                  <a:schemeClr val="tx1"/>
                </a:solidFill>
              </a:rPr>
              <a:t>Web </a:t>
            </a:r>
            <a:r>
              <a:rPr lang="ja-JP" altLang="en-US" sz="3600" dirty="0">
                <a:solidFill>
                  <a:schemeClr val="tx1"/>
                </a:solidFill>
              </a:rPr>
              <a:t>フレームワークの定番の１つ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665580" cy="469865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Flask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183" y="684175"/>
            <a:ext cx="8605288" cy="59987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Python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のパッケージ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アプリケーションのフレームワーク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サーバ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の機能を含む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リクエスト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を解析し，処理と返答を行うプログラムを簡単に書くことができる． 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＜関連情報＞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Flask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のインストール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https://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/pro/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webui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flask.html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75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88E34-DA95-4668-8D0E-DD0F3171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9"/>
            <a:ext cx="8461208" cy="225022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Flask </a:t>
            </a:r>
            <a:r>
              <a:rPr kumimoji="1" lang="ja-JP" altLang="en-US" sz="2800" dirty="0"/>
              <a:t>のインストール手順（</a:t>
            </a:r>
            <a:r>
              <a:rPr kumimoji="1" lang="en-US" altLang="ja-JP" sz="2800" dirty="0"/>
              <a:t>Windows </a:t>
            </a:r>
            <a:r>
              <a:rPr kumimoji="1" lang="ja-JP" altLang="en-US" sz="2800" dirty="0"/>
              <a:t>上）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EF5D68-B664-42AC-AF8F-8DBFAB5DE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481694"/>
            <a:ext cx="8620626" cy="6376306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6000" dirty="0">
                <a:latin typeface="メイリオ" panose="020B0604030504040204" pitchFamily="50" charset="-128"/>
              </a:rPr>
              <a:t>① </a:t>
            </a:r>
            <a:r>
              <a:rPr lang="ja-JP" altLang="en-US" sz="6000" b="1" dirty="0">
                <a:latin typeface="メイリオ" panose="020B0604030504040204" pitchFamily="50" charset="-128"/>
              </a:rPr>
              <a:t>前準備として </a:t>
            </a:r>
            <a:r>
              <a:rPr lang="en-US" altLang="ja-JP" sz="6000" b="1" dirty="0">
                <a:latin typeface="メイリオ" panose="020B0604030504040204" pitchFamily="50" charset="-128"/>
              </a:rPr>
              <a:t>Python </a:t>
            </a:r>
            <a:r>
              <a:rPr lang="ja-JP" altLang="en-US" sz="6000" b="1" dirty="0">
                <a:latin typeface="メイリオ" panose="020B0604030504040204" pitchFamily="50" charset="-128"/>
              </a:rPr>
              <a:t>をインストール</a:t>
            </a:r>
            <a:endParaRPr lang="en-US" altLang="ja-JP" sz="6000" b="1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dirty="0">
                <a:latin typeface="メイリオ" panose="020B0604030504040204" pitchFamily="50" charset="-128"/>
              </a:rPr>
              <a:t>https://</a:t>
            </a:r>
            <a:r>
              <a:rPr lang="en-US" altLang="ja-JP" sz="6000" dirty="0" err="1">
                <a:latin typeface="メイリオ" panose="020B0604030504040204" pitchFamily="50" charset="-128"/>
              </a:rPr>
              <a:t>youtu.be</a:t>
            </a:r>
            <a:r>
              <a:rPr lang="en-US" altLang="ja-JP" sz="6000" dirty="0">
                <a:latin typeface="メイリオ" panose="020B0604030504040204" pitchFamily="50" charset="-128"/>
              </a:rPr>
              <a:t>/</a:t>
            </a:r>
            <a:r>
              <a:rPr lang="en-US" altLang="ja-JP" sz="6000" dirty="0" err="1">
                <a:latin typeface="メイリオ" panose="020B0604030504040204" pitchFamily="50" charset="-128"/>
              </a:rPr>
              <a:t>2MlVmx-yLM8</a:t>
            </a: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6000" dirty="0">
                <a:latin typeface="メイリオ" panose="020B0604030504040204" pitchFamily="50" charset="-128"/>
              </a:rPr>
              <a:t>② </a:t>
            </a:r>
            <a:r>
              <a:rPr lang="ja-JP" altLang="en-US" sz="6000" b="1" dirty="0">
                <a:latin typeface="メイリオ" panose="020B0604030504040204" pitchFamily="50" charset="-128"/>
              </a:rPr>
              <a:t>インストール</a:t>
            </a:r>
            <a:endParaRPr lang="en-US" altLang="ja-JP" sz="6000" b="1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b="1" dirty="0">
                <a:latin typeface="メイリオ" panose="020B0604030504040204" pitchFamily="50" charset="-128"/>
              </a:rPr>
              <a:t>Window </a:t>
            </a:r>
            <a:r>
              <a:rPr lang="ja-JP" altLang="en-US" sz="6000" b="1" dirty="0">
                <a:latin typeface="メイリオ" panose="020B0604030504040204" pitchFamily="50" charset="-128"/>
              </a:rPr>
              <a:t>のコマンドプロンプトを管理者として実行</a:t>
            </a:r>
            <a:endParaRPr lang="en-US" altLang="ja-JP" sz="6000" b="1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dirty="0">
                <a:latin typeface="メイリオ" panose="020B0604030504040204" pitchFamily="50" charset="-128"/>
              </a:rPr>
              <a:t>python -m pip install -U </a:t>
            </a:r>
            <a:r>
              <a:rPr lang="en-US" altLang="ja-JP" sz="6000" dirty="0" err="1">
                <a:latin typeface="メイリオ" panose="020B0604030504040204" pitchFamily="50" charset="-128"/>
              </a:rPr>
              <a:t>simplejson</a:t>
            </a:r>
            <a:r>
              <a:rPr lang="en-US" altLang="ja-JP" sz="6000" dirty="0">
                <a:latin typeface="メイリオ" panose="020B0604030504040204" pitchFamily="50" charset="-128"/>
              </a:rPr>
              <a:t> flask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kumimoji="1" lang="en-US" altLang="ja-JP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E910BE-98F3-4DF7-921F-96AC2AD9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5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Flask </a:t>
            </a:r>
            <a:r>
              <a:rPr lang="ja-JP" altLang="en-US" dirty="0"/>
              <a:t>を使うプログラム例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3814574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from flask import Flask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app = Flask(__name__)</a:t>
            </a:r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latin typeface="Segoe UI" panose="020B0502040204020203" pitchFamily="34" charset="0"/>
              </a:rPr>
              <a:t>@</a:t>
            </a:r>
            <a:r>
              <a:rPr lang="en-US" altLang="ja-JP" sz="2000" b="1" dirty="0" err="1">
                <a:latin typeface="Segoe UI" panose="020B0502040204020203" pitchFamily="34" charset="0"/>
              </a:rPr>
              <a:t>app.route</a:t>
            </a:r>
            <a:r>
              <a:rPr lang="en-US" altLang="ja-JP" sz="2000" b="1" dirty="0">
                <a:latin typeface="Segoe UI" panose="020B0502040204020203" pitchFamily="34" charset="0"/>
              </a:rPr>
              <a:t>('/')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def </a:t>
            </a:r>
            <a:r>
              <a:rPr lang="en-US" altLang="ja-JP" sz="2000" dirty="0" err="1">
                <a:latin typeface="Segoe UI" panose="020B0502040204020203" pitchFamily="34" charset="0"/>
              </a:rPr>
              <a:t>hello_world</a:t>
            </a:r>
            <a:r>
              <a:rPr lang="en-US" altLang="ja-JP" sz="2000" dirty="0">
                <a:latin typeface="Segoe UI" panose="020B0502040204020203" pitchFamily="34" charset="0"/>
              </a:rPr>
              <a:t>():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return 'Hello, World!'</a:t>
            </a:r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if __name__ == '__main__':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b="1" dirty="0" err="1">
                <a:latin typeface="Segoe UI" panose="020B0502040204020203" pitchFamily="34" charset="0"/>
              </a:rPr>
              <a:t>app.run</a:t>
            </a:r>
            <a:r>
              <a:rPr lang="en-US" altLang="ja-JP" sz="2000" b="1" dirty="0">
                <a:latin typeface="Segoe UI" panose="020B0502040204020203" pitchFamily="34" charset="0"/>
              </a:rPr>
              <a:t>(debug=False, host="0.0.0.0", port=5000)</a:t>
            </a:r>
            <a:endParaRPr lang="ja-JP" altLang="en-US" sz="2000" b="1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DAC399-BFCD-4FCE-8DDE-8065765DF1B3}"/>
              </a:ext>
            </a:extLst>
          </p:cNvPr>
          <p:cNvSpPr txBox="1"/>
          <p:nvPr/>
        </p:nvSpPr>
        <p:spPr>
          <a:xfrm>
            <a:off x="4632158" y="3500847"/>
            <a:ext cx="437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2060"/>
                </a:solidFill>
              </a:rPr>
              <a:t>Web </a:t>
            </a:r>
            <a:r>
              <a:rPr kumimoji="1" lang="ja-JP" altLang="en-US" sz="2000" dirty="0">
                <a:solidFill>
                  <a:srgbClr val="002060"/>
                </a:solidFill>
              </a:rPr>
              <a:t>サーバの起動．ポート番号 </a:t>
            </a:r>
            <a:r>
              <a:rPr kumimoji="1" lang="en-US" altLang="ja-JP" sz="2000" dirty="0">
                <a:solidFill>
                  <a:srgbClr val="002060"/>
                </a:solidFill>
              </a:rPr>
              <a:t>5000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88B6F1-AFF7-4213-B92D-7475E516CF0D}"/>
              </a:ext>
            </a:extLst>
          </p:cNvPr>
          <p:cNvSpPr txBox="1"/>
          <p:nvPr/>
        </p:nvSpPr>
        <p:spPr>
          <a:xfrm>
            <a:off x="2486202" y="1761744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リクエスト </a:t>
            </a:r>
            <a:r>
              <a:rPr kumimoji="1" lang="en-US" altLang="ja-JP" dirty="0">
                <a:solidFill>
                  <a:srgbClr val="002060"/>
                </a:solidFill>
              </a:rPr>
              <a:t>URL '/' </a:t>
            </a:r>
            <a:r>
              <a:rPr kumimoji="1" lang="ja-JP" altLang="en-US" dirty="0">
                <a:solidFill>
                  <a:srgbClr val="002060"/>
                </a:solidFill>
              </a:rPr>
              <a:t>に対する処理</a:t>
            </a:r>
          </a:p>
        </p:txBody>
      </p:sp>
    </p:spTree>
    <p:extLst>
      <p:ext uri="{BB962C8B-B14F-4D97-AF65-F5344CB8AC3E}">
        <p14:creationId xmlns:p14="http://schemas.microsoft.com/office/powerpoint/2010/main" val="324985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Flask </a:t>
            </a:r>
            <a:r>
              <a:rPr lang="ja-JP" altLang="en-US" dirty="0"/>
              <a:t>を使うプログラム例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381457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from flask import Flask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app = Flask(__name__)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>
              <a:latin typeface="Segoe UI" panose="020B0502040204020203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b="1" dirty="0">
                <a:latin typeface="Segoe UI" panose="020B0502040204020203" pitchFamily="34" charset="0"/>
              </a:rPr>
              <a:t>@</a:t>
            </a:r>
            <a:r>
              <a:rPr lang="en-US" altLang="ja-JP" sz="1800" b="1" dirty="0" err="1">
                <a:latin typeface="Segoe UI" panose="020B0502040204020203" pitchFamily="34" charset="0"/>
              </a:rPr>
              <a:t>app.route</a:t>
            </a:r>
            <a:r>
              <a:rPr lang="en-US" altLang="ja-JP" sz="1800" b="1" dirty="0">
                <a:latin typeface="Segoe UI" panose="020B0502040204020203" pitchFamily="34" charset="0"/>
              </a:rPr>
              <a:t>('/')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def root():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    return 'root'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>
              <a:latin typeface="Segoe UI" panose="020B0502040204020203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b="1" dirty="0">
                <a:latin typeface="Segoe UI" panose="020B0502040204020203" pitchFamily="34" charset="0"/>
              </a:rPr>
              <a:t>@</a:t>
            </a:r>
            <a:r>
              <a:rPr lang="en-US" altLang="ja-JP" sz="1800" b="1" dirty="0" err="1">
                <a:latin typeface="Segoe UI" panose="020B0502040204020203" pitchFamily="34" charset="0"/>
              </a:rPr>
              <a:t>app.route</a:t>
            </a:r>
            <a:r>
              <a:rPr lang="en-US" altLang="ja-JP" sz="1800" b="1" dirty="0">
                <a:latin typeface="Segoe UI" panose="020B0502040204020203" pitchFamily="34" charset="0"/>
              </a:rPr>
              <a:t>('/hello')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def hello():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    return 'hello'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>
              <a:latin typeface="Segoe UI" panose="020B0502040204020203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b="1" dirty="0">
                <a:latin typeface="Segoe UI" panose="020B0502040204020203" pitchFamily="34" charset="0"/>
              </a:rPr>
              <a:t>@</a:t>
            </a:r>
            <a:r>
              <a:rPr lang="en-US" altLang="ja-JP" sz="1800" b="1" dirty="0" err="1">
                <a:latin typeface="Segoe UI" panose="020B0502040204020203" pitchFamily="34" charset="0"/>
              </a:rPr>
              <a:t>app.route</a:t>
            </a:r>
            <a:r>
              <a:rPr lang="en-US" altLang="ja-JP" sz="1800" b="1" dirty="0">
                <a:latin typeface="Segoe UI" panose="020B0502040204020203" pitchFamily="34" charset="0"/>
              </a:rPr>
              <a:t>('/user/&lt;username&gt;')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def user(username):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    return 'user %s' % username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>
              <a:latin typeface="Segoe UI" panose="020B0502040204020203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>
                <a:latin typeface="Segoe UI" panose="020B0502040204020203" pitchFamily="34" charset="0"/>
              </a:rPr>
              <a:t>if __name__ == "__main__":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b="1" dirty="0">
                <a:latin typeface="Segoe UI" panose="020B0502040204020203" pitchFamily="34" charset="0"/>
              </a:rPr>
              <a:t>    </a:t>
            </a:r>
            <a:r>
              <a:rPr lang="en-US" altLang="ja-JP" sz="1800" b="1" dirty="0" err="1">
                <a:latin typeface="Segoe UI" panose="020B0502040204020203" pitchFamily="34" charset="0"/>
              </a:rPr>
              <a:t>app.run</a:t>
            </a:r>
            <a:r>
              <a:rPr lang="en-US" altLang="ja-JP" sz="1800" b="1" dirty="0">
                <a:latin typeface="Segoe UI" panose="020B0502040204020203" pitchFamily="34" charset="0"/>
              </a:rPr>
              <a:t>(debug=False, host="0.0.0.0", port=5000)</a:t>
            </a:r>
          </a:p>
          <a:p>
            <a:pPr marL="0" indent="0">
              <a:lnSpc>
                <a:spcPct val="80000"/>
              </a:lnSpc>
              <a:buNone/>
            </a:pPr>
            <a:endParaRPr lang="ja-JP" altLang="en-US" sz="18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DAC399-BFCD-4FCE-8DDE-8065765DF1B3}"/>
              </a:ext>
            </a:extLst>
          </p:cNvPr>
          <p:cNvSpPr txBox="1"/>
          <p:nvPr/>
        </p:nvSpPr>
        <p:spPr>
          <a:xfrm>
            <a:off x="4475404" y="5811692"/>
            <a:ext cx="437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2060"/>
                </a:solidFill>
              </a:rPr>
              <a:t>Web </a:t>
            </a:r>
            <a:r>
              <a:rPr kumimoji="1" lang="ja-JP" altLang="en-US" sz="2000" dirty="0">
                <a:solidFill>
                  <a:srgbClr val="002060"/>
                </a:solidFill>
              </a:rPr>
              <a:t>サーバの起動．ポート番号 </a:t>
            </a:r>
            <a:r>
              <a:rPr kumimoji="1" lang="en-US" altLang="ja-JP" sz="2000" dirty="0">
                <a:solidFill>
                  <a:srgbClr val="002060"/>
                </a:solidFill>
              </a:rPr>
              <a:t>5000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88B6F1-AFF7-4213-B92D-7475E516CF0D}"/>
              </a:ext>
            </a:extLst>
          </p:cNvPr>
          <p:cNvSpPr txBox="1"/>
          <p:nvPr/>
        </p:nvSpPr>
        <p:spPr>
          <a:xfrm>
            <a:off x="2052515" y="1672917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リクエスト </a:t>
            </a:r>
            <a:r>
              <a:rPr kumimoji="1" lang="en-US" altLang="ja-JP" dirty="0">
                <a:solidFill>
                  <a:srgbClr val="002060"/>
                </a:solidFill>
              </a:rPr>
              <a:t>URL '/' </a:t>
            </a:r>
            <a:r>
              <a:rPr kumimoji="1" lang="ja-JP" altLang="en-US" dirty="0">
                <a:solidFill>
                  <a:srgbClr val="002060"/>
                </a:solidFill>
              </a:rPr>
              <a:t>に対する処理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7E3570-9D3E-44FE-B10A-89EB24BBC22F}"/>
              </a:ext>
            </a:extLst>
          </p:cNvPr>
          <p:cNvSpPr txBox="1"/>
          <p:nvPr/>
        </p:nvSpPr>
        <p:spPr>
          <a:xfrm>
            <a:off x="3991044" y="4332042"/>
            <a:ext cx="5150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リクエスト </a:t>
            </a:r>
            <a:r>
              <a:rPr kumimoji="1" lang="en-US" altLang="ja-JP" dirty="0">
                <a:solidFill>
                  <a:srgbClr val="002060"/>
                </a:solidFill>
              </a:rPr>
              <a:t>URL '/user/&lt;username&gt;' </a:t>
            </a:r>
            <a:r>
              <a:rPr kumimoji="1" lang="ja-JP" altLang="en-US" dirty="0">
                <a:solidFill>
                  <a:srgbClr val="002060"/>
                </a:solidFill>
              </a:rPr>
              <a:t>に対する処理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kumimoji="1" lang="ja-JP" altLang="en-US" dirty="0">
                <a:solidFill>
                  <a:srgbClr val="002060"/>
                </a:solidFill>
              </a:rPr>
              <a:t>　これは </a:t>
            </a:r>
            <a:r>
              <a:rPr kumimoji="1" lang="en-US" altLang="ja-JP" dirty="0">
                <a:solidFill>
                  <a:srgbClr val="002060"/>
                </a:solidFill>
              </a:rPr>
              <a:t>/</a:t>
            </a:r>
            <a:r>
              <a:rPr kumimoji="1" lang="en-US" altLang="ja-JP" dirty="0" err="1">
                <a:solidFill>
                  <a:srgbClr val="002060"/>
                </a:solidFill>
              </a:rPr>
              <a:t>usr</a:t>
            </a:r>
            <a:r>
              <a:rPr kumimoji="1" lang="en-US" altLang="ja-JP" dirty="0">
                <a:solidFill>
                  <a:srgbClr val="002060"/>
                </a:solidFill>
              </a:rPr>
              <a:t>/1 /</a:t>
            </a:r>
            <a:r>
              <a:rPr kumimoji="1" lang="en-US" altLang="ja-JP" dirty="0" err="1">
                <a:solidFill>
                  <a:srgbClr val="002060"/>
                </a:solidFill>
              </a:rPr>
              <a:t>usr</a:t>
            </a:r>
            <a:r>
              <a:rPr kumimoji="1" lang="en-US" altLang="ja-JP" dirty="0">
                <a:solidFill>
                  <a:srgbClr val="002060"/>
                </a:solidFill>
              </a:rPr>
              <a:t>/2 </a:t>
            </a:r>
            <a:r>
              <a:rPr kumimoji="1" lang="ja-JP" altLang="en-US" dirty="0">
                <a:solidFill>
                  <a:srgbClr val="002060"/>
                </a:solidFill>
              </a:rPr>
              <a:t>などにマッチする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kumimoji="1" lang="en-US" altLang="ja-JP" dirty="0">
                <a:solidFill>
                  <a:srgbClr val="002060"/>
                </a:solidFill>
              </a:rPr>
              <a:t>    username </a:t>
            </a:r>
            <a:r>
              <a:rPr kumimoji="1" lang="ja-JP" altLang="en-US" dirty="0">
                <a:solidFill>
                  <a:srgbClr val="002060"/>
                </a:solidFill>
              </a:rPr>
              <a:t>は変数．マッチングの結果は変数に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kumimoji="1" lang="ja-JP" altLang="en-US" dirty="0">
                <a:solidFill>
                  <a:srgbClr val="002060"/>
                </a:solidFill>
              </a:rPr>
              <a:t>　入る（</a:t>
            </a:r>
            <a:r>
              <a:rPr kumimoji="1" lang="en-US" altLang="ja-JP" dirty="0">
                <a:solidFill>
                  <a:srgbClr val="002060"/>
                </a:solidFill>
              </a:rPr>
              <a:t>/</a:t>
            </a:r>
            <a:r>
              <a:rPr kumimoji="1" lang="en-US" altLang="ja-JP" dirty="0" err="1">
                <a:solidFill>
                  <a:srgbClr val="002060"/>
                </a:solidFill>
              </a:rPr>
              <a:t>usr</a:t>
            </a:r>
            <a:r>
              <a:rPr kumimoji="1" lang="en-US" altLang="ja-JP" dirty="0">
                <a:solidFill>
                  <a:srgbClr val="002060"/>
                </a:solidFill>
              </a:rPr>
              <a:t>/1 </a:t>
            </a:r>
            <a:r>
              <a:rPr kumimoji="1" lang="ja-JP" altLang="en-US" dirty="0">
                <a:solidFill>
                  <a:srgbClr val="002060"/>
                </a:solidFill>
              </a:rPr>
              <a:t>に対しては，</a:t>
            </a:r>
            <a:r>
              <a:rPr kumimoji="1" lang="en-US" altLang="ja-JP" dirty="0">
                <a:solidFill>
                  <a:srgbClr val="002060"/>
                </a:solidFill>
              </a:rPr>
              <a:t>1 </a:t>
            </a:r>
            <a:r>
              <a:rPr kumimoji="1" lang="ja-JP" altLang="en-US" dirty="0">
                <a:solidFill>
                  <a:srgbClr val="002060"/>
                </a:solidFill>
              </a:rPr>
              <a:t>が変数に入る）</a:t>
            </a:r>
            <a:endParaRPr kumimoji="1" lang="en-US" altLang="ja-JP" dirty="0">
              <a:solidFill>
                <a:srgbClr val="002060"/>
              </a:solidFill>
            </a:endParaRPr>
          </a:p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FB3674-E8F5-43B2-91B0-38AE726F4A6F}"/>
              </a:ext>
            </a:extLst>
          </p:cNvPr>
          <p:cNvSpPr txBox="1"/>
          <p:nvPr/>
        </p:nvSpPr>
        <p:spPr>
          <a:xfrm>
            <a:off x="2602027" y="3121152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リクエスト </a:t>
            </a:r>
            <a:r>
              <a:rPr kumimoji="1" lang="en-US" altLang="ja-JP" dirty="0">
                <a:solidFill>
                  <a:srgbClr val="002060"/>
                </a:solidFill>
              </a:rPr>
              <a:t>URL '/hello' </a:t>
            </a:r>
            <a:r>
              <a:rPr kumimoji="1" lang="ja-JP" altLang="en-US" dirty="0">
                <a:solidFill>
                  <a:srgbClr val="002060"/>
                </a:solidFill>
              </a:rPr>
              <a:t>に対する処理</a:t>
            </a:r>
          </a:p>
        </p:txBody>
      </p:sp>
    </p:spTree>
    <p:extLst>
      <p:ext uri="{BB962C8B-B14F-4D97-AF65-F5344CB8AC3E}">
        <p14:creationId xmlns:p14="http://schemas.microsoft.com/office/powerpoint/2010/main" val="118063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C724A1-444F-4390-8679-A64A0AF1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1C7D4F-134B-4109-8634-9F72AB0A8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846253"/>
            <a:ext cx="8513987" cy="5333166"/>
          </a:xfrm>
        </p:spPr>
        <p:txBody>
          <a:bodyPr/>
          <a:lstStyle/>
          <a:p>
            <a:r>
              <a:rPr kumimoji="1" lang="en-US" altLang="ja-JP" b="1" dirty="0"/>
              <a:t>Web </a:t>
            </a:r>
            <a:r>
              <a:rPr kumimoji="1" lang="ja-JP" altLang="en-US" b="1" dirty="0"/>
              <a:t>サーバの機能</a:t>
            </a:r>
            <a:r>
              <a:rPr kumimoji="1" lang="en-US" altLang="ja-JP" dirty="0"/>
              <a:t>: </a:t>
            </a:r>
            <a:r>
              <a:rPr kumimoji="1" lang="en-US" altLang="ja-JP" b="1" dirty="0"/>
              <a:t>HTTP </a:t>
            </a:r>
            <a:r>
              <a:rPr kumimoji="1" lang="ja-JP" altLang="en-US" b="1" dirty="0"/>
              <a:t>メソッドと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リクエスト </a:t>
            </a:r>
            <a:r>
              <a:rPr kumimoji="1" lang="en-US" altLang="ja-JP" b="1" dirty="0"/>
              <a:t>URL </a:t>
            </a:r>
            <a:r>
              <a:rPr kumimoji="1" lang="ja-JP" altLang="en-US" dirty="0"/>
              <a:t>を受け取って処理と返答を行うサーバ</a:t>
            </a:r>
          </a:p>
          <a:p>
            <a:r>
              <a:rPr kumimoji="1" lang="en-US" altLang="ja-JP" b="1" dirty="0"/>
              <a:t>HTTP </a:t>
            </a:r>
            <a:r>
              <a:rPr kumimoji="1" lang="ja-JP" altLang="en-US" b="1" dirty="0"/>
              <a:t>メソッド</a:t>
            </a:r>
            <a:r>
              <a:rPr kumimoji="1" lang="en-US" altLang="ja-JP" dirty="0"/>
              <a:t>: </a:t>
            </a:r>
            <a:r>
              <a:rPr kumimoji="1" lang="en-US" altLang="ja-JP" b="1" dirty="0"/>
              <a:t>Web </a:t>
            </a:r>
            <a:r>
              <a:rPr kumimoji="1" lang="ja-JP" altLang="en-US" b="1" dirty="0"/>
              <a:t>サーバに対する要求内容</a:t>
            </a:r>
            <a:r>
              <a:rPr kumimoji="1" lang="ja-JP" altLang="en-US" dirty="0"/>
              <a:t>を示すもの．</a:t>
            </a:r>
            <a:r>
              <a:rPr kumimoji="1" lang="en-US" altLang="ja-JP" b="1" dirty="0"/>
              <a:t>GET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（取得），</a:t>
            </a:r>
            <a:r>
              <a:rPr kumimoji="1" lang="en-US" altLang="ja-JP" b="1" dirty="0"/>
              <a:t>POST</a:t>
            </a:r>
            <a:r>
              <a:rPr kumimoji="1" lang="ja-JP" altLang="en-US" dirty="0"/>
              <a:t>（送信），</a:t>
            </a:r>
            <a:r>
              <a:rPr kumimoji="1" lang="en-US" altLang="ja-JP" b="1" dirty="0"/>
              <a:t>PUT</a:t>
            </a:r>
            <a:r>
              <a:rPr kumimoji="1" lang="ja-JP" altLang="en-US" dirty="0"/>
              <a:t>（送信），</a:t>
            </a:r>
            <a:r>
              <a:rPr kumimoji="1" lang="en-US" altLang="ja-JP" b="1" dirty="0"/>
              <a:t>DELETE</a:t>
            </a:r>
            <a:r>
              <a:rPr kumimoji="1" lang="ja-JP" altLang="en-US" dirty="0"/>
              <a:t>（削除）がある．</a:t>
            </a:r>
          </a:p>
          <a:p>
            <a:r>
              <a:rPr kumimoji="1" lang="en-US" altLang="ja-JP" b="1" dirty="0"/>
              <a:t>Python </a:t>
            </a:r>
            <a:r>
              <a:rPr kumimoji="1" lang="ja-JP" altLang="en-US" b="1" dirty="0"/>
              <a:t>の </a:t>
            </a:r>
            <a:r>
              <a:rPr kumimoji="1" lang="en-US" altLang="ja-JP" b="1" dirty="0"/>
              <a:t>Flask</a:t>
            </a:r>
            <a:r>
              <a:rPr kumimoji="1" lang="en-US" altLang="ja-JP" dirty="0"/>
              <a:t>: </a:t>
            </a:r>
            <a:r>
              <a:rPr kumimoji="1" lang="ja-JP" altLang="en-US" b="1" dirty="0"/>
              <a:t>リクエスト</a:t>
            </a:r>
            <a:r>
              <a:rPr kumimoji="1" lang="en-US" altLang="ja-JP" b="1" dirty="0"/>
              <a:t>URL</a:t>
            </a:r>
            <a:r>
              <a:rPr kumimoji="1" lang="ja-JP" altLang="en-US" b="1" dirty="0"/>
              <a:t>を解析</a:t>
            </a:r>
            <a:r>
              <a:rPr kumimoji="1" lang="ja-JP" altLang="en-US" dirty="0"/>
              <a:t>し，処理と返答を行うプログラムを簡単に書くことができる．</a:t>
            </a:r>
          </a:p>
          <a:p>
            <a:endParaRPr kumimoji="1" lang="ja-JP" altLang="en-US" dirty="0"/>
          </a:p>
          <a:p>
            <a:r>
              <a:rPr kumimoji="1" lang="en-US" altLang="ja-JP" b="1" dirty="0"/>
              <a:t>Flask </a:t>
            </a:r>
            <a:r>
              <a:rPr kumimoji="1" lang="ja-JP" altLang="en-US" b="1" dirty="0"/>
              <a:t>の </a:t>
            </a:r>
            <a:r>
              <a:rPr kumimoji="1" lang="en-US" altLang="ja-JP" b="1" dirty="0"/>
              <a:t>Web </a:t>
            </a:r>
            <a:r>
              <a:rPr kumimoji="1" lang="ja-JP" altLang="en-US" b="1" dirty="0"/>
              <a:t>サーバ</a:t>
            </a:r>
            <a:r>
              <a:rPr kumimoji="1" lang="en-US" altLang="ja-JP" dirty="0"/>
              <a:t>: </a:t>
            </a:r>
            <a:r>
              <a:rPr kumimoji="1" lang="ja-JP" altLang="en-US" dirty="0"/>
              <a:t>「</a:t>
            </a:r>
            <a:r>
              <a:rPr kumimoji="1" lang="en-US" altLang="ja-JP" b="1" dirty="0" err="1"/>
              <a:t>app.run</a:t>
            </a:r>
            <a:r>
              <a:rPr kumimoji="1" lang="en-US" altLang="ja-JP" b="1" dirty="0"/>
              <a:t>(debug=False, host="0.0.0.0", port=5000)</a:t>
            </a:r>
            <a:r>
              <a:rPr kumimoji="1" lang="ja-JP" altLang="en-US" dirty="0"/>
              <a:t>」のように書くと，</a:t>
            </a:r>
            <a:r>
              <a:rPr kumimoji="1" lang="ja-JP" altLang="en-US" b="1" dirty="0"/>
              <a:t>ポート </a:t>
            </a:r>
            <a:r>
              <a:rPr kumimoji="1" lang="en-US" altLang="ja-JP" b="1" dirty="0"/>
              <a:t>5000 </a:t>
            </a:r>
            <a:r>
              <a:rPr kumimoji="1" lang="ja-JP" altLang="en-US" dirty="0"/>
              <a:t>で </a:t>
            </a:r>
            <a:r>
              <a:rPr kumimoji="1" lang="en-US" altLang="ja-JP" dirty="0"/>
              <a:t>Web </a:t>
            </a:r>
            <a:r>
              <a:rPr kumimoji="1" lang="ja-JP" altLang="en-US" dirty="0"/>
              <a:t>サーバが起動する． 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ACEB27-E78A-4D96-BABE-6B8519009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37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470</Words>
  <Application>Microsoft Office PowerPoint</Application>
  <PresentationFormat>画面に合わせる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PowerPoint プレゼンテーション</vt:lpstr>
      <vt:lpstr>Flask</vt:lpstr>
      <vt:lpstr>Flask のインストール手順（Windows 上）</vt:lpstr>
      <vt:lpstr>Flask を使うプログラム例</vt:lpstr>
      <vt:lpstr>Flask を使うプログラム例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109</cp:revision>
  <dcterms:created xsi:type="dcterms:W3CDTF">2019-11-02T00:06:04Z</dcterms:created>
  <dcterms:modified xsi:type="dcterms:W3CDTF">2021-06-07T15:32:19Z</dcterms:modified>
</cp:coreProperties>
</file>