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544" r:id="rId2"/>
    <p:sldId id="546" r:id="rId3"/>
    <p:sldId id="547" r:id="rId4"/>
    <p:sldId id="550" r:id="rId5"/>
    <p:sldId id="548" r:id="rId6"/>
    <p:sldId id="516" r:id="rId7"/>
    <p:sldId id="552" r:id="rId8"/>
    <p:sldId id="584" r:id="rId9"/>
    <p:sldId id="429" r:id="rId10"/>
    <p:sldId id="553" r:id="rId11"/>
    <p:sldId id="554" r:id="rId12"/>
    <p:sldId id="555" r:id="rId13"/>
    <p:sldId id="556" r:id="rId14"/>
    <p:sldId id="557" r:id="rId15"/>
    <p:sldId id="445" r:id="rId16"/>
    <p:sldId id="559" r:id="rId17"/>
    <p:sldId id="560" r:id="rId18"/>
    <p:sldId id="561" r:id="rId19"/>
    <p:sldId id="562" r:id="rId20"/>
    <p:sldId id="563" r:id="rId21"/>
    <p:sldId id="564" r:id="rId22"/>
    <p:sldId id="456" r:id="rId23"/>
    <p:sldId id="565" r:id="rId24"/>
    <p:sldId id="459" r:id="rId25"/>
    <p:sldId id="460" r:id="rId26"/>
    <p:sldId id="568" r:id="rId27"/>
    <p:sldId id="570" r:id="rId28"/>
    <p:sldId id="571" r:id="rId29"/>
    <p:sldId id="572" r:id="rId30"/>
    <p:sldId id="573" r:id="rId31"/>
    <p:sldId id="574" r:id="rId32"/>
    <p:sldId id="575" r:id="rId33"/>
    <p:sldId id="576" r:id="rId34"/>
    <p:sldId id="577" r:id="rId35"/>
    <p:sldId id="578" r:id="rId36"/>
    <p:sldId id="579" r:id="rId37"/>
    <p:sldId id="580" r:id="rId38"/>
    <p:sldId id="581" r:id="rId39"/>
    <p:sldId id="582" r:id="rId40"/>
    <p:sldId id="583" r:id="rId4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63" d="100"/>
          <a:sy n="63" d="100"/>
        </p:scale>
        <p:origin x="500" y="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7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8718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988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04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scratch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/>
              <a:t>Scratch </a:t>
            </a:r>
            <a:r>
              <a:rPr lang="ja-JP" altLang="en-US" sz="3600" dirty="0"/>
              <a:t>プログラミング，</a:t>
            </a:r>
            <a:r>
              <a:rPr lang="en-US" altLang="ja-JP" sz="3600" dirty="0"/>
              <a:t>Scratch </a:t>
            </a:r>
            <a:r>
              <a:rPr lang="ja-JP" altLang="en-US" sz="3600" dirty="0"/>
              <a:t>のキャラクタ</a:t>
            </a: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491" y="3232846"/>
            <a:ext cx="7961847" cy="1377536"/>
          </a:xfrm>
        </p:spPr>
        <p:txBody>
          <a:bodyPr>
            <a:noAutofit/>
          </a:bodyPr>
          <a:lstStyle/>
          <a:p>
            <a:r>
              <a:rPr lang="ja-JP" altLang="en-US" dirty="0" smtClean="0"/>
              <a:t>（</a:t>
            </a:r>
            <a:r>
              <a:rPr lang="en-US" altLang="ja-JP" dirty="0" smtClean="0"/>
              <a:t>Scratch</a:t>
            </a:r>
            <a:r>
              <a:rPr lang="ja-JP" altLang="en-US" dirty="0" smtClean="0"/>
              <a:t>）</a:t>
            </a:r>
            <a:endParaRPr lang="ja-JP" altLang="en-US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</a:t>
            </a:r>
            <a:r>
              <a:rPr lang="en-US" altLang="ja-JP" dirty="0" smtClean="0">
                <a:hlinkClick r:id="rId3"/>
              </a:rPr>
              <a:t>www.kkaneko.jp/pro/scratch/index.html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0AA17DB0-784F-4097-9D8F-907E64D26A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2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13" y="1989638"/>
            <a:ext cx="7790770" cy="343864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①　ブロックを置く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950898" y="2364505"/>
            <a:ext cx="656296" cy="296874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607193" y="2546562"/>
            <a:ext cx="1563461" cy="280953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四角形吹き出し 11"/>
          <p:cNvSpPr/>
          <p:nvPr/>
        </p:nvSpPr>
        <p:spPr>
          <a:xfrm>
            <a:off x="141436" y="1477525"/>
            <a:ext cx="1885950" cy="790575"/>
          </a:xfrm>
          <a:prstGeom prst="wedgeRectCallout">
            <a:avLst>
              <a:gd name="adj1" fmla="val -7825"/>
              <a:gd name="adj2" fmla="val 8601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8835" y="1710201"/>
            <a:ext cx="1531188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種類を選ぶ</a:t>
            </a:r>
          </a:p>
        </p:txBody>
      </p:sp>
      <p:sp>
        <p:nvSpPr>
          <p:cNvPr id="14" name="四角形吹き出し 13"/>
          <p:cNvSpPr/>
          <p:nvPr/>
        </p:nvSpPr>
        <p:spPr>
          <a:xfrm>
            <a:off x="3287123" y="1927523"/>
            <a:ext cx="2526572" cy="790575"/>
          </a:xfrm>
          <a:prstGeom prst="wedgeRectCallout">
            <a:avLst>
              <a:gd name="adj1" fmla="val -54138"/>
              <a:gd name="adj2" fmla="val 7833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61621" y="2145691"/>
            <a:ext cx="2069797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ブロック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を選ぶ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2428252" y="3023976"/>
            <a:ext cx="1399685" cy="354527"/>
          </a:xfrm>
          <a:prstGeom prst="straightConnector1">
            <a:avLst/>
          </a:prstGeom>
          <a:ln w="50800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3474593" y="3737804"/>
            <a:ext cx="2339102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ドラッグして置く</a:t>
            </a:r>
          </a:p>
        </p:txBody>
      </p:sp>
    </p:spTree>
    <p:extLst>
      <p:ext uri="{BB962C8B-B14F-4D97-AF65-F5344CB8AC3E}">
        <p14:creationId xmlns:p14="http://schemas.microsoft.com/office/powerpoint/2010/main" val="2581633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34" y="1901841"/>
            <a:ext cx="7806707" cy="3445674"/>
          </a:xfrm>
          <a:prstGeom prst="rect">
            <a:avLst/>
          </a:prstGeom>
        </p:spPr>
      </p:pic>
      <p:sp>
        <p:nvSpPr>
          <p:cNvPr id="17" name="タイトル 1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②　ブロックを組み合わせる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853276" y="2523026"/>
            <a:ext cx="454478" cy="280875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307754" y="2523026"/>
            <a:ext cx="1604183" cy="282448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四角形吹き出し 11"/>
          <p:cNvSpPr/>
          <p:nvPr/>
        </p:nvSpPr>
        <p:spPr>
          <a:xfrm>
            <a:off x="96290" y="1527114"/>
            <a:ext cx="1971302" cy="790575"/>
          </a:xfrm>
          <a:prstGeom prst="wedgeRectCallout">
            <a:avLst>
              <a:gd name="adj1" fmla="val -1569"/>
              <a:gd name="adj2" fmla="val 727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9151" y="1738195"/>
            <a:ext cx="1531188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種類を選ぶ</a:t>
            </a:r>
          </a:p>
        </p:txBody>
      </p:sp>
      <p:sp>
        <p:nvSpPr>
          <p:cNvPr id="14" name="四角形吹き出し 13"/>
          <p:cNvSpPr/>
          <p:nvPr/>
        </p:nvSpPr>
        <p:spPr>
          <a:xfrm>
            <a:off x="3161048" y="1912683"/>
            <a:ext cx="2403672" cy="790575"/>
          </a:xfrm>
          <a:prstGeom prst="wedgeRectCallout">
            <a:avLst>
              <a:gd name="adj1" fmla="val -59649"/>
              <a:gd name="adj2" fmla="val 700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206382" y="2130610"/>
            <a:ext cx="2069797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ブロック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を選ぶ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225618" y="3821749"/>
            <a:ext cx="2339102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ドラッグして合体</a:t>
            </a: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2164399" y="2921186"/>
            <a:ext cx="1495076" cy="595618"/>
          </a:xfrm>
          <a:prstGeom prst="straightConnector1">
            <a:avLst/>
          </a:prstGeom>
          <a:ln w="50800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670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47" y="1847464"/>
            <a:ext cx="7846208" cy="3463109"/>
          </a:xfrm>
          <a:prstGeom prst="rect">
            <a:avLst/>
          </a:prstGeom>
        </p:spPr>
      </p:pic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③　プログラムの起動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6622C21-4408-40BD-9C6B-FA1232926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643029" y="2097005"/>
            <a:ext cx="440301" cy="4191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四角形吹き出し 11"/>
          <p:cNvSpPr/>
          <p:nvPr/>
        </p:nvSpPr>
        <p:spPr>
          <a:xfrm>
            <a:off x="3336392" y="2034191"/>
            <a:ext cx="1885950" cy="918680"/>
          </a:xfrm>
          <a:prstGeom prst="wedgeRectCallout">
            <a:avLst>
              <a:gd name="adj1" fmla="val 68561"/>
              <a:gd name="adj2" fmla="val -266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44932" y="2126498"/>
            <a:ext cx="1800493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起動ボタンを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クリック</a:t>
            </a:r>
          </a:p>
        </p:txBody>
      </p:sp>
      <p:sp>
        <p:nvSpPr>
          <p:cNvPr id="14" name="四角形吹き出し 13"/>
          <p:cNvSpPr/>
          <p:nvPr/>
        </p:nvSpPr>
        <p:spPr>
          <a:xfrm>
            <a:off x="6971371" y="2254591"/>
            <a:ext cx="2172629" cy="790575"/>
          </a:xfrm>
          <a:prstGeom prst="wedgeRectCallout">
            <a:avLst>
              <a:gd name="adj1" fmla="val -22260"/>
              <a:gd name="adj2" fmla="val 816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157438" y="2306502"/>
            <a:ext cx="1800493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キャラクタ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が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動く！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7740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44" y="1883144"/>
            <a:ext cx="7502298" cy="3311316"/>
          </a:xfrm>
          <a:prstGeom prst="rect">
            <a:avLst/>
          </a:prstGeom>
        </p:spPr>
      </p:pic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ブロックの削除（間違っても大丈夫！）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083481" y="3732352"/>
            <a:ext cx="2723823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不要なブロック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は、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右クリックメニュー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で，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ブロックを削除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kumimoji="1"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964291" y="3329252"/>
            <a:ext cx="819479" cy="2838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0864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86" y="2357438"/>
            <a:ext cx="8637443" cy="3383330"/>
          </a:xfrm>
          <a:prstGeom prst="rect">
            <a:avLst/>
          </a:prstGeom>
        </p:spPr>
      </p:pic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341396" y="342712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キャラクタの強制移動（間違っても大丈夫！）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14</a:t>
            </a:fld>
            <a:endParaRPr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7426531" y="3838217"/>
            <a:ext cx="1094942" cy="315541"/>
          </a:xfrm>
          <a:prstGeom prst="straightConnector1">
            <a:avLst/>
          </a:prstGeom>
          <a:ln w="50800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173260" y="4307676"/>
            <a:ext cx="364715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キャラクタ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がおかしな場所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に行ってしまったときは、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ドラッグして動かす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ことができる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8390437" y="3667735"/>
            <a:ext cx="541793" cy="90882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1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8451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48395FF5-E975-300F-73FC-D06067274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130" y="4530705"/>
            <a:ext cx="4645938" cy="232729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</a:t>
            </a:r>
            <a:r>
              <a:rPr kumimoji="1" lang="ja-JP" altLang="en-US" dirty="0"/>
              <a:t>手順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119" y="1029461"/>
            <a:ext cx="4952163" cy="3879057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US" altLang="ja-JP" b="1" dirty="0">
                <a:solidFill>
                  <a:srgbClr val="C00000"/>
                </a:solidFill>
              </a:rPr>
              <a:t>Web</a:t>
            </a:r>
            <a:r>
              <a:rPr lang="ja-JP" altLang="en-US" b="1" dirty="0">
                <a:solidFill>
                  <a:srgbClr val="C00000"/>
                </a:solidFill>
              </a:rPr>
              <a:t>ブラウザ</a:t>
            </a:r>
            <a:r>
              <a:rPr lang="ja-JP" altLang="en-US" dirty="0"/>
              <a:t>を</a:t>
            </a:r>
            <a:r>
              <a:rPr lang="ja-JP" altLang="en-US" b="1" dirty="0"/>
              <a:t>起動</a:t>
            </a:r>
            <a:r>
              <a:rPr lang="ja-JP" altLang="en-US" dirty="0"/>
              <a:t>する</a:t>
            </a:r>
            <a:endParaRPr lang="en-US" altLang="ja-JP" dirty="0"/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kumimoji="1" lang="en-US" altLang="ja-JP" dirty="0"/>
              <a:t>Web</a:t>
            </a:r>
            <a:r>
              <a:rPr kumimoji="1" lang="ja-JP" altLang="en-US" dirty="0"/>
              <a:t>ブラウザで、次</a:t>
            </a:r>
            <a:r>
              <a:rPr lang="ja-JP" altLang="en-US" dirty="0"/>
              <a:t>の</a:t>
            </a:r>
            <a:r>
              <a:rPr lang="en-US" altLang="ja-JP" dirty="0"/>
              <a:t>URL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b="1" dirty="0">
                <a:hlinkClick r:id="rId3"/>
              </a:rPr>
              <a:t>https://scratch.mit.edu/</a:t>
            </a:r>
            <a:endParaRPr lang="en-US" altLang="ja-JP" b="1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r>
              <a:rPr kumimoji="1" lang="en-US" altLang="ja-JP" dirty="0"/>
              <a:t>3.</a:t>
            </a:r>
            <a:r>
              <a:rPr kumimoji="1" lang="ja-JP" altLang="en-US" dirty="0"/>
              <a:t>「</a:t>
            </a:r>
            <a:r>
              <a:rPr lang="ja-JP" altLang="en-US" b="1" dirty="0"/>
              <a:t>作る</a:t>
            </a:r>
            <a:r>
              <a:rPr kumimoji="1" lang="ja-JP" altLang="en-US" dirty="0"/>
              <a:t>」をクリック</a:t>
            </a:r>
            <a:endParaRPr kumimoji="1" lang="en-US" altLang="ja-JP" dirty="0"/>
          </a:p>
          <a:p>
            <a:pPr marL="385763" indent="-385763">
              <a:lnSpc>
                <a:spcPct val="120000"/>
              </a:lnSpc>
              <a:buFont typeface="+mj-lt"/>
              <a:buAutoNum type="arabicPeriod" startAt="4"/>
            </a:pPr>
            <a:endParaRPr lang="en-US" altLang="ja-JP" dirty="0"/>
          </a:p>
          <a:p>
            <a:pPr marL="385763" indent="-385763">
              <a:lnSpc>
                <a:spcPct val="120000"/>
              </a:lnSpc>
              <a:buFont typeface="+mj-lt"/>
              <a:buAutoNum type="arabicPeriod" startAt="4"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682" y="2873430"/>
            <a:ext cx="4221629" cy="58633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38112" y="5633599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※</a:t>
            </a:r>
            <a:r>
              <a:rPr kumimoji="1" lang="ja-JP" altLang="en-US" sz="2400" dirty="0"/>
              <a:t>　次ページに続く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5414280" y="3054697"/>
            <a:ext cx="1586324" cy="33184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正方形/長方形 6"/>
          <p:cNvSpPr/>
          <p:nvPr/>
        </p:nvSpPr>
        <p:spPr>
          <a:xfrm>
            <a:off x="4347776" y="4470031"/>
            <a:ext cx="548689" cy="28485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3239123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4523194" y="78537"/>
            <a:ext cx="4576528" cy="657595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6. </a:t>
            </a:r>
            <a:r>
              <a:rPr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動き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」をクリック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7. </a:t>
            </a:r>
            <a:r>
              <a:rPr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　 　を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ドラッグ</a:t>
            </a:r>
            <a:r>
              <a:rPr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し、</a:t>
            </a:r>
            <a:endParaRPr lang="en-US" altLang="ja-JP" sz="24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と合体</a:t>
            </a:r>
            <a:endParaRPr lang="en-US" altLang="ja-JP" sz="24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 startAt="4"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532" y="4157642"/>
            <a:ext cx="3714750" cy="197881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07" y="4331805"/>
            <a:ext cx="3243304" cy="1727683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865" y="630093"/>
            <a:ext cx="2222069" cy="1752812"/>
          </a:xfrm>
          <a:prstGeom prst="rect">
            <a:avLst/>
          </a:prstGeom>
        </p:spPr>
      </p:pic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72306" y="98390"/>
            <a:ext cx="4010025" cy="595975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4.</a:t>
            </a:r>
            <a:r>
              <a:rPr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イベント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」をクリック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5.</a:t>
            </a:r>
            <a:r>
              <a:rPr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　　　　を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ドラッグ</a:t>
            </a:r>
            <a:endParaRPr lang="en-US" altLang="ja-JP" sz="24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（左ボタンを押しながら移動し、左ボタンを離す）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 startAt="4"/>
            </a:pPr>
            <a:endParaRPr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906864" y="1202173"/>
            <a:ext cx="512539" cy="40324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2038516" y="5028330"/>
            <a:ext cx="1006250" cy="362634"/>
          </a:xfrm>
          <a:prstGeom prst="straightConnector1">
            <a:avLst/>
          </a:prstGeom>
          <a:ln w="50800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501081" y="4793297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ドラッグ</a:t>
            </a: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2848" y="2982563"/>
            <a:ext cx="878681" cy="335756"/>
          </a:xfrm>
          <a:prstGeom prst="rect">
            <a:avLst/>
          </a:prstGeom>
        </p:spPr>
      </p:pic>
      <p:cxnSp>
        <p:nvCxnSpPr>
          <p:cNvPr id="26" name="直線矢印コネクタ 25"/>
          <p:cNvCxnSpPr/>
          <p:nvPr/>
        </p:nvCxnSpPr>
        <p:spPr>
          <a:xfrm>
            <a:off x="6156248" y="4571173"/>
            <a:ext cx="1295651" cy="716396"/>
          </a:xfrm>
          <a:prstGeom prst="straightConnector1">
            <a:avLst/>
          </a:prstGeom>
          <a:ln w="50800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6554224" y="4457199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ドラッグ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187937" y="5582476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２つを合体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071" y="721539"/>
            <a:ext cx="2136192" cy="1685070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>
          <a:xfrm>
            <a:off x="1127071" y="1910192"/>
            <a:ext cx="440301" cy="4191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48DAB86A-091E-4E3D-B2E8-EFD4B806CC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929" y="2905866"/>
            <a:ext cx="1208190" cy="523134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56BE1D0B-D4B4-490D-B4A3-4074406BB7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5810" y="2888874"/>
            <a:ext cx="1208190" cy="52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1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54" y="1321101"/>
            <a:ext cx="7858720" cy="4177393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5472586" y="2221717"/>
            <a:ext cx="1965463" cy="5078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イベント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26980" y="3782580"/>
            <a:ext cx="1965463" cy="5078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動き</a:t>
            </a:r>
          </a:p>
        </p:txBody>
      </p:sp>
      <p:sp>
        <p:nvSpPr>
          <p:cNvPr id="3" name="楕円 2"/>
          <p:cNvSpPr/>
          <p:nvPr/>
        </p:nvSpPr>
        <p:spPr>
          <a:xfrm>
            <a:off x="2133600" y="3204804"/>
            <a:ext cx="1654865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14603" y="2613236"/>
            <a:ext cx="1965463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組み合わせて合体</a:t>
            </a:r>
          </a:p>
        </p:txBody>
      </p:sp>
    </p:spTree>
    <p:extLst>
      <p:ext uri="{BB962C8B-B14F-4D97-AF65-F5344CB8AC3E}">
        <p14:creationId xmlns:p14="http://schemas.microsoft.com/office/powerpoint/2010/main" val="3880197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112" y="4022632"/>
            <a:ext cx="1809016" cy="14246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112" y="1216083"/>
            <a:ext cx="2555422" cy="2012395"/>
          </a:xfrm>
          <a:prstGeom prst="rect">
            <a:avLst/>
          </a:prstGeom>
        </p:spPr>
      </p:pic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207698" y="282114"/>
            <a:ext cx="5234490" cy="186730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8.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 ボタンをクリックすると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キャラクタ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が、少し右に、動く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679604" y="1276191"/>
            <a:ext cx="333938" cy="38074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83" y="274933"/>
            <a:ext cx="440954" cy="423863"/>
          </a:xfrm>
          <a:prstGeom prst="rect">
            <a:avLst/>
          </a:prstGeom>
        </p:spPr>
      </p:pic>
      <p:sp>
        <p:nvSpPr>
          <p:cNvPr id="30" name="コンテンツ プレースホルダー 2"/>
          <p:cNvSpPr txBox="1">
            <a:spLocks/>
          </p:cNvSpPr>
          <p:nvPr/>
        </p:nvSpPr>
        <p:spPr>
          <a:xfrm>
            <a:off x="168872" y="3550913"/>
            <a:ext cx="5658731" cy="186730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9.  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ボタンを数回クリックしてみよう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55" y="3521732"/>
            <a:ext cx="440954" cy="423863"/>
          </a:xfrm>
          <a:prstGeom prst="rect">
            <a:avLst/>
          </a:prstGeom>
        </p:spPr>
      </p:pic>
      <p:sp>
        <p:nvSpPr>
          <p:cNvPr id="36" name="正方形/長方形 35"/>
          <p:cNvSpPr/>
          <p:nvPr/>
        </p:nvSpPr>
        <p:spPr>
          <a:xfrm>
            <a:off x="1536621" y="3942589"/>
            <a:ext cx="333938" cy="38074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8925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Scratch</a:t>
            </a:r>
            <a:r>
              <a:rPr lang="ja-JP" altLang="en-US" dirty="0"/>
              <a:t> のブロック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321845" y="1205497"/>
            <a:ext cx="8172450" cy="41212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ブロック</a:t>
            </a:r>
            <a:r>
              <a:rPr lang="ja-JP" altLang="en-US" sz="2400" dirty="0">
                <a:latin typeface="Arial" panose="020B0604020202020204" pitchFamily="34" charset="0"/>
                <a:cs typeface="Calibri" panose="020F0502020204030204" pitchFamily="34" charset="0"/>
              </a:rPr>
              <a:t>を組み合わせて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キャラクタ</a:t>
            </a:r>
            <a:r>
              <a:rPr lang="ja-JP" altLang="en-US" sz="2400" dirty="0">
                <a:latin typeface="Arial" panose="020B0604020202020204" pitchFamily="34" charset="0"/>
                <a:cs typeface="Calibri" panose="020F0502020204030204" pitchFamily="34" charset="0"/>
              </a:rPr>
              <a:t>を動かす</a:t>
            </a:r>
            <a:endParaRPr lang="en-US" altLang="ja-JP" sz="24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endParaRPr lang="en-US" altLang="ja-JP" sz="24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endParaRPr lang="en-US" altLang="ja-JP" sz="24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endParaRPr lang="en-US" altLang="ja-JP" sz="24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endParaRPr lang="en-US" altLang="ja-JP" sz="24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endParaRPr lang="en-US" altLang="ja-JP" sz="24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ブロック</a:t>
            </a:r>
            <a:r>
              <a:rPr lang="ja-JP" altLang="en-US" sz="2400" dirty="0">
                <a:latin typeface="Arial" panose="020B0604020202020204" pitchFamily="34" charset="0"/>
                <a:cs typeface="Calibri" panose="020F0502020204030204" pitchFamily="34" charset="0"/>
              </a:rPr>
              <a:t>には、たくさんの種類がある</a:t>
            </a:r>
            <a:endParaRPr lang="en-US" altLang="ja-JP" sz="2400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96" y="1680735"/>
            <a:ext cx="2464681" cy="167753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264150" y="2642876"/>
            <a:ext cx="1800493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離れていると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うまく動かない</a:t>
            </a:r>
          </a:p>
        </p:txBody>
      </p:sp>
      <p:sp>
        <p:nvSpPr>
          <p:cNvPr id="8" name="楕円 7"/>
          <p:cNvSpPr/>
          <p:nvPr/>
        </p:nvSpPr>
        <p:spPr>
          <a:xfrm>
            <a:off x="1004005" y="2327502"/>
            <a:ext cx="668372" cy="3839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405" y="1680735"/>
            <a:ext cx="2274445" cy="167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35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目次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１．プログラミング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２．</a:t>
            </a:r>
            <a:r>
              <a:rPr lang="en-US" altLang="ja-JP" dirty="0"/>
              <a:t>Scratch </a:t>
            </a:r>
            <a:r>
              <a:rPr lang="ja-JP" altLang="en-US" dirty="0"/>
              <a:t>のブロックとキャラクタ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３．</a:t>
            </a:r>
            <a:r>
              <a:rPr lang="en-US" altLang="ja-JP" dirty="0"/>
              <a:t>Scratch </a:t>
            </a:r>
            <a:r>
              <a:rPr lang="ja-JP" altLang="en-US" dirty="0"/>
              <a:t>でキャラクタを増やす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４．キャラクタを自動で動かす（制御）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41347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Scratch </a:t>
            </a:r>
            <a:r>
              <a:rPr lang="ja-JP" altLang="en-US" dirty="0"/>
              <a:t>の良さ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コンピュータを用いてプログラムを製作</a:t>
            </a:r>
            <a:endParaRPr lang="en-US" altLang="ja-JP" dirty="0"/>
          </a:p>
          <a:p>
            <a:r>
              <a:rPr lang="ja-JP" altLang="en-US" dirty="0"/>
              <a:t>日本語対応</a:t>
            </a:r>
          </a:p>
          <a:p>
            <a:r>
              <a:rPr lang="ja-JP" altLang="en-US" dirty="0"/>
              <a:t>オンラインで動く（インターネットがあれば，使える）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5400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３</a:t>
            </a:r>
            <a:r>
              <a:rPr lang="en-US" altLang="ja-JP" dirty="0"/>
              <a:t>. Scratch </a:t>
            </a:r>
            <a:r>
              <a:rPr lang="ja-JP" altLang="en-US" dirty="0"/>
              <a:t>でキャラクタを増やす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DB43278C-2AD9-48D4-A99B-F848F329CC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24494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642253"/>
            <a:ext cx="8753475" cy="50720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Scratch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キャラクタ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22</a:t>
            </a:fld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85775" y="1658737"/>
            <a:ext cx="8172450" cy="4697614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solidFill>
                  <a:srgbClr val="C00000"/>
                </a:solidFill>
              </a:rPr>
              <a:t>キャラクタ</a:t>
            </a:r>
            <a:r>
              <a:rPr lang="ja-JP" altLang="en-US" sz="2400" dirty="0"/>
              <a:t>は自由に増やすことができる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>
                <a:solidFill>
                  <a:srgbClr val="C00000"/>
                </a:solidFill>
              </a:rPr>
              <a:t>キャラクタ</a:t>
            </a:r>
            <a:r>
              <a:rPr lang="ja-JP" altLang="en-US" sz="2400" b="1" dirty="0"/>
              <a:t>ごと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プログラムを組み立てる</a:t>
            </a:r>
            <a:endParaRPr lang="en-US" altLang="ja-JP" sz="2400" b="1" dirty="0"/>
          </a:p>
          <a:p>
            <a:endParaRPr lang="en-US" altLang="ja-JP" sz="2400" dirty="0"/>
          </a:p>
          <a:p>
            <a:r>
              <a:rPr lang="ja-JP" altLang="en-US" sz="2400" dirty="0">
                <a:solidFill>
                  <a:srgbClr val="C00000"/>
                </a:solidFill>
              </a:rPr>
              <a:t>キャラクタ</a:t>
            </a:r>
            <a:r>
              <a:rPr lang="ja-JP" altLang="en-US" sz="2400" dirty="0"/>
              <a:t>を増やした直後は、</a:t>
            </a:r>
            <a:r>
              <a:rPr lang="ja-JP" altLang="en-US" sz="2400" b="1" dirty="0"/>
              <a:t>プログラムは空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dirty="0"/>
              <a:t>　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8132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80" y="1427516"/>
            <a:ext cx="3971281" cy="376033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スプライトとは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スプライトとは、キャラクタの画像データのこと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23</a:t>
            </a:fld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522873" y="4590492"/>
            <a:ext cx="846572" cy="59735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498" y="1922816"/>
            <a:ext cx="3989573" cy="280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2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757" y="644894"/>
            <a:ext cx="8201025" cy="43401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dirty="0"/>
              <a:t>1</a:t>
            </a:r>
            <a:r>
              <a:rPr lang="ja-JP" altLang="en-US" dirty="0" err="1"/>
              <a:t>．</a:t>
            </a:r>
            <a:r>
              <a:rPr lang="ja-JP" altLang="en-US" dirty="0"/>
              <a:t>「</a:t>
            </a:r>
            <a:r>
              <a:rPr lang="ja-JP" altLang="en-US" b="1" dirty="0"/>
              <a:t>スプライトを選ぶ</a:t>
            </a:r>
            <a:r>
              <a:rPr lang="ja-JP" altLang="en-US" dirty="0"/>
              <a:t>」をクリック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dirty="0"/>
              <a:t>2</a:t>
            </a:r>
            <a:r>
              <a:rPr lang="ja-JP" altLang="en-US" dirty="0" err="1"/>
              <a:t>．</a:t>
            </a:r>
            <a:r>
              <a:rPr lang="ja-JP" altLang="en-US" dirty="0"/>
              <a:t>好きな</a:t>
            </a:r>
            <a:r>
              <a:rPr lang="ja-JP" altLang="en-US" b="1" dirty="0">
                <a:solidFill>
                  <a:srgbClr val="C00000"/>
                </a:solidFill>
              </a:rPr>
              <a:t>キャラクタ</a:t>
            </a:r>
            <a:r>
              <a:rPr lang="ja-JP" altLang="en-US" dirty="0"/>
              <a:t>を選ぶ</a:t>
            </a:r>
            <a:endParaRPr lang="en-US" altLang="ja-JP" dirty="0"/>
          </a:p>
          <a:p>
            <a:pPr marL="385763" indent="-385763">
              <a:lnSpc>
                <a:spcPct val="120000"/>
              </a:lnSpc>
              <a:buFont typeface="+mj-lt"/>
              <a:buAutoNum type="arabicPeriod" startAt="4"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093" y="1426729"/>
            <a:ext cx="2537086" cy="2402321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3349871" y="3372783"/>
            <a:ext cx="476458" cy="40728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727" y="4780124"/>
            <a:ext cx="2224746" cy="156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14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838" y="1099233"/>
            <a:ext cx="1856864" cy="194653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0793" y="336191"/>
            <a:ext cx="8201025" cy="3879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3</a:t>
            </a:r>
            <a:r>
              <a:rPr lang="ja-JP" altLang="en-US" dirty="0" err="1"/>
              <a:t>．</a:t>
            </a:r>
            <a:r>
              <a:rPr lang="ja-JP" altLang="en-US" dirty="0"/>
              <a:t>新しいキャラクタを選んでから。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dirty="0"/>
              <a:t>4. </a:t>
            </a:r>
            <a:r>
              <a:rPr lang="ja-JP" altLang="en-US" dirty="0"/>
              <a:t>前と同じようにブロックを組み立てる</a:t>
            </a:r>
            <a:endParaRPr lang="en-US" altLang="ja-JP" dirty="0"/>
          </a:p>
          <a:p>
            <a:pPr marL="385763" indent="-385763">
              <a:lnSpc>
                <a:spcPct val="120000"/>
              </a:lnSpc>
              <a:buFont typeface="+mj-lt"/>
              <a:buAutoNum type="arabicPeriod" startAt="4"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758458" y="1517946"/>
            <a:ext cx="361930" cy="41344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80" y="4092252"/>
            <a:ext cx="5544061" cy="17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12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790" y="2093013"/>
            <a:ext cx="4772025" cy="3774886"/>
          </a:xfrm>
          <a:prstGeom prst="rect">
            <a:avLst/>
          </a:prstGeom>
        </p:spPr>
      </p:pic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319856" y="429986"/>
            <a:ext cx="7420085" cy="11334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5.      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ボタンをクリックするとキャラクタが動く。何度かクリックしてみよう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862" y="475422"/>
            <a:ext cx="440954" cy="423863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2252993" y="2185542"/>
            <a:ext cx="378754" cy="36013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0932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４</a:t>
            </a:r>
            <a:r>
              <a:rPr lang="en-US" altLang="ja-JP" dirty="0"/>
              <a:t>. </a:t>
            </a:r>
            <a:r>
              <a:rPr lang="ja-JP" altLang="en-US" dirty="0"/>
              <a:t>キャラクタを自動で動かす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（制御）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0C57BC67-2212-4ABA-90C5-E6F634C4FA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0357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385" y="1212784"/>
            <a:ext cx="4546991" cy="359687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①　繰り返し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28</a:t>
            </a:fld>
            <a:endParaRPr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1745971" y="3767186"/>
            <a:ext cx="598330" cy="44083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354535" y="3591965"/>
            <a:ext cx="1188326" cy="66628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016749" y="4278625"/>
            <a:ext cx="1454244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lvl="1"/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ずっと</a:t>
            </a:r>
            <a:endParaRPr kumimoji="1" lang="ja-JP" altLang="en-US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V="1">
            <a:off x="3553097" y="3277289"/>
            <a:ext cx="1372250" cy="449834"/>
          </a:xfrm>
          <a:prstGeom prst="straightConnector1">
            <a:avLst/>
          </a:prstGeom>
          <a:ln w="50800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3963109" y="3539962"/>
            <a:ext cx="1261884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ドラッグ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019817" y="4467602"/>
            <a:ext cx="3339376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lvl="1"/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キャラクタが自動で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lvl="1"/>
            <a:r>
              <a:rPr kumimoji="1"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動き続ける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ようになる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09321" y="3727123"/>
            <a:ext cx="1184940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lvl="1"/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制御</a:t>
            </a:r>
            <a:endParaRPr kumimoji="1" lang="ja-JP" altLang="en-US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97769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347" y="1806646"/>
            <a:ext cx="4489303" cy="319325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②　もし・・・たら、・・・する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29</a:t>
            </a:fld>
            <a:endParaRPr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208467" y="2150249"/>
            <a:ext cx="591252" cy="32944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650899" y="2775119"/>
            <a:ext cx="1565230" cy="45909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16377" y="2107220"/>
            <a:ext cx="1492090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1"/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動き</a:t>
            </a:r>
            <a:endParaRPr kumimoji="1" lang="ja-JP" altLang="en-US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4010185" y="2980433"/>
            <a:ext cx="1023257" cy="386443"/>
          </a:xfrm>
          <a:prstGeom prst="straightConnector1">
            <a:avLst/>
          </a:prstGeom>
          <a:ln w="50800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4050410" y="3770806"/>
            <a:ext cx="1582490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ドラッグ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632899" y="3896498"/>
            <a:ext cx="3429561" cy="73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1"/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端に着いたら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lvl="1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跳ね返るようになる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-101534" y="2738624"/>
            <a:ext cx="2567897" cy="73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1"/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もし端に着いたら、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跳ね返る</a:t>
            </a:r>
          </a:p>
        </p:txBody>
      </p:sp>
    </p:spTree>
    <p:extLst>
      <p:ext uri="{BB962C8B-B14F-4D97-AF65-F5344CB8AC3E}">
        <p14:creationId xmlns:p14="http://schemas.microsoft.com/office/powerpoint/2010/main" val="4250071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1. </a:t>
            </a:r>
            <a:r>
              <a:rPr lang="ja-JP" altLang="en-US" dirty="0"/>
              <a:t>プログラミング</a:t>
            </a:r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14089621-73E5-43D0-938F-9E806024B9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80514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39" y="1757596"/>
            <a:ext cx="4462110" cy="33445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③　強制中断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30</a:t>
            </a:fld>
            <a:endParaRPr lang="ja-JP" altLang="en-US"/>
          </a:p>
        </p:txBody>
      </p:sp>
      <p:sp>
        <p:nvSpPr>
          <p:cNvPr id="17" name="四角形吹き出し 16"/>
          <p:cNvSpPr/>
          <p:nvPr/>
        </p:nvSpPr>
        <p:spPr>
          <a:xfrm>
            <a:off x="726037" y="2643359"/>
            <a:ext cx="2042602" cy="903581"/>
          </a:xfrm>
          <a:prstGeom prst="wedgeRectCallout">
            <a:avLst>
              <a:gd name="adj1" fmla="val 89918"/>
              <a:gd name="adj2" fmla="val -934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414635" y="1992947"/>
            <a:ext cx="394562" cy="33350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91849" y="2727878"/>
            <a:ext cx="1976790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強制中断用の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ボタン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0516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１．新しいキャラクタが選ばれていることを確認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２．「制御」を選び　　　　をドラッグ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31</a:t>
            </a:fld>
            <a:endParaRPr lang="ja-JP" altLang="en-US" dirty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75" y="4246865"/>
            <a:ext cx="3149055" cy="179778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639" y="1415990"/>
            <a:ext cx="2258921" cy="172741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85888" y="6388608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2200946" y="2137312"/>
            <a:ext cx="633306" cy="56954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900322" y="5676245"/>
            <a:ext cx="420895" cy="27874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055" y="3541707"/>
            <a:ext cx="1063864" cy="597136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1283228" y="4917853"/>
            <a:ext cx="764678" cy="54646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11717" y="5535545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ドラッグ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829648" y="5329996"/>
            <a:ext cx="6463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合体</a:t>
            </a: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2013742" y="5257701"/>
            <a:ext cx="1054632" cy="159761"/>
          </a:xfrm>
          <a:prstGeom prst="straightConnector1">
            <a:avLst/>
          </a:prstGeom>
          <a:ln w="50800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169" y="4261013"/>
            <a:ext cx="2681803" cy="253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72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7" y="1822639"/>
            <a:ext cx="4510315" cy="2508327"/>
          </a:xfrm>
          <a:prstGeom prst="rect">
            <a:avLst/>
          </a:prstGeom>
        </p:spPr>
      </p:pic>
      <p:sp>
        <p:nvSpPr>
          <p:cNvPr id="8" name="タイトル 7">
            <a:extLst>
              <a:ext uri="{FF2B5EF4-FFF2-40B4-BE49-F238E27FC236}">
                <a16:creationId xmlns:a16="http://schemas.microsoft.com/office/drawing/2014/main" id="{0F999581-A64C-4EC4-9E4C-65399381B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3.</a:t>
            </a:r>
            <a:r>
              <a:rPr lang="ja-JP" altLang="en-US" dirty="0"/>
              <a:t>「動き」を選び　　　　　　　　をドラッグ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32</a:t>
            </a:fld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0819" y="6392803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472866" y="2223332"/>
            <a:ext cx="501311" cy="36848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913738" y="3698618"/>
            <a:ext cx="1373813" cy="40631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399023" y="3898272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ドラッグ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180044" y="3866569"/>
            <a:ext cx="6463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合体</a:t>
            </a:r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2287550" y="3530353"/>
            <a:ext cx="1122938" cy="336216"/>
          </a:xfrm>
          <a:prstGeom prst="straightConnector1">
            <a:avLst/>
          </a:prstGeom>
          <a:ln w="50800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360" y="755116"/>
            <a:ext cx="2444183" cy="57204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904" y="1693375"/>
            <a:ext cx="3837386" cy="38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94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241" y="2038698"/>
            <a:ext cx="4335066" cy="3438156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33</a:t>
            </a:fld>
            <a:endParaRPr lang="ja-JP" altLang="en-US" dirty="0"/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194617" y="406061"/>
            <a:ext cx="8392985" cy="85565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4.      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ボタンをクリックすると</a:t>
            </a: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キャラクタ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が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動く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       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ボタンをクリックすると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止まる</a:t>
            </a:r>
            <a:endParaRPr lang="en-US" altLang="ja-JP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48" y="457036"/>
            <a:ext cx="440954" cy="423863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2237649" y="2277733"/>
            <a:ext cx="378754" cy="36013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616403" y="2277733"/>
            <a:ext cx="378754" cy="36013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626" y="1182651"/>
            <a:ext cx="401398" cy="38081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66204" y="6350858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</p:spTree>
    <p:extLst>
      <p:ext uri="{BB962C8B-B14F-4D97-AF65-F5344CB8AC3E}">
        <p14:creationId xmlns:p14="http://schemas.microsoft.com/office/powerpoint/2010/main" val="2314186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34</a:t>
            </a:fld>
            <a:endParaRPr lang="ja-JP" altLang="en-US" dirty="0"/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239917" y="233063"/>
            <a:ext cx="8669191" cy="85565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５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.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ボタンをクリックして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止めてから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，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15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度回す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加える．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b="1" u="sng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動き始める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ときに、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ななめに傾く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ようになる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3740552" y="3787904"/>
            <a:ext cx="435428" cy="80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30" y="331961"/>
            <a:ext cx="401398" cy="38081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24" y="2473100"/>
            <a:ext cx="3432196" cy="330144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0311" y="2764987"/>
            <a:ext cx="4628797" cy="2557802"/>
          </a:xfrm>
          <a:prstGeom prst="rect">
            <a:avLst/>
          </a:prstGeom>
        </p:spPr>
      </p:pic>
      <p:cxnSp>
        <p:nvCxnSpPr>
          <p:cNvPr id="10" name="直線矢印コネクタ 9"/>
          <p:cNvCxnSpPr/>
          <p:nvPr/>
        </p:nvCxnSpPr>
        <p:spPr>
          <a:xfrm>
            <a:off x="5831059" y="3723712"/>
            <a:ext cx="1480007" cy="9763"/>
          </a:xfrm>
          <a:prstGeom prst="straightConnector1">
            <a:avLst/>
          </a:prstGeom>
          <a:ln w="50800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4820071" y="3514986"/>
            <a:ext cx="1056417" cy="41106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0115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898" y="1995252"/>
            <a:ext cx="3890099" cy="3499313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35</a:t>
            </a:fld>
            <a:endParaRPr lang="ja-JP" altLang="en-US" dirty="0"/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209757" y="246173"/>
            <a:ext cx="8649017" cy="85565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6.      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ボタンをクリックすると</a:t>
            </a: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キャラクタ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が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動く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       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ボタンをクリックすると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止まる</a:t>
            </a:r>
            <a:endParaRPr lang="en-US" altLang="ja-JP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016" y="304896"/>
            <a:ext cx="440954" cy="423863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2019885" y="2163982"/>
            <a:ext cx="378754" cy="36013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398639" y="2163982"/>
            <a:ext cx="378754" cy="36013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794" y="977318"/>
            <a:ext cx="401398" cy="38081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142309" y="3283646"/>
            <a:ext cx="2646878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動き始めの瞬間に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１５度傾く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1475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４．繰り返しの例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36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04" y="959722"/>
            <a:ext cx="4989094" cy="496929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127916" y="3038957"/>
            <a:ext cx="2608406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強制中断する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700" dirty="0" err="1">
                <a:latin typeface="Arial" panose="020B0604020202020204" pitchFamily="34" charset="0"/>
                <a:ea typeface="メイリオ" panose="020B0604030504040204" pitchFamily="50" charset="-128"/>
              </a:rPr>
              <a:t>まで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動き続ける</a:t>
            </a:r>
          </a:p>
        </p:txBody>
      </p:sp>
    </p:spTree>
    <p:extLst>
      <p:ext uri="{BB962C8B-B14F-4D97-AF65-F5344CB8AC3E}">
        <p14:creationId xmlns:p14="http://schemas.microsoft.com/office/powerpoint/2010/main" val="15426434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自由制作のストーリー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いろいろな機能を実際に試す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うまく行ったこと（成功）を仲間と分かち合う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迷ったときは質問する（質問すること自体が勉強になる）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182743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229" y="1319332"/>
            <a:ext cx="2532342" cy="211966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7800" y="175028"/>
            <a:ext cx="8605253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スクラッチ（</a:t>
            </a:r>
            <a:r>
              <a:rPr lang="en-US" altLang="ja-JP" dirty="0"/>
              <a:t>Scratch</a:t>
            </a:r>
            <a:r>
              <a:rPr lang="ja-JP" altLang="en-US" dirty="0"/>
              <a:t>）でのキャラクタの操作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キャラクタの削除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キャラクタの強制移動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38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686379" y="1655235"/>
            <a:ext cx="431739" cy="55006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62774" y="1770677"/>
            <a:ext cx="3262432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削除したいキャラクタ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の「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x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」で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削除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2739830" y="4760561"/>
            <a:ext cx="324839" cy="5489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25405" y="4314109"/>
            <a:ext cx="3877985" cy="15696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マウスで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ドラッグ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（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右ボタンを押しながら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プログラム実行中でも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　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OK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63" y="4308873"/>
            <a:ext cx="1956137" cy="149252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100" y="4277757"/>
            <a:ext cx="1996919" cy="152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156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作ってみよう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91E9D046-CF92-495D-B39B-42693E2ED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39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04" y="644893"/>
            <a:ext cx="6052232" cy="60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15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プログラム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321845" y="953263"/>
            <a:ext cx="8461208" cy="2476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プログラム</a:t>
            </a:r>
            <a:r>
              <a:rPr lang="ja-JP" altLang="en-US" dirty="0">
                <a:latin typeface="Arial" panose="020B0604020202020204" pitchFamily="34" charset="0"/>
                <a:cs typeface="Calibri" panose="020F0502020204030204" pitchFamily="34" charset="0"/>
              </a:rPr>
              <a:t>とは、</a:t>
            </a:r>
            <a:r>
              <a:rPr lang="ja-JP" altLang="en-US" b="1" u="sng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コンピュータが自動で動くための手順</a:t>
            </a:r>
            <a:r>
              <a:rPr lang="ja-JP" altLang="en-US" dirty="0">
                <a:latin typeface="Arial" panose="020B0604020202020204" pitchFamily="34" charset="0"/>
                <a:cs typeface="Calibri" panose="020F0502020204030204" pitchFamily="34" charset="0"/>
              </a:rPr>
              <a:t>を書いたもの</a:t>
            </a:r>
            <a:endParaRPr lang="en-US" altLang="ja-JP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プログラム</a:t>
            </a:r>
            <a:r>
              <a:rPr lang="ja-JP" altLang="en-US" dirty="0">
                <a:latin typeface="Arial" panose="020B0604020202020204" pitchFamily="34" charset="0"/>
                <a:cs typeface="Calibri" panose="020F0502020204030204" pitchFamily="34" charset="0"/>
              </a:rPr>
              <a:t>の</a:t>
            </a: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起動</a:t>
            </a:r>
            <a:r>
              <a:rPr lang="ja-JP" altLang="en-US" dirty="0">
                <a:latin typeface="Arial" panose="020B0604020202020204" pitchFamily="34" charset="0"/>
                <a:cs typeface="Calibri" panose="020F0502020204030204" pitchFamily="34" charset="0"/>
              </a:rPr>
              <a:t>によって、コンピュータが動き始める</a:t>
            </a:r>
            <a:endParaRPr lang="en-US" altLang="ja-JP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163397" y="2651808"/>
            <a:ext cx="1459079" cy="175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013" dirty="0"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642" y="3438267"/>
            <a:ext cx="6501834" cy="2869738"/>
          </a:xfrm>
          <a:prstGeom prst="rect">
            <a:avLst/>
          </a:prstGeom>
        </p:spPr>
      </p:pic>
      <p:sp>
        <p:nvSpPr>
          <p:cNvPr id="11" name="四角形吹き出し 10"/>
          <p:cNvSpPr/>
          <p:nvPr/>
        </p:nvSpPr>
        <p:spPr>
          <a:xfrm>
            <a:off x="3316543" y="5546679"/>
            <a:ext cx="2216698" cy="981121"/>
          </a:xfrm>
          <a:prstGeom prst="wedgeRectCallout">
            <a:avLst>
              <a:gd name="adj1" fmla="val -25724"/>
              <a:gd name="adj2" fmla="val -865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2400" dirty="0"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16245" y="5806406"/>
            <a:ext cx="2095883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プログラム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470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090" y="2028190"/>
            <a:ext cx="4117116" cy="2602390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40</a:t>
            </a:fld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1339" y="5081407"/>
            <a:ext cx="2646879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たくさんの種類の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ブロック</a:t>
            </a:r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6212554" y="3391620"/>
            <a:ext cx="1441307" cy="361754"/>
          </a:xfrm>
          <a:prstGeom prst="straightConnector1">
            <a:avLst/>
          </a:prstGeom>
          <a:ln w="50800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5271281" y="4630580"/>
            <a:ext cx="2895903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同じ形の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ブロックは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合体できる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175760" y="2570545"/>
            <a:ext cx="141577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六角形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ブロック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116379" y="2617297"/>
            <a:ext cx="1107996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六角形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の穴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1" y="1124629"/>
            <a:ext cx="1426267" cy="3765346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061" y="1105983"/>
            <a:ext cx="1387669" cy="3044313"/>
          </a:xfrm>
          <a:prstGeom prst="rect">
            <a:avLst/>
          </a:prstGeom>
        </p:spPr>
      </p:pic>
      <p:sp>
        <p:nvSpPr>
          <p:cNvPr id="26" name="正方形/長方形 25"/>
          <p:cNvSpPr/>
          <p:nvPr/>
        </p:nvSpPr>
        <p:spPr>
          <a:xfrm>
            <a:off x="4905265" y="3116585"/>
            <a:ext cx="1368607" cy="3431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6420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コンピュータとプログラム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　コンピュータは，プログラムで動く．</a:t>
            </a:r>
          </a:p>
          <a:p>
            <a:pPr marL="0" indent="0">
              <a:buNone/>
            </a:pPr>
            <a:r>
              <a:rPr lang="ja-JP" altLang="en-US" dirty="0"/>
              <a:t>②　コンピュータは，プログラム通りに自動で動く</a:t>
            </a:r>
          </a:p>
          <a:p>
            <a:pPr marL="0" indent="0">
              <a:buNone/>
            </a:pPr>
            <a:r>
              <a:rPr lang="ja-JP" altLang="en-US" dirty="0"/>
              <a:t>　　「マシン」である．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　コンピュータは，人間の知的能力を，</a:t>
            </a:r>
          </a:p>
          <a:p>
            <a:pPr marL="0" indent="0">
              <a:buNone/>
            </a:pPr>
            <a:r>
              <a:rPr lang="ja-JP" altLang="en-US" dirty="0"/>
              <a:t>　　強力に増幅できるマシンである</a:t>
            </a:r>
          </a:p>
          <a:p>
            <a:pPr marL="0" indent="0">
              <a:buNone/>
            </a:pPr>
            <a:r>
              <a:rPr lang="ja-JP" altLang="en-US" dirty="0"/>
              <a:t>④　コンピュータは，ネットワークでつながるよう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になった．その結果，生活や社会を大きく変容</a:t>
            </a:r>
          </a:p>
          <a:p>
            <a:pPr marL="0" indent="0">
              <a:buNone/>
            </a:pPr>
            <a:r>
              <a:rPr lang="ja-JP" altLang="en-US" dirty="0"/>
              <a:t>　　できる能力を持つようになった．</a:t>
            </a:r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31229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プログラムを学ぶことは役立つ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b="1" i="1" dirty="0">
                <a:solidFill>
                  <a:srgbClr val="C00000"/>
                </a:solidFill>
              </a:rPr>
              <a:t>プログラム</a:t>
            </a:r>
            <a:r>
              <a:rPr kumimoji="1" lang="ja-JP" altLang="en-US" dirty="0"/>
              <a:t>を作ることは</a:t>
            </a:r>
            <a:r>
              <a:rPr kumimoji="1" lang="ja-JP" altLang="en-US" b="1" dirty="0">
                <a:solidFill>
                  <a:srgbClr val="C00000"/>
                </a:solidFill>
              </a:rPr>
              <a:t>クリエイティブ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創造力，自由な発想，チャレンジ精神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構成力，思考力の涵養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C00000"/>
                </a:solidFill>
              </a:rPr>
              <a:t>プログラム</a:t>
            </a:r>
            <a:r>
              <a:rPr kumimoji="1" lang="ja-JP" altLang="en-US" dirty="0"/>
              <a:t>を作ることは，</a:t>
            </a:r>
            <a:r>
              <a:rPr kumimoji="1" lang="ja-JP" altLang="en-US" b="1" u="sng" dirty="0">
                <a:solidFill>
                  <a:srgbClr val="FF0000"/>
                </a:solidFill>
              </a:rPr>
              <a:t>「部品」を組み立てて，作品を作り上げる</a:t>
            </a:r>
            <a:r>
              <a:rPr kumimoji="1" lang="ja-JP" altLang="en-US" dirty="0"/>
              <a:t>ことに似ている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 dirty="0"/>
              <a:t>コンピュータエンジニアとしての素養，知識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を学ぶことは、コンピュータを学ぶこと。コンピュータを自在に操ることができるようになる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4970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2. Scratch </a:t>
            </a:r>
            <a:r>
              <a:rPr lang="ja-JP" altLang="en-US" dirty="0"/>
              <a:t>のブロックとキャラクタ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ADC766D7-69AF-4A63-BABE-B9AB3E7D3F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51294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Scratch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Scratch </a:t>
            </a:r>
            <a:r>
              <a:rPr lang="ja-JP" altLang="en-US" dirty="0"/>
              <a:t>を用いて，</a:t>
            </a:r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の製作を行うことができる．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8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56" y="2032951"/>
            <a:ext cx="8052529" cy="3554173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>
            <a:off x="5069840" y="6266779"/>
            <a:ext cx="292048" cy="344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2400" dirty="0"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74147" y="6057087"/>
            <a:ext cx="3393802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その鍵は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　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プログラム</a:t>
            </a:r>
            <a:endParaRPr lang="en-US" altLang="ja-JP" sz="24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0" name="四角形吹き出し 9"/>
          <p:cNvSpPr/>
          <p:nvPr/>
        </p:nvSpPr>
        <p:spPr>
          <a:xfrm>
            <a:off x="3316543" y="4178598"/>
            <a:ext cx="2216698" cy="981121"/>
          </a:xfrm>
          <a:prstGeom prst="wedgeRectCallout">
            <a:avLst>
              <a:gd name="adj1" fmla="val -25724"/>
              <a:gd name="adj2" fmla="val -865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2400" dirty="0"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1" name="四角形吹き出し 10"/>
          <p:cNvSpPr/>
          <p:nvPr/>
        </p:nvSpPr>
        <p:spPr>
          <a:xfrm>
            <a:off x="6853092" y="1965109"/>
            <a:ext cx="2019636" cy="897198"/>
          </a:xfrm>
          <a:prstGeom prst="wedgeRectCallout">
            <a:avLst>
              <a:gd name="adj1" fmla="val -11154"/>
              <a:gd name="adj2" fmla="val 1170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2400" dirty="0"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52482" y="2258276"/>
            <a:ext cx="1910959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キャラクタ</a:t>
            </a:r>
            <a:endParaRPr lang="en-US" altLang="ja-JP" sz="24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616245" y="4438325"/>
            <a:ext cx="2095883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プログラム</a:t>
            </a:r>
            <a:endParaRPr lang="en-US" altLang="ja-JP" sz="24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32943" y="4403910"/>
            <a:ext cx="3311057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プログラム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に書いた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手順通りに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キャラクタ</a:t>
            </a:r>
            <a:endParaRPr lang="en-US" altLang="ja-JP" sz="24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が動く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37684" y="6208313"/>
            <a:ext cx="357020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キャラクタ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を自在に操る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307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いまからの実習では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indent="0">
              <a:buNone/>
            </a:pPr>
            <a:endParaRPr kumimoji="1" lang="ja-JP" altLang="en-US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9</a:t>
            </a:fld>
            <a:endParaRPr kumimoji="1" lang="ja-JP" altLang="en-US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8524" y="5615583"/>
            <a:ext cx="3570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キャラクタを自在に操る</a:t>
            </a:r>
            <a:endParaRPr lang="en-US" altLang="ja-JP" sz="24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・ダンス</a:t>
            </a:r>
            <a:endParaRPr lang="en-US" altLang="ja-JP" sz="24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・ゲームの世界を作る</a:t>
            </a:r>
            <a:endParaRPr lang="en-US" altLang="ja-JP" sz="24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559" y="767830"/>
            <a:ext cx="7378423" cy="43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63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738</Words>
  <Application>Microsoft Office PowerPoint</Application>
  <PresentationFormat>画面に合わせる (4:3)</PresentationFormat>
  <Paragraphs>248</Paragraphs>
  <Slides>40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6" baseType="lpstr">
      <vt:lpstr>メイリオ</vt:lpstr>
      <vt:lpstr>游ゴシック</vt:lpstr>
      <vt:lpstr>Arial</vt:lpstr>
      <vt:lpstr>Calibri</vt:lpstr>
      <vt:lpstr>Segoe UI</vt:lpstr>
      <vt:lpstr>Office テーマ</vt:lpstr>
      <vt:lpstr>Scratch プログラミング，Scratch のキャラクタ </vt:lpstr>
      <vt:lpstr>目次</vt:lpstr>
      <vt:lpstr>1. プログラミング</vt:lpstr>
      <vt:lpstr>プログラム</vt:lpstr>
      <vt:lpstr>コンピュータとプログラム</vt:lpstr>
      <vt:lpstr>プログラムを学ぶことは役立つ</vt:lpstr>
      <vt:lpstr>2. Scratch のブロックとキャラクタ</vt:lpstr>
      <vt:lpstr>Scratch</vt:lpstr>
      <vt:lpstr>いまからの実習では</vt:lpstr>
      <vt:lpstr>①　ブロックを置く</vt:lpstr>
      <vt:lpstr>②　ブロックを組み合わせる</vt:lpstr>
      <vt:lpstr>③　プログラムの起動</vt:lpstr>
      <vt:lpstr>ブロックの削除（間違っても大丈夫！）</vt:lpstr>
      <vt:lpstr>キャラクタの強制移動（間違っても大丈夫！）</vt:lpstr>
      <vt:lpstr>演習手順</vt:lpstr>
      <vt:lpstr>PowerPoint プレゼンテーション</vt:lpstr>
      <vt:lpstr>PowerPoint プレゼンテーション</vt:lpstr>
      <vt:lpstr>PowerPoint プレゼンテーション</vt:lpstr>
      <vt:lpstr>Scratch のブロック</vt:lpstr>
      <vt:lpstr>Scratch の良さ</vt:lpstr>
      <vt:lpstr>３. Scratch でキャラクタを増やす</vt:lpstr>
      <vt:lpstr>Scratch のキャラクタ</vt:lpstr>
      <vt:lpstr>スプライトとは</vt:lpstr>
      <vt:lpstr>PowerPoint プレゼンテーション</vt:lpstr>
      <vt:lpstr>PowerPoint プレゼンテーション</vt:lpstr>
      <vt:lpstr>PowerPoint プレゼンテーション</vt:lpstr>
      <vt:lpstr>４. キャラクタを自動で動かす （制御）</vt:lpstr>
      <vt:lpstr>①　繰り返し</vt:lpstr>
      <vt:lpstr>②　もし・・・たら、・・・する</vt:lpstr>
      <vt:lpstr>③　強制中断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４．繰り返しの例</vt:lpstr>
      <vt:lpstr>自由制作のストーリー</vt:lpstr>
      <vt:lpstr>スクラッチ（Scratch）でのキャラクタの操作</vt:lpstr>
      <vt:lpstr>作ってみよう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Scratch</dc:title>
  <dc:creator>kaneko kunihiko</dc:creator>
  <cp:lastModifiedBy>user</cp:lastModifiedBy>
  <cp:revision>47</cp:revision>
  <dcterms:created xsi:type="dcterms:W3CDTF">2019-11-02T00:06:04Z</dcterms:created>
  <dcterms:modified xsi:type="dcterms:W3CDTF">2023-02-03T13:19:36Z</dcterms:modified>
</cp:coreProperties>
</file>