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1037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60" d="100"/>
          <a:sy n="60" d="100"/>
        </p:scale>
        <p:origin x="126" y="2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3927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kkaneko.jp/pro/scheme/index.html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tdp.org/" TargetMode="External"/><Relationship Id="rId2" Type="http://schemas.openxmlformats.org/officeDocument/2006/relationships/hyperlink" Target="http://www.cs.rice.edu/CS/PLT/Teaching/Lectures/Released/Book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50157" y="1122363"/>
            <a:ext cx="8243685" cy="2387600"/>
          </a:xfrm>
        </p:spPr>
        <p:txBody>
          <a:bodyPr>
            <a:noAutofit/>
          </a:bodyPr>
          <a:lstStyle/>
          <a:p>
            <a:r>
              <a:rPr lang="en-US" altLang="ja-JP" dirty="0">
                <a:latin typeface="メイリオ" panose="020B0604030504040204" pitchFamily="50" charset="-128"/>
              </a:rPr>
              <a:t>s</a:t>
            </a:r>
            <a:r>
              <a:rPr lang="en-US" altLang="ja-JP" sz="4400" dirty="0">
                <a:latin typeface="メイリオ" panose="020B0604030504040204" pitchFamily="50" charset="-128"/>
              </a:rPr>
              <a:t>p-1. </a:t>
            </a:r>
            <a:r>
              <a:rPr lang="ja-JP" altLang="en-US" sz="4400" dirty="0">
                <a:latin typeface="メイリオ" panose="020B0604030504040204" pitchFamily="50" charset="-128"/>
              </a:rPr>
              <a:t>全体内容と方針</a:t>
            </a:r>
            <a:r>
              <a:rPr lang="en-US" altLang="ja-JP" dirty="0"/>
              <a:t/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5105" y="59281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  <p:sp>
        <p:nvSpPr>
          <p:cNvPr id="8" name="字幕 7">
            <a:extLst>
              <a:ext uri="{FF2B5EF4-FFF2-40B4-BE49-F238E27FC236}">
                <a16:creationId xmlns:a16="http://schemas.microsoft.com/office/drawing/2014/main" id="{E246CD48-9EDC-44F7-8CDD-2B1DAA1CE2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0157" y="3301658"/>
            <a:ext cx="8266421" cy="1506085"/>
          </a:xfrm>
        </p:spPr>
        <p:txBody>
          <a:bodyPr>
            <a:normAutofit/>
          </a:bodyPr>
          <a:lstStyle/>
          <a:p>
            <a:r>
              <a:rPr lang="ja-JP" altLang="en-US" dirty="0"/>
              <a:t>（</a:t>
            </a:r>
            <a:r>
              <a:rPr lang="en-US" altLang="ja-JP" dirty="0"/>
              <a:t>Scheme</a:t>
            </a:r>
            <a:r>
              <a:rPr lang="ja-JP" altLang="en-US" dirty="0"/>
              <a:t> プログラミング）</a:t>
            </a:r>
          </a:p>
          <a:p>
            <a:r>
              <a:rPr lang="en-US" altLang="ja-JP" dirty="0"/>
              <a:t>URL</a:t>
            </a:r>
            <a:r>
              <a:rPr lang="en-US" altLang="ja-JP" dirty="0" smtClean="0"/>
              <a:t>:</a:t>
            </a:r>
            <a:r>
              <a:rPr lang="ja-JP" altLang="en-US" dirty="0"/>
              <a:t> </a:t>
            </a:r>
            <a:r>
              <a:rPr lang="en-US" altLang="ja-JP" dirty="0">
                <a:hlinkClick r:id="rId5"/>
              </a:rPr>
              <a:t>https://</a:t>
            </a:r>
            <a:r>
              <a:rPr lang="en-US" altLang="ja-JP" dirty="0" err="1">
                <a:hlinkClick r:id="rId5"/>
              </a:rPr>
              <a:t>www.kkaneko.jp</a:t>
            </a:r>
            <a:r>
              <a:rPr lang="en-US" altLang="ja-JP" dirty="0">
                <a:hlinkClick r:id="rId5"/>
              </a:rPr>
              <a:t>/pro/scheme/</a:t>
            </a:r>
            <a:r>
              <a:rPr lang="en-US" altLang="ja-JP">
                <a:hlinkClick r:id="rId5"/>
              </a:rPr>
              <a:t>index.html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709522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4878388" y="1774825"/>
            <a:ext cx="3775075" cy="9540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プログラムの振る舞い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を</a:t>
            </a:r>
            <a:r>
              <a:rPr lang="ja-JP" altLang="en-US" sz="2800">
                <a:solidFill>
                  <a:schemeClr val="tx2"/>
                </a:solidFill>
              </a:rPr>
              <a:t>体験</a:t>
            </a:r>
            <a:r>
              <a:rPr lang="ja-JP" altLang="en-US" sz="2800"/>
              <a:t>で理解する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706438" y="2938463"/>
            <a:ext cx="2463800" cy="9556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プログラムの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実体験</a:t>
            </a:r>
            <a:r>
              <a:rPr lang="ja-JP" altLang="en-US" sz="2800"/>
              <a:t>を積む</a:t>
            </a:r>
          </a:p>
        </p:txBody>
      </p:sp>
      <p:sp>
        <p:nvSpPr>
          <p:cNvPr id="14341" name="AutoShape 5"/>
          <p:cNvSpPr>
            <a:spLocks noChangeArrowheads="1"/>
          </p:cNvSpPr>
          <p:nvPr/>
        </p:nvSpPr>
        <p:spPr bwMode="auto">
          <a:xfrm>
            <a:off x="3362325" y="3146425"/>
            <a:ext cx="812800" cy="636588"/>
          </a:xfrm>
          <a:prstGeom prst="rightArrow">
            <a:avLst>
              <a:gd name="adj1" fmla="val 50000"/>
              <a:gd name="adj2" fmla="val 3192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800"/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4900613" y="4235450"/>
            <a:ext cx="3775075" cy="9540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「正しい」プログラム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を書けるようになる</a:t>
            </a: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74751" y="4157663"/>
            <a:ext cx="387798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6600"/>
                </a:solidFill>
              </a:rPr>
              <a:t>プログラムを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6600"/>
                </a:solidFill>
              </a:rPr>
              <a:t>読む，動かす，書き換える</a:t>
            </a: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4902200" y="3181350"/>
            <a:ext cx="3416300" cy="523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プログラムに</a:t>
            </a:r>
            <a:r>
              <a:rPr lang="ja-JP" altLang="en-US" sz="2800">
                <a:solidFill>
                  <a:schemeClr val="tx2"/>
                </a:solidFill>
              </a:rPr>
              <a:t>慣れる</a:t>
            </a:r>
          </a:p>
        </p:txBody>
      </p:sp>
      <p:sp>
        <p:nvSpPr>
          <p:cNvPr id="14345" name="AutoShape 9"/>
          <p:cNvSpPr>
            <a:spLocks/>
          </p:cNvSpPr>
          <p:nvPr/>
        </p:nvSpPr>
        <p:spPr bwMode="auto">
          <a:xfrm>
            <a:off x="4349750" y="1620838"/>
            <a:ext cx="236538" cy="3698875"/>
          </a:xfrm>
          <a:prstGeom prst="leftBrace">
            <a:avLst>
              <a:gd name="adj1" fmla="val 13031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800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パソコン演習では　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57717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268413"/>
            <a:ext cx="8208962" cy="5329237"/>
          </a:xfrm>
        </p:spPr>
        <p:txBody>
          <a:bodyPr>
            <a:normAutofit fontScale="92500"/>
          </a:bodyPr>
          <a:lstStyle/>
          <a:p>
            <a:pPr marL="609600" indent="-609600" eaLnBrk="1" hangingPunct="1">
              <a:lnSpc>
                <a:spcPct val="130000"/>
              </a:lnSpc>
            </a:pPr>
            <a:r>
              <a:rPr lang="ja-JP" altLang="en-US" sz="3600" dirty="0">
                <a:solidFill>
                  <a:schemeClr val="folHlink"/>
                </a:solidFill>
              </a:rPr>
              <a:t>各自が，自分の力で練習に取り組む</a:t>
            </a:r>
            <a:endParaRPr lang="ja-JP" altLang="en-US" sz="4400" dirty="0">
              <a:solidFill>
                <a:schemeClr val="folHlink"/>
              </a:solidFill>
            </a:endParaRPr>
          </a:p>
          <a:p>
            <a:pPr marL="609600" indent="-609600" eaLnBrk="1" hangingPunct="1">
              <a:lnSpc>
                <a:spcPct val="130000"/>
              </a:lnSpc>
              <a:buFontTx/>
              <a:buAutoNum type="arabicPeriod"/>
            </a:pPr>
            <a:r>
              <a:rPr lang="ja-JP" altLang="en-US" sz="2800" dirty="0"/>
              <a:t>「手本」となるプログラムを良く読み，理解する</a:t>
            </a:r>
          </a:p>
          <a:p>
            <a:pPr marL="609600" indent="-609600" eaLnBrk="1" hangingPunct="1">
              <a:lnSpc>
                <a:spcPct val="130000"/>
              </a:lnSpc>
              <a:buFontTx/>
              <a:buAutoNum type="arabicPeriod"/>
            </a:pPr>
            <a:r>
              <a:rPr lang="ja-JP" altLang="en-US" sz="2800" dirty="0"/>
              <a:t>「手本」をまねて，自分でプログラムを作ってみる．</a:t>
            </a:r>
          </a:p>
          <a:p>
            <a:pPr marL="609600" indent="-609600" eaLnBrk="1" hangingPunct="1">
              <a:lnSpc>
                <a:spcPct val="130000"/>
              </a:lnSpc>
              <a:buFontTx/>
              <a:buAutoNum type="arabicPeriod"/>
            </a:pPr>
            <a:r>
              <a:rPr lang="ja-JP" altLang="en-US" sz="2800" dirty="0"/>
              <a:t>動かしてみる </a:t>
            </a:r>
          </a:p>
          <a:p>
            <a:pPr marL="609600" indent="-609600" eaLnBrk="1" hangingPunct="1">
              <a:lnSpc>
                <a:spcPct val="130000"/>
              </a:lnSpc>
              <a:buFontTx/>
              <a:buAutoNum type="arabicPeriod"/>
            </a:pPr>
            <a:r>
              <a:rPr lang="ja-JP" altLang="en-US" sz="2800" dirty="0"/>
              <a:t>動いたら，自分の納得のいくまで手を加える</a:t>
            </a:r>
          </a:p>
          <a:p>
            <a:pPr marL="609600" indent="-609600" eaLnBrk="1" hangingPunct="1">
              <a:lnSpc>
                <a:spcPct val="130000"/>
              </a:lnSpc>
              <a:buFontTx/>
              <a:buAutoNum type="arabicPeriod"/>
            </a:pPr>
            <a:r>
              <a:rPr lang="ja-JP" altLang="en-US" sz="2800" dirty="0"/>
              <a:t>動かないようであれば，解決の糸口を自分で探してみる　（失敗を重ねながら，理解を深める）</a:t>
            </a:r>
          </a:p>
          <a:p>
            <a:pPr marL="609600" indent="-609600" eaLnBrk="1" hangingPunct="1">
              <a:lnSpc>
                <a:spcPct val="110000"/>
              </a:lnSpc>
              <a:buFontTx/>
              <a:buAutoNum type="arabicPeriod"/>
            </a:pPr>
            <a:endParaRPr lang="en-US" altLang="ja-JP" sz="280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パソコン演習で心がけて欲しいこと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48234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685800" y="1563688"/>
            <a:ext cx="7772400" cy="4959350"/>
          </a:xfrm>
        </p:spPr>
        <p:txBody>
          <a:bodyPr/>
          <a:lstStyle/>
          <a:p>
            <a:pPr eaLnBrk="1" hangingPunct="1"/>
            <a:r>
              <a:rPr lang="ja-JP" altLang="en-US" dirty="0"/>
              <a:t>課題は，さまざまな難易度の問題を数多く提示する</a:t>
            </a:r>
          </a:p>
          <a:p>
            <a:pPr lvl="1" eaLnBrk="1" hangingPunct="1"/>
            <a:r>
              <a:rPr lang="ja-JP" altLang="en-US" dirty="0"/>
              <a:t>自分の実力にあった問題を</a:t>
            </a:r>
            <a:r>
              <a:rPr lang="ja-JP" altLang="en-US" dirty="0">
                <a:solidFill>
                  <a:schemeClr val="tx2"/>
                </a:solidFill>
              </a:rPr>
              <a:t>選択</a:t>
            </a:r>
            <a:r>
              <a:rPr lang="ja-JP" altLang="en-US" dirty="0"/>
              <a:t>して解くこと</a:t>
            </a:r>
          </a:p>
          <a:p>
            <a:pPr lvl="1" eaLnBrk="1" hangingPunct="1"/>
            <a:r>
              <a:rPr lang="ja-JP" altLang="en-US" dirty="0"/>
              <a:t>全問を解くことは求めない（採点では，「数」よりも，</a:t>
            </a:r>
            <a:r>
              <a:rPr lang="ja-JP" altLang="en-US" dirty="0">
                <a:solidFill>
                  <a:schemeClr val="tx2"/>
                </a:solidFill>
              </a:rPr>
              <a:t>「質」</a:t>
            </a:r>
            <a:r>
              <a:rPr lang="ja-JP" altLang="en-US" dirty="0"/>
              <a:t>を重視して採点する）．</a:t>
            </a:r>
          </a:p>
          <a:p>
            <a:pPr eaLnBrk="1" hangingPunct="1"/>
            <a:r>
              <a:rPr lang="ja-JP" altLang="en-US" dirty="0"/>
              <a:t>確実に理解しながら，自分の力で解くことが重要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課題について　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8069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1167" y="1177127"/>
            <a:ext cx="8077200" cy="51816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ja-JP" altLang="en-US" dirty="0">
                <a:latin typeface="メイリオ" panose="020B0604030504040204" pitchFamily="50" charset="-128"/>
              </a:rPr>
              <a:t>プログラムの</a:t>
            </a:r>
            <a:r>
              <a:rPr lang="ja-JP" altLang="en-US" dirty="0">
                <a:solidFill>
                  <a:schemeClr val="tx2"/>
                </a:solidFill>
                <a:latin typeface="メイリオ" panose="020B0604030504040204" pitchFamily="50" charset="-128"/>
              </a:rPr>
              <a:t>初心者</a:t>
            </a:r>
            <a:r>
              <a:rPr lang="ja-JP" altLang="en-US" dirty="0">
                <a:latin typeface="メイリオ" panose="020B0604030504040204" pitchFamily="50" charset="-128"/>
              </a:rPr>
              <a:t>向け</a:t>
            </a:r>
          </a:p>
          <a:p>
            <a:pPr eaLnBrk="1" hangingPunct="1">
              <a:lnSpc>
                <a:spcPct val="120000"/>
              </a:lnSpc>
            </a:pPr>
            <a:endParaRPr lang="ja-JP" altLang="en-US" dirty="0">
              <a:latin typeface="メイリオ" panose="020B0604030504040204" pitchFamily="50" charset="-128"/>
            </a:endParaRPr>
          </a:p>
          <a:p>
            <a:pPr eaLnBrk="1" hangingPunct="1">
              <a:lnSpc>
                <a:spcPct val="120000"/>
              </a:lnSpc>
            </a:pPr>
            <a:r>
              <a:rPr lang="ja-JP" altLang="en-US" dirty="0">
                <a:solidFill>
                  <a:schemeClr val="tx2"/>
                </a:solidFill>
                <a:latin typeface="メイリオ" panose="020B0604030504040204" pitchFamily="50" charset="-128"/>
              </a:rPr>
              <a:t>演習，体験を重視</a:t>
            </a:r>
          </a:p>
          <a:p>
            <a:pPr eaLnBrk="1" hangingPunct="1">
              <a:lnSpc>
                <a:spcPct val="120000"/>
              </a:lnSpc>
            </a:pPr>
            <a:endParaRPr lang="ja-JP" altLang="en-US" dirty="0">
              <a:latin typeface="メイリオ" panose="020B0604030504040204" pitchFamily="50" charset="-128"/>
            </a:endParaRPr>
          </a:p>
          <a:p>
            <a:pPr eaLnBrk="1" hangingPunct="1">
              <a:lnSpc>
                <a:spcPct val="120000"/>
              </a:lnSpc>
            </a:pPr>
            <a:r>
              <a:rPr lang="ja-JP" altLang="en-US" dirty="0">
                <a:latin typeface="メイリオ" panose="020B0604030504040204" pitchFamily="50" charset="-128"/>
              </a:rPr>
              <a:t>必要な資料は，すべてウェブページで公開</a:t>
            </a:r>
          </a:p>
          <a:p>
            <a:pPr eaLnBrk="1" hangingPunct="1">
              <a:buFontTx/>
              <a:buNone/>
            </a:pPr>
            <a:r>
              <a:rPr lang="ja-JP" altLang="en-US" dirty="0">
                <a:solidFill>
                  <a:srgbClr val="006600"/>
                </a:solidFill>
              </a:rPr>
              <a:t>  </a:t>
            </a:r>
            <a:endParaRPr lang="ja-JP" altLang="en-US" sz="2800" dirty="0"/>
          </a:p>
          <a:p>
            <a:pPr eaLnBrk="1" hangingPunct="1"/>
            <a:endParaRPr lang="en-US" altLang="ja-JP" sz="2800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基本方針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5085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3573463"/>
            <a:ext cx="7772400" cy="2824162"/>
          </a:xfrm>
        </p:spPr>
        <p:txBody>
          <a:bodyPr/>
          <a:lstStyle/>
          <a:p>
            <a:pPr lvl="1" eaLnBrk="1" hangingPunct="1">
              <a:lnSpc>
                <a:spcPct val="140000"/>
              </a:lnSpc>
              <a:spcBef>
                <a:spcPct val="25000"/>
              </a:spcBef>
            </a:pPr>
            <a:r>
              <a:rPr lang="ja-JP" altLang="en-US"/>
              <a:t>プログラムを，自分の意図通りに動かす．  </a:t>
            </a:r>
            <a:br>
              <a:rPr lang="ja-JP" altLang="en-US"/>
            </a:br>
            <a:r>
              <a:rPr lang="ja-JP" altLang="en-US"/>
              <a:t>  </a:t>
            </a:r>
            <a:r>
              <a:rPr lang="ja-JP" altLang="en-US">
                <a:solidFill>
                  <a:schemeClr val="tx2"/>
                </a:solidFill>
              </a:rPr>
              <a:t>→</a:t>
            </a:r>
            <a:r>
              <a:rPr lang="ja-JP" altLang="en-US"/>
              <a:t>  好奇心を満足する</a:t>
            </a:r>
          </a:p>
          <a:p>
            <a:pPr lvl="1" eaLnBrk="1" hangingPunct="1">
              <a:lnSpc>
                <a:spcPct val="140000"/>
              </a:lnSpc>
              <a:spcBef>
                <a:spcPct val="25000"/>
              </a:spcBef>
            </a:pPr>
            <a:r>
              <a:rPr lang="ja-JP" altLang="en-US"/>
              <a:t>講義と異なる「インタラクティブ性」</a:t>
            </a:r>
          </a:p>
          <a:p>
            <a:pPr lvl="1" eaLnBrk="1" hangingPunct="1">
              <a:lnSpc>
                <a:spcPct val="140000"/>
              </a:lnSpc>
              <a:spcBef>
                <a:spcPct val="25000"/>
              </a:spcBef>
            </a:pPr>
            <a:r>
              <a:rPr lang="ja-JP" altLang="en-US"/>
              <a:t>知的探求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788988" y="2081213"/>
            <a:ext cx="736611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000" dirty="0">
                <a:solidFill>
                  <a:schemeClr val="tx2"/>
                </a:solidFill>
              </a:rPr>
              <a:t>プログラミングの楽しさを実感</a:t>
            </a: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468313" y="1700213"/>
            <a:ext cx="8351837" cy="158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80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目標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051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3644900"/>
            <a:ext cx="7772400" cy="3633788"/>
          </a:xfrm>
        </p:spPr>
        <p:txBody>
          <a:bodyPr/>
          <a:lstStyle/>
          <a:p>
            <a:pPr lvl="1" eaLnBrk="1" hangingPunct="1">
              <a:lnSpc>
                <a:spcPct val="125000"/>
              </a:lnSpc>
              <a:buFontTx/>
              <a:buNone/>
            </a:pPr>
            <a:r>
              <a:rPr lang="en-US" altLang="ja-JP" dirty="0"/>
              <a:t>→</a:t>
            </a:r>
            <a:r>
              <a:rPr lang="ja-JP" altLang="en-US" dirty="0"/>
              <a:t>　「</a:t>
            </a:r>
            <a:r>
              <a:rPr lang="ja-JP" altLang="en-US" dirty="0">
                <a:solidFill>
                  <a:srgbClr val="FF0000"/>
                </a:solidFill>
              </a:rPr>
              <a:t>プログラムの指示に従って，コンピュータがどのように振る舞うか</a:t>
            </a:r>
            <a:r>
              <a:rPr lang="ja-JP" altLang="en-US" dirty="0"/>
              <a:t>」というイメージを，頭の中で描けること</a:t>
            </a:r>
          </a:p>
          <a:p>
            <a:pPr lvl="1" eaLnBrk="1" hangingPunct="1">
              <a:lnSpc>
                <a:spcPct val="125000"/>
              </a:lnSpc>
            </a:pPr>
            <a:r>
              <a:rPr lang="ja-JP" altLang="en-US" dirty="0"/>
              <a:t>他の人が作ったプログラムを見て、意味が理解できること</a:t>
            </a:r>
          </a:p>
          <a:p>
            <a:pPr lvl="1" eaLnBrk="1" hangingPunct="1">
              <a:lnSpc>
                <a:spcPct val="120000"/>
              </a:lnSpc>
              <a:buFontTx/>
              <a:buNone/>
            </a:pPr>
            <a:endParaRPr lang="ja-JP" altLang="en-US" b="1" dirty="0">
              <a:solidFill>
                <a:srgbClr val="008000"/>
              </a:solidFill>
            </a:endParaRPr>
          </a:p>
          <a:p>
            <a:pPr lvl="1" eaLnBrk="1" hangingPunct="1"/>
            <a:endParaRPr lang="ja-JP" altLang="en-US" dirty="0"/>
          </a:p>
          <a:p>
            <a:pPr eaLnBrk="1" hangingPunct="1"/>
            <a:endParaRPr lang="en-US" altLang="ja-JP" dirty="0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755650" y="1628775"/>
            <a:ext cx="695575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400" dirty="0">
                <a:solidFill>
                  <a:schemeClr val="tx2"/>
                </a:solidFill>
              </a:rPr>
              <a:t>プログラムの実行イメージ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400" dirty="0">
                <a:solidFill>
                  <a:schemeClr val="tx2"/>
                </a:solidFill>
              </a:rPr>
              <a:t>を持つ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468313" y="1555750"/>
            <a:ext cx="8351837" cy="19446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80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目標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2204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38150" y="219075"/>
            <a:ext cx="8299450" cy="4953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ja-JP" sz="4000" dirty="0"/>
              <a:t>Scheme </a:t>
            </a:r>
            <a:r>
              <a:rPr lang="ja-JP" altLang="en-US" sz="4000" dirty="0"/>
              <a:t>プログラミングの実践スキル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000" y="847724"/>
            <a:ext cx="8068941" cy="5799907"/>
          </a:xfrm>
        </p:spPr>
        <p:txBody>
          <a:bodyPr>
            <a:normAutofit/>
          </a:bodyPr>
          <a:lstStyle/>
          <a:p>
            <a:pPr marL="514350" indent="-514350" eaLnBrk="1" hangingPunct="1">
              <a:buFontTx/>
              <a:buAutoNum type="circleNumDbPlain"/>
            </a:pPr>
            <a:r>
              <a:rPr lang="en-US" altLang="ja-JP" dirty="0"/>
              <a:t>Scheme </a:t>
            </a:r>
            <a:r>
              <a:rPr lang="ja-JP" altLang="en-US" dirty="0"/>
              <a:t>の式，括弧の付け方，関数の書き方</a:t>
            </a:r>
          </a:p>
          <a:p>
            <a:pPr marL="514350" indent="-514350" eaLnBrk="1" hangingPunct="1">
              <a:buFontTx/>
              <a:buAutoNum type="circleNumDbPlain" startAt="2"/>
            </a:pPr>
            <a:r>
              <a:rPr lang="ja-JP" altLang="en-US" dirty="0"/>
              <a:t>再帰</a:t>
            </a:r>
            <a:endParaRPr lang="en-US" altLang="ja-JP" dirty="0"/>
          </a:p>
          <a:p>
            <a:pPr marL="514350" indent="-514350" eaLnBrk="1" hangingPunct="1">
              <a:buFontTx/>
              <a:buAutoNum type="circleNumDbPlain" startAt="2"/>
            </a:pPr>
            <a:r>
              <a:rPr lang="ja-JP" altLang="en-US" dirty="0"/>
              <a:t>リスト</a:t>
            </a:r>
            <a:endParaRPr lang="en-US" altLang="ja-JP" dirty="0"/>
          </a:p>
          <a:p>
            <a:pPr marL="514350" indent="-514350" eaLnBrk="1" hangingPunct="1">
              <a:buFontTx/>
              <a:buAutoNum type="circleNumDbPlain" startAt="2"/>
            </a:pPr>
            <a:r>
              <a:rPr lang="ja-JP" altLang="en-US" dirty="0"/>
              <a:t>構造体</a:t>
            </a:r>
            <a:endParaRPr lang="en-US" altLang="ja-JP" dirty="0"/>
          </a:p>
          <a:p>
            <a:pPr marL="514350" indent="-514350" eaLnBrk="1" hangingPunct="1">
              <a:buFontTx/>
              <a:buAutoNum type="circleNumDbPlain" startAt="2"/>
            </a:pPr>
            <a:r>
              <a:rPr lang="ja-JP" altLang="en-US" dirty="0"/>
              <a:t>プログラムの読解，作成能力</a:t>
            </a:r>
          </a:p>
          <a:p>
            <a:pPr lvl="1" eaLnBrk="1" hangingPunct="1">
              <a:buFontTx/>
              <a:buNone/>
            </a:pPr>
            <a:r>
              <a:rPr lang="ja-JP" altLang="en-US" dirty="0">
                <a:solidFill>
                  <a:schemeClr val="tx2"/>
                </a:solidFill>
              </a:rPr>
              <a:t>再帰を使った実際的なプログラム</a:t>
            </a:r>
            <a:endParaRPr lang="en-US" altLang="ja-JP" dirty="0">
              <a:solidFill>
                <a:schemeClr val="tx2"/>
              </a:solidFill>
            </a:endParaRPr>
          </a:p>
          <a:p>
            <a:pPr lvl="1" eaLnBrk="1" hangingPunct="1">
              <a:buFontTx/>
              <a:buNone/>
            </a:pPr>
            <a:r>
              <a:rPr lang="ja-JP" altLang="en-US" dirty="0"/>
              <a:t>（階乗，テーラー展開，折れ線，多角形・・・など）</a:t>
            </a:r>
            <a:r>
              <a:rPr lang="ja-JP" altLang="en-US" dirty="0">
                <a:solidFill>
                  <a:schemeClr val="tx2"/>
                </a:solidFill>
              </a:rPr>
              <a:t>高階関数</a:t>
            </a:r>
            <a:r>
              <a:rPr lang="en-US" altLang="ja-JP" dirty="0">
                <a:solidFill>
                  <a:schemeClr val="tx2"/>
                </a:solidFill>
              </a:rPr>
              <a:t>, #</a:t>
            </a:r>
            <a:r>
              <a:rPr lang="en-US" altLang="ja-JP" dirty="0" err="1">
                <a:solidFill>
                  <a:schemeClr val="tx2"/>
                </a:solidFill>
              </a:rPr>
              <a:t>i</a:t>
            </a:r>
            <a:r>
              <a:rPr lang="en-US" altLang="ja-JP" dirty="0">
                <a:solidFill>
                  <a:schemeClr val="tx2"/>
                </a:solidFill>
              </a:rPr>
              <a:t> </a:t>
            </a:r>
            <a:r>
              <a:rPr lang="ja-JP" altLang="en-US" dirty="0">
                <a:solidFill>
                  <a:schemeClr val="tx2"/>
                </a:solidFill>
              </a:rPr>
              <a:t>表示</a:t>
            </a:r>
          </a:p>
          <a:p>
            <a:pPr marL="514350" indent="-514350" eaLnBrk="1" hangingPunct="1">
              <a:buFontTx/>
              <a:buAutoNum type="circleNumDbPlain" startAt="6"/>
            </a:pPr>
            <a:r>
              <a:rPr lang="ja-JP" altLang="en-US" dirty="0"/>
              <a:t>エラーの無いプログラムの作成能力</a:t>
            </a:r>
            <a:endParaRPr lang="en-US" altLang="ja-JP" dirty="0"/>
          </a:p>
          <a:p>
            <a:pPr marL="0" indent="0" eaLnBrk="1" hangingPunct="1">
              <a:buNone/>
            </a:pPr>
            <a:r>
              <a:rPr lang="ja-JP" altLang="en-US" sz="2400" dirty="0">
                <a:solidFill>
                  <a:schemeClr val="tx2"/>
                </a:solidFill>
              </a:rPr>
              <a:t>　　プログラムの作成手順，</a:t>
            </a:r>
            <a:r>
              <a:rPr lang="en-US" altLang="ja-JP" sz="2400" dirty="0">
                <a:solidFill>
                  <a:schemeClr val="tx2"/>
                </a:solidFill>
              </a:rPr>
              <a:t> </a:t>
            </a:r>
            <a:r>
              <a:rPr lang="ja-JP" altLang="en-US" sz="2400" dirty="0">
                <a:solidFill>
                  <a:schemeClr val="tx2"/>
                </a:solidFill>
              </a:rPr>
              <a:t>エラー</a:t>
            </a:r>
            <a:endParaRPr lang="ja-JP" altLang="en-US" sz="2400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99989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1846" y="1090555"/>
            <a:ext cx="7644094" cy="41148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ja-JP" altLang="en-US" dirty="0"/>
              <a:t>ホームページ</a:t>
            </a:r>
          </a:p>
          <a:p>
            <a:pPr eaLnBrk="1" hangingPunct="1">
              <a:buFontTx/>
              <a:buNone/>
            </a:pPr>
            <a:r>
              <a:rPr lang="ja-JP" altLang="en-US" dirty="0"/>
              <a:t>	</a:t>
            </a:r>
            <a:r>
              <a:rPr lang="en-US" altLang="ja-JP" dirty="0">
                <a:hlinkClick r:id="rId2"/>
              </a:rPr>
              <a:t>http://</a:t>
            </a:r>
            <a:r>
              <a:rPr lang="en-US" altLang="ja-JP" dirty="0" err="1">
                <a:hlinkClick r:id="rId2"/>
              </a:rPr>
              <a:t>www.cs.rice.edu</a:t>
            </a:r>
            <a:r>
              <a:rPr lang="en-US" altLang="ja-JP" dirty="0">
                <a:hlinkClick r:id="rId2"/>
              </a:rPr>
              <a:t>/CS/</a:t>
            </a:r>
            <a:r>
              <a:rPr lang="en-US" altLang="ja-JP" dirty="0" err="1">
                <a:hlinkClick r:id="rId2"/>
              </a:rPr>
              <a:t>PLT</a:t>
            </a:r>
            <a:r>
              <a:rPr lang="en-US" altLang="ja-JP" dirty="0">
                <a:hlinkClick r:id="rId2"/>
              </a:rPr>
              <a:t>/Teaching/Lectures/Released/Book</a:t>
            </a:r>
            <a:endParaRPr lang="en-US" altLang="ja-JP" dirty="0"/>
          </a:p>
          <a:p>
            <a:pPr eaLnBrk="1" hangingPunct="1"/>
            <a:r>
              <a:rPr lang="ja-JP" altLang="en-US" dirty="0"/>
              <a:t>参考書</a:t>
            </a:r>
          </a:p>
          <a:p>
            <a:pPr lvl="1" eaLnBrk="1" hangingPunct="1"/>
            <a:r>
              <a:rPr lang="en-US" altLang="ja-JP" dirty="0"/>
              <a:t>M. </a:t>
            </a:r>
            <a:r>
              <a:rPr lang="en-US" altLang="ja-JP" dirty="0" err="1"/>
              <a:t>Felleisen</a:t>
            </a:r>
            <a:r>
              <a:rPr lang="en-US" altLang="ja-JP" dirty="0"/>
              <a:t> et al., How to Design Programs, MIT Press (</a:t>
            </a:r>
            <a:r>
              <a:rPr lang="en-US" altLang="ja-JP" dirty="0">
                <a:hlinkClick r:id="rId3"/>
              </a:rPr>
              <a:t>http://</a:t>
            </a:r>
            <a:r>
              <a:rPr lang="en-US" altLang="ja-JP" dirty="0" err="1">
                <a:hlinkClick r:id="rId3"/>
              </a:rPr>
              <a:t>www.htdp.org</a:t>
            </a:r>
            <a:r>
              <a:rPr lang="en-US" altLang="ja-JP" dirty="0">
                <a:hlinkClick r:id="rId3"/>
              </a:rPr>
              <a:t>/)</a:t>
            </a:r>
            <a:endParaRPr lang="en-US" altLang="ja-JP" dirty="0"/>
          </a:p>
          <a:p>
            <a:pPr lvl="1" eaLnBrk="1" hangingPunct="1"/>
            <a:r>
              <a:rPr lang="ja-JP" altLang="en-US" dirty="0"/>
              <a:t>ケント　ディヴィグ</a:t>
            </a:r>
            <a:r>
              <a:rPr lang="en-US" altLang="ja-JP" dirty="0"/>
              <a:t>, </a:t>
            </a:r>
            <a:r>
              <a:rPr lang="ja-JP" altLang="en-US" dirty="0"/>
              <a:t>プログラミング言語</a:t>
            </a:r>
            <a:r>
              <a:rPr lang="en-US" altLang="ja-JP" dirty="0"/>
              <a:t>SCHEME, </a:t>
            </a:r>
            <a:r>
              <a:rPr lang="ja-JP" altLang="en-US" dirty="0"/>
              <a:t>ピアソン・エデュケーション</a:t>
            </a:r>
          </a:p>
          <a:p>
            <a:pPr lvl="1" eaLnBrk="1" hangingPunct="1"/>
            <a:r>
              <a:rPr lang="ja-JP" altLang="en-US" dirty="0"/>
              <a:t>エイブルソンら</a:t>
            </a:r>
            <a:r>
              <a:rPr lang="en-US" altLang="ja-JP" dirty="0"/>
              <a:t>,</a:t>
            </a:r>
            <a:r>
              <a:rPr lang="ja-JP" altLang="en-US" dirty="0"/>
              <a:t>計算機プログラムの構造と解釈</a:t>
            </a:r>
            <a:r>
              <a:rPr lang="en-US" altLang="ja-JP" dirty="0"/>
              <a:t>,</a:t>
            </a:r>
            <a:r>
              <a:rPr lang="ja-JP" altLang="en-US" dirty="0"/>
              <a:t>ピアソン・エデュケーション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dirty="0"/>
              <a:t>Scheme</a:t>
            </a:r>
            <a:r>
              <a:rPr lang="ja-JP" altLang="en-US" dirty="0"/>
              <a:t>　についての参考資料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23526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anchor="ctr"/>
          <a:lstStyle/>
          <a:p>
            <a:pPr eaLnBrk="1" hangingPunct="1"/>
            <a:r>
              <a:rPr lang="ja-JP" altLang="en-US" sz="4400" dirty="0"/>
              <a:t>資料の構成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0574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03200"/>
            <a:ext cx="7772400" cy="769938"/>
          </a:xfrm>
        </p:spPr>
        <p:txBody>
          <a:bodyPr/>
          <a:lstStyle/>
          <a:p>
            <a:pPr eaLnBrk="1" hangingPunct="1"/>
            <a:r>
              <a:rPr lang="ja-JP" altLang="en-US" dirty="0"/>
              <a:t>資料の構成</a:t>
            </a: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2311400" y="1249363"/>
            <a:ext cx="2016125" cy="12414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466121" y="1658799"/>
            <a:ext cx="162095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/>
              <a:t>説明資料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2268538" y="3317875"/>
            <a:ext cx="2016125" cy="12414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2513988" y="3533775"/>
            <a:ext cx="1620957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/>
              <a:t>パソコン</a:t>
            </a:r>
            <a:endParaRPr lang="en-US" altLang="ja-JP" sz="2800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/>
              <a:t>演習</a:t>
            </a:r>
          </a:p>
        </p:txBody>
      </p:sp>
      <p:sp>
        <p:nvSpPr>
          <p:cNvPr id="12295" name="Line 7"/>
          <p:cNvSpPr>
            <a:spLocks noChangeShapeType="1"/>
          </p:cNvSpPr>
          <p:nvPr/>
        </p:nvSpPr>
        <p:spPr bwMode="auto">
          <a:xfrm>
            <a:off x="3279775" y="2498725"/>
            <a:ext cx="6350" cy="819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1200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622836" y="1335088"/>
            <a:ext cx="1005403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dirty="0">
                <a:solidFill>
                  <a:schemeClr val="accent2"/>
                </a:solidFill>
              </a:rPr>
              <a:t>前半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800" dirty="0">
              <a:solidFill>
                <a:schemeClr val="accent2"/>
              </a:solidFill>
            </a:endParaRP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580033" y="4779963"/>
            <a:ext cx="1005403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dirty="0">
                <a:solidFill>
                  <a:schemeClr val="accent2"/>
                </a:solidFill>
              </a:rPr>
              <a:t>後半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800" dirty="0">
              <a:solidFill>
                <a:schemeClr val="accent2"/>
              </a:solidFill>
            </a:endParaRP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4761059" y="1546909"/>
            <a:ext cx="110799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solidFill>
                  <a:srgbClr val="006600"/>
                </a:solidFill>
              </a:rPr>
              <a:t>基本事項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solidFill>
                  <a:srgbClr val="006600"/>
                </a:solidFill>
              </a:rPr>
              <a:t>の理解</a:t>
            </a: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4624576" y="3446660"/>
            <a:ext cx="156966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solidFill>
                  <a:srgbClr val="006600"/>
                </a:solidFill>
              </a:rPr>
              <a:t>例題を実際に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solidFill>
                  <a:srgbClr val="006600"/>
                </a:solidFill>
              </a:rPr>
              <a:t>実行して，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solidFill>
                  <a:srgbClr val="006600"/>
                </a:solidFill>
              </a:rPr>
              <a:t>理解を深める</a:t>
            </a:r>
          </a:p>
        </p:txBody>
      </p:sp>
      <p:sp>
        <p:nvSpPr>
          <p:cNvPr id="12302" name="Rectangle 14"/>
          <p:cNvSpPr>
            <a:spLocks noChangeArrowheads="1"/>
          </p:cNvSpPr>
          <p:nvPr/>
        </p:nvSpPr>
        <p:spPr bwMode="auto">
          <a:xfrm>
            <a:off x="2284413" y="5387975"/>
            <a:ext cx="2016125" cy="12414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2825193" y="5691842"/>
            <a:ext cx="90281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/>
              <a:t>課題</a:t>
            </a:r>
          </a:p>
        </p:txBody>
      </p:sp>
      <p:sp>
        <p:nvSpPr>
          <p:cNvPr id="12304" name="Line 16"/>
          <p:cNvSpPr>
            <a:spLocks noChangeShapeType="1"/>
          </p:cNvSpPr>
          <p:nvPr/>
        </p:nvSpPr>
        <p:spPr bwMode="auto">
          <a:xfrm>
            <a:off x="3295650" y="4568825"/>
            <a:ext cx="6350" cy="819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1200"/>
          </a:p>
        </p:txBody>
      </p:sp>
      <p:sp>
        <p:nvSpPr>
          <p:cNvPr id="12305" name="AutoShape 17"/>
          <p:cNvSpPr>
            <a:spLocks/>
          </p:cNvSpPr>
          <p:nvPr/>
        </p:nvSpPr>
        <p:spPr bwMode="auto">
          <a:xfrm>
            <a:off x="1927225" y="3390900"/>
            <a:ext cx="212725" cy="3259138"/>
          </a:xfrm>
          <a:prstGeom prst="leftBrace">
            <a:avLst>
              <a:gd name="adj1" fmla="val 12767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12306" name="Text Box 18"/>
          <p:cNvSpPr txBox="1">
            <a:spLocks noChangeArrowheads="1"/>
          </p:cNvSpPr>
          <p:nvPr/>
        </p:nvSpPr>
        <p:spPr bwMode="auto">
          <a:xfrm>
            <a:off x="4624576" y="5429071"/>
            <a:ext cx="156966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solidFill>
                  <a:srgbClr val="006600"/>
                </a:solidFill>
              </a:rPr>
              <a:t>課題を解き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solidFill>
                  <a:srgbClr val="006600"/>
                </a:solidFill>
              </a:rPr>
              <a:t>ながら，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solidFill>
                  <a:srgbClr val="006600"/>
                </a:solidFill>
              </a:rPr>
              <a:t>プログラムに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solidFill>
                  <a:srgbClr val="006600"/>
                </a:solidFill>
              </a:rPr>
              <a:t>慣れる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51918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296863" y="2414588"/>
            <a:ext cx="3057525" cy="10779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コンピュータの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ソフトを知る</a:t>
            </a:r>
          </a:p>
        </p:txBody>
      </p:sp>
      <p:sp>
        <p:nvSpPr>
          <p:cNvPr id="13316" name="AutoShape 4"/>
          <p:cNvSpPr>
            <a:spLocks noChangeArrowheads="1"/>
          </p:cNvSpPr>
          <p:nvPr/>
        </p:nvSpPr>
        <p:spPr bwMode="auto">
          <a:xfrm>
            <a:off x="3683000" y="2614613"/>
            <a:ext cx="422275" cy="782637"/>
          </a:xfrm>
          <a:prstGeom prst="right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800"/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5269391" y="1670418"/>
            <a:ext cx="3796072" cy="95410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コンピュータの専門家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としての</a:t>
            </a:r>
            <a:r>
              <a:rPr lang="ja-JP" altLang="en-US" sz="2800">
                <a:solidFill>
                  <a:schemeClr val="tx2"/>
                </a:solidFill>
              </a:rPr>
              <a:t>素養</a:t>
            </a:r>
            <a:r>
              <a:rPr lang="ja-JP" altLang="en-US" sz="2800"/>
              <a:t>の取得</a:t>
            </a: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5265738" y="3320246"/>
            <a:ext cx="3799725" cy="95410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/>
              <a:t>コンピュータの振る舞いの理解</a:t>
            </a:r>
          </a:p>
        </p:txBody>
      </p:sp>
      <p:sp>
        <p:nvSpPr>
          <p:cNvPr id="13319" name="AutoShape 11"/>
          <p:cNvSpPr>
            <a:spLocks/>
          </p:cNvSpPr>
          <p:nvPr/>
        </p:nvSpPr>
        <p:spPr bwMode="auto">
          <a:xfrm>
            <a:off x="4613275" y="1385888"/>
            <a:ext cx="401638" cy="3089275"/>
          </a:xfrm>
          <a:prstGeom prst="leftBrace">
            <a:avLst>
              <a:gd name="adj1" fmla="val 6409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800"/>
          </a:p>
        </p:txBody>
      </p:sp>
      <p:sp>
        <p:nvSpPr>
          <p:cNvPr id="13320" name="Text Box 12"/>
          <p:cNvSpPr txBox="1">
            <a:spLocks noChangeArrowheads="1"/>
          </p:cNvSpPr>
          <p:nvPr/>
        </p:nvSpPr>
        <p:spPr bwMode="auto">
          <a:xfrm>
            <a:off x="474663" y="3797300"/>
            <a:ext cx="3057525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6600"/>
                </a:solidFill>
              </a:rPr>
              <a:t>コンピュータでの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6600"/>
                </a:solidFill>
              </a:rPr>
              <a:t>「計算」とは？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6600"/>
                </a:solidFill>
              </a:rPr>
              <a:t>「情報」とは？</a:t>
            </a:r>
          </a:p>
        </p:txBody>
      </p:sp>
      <p:sp>
        <p:nvSpPr>
          <p:cNvPr id="13321" name="Text Box 13"/>
          <p:cNvSpPr txBox="1">
            <a:spLocks noChangeArrowheads="1"/>
          </p:cNvSpPr>
          <p:nvPr/>
        </p:nvSpPr>
        <p:spPr bwMode="auto">
          <a:xfrm>
            <a:off x="2066925" y="5500688"/>
            <a:ext cx="4699000" cy="1077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問題意識と問題解決能力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への最初のステップ</a:t>
            </a:r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説明資料では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11095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707</TotalTime>
  <Words>386</Words>
  <Application>Microsoft Office PowerPoint</Application>
  <PresentationFormat>画面に合わせる (4:3)</PresentationFormat>
  <Paragraphs>102</Paragraphs>
  <Slides>12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8" baseType="lpstr">
      <vt:lpstr>メイリオ</vt:lpstr>
      <vt:lpstr>游ゴシック</vt:lpstr>
      <vt:lpstr>Arial</vt:lpstr>
      <vt:lpstr>Calibri</vt:lpstr>
      <vt:lpstr>Segoe UI</vt:lpstr>
      <vt:lpstr>Office テーマ</vt:lpstr>
      <vt:lpstr>sp-1. 全体内容と方針 </vt:lpstr>
      <vt:lpstr>基本方針</vt:lpstr>
      <vt:lpstr>目標</vt:lpstr>
      <vt:lpstr>目標</vt:lpstr>
      <vt:lpstr>Scheme プログラミングの実践スキル</vt:lpstr>
      <vt:lpstr>Scheme　についての参考資料</vt:lpstr>
      <vt:lpstr>資料の構成</vt:lpstr>
      <vt:lpstr>資料の構成</vt:lpstr>
      <vt:lpstr>説明資料では</vt:lpstr>
      <vt:lpstr>パソコン演習では　</vt:lpstr>
      <vt:lpstr>パソコン演習で心がけて欲しいこと</vt:lpstr>
      <vt:lpstr>課題について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全体内容と方針</dc:title>
  <dc:creator>kaneko kunihiko</dc:creator>
  <cp:lastModifiedBy>me</cp:lastModifiedBy>
  <cp:revision>36</cp:revision>
  <dcterms:created xsi:type="dcterms:W3CDTF">2019-11-02T00:06:04Z</dcterms:created>
  <dcterms:modified xsi:type="dcterms:W3CDTF">2023-01-19T04:02:02Z</dcterms:modified>
</cp:coreProperties>
</file>