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68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7E7E-975E-4304-84BB-43CA79E43D9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16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p-10. </a:t>
            </a:r>
            <a:r>
              <a:rPr lang="ja-JP" altLang="en-US" sz="4400" dirty="0">
                <a:latin typeface="メイリオ" panose="020B0604030504040204" pitchFamily="50" charset="-128"/>
              </a:rPr>
              <a:t>構造体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</p:spTree>
    <p:extLst>
      <p:ext uri="{BB962C8B-B14F-4D97-AF65-F5344CB8AC3E}">
        <p14:creationId xmlns:p14="http://schemas.microsoft.com/office/powerpoint/2010/main" val="4208298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963613"/>
            <a:ext cx="8221663" cy="2605087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ja-JP" sz="3600"/>
              <a:t>ball </a:t>
            </a:r>
            <a:r>
              <a:rPr lang="ja-JP" altLang="en-US" sz="3600"/>
              <a:t>構造体</a:t>
            </a:r>
            <a:r>
              <a:rPr lang="en-US" altLang="ja-JP" sz="3600"/>
              <a:t>(ball structure</a:t>
            </a:r>
            <a:r>
              <a:rPr lang="ja-JP" altLang="en-US" sz="3600"/>
              <a:t>）を定義するプログラムを書く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3200"/>
              <a:t>ball </a:t>
            </a:r>
            <a:r>
              <a:rPr lang="ja-JP" altLang="en-US" sz="3200"/>
              <a:t>は，</a:t>
            </a:r>
            <a:r>
              <a:rPr lang="en-US" altLang="ja-JP" sz="3200"/>
              <a:t>x, y, delta-x, delta-y </a:t>
            </a:r>
            <a:r>
              <a:rPr lang="ja-JP" altLang="en-US" sz="3200"/>
              <a:t>から構成する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>
                <a:solidFill>
                  <a:schemeClr val="tx2"/>
                </a:solidFill>
              </a:rPr>
              <a:t>define-struct </a:t>
            </a:r>
            <a:r>
              <a:rPr lang="ja-JP" altLang="en-US">
                <a:solidFill>
                  <a:schemeClr val="tx2"/>
                </a:solidFill>
              </a:rPr>
              <a:t>文を使用</a:t>
            </a:r>
            <a:endParaRPr lang="ja-JP" altLang="en-US" sz="3200"/>
          </a:p>
          <a:p>
            <a:pPr lvl="2" eaLnBrk="1" hangingPunct="1">
              <a:buFontTx/>
              <a:buNone/>
            </a:pPr>
            <a:endParaRPr lang="ja-JP" altLang="en-US" sz="2800"/>
          </a:p>
          <a:p>
            <a:pPr lvl="2" eaLnBrk="1" hangingPunct="1">
              <a:buFontTx/>
              <a:buNone/>
            </a:pPr>
            <a:endParaRPr lang="ja-JP" altLang="en-US" sz="2800"/>
          </a:p>
          <a:p>
            <a:pPr lvl="2" eaLnBrk="1" hangingPunct="1">
              <a:buFontTx/>
              <a:buNone/>
            </a:pPr>
            <a:endParaRPr lang="ja-JP" altLang="en-US" sz="2800"/>
          </a:p>
          <a:p>
            <a:pPr lvl="2" eaLnBrk="1" hangingPunct="1">
              <a:buFontTx/>
              <a:buNone/>
            </a:pPr>
            <a:r>
              <a:rPr lang="ja-JP" altLang="en-US" sz="2800"/>
              <a:t>	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/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	</a:t>
            </a:r>
          </a:p>
          <a:p>
            <a:pPr lvl="1" eaLnBrk="1" hangingPunct="1">
              <a:lnSpc>
                <a:spcPct val="120000"/>
              </a:lnSpc>
            </a:pPr>
            <a:endParaRPr lang="ja-JP" altLang="en-US"/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>
            <a:off x="4979988" y="4029075"/>
            <a:ext cx="125412" cy="896938"/>
          </a:xfrm>
          <a:prstGeom prst="rightBrace">
            <a:avLst>
              <a:gd name="adj1" fmla="val 595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1" name="AutoShape 5"/>
          <p:cNvSpPr>
            <a:spLocks/>
          </p:cNvSpPr>
          <p:nvPr/>
        </p:nvSpPr>
        <p:spPr bwMode="auto">
          <a:xfrm>
            <a:off x="4979988" y="5130800"/>
            <a:ext cx="149225" cy="846138"/>
          </a:xfrm>
          <a:prstGeom prst="rightBrace">
            <a:avLst>
              <a:gd name="adj1" fmla="val 472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214938" y="430530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accent2"/>
                </a:solidFill>
              </a:rPr>
              <a:t>位置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256213" y="517683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accent2"/>
                </a:solidFill>
              </a:rPr>
              <a:t>速度</a:t>
            </a:r>
          </a:p>
        </p:txBody>
      </p:sp>
      <p:graphicFrame>
        <p:nvGraphicFramePr>
          <p:cNvPr id="1153044" name="Group 20"/>
          <p:cNvGraphicFramePr>
            <a:graphicFrameLocks noGrp="1"/>
          </p:cNvGraphicFramePr>
          <p:nvPr/>
        </p:nvGraphicFramePr>
        <p:xfrm>
          <a:off x="2559050" y="3978275"/>
          <a:ext cx="2057400" cy="2087683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1323677799"/>
                    </a:ext>
                  </a:extLst>
                </a:gridCol>
              </a:tblGrid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126933"/>
                  </a:ext>
                </a:extLst>
              </a:tr>
              <a:tr h="5332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290913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delta-x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875948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delta-y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701201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</a:t>
            </a:r>
            <a:r>
              <a:rPr lang="en-US" altLang="ja-JP" dirty="0"/>
              <a:t>ball </a:t>
            </a:r>
            <a:r>
              <a:rPr lang="ja-JP" altLang="en-US" dirty="0"/>
              <a:t>構造体</a:t>
            </a:r>
          </a:p>
        </p:txBody>
      </p:sp>
    </p:spTree>
    <p:extLst>
      <p:ext uri="{BB962C8B-B14F-4D97-AF65-F5344CB8AC3E}">
        <p14:creationId xmlns:p14="http://schemas.microsoft.com/office/powerpoint/2010/main" val="1486355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93738" y="1012825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41363" y="2374900"/>
            <a:ext cx="7827962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(define-struct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     (x y delta-x delta-y))</a:t>
            </a:r>
            <a:endParaRPr lang="ja-JP" altLang="en-US" sz="2800" b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06862" y="6348413"/>
            <a:ext cx="5267618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63588" y="3575050"/>
            <a:ext cx="54943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⇒ </a:t>
            </a:r>
            <a:r>
              <a:rPr lang="ja-JP" altLang="en-US" sz="2400" b="0"/>
              <a:t>（これは，例題２，３で使います）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「例題１．</a:t>
            </a:r>
            <a:r>
              <a:rPr lang="en-US" altLang="ja-JP" sz="3600" dirty="0"/>
              <a:t>ball </a:t>
            </a:r>
            <a:r>
              <a:rPr lang="ja-JP" altLang="en-US" sz="3600" dirty="0"/>
              <a:t>構造体」の手順</a:t>
            </a:r>
          </a:p>
        </p:txBody>
      </p:sp>
    </p:spTree>
    <p:extLst>
      <p:ext uri="{BB962C8B-B14F-4D97-AF65-F5344CB8AC3E}">
        <p14:creationId xmlns:p14="http://schemas.microsoft.com/office/powerpoint/2010/main" val="1071690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33338"/>
            <a:ext cx="7183438" cy="678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657739" y="3089275"/>
            <a:ext cx="6211887" cy="70802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>
                <a:solidFill>
                  <a:srgbClr val="008000"/>
                </a:solidFill>
              </a:rPr>
              <a:t>ball </a:t>
            </a:r>
            <a:r>
              <a:rPr lang="ja-JP" altLang="en-US" sz="4000" b="0">
                <a:solidFill>
                  <a:srgbClr val="008000"/>
                </a:solidFill>
              </a:rPr>
              <a:t>構造体を定義している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73038" y="1130300"/>
            <a:ext cx="6726237" cy="9445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 flipV="1">
            <a:off x="3422650" y="2079625"/>
            <a:ext cx="398463" cy="10096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1139825" y="4549775"/>
            <a:ext cx="4800600" cy="6461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>
                <a:solidFill>
                  <a:srgbClr val="008000"/>
                </a:solidFill>
              </a:rPr>
              <a:t>（実行結果は出ない）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005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668338" y="3040063"/>
            <a:ext cx="7467600" cy="13208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/>
              <a:t>(define-struct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/>
              <a:t>                      (x y delta-x delta-y))</a:t>
            </a:r>
            <a:endParaRPr lang="ja-JP" altLang="en-US" sz="4000" b="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3484563" y="1928813"/>
            <a:ext cx="109855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>
                <a:solidFill>
                  <a:schemeClr val="folHlink"/>
                </a:solidFill>
              </a:rPr>
              <a:t>名前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1296939" y="4830763"/>
            <a:ext cx="7572375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0" dirty="0">
                <a:solidFill>
                  <a:schemeClr val="folHlink"/>
                </a:solidFill>
              </a:rPr>
              <a:t>属性の並び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0" dirty="0">
                <a:solidFill>
                  <a:schemeClr val="folHlink"/>
                </a:solidFill>
              </a:rPr>
              <a:t>（それぞれの属性にも名前がある）</a:t>
            </a:r>
          </a:p>
        </p:txBody>
      </p:sp>
      <p:sp>
        <p:nvSpPr>
          <p:cNvPr id="17414" name="AutoShape 7"/>
          <p:cNvSpPr>
            <a:spLocks/>
          </p:cNvSpPr>
          <p:nvPr/>
        </p:nvSpPr>
        <p:spPr bwMode="auto">
          <a:xfrm rot="16200000" flipV="1">
            <a:off x="3835400" y="2457450"/>
            <a:ext cx="311150" cy="654050"/>
          </a:xfrm>
          <a:prstGeom prst="rightBrace">
            <a:avLst>
              <a:gd name="adj1" fmla="val 17517"/>
              <a:gd name="adj2" fmla="val 50000"/>
            </a:avLst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5" name="AutoShape 8"/>
          <p:cNvSpPr>
            <a:spLocks/>
          </p:cNvSpPr>
          <p:nvPr/>
        </p:nvSpPr>
        <p:spPr bwMode="auto">
          <a:xfrm rot="5400000">
            <a:off x="5403851" y="2767012"/>
            <a:ext cx="292100" cy="3749675"/>
          </a:xfrm>
          <a:prstGeom prst="rightBrace">
            <a:avLst>
              <a:gd name="adj1" fmla="val 106975"/>
              <a:gd name="adj2" fmla="val 50000"/>
            </a:avLst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ball </a:t>
            </a:r>
            <a:r>
              <a:rPr lang="ja-JP" altLang="en-US" dirty="0"/>
              <a:t>構造体</a:t>
            </a:r>
          </a:p>
        </p:txBody>
      </p:sp>
    </p:spTree>
    <p:extLst>
      <p:ext uri="{BB962C8B-B14F-4D97-AF65-F5344CB8AC3E}">
        <p14:creationId xmlns:p14="http://schemas.microsoft.com/office/powerpoint/2010/main" val="548580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コンストラクタとセレクタ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3838" y="2620963"/>
            <a:ext cx="6629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(</a:t>
            </a:r>
            <a:r>
              <a:rPr lang="en-US" altLang="ja-JP" b="0">
                <a:solidFill>
                  <a:schemeClr val="tx2"/>
                </a:solidFill>
              </a:rPr>
              <a:t>define-struct</a:t>
            </a:r>
            <a:r>
              <a:rPr lang="en-US" altLang="ja-JP" b="0">
                <a:solidFill>
                  <a:srgbClr val="003300"/>
                </a:solidFill>
              </a:rPr>
              <a:t> ball (x y delta-x delta-y))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447925" y="1712913"/>
            <a:ext cx="8953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名前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987800" y="1712913"/>
            <a:ext cx="1979613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属性の並び</a:t>
            </a:r>
          </a:p>
        </p:txBody>
      </p:sp>
      <p:sp>
        <p:nvSpPr>
          <p:cNvPr id="10" name="AutoShape 5"/>
          <p:cNvSpPr>
            <a:spLocks/>
          </p:cNvSpPr>
          <p:nvPr/>
        </p:nvSpPr>
        <p:spPr bwMode="auto">
          <a:xfrm rot="16200000" flipV="1">
            <a:off x="2781300" y="2171700"/>
            <a:ext cx="227013" cy="703263"/>
          </a:xfrm>
          <a:prstGeom prst="rightBrace">
            <a:avLst>
              <a:gd name="adj1" fmla="val 25816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AutoShape 6"/>
          <p:cNvSpPr>
            <a:spLocks/>
          </p:cNvSpPr>
          <p:nvPr/>
        </p:nvSpPr>
        <p:spPr bwMode="auto">
          <a:xfrm rot="16200000" flipV="1">
            <a:off x="4836319" y="1073944"/>
            <a:ext cx="227013" cy="2886075"/>
          </a:xfrm>
          <a:prstGeom prst="rightBrace">
            <a:avLst>
              <a:gd name="adj1" fmla="val 105944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" name="Rectangle 8"/>
          <p:cNvSpPr txBox="1">
            <a:spLocks noChangeArrowheads="1"/>
          </p:cNvSpPr>
          <p:nvPr/>
        </p:nvSpPr>
        <p:spPr>
          <a:xfrm>
            <a:off x="339725" y="3833813"/>
            <a:ext cx="7772400" cy="278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上記の定義によって</a:t>
            </a:r>
          </a:p>
          <a:p>
            <a:pPr lvl="1"/>
            <a:r>
              <a:rPr lang="ja-JP" altLang="en-US" dirty="0">
                <a:solidFill>
                  <a:schemeClr val="accent2"/>
                </a:solidFill>
              </a:rPr>
              <a:t>コンストラクタ：　</a:t>
            </a:r>
            <a:r>
              <a:rPr lang="en-US" altLang="ja-JP" dirty="0">
                <a:solidFill>
                  <a:schemeClr val="accent2"/>
                </a:solidFill>
              </a:rPr>
              <a:t>make-ball</a:t>
            </a:r>
          </a:p>
          <a:p>
            <a:pPr lvl="1"/>
            <a:r>
              <a:rPr lang="ja-JP" altLang="en-US" dirty="0">
                <a:solidFill>
                  <a:schemeClr val="accent2"/>
                </a:solidFill>
              </a:rPr>
              <a:t>セレクタ：　</a:t>
            </a:r>
            <a:r>
              <a:rPr lang="en-US" altLang="ja-JP" dirty="0">
                <a:solidFill>
                  <a:schemeClr val="accent2"/>
                </a:solidFill>
              </a:rPr>
              <a:t>ball-x, ball-y, ball-delta-x, ball-delta-y</a:t>
            </a:r>
          </a:p>
          <a:p>
            <a:pPr lvl="1">
              <a:buFontTx/>
              <a:buNone/>
            </a:pPr>
            <a:r>
              <a:rPr lang="ja-JP" altLang="en-US" dirty="0"/>
              <a:t>が使えるようになる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63513" y="1616075"/>
            <a:ext cx="7064375" cy="18780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4288205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447675"/>
            <a:ext cx="7772400" cy="731838"/>
          </a:xfrm>
        </p:spPr>
        <p:txBody>
          <a:bodyPr/>
          <a:lstStyle/>
          <a:p>
            <a:pPr eaLnBrk="1" hangingPunct="1"/>
            <a:r>
              <a:rPr lang="ja-JP" altLang="en-US"/>
              <a:t>例題２．</a:t>
            </a:r>
            <a:r>
              <a:rPr lang="en-US" altLang="ja-JP"/>
              <a:t>ball </a:t>
            </a:r>
            <a:r>
              <a:rPr lang="ja-JP" altLang="en-US"/>
              <a:t>の原点からの距離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8463" y="1439863"/>
            <a:ext cx="8275637" cy="23288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/>
              <a:t>ボールの座標値から，</a:t>
            </a:r>
            <a:r>
              <a:rPr lang="ja-JP" altLang="en-US" sz="2800">
                <a:solidFill>
                  <a:schemeClr val="tx2"/>
                </a:solidFill>
              </a:rPr>
              <a:t>原点からの距離</a:t>
            </a:r>
            <a:r>
              <a:rPr lang="ja-JP" altLang="en-US" sz="2800"/>
              <a:t>を求める関数 </a:t>
            </a:r>
            <a:r>
              <a:rPr lang="en-US" altLang="ja-JP" sz="2800">
                <a:solidFill>
                  <a:schemeClr val="accent2"/>
                </a:solidFill>
              </a:rPr>
              <a:t>distance-to-0</a:t>
            </a:r>
            <a:r>
              <a:rPr lang="en-US" altLang="ja-JP" sz="2800"/>
              <a:t> </a:t>
            </a:r>
            <a:r>
              <a:rPr lang="ja-JP" altLang="en-US" sz="2800"/>
              <a:t>を作り，実行する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例題１の </a:t>
            </a:r>
            <a:r>
              <a:rPr lang="en-US" altLang="ja-JP" sz="2400"/>
              <a:t>ball </a:t>
            </a:r>
            <a:r>
              <a:rPr lang="ja-JP" altLang="en-US" sz="2400"/>
              <a:t>構造体を使用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属性 </a:t>
            </a:r>
            <a:r>
              <a:rPr lang="en-US" altLang="ja-JP" sz="2400"/>
              <a:t>x, y </a:t>
            </a:r>
            <a:r>
              <a:rPr lang="ja-JP" altLang="en-US" sz="2400"/>
              <a:t>を取り出すために </a:t>
            </a:r>
            <a:r>
              <a:rPr lang="en-US" altLang="ja-JP" sz="2400">
                <a:solidFill>
                  <a:schemeClr val="tx2"/>
                </a:solidFill>
              </a:rPr>
              <a:t>ball-x, ball-y </a:t>
            </a:r>
            <a:r>
              <a:rPr lang="ja-JP" altLang="en-US" sz="2400">
                <a:solidFill>
                  <a:schemeClr val="tx2"/>
                </a:solidFill>
              </a:rPr>
              <a:t>（セレクタ）</a:t>
            </a:r>
            <a:r>
              <a:rPr lang="ja-JP" altLang="en-US" sz="2400"/>
              <a:t>を使う</a:t>
            </a:r>
          </a:p>
          <a:p>
            <a:pPr lvl="1" eaLnBrk="1" hangingPunct="1"/>
            <a:endParaRPr lang="ja-JP" altLang="en-US" sz="2400"/>
          </a:p>
        </p:txBody>
      </p:sp>
      <p:sp>
        <p:nvSpPr>
          <p:cNvPr id="19460" name="AutoShape 8"/>
          <p:cNvSpPr>
            <a:spLocks/>
          </p:cNvSpPr>
          <p:nvPr/>
        </p:nvSpPr>
        <p:spPr bwMode="auto">
          <a:xfrm>
            <a:off x="4667250" y="4308475"/>
            <a:ext cx="125413" cy="896938"/>
          </a:xfrm>
          <a:prstGeom prst="rightBrace">
            <a:avLst>
              <a:gd name="adj1" fmla="val 595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61" name="AutoShape 9"/>
          <p:cNvSpPr>
            <a:spLocks/>
          </p:cNvSpPr>
          <p:nvPr/>
        </p:nvSpPr>
        <p:spPr bwMode="auto">
          <a:xfrm>
            <a:off x="4667250" y="5410200"/>
            <a:ext cx="149225" cy="846138"/>
          </a:xfrm>
          <a:prstGeom prst="rightBrace">
            <a:avLst>
              <a:gd name="adj1" fmla="val 472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4902200" y="458470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accent2"/>
                </a:solidFill>
              </a:rPr>
              <a:t>位置</a:t>
            </a:r>
          </a:p>
        </p:txBody>
      </p:sp>
      <p:sp>
        <p:nvSpPr>
          <p:cNvPr id="19463" name="Text Box 11"/>
          <p:cNvSpPr txBox="1">
            <a:spLocks noChangeArrowheads="1"/>
          </p:cNvSpPr>
          <p:nvPr/>
        </p:nvSpPr>
        <p:spPr bwMode="auto">
          <a:xfrm>
            <a:off x="4943475" y="545623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accent2"/>
                </a:solidFill>
              </a:rPr>
              <a:t>速度</a:t>
            </a:r>
          </a:p>
        </p:txBody>
      </p:sp>
      <p:graphicFrame>
        <p:nvGraphicFramePr>
          <p:cNvPr id="1157132" name="Group 12"/>
          <p:cNvGraphicFramePr>
            <a:graphicFrameLocks noGrp="1"/>
          </p:cNvGraphicFramePr>
          <p:nvPr/>
        </p:nvGraphicFramePr>
        <p:xfrm>
          <a:off x="2246313" y="4257675"/>
          <a:ext cx="2057400" cy="2087683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3521026205"/>
                    </a:ext>
                  </a:extLst>
                </a:gridCol>
              </a:tblGrid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451271"/>
                  </a:ext>
                </a:extLst>
              </a:tr>
              <a:tr h="5332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693713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delta-x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756927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delta-y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322555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84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12667" y="592435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b="0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b="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b="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b="0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b="0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b="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72992" y="1620838"/>
            <a:ext cx="7827963" cy="3314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b="0"/>
              <a:t>(</a:t>
            </a:r>
            <a:r>
              <a:rPr lang="en-US" altLang="ja-JP" sz="2400" b="0"/>
              <a:t>define-struct ball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(x y delta-x delta-y))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distance-to-0: ball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to compute the distance of a ball to the origin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(distance-to-0 (make-ball 3 4 0 0)) = 5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sqr</a:t>
            </a:r>
            <a:r>
              <a:rPr lang="en-US" altLang="ja-JP" sz="2400" b="0"/>
              <a:t> x)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(* x x))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distance-to-0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a-ball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(sqrt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(+ (</a:t>
            </a:r>
            <a:r>
              <a:rPr lang="en-US" altLang="ja-JP" sz="2400" b="0">
                <a:solidFill>
                  <a:schemeClr val="accent2"/>
                </a:solidFill>
              </a:rPr>
              <a:t>sqr</a:t>
            </a:r>
            <a:r>
              <a:rPr lang="en-US" altLang="ja-JP" sz="2400" b="0"/>
              <a:t> (ball-x </a:t>
            </a:r>
            <a:r>
              <a:rPr lang="en-US" altLang="ja-JP" sz="2400" b="0">
                <a:solidFill>
                  <a:schemeClr val="tx2"/>
                </a:solidFill>
              </a:rPr>
              <a:t>a-ball</a:t>
            </a:r>
            <a:r>
              <a:rPr lang="en-US" altLang="ja-JP" sz="2400" b="0"/>
              <a:t>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(</a:t>
            </a:r>
            <a:r>
              <a:rPr lang="en-US" altLang="ja-JP" sz="2400" b="0">
                <a:solidFill>
                  <a:schemeClr val="accent2"/>
                </a:solidFill>
              </a:rPr>
              <a:t>sqr</a:t>
            </a:r>
            <a:r>
              <a:rPr lang="en-US" altLang="ja-JP" sz="2400" b="0"/>
              <a:t> (ball-y </a:t>
            </a:r>
            <a:r>
              <a:rPr lang="en-US" altLang="ja-JP" sz="2400" b="0">
                <a:solidFill>
                  <a:schemeClr val="tx2"/>
                </a:solidFill>
              </a:rPr>
              <a:t>a-ball</a:t>
            </a:r>
            <a:r>
              <a:rPr lang="en-US" altLang="ja-JP" sz="2400" b="0"/>
              <a:t>)))))</a:t>
            </a:r>
            <a:endParaRPr lang="ja-JP" altLang="en-US" sz="2400" b="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12667" y="4954588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040521" y="6338888"/>
            <a:ext cx="519468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49230" y="5532438"/>
            <a:ext cx="6696075" cy="52863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distance-to-0 </a:t>
            </a:r>
            <a:r>
              <a:rPr lang="en-US" altLang="ja-JP" sz="2800" b="0"/>
              <a:t> (make-ball 3 4 0 0))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07917" y="1685925"/>
            <a:ext cx="5110163" cy="5984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387917" y="2019300"/>
            <a:ext cx="512763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929255" y="1724025"/>
            <a:ext cx="2032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例題１と同じ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「例題２．</a:t>
            </a:r>
            <a:r>
              <a:rPr lang="en-US" altLang="ja-JP" sz="3600" dirty="0"/>
              <a:t>ball </a:t>
            </a:r>
            <a:r>
              <a:rPr lang="ja-JP" altLang="en-US" sz="3600" dirty="0"/>
              <a:t>の原点からの距離」の手順</a:t>
            </a:r>
          </a:p>
        </p:txBody>
      </p:sp>
    </p:spTree>
    <p:extLst>
      <p:ext uri="{BB962C8B-B14F-4D97-AF65-F5344CB8AC3E}">
        <p14:creationId xmlns:p14="http://schemas.microsoft.com/office/powerpoint/2010/main" val="2427248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13" y="0"/>
            <a:ext cx="721995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241550" y="4531047"/>
            <a:ext cx="5942013" cy="12001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>
                <a:solidFill>
                  <a:srgbClr val="008000"/>
                </a:solidFill>
              </a:rPr>
              <a:t>まず，関数 </a:t>
            </a:r>
            <a:r>
              <a:rPr lang="en-US" altLang="ja-JP" sz="3600" b="0">
                <a:solidFill>
                  <a:schemeClr val="accent2"/>
                </a:solidFill>
              </a:rPr>
              <a:t>sqr </a:t>
            </a:r>
            <a:r>
              <a:rPr lang="ja-JP" altLang="en-US" sz="3600" b="0">
                <a:solidFill>
                  <a:srgbClr val="008000"/>
                </a:solidFill>
              </a:rPr>
              <a:t>と関数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chemeClr val="accent2"/>
                </a:solidFill>
              </a:rPr>
              <a:t>distance-to-0 </a:t>
            </a:r>
            <a:r>
              <a:rPr lang="ja-JP" altLang="en-US" sz="3600" b="0">
                <a:solidFill>
                  <a:srgbClr val="008000"/>
                </a:solidFill>
              </a:rPr>
              <a:t>を定義している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063625" y="1352550"/>
            <a:ext cx="6821488" cy="2251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 flipH="1" flipV="1">
            <a:off x="3517900" y="3606800"/>
            <a:ext cx="411163" cy="8509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488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0" y="22225"/>
            <a:ext cx="7196138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160463" y="10001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b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 flipH="1">
            <a:off x="2481263" y="2736850"/>
            <a:ext cx="633412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165225" y="3697288"/>
            <a:ext cx="4922838" cy="4238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2036763" y="714375"/>
            <a:ext cx="7126287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/>
              <a:t>	</a:t>
            </a:r>
            <a:r>
              <a:rPr lang="en-US" altLang="ja-JP" b="0"/>
              <a:t>(</a:t>
            </a:r>
            <a:r>
              <a:rPr lang="en-US" altLang="ja-JP" b="0">
                <a:solidFill>
                  <a:schemeClr val="accent2"/>
                </a:solidFill>
              </a:rPr>
              <a:t>distance-to-0</a:t>
            </a:r>
            <a:r>
              <a:rPr lang="ja-JP" altLang="en-US" b="0"/>
              <a:t> </a:t>
            </a:r>
            <a:r>
              <a:rPr lang="en-US" altLang="ja-JP" b="0"/>
              <a:t>(make-ball 3 4 0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と書いて，</a:t>
            </a:r>
            <a:r>
              <a:rPr lang="en-US" altLang="ja-JP" b="0">
                <a:solidFill>
                  <a:schemeClr val="tx2"/>
                </a:solidFill>
              </a:rPr>
              <a:t>a-ball</a:t>
            </a:r>
            <a:r>
              <a:rPr lang="ja-JP" altLang="en-US" b="0">
                <a:solidFill>
                  <a:srgbClr val="008000"/>
                </a:solidFill>
              </a:rPr>
              <a:t> 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(make-ball 3 4 0 0) </a:t>
            </a:r>
            <a:r>
              <a:rPr lang="ja-JP" altLang="en-US" b="0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3519488" y="4525963"/>
            <a:ext cx="449421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実行結果である「</a:t>
            </a:r>
            <a:r>
              <a:rPr lang="en-US" altLang="ja-JP" b="0"/>
              <a:t>5</a:t>
            </a:r>
            <a:r>
              <a:rPr lang="ja-JP" altLang="en-US" b="0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857250" y="4106863"/>
            <a:ext cx="6397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 flipV="1">
            <a:off x="1516063" y="4424363"/>
            <a:ext cx="1952625" cy="5397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2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10-1 </a:t>
            </a:r>
            <a:r>
              <a:rPr lang="ja-JP" altLang="en-US" dirty="0"/>
              <a:t>構造体，構造体の定義，構造体の使用</a:t>
            </a:r>
          </a:p>
          <a:p>
            <a:pPr marL="0" indent="0">
              <a:buNone/>
            </a:pPr>
            <a:r>
              <a:rPr lang="en-US" altLang="ja-JP" dirty="0"/>
              <a:t>10-2 </a:t>
            </a:r>
            <a:r>
              <a:rPr lang="ja-JP" altLang="en-US" dirty="0"/>
              <a:t>パソコン演習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10-3 </a:t>
            </a:r>
            <a:r>
              <a:rPr lang="ja-JP" altLang="en-US" dirty="0"/>
              <a:t>課題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83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273425" y="2501900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502025" y="3082925"/>
            <a:ext cx="26543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chemeClr val="accent2"/>
                </a:solidFill>
              </a:rPr>
              <a:t>distance-to-0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2079625" y="3170238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488113" y="318135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08763" y="2298700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046288" y="373697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6488113" y="36941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52425" y="1485900"/>
            <a:ext cx="37052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a-ball </a:t>
            </a:r>
            <a:r>
              <a:rPr lang="ja-JP" altLang="en-US" b="0">
                <a:solidFill>
                  <a:srgbClr val="008000"/>
                </a:solidFill>
              </a:rPr>
              <a:t>の値：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    (make-ball 3 4 0 0)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11188" y="5213350"/>
            <a:ext cx="384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/>
              <a:t>入力は </a:t>
            </a:r>
            <a:r>
              <a:rPr lang="en-US" altLang="ja-JP" sz="3600" b="0"/>
              <a:t>ball </a:t>
            </a:r>
            <a:r>
              <a:rPr lang="ja-JP" altLang="en-US" sz="3600" b="0"/>
              <a:t>構造体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5783263" y="5148263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/>
              <a:t>出力は数値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distance-to-0 </a:t>
            </a:r>
            <a:r>
              <a:rPr lang="ja-JP" altLang="en-US" sz="4000" dirty="0"/>
              <a:t>の入力と出力</a:t>
            </a:r>
          </a:p>
        </p:txBody>
      </p:sp>
    </p:spTree>
    <p:extLst>
      <p:ext uri="{BB962C8B-B14F-4D97-AF65-F5344CB8AC3E}">
        <p14:creationId xmlns:p14="http://schemas.microsoft.com/office/powerpoint/2010/main" val="1969439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　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592138"/>
            <a:ext cx="8223250" cy="5907087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define-struct ball (x y delta-x delta-y))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distance-to-0 : ball -&gt; number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to compute the distance of a ball to the origin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(distance-to-0 (make-ball 3 4 0 0)) = 5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x)</a:t>
            </a:r>
          </a:p>
          <a:p>
            <a:pPr eaLnBrk="1" hangingPunct="1">
              <a:buFontTx/>
              <a:buNone/>
            </a:pPr>
            <a:r>
              <a:rPr lang="en-US" altLang="ja-JP"/>
              <a:t>  (* x x))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distance-to-0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a-ball</a:t>
            </a:r>
            <a:r>
              <a:rPr lang="en-US" altLang="ja-JP"/>
              <a:t>)</a:t>
            </a:r>
          </a:p>
          <a:p>
            <a:pPr eaLnBrk="1" hangingPunct="1">
              <a:buFontTx/>
              <a:buNone/>
            </a:pPr>
            <a:r>
              <a:rPr lang="en-US" altLang="ja-JP"/>
              <a:t>   (sqrt</a:t>
            </a:r>
          </a:p>
          <a:p>
            <a:pPr eaLnBrk="1" hangingPunct="1">
              <a:buFontTx/>
              <a:buNone/>
            </a:pPr>
            <a:r>
              <a:rPr lang="en-US" altLang="ja-JP"/>
              <a:t>      (+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(ball-x </a:t>
            </a:r>
            <a:r>
              <a:rPr lang="en-US" altLang="ja-JP">
                <a:solidFill>
                  <a:schemeClr val="tx2"/>
                </a:solidFill>
              </a:rPr>
              <a:t>a-ball</a:t>
            </a:r>
            <a:r>
              <a:rPr lang="en-US" altLang="ja-JP"/>
              <a:t>))</a:t>
            </a:r>
          </a:p>
          <a:p>
            <a:pPr eaLnBrk="1" hangingPunct="1">
              <a:buFontTx/>
              <a:buNone/>
            </a:pPr>
            <a:r>
              <a:rPr lang="en-US" altLang="ja-JP"/>
              <a:t>          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(ball-y </a:t>
            </a:r>
            <a:r>
              <a:rPr lang="en-US" altLang="ja-JP">
                <a:solidFill>
                  <a:schemeClr val="tx2"/>
                </a:solidFill>
              </a:rPr>
              <a:t>a-ball</a:t>
            </a:r>
            <a:r>
              <a:rPr lang="en-US" altLang="ja-JP"/>
              <a:t>)))))</a:t>
            </a:r>
            <a:endParaRPr lang="ja-JP" altLang="en-US" sz="28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586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　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592137"/>
            <a:ext cx="8223250" cy="6190129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ja-JP" altLang="en-US" dirty="0"/>
              <a:t>(</a:t>
            </a:r>
            <a:r>
              <a:rPr lang="en-US" altLang="ja-JP" dirty="0"/>
              <a:t>define-</a:t>
            </a:r>
            <a:r>
              <a:rPr lang="en-US" altLang="ja-JP" dirty="0" err="1"/>
              <a:t>struct</a:t>
            </a:r>
            <a:r>
              <a:rPr lang="en-US" altLang="ja-JP" dirty="0"/>
              <a:t> ball (x y delta-x delta-y))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distance-to-0 : ball -&gt; number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to compute the distance of a ball to the origin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(distance-to-0 (make-ball 3 4 0 0)) = 5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 err="1">
                <a:solidFill>
                  <a:schemeClr val="accent2"/>
                </a:solidFill>
              </a:rPr>
              <a:t>sqr</a:t>
            </a:r>
            <a:r>
              <a:rPr lang="en-US" altLang="ja-JP" dirty="0"/>
              <a:t> x)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  (* x x))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distance-to-0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a-ball</a:t>
            </a:r>
            <a:r>
              <a:rPr lang="en-US" altLang="ja-JP" dirty="0"/>
              <a:t>)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   (</a:t>
            </a:r>
            <a:r>
              <a:rPr lang="en-US" altLang="ja-JP" dirty="0" err="1"/>
              <a:t>sqrt</a:t>
            </a:r>
            <a:endParaRPr lang="en-US" altLang="ja-JP" dirty="0"/>
          </a:p>
          <a:p>
            <a:pPr eaLnBrk="1" hangingPunct="1">
              <a:buFontTx/>
              <a:buNone/>
            </a:pPr>
            <a:r>
              <a:rPr lang="en-US" altLang="ja-JP" dirty="0"/>
              <a:t>      (+ (</a:t>
            </a:r>
            <a:r>
              <a:rPr lang="en-US" altLang="ja-JP" dirty="0" err="1">
                <a:solidFill>
                  <a:schemeClr val="accent2"/>
                </a:solidFill>
              </a:rPr>
              <a:t>sqr</a:t>
            </a:r>
            <a:r>
              <a:rPr lang="en-US" altLang="ja-JP" dirty="0"/>
              <a:t> (ball-x </a:t>
            </a:r>
            <a:r>
              <a:rPr lang="en-US" altLang="ja-JP" dirty="0">
                <a:solidFill>
                  <a:schemeClr val="tx2"/>
                </a:solidFill>
              </a:rPr>
              <a:t>a-ball</a:t>
            </a:r>
            <a:r>
              <a:rPr lang="en-US" altLang="ja-JP" dirty="0"/>
              <a:t>))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           (</a:t>
            </a:r>
            <a:r>
              <a:rPr lang="en-US" altLang="ja-JP" dirty="0" err="1">
                <a:solidFill>
                  <a:schemeClr val="accent2"/>
                </a:solidFill>
              </a:rPr>
              <a:t>sqr</a:t>
            </a:r>
            <a:r>
              <a:rPr lang="en-US" altLang="ja-JP" dirty="0"/>
              <a:t> (ball-y </a:t>
            </a:r>
            <a:r>
              <a:rPr lang="en-US" altLang="ja-JP" dirty="0">
                <a:solidFill>
                  <a:schemeClr val="tx2"/>
                </a:solidFill>
              </a:rPr>
              <a:t>a-ball</a:t>
            </a:r>
            <a:r>
              <a:rPr lang="en-US" altLang="ja-JP" dirty="0"/>
              <a:t>)))))</a:t>
            </a:r>
            <a:endParaRPr lang="ja-JP" altLang="en-US" sz="2800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148492" y="4980795"/>
            <a:ext cx="2066925" cy="5381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4215417" y="4829983"/>
            <a:ext cx="876300" cy="3381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086954" y="4501370"/>
            <a:ext cx="39782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「</a:t>
            </a:r>
            <a:r>
              <a:rPr lang="en-US" altLang="ja-JP" sz="2400" b="0">
                <a:solidFill>
                  <a:schemeClr val="tx2"/>
                </a:solidFill>
              </a:rPr>
              <a:t>ball-x</a:t>
            </a:r>
            <a:r>
              <a:rPr lang="ja-JP" altLang="en-US" sz="2400" b="0">
                <a:solidFill>
                  <a:schemeClr val="tx2"/>
                </a:solidFill>
              </a:rPr>
              <a:t>」 は，</a:t>
            </a:r>
            <a:r>
              <a:rPr lang="en-US" altLang="ja-JP" sz="2400" b="0">
                <a:solidFill>
                  <a:schemeClr val="tx2"/>
                </a:solidFill>
              </a:rPr>
              <a:t>x </a:t>
            </a:r>
            <a:r>
              <a:rPr lang="ja-JP" altLang="en-US" sz="2400" b="0">
                <a:solidFill>
                  <a:schemeClr val="tx2"/>
                </a:solidFill>
              </a:rPr>
              <a:t>の値の取得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4205892" y="5345920"/>
            <a:ext cx="876300" cy="3381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164367" y="5609445"/>
            <a:ext cx="2066925" cy="5381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13942" y="5118908"/>
            <a:ext cx="3978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「</a:t>
            </a:r>
            <a:r>
              <a:rPr lang="en-US" altLang="ja-JP" sz="2400" b="0">
                <a:solidFill>
                  <a:schemeClr val="tx2"/>
                </a:solidFill>
              </a:rPr>
              <a:t>ball-y</a:t>
            </a:r>
            <a:r>
              <a:rPr lang="ja-JP" altLang="en-US" sz="2400" b="0">
                <a:solidFill>
                  <a:schemeClr val="tx2"/>
                </a:solidFill>
              </a:rPr>
              <a:t>」 は，</a:t>
            </a:r>
            <a:r>
              <a:rPr lang="en-US" altLang="ja-JP" sz="2400" b="0">
                <a:solidFill>
                  <a:schemeClr val="tx2"/>
                </a:solidFill>
              </a:rPr>
              <a:t>x </a:t>
            </a:r>
            <a:r>
              <a:rPr lang="ja-JP" altLang="en-US" sz="2400" b="0">
                <a:solidFill>
                  <a:schemeClr val="tx2"/>
                </a:solidFill>
              </a:rPr>
              <a:t>の値の取得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278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8775" y="820738"/>
            <a:ext cx="7494967" cy="2325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distance-to-0</a:t>
            </a:r>
            <a:r>
              <a:rPr lang="ja-JP" altLang="en-US" dirty="0"/>
              <a:t> （例題２）について，実行結果に至る過程を見る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distance-to-0</a:t>
            </a:r>
            <a:r>
              <a:rPr lang="ja-JP" altLang="en-US" dirty="0"/>
              <a:t> </a:t>
            </a:r>
            <a:r>
              <a:rPr lang="en-US" altLang="ja-JP" dirty="0"/>
              <a:t>(make-ball 3 4 0 0)) </a:t>
            </a:r>
            <a:r>
              <a:rPr lang="ja-JP" altLang="en-US" dirty="0"/>
              <a:t>から </a:t>
            </a:r>
            <a:r>
              <a:rPr lang="en-US" altLang="ja-JP" dirty="0"/>
              <a:t>5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pPr>
              <a:buFontTx/>
              <a:buNone/>
            </a:pPr>
            <a:endParaRPr lang="ja-JP" altLang="en-US" dirty="0"/>
          </a:p>
          <a:p>
            <a:endParaRPr lang="ja-JP" altLang="en-US" sz="20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24075" y="3429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0">
              <a:solidFill>
                <a:srgbClr val="0080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124075" y="2911475"/>
            <a:ext cx="4524375" cy="39465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(</a:t>
            </a:r>
            <a:r>
              <a:rPr lang="en-US" altLang="ja-JP" sz="2000" b="0">
                <a:solidFill>
                  <a:schemeClr val="accent2"/>
                </a:solidFill>
              </a:rPr>
              <a:t>distance-to-0</a:t>
            </a:r>
            <a:r>
              <a:rPr lang="ja-JP" altLang="en-US" sz="2000" b="0">
                <a:solidFill>
                  <a:schemeClr val="accent2"/>
                </a:solidFill>
              </a:rPr>
              <a:t> </a:t>
            </a:r>
            <a:r>
              <a:rPr lang="en-US" altLang="ja-JP" sz="2000" b="0"/>
              <a:t>(make-ball 3 4 0 0))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(sqrt (+ (</a:t>
            </a:r>
            <a:r>
              <a:rPr lang="en-US" altLang="ja-JP" sz="2000" b="0">
                <a:solidFill>
                  <a:schemeClr val="accent2"/>
                </a:solidFill>
              </a:rPr>
              <a:t>sqr</a:t>
            </a:r>
            <a:r>
              <a:rPr lang="en-US" altLang="ja-JP" sz="2000" b="0"/>
              <a:t> (ball-x (make-ball 3 4 0 0)))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            (</a:t>
            </a:r>
            <a:r>
              <a:rPr lang="en-US" altLang="ja-JP" sz="2000" b="0">
                <a:solidFill>
                  <a:schemeClr val="accent2"/>
                </a:solidFill>
              </a:rPr>
              <a:t>sqr</a:t>
            </a:r>
            <a:r>
              <a:rPr lang="en-US" altLang="ja-JP" sz="2000" b="0"/>
              <a:t> (ball-y (make-ball 3 4 0 0)))))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(sqrt (+ (</a:t>
            </a:r>
            <a:r>
              <a:rPr lang="en-US" altLang="ja-JP" sz="2000" b="0">
                <a:solidFill>
                  <a:schemeClr val="accent2"/>
                </a:solidFill>
              </a:rPr>
              <a:t>sqr</a:t>
            </a:r>
            <a:r>
              <a:rPr lang="en-US" altLang="ja-JP" sz="2000" b="0"/>
              <a:t> 3)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            (</a:t>
            </a:r>
            <a:r>
              <a:rPr lang="en-US" altLang="ja-JP" sz="2000" b="0">
                <a:solidFill>
                  <a:schemeClr val="accent2"/>
                </a:solidFill>
              </a:rPr>
              <a:t>sqr</a:t>
            </a:r>
            <a:r>
              <a:rPr lang="en-US" altLang="ja-JP" sz="2000" b="0"/>
              <a:t> (ball-y (make-ball 3 4 0 0)))))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(sqrt (+ 9</a:t>
            </a:r>
            <a:endParaRPr lang="ja-JP" altLang="en-US" sz="2000" b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           (</a:t>
            </a:r>
            <a:r>
              <a:rPr lang="en-US" altLang="ja-JP" sz="2000" b="0">
                <a:solidFill>
                  <a:schemeClr val="accent2"/>
                </a:solidFill>
              </a:rPr>
              <a:t>sqr</a:t>
            </a:r>
            <a:r>
              <a:rPr lang="en-US" altLang="ja-JP" sz="2000" b="0"/>
              <a:t> (ball-y (make-ball 3 4 0 0)))))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(sqrt (+ 9</a:t>
            </a:r>
            <a:endParaRPr lang="ja-JP" altLang="en-US" sz="2000" b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           (</a:t>
            </a:r>
            <a:r>
              <a:rPr lang="en-US" altLang="ja-JP" sz="2000" b="0">
                <a:solidFill>
                  <a:schemeClr val="accent2"/>
                </a:solidFill>
              </a:rPr>
              <a:t>sqr</a:t>
            </a:r>
            <a:r>
              <a:rPr lang="en-US" altLang="ja-JP" sz="2000" b="0"/>
              <a:t> 4)))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(sqrt (+ 9 16))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(sqrt 25)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 b="0"/>
              <a:t>= 5</a:t>
            </a:r>
            <a:endParaRPr lang="ja-JP" altLang="en-US" sz="2000" b="0"/>
          </a:p>
        </p:txBody>
      </p:sp>
    </p:spTree>
    <p:extLst>
      <p:ext uri="{BB962C8B-B14F-4D97-AF65-F5344CB8AC3E}">
        <p14:creationId xmlns:p14="http://schemas.microsoft.com/office/powerpoint/2010/main" val="4207824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31178" y="593910"/>
            <a:ext cx="5775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buFontTx/>
              <a:buChar char="•"/>
            </a:pPr>
            <a:r>
              <a:rPr lang="en-US" altLang="ja-JP" sz="2000" b="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buFontTx/>
              <a:buChar char="•"/>
            </a:pP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53453" y="1571810"/>
            <a:ext cx="6696075" cy="38354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 b="0"/>
              <a:t>(</a:t>
            </a:r>
            <a:r>
              <a:rPr lang="en-US" altLang="ja-JP" sz="2400" b="0"/>
              <a:t>define-struct ball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(x y delta-x delta-y))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distance-to-0: ball -&gt; number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to compute the distance of a ball to the origin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(distance-to-0 (make-ball 3 4 0 0)) = 5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sqr</a:t>
            </a:r>
            <a:r>
              <a:rPr lang="en-US" altLang="ja-JP" sz="2400" b="0"/>
              <a:t> x)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(* x x))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distance-to-0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a-ball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(sqrt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(+ (</a:t>
            </a:r>
            <a:r>
              <a:rPr lang="en-US" altLang="ja-JP" sz="2400" b="0">
                <a:solidFill>
                  <a:schemeClr val="accent2"/>
                </a:solidFill>
              </a:rPr>
              <a:t>sqr</a:t>
            </a:r>
            <a:r>
              <a:rPr lang="en-US" altLang="ja-JP" sz="2400" b="0"/>
              <a:t> (ball-x </a:t>
            </a:r>
            <a:r>
              <a:rPr lang="en-US" altLang="ja-JP" sz="2400" b="0">
                <a:solidFill>
                  <a:schemeClr val="tx2"/>
                </a:solidFill>
              </a:rPr>
              <a:t>a-ball</a:t>
            </a:r>
            <a:r>
              <a:rPr lang="en-US" altLang="ja-JP" sz="2400" b="0"/>
              <a:t>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(</a:t>
            </a:r>
            <a:r>
              <a:rPr lang="en-US" altLang="ja-JP" sz="2400" b="0">
                <a:solidFill>
                  <a:schemeClr val="accent2"/>
                </a:solidFill>
              </a:rPr>
              <a:t>sqr</a:t>
            </a:r>
            <a:r>
              <a:rPr lang="en-US" altLang="ja-JP" sz="2400" b="0"/>
              <a:t> (ball-y </a:t>
            </a:r>
            <a:r>
              <a:rPr lang="en-US" altLang="ja-JP" sz="2400" b="0">
                <a:solidFill>
                  <a:schemeClr val="tx2"/>
                </a:solidFill>
              </a:rPr>
              <a:t>a-ball</a:t>
            </a:r>
            <a:r>
              <a:rPr lang="en-US" altLang="ja-JP" sz="2400" b="0"/>
              <a:t>)))))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</a:t>
            </a:r>
            <a:r>
              <a:rPr lang="en-US" altLang="ja-JP" sz="2400" b="0">
                <a:solidFill>
                  <a:schemeClr val="accent2"/>
                </a:solidFill>
              </a:rPr>
              <a:t>distance-to-0</a:t>
            </a:r>
            <a:r>
              <a:rPr lang="ja-JP" altLang="en-US" sz="2400" b="0">
                <a:solidFill>
                  <a:schemeClr val="accent2"/>
                </a:solidFill>
              </a:rPr>
              <a:t> </a:t>
            </a:r>
            <a:r>
              <a:rPr lang="en-US" altLang="ja-JP" sz="2400" b="0"/>
              <a:t>(make-ball 3 4 0 0))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28015" y="5435785"/>
            <a:ext cx="64611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2. DrScheme </a:t>
            </a:r>
            <a:r>
              <a:rPr lang="ja-JP" altLang="en-US" sz="2000" b="0"/>
              <a:t>を使って，ステップ実行の様子を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0"/>
              <a:t>    確認しなさい　 （</a:t>
            </a:r>
            <a:r>
              <a:rPr lang="en-US" altLang="ja-JP" sz="2000" b="0"/>
              <a:t>Step </a:t>
            </a:r>
            <a:r>
              <a:rPr lang="ja-JP" altLang="en-US" sz="2000" b="0"/>
              <a:t>ボタン，</a:t>
            </a:r>
            <a:r>
              <a:rPr lang="en-US" altLang="ja-JP" sz="2000" b="0"/>
              <a:t>Next </a:t>
            </a:r>
            <a:r>
              <a:rPr lang="ja-JP" altLang="en-US" sz="2000" b="0"/>
              <a:t>ボタンを使用）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ja-JP" altLang="en-US" sz="2000" b="0"/>
              <a:t>　理解しながら進むこと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012472" y="6311900"/>
            <a:ext cx="514420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12190" y="1605147"/>
            <a:ext cx="5916613" cy="34607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6528803" y="3259322"/>
            <a:ext cx="255587" cy="31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751053" y="3016435"/>
            <a:ext cx="20320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例題２と同じ</a:t>
            </a:r>
            <a:endParaRPr lang="en-US" altLang="ja-JP" sz="2400" b="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「例題３．ステップ実行」の手順</a:t>
            </a:r>
          </a:p>
        </p:txBody>
      </p:sp>
    </p:spTree>
    <p:extLst>
      <p:ext uri="{BB962C8B-B14F-4D97-AF65-F5344CB8AC3E}">
        <p14:creationId xmlns:p14="http://schemas.microsoft.com/office/powerpoint/2010/main" val="2822543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9144000" cy="334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2800"/>
              <a:t>(distance-to-0</a:t>
            </a:r>
            <a:r>
              <a:rPr lang="ja-JP" altLang="en-US" sz="2800"/>
              <a:t> </a:t>
            </a:r>
            <a:r>
              <a:rPr lang="en-US" altLang="ja-JP" sz="2800"/>
              <a:t>(make-ball 3 4 0 0)) </a:t>
            </a:r>
            <a:r>
              <a:rPr lang="ja-JP" altLang="en-US" sz="2800"/>
              <a:t>から </a:t>
            </a:r>
            <a:r>
              <a:rPr lang="en-US" altLang="ja-JP" sz="2800"/>
              <a:t>5 </a:t>
            </a:r>
            <a:r>
              <a:rPr lang="ja-JP" altLang="en-US" sz="2800"/>
              <a:t>に至る過程の概略</a:t>
            </a:r>
            <a:endParaRPr lang="en-US" altLang="ja-JP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1663"/>
            <a:ext cx="8007350" cy="6256337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distance-to-0</a:t>
            </a:r>
            <a:r>
              <a:rPr lang="ja-JP" altLang="en-US" sz="2800" dirty="0">
                <a:solidFill>
                  <a:schemeClr val="accent2"/>
                </a:solidFill>
              </a:rPr>
              <a:t> </a:t>
            </a:r>
            <a:r>
              <a:rPr lang="en-US" altLang="ja-JP" sz="2800" dirty="0"/>
              <a:t>(make-ball 3 4 0 0))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(</a:t>
            </a:r>
            <a:r>
              <a:rPr lang="en-US" altLang="ja-JP" sz="2800" dirty="0" err="1"/>
              <a:t>sqrt</a:t>
            </a:r>
            <a:r>
              <a:rPr lang="en-US" altLang="ja-JP" sz="2800" dirty="0"/>
              <a:t> (+ (</a:t>
            </a:r>
            <a:r>
              <a:rPr lang="en-US" altLang="ja-JP" sz="2800" dirty="0" err="1">
                <a:solidFill>
                  <a:schemeClr val="accent2"/>
                </a:solidFill>
              </a:rPr>
              <a:t>sqr</a:t>
            </a:r>
            <a:r>
              <a:rPr lang="en-US" altLang="ja-JP" sz="2800" dirty="0"/>
              <a:t> (ball-x (make-ball 3 4 0 0)))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            (</a:t>
            </a:r>
            <a:r>
              <a:rPr lang="en-US" altLang="ja-JP" sz="2800" dirty="0" err="1">
                <a:solidFill>
                  <a:schemeClr val="accent2"/>
                </a:solidFill>
              </a:rPr>
              <a:t>sqr</a:t>
            </a:r>
            <a:r>
              <a:rPr lang="en-US" altLang="ja-JP" sz="2800" dirty="0"/>
              <a:t> (ball-y (make-ball 3 4 0 0)))))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(</a:t>
            </a:r>
            <a:r>
              <a:rPr lang="en-US" altLang="ja-JP" sz="2800" dirty="0" err="1"/>
              <a:t>sqrt</a:t>
            </a:r>
            <a:r>
              <a:rPr lang="en-US" altLang="ja-JP" sz="2800" dirty="0"/>
              <a:t> (+ (</a:t>
            </a:r>
            <a:r>
              <a:rPr lang="en-US" altLang="ja-JP" sz="2800" dirty="0" err="1">
                <a:solidFill>
                  <a:schemeClr val="accent2"/>
                </a:solidFill>
              </a:rPr>
              <a:t>sqr</a:t>
            </a:r>
            <a:r>
              <a:rPr lang="en-US" altLang="ja-JP" sz="2800" dirty="0"/>
              <a:t> 3)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            (</a:t>
            </a:r>
            <a:r>
              <a:rPr lang="en-US" altLang="ja-JP" sz="2800" dirty="0" err="1">
                <a:solidFill>
                  <a:schemeClr val="accent2"/>
                </a:solidFill>
              </a:rPr>
              <a:t>sqr</a:t>
            </a:r>
            <a:r>
              <a:rPr lang="en-US" altLang="ja-JP" sz="2800" dirty="0"/>
              <a:t> (ball-y (make-ball 3 4 0 0)))))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(</a:t>
            </a:r>
            <a:r>
              <a:rPr lang="en-US" altLang="ja-JP" sz="2800" dirty="0" err="1"/>
              <a:t>sqrt</a:t>
            </a:r>
            <a:r>
              <a:rPr lang="en-US" altLang="ja-JP" sz="2800" dirty="0"/>
              <a:t> (+ 9</a:t>
            </a:r>
            <a:endParaRPr lang="ja-JP" altLang="en-US" sz="2800" dirty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           (</a:t>
            </a:r>
            <a:r>
              <a:rPr lang="en-US" altLang="ja-JP" sz="2800" dirty="0" err="1">
                <a:solidFill>
                  <a:schemeClr val="accent2"/>
                </a:solidFill>
              </a:rPr>
              <a:t>sqr</a:t>
            </a:r>
            <a:r>
              <a:rPr lang="en-US" altLang="ja-JP" sz="2800" dirty="0"/>
              <a:t> (ball-y (make-ball 3 4 0 0)))))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(</a:t>
            </a:r>
            <a:r>
              <a:rPr lang="en-US" altLang="ja-JP" sz="2800" dirty="0" err="1"/>
              <a:t>sqrt</a:t>
            </a:r>
            <a:r>
              <a:rPr lang="en-US" altLang="ja-JP" sz="2800" dirty="0"/>
              <a:t> (+ 9</a:t>
            </a:r>
            <a:endParaRPr lang="ja-JP" altLang="en-US" sz="2800" dirty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           (</a:t>
            </a:r>
            <a:r>
              <a:rPr lang="en-US" altLang="ja-JP" sz="2800" dirty="0" err="1">
                <a:solidFill>
                  <a:schemeClr val="accent2"/>
                </a:solidFill>
              </a:rPr>
              <a:t>sqr</a:t>
            </a:r>
            <a:r>
              <a:rPr lang="en-US" altLang="ja-JP" sz="2800" dirty="0"/>
              <a:t> 4)))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(</a:t>
            </a:r>
            <a:r>
              <a:rPr lang="en-US" altLang="ja-JP" sz="2800" dirty="0" err="1"/>
              <a:t>sqrt</a:t>
            </a:r>
            <a:r>
              <a:rPr lang="en-US" altLang="ja-JP" sz="2800" dirty="0"/>
              <a:t> (+ 9 16))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(</a:t>
            </a:r>
            <a:r>
              <a:rPr lang="en-US" altLang="ja-JP" sz="2800" dirty="0" err="1"/>
              <a:t>sqrt</a:t>
            </a:r>
            <a:r>
              <a:rPr lang="en-US" altLang="ja-JP" sz="2800" dirty="0"/>
              <a:t> 25)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/>
              <a:t>= 5</a:t>
            </a:r>
            <a:endParaRPr lang="en-US" altLang="ja-JP" sz="2400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8575" y="617538"/>
            <a:ext cx="5157788" cy="4333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 b="0">
              <a:solidFill>
                <a:schemeClr val="tx2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264150" y="5095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03739" y="6133847"/>
            <a:ext cx="614362" cy="3857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966788" y="62499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9375" y="1028701"/>
            <a:ext cx="8489950" cy="501307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256498" y="5524501"/>
            <a:ext cx="44942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102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9144000" cy="334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2800"/>
              <a:t>(distance-to-0</a:t>
            </a:r>
            <a:r>
              <a:rPr lang="ja-JP" altLang="en-US" sz="2800"/>
              <a:t> </a:t>
            </a:r>
            <a:r>
              <a:rPr lang="en-US" altLang="ja-JP" sz="2800"/>
              <a:t>(make-ball 3 4 0 0)) </a:t>
            </a:r>
            <a:r>
              <a:rPr lang="ja-JP" altLang="en-US" sz="2800"/>
              <a:t>から </a:t>
            </a:r>
            <a:r>
              <a:rPr lang="en-US" altLang="ja-JP" sz="2800"/>
              <a:t>5 </a:t>
            </a:r>
            <a:r>
              <a:rPr lang="ja-JP" altLang="en-US" sz="2800"/>
              <a:t>に至る過程の概略</a:t>
            </a:r>
            <a:endParaRPr lang="en-US" altLang="ja-JP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1663"/>
            <a:ext cx="8007350" cy="599757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distance-to-0</a:t>
            </a:r>
            <a:r>
              <a:rPr lang="ja-JP" altLang="en-US" sz="2800">
                <a:solidFill>
                  <a:schemeClr val="accent2"/>
                </a:solidFill>
              </a:rPr>
              <a:t> </a:t>
            </a:r>
            <a:r>
              <a:rPr lang="en-US" altLang="ja-JP" sz="2800"/>
              <a:t>(make-ball 3 4 0 0))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(sqrt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(ball-x (make-ball 3 4 0 0)))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           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(ball-y (make-ball 3 4 0 0)))))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(sqrt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           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(ball-y (make-ball 3 4 0 0)))))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(sqrt (+ 9</a:t>
            </a:r>
            <a:endParaRPr lang="ja-JP" altLang="en-US" sz="280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          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(ball-y (make-ball 3 4 0 0)))))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(sqrt (+ 9</a:t>
            </a:r>
            <a:endParaRPr lang="ja-JP" altLang="en-US" sz="280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          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4)))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(sqrt (+ 9 16))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(sqrt 25)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= 5</a:t>
            </a:r>
            <a:endParaRPr lang="en-US" altLang="ja-JP" sz="2400"/>
          </a:p>
        </p:txBody>
      </p:sp>
      <p:sp>
        <p:nvSpPr>
          <p:cNvPr id="29700" name="Rectangle 10"/>
          <p:cNvSpPr>
            <a:spLocks noChangeArrowheads="1"/>
          </p:cNvSpPr>
          <p:nvPr/>
        </p:nvSpPr>
        <p:spPr bwMode="auto">
          <a:xfrm>
            <a:off x="308706" y="973137"/>
            <a:ext cx="6010275" cy="9620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1" name="Line 11"/>
          <p:cNvSpPr>
            <a:spLocks noChangeShapeType="1"/>
          </p:cNvSpPr>
          <p:nvPr/>
        </p:nvSpPr>
        <p:spPr bwMode="auto">
          <a:xfrm flipH="1" flipV="1">
            <a:off x="2940050" y="2019300"/>
            <a:ext cx="112713" cy="660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2" name="Text Box 12"/>
          <p:cNvSpPr txBox="1">
            <a:spLocks noChangeArrowheads="1"/>
          </p:cNvSpPr>
          <p:nvPr/>
        </p:nvSpPr>
        <p:spPr bwMode="auto">
          <a:xfrm>
            <a:off x="455613" y="2435225"/>
            <a:ext cx="8162925" cy="31972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 b="0"/>
              <a:t>これは，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	(define (</a:t>
            </a:r>
            <a:r>
              <a:rPr lang="en-US" altLang="ja-JP" sz="2800" b="0">
                <a:solidFill>
                  <a:schemeClr val="accent2"/>
                </a:solidFill>
              </a:rPr>
              <a:t>distance-to-0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a-ball</a:t>
            </a:r>
            <a:r>
              <a:rPr lang="en-US" altLang="ja-JP" sz="2800" b="0"/>
              <a:t>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	   (sqrt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	      (+ (</a:t>
            </a:r>
            <a:r>
              <a:rPr lang="en-US" altLang="ja-JP" sz="2800" b="0">
                <a:solidFill>
                  <a:schemeClr val="accent2"/>
                </a:solidFill>
              </a:rPr>
              <a:t>sqr</a:t>
            </a:r>
            <a:r>
              <a:rPr lang="en-US" altLang="ja-JP" sz="2800" b="0"/>
              <a:t> (ball-x </a:t>
            </a:r>
            <a:r>
              <a:rPr lang="en-US" altLang="ja-JP" sz="2800" b="0">
                <a:solidFill>
                  <a:schemeClr val="tx2"/>
                </a:solidFill>
              </a:rPr>
              <a:t>a-ball</a:t>
            </a:r>
            <a:r>
              <a:rPr lang="en-US" altLang="ja-JP" sz="2800" b="0"/>
              <a:t>))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	           (</a:t>
            </a:r>
            <a:r>
              <a:rPr lang="en-US" altLang="ja-JP" sz="2800" b="0">
                <a:solidFill>
                  <a:schemeClr val="accent2"/>
                </a:solidFill>
              </a:rPr>
              <a:t>sqr</a:t>
            </a:r>
            <a:r>
              <a:rPr lang="en-US" altLang="ja-JP" sz="2800" b="0"/>
              <a:t> (ball-y </a:t>
            </a:r>
            <a:r>
              <a:rPr lang="en-US" altLang="ja-JP" sz="2800" b="0">
                <a:solidFill>
                  <a:schemeClr val="tx2"/>
                </a:solidFill>
              </a:rPr>
              <a:t>a-ball</a:t>
            </a:r>
            <a:r>
              <a:rPr lang="en-US" altLang="ja-JP" sz="2800" b="0"/>
              <a:t>)))))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 b="0"/>
              <a:t>の </a:t>
            </a:r>
            <a:r>
              <a:rPr lang="en-US" altLang="ja-JP" sz="2800" b="0">
                <a:solidFill>
                  <a:schemeClr val="tx2"/>
                </a:solidFill>
              </a:rPr>
              <a:t>a-ball</a:t>
            </a:r>
            <a:r>
              <a:rPr lang="en-US" altLang="ja-JP" sz="2800" b="0"/>
              <a:t> </a:t>
            </a:r>
            <a:r>
              <a:rPr lang="ja-JP" altLang="en-US" sz="2800" b="0"/>
              <a:t>を </a:t>
            </a:r>
            <a:r>
              <a:rPr lang="en-US" altLang="ja-JP" sz="2800" b="0"/>
              <a:t>(make-ball 3 4 0 0) </a:t>
            </a:r>
            <a:r>
              <a:rPr lang="ja-JP" altLang="en-US" sz="2800" b="0"/>
              <a:t>で置き換えたもの</a:t>
            </a: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1712913" y="3594100"/>
            <a:ext cx="3686175" cy="150336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96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963613"/>
            <a:ext cx="7325855" cy="309789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ja-JP" sz="3600" dirty="0" err="1"/>
              <a:t>AddressNote</a:t>
            </a:r>
            <a:r>
              <a:rPr lang="en-US" altLang="ja-JP" sz="3600" dirty="0"/>
              <a:t> </a:t>
            </a:r>
            <a:r>
              <a:rPr lang="ja-JP" altLang="en-US" sz="3600" dirty="0"/>
              <a:t>構造体を定義するプログラムを書く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3600" dirty="0" err="1"/>
              <a:t>AddressNote</a:t>
            </a:r>
            <a:r>
              <a:rPr lang="en-US" altLang="ja-JP" sz="3600" dirty="0"/>
              <a:t> </a:t>
            </a:r>
            <a:r>
              <a:rPr lang="ja-JP" altLang="en-US" sz="3600" dirty="0"/>
              <a:t>は，</a:t>
            </a:r>
            <a:r>
              <a:rPr lang="en-US" altLang="ja-JP" sz="3600" dirty="0"/>
              <a:t>name, age, address </a:t>
            </a:r>
            <a:r>
              <a:rPr lang="ja-JP" altLang="en-US" sz="3600" dirty="0"/>
              <a:t>から構成する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3600" dirty="0">
                <a:solidFill>
                  <a:schemeClr val="tx2"/>
                </a:solidFill>
              </a:rPr>
              <a:t>define-</a:t>
            </a:r>
            <a:r>
              <a:rPr lang="en-US" altLang="ja-JP" sz="3600" dirty="0" err="1">
                <a:solidFill>
                  <a:schemeClr val="tx2"/>
                </a:solidFill>
              </a:rPr>
              <a:t>struct</a:t>
            </a:r>
            <a:r>
              <a:rPr lang="en-US" altLang="ja-JP" sz="3600" dirty="0">
                <a:solidFill>
                  <a:schemeClr val="tx2"/>
                </a:solidFill>
              </a:rPr>
              <a:t> </a:t>
            </a:r>
            <a:r>
              <a:rPr lang="ja-JP" altLang="en-US" sz="3600" dirty="0">
                <a:solidFill>
                  <a:schemeClr val="tx2"/>
                </a:solidFill>
              </a:rPr>
              <a:t>文を使用</a:t>
            </a:r>
            <a:endParaRPr lang="ja-JP" altLang="en-US" sz="3600" dirty="0"/>
          </a:p>
          <a:p>
            <a:pPr lvl="1" eaLnBrk="1" hangingPunct="1">
              <a:lnSpc>
                <a:spcPct val="120000"/>
              </a:lnSpc>
            </a:pPr>
            <a:endParaRPr lang="ja-JP" altLang="en-US" dirty="0"/>
          </a:p>
        </p:txBody>
      </p:sp>
      <p:graphicFrame>
        <p:nvGraphicFramePr>
          <p:cNvPr id="1198100" name="Group 20"/>
          <p:cNvGraphicFramePr>
            <a:graphicFrameLocks noGrp="1"/>
          </p:cNvGraphicFramePr>
          <p:nvPr/>
        </p:nvGraphicFramePr>
        <p:xfrm>
          <a:off x="3012578" y="4195130"/>
          <a:ext cx="2057400" cy="158437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703676941"/>
                    </a:ext>
                  </a:extLst>
                </a:gridCol>
              </a:tblGrid>
              <a:tr h="518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name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708693"/>
                  </a:ext>
                </a:extLst>
              </a:tr>
              <a:tr h="533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age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620800"/>
                  </a:ext>
                </a:extLst>
              </a:tr>
              <a:tr h="533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address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85288"/>
                  </a:ext>
                </a:extLst>
              </a:tr>
            </a:tbl>
          </a:graphicData>
        </a:graphic>
      </p:graphicFrame>
      <p:sp>
        <p:nvSpPr>
          <p:cNvPr id="30734" name="Text Box 30"/>
          <p:cNvSpPr txBox="1">
            <a:spLocks noChangeArrowheads="1"/>
          </p:cNvSpPr>
          <p:nvPr/>
        </p:nvSpPr>
        <p:spPr bwMode="auto">
          <a:xfrm>
            <a:off x="3025278" y="5941380"/>
            <a:ext cx="2066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F006C"/>
                </a:solidFill>
              </a:rPr>
              <a:t>AddressNote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</a:t>
            </a:r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構造体</a:t>
            </a:r>
          </a:p>
        </p:txBody>
      </p:sp>
    </p:spTree>
    <p:extLst>
      <p:ext uri="{BB962C8B-B14F-4D97-AF65-F5344CB8AC3E}">
        <p14:creationId xmlns:p14="http://schemas.microsoft.com/office/powerpoint/2010/main" val="370238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93738" y="1012825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41363" y="2374900"/>
            <a:ext cx="7827962" cy="8318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(define-struct AddressNote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(name age address))</a:t>
            </a:r>
            <a:endParaRPr lang="ja-JP" altLang="en-US" sz="2400" b="0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877837" y="6356351"/>
            <a:ext cx="5362983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763588" y="3575050"/>
            <a:ext cx="48783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⇒ </a:t>
            </a:r>
            <a:r>
              <a:rPr lang="ja-JP" altLang="en-US" sz="2400" b="0"/>
              <a:t>（これは，例題５で使います）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「例題４．</a:t>
            </a:r>
            <a:r>
              <a:rPr lang="en-US" altLang="ja-JP" sz="3600" dirty="0"/>
              <a:t>ball </a:t>
            </a:r>
            <a:r>
              <a:rPr lang="ja-JP" altLang="en-US" sz="3600" dirty="0"/>
              <a:t>構造体」の手順</a:t>
            </a:r>
          </a:p>
        </p:txBody>
      </p:sp>
    </p:spTree>
    <p:extLst>
      <p:ext uri="{BB962C8B-B14F-4D97-AF65-F5344CB8AC3E}">
        <p14:creationId xmlns:p14="http://schemas.microsoft.com/office/powerpoint/2010/main" val="2635740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8100"/>
            <a:ext cx="8172450" cy="677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128963" y="3101975"/>
            <a:ext cx="5045075" cy="132397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>
                <a:solidFill>
                  <a:srgbClr val="008000"/>
                </a:solidFill>
              </a:rPr>
              <a:t>AddressNote </a:t>
            </a:r>
            <a:r>
              <a:rPr lang="ja-JP" altLang="en-US" sz="4000" b="0">
                <a:solidFill>
                  <a:srgbClr val="008000"/>
                </a:solidFill>
              </a:rPr>
              <a:t>構造体を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b="0">
                <a:solidFill>
                  <a:srgbClr val="008000"/>
                </a:solidFill>
              </a:rPr>
              <a:t>定義している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3038" y="1130300"/>
            <a:ext cx="6726237" cy="9445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 flipV="1">
            <a:off x="3422650" y="2079625"/>
            <a:ext cx="398463" cy="10096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1970088" y="4899025"/>
            <a:ext cx="4800600" cy="6461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>
                <a:solidFill>
                  <a:srgbClr val="008000"/>
                </a:solidFill>
              </a:rPr>
              <a:t>（実行結果は出ない）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1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 fontScale="90000"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10-1 </a:t>
            </a:r>
            <a:r>
              <a:rPr lang="ja-JP" altLang="en-US" sz="3975" dirty="0">
                <a:latin typeface="メイリオ" panose="020B0604030504040204" pitchFamily="50" charset="-128"/>
              </a:rPr>
              <a:t>構造体，構造体の定義，構造体の使用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19245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68338" y="3040063"/>
            <a:ext cx="7467600" cy="13208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/>
              <a:t>(define-struct AddressNote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/>
              <a:t>                      (name age address))</a:t>
            </a:r>
            <a:endParaRPr lang="ja-JP" altLang="en-US" sz="4000" b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484563" y="1928813"/>
            <a:ext cx="109855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>
                <a:solidFill>
                  <a:schemeClr val="folHlink"/>
                </a:solidFill>
              </a:rPr>
              <a:t>名前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370096" y="4787900"/>
            <a:ext cx="7572375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0" dirty="0">
                <a:solidFill>
                  <a:schemeClr val="folHlink"/>
                </a:solidFill>
              </a:rPr>
              <a:t>属性の並び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0" dirty="0">
                <a:solidFill>
                  <a:schemeClr val="folHlink"/>
                </a:solidFill>
              </a:rPr>
              <a:t>（それぞれの属性にも名前がある）</a:t>
            </a:r>
          </a:p>
        </p:txBody>
      </p:sp>
      <p:sp>
        <p:nvSpPr>
          <p:cNvPr id="33798" name="AutoShape 6"/>
          <p:cNvSpPr>
            <a:spLocks/>
          </p:cNvSpPr>
          <p:nvPr/>
        </p:nvSpPr>
        <p:spPr bwMode="auto">
          <a:xfrm rot="16200000" flipV="1">
            <a:off x="3835400" y="2457450"/>
            <a:ext cx="311150" cy="654050"/>
          </a:xfrm>
          <a:prstGeom prst="rightBrace">
            <a:avLst>
              <a:gd name="adj1" fmla="val 17517"/>
              <a:gd name="adj2" fmla="val 50000"/>
            </a:avLst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9" name="AutoShape 7"/>
          <p:cNvSpPr>
            <a:spLocks/>
          </p:cNvSpPr>
          <p:nvPr/>
        </p:nvSpPr>
        <p:spPr bwMode="auto">
          <a:xfrm rot="5400000">
            <a:off x="5403851" y="2767012"/>
            <a:ext cx="292100" cy="3749675"/>
          </a:xfrm>
          <a:prstGeom prst="rightBrace">
            <a:avLst>
              <a:gd name="adj1" fmla="val 106975"/>
              <a:gd name="adj2" fmla="val 50000"/>
            </a:avLst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構造体</a:t>
            </a:r>
          </a:p>
        </p:txBody>
      </p:sp>
    </p:spTree>
    <p:extLst>
      <p:ext uri="{BB962C8B-B14F-4D97-AF65-F5344CB8AC3E}">
        <p14:creationId xmlns:p14="http://schemas.microsoft.com/office/powerpoint/2010/main" val="2570996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コンストラクタとセレクタ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23838" y="2620963"/>
            <a:ext cx="817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/>
              <a:t>(define-struct AddressNote (name age address))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47925" y="1712913"/>
            <a:ext cx="8953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名前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733925" y="1771650"/>
            <a:ext cx="1979613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属性の並び</a:t>
            </a: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 rot="16200000" flipV="1">
            <a:off x="2781300" y="2171700"/>
            <a:ext cx="227013" cy="703263"/>
          </a:xfrm>
          <a:prstGeom prst="rightBrace">
            <a:avLst>
              <a:gd name="adj1" fmla="val 25816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 rot="16200000" flipV="1">
            <a:off x="5638006" y="272257"/>
            <a:ext cx="227013" cy="4489450"/>
          </a:xfrm>
          <a:prstGeom prst="rightBrace">
            <a:avLst>
              <a:gd name="adj1" fmla="val 164802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Rectangle 8"/>
          <p:cNvSpPr txBox="1">
            <a:spLocks noChangeArrowheads="1"/>
          </p:cNvSpPr>
          <p:nvPr/>
        </p:nvSpPr>
        <p:spPr>
          <a:xfrm>
            <a:off x="339725" y="3833813"/>
            <a:ext cx="7772400" cy="278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上記のプログラムの実行によって</a:t>
            </a:r>
          </a:p>
          <a:p>
            <a:pPr lvl="1"/>
            <a:r>
              <a:rPr lang="en-US" altLang="ja-JP" sz="3200">
                <a:solidFill>
                  <a:schemeClr val="accent2"/>
                </a:solidFill>
              </a:rPr>
              <a:t>make-AddressNote</a:t>
            </a:r>
          </a:p>
          <a:p>
            <a:pPr lvl="1"/>
            <a:r>
              <a:rPr lang="en-US" altLang="ja-JP" sz="3200">
                <a:solidFill>
                  <a:schemeClr val="accent2"/>
                </a:solidFill>
              </a:rPr>
              <a:t>AddressNote-name, AddressNote-age, AddressNote-address</a:t>
            </a:r>
            <a:endParaRPr lang="en-US" altLang="ja-JP">
              <a:solidFill>
                <a:schemeClr val="accent2"/>
              </a:solidFill>
            </a:endParaRPr>
          </a:p>
          <a:p>
            <a:pPr lvl="1">
              <a:buFontTx/>
              <a:buNone/>
            </a:pPr>
            <a:r>
              <a:rPr lang="ja-JP" altLang="en-US"/>
              <a:t>が使えるようになる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3513" y="1616075"/>
            <a:ext cx="8196262" cy="18780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228220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979487"/>
            <a:ext cx="7563240" cy="326153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ja-JP" sz="2800" dirty="0" err="1"/>
              <a:t>AddressNote</a:t>
            </a:r>
            <a:r>
              <a:rPr lang="en-US" altLang="ja-JP" sz="2800" dirty="0"/>
              <a:t> </a:t>
            </a:r>
            <a:r>
              <a:rPr lang="ja-JP" altLang="en-US" sz="2800" dirty="0"/>
              <a:t>構造体のリストから，名前（</a:t>
            </a:r>
            <a:r>
              <a:rPr lang="en-US" altLang="ja-JP" sz="2800" dirty="0"/>
              <a:t>name</a:t>
            </a:r>
            <a:r>
              <a:rPr lang="ja-JP" altLang="en-US" sz="2800" dirty="0"/>
              <a:t>）のリストを得る関数 </a:t>
            </a:r>
            <a:r>
              <a:rPr lang="en-US" altLang="ja-JP" sz="2800" dirty="0">
                <a:solidFill>
                  <a:schemeClr val="accent2"/>
                </a:solidFill>
              </a:rPr>
              <a:t>select-name</a:t>
            </a:r>
            <a:r>
              <a:rPr lang="en-US" altLang="ja-JP" sz="2800" dirty="0"/>
              <a:t> </a:t>
            </a:r>
            <a:r>
              <a:rPr lang="ja-JP" altLang="en-US" sz="2800" dirty="0"/>
              <a:t>を作り，実行する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例題３の </a:t>
            </a:r>
            <a:r>
              <a:rPr lang="en-US" altLang="ja-JP" sz="2400" dirty="0" err="1"/>
              <a:t>AddressNote</a:t>
            </a:r>
            <a:r>
              <a:rPr lang="en-US" altLang="ja-JP" sz="2400" dirty="0"/>
              <a:t> </a:t>
            </a:r>
            <a:r>
              <a:rPr lang="ja-JP" altLang="en-US" sz="2400" dirty="0"/>
              <a:t>構造体を使用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/>
              <a:t>			構造体１つ　＝　１人分</a:t>
            </a:r>
          </a:p>
          <a:p>
            <a:pPr lvl="1" eaLnBrk="1" hangingPunct="1">
              <a:buFontTx/>
              <a:buNone/>
            </a:pPr>
            <a:r>
              <a:rPr lang="ja-JP" altLang="en-US" sz="2400" dirty="0"/>
              <a:t>			構造体のリスト　＝　複数人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属性 </a:t>
            </a:r>
            <a:r>
              <a:rPr lang="en-US" altLang="ja-JP" sz="2400" dirty="0"/>
              <a:t>name </a:t>
            </a:r>
            <a:r>
              <a:rPr lang="ja-JP" altLang="en-US" sz="2400" dirty="0"/>
              <a:t>を取り出すために </a:t>
            </a:r>
            <a:r>
              <a:rPr lang="en-US" altLang="ja-JP" sz="2400" dirty="0" err="1"/>
              <a:t>AddressNote</a:t>
            </a:r>
            <a:r>
              <a:rPr lang="en-US" altLang="ja-JP" sz="2400" dirty="0"/>
              <a:t>-name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>
                <a:solidFill>
                  <a:schemeClr val="tx2"/>
                </a:solidFill>
              </a:rPr>
              <a:t>（セレクタ）</a:t>
            </a:r>
            <a:r>
              <a:rPr lang="ja-JP" altLang="en-US" sz="2400" dirty="0"/>
              <a:t>を使う</a:t>
            </a:r>
          </a:p>
          <a:p>
            <a:pPr lvl="1" eaLnBrk="1" hangingPunct="1"/>
            <a:endParaRPr lang="ja-JP" altLang="en-US" sz="2000" dirty="0"/>
          </a:p>
        </p:txBody>
      </p:sp>
      <p:graphicFrame>
        <p:nvGraphicFramePr>
          <p:cNvPr id="1201172" name="Group 20"/>
          <p:cNvGraphicFramePr>
            <a:graphicFrameLocks noGrp="1"/>
          </p:cNvGraphicFramePr>
          <p:nvPr/>
        </p:nvGraphicFramePr>
        <p:xfrm>
          <a:off x="3394075" y="4413250"/>
          <a:ext cx="2057400" cy="158437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856314631"/>
                    </a:ext>
                  </a:extLst>
                </a:gridCol>
              </a:tblGrid>
              <a:tr h="518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name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357073"/>
                  </a:ext>
                </a:extLst>
              </a:tr>
              <a:tr h="533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age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026904"/>
                  </a:ext>
                </a:extLst>
              </a:tr>
              <a:tr h="533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address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825215"/>
                  </a:ext>
                </a:extLst>
              </a:tr>
            </a:tbl>
          </a:graphicData>
        </a:graphic>
      </p:graphicFrame>
      <p:sp>
        <p:nvSpPr>
          <p:cNvPr id="35854" name="Text Box 30"/>
          <p:cNvSpPr txBox="1">
            <a:spLocks noChangeArrowheads="1"/>
          </p:cNvSpPr>
          <p:nvPr/>
        </p:nvSpPr>
        <p:spPr bwMode="auto">
          <a:xfrm>
            <a:off x="3792538" y="6218238"/>
            <a:ext cx="2066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F006C"/>
                </a:solidFill>
              </a:rPr>
              <a:t>AddressNote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例題５．住所録</a:t>
            </a:r>
          </a:p>
        </p:txBody>
      </p:sp>
    </p:spTree>
    <p:extLst>
      <p:ext uri="{BB962C8B-B14F-4D97-AF65-F5344CB8AC3E}">
        <p14:creationId xmlns:p14="http://schemas.microsoft.com/office/powerpoint/2010/main" val="934196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29770" y="523446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13907" y="1512459"/>
            <a:ext cx="7827963" cy="29019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(define-struct AddressNote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(name age address))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select-name: a list of AddressNote -&gt; a list of string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;; to select name from an AddressNote list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select-name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[(empty? a-list) empty]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[else (cons (AddressNote-name (first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(</a:t>
            </a:r>
            <a:r>
              <a:rPr lang="en-US" altLang="ja-JP" sz="2400" b="0">
                <a:solidFill>
                  <a:schemeClr val="accent2"/>
                </a:solidFill>
              </a:rPr>
              <a:t>select-name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)))]))</a:t>
            </a:r>
            <a:endParaRPr lang="ja-JP" altLang="en-US" sz="2400" b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05957" y="4354084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208815" y="6338888"/>
            <a:ext cx="513859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 dirty="0">
                <a:solidFill>
                  <a:schemeClr val="tx2"/>
                </a:solidFill>
              </a:rPr>
              <a:t>☆</a:t>
            </a:r>
            <a:r>
              <a:rPr lang="ja-JP" altLang="en-US" sz="2400" b="0" dirty="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21845" y="4923996"/>
            <a:ext cx="7847012" cy="12700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(select-name (list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(make-AddressNote "Ken" 35 "Fukuoka")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(make-AddressNote "Bill" 30 "Saga")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(make-AddressNote "Mike" 28 "Nagasaki")))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48832" y="1577546"/>
            <a:ext cx="5110163" cy="5984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5428832" y="1910921"/>
            <a:ext cx="512763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970170" y="1615646"/>
            <a:ext cx="2032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例題４と同じ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「例題５．住所録」の手順</a:t>
            </a:r>
          </a:p>
        </p:txBody>
      </p:sp>
    </p:spTree>
    <p:extLst>
      <p:ext uri="{BB962C8B-B14F-4D97-AF65-F5344CB8AC3E}">
        <p14:creationId xmlns:p14="http://schemas.microsoft.com/office/powerpoint/2010/main" val="26073087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6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8575"/>
            <a:ext cx="8348663" cy="678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155950" y="4497388"/>
            <a:ext cx="4999038" cy="12001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>
                <a:solidFill>
                  <a:srgbClr val="008000"/>
                </a:solidFill>
              </a:rPr>
              <a:t>まず，関数 </a:t>
            </a:r>
            <a:r>
              <a:rPr lang="en-US" altLang="ja-JP" sz="3600" b="0">
                <a:solidFill>
                  <a:schemeClr val="accent2"/>
                </a:solidFill>
              </a:rPr>
              <a:t>select-name </a:t>
            </a:r>
            <a:endParaRPr lang="en-US" altLang="ja-JP" sz="3600" b="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>
                <a:solidFill>
                  <a:srgbClr val="008000"/>
                </a:solidFill>
              </a:rPr>
              <a:t>を定義している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39700" y="1343025"/>
            <a:ext cx="7862888" cy="2251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 flipV="1">
            <a:off x="3517900" y="3606800"/>
            <a:ext cx="411163" cy="8509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0282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8100"/>
            <a:ext cx="8310563" cy="677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160463" y="10001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b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2832100" y="2736850"/>
            <a:ext cx="282575" cy="1155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44488" y="3894138"/>
            <a:ext cx="7716837" cy="9715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471126" y="1187879"/>
            <a:ext cx="7356475" cy="1570037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ここでは，</a:t>
            </a:r>
            <a:r>
              <a:rPr lang="en-US" altLang="ja-JP" b="0">
                <a:solidFill>
                  <a:schemeClr val="tx2"/>
                </a:solidFill>
              </a:rPr>
              <a:t>make-AddressNote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を使って，</a:t>
            </a:r>
            <a:r>
              <a:rPr lang="en-US" altLang="ja-JP" b="0">
                <a:solidFill>
                  <a:srgbClr val="008000"/>
                </a:solidFill>
              </a:rPr>
              <a:t>AddressNote </a:t>
            </a:r>
            <a:r>
              <a:rPr lang="ja-JP" altLang="en-US" b="0">
                <a:solidFill>
                  <a:srgbClr val="008000"/>
                </a:solidFill>
              </a:rPr>
              <a:t>構造体のリスト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を作っている　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359275" y="5199063"/>
            <a:ext cx="4797425" cy="1570037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実行結果である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「</a:t>
            </a:r>
            <a:r>
              <a:rPr lang="en-US" altLang="ja-JP" b="0">
                <a:solidFill>
                  <a:srgbClr val="008000"/>
                </a:solidFill>
              </a:rPr>
              <a:t>(list "Bill" "Ken" "Mike)</a:t>
            </a:r>
            <a:r>
              <a:rPr lang="ja-JP" altLang="en-US" b="0">
                <a:solidFill>
                  <a:srgbClr val="0080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が表示される　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52400" y="4856163"/>
            <a:ext cx="36369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 flipV="1">
            <a:off x="3817938" y="5164138"/>
            <a:ext cx="533400" cy="4699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42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273425" y="2501900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502025" y="3082925"/>
            <a:ext cx="24812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chemeClr val="accent2"/>
                </a:solidFill>
              </a:rPr>
              <a:t>select-name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2079625" y="3170238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6488113" y="318135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768975" y="1776413"/>
            <a:ext cx="31448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(list "Ken" "Bill" "Mike")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2046288" y="373697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488113" y="36941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92075" y="1131888"/>
            <a:ext cx="48593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>
                <a:solidFill>
                  <a:srgbClr val="008000"/>
                </a:solidFill>
              </a:rPr>
              <a:t>(list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>
                <a:solidFill>
                  <a:srgbClr val="008000"/>
                </a:solidFill>
              </a:rPr>
              <a:t>  (make-AddressNote "Ken" 35 "Fukuoka")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>
                <a:solidFill>
                  <a:srgbClr val="008000"/>
                </a:solidFill>
              </a:rPr>
              <a:t>  (make-AddressNote "Bill" 30 "Saga")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>
                <a:solidFill>
                  <a:srgbClr val="008000"/>
                </a:solidFill>
              </a:rPr>
              <a:t>  (make-AddressNote "Mike" 28 "Nagasaki"))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11188" y="5213350"/>
            <a:ext cx="4057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/>
              <a:t>入力は </a:t>
            </a:r>
            <a:r>
              <a:rPr lang="en-US" altLang="ja-JP" sz="3600" b="0"/>
              <a:t>AddressNote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/>
              <a:t>構造体のリスト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5783263" y="5148263"/>
            <a:ext cx="29543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0"/>
              <a:t>出力はリスト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select-name </a:t>
            </a:r>
            <a:r>
              <a:rPr lang="ja-JP" altLang="en-US" sz="4000" dirty="0"/>
              <a:t>の入力と出力</a:t>
            </a:r>
          </a:p>
        </p:txBody>
      </p:sp>
    </p:spTree>
    <p:extLst>
      <p:ext uri="{BB962C8B-B14F-4D97-AF65-F5344CB8AC3E}">
        <p14:creationId xmlns:p14="http://schemas.microsoft.com/office/powerpoint/2010/main" val="37158286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　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775" y="600075"/>
            <a:ext cx="9039225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altLang="ja-JP"/>
              <a:t>(define-struct AddressNote</a:t>
            </a:r>
          </a:p>
          <a:p>
            <a:pPr eaLnBrk="1" hangingPunct="1">
              <a:buFontTx/>
              <a:buNone/>
            </a:pPr>
            <a:r>
              <a:rPr lang="en-US" altLang="ja-JP"/>
              <a:t>               (name age address))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select-name: a list of AddressNote -&gt; a list of string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to select name from an AddressNote list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select-name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buFontTx/>
              <a:buNone/>
            </a:pPr>
            <a:r>
              <a:rPr lang="en-US" altLang="ja-JP"/>
              <a:t>    [(empty? a-list) empty]</a:t>
            </a:r>
          </a:p>
          <a:p>
            <a:pPr eaLnBrk="1" hangingPunct="1">
              <a:buFontTx/>
              <a:buNone/>
            </a:pPr>
            <a:r>
              <a:rPr lang="en-US" altLang="ja-JP"/>
              <a:t>    [else (cons (AddressNote-name (first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</a:t>
            </a:r>
          </a:p>
          <a:p>
            <a:pPr eaLnBrk="1" hangingPunct="1">
              <a:buFontTx/>
              <a:buNone/>
            </a:pPr>
            <a:r>
              <a:rPr lang="en-US" altLang="ja-JP"/>
              <a:t>                (</a:t>
            </a:r>
            <a:r>
              <a:rPr lang="en-US" altLang="ja-JP">
                <a:solidFill>
                  <a:schemeClr val="accent2"/>
                </a:solidFill>
              </a:rPr>
              <a:t>select-name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)))]))</a:t>
            </a: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3025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4814" y="1380950"/>
            <a:ext cx="8458200" cy="418398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altLang="ja-JP" sz="2800"/>
              <a:t>(select-name (list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    (make-AddressNote "Ken" 35 "Fukuoka")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    (make-AddressNote "Bill" 30 "Saga")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    (make-AddressNote "Mike" 28 "Nagasaki")))</a:t>
            </a:r>
          </a:p>
          <a:p>
            <a:pPr eaLnBrk="1" hangingPunct="1">
              <a:buFontTx/>
              <a:buNone/>
            </a:pPr>
            <a:endParaRPr lang="ja-JP" altLang="en-US" sz="2800"/>
          </a:p>
          <a:p>
            <a:pPr eaLnBrk="1" hangingPunct="1"/>
            <a:r>
              <a:rPr lang="en-US" altLang="ja-JP" sz="2800"/>
              <a:t>select-name </a:t>
            </a:r>
            <a:r>
              <a:rPr lang="ja-JP" altLang="en-US" sz="2800"/>
              <a:t>の入力は　</a:t>
            </a:r>
            <a:r>
              <a:rPr lang="en-US" altLang="ja-JP" sz="2800"/>
              <a:t>⇒</a:t>
            </a:r>
            <a:r>
              <a:rPr lang="ja-JP" altLang="en-US" sz="2800"/>
              <a:t>　リスト</a:t>
            </a:r>
          </a:p>
          <a:p>
            <a:pPr eaLnBrk="1" hangingPunct="1"/>
            <a:r>
              <a:rPr lang="en-US" altLang="ja-JP" sz="2800"/>
              <a:t>AddressNote </a:t>
            </a:r>
            <a:r>
              <a:rPr lang="ja-JP" altLang="en-US" sz="2800"/>
              <a:t>構造体のリストを作るために，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	make-AddressNote</a:t>
            </a:r>
            <a:r>
              <a:rPr lang="ja-JP" altLang="en-US" sz="2800"/>
              <a:t>（コンストラクタ） を並べている</a:t>
            </a:r>
          </a:p>
          <a:p>
            <a:pPr eaLnBrk="1" hangingPunct="1"/>
            <a:endParaRPr lang="ja-JP" altLang="en-US" sz="280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284288" y="4546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　</a:t>
            </a:r>
            <a:r>
              <a:rPr lang="en-US" altLang="ja-JP" dirty="0"/>
              <a:t>select-name </a:t>
            </a:r>
            <a:r>
              <a:rPr lang="ja-JP" altLang="en-US" dirty="0"/>
              <a:t>の実行では</a:t>
            </a:r>
          </a:p>
        </p:txBody>
      </p:sp>
    </p:spTree>
    <p:extLst>
      <p:ext uri="{BB962C8B-B14F-4D97-AF65-F5344CB8AC3E}">
        <p14:creationId xmlns:p14="http://schemas.microsoft.com/office/powerpoint/2010/main" val="4251628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にすでに組み込み済みの構造体 </a:t>
            </a:r>
            <a:r>
              <a:rPr lang="en-US" altLang="ja-JP" dirty="0"/>
              <a:t>rectangular </a:t>
            </a:r>
            <a:r>
              <a:rPr lang="ja-JP" altLang="en-US" dirty="0"/>
              <a:t>を使って，複素数の計算を行ってみる</a:t>
            </a:r>
          </a:p>
          <a:p>
            <a:pPr lvl="1">
              <a:lnSpc>
                <a:spcPct val="110000"/>
              </a:lnSpc>
              <a:buNone/>
            </a:pPr>
            <a:r>
              <a:rPr lang="ja-JP" altLang="en-US" dirty="0">
                <a:solidFill>
                  <a:srgbClr val="008000"/>
                </a:solidFill>
              </a:rPr>
              <a:t>		足し算	</a:t>
            </a:r>
            <a:r>
              <a:rPr lang="en-US" altLang="ja-JP" dirty="0">
                <a:solidFill>
                  <a:srgbClr val="008000"/>
                </a:solidFill>
              </a:rPr>
              <a:t>(</a:t>
            </a:r>
            <a:r>
              <a:rPr lang="en-US" altLang="ja-JP" dirty="0" err="1">
                <a:solidFill>
                  <a:srgbClr val="008000"/>
                </a:solidFill>
              </a:rPr>
              <a:t>1+2i</a:t>
            </a:r>
            <a:r>
              <a:rPr lang="en-US" altLang="ja-JP" dirty="0">
                <a:solidFill>
                  <a:srgbClr val="008000"/>
                </a:solidFill>
              </a:rPr>
              <a:t>) + (</a:t>
            </a:r>
            <a:r>
              <a:rPr lang="en-US" altLang="ja-JP" dirty="0" err="1">
                <a:solidFill>
                  <a:srgbClr val="008000"/>
                </a:solidFill>
              </a:rPr>
              <a:t>3+4i</a:t>
            </a:r>
            <a:r>
              <a:rPr lang="en-US" altLang="ja-JP" dirty="0">
                <a:solidFill>
                  <a:srgbClr val="008000"/>
                </a:solidFill>
              </a:rPr>
              <a:t>)</a:t>
            </a:r>
          </a:p>
          <a:p>
            <a:pPr lvl="1">
              <a:lnSpc>
                <a:spcPct val="110000"/>
              </a:lnSpc>
              <a:buNone/>
            </a:pPr>
            <a:r>
              <a:rPr lang="ja-JP" altLang="en-US" dirty="0">
                <a:solidFill>
                  <a:srgbClr val="008000"/>
                </a:solidFill>
              </a:rPr>
              <a:t>		引き算  	</a:t>
            </a:r>
            <a:r>
              <a:rPr lang="en-US" altLang="ja-JP" dirty="0">
                <a:solidFill>
                  <a:srgbClr val="008000"/>
                </a:solidFill>
              </a:rPr>
              <a:t>(</a:t>
            </a:r>
            <a:r>
              <a:rPr lang="en-US" altLang="ja-JP" dirty="0" err="1">
                <a:solidFill>
                  <a:srgbClr val="008000"/>
                </a:solidFill>
              </a:rPr>
              <a:t>5+7i</a:t>
            </a:r>
            <a:r>
              <a:rPr lang="en-US" altLang="ja-JP" dirty="0">
                <a:solidFill>
                  <a:srgbClr val="008000"/>
                </a:solidFill>
              </a:rPr>
              <a:t>) – (</a:t>
            </a:r>
            <a:r>
              <a:rPr lang="en-US" altLang="ja-JP" dirty="0" err="1">
                <a:solidFill>
                  <a:srgbClr val="008000"/>
                </a:solidFill>
              </a:rPr>
              <a:t>3+4i</a:t>
            </a:r>
            <a:r>
              <a:rPr lang="en-US" altLang="ja-JP" dirty="0">
                <a:solidFill>
                  <a:srgbClr val="008000"/>
                </a:solidFill>
              </a:rPr>
              <a:t>)</a:t>
            </a:r>
          </a:p>
          <a:p>
            <a:pPr lvl="1">
              <a:lnSpc>
                <a:spcPct val="110000"/>
              </a:lnSpc>
              <a:buNone/>
            </a:pPr>
            <a:r>
              <a:rPr lang="ja-JP" altLang="en-US" dirty="0">
                <a:solidFill>
                  <a:srgbClr val="008000"/>
                </a:solidFill>
              </a:rPr>
              <a:t>		かけ算	</a:t>
            </a:r>
            <a:r>
              <a:rPr lang="en-US" altLang="ja-JP" dirty="0">
                <a:solidFill>
                  <a:srgbClr val="008000"/>
                </a:solidFill>
              </a:rPr>
              <a:t>(</a:t>
            </a:r>
            <a:r>
              <a:rPr lang="en-US" altLang="ja-JP" dirty="0" err="1">
                <a:solidFill>
                  <a:srgbClr val="008000"/>
                </a:solidFill>
              </a:rPr>
              <a:t>1+2i</a:t>
            </a:r>
            <a:r>
              <a:rPr lang="en-US" altLang="ja-JP" dirty="0">
                <a:solidFill>
                  <a:srgbClr val="008000"/>
                </a:solidFill>
              </a:rPr>
              <a:t>) ×(</a:t>
            </a:r>
            <a:r>
              <a:rPr lang="en-US" altLang="ja-JP" dirty="0" err="1">
                <a:solidFill>
                  <a:srgbClr val="008000"/>
                </a:solidFill>
              </a:rPr>
              <a:t>3+4i</a:t>
            </a:r>
            <a:r>
              <a:rPr lang="en-US" altLang="ja-JP" dirty="0">
                <a:solidFill>
                  <a:srgbClr val="008000"/>
                </a:solidFill>
              </a:rPr>
              <a:t>)</a:t>
            </a:r>
          </a:p>
          <a:p>
            <a:pPr lvl="1">
              <a:lnSpc>
                <a:spcPct val="110000"/>
              </a:lnSpc>
              <a:buNone/>
            </a:pPr>
            <a:r>
              <a:rPr lang="ja-JP" altLang="en-US" dirty="0">
                <a:solidFill>
                  <a:srgbClr val="008000"/>
                </a:solidFill>
              </a:rPr>
              <a:t>		割り算	</a:t>
            </a:r>
            <a:r>
              <a:rPr lang="en-US" altLang="ja-JP" dirty="0">
                <a:solidFill>
                  <a:srgbClr val="008000"/>
                </a:solidFill>
              </a:rPr>
              <a:t>(-</a:t>
            </a:r>
            <a:r>
              <a:rPr lang="en-US" altLang="ja-JP" dirty="0" err="1">
                <a:solidFill>
                  <a:srgbClr val="008000"/>
                </a:solidFill>
              </a:rPr>
              <a:t>5+10i</a:t>
            </a:r>
            <a:r>
              <a:rPr lang="en-US" altLang="ja-JP" dirty="0">
                <a:solidFill>
                  <a:srgbClr val="008000"/>
                </a:solidFill>
              </a:rPr>
              <a:t>) / (</a:t>
            </a:r>
            <a:r>
              <a:rPr lang="en-US" altLang="ja-JP" dirty="0" err="1">
                <a:solidFill>
                  <a:srgbClr val="008000"/>
                </a:solidFill>
              </a:rPr>
              <a:t>3+4i</a:t>
            </a:r>
            <a:r>
              <a:rPr lang="en-US" altLang="ja-JP" dirty="0">
                <a:solidFill>
                  <a:srgbClr val="008000"/>
                </a:solidFill>
              </a:rPr>
              <a:t>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例題６．複素数の計算　</a:t>
            </a:r>
          </a:p>
        </p:txBody>
      </p:sp>
    </p:spTree>
    <p:extLst>
      <p:ext uri="{BB962C8B-B14F-4D97-AF65-F5344CB8AC3E}">
        <p14:creationId xmlns:p14="http://schemas.microsoft.com/office/powerpoint/2010/main" val="223328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2082800"/>
            <a:ext cx="8001000" cy="36957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4000">
                <a:solidFill>
                  <a:srgbClr val="0F006C"/>
                </a:solidFill>
              </a:rPr>
              <a:t>複数のデータが集まって，１つのデータを構成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4000">
                <a:solidFill>
                  <a:srgbClr val="0F006C"/>
                </a:solidFill>
              </a:rPr>
              <a:t>新しい型の名前が付いている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4000"/>
              <a:t>structure </a:t>
            </a:r>
            <a:r>
              <a:rPr lang="ja-JP" altLang="en-US" sz="4000"/>
              <a:t>ともいう</a:t>
            </a:r>
            <a:endParaRPr lang="ja-JP" altLang="en-US" sz="4000">
              <a:solidFill>
                <a:srgbClr val="0F006C"/>
              </a:solidFill>
            </a:endParaRPr>
          </a:p>
          <a:p>
            <a:pPr lvl="1" eaLnBrk="1" hangingPunct="1">
              <a:buFontTx/>
              <a:buNone/>
            </a:pPr>
            <a:endParaRPr lang="ja-JP" altLang="en-US">
              <a:solidFill>
                <a:srgbClr val="0F006C"/>
              </a:solidFill>
            </a:endParaRPr>
          </a:p>
          <a:p>
            <a:pPr lvl="1" eaLnBrk="1" hangingPunct="1"/>
            <a:endParaRPr lang="ja-JP" altLang="en-US">
              <a:solidFill>
                <a:srgbClr val="0F006C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>
                <a:solidFill>
                  <a:srgbClr val="FF0000"/>
                </a:solidFill>
              </a:rPr>
              <a:t>構造体とは？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509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では　</a:t>
            </a:r>
            <a:r>
              <a:rPr lang="en-US" altLang="ja-JP" dirty="0"/>
              <a:t>⇒</a:t>
            </a:r>
            <a:r>
              <a:rPr lang="ja-JP" altLang="en-US" dirty="0"/>
              <a:t>　</a:t>
            </a:r>
            <a:r>
              <a:rPr lang="en-US" altLang="ja-JP" dirty="0"/>
              <a:t>make-rectangular </a:t>
            </a:r>
            <a:r>
              <a:rPr lang="ja-JP" altLang="en-US" dirty="0"/>
              <a:t>を使用</a:t>
            </a:r>
          </a:p>
          <a:p>
            <a:pPr>
              <a:lnSpc>
                <a:spcPct val="110000"/>
              </a:lnSpc>
              <a:buNone/>
            </a:pPr>
            <a:endParaRPr lang="ja-JP" altLang="en-US" dirty="0"/>
          </a:p>
          <a:p>
            <a:pPr>
              <a:lnSpc>
                <a:spcPct val="110000"/>
              </a:lnSpc>
              <a:buNone/>
            </a:pPr>
            <a:r>
              <a:rPr lang="ja-JP" altLang="en-US" dirty="0"/>
              <a:t>	実数部が </a:t>
            </a:r>
            <a:r>
              <a:rPr lang="en-US" altLang="ja-JP" dirty="0"/>
              <a:t>x </a:t>
            </a:r>
            <a:r>
              <a:rPr lang="ja-JP" altLang="en-US" dirty="0"/>
              <a:t>で，虚数部が </a:t>
            </a:r>
            <a:r>
              <a:rPr lang="en-US" altLang="ja-JP" dirty="0"/>
              <a:t>y </a:t>
            </a:r>
            <a:r>
              <a:rPr lang="ja-JP" altLang="en-US" dirty="0"/>
              <a:t>であるような複素数は，</a:t>
            </a:r>
            <a:r>
              <a:rPr lang="en-US" altLang="ja-JP" dirty="0"/>
              <a:t>(make-rectangular x y)</a:t>
            </a:r>
            <a:endParaRPr lang="ja-JP" altLang="en-US" dirty="0"/>
          </a:p>
          <a:p>
            <a:pPr>
              <a:lnSpc>
                <a:spcPct val="110000"/>
              </a:lnSpc>
              <a:buNone/>
            </a:pPr>
            <a:r>
              <a:rPr lang="ja-JP" altLang="en-US" dirty="0">
                <a:solidFill>
                  <a:srgbClr val="008000"/>
                </a:solidFill>
              </a:rPr>
              <a:t>	例：　「</a:t>
            </a:r>
            <a:r>
              <a:rPr lang="en-US" altLang="ja-JP" dirty="0">
                <a:solidFill>
                  <a:srgbClr val="008000"/>
                </a:solidFill>
              </a:rPr>
              <a:t>(make-rectangular 3 4)</a:t>
            </a:r>
            <a:r>
              <a:rPr lang="ja-JP" altLang="en-US" dirty="0">
                <a:solidFill>
                  <a:srgbClr val="008000"/>
                </a:solidFill>
              </a:rPr>
              <a:t>」は 「</a:t>
            </a:r>
            <a:r>
              <a:rPr lang="en-US" altLang="ja-JP" dirty="0" err="1">
                <a:solidFill>
                  <a:srgbClr val="008000"/>
                </a:solidFill>
              </a:rPr>
              <a:t>3+4</a:t>
            </a:r>
            <a:r>
              <a:rPr lang="en-US" altLang="ja-JP" i="1" dirty="0" err="1">
                <a:solidFill>
                  <a:srgbClr val="008000"/>
                </a:solidFill>
              </a:rPr>
              <a:t>i</a:t>
            </a:r>
            <a:r>
              <a:rPr lang="ja-JP" altLang="en-US" dirty="0">
                <a:solidFill>
                  <a:srgbClr val="008000"/>
                </a:solidFill>
              </a:rPr>
              <a:t>」</a:t>
            </a:r>
          </a:p>
          <a:p>
            <a:pPr>
              <a:lnSpc>
                <a:spcPct val="110000"/>
              </a:lnSpc>
              <a:buNone/>
            </a:pPr>
            <a:endParaRPr lang="ja-JP" altLang="en-US" dirty="0">
              <a:solidFill>
                <a:srgbClr val="008000"/>
              </a:solidFill>
            </a:endParaRPr>
          </a:p>
          <a:p>
            <a:pPr>
              <a:lnSpc>
                <a:spcPct val="110000"/>
              </a:lnSpc>
              <a:buNone/>
            </a:pPr>
            <a:r>
              <a:rPr lang="ja-JP" altLang="en-US" dirty="0"/>
              <a:t>「</a:t>
            </a:r>
            <a:r>
              <a:rPr lang="en-US" altLang="ja-JP" dirty="0"/>
              <a:t>rectangular</a:t>
            </a:r>
            <a:r>
              <a:rPr lang="ja-JP" altLang="en-US" dirty="0"/>
              <a:t>」　は，</a:t>
            </a:r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に組み込み済みの構造体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複素数の計算　</a:t>
            </a:r>
          </a:p>
        </p:txBody>
      </p:sp>
    </p:spTree>
    <p:extLst>
      <p:ext uri="{BB962C8B-B14F-4D97-AF65-F5344CB8AC3E}">
        <p14:creationId xmlns:p14="http://schemas.microsoft.com/office/powerpoint/2010/main" val="2480827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よくある間違い</a:t>
            </a:r>
          </a:p>
        </p:txBody>
      </p:sp>
      <p:pic>
        <p:nvPicPr>
          <p:cNvPr id="45059" name="Picture 3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350" y="2146300"/>
            <a:ext cx="8537575" cy="1108075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08000" y="4098925"/>
            <a:ext cx="86582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(+ (1+2i) (3+4i)) </a:t>
            </a:r>
            <a:r>
              <a:rPr lang="ja-JP" altLang="en-US" sz="2400" b="0"/>
              <a:t>は，シンタックスエラー（文法エラー）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→</a:t>
            </a:r>
            <a:r>
              <a:rPr lang="ja-JP" altLang="en-US" sz="2400" b="0"/>
              <a:t>　 </a:t>
            </a:r>
            <a:r>
              <a:rPr lang="en-US" altLang="ja-JP" sz="2400" b="0"/>
              <a:t>(+ (make-rectangular 1 2) (make-rectangular 3 4)) </a:t>
            </a:r>
            <a:r>
              <a:rPr lang="ja-JP" altLang="en-US" sz="2400" b="0"/>
              <a:t>と書くべき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9851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81161" y="1243968"/>
            <a:ext cx="8065269" cy="110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b="0" dirty="0">
                <a:latin typeface="Calibri" panose="020F0502020204030204" pitchFamily="34" charset="0"/>
                <a:ea typeface="メイリオ" panose="020B0604030504040204" pitchFamily="50" charset="-128"/>
              </a:rPr>
              <a:t>次の式を「</a:t>
            </a:r>
            <a:r>
              <a:rPr lang="ja-JP" altLang="en-US" sz="2800" b="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実行用ウインドウ</a:t>
            </a:r>
            <a:r>
              <a:rPr lang="ja-JP" altLang="en-US" sz="2800" b="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295525" y="2308225"/>
            <a:ext cx="4243388" cy="35179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(+ (make-rectangular 1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(make-rectangular 3 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(- (make-rectangular 5 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(make-rectangular 3 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(* (make-rectangular 1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(make-rectangular 3 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(/ (make-rectangular -5</a:t>
            </a:r>
            <a:r>
              <a:rPr lang="ja-JP" altLang="en-US" sz="2800" b="0"/>
              <a:t> </a:t>
            </a:r>
            <a:r>
              <a:rPr lang="en-US" altLang="ja-JP" sz="2800" b="0"/>
              <a:t>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(make-rectangular 3 4))</a:t>
            </a:r>
            <a:endParaRPr lang="ja-JP" altLang="en-US" sz="2800" b="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945154" y="6207125"/>
            <a:ext cx="530127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「例題６．複素数の計算」の手順</a:t>
            </a:r>
          </a:p>
        </p:txBody>
      </p:sp>
    </p:spTree>
    <p:extLst>
      <p:ext uri="{BB962C8B-B14F-4D97-AF65-F5344CB8AC3E}">
        <p14:creationId xmlns:p14="http://schemas.microsoft.com/office/powerpoint/2010/main" val="3623346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8" y="0"/>
            <a:ext cx="5356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30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例題７．複素数のべき乗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２つの値 </a:t>
            </a:r>
            <a:r>
              <a:rPr lang="en-US" altLang="ja-JP" dirty="0">
                <a:solidFill>
                  <a:schemeClr val="tx2"/>
                </a:solidFill>
              </a:rPr>
              <a:t>theta</a:t>
            </a:r>
            <a:r>
              <a:rPr lang="en-US" altLang="ja-JP" dirty="0"/>
              <a:t> </a:t>
            </a:r>
            <a:r>
              <a:rPr lang="ja-JP" altLang="en-US" dirty="0"/>
              <a:t>と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</a:t>
            </a:r>
            <a:r>
              <a:rPr lang="ja-JP" altLang="en-US" dirty="0"/>
              <a:t>から </a:t>
            </a:r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 err="1"/>
              <a:t>sinθ</a:t>
            </a:r>
            <a:r>
              <a:rPr lang="en-US" altLang="ja-JP" dirty="0"/>
              <a:t>)</a:t>
            </a:r>
            <a:r>
              <a:rPr lang="en-US" altLang="ja-JP" baseline="30000" dirty="0"/>
              <a:t>n</a:t>
            </a:r>
            <a:r>
              <a:rPr lang="en-US" altLang="ja-JP" dirty="0"/>
              <a:t> </a:t>
            </a:r>
            <a:r>
              <a:rPr lang="ja-JP" altLang="en-US" dirty="0"/>
              <a:t>を計算するプログラム </a:t>
            </a:r>
            <a:r>
              <a:rPr lang="en-US" altLang="ja-JP" dirty="0" err="1">
                <a:solidFill>
                  <a:schemeClr val="accent2"/>
                </a:solidFill>
              </a:rPr>
              <a:t>myexp</a:t>
            </a:r>
            <a:r>
              <a:rPr lang="en-US" altLang="ja-JP" dirty="0"/>
              <a:t> </a:t>
            </a:r>
            <a:r>
              <a:rPr lang="ja-JP" altLang="en-US" dirty="0"/>
              <a:t>を作り，実行する</a:t>
            </a:r>
            <a:endParaRPr lang="en-US" altLang="ja-JP" dirty="0"/>
          </a:p>
          <a:p>
            <a:pPr lvl="1">
              <a:lnSpc>
                <a:spcPct val="130000"/>
              </a:lnSpc>
            </a:pPr>
            <a:r>
              <a:rPr lang="en-US" altLang="ja-JP" dirty="0"/>
              <a:t>θ</a:t>
            </a:r>
            <a:r>
              <a:rPr lang="ja-JP" altLang="en-US" dirty="0" err="1"/>
              <a:t>はの</a:t>
            </a:r>
            <a:r>
              <a:rPr lang="ja-JP" altLang="en-US" dirty="0"/>
              <a:t>単位はラジアン</a:t>
            </a:r>
          </a:p>
          <a:p>
            <a:pPr lvl="1">
              <a:lnSpc>
                <a:spcPct val="130000"/>
              </a:lnSpc>
            </a:pPr>
            <a:r>
              <a:rPr lang="en-US" altLang="ja-JP" dirty="0">
                <a:solidFill>
                  <a:schemeClr val="accent2"/>
                </a:solidFill>
              </a:rPr>
              <a:t>(</a:t>
            </a:r>
            <a:r>
              <a:rPr lang="en-US" altLang="ja-JP" dirty="0" err="1">
                <a:solidFill>
                  <a:schemeClr val="accent2"/>
                </a:solidFill>
              </a:rPr>
              <a:t>cosθ</a:t>
            </a:r>
            <a:r>
              <a:rPr lang="en-US" altLang="ja-JP" dirty="0">
                <a:solidFill>
                  <a:schemeClr val="accent2"/>
                </a:solidFill>
              </a:rPr>
              <a:t>+</a:t>
            </a:r>
            <a:r>
              <a:rPr lang="en-US" altLang="ja-JP" i="1" dirty="0">
                <a:solidFill>
                  <a:schemeClr val="accent2"/>
                </a:solidFill>
              </a:rPr>
              <a:t> </a:t>
            </a:r>
            <a:r>
              <a:rPr lang="en-US" altLang="ja-JP" i="1" dirty="0" err="1">
                <a:solidFill>
                  <a:schemeClr val="accent2"/>
                </a:solidFill>
              </a:rPr>
              <a:t>i</a:t>
            </a:r>
            <a:r>
              <a:rPr lang="en-US" altLang="ja-JP" i="1" dirty="0">
                <a:solidFill>
                  <a:schemeClr val="accent2"/>
                </a:solidFill>
              </a:rPr>
              <a:t> </a:t>
            </a:r>
            <a:r>
              <a:rPr lang="en-US" altLang="ja-JP" dirty="0" err="1">
                <a:solidFill>
                  <a:schemeClr val="accent2"/>
                </a:solidFill>
              </a:rPr>
              <a:t>sinθ</a:t>
            </a:r>
            <a:r>
              <a:rPr lang="en-US" altLang="ja-JP" dirty="0">
                <a:solidFill>
                  <a:schemeClr val="accent2"/>
                </a:solidFill>
              </a:rPr>
              <a:t>)</a:t>
            </a:r>
            <a:r>
              <a:rPr lang="en-US" altLang="ja-JP" baseline="30000" dirty="0">
                <a:solidFill>
                  <a:schemeClr val="accent2"/>
                </a:solidFill>
              </a:rPr>
              <a:t>n</a:t>
            </a:r>
            <a:r>
              <a:rPr lang="en-US" altLang="ja-JP" dirty="0"/>
              <a:t> </a:t>
            </a:r>
            <a:r>
              <a:rPr lang="ja-JP" altLang="en-US" dirty="0"/>
              <a:t>の計算</a:t>
            </a:r>
            <a:r>
              <a:rPr lang="en-US" altLang="ja-JP" dirty="0"/>
              <a:t>:  </a:t>
            </a:r>
            <a:r>
              <a:rPr lang="en-US" altLang="ja-JP" dirty="0" err="1"/>
              <a:t>expt</a:t>
            </a:r>
            <a:r>
              <a:rPr lang="en-US" altLang="ja-JP" dirty="0"/>
              <a:t> </a:t>
            </a:r>
            <a:r>
              <a:rPr lang="ja-JP" altLang="en-US" dirty="0"/>
              <a:t>を使用</a:t>
            </a:r>
          </a:p>
          <a:p>
            <a:pPr lvl="1">
              <a:lnSpc>
                <a:spcPct val="130000"/>
              </a:lnSpc>
              <a:buNone/>
            </a:pPr>
            <a:r>
              <a:rPr lang="en-US" altLang="ja-JP" dirty="0"/>
              <a:t>	→</a:t>
            </a:r>
            <a:r>
              <a:rPr lang="ja-JP" altLang="en-US" dirty="0"/>
              <a:t>　</a:t>
            </a:r>
            <a:r>
              <a:rPr lang="en-US" altLang="ja-JP" dirty="0" err="1"/>
              <a:t>expt</a:t>
            </a:r>
            <a:r>
              <a:rPr lang="en-US" altLang="ja-JP" dirty="0"/>
              <a:t> </a:t>
            </a:r>
            <a:r>
              <a:rPr lang="ja-JP" altLang="en-US" dirty="0"/>
              <a:t>は複素数にも使える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3515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63513" y="900628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47650" y="1937266"/>
            <a:ext cx="7827963" cy="18097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(define (</a:t>
            </a:r>
            <a:r>
              <a:rPr lang="en-US" altLang="ja-JP" sz="2800" b="0">
                <a:solidFill>
                  <a:schemeClr val="accent2"/>
                </a:solidFill>
              </a:rPr>
              <a:t>myexp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theta n</a:t>
            </a:r>
            <a:r>
              <a:rPr lang="en-US" altLang="ja-JP" sz="28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(expt (make-rectangular (cos </a:t>
            </a:r>
            <a:r>
              <a:rPr lang="en-US" altLang="ja-JP" sz="2800" b="0">
                <a:solidFill>
                  <a:schemeClr val="tx2"/>
                </a:solidFill>
              </a:rPr>
              <a:t>theta</a:t>
            </a:r>
            <a:r>
              <a:rPr lang="en-US" altLang="ja-JP" sz="28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                          (sin </a:t>
            </a:r>
            <a:r>
              <a:rPr lang="en-US" altLang="ja-JP" sz="2800" b="0">
                <a:solidFill>
                  <a:schemeClr val="tx2"/>
                </a:solidFill>
              </a:rPr>
              <a:t>theta</a:t>
            </a:r>
            <a:r>
              <a:rPr lang="en-US" altLang="ja-JP" sz="2800" b="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))</a:t>
            </a:r>
            <a:endParaRPr lang="ja-JP" altLang="en-US" sz="2800" b="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87325" y="3981966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737591" y="6348413"/>
            <a:ext cx="558176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 dirty="0">
                <a:solidFill>
                  <a:schemeClr val="tx2"/>
                </a:solidFill>
              </a:rPr>
              <a:t>☆</a:t>
            </a:r>
            <a:r>
              <a:rPr lang="ja-JP" altLang="en-US" sz="2400" b="0" dirty="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23888" y="4623316"/>
            <a:ext cx="6696075" cy="138271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myexp </a:t>
            </a:r>
            <a:r>
              <a:rPr lang="en-US" altLang="ja-JP" sz="2800" b="0"/>
              <a:t>0.5236</a:t>
            </a:r>
            <a:r>
              <a:rPr lang="ja-JP" altLang="en-US" sz="2800" b="0"/>
              <a:t> </a:t>
            </a:r>
            <a:r>
              <a:rPr lang="en-US" altLang="ja-JP" sz="2800" b="0"/>
              <a:t>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myexp </a:t>
            </a:r>
            <a:r>
              <a:rPr lang="en-US" altLang="ja-JP" sz="2800" b="0"/>
              <a:t>0.5236 2)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myexp </a:t>
            </a:r>
            <a:r>
              <a:rPr lang="en-US" altLang="ja-JP" sz="2800" b="0"/>
              <a:t>0.5236 3)</a:t>
            </a:r>
            <a:endParaRPr lang="ja-JP" altLang="en-US" sz="2800" b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「例題７．複素数のべき乗」の手順</a:t>
            </a:r>
          </a:p>
        </p:txBody>
      </p:sp>
    </p:spTree>
    <p:extLst>
      <p:ext uri="{BB962C8B-B14F-4D97-AF65-F5344CB8AC3E}">
        <p14:creationId xmlns:p14="http://schemas.microsoft.com/office/powerpoint/2010/main" val="8501648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3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92213" y="830263"/>
            <a:ext cx="6875462" cy="6059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901950" y="3265488"/>
            <a:ext cx="44243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「#</a:t>
            </a:r>
            <a:r>
              <a:rPr lang="en-US" altLang="ja-JP" sz="2400" b="0">
                <a:solidFill>
                  <a:schemeClr val="tx2"/>
                </a:solidFill>
              </a:rPr>
              <a:t>i」</a:t>
            </a:r>
            <a:r>
              <a:rPr lang="ja-JP" altLang="en-US" sz="2400" b="0">
                <a:solidFill>
                  <a:schemeClr val="tx2"/>
                </a:solidFill>
              </a:rPr>
              <a:t>は「近似値</a:t>
            </a:r>
            <a:r>
              <a:rPr lang="en-US" altLang="ja-JP" sz="2400" b="0">
                <a:solidFill>
                  <a:schemeClr val="tx2"/>
                </a:solidFill>
              </a:rPr>
              <a:t>」</a:t>
            </a:r>
            <a:r>
              <a:rPr lang="ja-JP" altLang="en-US" sz="2400" b="0">
                <a:solidFill>
                  <a:schemeClr val="tx2"/>
                </a:solidFill>
              </a:rPr>
              <a:t>という意味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 flipV="1">
            <a:off x="1219200" y="4371975"/>
            <a:ext cx="403225" cy="3143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H="1">
            <a:off x="1658938" y="3652838"/>
            <a:ext cx="1250950" cy="7429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「例題７．複素数のべき乗」の実行結果</a:t>
            </a:r>
          </a:p>
        </p:txBody>
      </p:sp>
    </p:spTree>
    <p:extLst>
      <p:ext uri="{BB962C8B-B14F-4D97-AF65-F5344CB8AC3E}">
        <p14:creationId xmlns:p14="http://schemas.microsoft.com/office/powerpoint/2010/main" val="27365563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10-3 </a:t>
            </a:r>
            <a:r>
              <a:rPr lang="ja-JP" altLang="en-US" sz="4400" dirty="0"/>
              <a:t>課題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1328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4646"/>
            <a:ext cx="7772400" cy="399201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distance-to-0</a:t>
            </a:r>
            <a:r>
              <a:rPr lang="en-US" altLang="ja-JP" dirty="0"/>
              <a:t> </a:t>
            </a:r>
            <a:r>
              <a:rPr lang="ja-JP" altLang="en-US" dirty="0"/>
              <a:t>（授業の例題２）についての問題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ja-JP" altLang="en-US" dirty="0"/>
              <a:t>次の式を実行し，実行結果を報告せよ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ja-JP" altLang="en-US" dirty="0"/>
              <a:t>(</a:t>
            </a:r>
            <a:r>
              <a:rPr lang="en-US" altLang="ja-JP" dirty="0"/>
              <a:t>distance-to-0 (make-</a:t>
            </a:r>
            <a:r>
              <a:rPr lang="en-US" altLang="ja-JP" dirty="0" err="1"/>
              <a:t>posn</a:t>
            </a:r>
            <a:r>
              <a:rPr lang="en-US" altLang="ja-JP" dirty="0"/>
              <a:t> 1 2))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dirty="0"/>
              <a:t>(distance-to-0 (make-</a:t>
            </a:r>
            <a:r>
              <a:rPr lang="en-US" altLang="ja-JP" dirty="0" err="1"/>
              <a:t>posn</a:t>
            </a:r>
            <a:r>
              <a:rPr lang="en-US" altLang="ja-JP" dirty="0"/>
              <a:t> (- 5 3) (- 4 6))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dirty="0"/>
              <a:t>(distance-to-0 (make-</a:t>
            </a:r>
            <a:r>
              <a:rPr lang="en-US" altLang="ja-JP" dirty="0" err="1"/>
              <a:t>posn</a:t>
            </a:r>
            <a:r>
              <a:rPr lang="en-US" altLang="ja-JP" dirty="0"/>
              <a:t> (* 2 3) (* 4 5))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894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770311"/>
            <a:ext cx="7913191" cy="3233358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120000"/>
              </a:lnSpc>
            </a:pPr>
            <a:r>
              <a:rPr lang="en-US" altLang="ja-JP" sz="2800" dirty="0"/>
              <a:t>ball </a:t>
            </a:r>
            <a:r>
              <a:rPr lang="ja-JP" altLang="en-US" sz="2800" dirty="0"/>
              <a:t>構造体（授業の例題１）についての問題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en-US" altLang="ja-JP" sz="2400" dirty="0"/>
              <a:t>ball </a:t>
            </a:r>
            <a:r>
              <a:rPr lang="ja-JP" altLang="en-US" sz="2400" dirty="0"/>
              <a:t>のデータ </a:t>
            </a:r>
            <a:r>
              <a:rPr lang="en-US" altLang="ja-JP" sz="2400" dirty="0">
                <a:solidFill>
                  <a:schemeClr val="tx2"/>
                </a:solidFill>
              </a:rPr>
              <a:t>a-ball</a:t>
            </a:r>
            <a:r>
              <a:rPr lang="ja-JP" altLang="en-US" sz="2400" dirty="0"/>
              <a:t> の </a:t>
            </a:r>
            <a:r>
              <a:rPr lang="en-US" altLang="ja-JP" sz="2400" dirty="0"/>
              <a:t>x </a:t>
            </a:r>
            <a:r>
              <a:rPr lang="ja-JP" altLang="en-US" sz="2400" dirty="0"/>
              <a:t>の値が </a:t>
            </a:r>
            <a:r>
              <a:rPr lang="en-US" altLang="ja-JP" sz="2400" dirty="0"/>
              <a:t>0 </a:t>
            </a:r>
            <a:r>
              <a:rPr lang="ja-JP" altLang="en-US" sz="2400" dirty="0"/>
              <a:t>と </a:t>
            </a:r>
            <a:r>
              <a:rPr lang="en-US" altLang="ja-JP" sz="2400" dirty="0"/>
              <a:t>100 </a:t>
            </a:r>
            <a:r>
              <a:rPr lang="ja-JP" altLang="en-US" sz="2400" dirty="0"/>
              <a:t>の間にあるときに限り </a:t>
            </a:r>
            <a:r>
              <a:rPr lang="en-US" altLang="ja-JP" sz="2400" dirty="0"/>
              <a:t>true </a:t>
            </a:r>
            <a:r>
              <a:rPr lang="ja-JP" altLang="en-US" sz="2400" dirty="0"/>
              <a:t>を返し，範囲外 のときには </a:t>
            </a:r>
            <a:r>
              <a:rPr lang="en-US" altLang="ja-JP" sz="2400" dirty="0"/>
              <a:t>false </a:t>
            </a:r>
            <a:r>
              <a:rPr lang="ja-JP" altLang="en-US" sz="2400" dirty="0"/>
              <a:t>を返すような関数 </a:t>
            </a:r>
            <a:r>
              <a:rPr lang="en-US" altLang="ja-JP" sz="2400" dirty="0">
                <a:solidFill>
                  <a:schemeClr val="tx2"/>
                </a:solidFill>
              </a:rPr>
              <a:t>in</a:t>
            </a:r>
            <a:r>
              <a:rPr lang="en-US" altLang="ja-JP" sz="2400" dirty="0"/>
              <a:t> </a:t>
            </a:r>
            <a:r>
              <a:rPr lang="ja-JP" altLang="en-US" sz="2400" dirty="0"/>
              <a:t>を作成し，実行結果を報告しなさい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 sz="2400" dirty="0"/>
              <a:t>但し，</a:t>
            </a:r>
            <a:r>
              <a:rPr lang="en-US" altLang="ja-JP" sz="2400" dirty="0"/>
              <a:t>x = 0 </a:t>
            </a:r>
            <a:r>
              <a:rPr lang="ja-JP" altLang="en-US" sz="2400" dirty="0"/>
              <a:t>あるいは </a:t>
            </a:r>
            <a:r>
              <a:rPr lang="en-US" altLang="ja-JP" sz="2400" dirty="0"/>
              <a:t>x = 100 </a:t>
            </a:r>
            <a:r>
              <a:rPr lang="ja-JP" altLang="en-US" sz="2400" dirty="0"/>
              <a:t>のときには </a:t>
            </a:r>
            <a:r>
              <a:rPr lang="en-US" altLang="ja-JP" sz="2400" dirty="0"/>
              <a:t>false </a:t>
            </a:r>
            <a:r>
              <a:rPr lang="ja-JP" altLang="en-US" sz="2400" dirty="0"/>
              <a:t>を返すこと． 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 sz="2400" dirty="0"/>
              <a:t>ヒント：　次の空欄を埋めなさい</a:t>
            </a:r>
          </a:p>
          <a:p>
            <a:pPr marL="609600" indent="-609600" eaLnBrk="1" hangingPunct="1">
              <a:buFontTx/>
              <a:buNone/>
            </a:pPr>
            <a:endParaRPr lang="ja-JP" altLang="en-US" dirty="0"/>
          </a:p>
          <a:p>
            <a:pPr marL="609600" indent="-609600" eaLnBrk="1" hangingPunct="1">
              <a:buFontTx/>
              <a:buNone/>
            </a:pPr>
            <a:endParaRPr lang="ja-JP" altLang="en-US" sz="2800" dirty="0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158875" y="4129088"/>
            <a:ext cx="7502525" cy="19272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(define-struct ball (x y delta-x delta-y))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in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a-ball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[                                               			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[ else                                            			]))</a:t>
            </a:r>
            <a:endParaRPr lang="ja-JP" altLang="en-US" sz="2400" b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課題２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221728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1615" name="Group 31"/>
          <p:cNvGraphicFramePr>
            <a:graphicFrameLocks noGrp="1"/>
          </p:cNvGraphicFramePr>
          <p:nvPr/>
        </p:nvGraphicFramePr>
        <p:xfrm>
          <a:off x="4767263" y="2016125"/>
          <a:ext cx="2057400" cy="158437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3376880488"/>
                    </a:ext>
                  </a:extLst>
                </a:gridCol>
              </a:tblGrid>
              <a:tr h="518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name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599175"/>
                  </a:ext>
                </a:extLst>
              </a:tr>
              <a:tr h="533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age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264836"/>
                  </a:ext>
                </a:extLst>
              </a:tr>
              <a:tr h="533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address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235425"/>
                  </a:ext>
                </a:extLst>
              </a:tr>
            </a:tbl>
          </a:graphicData>
        </a:graphic>
      </p:graphicFrame>
      <p:sp>
        <p:nvSpPr>
          <p:cNvPr id="8205" name="Text Box 28"/>
          <p:cNvSpPr txBox="1">
            <a:spLocks noChangeArrowheads="1"/>
          </p:cNvSpPr>
          <p:nvPr/>
        </p:nvSpPr>
        <p:spPr bwMode="auto">
          <a:xfrm>
            <a:off x="4795838" y="3733800"/>
            <a:ext cx="2066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F006C"/>
                </a:solidFill>
              </a:rPr>
              <a:t>AddressNote</a:t>
            </a:r>
          </a:p>
        </p:txBody>
      </p:sp>
      <p:graphicFrame>
        <p:nvGraphicFramePr>
          <p:cNvPr id="1091632" name="Group 48"/>
          <p:cNvGraphicFramePr>
            <a:graphicFrameLocks noGrp="1"/>
          </p:cNvGraphicFramePr>
          <p:nvPr/>
        </p:nvGraphicFramePr>
        <p:xfrm>
          <a:off x="1778000" y="2003425"/>
          <a:ext cx="2057400" cy="209391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985042095"/>
                    </a:ext>
                  </a:extLst>
                </a:gridCol>
              </a:tblGrid>
              <a:tr h="523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0244387"/>
                  </a:ext>
                </a:extLst>
              </a:tr>
              <a:tr h="5334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73801"/>
                  </a:ext>
                </a:extLst>
              </a:tr>
              <a:tr h="518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delta-x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912378"/>
                  </a:ext>
                </a:extLst>
              </a:tr>
              <a:tr h="518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delta-y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433876"/>
                  </a:ext>
                </a:extLst>
              </a:tr>
            </a:tbl>
          </a:graphicData>
        </a:graphic>
      </p:graphicFrame>
      <p:sp>
        <p:nvSpPr>
          <p:cNvPr id="8218" name="Text Box 42"/>
          <p:cNvSpPr txBox="1">
            <a:spLocks noChangeArrowheads="1"/>
          </p:cNvSpPr>
          <p:nvPr/>
        </p:nvSpPr>
        <p:spPr bwMode="auto">
          <a:xfrm>
            <a:off x="2370138" y="4370388"/>
            <a:ext cx="7159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F006C"/>
                </a:solidFill>
              </a:rPr>
              <a:t>ball</a:t>
            </a:r>
          </a:p>
        </p:txBody>
      </p:sp>
      <p:sp>
        <p:nvSpPr>
          <p:cNvPr id="8219" name="Text Box 46"/>
          <p:cNvSpPr txBox="1">
            <a:spLocks noChangeArrowheads="1"/>
          </p:cNvSpPr>
          <p:nvPr/>
        </p:nvSpPr>
        <p:spPr bwMode="auto">
          <a:xfrm>
            <a:off x="2097088" y="5010150"/>
            <a:ext cx="1262062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例題１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例題２</a:t>
            </a:r>
          </a:p>
        </p:txBody>
      </p:sp>
      <p:sp>
        <p:nvSpPr>
          <p:cNvPr id="8220" name="Text Box 47"/>
          <p:cNvSpPr txBox="1">
            <a:spLocks noChangeArrowheads="1"/>
          </p:cNvSpPr>
          <p:nvPr/>
        </p:nvSpPr>
        <p:spPr bwMode="auto">
          <a:xfrm>
            <a:off x="5232400" y="4298950"/>
            <a:ext cx="1262063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例題３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例題４</a:t>
            </a:r>
          </a:p>
        </p:txBody>
      </p:sp>
      <p:sp>
        <p:nvSpPr>
          <p:cNvPr id="8221" name="AutoShape 49"/>
          <p:cNvSpPr>
            <a:spLocks/>
          </p:cNvSpPr>
          <p:nvPr/>
        </p:nvSpPr>
        <p:spPr bwMode="auto">
          <a:xfrm>
            <a:off x="7051675" y="3803650"/>
            <a:ext cx="146050" cy="515938"/>
          </a:xfrm>
          <a:prstGeom prst="rightBrace">
            <a:avLst>
              <a:gd name="adj1" fmla="val 294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22" name="Text Box 51"/>
          <p:cNvSpPr txBox="1">
            <a:spLocks noChangeArrowheads="1"/>
          </p:cNvSpPr>
          <p:nvPr/>
        </p:nvSpPr>
        <p:spPr bwMode="auto">
          <a:xfrm>
            <a:off x="7218363" y="38004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rgbClr val="0F006C"/>
                </a:solidFill>
              </a:rPr>
              <a:t>型の名前</a:t>
            </a:r>
          </a:p>
        </p:txBody>
      </p:sp>
      <p:sp>
        <p:nvSpPr>
          <p:cNvPr id="8223" name="AutoShape 52"/>
          <p:cNvSpPr>
            <a:spLocks/>
          </p:cNvSpPr>
          <p:nvPr/>
        </p:nvSpPr>
        <p:spPr bwMode="auto">
          <a:xfrm>
            <a:off x="7053263" y="2103438"/>
            <a:ext cx="146050" cy="1409700"/>
          </a:xfrm>
          <a:prstGeom prst="rightBrace">
            <a:avLst>
              <a:gd name="adj1" fmla="val 804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24" name="Text Box 53"/>
          <p:cNvSpPr txBox="1">
            <a:spLocks noChangeArrowheads="1"/>
          </p:cNvSpPr>
          <p:nvPr/>
        </p:nvSpPr>
        <p:spPr bwMode="auto">
          <a:xfrm>
            <a:off x="7326313" y="2538413"/>
            <a:ext cx="1620837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rgbClr val="0F006C"/>
                </a:solidFill>
              </a:rPr>
              <a:t>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rgbClr val="0F006C"/>
                </a:solidFill>
              </a:rPr>
              <a:t>集まり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>
                <a:solidFill>
                  <a:srgbClr val="FF0000"/>
                </a:solidFill>
              </a:rPr>
              <a:t>構造体の例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05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8" y="882650"/>
            <a:ext cx="8107362" cy="5975350"/>
          </a:xfrm>
        </p:spPr>
        <p:txBody>
          <a:bodyPr/>
          <a:lstStyle/>
          <a:p>
            <a:pPr marL="609600" indent="-609600" eaLnBrk="1" hangingPunct="1"/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構造体（授業の例題４）についての問題</a:t>
            </a:r>
          </a:p>
          <a:p>
            <a:pPr marL="990600" lvl="1" indent="-533400" eaLnBrk="1" hangingPunct="1"/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のデータ </a:t>
            </a:r>
            <a:r>
              <a:rPr lang="en-US" altLang="ja-JP" dirty="0">
                <a:solidFill>
                  <a:schemeClr val="tx2"/>
                </a:solidFill>
              </a:rPr>
              <a:t>a-person</a:t>
            </a:r>
            <a:r>
              <a:rPr lang="en-US" altLang="ja-JP" dirty="0"/>
              <a:t> </a:t>
            </a:r>
            <a:r>
              <a:rPr lang="ja-JP" altLang="en-US" dirty="0"/>
              <a:t>の氏名を取り出す関数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accent2"/>
                </a:solidFill>
              </a:rPr>
              <a:t>get-name</a:t>
            </a:r>
            <a:r>
              <a:rPr lang="en-US" altLang="ja-JP" dirty="0"/>
              <a:t> </a:t>
            </a:r>
            <a:r>
              <a:rPr lang="ja-JP" altLang="en-US" dirty="0"/>
              <a:t>は，セレクタ </a:t>
            </a:r>
            <a:r>
              <a:rPr lang="en-US" altLang="ja-JP" dirty="0" err="1"/>
              <a:t>AddressNote</a:t>
            </a:r>
            <a:r>
              <a:rPr lang="en-US" altLang="ja-JP" dirty="0"/>
              <a:t>-name </a:t>
            </a:r>
            <a:r>
              <a:rPr lang="ja-JP" altLang="en-US" dirty="0"/>
              <a:t>を使って，次のように書ける．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			</a:t>
            </a:r>
            <a:r>
              <a:rPr lang="en-US" altLang="ja-JP" dirty="0">
                <a:solidFill>
                  <a:srgbClr val="008000"/>
                </a:solidFill>
              </a:rPr>
              <a:t>(define (get-name a-person)</a:t>
            </a:r>
          </a:p>
          <a:p>
            <a:pPr marL="609600" indent="-609600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				address-note-name a-person)</a:t>
            </a:r>
          </a:p>
          <a:p>
            <a:pPr marL="990600" lvl="1" indent="-533400" eaLnBrk="1" hangingPunct="1"/>
            <a:r>
              <a:rPr lang="ja-JP" altLang="en-US" dirty="0"/>
              <a:t>では，</a:t>
            </a:r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のデータ </a:t>
            </a:r>
            <a:r>
              <a:rPr lang="en-US" altLang="ja-JP" dirty="0">
                <a:solidFill>
                  <a:schemeClr val="tx2"/>
                </a:solidFill>
              </a:rPr>
              <a:t>a-person</a:t>
            </a:r>
            <a:r>
              <a:rPr lang="en-US" altLang="ja-JP" dirty="0"/>
              <a:t> </a:t>
            </a:r>
            <a:r>
              <a:rPr lang="ja-JP" altLang="en-US" dirty="0"/>
              <a:t>の年齢</a:t>
            </a:r>
            <a:r>
              <a:rPr lang="en-US" altLang="ja-JP" dirty="0"/>
              <a:t>(age)</a:t>
            </a:r>
            <a:r>
              <a:rPr lang="ja-JP" altLang="en-US" dirty="0"/>
              <a:t>が２０以上ならば「</a:t>
            </a:r>
            <a:r>
              <a:rPr lang="en-US" altLang="ja-JP" dirty="0"/>
              <a:t>'Adult</a:t>
            </a:r>
            <a:r>
              <a:rPr lang="ja-JP" altLang="en-US" dirty="0"/>
              <a:t>」を，２０以下なら「</a:t>
            </a:r>
            <a:r>
              <a:rPr lang="en-US" altLang="ja-JP" dirty="0"/>
              <a:t>'</a:t>
            </a:r>
            <a:r>
              <a:rPr lang="en-US" altLang="ja-JP" dirty="0" err="1"/>
              <a:t>Clild</a:t>
            </a:r>
            <a:r>
              <a:rPr lang="ja-JP" altLang="en-US" dirty="0"/>
              <a:t>」を出力する関数を作成し，実行結果を報告しなさい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課題３</a:t>
            </a:r>
          </a:p>
        </p:txBody>
      </p:sp>
    </p:spTree>
    <p:extLst>
      <p:ext uri="{BB962C8B-B14F-4D97-AF65-F5344CB8AC3E}">
        <p14:creationId xmlns:p14="http://schemas.microsoft.com/office/powerpoint/2010/main" val="5148171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189038"/>
            <a:ext cx="8756650" cy="5553075"/>
          </a:xfrm>
        </p:spPr>
        <p:txBody>
          <a:bodyPr/>
          <a:lstStyle/>
          <a:p>
            <a:pPr marL="609600" indent="-609600" eaLnBrk="1" hangingPunct="1"/>
            <a:r>
              <a:rPr lang="en-US" altLang="ja-JP"/>
              <a:t>AddressNote </a:t>
            </a:r>
            <a:r>
              <a:rPr lang="ja-JP" altLang="en-US"/>
              <a:t>構造体（授業の例題４）についての問題</a:t>
            </a:r>
          </a:p>
          <a:p>
            <a:pPr marL="990600" lvl="1" indent="-533400" eaLnBrk="1" hangingPunct="1"/>
            <a:r>
              <a:rPr lang="en-US" altLang="ja-JP">
                <a:solidFill>
                  <a:schemeClr val="tx2"/>
                </a:solidFill>
              </a:rPr>
              <a:t>a-person</a:t>
            </a:r>
            <a:r>
              <a:rPr lang="en-US" altLang="ja-JP"/>
              <a:t> </a:t>
            </a:r>
            <a:r>
              <a:rPr lang="ja-JP" altLang="en-US"/>
              <a:t>の年齢が、ある年齢 </a:t>
            </a:r>
            <a:r>
              <a:rPr lang="en-US" altLang="ja-JP">
                <a:solidFill>
                  <a:schemeClr val="tx2"/>
                </a:solidFill>
              </a:rPr>
              <a:t>an-age</a:t>
            </a:r>
            <a:r>
              <a:rPr lang="en-US" altLang="ja-JP"/>
              <a:t> </a:t>
            </a:r>
            <a:r>
              <a:rPr lang="ja-JP" altLang="en-US"/>
              <a:t>と一致していれば名前（</a:t>
            </a:r>
            <a:r>
              <a:rPr lang="en-US" altLang="ja-JP"/>
              <a:t>name</a:t>
            </a:r>
            <a:r>
              <a:rPr lang="ja-JP" altLang="en-US"/>
              <a:t>）を、さもなければ，文字列</a:t>
            </a:r>
            <a:r>
              <a:rPr lang="en-US" altLang="ja-JP"/>
              <a:t> "none" </a:t>
            </a:r>
            <a:r>
              <a:rPr lang="ja-JP" altLang="en-US"/>
              <a:t>を返す関数 </a:t>
            </a:r>
            <a:r>
              <a:rPr lang="en-US" altLang="ja-JP">
                <a:solidFill>
                  <a:schemeClr val="accent2"/>
                </a:solidFill>
              </a:rPr>
              <a:t>check-by-age</a:t>
            </a:r>
            <a:r>
              <a:rPr lang="en-US" altLang="ja-JP"/>
              <a:t> </a:t>
            </a:r>
            <a:r>
              <a:rPr lang="ja-JP" altLang="en-US"/>
              <a:t>を作成し，実行結果を報告しなさい</a:t>
            </a:r>
          </a:p>
          <a:p>
            <a:pPr marL="1752600" lvl="3" indent="-381000" eaLnBrk="1" hangingPunct="1"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例えば</a:t>
            </a:r>
            <a:endParaRPr lang="en-US" altLang="ja-JP" sz="2400">
              <a:solidFill>
                <a:srgbClr val="008000"/>
              </a:solidFill>
            </a:endParaRPr>
          </a:p>
          <a:p>
            <a:pPr marL="1752600" lvl="3" indent="-381000" eaLnBrk="1" hangingPunct="1"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(check-by-age (make-address-note "Kunihiko Kaneko" 35 "Hakozaki") 35) = "Kunihiko Kaneko"</a:t>
            </a:r>
          </a:p>
          <a:p>
            <a:pPr marL="1752600" lvl="3" indent="-381000" eaLnBrk="1" hangingPunct="1"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(check-by-age (make-address-note "Kunihiko Kaneko" 35 "Hakozaki") 30) = "none"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課題４</a:t>
            </a:r>
          </a:p>
        </p:txBody>
      </p:sp>
    </p:spTree>
    <p:extLst>
      <p:ext uri="{BB962C8B-B14F-4D97-AF65-F5344CB8AC3E}">
        <p14:creationId xmlns:p14="http://schemas.microsoft.com/office/powerpoint/2010/main" val="5845488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984250"/>
            <a:ext cx="8004389" cy="5461000"/>
          </a:xfrm>
        </p:spPr>
        <p:txBody>
          <a:bodyPr/>
          <a:lstStyle/>
          <a:p>
            <a:pPr marL="609600" indent="-609600" eaLnBrk="1" hangingPunct="1"/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構造体（授業の例題４）についての問題</a:t>
            </a:r>
          </a:p>
          <a:p>
            <a:pPr marL="990600" lvl="1" indent="-533400" eaLnBrk="1" hangingPunct="1"/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構造体のリスト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 </a:t>
            </a:r>
            <a:r>
              <a:rPr lang="ja-JP" altLang="en-US" dirty="0"/>
              <a:t>と年齢 </a:t>
            </a:r>
            <a:r>
              <a:rPr lang="en-US" altLang="ja-JP" dirty="0">
                <a:solidFill>
                  <a:schemeClr val="tx2"/>
                </a:solidFill>
              </a:rPr>
              <a:t>an-age</a:t>
            </a:r>
            <a:r>
              <a:rPr lang="en-US" altLang="ja-JP" dirty="0"/>
              <a:t> </a:t>
            </a:r>
            <a:r>
              <a:rPr lang="ja-JP" altLang="en-US" dirty="0"/>
              <a:t>から，年齢が </a:t>
            </a:r>
            <a:r>
              <a:rPr lang="en-US" altLang="ja-JP" dirty="0">
                <a:solidFill>
                  <a:schemeClr val="tx2"/>
                </a:solidFill>
              </a:rPr>
              <a:t>an-age</a:t>
            </a:r>
            <a:r>
              <a:rPr lang="en-US" altLang="ja-JP" dirty="0"/>
              <a:t> </a:t>
            </a:r>
            <a:r>
              <a:rPr lang="ja-JP" altLang="en-US" dirty="0"/>
              <a:t>に一致する人のリストを出力する関数 </a:t>
            </a:r>
            <a:r>
              <a:rPr lang="en-US" altLang="ja-JP" dirty="0">
                <a:solidFill>
                  <a:schemeClr val="accent2"/>
                </a:solidFill>
              </a:rPr>
              <a:t>selection-by-age</a:t>
            </a:r>
            <a:r>
              <a:rPr lang="en-US" altLang="ja-JP" dirty="0"/>
              <a:t> </a:t>
            </a:r>
            <a:r>
              <a:rPr lang="ja-JP" altLang="en-US" dirty="0"/>
              <a:t>を作成し，実行結果について報告しなさい</a:t>
            </a:r>
          </a:p>
          <a:p>
            <a:pPr marL="1752600" lvl="3" indent="-381000" eaLnBrk="1" hangingPunct="1"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例えば</a:t>
            </a:r>
          </a:p>
          <a:p>
            <a:pPr marL="1752600" lvl="3" indent="-381000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(selection-by-age </a:t>
            </a:r>
          </a:p>
          <a:p>
            <a:pPr marL="1752600" lvl="3" indent="-381000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    (list (make-address-note “</a:t>
            </a:r>
            <a:r>
              <a:rPr lang="en-US" altLang="ja-JP" dirty="0" err="1">
                <a:solidFill>
                  <a:srgbClr val="008000"/>
                </a:solidFill>
              </a:rPr>
              <a:t>Kunihiko</a:t>
            </a:r>
            <a:r>
              <a:rPr lang="en-US" altLang="ja-JP" dirty="0">
                <a:solidFill>
                  <a:srgbClr val="008000"/>
                </a:solidFill>
              </a:rPr>
              <a:t> Kaneko” 35 “</a:t>
            </a:r>
            <a:r>
              <a:rPr lang="en-US" altLang="ja-JP" dirty="0" err="1">
                <a:solidFill>
                  <a:srgbClr val="008000"/>
                </a:solidFill>
              </a:rPr>
              <a:t>Hakozaki</a:t>
            </a:r>
            <a:r>
              <a:rPr lang="en-US" altLang="ja-JP" dirty="0">
                <a:solidFill>
                  <a:srgbClr val="008000"/>
                </a:solidFill>
              </a:rPr>
              <a:t>”) </a:t>
            </a:r>
          </a:p>
          <a:p>
            <a:pPr marL="1752600" lvl="3" indent="-381000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           (make-address-note “Taro Tanaka” 34 “</a:t>
            </a:r>
            <a:r>
              <a:rPr lang="en-US" altLang="ja-JP" dirty="0" err="1">
                <a:solidFill>
                  <a:srgbClr val="008000"/>
                </a:solidFill>
              </a:rPr>
              <a:t>Kaizuka</a:t>
            </a:r>
            <a:r>
              <a:rPr lang="en-US" altLang="ja-JP" dirty="0">
                <a:solidFill>
                  <a:srgbClr val="008000"/>
                </a:solidFill>
              </a:rPr>
              <a:t>”)</a:t>
            </a:r>
          </a:p>
          <a:p>
            <a:pPr marL="1752600" lvl="3" indent="-381000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           (make-address-note “</a:t>
            </a:r>
            <a:r>
              <a:rPr lang="en-US" altLang="ja-JP" dirty="0" err="1">
                <a:solidFill>
                  <a:srgbClr val="008000"/>
                </a:solidFill>
              </a:rPr>
              <a:t>Hanako</a:t>
            </a:r>
            <a:r>
              <a:rPr lang="en-US" altLang="ja-JP" dirty="0">
                <a:solidFill>
                  <a:srgbClr val="008000"/>
                </a:solidFill>
              </a:rPr>
              <a:t> Saito” 35 “Tenjin”)) 35)</a:t>
            </a:r>
          </a:p>
          <a:p>
            <a:pPr marL="1752600" lvl="3" indent="-381000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= (list (make-address-note “</a:t>
            </a:r>
            <a:r>
              <a:rPr lang="en-US" altLang="ja-JP" dirty="0" err="1">
                <a:solidFill>
                  <a:srgbClr val="008000"/>
                </a:solidFill>
              </a:rPr>
              <a:t>Kunihiko</a:t>
            </a:r>
            <a:r>
              <a:rPr lang="en-US" altLang="ja-JP" dirty="0">
                <a:solidFill>
                  <a:srgbClr val="008000"/>
                </a:solidFill>
              </a:rPr>
              <a:t> Kaneko” 35 “</a:t>
            </a:r>
            <a:r>
              <a:rPr lang="en-US" altLang="ja-JP" dirty="0" err="1">
                <a:solidFill>
                  <a:srgbClr val="008000"/>
                </a:solidFill>
              </a:rPr>
              <a:t>Hakozaki</a:t>
            </a:r>
            <a:r>
              <a:rPr lang="en-US" altLang="ja-JP" dirty="0">
                <a:solidFill>
                  <a:srgbClr val="008000"/>
                </a:solidFill>
              </a:rPr>
              <a:t>”)</a:t>
            </a:r>
          </a:p>
          <a:p>
            <a:pPr marL="1752600" lvl="3" indent="-381000" eaLnBrk="1" hangingPunct="1"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　　　　</a:t>
            </a:r>
            <a:r>
              <a:rPr lang="en-US" altLang="ja-JP" dirty="0">
                <a:solidFill>
                  <a:srgbClr val="008000"/>
                </a:solidFill>
              </a:rPr>
              <a:t>(make-address-note “</a:t>
            </a:r>
            <a:r>
              <a:rPr lang="en-US" altLang="ja-JP" dirty="0" err="1">
                <a:solidFill>
                  <a:srgbClr val="008000"/>
                </a:solidFill>
              </a:rPr>
              <a:t>Hanako</a:t>
            </a:r>
            <a:r>
              <a:rPr lang="en-US" altLang="ja-JP" dirty="0">
                <a:solidFill>
                  <a:srgbClr val="008000"/>
                </a:solidFill>
              </a:rPr>
              <a:t> Saito” 35 “Tenjin”))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課題５</a:t>
            </a:r>
          </a:p>
        </p:txBody>
      </p:sp>
    </p:spTree>
    <p:extLst>
      <p:ext uri="{BB962C8B-B14F-4D97-AF65-F5344CB8AC3E}">
        <p14:creationId xmlns:p14="http://schemas.microsoft.com/office/powerpoint/2010/main" val="14208531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373188"/>
            <a:ext cx="7678436" cy="4267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ja-JP" dirty="0" err="1"/>
              <a:t>AddressNote</a:t>
            </a:r>
            <a:r>
              <a:rPr lang="en-US" altLang="ja-JP" dirty="0"/>
              <a:t> </a:t>
            </a:r>
            <a:r>
              <a:rPr lang="ja-JP" altLang="en-US" dirty="0"/>
              <a:t>構造体のリストから，年齢</a:t>
            </a:r>
            <a:r>
              <a:rPr lang="en-US" altLang="ja-JP" dirty="0"/>
              <a:t>(age)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chemeClr val="tx2"/>
                </a:solidFill>
              </a:rPr>
              <a:t>平均</a:t>
            </a:r>
            <a:r>
              <a:rPr lang="ja-JP" altLang="en-US" dirty="0"/>
              <a:t>を求める関数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accent2"/>
                </a:solidFill>
              </a:rPr>
              <a:t>sum-age</a:t>
            </a:r>
            <a:r>
              <a:rPr lang="en-US" altLang="ja-JP" dirty="0"/>
              <a:t> </a:t>
            </a:r>
            <a:r>
              <a:rPr lang="ja-JP" altLang="en-US" dirty="0"/>
              <a:t>を作り，実行結果を報告しなさい</a:t>
            </a:r>
            <a:endParaRPr lang="en-US" altLang="ja-JP" sz="3600" dirty="0"/>
          </a:p>
          <a:p>
            <a:pPr lvl="1" eaLnBrk="1" hangingPunct="1">
              <a:lnSpc>
                <a:spcPct val="120000"/>
              </a:lnSpc>
            </a:pPr>
            <a:endParaRPr lang="ja-JP" altLang="en-US" sz="2000" dirty="0"/>
          </a:p>
          <a:p>
            <a:pPr lvl="2" eaLnBrk="1" hangingPunct="1">
              <a:lnSpc>
                <a:spcPct val="120000"/>
              </a:lnSpc>
              <a:buFontTx/>
              <a:buNone/>
            </a:pPr>
            <a:endParaRPr lang="ja-JP" altLang="en-US" sz="1800" dirty="0"/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</a:pPr>
            <a:endParaRPr lang="ja-JP" altLang="en-US" sz="2000" dirty="0"/>
          </a:p>
          <a:p>
            <a:pPr lvl="1" eaLnBrk="1" hangingPunct="1">
              <a:lnSpc>
                <a:spcPct val="120000"/>
              </a:lnSpc>
            </a:pPr>
            <a:endParaRPr lang="ja-JP" altLang="en-US" sz="2000" dirty="0"/>
          </a:p>
          <a:p>
            <a:pPr lvl="1" eaLnBrk="1" hangingPunct="1">
              <a:lnSpc>
                <a:spcPct val="120000"/>
              </a:lnSpc>
            </a:pPr>
            <a:endParaRPr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課題６</a:t>
            </a:r>
          </a:p>
        </p:txBody>
      </p:sp>
    </p:spTree>
    <p:extLst>
      <p:ext uri="{BB962C8B-B14F-4D97-AF65-F5344CB8AC3E}">
        <p14:creationId xmlns:p14="http://schemas.microsoft.com/office/powerpoint/2010/main" val="29207258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38" y="2606675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ja-JP" altLang="en-US" sz="4000" dirty="0"/>
              <a:t>さらに勉強したい人への</a:t>
            </a:r>
            <a:br>
              <a:rPr lang="ja-JP" altLang="en-US" sz="4000" dirty="0"/>
            </a:br>
            <a:r>
              <a:rPr lang="ja-JP" altLang="en-US" sz="4000" dirty="0"/>
              <a:t>補足説明資料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3783013"/>
            <a:ext cx="7772400" cy="731837"/>
          </a:xfrm>
        </p:spPr>
        <p:txBody>
          <a:bodyPr/>
          <a:lstStyle/>
          <a:p>
            <a:pPr algn="ctr" eaLnBrk="1" hangingPunct="1"/>
            <a:r>
              <a:rPr lang="ja-JP" altLang="en-US"/>
              <a:t>ドモアブルの定理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7856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345" y="1418991"/>
            <a:ext cx="8059738" cy="4792663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ja-JP" dirty="0"/>
              <a:t>n = 1, 2, …, 20 </a:t>
            </a:r>
            <a:r>
              <a:rPr lang="ja-JP" altLang="en-US" dirty="0"/>
              <a:t>について，</a:t>
            </a:r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 err="1"/>
              <a:t>sinθ</a:t>
            </a:r>
            <a:r>
              <a:rPr lang="en-US" altLang="ja-JP" dirty="0"/>
              <a:t>)</a:t>
            </a:r>
            <a:r>
              <a:rPr lang="en-US" altLang="ja-JP" baseline="30000" dirty="0"/>
              <a:t>n</a:t>
            </a:r>
            <a:r>
              <a:rPr lang="en-US" altLang="ja-JP" dirty="0"/>
              <a:t> </a:t>
            </a:r>
            <a:r>
              <a:rPr lang="ja-JP" altLang="en-US" dirty="0"/>
              <a:t>と </a:t>
            </a:r>
            <a:r>
              <a:rPr lang="en-US" altLang="ja-JP" dirty="0"/>
              <a:t>cos </a:t>
            </a:r>
            <a:r>
              <a:rPr lang="en-US" altLang="ja-JP" dirty="0" err="1"/>
              <a:t>nθ</a:t>
            </a:r>
            <a:r>
              <a:rPr lang="en-US" altLang="ja-JP" dirty="0"/>
              <a:t>+ </a:t>
            </a:r>
            <a:r>
              <a:rPr lang="en-US" altLang="ja-JP" sz="3600" dirty="0" err="1"/>
              <a:t>i</a:t>
            </a:r>
            <a:r>
              <a:rPr lang="en-US" altLang="ja-JP" sz="3600" dirty="0"/>
              <a:t> </a:t>
            </a:r>
            <a:r>
              <a:rPr lang="en-US" altLang="ja-JP" dirty="0"/>
              <a:t>sin </a:t>
            </a:r>
            <a:r>
              <a:rPr lang="en-US" altLang="ja-JP" dirty="0" err="1"/>
              <a:t>nθ</a:t>
            </a:r>
            <a:r>
              <a:rPr lang="ja-JP" altLang="en-US" dirty="0"/>
              <a:t>を計算するプログラム　</a:t>
            </a:r>
            <a:r>
              <a:rPr lang="en-US" altLang="ja-JP" dirty="0" err="1">
                <a:solidFill>
                  <a:schemeClr val="accent2"/>
                </a:solidFill>
              </a:rPr>
              <a:t>f1</a:t>
            </a:r>
            <a:r>
              <a:rPr lang="en-US" altLang="ja-JP" dirty="0">
                <a:solidFill>
                  <a:schemeClr val="accent2"/>
                </a:solidFill>
              </a:rPr>
              <a:t>, </a:t>
            </a:r>
            <a:r>
              <a:rPr lang="en-US" altLang="ja-JP" dirty="0" err="1">
                <a:solidFill>
                  <a:schemeClr val="accent2"/>
                </a:solidFill>
              </a:rPr>
              <a:t>f2</a:t>
            </a:r>
            <a:r>
              <a:rPr lang="en-US" altLang="ja-JP" dirty="0"/>
              <a:t> </a:t>
            </a:r>
            <a:r>
              <a:rPr lang="ja-JP" altLang="en-US" dirty="0"/>
              <a:t>を書く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dirty="0"/>
              <a:t>結果は，</a:t>
            </a:r>
            <a:r>
              <a:rPr lang="ja-JP" altLang="en-US" dirty="0">
                <a:solidFill>
                  <a:schemeClr val="tx2"/>
                </a:solidFill>
              </a:rPr>
              <a:t>長さ２０のリスト</a:t>
            </a:r>
            <a:r>
              <a:rPr lang="ja-JP" altLang="en-US" dirty="0"/>
              <a:t>として得る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dirty="0"/>
              <a:t>近似値を使った計算を繰り返すと，</a:t>
            </a:r>
            <a:r>
              <a:rPr lang="ja-JP" altLang="en-US" dirty="0">
                <a:solidFill>
                  <a:schemeClr val="tx2"/>
                </a:solidFill>
              </a:rPr>
              <a:t>誤差が積み重なる</a:t>
            </a:r>
            <a:r>
              <a:rPr lang="ja-JP" altLang="en-US" dirty="0"/>
              <a:t>ことを確かめる</a:t>
            </a:r>
          </a:p>
          <a:p>
            <a:pPr lvl="1" eaLnBrk="1" hangingPunct="1">
              <a:lnSpc>
                <a:spcPct val="115000"/>
              </a:lnSpc>
              <a:buFontTx/>
              <a:buNone/>
            </a:pPr>
            <a:r>
              <a:rPr lang="en-US" altLang="ja-JP" dirty="0"/>
              <a:t>	→</a:t>
            </a:r>
            <a:r>
              <a:rPr lang="ja-JP" altLang="en-US" dirty="0"/>
              <a:t>　</a:t>
            </a:r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 </a:t>
            </a:r>
            <a:r>
              <a:rPr lang="en-US" altLang="ja-JP" dirty="0" err="1"/>
              <a:t>i</a:t>
            </a:r>
            <a:r>
              <a:rPr lang="en-US" altLang="ja-JP" dirty="0"/>
              <a:t>  </a:t>
            </a:r>
            <a:r>
              <a:rPr lang="en-US" altLang="ja-JP" dirty="0" err="1"/>
              <a:t>sinθ</a:t>
            </a:r>
            <a:r>
              <a:rPr lang="en-US" altLang="ja-JP" dirty="0"/>
              <a:t>)</a:t>
            </a:r>
            <a:r>
              <a:rPr lang="en-US" altLang="ja-JP" baseline="30000" dirty="0"/>
              <a:t>n</a:t>
            </a:r>
            <a:r>
              <a:rPr lang="ja-JP" altLang="en-US" baseline="30000" dirty="0"/>
              <a:t>　</a:t>
            </a:r>
            <a:r>
              <a:rPr lang="ja-JP" altLang="en-US" dirty="0"/>
              <a:t>は，</a:t>
            </a:r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 </a:t>
            </a:r>
            <a:r>
              <a:rPr lang="en-US" altLang="ja-JP" dirty="0" err="1"/>
              <a:t>i</a:t>
            </a:r>
            <a:r>
              <a:rPr lang="en-US" altLang="ja-JP" dirty="0"/>
              <a:t>  </a:t>
            </a:r>
            <a:r>
              <a:rPr lang="en-US" altLang="ja-JP" dirty="0" err="1"/>
              <a:t>sinθ</a:t>
            </a:r>
            <a:r>
              <a:rPr lang="en-US" altLang="ja-JP" dirty="0"/>
              <a:t>)</a:t>
            </a:r>
            <a:r>
              <a:rPr lang="ja-JP" altLang="en-US" dirty="0"/>
              <a:t>の値（これは近似値）を使っての計算</a:t>
            </a:r>
          </a:p>
          <a:p>
            <a:pPr lvl="1" eaLnBrk="1" hangingPunct="1">
              <a:lnSpc>
                <a:spcPct val="130000"/>
              </a:lnSpc>
            </a:pPr>
            <a:endParaRPr lang="ja-JP" altLang="en-US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130000"/>
              </a:lnSpc>
            </a:pPr>
            <a:endParaRPr lang="ja-JP" altLang="en-US" dirty="0">
              <a:solidFill>
                <a:srgbClr val="0033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ドモアブルの定理</a:t>
            </a:r>
          </a:p>
        </p:txBody>
      </p:sp>
    </p:spTree>
    <p:extLst>
      <p:ext uri="{BB962C8B-B14F-4D97-AF65-F5344CB8AC3E}">
        <p14:creationId xmlns:p14="http://schemas.microsoft.com/office/powerpoint/2010/main" val="13423126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619125" y="633413"/>
            <a:ext cx="6802438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90563" y="1554163"/>
            <a:ext cx="7827962" cy="482758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(define (</a:t>
            </a:r>
            <a:r>
              <a:rPr lang="en-US" altLang="ja-JP" sz="2800" b="0">
                <a:solidFill>
                  <a:schemeClr val="accent2"/>
                </a:solidFill>
              </a:rPr>
              <a:t>f1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theta n</a:t>
            </a:r>
            <a:r>
              <a:rPr lang="en-US" altLang="ja-JP" sz="2800" b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[(=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0) empty]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[else (cons (expt (make-rectangular (cos </a:t>
            </a:r>
            <a:r>
              <a:rPr lang="en-US" altLang="ja-JP" sz="2800" b="0">
                <a:solidFill>
                  <a:schemeClr val="tx2"/>
                </a:solidFill>
              </a:rPr>
              <a:t>theta</a:t>
            </a:r>
            <a:r>
              <a:rPr lang="en-US" altLang="ja-JP" sz="2800" b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                                                  (sin </a:t>
            </a:r>
            <a:r>
              <a:rPr lang="en-US" altLang="ja-JP" sz="2800" b="0">
                <a:solidFill>
                  <a:schemeClr val="tx2"/>
                </a:solidFill>
              </a:rPr>
              <a:t>theta</a:t>
            </a:r>
            <a:r>
              <a:rPr lang="en-US" altLang="ja-JP" sz="2800" b="0"/>
              <a:t>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                   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          (</a:t>
            </a:r>
            <a:r>
              <a:rPr lang="en-US" altLang="ja-JP" sz="2800" b="0">
                <a:solidFill>
                  <a:schemeClr val="accent2"/>
                </a:solidFill>
              </a:rPr>
              <a:t>f1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theta</a:t>
            </a:r>
            <a:r>
              <a:rPr lang="en-US" altLang="ja-JP" sz="2800" b="0"/>
              <a:t> (-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1)))]))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(define (</a:t>
            </a:r>
            <a:r>
              <a:rPr lang="en-US" altLang="ja-JP" sz="2800" b="0">
                <a:solidFill>
                  <a:schemeClr val="accent2"/>
                </a:solidFill>
              </a:rPr>
              <a:t>f2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theta n</a:t>
            </a:r>
            <a:r>
              <a:rPr lang="en-US" altLang="ja-JP" sz="2800" b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[(=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0) empty]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[else (cons (make-rectangular (cos (*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theta</a:t>
            </a:r>
            <a:r>
              <a:rPr lang="en-US" altLang="ja-JP" sz="2800" b="0"/>
              <a:t>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                                        (sin (* </a:t>
            </a:r>
            <a:r>
              <a:rPr lang="en-US" altLang="ja-JP" sz="2800" b="0">
                <a:solidFill>
                  <a:schemeClr val="tx2"/>
                </a:solidFill>
              </a:rPr>
              <a:t>n theta</a:t>
            </a:r>
            <a:r>
              <a:rPr lang="en-US" altLang="ja-JP" sz="2800" b="0"/>
              <a:t>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          (</a:t>
            </a:r>
            <a:r>
              <a:rPr lang="en-US" altLang="ja-JP" sz="2800" b="0">
                <a:solidFill>
                  <a:schemeClr val="accent2"/>
                </a:solidFill>
              </a:rPr>
              <a:t>f2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theta</a:t>
            </a:r>
            <a:r>
              <a:rPr lang="en-US" altLang="ja-JP" sz="2800" b="0"/>
              <a:t> (-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1)))]))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「ド・モアブルの定理」の手順 </a:t>
            </a:r>
            <a:r>
              <a:rPr lang="en-US" altLang="ja-JP" sz="3200" dirty="0"/>
              <a:t>(1/2)</a:t>
            </a:r>
          </a:p>
        </p:txBody>
      </p:sp>
    </p:spTree>
    <p:extLst>
      <p:ext uri="{BB962C8B-B14F-4D97-AF65-F5344CB8AC3E}">
        <p14:creationId xmlns:p14="http://schemas.microsoft.com/office/powerpoint/2010/main" val="24889754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28981" y="1677462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 dirty="0"/>
              <a:t>2</a:t>
            </a:r>
            <a:r>
              <a:rPr lang="en-US" altLang="ja-JP" sz="2800" b="0" dirty="0"/>
              <a:t>. </a:t>
            </a:r>
            <a:r>
              <a:rPr lang="ja-JP" altLang="en-US" sz="2800" b="0" dirty="0"/>
              <a:t>その後，次を「</a:t>
            </a:r>
            <a:r>
              <a:rPr lang="ja-JP" altLang="en-US" sz="2800" b="0" dirty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 dirty="0"/>
              <a:t>」で実行しなさい</a:t>
            </a:r>
          </a:p>
        </p:txBody>
      </p:sp>
      <p:sp>
        <p:nvSpPr>
          <p:cNvPr id="61444" name="Text Box 5"/>
          <p:cNvSpPr txBox="1">
            <a:spLocks noChangeArrowheads="1"/>
          </p:cNvSpPr>
          <p:nvPr/>
        </p:nvSpPr>
        <p:spPr bwMode="auto">
          <a:xfrm>
            <a:off x="1339850" y="2490788"/>
            <a:ext cx="6696075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f1</a:t>
            </a:r>
            <a:r>
              <a:rPr lang="ja-JP" altLang="en-US" sz="2800" b="0">
                <a:solidFill>
                  <a:schemeClr val="accent2"/>
                </a:solidFill>
              </a:rPr>
              <a:t> </a:t>
            </a:r>
            <a:r>
              <a:rPr lang="en-US" altLang="ja-JP" sz="2800" b="0"/>
              <a:t>0.05</a:t>
            </a:r>
            <a:r>
              <a:rPr lang="ja-JP" altLang="en-US" sz="2800" b="0"/>
              <a:t> </a:t>
            </a:r>
            <a:r>
              <a:rPr lang="en-US" altLang="ja-JP" sz="2800" b="0"/>
              <a:t>20)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f2</a:t>
            </a:r>
            <a:r>
              <a:rPr lang="en-US" altLang="ja-JP" sz="2800" b="0"/>
              <a:t> 0.05 20)</a:t>
            </a:r>
            <a:endParaRPr lang="ja-JP" altLang="en-US" sz="2800" b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「ド・モアブルの定理」の手順 </a:t>
            </a:r>
            <a:r>
              <a:rPr lang="en-US" altLang="ja-JP" sz="3200" dirty="0"/>
              <a:t>(2/2)</a:t>
            </a:r>
          </a:p>
        </p:txBody>
      </p:sp>
    </p:spTree>
    <p:extLst>
      <p:ext uri="{BB962C8B-B14F-4D97-AF65-F5344CB8AC3E}">
        <p14:creationId xmlns:p14="http://schemas.microsoft.com/office/powerpoint/2010/main" val="30479982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7" name="Picture 3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9588" y="798513"/>
            <a:ext cx="5540375" cy="6059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「ド・モアブルの定理」の実行結果</a:t>
            </a:r>
          </a:p>
        </p:txBody>
      </p:sp>
    </p:spTree>
    <p:extLst>
      <p:ext uri="{BB962C8B-B14F-4D97-AF65-F5344CB8AC3E}">
        <p14:creationId xmlns:p14="http://schemas.microsoft.com/office/powerpoint/2010/main" val="15437748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4950" y="1543050"/>
            <a:ext cx="3810000" cy="480853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&gt; (f1 0.05 20)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(list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#i0.5403023058681402+0.8414709848078972i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#i0.5816830894638839+0.8134155047893742i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#i0.6216099682706648+0.7833269096274839i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#i0.6599831458849826+0.7512804051402932i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#i0.6967067093471658+0.7173560908995231i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#i0.731688868873821+0.6816387600233345i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#i0.7648421872844886+0.6442176872376914i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#i0.796083798549056+0.6051864057360399i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#i0.8253356149096784+0.5646424733950356i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#i0.8525245220595062+0.5226872289306593i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#i0.8775825618903731+0.47942553860420317i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#i0.9004471023526772+0.43496553411123035i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#i0.9210609940028853+0.3894183423086506i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#i0.939372712847379+0.34289780745545145i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#i0.9553364891256061+0.29552020666133966i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#i0.968912421710645+0.24740395925452296i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#i0.9800665778412417+0.19866933079506124i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#i0.9887710779360424+0.14943813247359924i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#i0.9950041652780258+0.09983341664682816i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#i0.9987502603949663+0.04997916927067833i)</a:t>
            </a:r>
            <a:endParaRPr lang="ja-JP" altLang="en-US" sz="140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27550" y="1555750"/>
            <a:ext cx="3810000" cy="4797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&gt; (f2 0.05 20)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(list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#i0.5403023058681398+0.8414709848078965i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#i0.5816830894638836+0.8134155047893737i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#i0.6216099682706644+0.7833269096274834i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#i0.6599831458849822+0.7512804051402927i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#i0.6967067093471654+0.7173560908995228i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#i0.7316888688738209+0.6816387600233341i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#i0.7648421872844885+0.644217687237691i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#i0.7960837985490559+0.6051864057360396i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#i0.8253356149096783+0.5646424733950354i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#i0.8525245220595057+0.5226872289306592i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#i0.8775825618903728+0.479425538604203i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#i0.9004471023526769+0.43496553411123023i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#i0.9210609940028851+0.3894183423086505i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#i0.9393727128473789+0.34289780745545134i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#i0.955336489125606+0.29552020666133955i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#i0.9689124217106447+0.24740395925452294i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#i0.9800665778412416+0.19866933079506122i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#i0.9887710779360422+0.14943813247359922i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#i0.9950041652780258+0.09983341664682816i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400"/>
              <a:t> #i0.9987502603949663+0.04997916927067833i)</a:t>
            </a:r>
            <a:endParaRPr lang="ja-JP" altLang="en-US" sz="140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76250" y="960438"/>
            <a:ext cx="1968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accent2"/>
                </a:solidFill>
              </a:rPr>
              <a:t>(cosθ+</a:t>
            </a:r>
            <a:r>
              <a:rPr lang="en-US" altLang="ja-JP" sz="2400" b="0" i="1">
                <a:solidFill>
                  <a:schemeClr val="accent2"/>
                </a:solidFill>
              </a:rPr>
              <a:t> i </a:t>
            </a:r>
            <a:r>
              <a:rPr lang="en-US" altLang="ja-JP" sz="2400" b="0">
                <a:solidFill>
                  <a:schemeClr val="accent2"/>
                </a:solidFill>
              </a:rPr>
              <a:t>sinθ)</a:t>
            </a:r>
            <a:r>
              <a:rPr lang="en-US" altLang="ja-JP" sz="2400" b="0" baseline="30000">
                <a:solidFill>
                  <a:schemeClr val="accent2"/>
                </a:solidFill>
              </a:rPr>
              <a:t>n</a:t>
            </a:r>
            <a:endParaRPr lang="ja-JP" altLang="en-US" sz="2400" b="0" baseline="30000">
              <a:solidFill>
                <a:schemeClr val="accent2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4419600" y="900113"/>
            <a:ext cx="21224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accent2"/>
                </a:solidFill>
              </a:rPr>
              <a:t>cos nθ+ i sin nθ</a:t>
            </a:r>
            <a:endParaRPr lang="ja-JP" altLang="en-US" sz="2400" b="0">
              <a:solidFill>
                <a:schemeClr val="accent2"/>
              </a:solidFill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90675" y="6400800"/>
            <a:ext cx="66484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値は、ほぼ一致しているが，わずかに食い違う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1779588" y="1939925"/>
            <a:ext cx="346075" cy="2714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6061075" y="1944688"/>
            <a:ext cx="346075" cy="2714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6269038" y="158273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0">
                <a:solidFill>
                  <a:schemeClr val="tx2"/>
                </a:solidFill>
              </a:rPr>
              <a:t>不一致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実行結果の比較</a:t>
            </a:r>
          </a:p>
        </p:txBody>
      </p:sp>
    </p:spTree>
    <p:extLst>
      <p:ext uri="{BB962C8B-B14F-4D97-AF65-F5344CB8AC3E}">
        <p14:creationId xmlns:p14="http://schemas.microsoft.com/office/powerpoint/2010/main" val="217339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define-</a:t>
            </a:r>
            <a:r>
              <a:rPr lang="en-US" altLang="ja-JP" sz="4000" dirty="0" err="1"/>
              <a:t>struct</a:t>
            </a:r>
            <a:r>
              <a:rPr lang="en-US" altLang="ja-JP" sz="4000" dirty="0"/>
              <a:t> </a:t>
            </a:r>
            <a:r>
              <a:rPr lang="ja-JP" altLang="en-US" sz="4000" dirty="0"/>
              <a:t>・・・ の機能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96039" y="2362201"/>
            <a:ext cx="6629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(</a:t>
            </a:r>
            <a:r>
              <a:rPr lang="en-US" altLang="ja-JP" b="0">
                <a:solidFill>
                  <a:schemeClr val="tx2"/>
                </a:solidFill>
              </a:rPr>
              <a:t>define-struct</a:t>
            </a:r>
            <a:r>
              <a:rPr lang="en-US" altLang="ja-JP" b="0">
                <a:solidFill>
                  <a:srgbClr val="003300"/>
                </a:solidFill>
              </a:rPr>
              <a:t> ball (x y delta-x delta-y))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20126" y="1454151"/>
            <a:ext cx="8953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名前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60001" y="1454151"/>
            <a:ext cx="1979613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属性の並び</a:t>
            </a: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 rot="16200000" flipV="1">
            <a:off x="3353501" y="1912938"/>
            <a:ext cx="227013" cy="703263"/>
          </a:xfrm>
          <a:prstGeom prst="rightBrace">
            <a:avLst>
              <a:gd name="adj1" fmla="val 25816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 rot="16200000" flipV="1">
            <a:off x="5408520" y="815182"/>
            <a:ext cx="227013" cy="2886075"/>
          </a:xfrm>
          <a:prstGeom prst="rightBrace">
            <a:avLst>
              <a:gd name="adj1" fmla="val 105944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Rectangle 8"/>
          <p:cNvSpPr txBox="1">
            <a:spLocks noChangeArrowheads="1"/>
          </p:cNvSpPr>
          <p:nvPr/>
        </p:nvSpPr>
        <p:spPr>
          <a:xfrm>
            <a:off x="911926" y="3575051"/>
            <a:ext cx="8129588" cy="278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上記のプログラムの実行によって</a:t>
            </a:r>
          </a:p>
          <a:p>
            <a:pPr lvl="1"/>
            <a:r>
              <a:rPr lang="ja-JP" altLang="en-US">
                <a:solidFill>
                  <a:schemeClr val="accent2"/>
                </a:solidFill>
              </a:rPr>
              <a:t>コンストラクタ：　</a:t>
            </a:r>
            <a:r>
              <a:rPr lang="en-US" altLang="ja-JP">
                <a:solidFill>
                  <a:schemeClr val="accent2"/>
                </a:solidFill>
              </a:rPr>
              <a:t>make-ball</a:t>
            </a:r>
          </a:p>
          <a:p>
            <a:pPr lvl="1"/>
            <a:r>
              <a:rPr lang="ja-JP" altLang="en-US">
                <a:solidFill>
                  <a:schemeClr val="accent2"/>
                </a:solidFill>
              </a:rPr>
              <a:t>セレクタ：　</a:t>
            </a:r>
            <a:r>
              <a:rPr lang="en-US" altLang="ja-JP">
                <a:solidFill>
                  <a:schemeClr val="accent2"/>
                </a:solidFill>
              </a:rPr>
              <a:t>ball-x, ball-y, ball-delta-x, ball-delta-y</a:t>
            </a:r>
          </a:p>
          <a:p>
            <a:pPr lvl="1">
              <a:buFontTx/>
              <a:buNone/>
            </a:pPr>
            <a:r>
              <a:rPr lang="ja-JP" altLang="en-US"/>
              <a:t>が使えるようになる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35714" y="1357313"/>
            <a:ext cx="7064375" cy="18780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6993139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762125"/>
            <a:ext cx="8147050" cy="4954588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 sz="3600"/>
              <a:t>ド・モアブルの定理は：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endParaRPr lang="ja-JP" altLang="en-US"/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/>
              <a:t>なお，</a:t>
            </a:r>
            <a:r>
              <a:rPr lang="en-US" altLang="ja-JP" i="1"/>
              <a:t>i </a:t>
            </a:r>
            <a:r>
              <a:rPr lang="ja-JP" altLang="en-US"/>
              <a:t>は虚数単位</a:t>
            </a: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2682875" y="2759075"/>
          <a:ext cx="37242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数式" r:id="rId3" imgW="990170" imgH="241195" progId="Equation.3">
                  <p:embed/>
                </p:oleObj>
              </mc:Choice>
              <mc:Fallback>
                <p:oleObj name="数式" r:id="rId3" imgW="990170" imgH="241195" progId="Equation.3">
                  <p:embed/>
                  <p:pic>
                    <p:nvPicPr>
                      <p:cNvPr id="645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2759075"/>
                        <a:ext cx="372427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2349500" y="3636963"/>
          <a:ext cx="43465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数式" r:id="rId5" imgW="1155199" imgH="177723" progId="Equation.3">
                  <p:embed/>
                </p:oleObj>
              </mc:Choice>
              <mc:Fallback>
                <p:oleObj name="数式" r:id="rId5" imgW="1155199" imgH="177723" progId="Equation.3">
                  <p:embed/>
                  <p:pic>
                    <p:nvPicPr>
                      <p:cNvPr id="645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3636963"/>
                        <a:ext cx="4346575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ド・モアブルの定理</a:t>
            </a:r>
          </a:p>
        </p:txBody>
      </p:sp>
    </p:spTree>
    <p:extLst>
      <p:ext uri="{BB962C8B-B14F-4D97-AF65-F5344CB8AC3E}">
        <p14:creationId xmlns:p14="http://schemas.microsoft.com/office/powerpoint/2010/main" val="37182331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867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(cosθ+ </a:t>
            </a:r>
            <a:r>
              <a:rPr lang="en-US" altLang="ja-JP">
                <a:solidFill>
                  <a:schemeClr val="accent2"/>
                </a:solidFill>
              </a:rPr>
              <a:t>i  </a:t>
            </a:r>
            <a:r>
              <a:rPr lang="en-US" altLang="ja-JP" sz="2800">
                <a:solidFill>
                  <a:schemeClr val="accent2"/>
                </a:solidFill>
              </a:rPr>
              <a:t>sinθ)</a:t>
            </a:r>
            <a:r>
              <a:rPr lang="en-US" altLang="ja-JP" sz="2800" baseline="30000">
                <a:solidFill>
                  <a:schemeClr val="accent2"/>
                </a:solidFill>
              </a:rPr>
              <a:t>2</a:t>
            </a:r>
            <a:r>
              <a:rPr lang="en-US" altLang="ja-JP" sz="2800"/>
              <a:t> = cos</a:t>
            </a:r>
            <a:r>
              <a:rPr lang="en-US" altLang="ja-JP" sz="2800" baseline="30000"/>
              <a:t>2</a:t>
            </a:r>
            <a:r>
              <a:rPr lang="en-US" altLang="ja-JP" sz="2800"/>
              <a:t>θ- sin</a:t>
            </a:r>
            <a:r>
              <a:rPr lang="en-US" altLang="ja-JP" sz="2800" baseline="30000"/>
              <a:t>2</a:t>
            </a:r>
            <a:r>
              <a:rPr lang="en-US" altLang="ja-JP" sz="2800"/>
              <a:t>θ+ 2</a:t>
            </a:r>
            <a:r>
              <a:rPr lang="en-US" altLang="ja-JP"/>
              <a:t>i </a:t>
            </a:r>
            <a:r>
              <a:rPr lang="en-US" altLang="ja-JP" sz="2800"/>
              <a:t>cosθsin θ</a:t>
            </a:r>
            <a:r>
              <a:rPr lang="en-US" altLang="ja-JP"/>
              <a:t> </a:t>
            </a:r>
            <a:endParaRPr lang="en-US" altLang="ja-JP" sz="2800"/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				  = </a:t>
            </a:r>
            <a:r>
              <a:rPr lang="en-US" altLang="ja-JP" sz="2800">
                <a:solidFill>
                  <a:schemeClr val="accent2"/>
                </a:solidFill>
              </a:rPr>
              <a:t>cos2θ+ </a:t>
            </a:r>
            <a:r>
              <a:rPr lang="en-US" altLang="ja-JP">
                <a:solidFill>
                  <a:schemeClr val="accent2"/>
                </a:solidFill>
              </a:rPr>
              <a:t>i </a:t>
            </a:r>
            <a:r>
              <a:rPr lang="en-US" altLang="ja-JP" sz="2800">
                <a:solidFill>
                  <a:schemeClr val="accent2"/>
                </a:solidFill>
              </a:rPr>
              <a:t>sin2θ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(cosθ+ </a:t>
            </a:r>
            <a:r>
              <a:rPr lang="en-US" altLang="ja-JP">
                <a:solidFill>
                  <a:schemeClr val="accent2"/>
                </a:solidFill>
              </a:rPr>
              <a:t>i  </a:t>
            </a:r>
            <a:r>
              <a:rPr lang="en-US" altLang="ja-JP" sz="2800">
                <a:solidFill>
                  <a:schemeClr val="accent2"/>
                </a:solidFill>
              </a:rPr>
              <a:t>sinθ)</a:t>
            </a:r>
            <a:r>
              <a:rPr lang="en-US" altLang="ja-JP" sz="2800" baseline="30000">
                <a:solidFill>
                  <a:schemeClr val="accent2"/>
                </a:solidFill>
              </a:rPr>
              <a:t>3</a:t>
            </a:r>
            <a:r>
              <a:rPr lang="en-US" altLang="ja-JP" sz="2800"/>
              <a:t> = (cosθ+ </a:t>
            </a:r>
            <a:r>
              <a:rPr lang="en-US" altLang="ja-JP"/>
              <a:t>i  </a:t>
            </a:r>
            <a:r>
              <a:rPr lang="en-US" altLang="ja-JP" sz="2800"/>
              <a:t>sinθ)</a:t>
            </a:r>
            <a:r>
              <a:rPr lang="en-US" altLang="ja-JP" sz="2800" baseline="30000"/>
              <a:t>2</a:t>
            </a:r>
            <a:r>
              <a:rPr lang="en-US" altLang="ja-JP" sz="2800"/>
              <a:t> (cosθ+ </a:t>
            </a:r>
            <a:r>
              <a:rPr lang="en-US" altLang="ja-JP"/>
              <a:t>i  </a:t>
            </a:r>
            <a:r>
              <a:rPr lang="en-US" altLang="ja-JP" sz="2800"/>
              <a:t>sinθ) 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			         = (cos2θ+</a:t>
            </a:r>
            <a:r>
              <a:rPr lang="en-US" altLang="ja-JP"/>
              <a:t>i </a:t>
            </a:r>
            <a:r>
              <a:rPr lang="en-US" altLang="ja-JP" sz="2800"/>
              <a:t>sin2θ) (cosθ+ </a:t>
            </a:r>
            <a:r>
              <a:rPr lang="en-US" altLang="ja-JP"/>
              <a:t>i  </a:t>
            </a:r>
            <a:r>
              <a:rPr lang="en-US" altLang="ja-JP" sz="2800"/>
              <a:t>sinθ)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			         = cos2θcosθ- sin2θsinθ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				 + </a:t>
            </a:r>
            <a:r>
              <a:rPr lang="en-US" altLang="ja-JP"/>
              <a:t>i  </a:t>
            </a:r>
            <a:r>
              <a:rPr lang="en-US" altLang="ja-JP" sz="2800"/>
              <a:t>(cos2θsinθ- sin2θcosθ)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			         = cos (2θ+θ) + </a:t>
            </a:r>
            <a:r>
              <a:rPr lang="en-US" altLang="ja-JP"/>
              <a:t>i </a:t>
            </a:r>
            <a:r>
              <a:rPr lang="en-US" altLang="ja-JP" sz="2800"/>
              <a:t>sin (2θ+θ) 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			         = </a:t>
            </a:r>
            <a:r>
              <a:rPr lang="en-US" altLang="ja-JP" sz="2800">
                <a:solidFill>
                  <a:schemeClr val="accent2"/>
                </a:solidFill>
              </a:rPr>
              <a:t>cos3θ+ </a:t>
            </a:r>
            <a:r>
              <a:rPr lang="en-US" altLang="ja-JP">
                <a:solidFill>
                  <a:schemeClr val="accent2"/>
                </a:solidFill>
              </a:rPr>
              <a:t>i </a:t>
            </a:r>
            <a:r>
              <a:rPr lang="en-US" altLang="ja-JP" sz="2800">
                <a:solidFill>
                  <a:schemeClr val="accent2"/>
                </a:solidFill>
              </a:rPr>
              <a:t>sin3θ</a:t>
            </a:r>
          </a:p>
          <a:p>
            <a:pPr algn="ctr"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(</a:t>
            </a:r>
            <a:r>
              <a:rPr lang="ja-JP" altLang="en-US" sz="2800"/>
              <a:t>以下同様に考える．数学的帰納法で証明できる）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(</a:t>
            </a:r>
            <a:r>
              <a:rPr lang="en-US" altLang="ja-JP" sz="4000" dirty="0" err="1"/>
              <a:t>cosθ</a:t>
            </a:r>
            <a:r>
              <a:rPr lang="en-US" altLang="ja-JP" sz="4000" dirty="0"/>
              <a:t>+ </a:t>
            </a:r>
            <a:r>
              <a:rPr lang="en-US" altLang="ja-JP" dirty="0" err="1"/>
              <a:t>i</a:t>
            </a:r>
            <a:r>
              <a:rPr lang="en-US" altLang="ja-JP" dirty="0"/>
              <a:t>  </a:t>
            </a:r>
            <a:r>
              <a:rPr lang="en-US" altLang="ja-JP" sz="4000" dirty="0" err="1"/>
              <a:t>sinθ</a:t>
            </a:r>
            <a:r>
              <a:rPr lang="en-US" altLang="ja-JP" sz="4000" dirty="0"/>
              <a:t>)</a:t>
            </a:r>
            <a:r>
              <a:rPr lang="en-US" altLang="ja-JP" sz="4000" baseline="30000" dirty="0"/>
              <a:t>n </a:t>
            </a:r>
            <a:r>
              <a:rPr lang="en-US" altLang="ja-JP" sz="4000" dirty="0"/>
              <a:t>= cos </a:t>
            </a:r>
            <a:r>
              <a:rPr lang="en-US" altLang="ja-JP" sz="4000" dirty="0" err="1"/>
              <a:t>nθ</a:t>
            </a:r>
            <a:r>
              <a:rPr lang="en-US" altLang="ja-JP" sz="4000" dirty="0"/>
              <a:t>+ </a:t>
            </a:r>
            <a:r>
              <a:rPr lang="en-US" altLang="ja-JP" dirty="0" err="1"/>
              <a:t>i</a:t>
            </a:r>
            <a:r>
              <a:rPr lang="en-US" altLang="ja-JP" dirty="0"/>
              <a:t> </a:t>
            </a:r>
            <a:r>
              <a:rPr lang="en-US" altLang="ja-JP" sz="4000" dirty="0"/>
              <a:t>sin </a:t>
            </a:r>
            <a:r>
              <a:rPr lang="en-US" altLang="ja-JP" sz="4000" dirty="0" err="1"/>
              <a:t>nθ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31819563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 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 + 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endParaRPr lang="en-US" altLang="ja-JP" sz="3600" baseline="-25000" dirty="0"/>
          </a:p>
          <a:p>
            <a:pPr eaLnBrk="1" hangingPunct="1">
              <a:buFontTx/>
              <a:buNone/>
            </a:pP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+ 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</a:t>
            </a:r>
            <a:r>
              <a:rPr lang="ja-JP" altLang="en-US" sz="3600" dirty="0"/>
              <a:t>のとき</a:t>
            </a:r>
          </a:p>
          <a:p>
            <a:pPr eaLnBrk="1" hangingPunct="1">
              <a:buFontTx/>
              <a:buNone/>
            </a:pPr>
            <a:endParaRPr lang="ja-JP" altLang="en-US" sz="3600" dirty="0"/>
          </a:p>
          <a:p>
            <a:pPr eaLnBrk="1" hangingPunct="1">
              <a:buFontTx/>
              <a:buNone/>
            </a:pP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1</a:t>
            </a:r>
            <a:r>
              <a:rPr lang="en-US" altLang="ja-JP" sz="3600" baseline="-25000" dirty="0"/>
              <a:t> </a:t>
            </a: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	= (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 + 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)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(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+ 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3600" dirty="0"/>
              <a:t>		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4000" dirty="0" err="1"/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endParaRPr lang="en-US" altLang="ja-JP" sz="3600" baseline="-25000" dirty="0"/>
          </a:p>
          <a:p>
            <a:pPr eaLnBrk="1" hangingPunct="1">
              <a:buFontTx/>
              <a:buNone/>
            </a:pPr>
            <a:r>
              <a:rPr lang="en-US" altLang="ja-JP" sz="3600" dirty="0"/>
              <a:t>		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-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4000" dirty="0" err="1"/>
              <a:t>i</a:t>
            </a:r>
            <a:r>
              <a:rPr lang="en-US" altLang="ja-JP" sz="4000" dirty="0"/>
              <a:t> </a:t>
            </a:r>
            <a:r>
              <a:rPr lang="en-US" altLang="ja-JP" sz="3600" dirty="0"/>
              <a:t>(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)</a:t>
            </a:r>
          </a:p>
          <a:p>
            <a:pPr eaLnBrk="1" hangingPunct="1">
              <a:buFontTx/>
              <a:buNone/>
            </a:pPr>
            <a:endParaRPr lang="ja-JP" altLang="en-US" dirty="0"/>
          </a:p>
        </p:txBody>
      </p:sp>
      <p:sp>
        <p:nvSpPr>
          <p:cNvPr id="66564" name="AutoShape 4"/>
          <p:cNvSpPr>
            <a:spLocks/>
          </p:cNvSpPr>
          <p:nvPr/>
        </p:nvSpPr>
        <p:spPr bwMode="auto">
          <a:xfrm rot="5400000" flipV="1">
            <a:off x="2857500" y="4838700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5" name="AutoShape 5"/>
          <p:cNvSpPr>
            <a:spLocks/>
          </p:cNvSpPr>
          <p:nvPr/>
        </p:nvSpPr>
        <p:spPr bwMode="auto">
          <a:xfrm rot="5400000" flipV="1">
            <a:off x="5486400" y="4572000"/>
            <a:ext cx="304800" cy="2438400"/>
          </a:xfrm>
          <a:prstGeom prst="rightBrace">
            <a:avLst>
              <a:gd name="adj1" fmla="val 66667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2406650" y="596741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rgbClr val="003300"/>
                </a:solidFill>
              </a:rPr>
              <a:t>実数部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5073650" y="595788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rgbClr val="003300"/>
                </a:solidFill>
              </a:rPr>
              <a:t>虚数部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複素数の掛け算</a:t>
            </a:r>
          </a:p>
        </p:txBody>
      </p:sp>
    </p:spTree>
    <p:extLst>
      <p:ext uri="{BB962C8B-B14F-4D97-AF65-F5344CB8AC3E}">
        <p14:creationId xmlns:p14="http://schemas.microsoft.com/office/powerpoint/2010/main" val="22202036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8" y="1289050"/>
            <a:ext cx="7772400" cy="556895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ja-JP" altLang="en-US" sz="2800"/>
              <a:t>本来なら「 </a:t>
            </a:r>
            <a:r>
              <a:rPr lang="en-US" altLang="ja-JP" sz="2800"/>
              <a:t>(cosθ+ i  sinθ)</a:t>
            </a:r>
            <a:r>
              <a:rPr lang="en-US" altLang="ja-JP" sz="2800" baseline="30000"/>
              <a:t>n </a:t>
            </a:r>
            <a:r>
              <a:rPr lang="en-US" altLang="ja-JP" sz="2800"/>
              <a:t>= cos nθ+ i sin nθ </a:t>
            </a:r>
            <a:r>
              <a:rPr lang="ja-JP" altLang="en-US" sz="2800"/>
              <a:t>」が成り立つはず</a:t>
            </a:r>
          </a:p>
          <a:p>
            <a:pPr eaLnBrk="1" hangingPunct="1"/>
            <a:endParaRPr lang="ja-JP" altLang="en-US" sz="2800"/>
          </a:p>
          <a:p>
            <a:pPr eaLnBrk="1" hangingPunct="1"/>
            <a:r>
              <a:rPr lang="ja-JP" altLang="en-US" sz="2800"/>
              <a:t>しかし，ここで実行される計算は，あくまでも</a:t>
            </a:r>
            <a:r>
              <a:rPr lang="ja-JP" altLang="en-US" sz="2800">
                <a:solidFill>
                  <a:schemeClr val="tx2"/>
                </a:solidFill>
              </a:rPr>
              <a:t>近似計算</a:t>
            </a:r>
          </a:p>
          <a:p>
            <a:pPr lvl="1" eaLnBrk="1" hangingPunct="1">
              <a:buFontTx/>
              <a:buNone/>
            </a:pPr>
            <a:r>
              <a:rPr lang="en-US" altLang="ja-JP" sz="2400"/>
              <a:t>sin, cos, log </a:t>
            </a:r>
            <a:r>
              <a:rPr lang="ja-JP" altLang="en-US" sz="2400"/>
              <a:t>等の計算結果は，近似値でしか得られない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例：「</a:t>
            </a:r>
            <a:r>
              <a:rPr lang="en-US" altLang="ja-JP" sz="2400">
                <a:solidFill>
                  <a:srgbClr val="008000"/>
                </a:solidFill>
              </a:rPr>
              <a:t>(sin 0.1)</a:t>
            </a:r>
            <a:r>
              <a:rPr lang="ja-JP" altLang="en-US" sz="2400">
                <a:solidFill>
                  <a:srgbClr val="008000"/>
                </a:solidFill>
              </a:rPr>
              <a:t>」を実行すると </a:t>
            </a:r>
            <a:r>
              <a:rPr lang="en-US" altLang="ja-JP" sz="2400">
                <a:solidFill>
                  <a:srgbClr val="008000"/>
                </a:solidFill>
              </a:rPr>
              <a:t>→ #i0.09983341664682816</a:t>
            </a:r>
          </a:p>
          <a:p>
            <a:pPr lvl="1" eaLnBrk="1" hangingPunct="1">
              <a:buFontTx/>
              <a:buNone/>
            </a:pPr>
            <a:endParaRPr lang="ja-JP" altLang="en-US" sz="2400"/>
          </a:p>
          <a:p>
            <a:pPr eaLnBrk="1" hangingPunct="1"/>
            <a:r>
              <a:rPr lang="ja-JP" altLang="en-US" sz="2800"/>
              <a:t>計算を繰り返す（つまり、計算結果を使った計算）と，誤差が積み重なる</a:t>
            </a:r>
          </a:p>
          <a:p>
            <a:pPr lvl="1" eaLnBrk="1" hangingPunct="1"/>
            <a:r>
              <a:rPr lang="en-US" altLang="ja-JP" sz="2400"/>
              <a:t>(cosθ+ i  sinθ)</a:t>
            </a:r>
            <a:r>
              <a:rPr lang="en-US" altLang="ja-JP" sz="2400" baseline="30000"/>
              <a:t>n</a:t>
            </a:r>
            <a:r>
              <a:rPr lang="ja-JP" altLang="en-US" sz="2400" baseline="30000"/>
              <a:t>　</a:t>
            </a:r>
            <a:r>
              <a:rPr lang="ja-JP" altLang="en-US" sz="2400"/>
              <a:t>は，</a:t>
            </a:r>
            <a:r>
              <a:rPr lang="en-US" altLang="ja-JP" sz="2400"/>
              <a:t>(cosθ+ i  sinθ)</a:t>
            </a:r>
            <a:r>
              <a:rPr lang="ja-JP" altLang="en-US" sz="2400"/>
              <a:t>の値（これは近似値）を使っての計算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 実際の計算では</a:t>
            </a:r>
          </a:p>
        </p:txBody>
      </p:sp>
    </p:spTree>
    <p:extLst>
      <p:ext uri="{BB962C8B-B14F-4D97-AF65-F5344CB8AC3E}">
        <p14:creationId xmlns:p14="http://schemas.microsoft.com/office/powerpoint/2010/main" val="217681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コンストラクタとセレクタ</a:t>
            </a: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430213" y="1565275"/>
            <a:ext cx="8394700" cy="471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コンストラクタ</a:t>
            </a:r>
          </a:p>
          <a:p>
            <a:pPr lvl="1"/>
            <a:r>
              <a:rPr lang="ja-JP" altLang="en-US"/>
              <a:t>構造体の生成</a:t>
            </a:r>
            <a:endParaRPr lang="ja-JP" altLang="en-US">
              <a:solidFill>
                <a:srgbClr val="008000"/>
              </a:solidFill>
            </a:endParaRPr>
          </a:p>
          <a:p>
            <a:pPr lvl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</a:t>
            </a:r>
            <a:r>
              <a:rPr lang="ja-JP" altLang="en-US">
                <a:solidFill>
                  <a:srgbClr val="008000"/>
                </a:solidFill>
              </a:rPr>
              <a:t>（例）　</a:t>
            </a:r>
            <a:r>
              <a:rPr lang="en-US" altLang="ja-JP">
                <a:solidFill>
                  <a:srgbClr val="008000"/>
                </a:solidFill>
              </a:rPr>
              <a:t>make-ball</a:t>
            </a:r>
          </a:p>
          <a:p>
            <a:pPr lvl="1">
              <a:buFontTx/>
              <a:buNone/>
            </a:pPr>
            <a:endParaRPr lang="ja-JP" altLang="en-US">
              <a:solidFill>
                <a:srgbClr val="008000"/>
              </a:solidFill>
            </a:endParaRPr>
          </a:p>
          <a:p>
            <a:r>
              <a:rPr lang="ja-JP" altLang="en-US"/>
              <a:t>セレクタ</a:t>
            </a:r>
          </a:p>
          <a:p>
            <a:pPr lvl="1"/>
            <a:r>
              <a:rPr lang="ja-JP" altLang="en-US"/>
              <a:t>属性値の取得</a:t>
            </a:r>
            <a:endParaRPr lang="ja-JP" altLang="en-US">
              <a:solidFill>
                <a:schemeClr val="accent2"/>
              </a:solidFill>
            </a:endParaRPr>
          </a:p>
          <a:p>
            <a:pPr lvl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</a:t>
            </a:r>
            <a:r>
              <a:rPr lang="ja-JP" altLang="en-US">
                <a:solidFill>
                  <a:srgbClr val="008000"/>
                </a:solidFill>
              </a:rPr>
              <a:t>（例）　</a:t>
            </a:r>
            <a:r>
              <a:rPr lang="en-US" altLang="ja-JP">
                <a:solidFill>
                  <a:srgbClr val="008000"/>
                </a:solidFill>
              </a:rPr>
              <a:t>ball-x, ball-y, ball-delta-x, ball-delta-y</a:t>
            </a:r>
          </a:p>
          <a:p>
            <a:pPr lvl="1">
              <a:buFontTx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76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10-2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9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</p:spTree>
    <p:extLst>
      <p:ext uri="{BB962C8B-B14F-4D97-AF65-F5344CB8AC3E}">
        <p14:creationId xmlns:p14="http://schemas.microsoft.com/office/powerpoint/2010/main" val="78071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3051</Words>
  <Application>Microsoft Office PowerPoint</Application>
  <PresentationFormat>画面に合わせる (4:3)</PresentationFormat>
  <Paragraphs>620</Paragraphs>
  <Slides>63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63</vt:i4>
      </vt:variant>
    </vt:vector>
  </HeadingPairs>
  <TitlesOfParts>
    <vt:vector size="70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sp-10. 構造体 </vt:lpstr>
      <vt:lpstr>アウトライン</vt:lpstr>
      <vt:lpstr>10-1 構造体，構造体の定義，構造体の使用</vt:lpstr>
      <vt:lpstr>構造体とは？</vt:lpstr>
      <vt:lpstr>構造体の例</vt:lpstr>
      <vt:lpstr>define-struct ・・・ の機能</vt:lpstr>
      <vt:lpstr>コンストラクタとセレクタ</vt:lpstr>
      <vt:lpstr>10-2 パソコン演習</vt:lpstr>
      <vt:lpstr>パソコン演習の進め方</vt:lpstr>
      <vt:lpstr>DrScheme の使用</vt:lpstr>
      <vt:lpstr>例題１．ball 構造体</vt:lpstr>
      <vt:lpstr>「例題１．ball 構造体」の手順</vt:lpstr>
      <vt:lpstr>PowerPoint プレゼンテーション</vt:lpstr>
      <vt:lpstr>ball 構造体</vt:lpstr>
      <vt:lpstr>コンストラクタとセレクタ</vt:lpstr>
      <vt:lpstr>例題２．ball の原点からの距離</vt:lpstr>
      <vt:lpstr>「例題２．ball の原点からの距離」の手順</vt:lpstr>
      <vt:lpstr>PowerPoint プレゼンテーション</vt:lpstr>
      <vt:lpstr>PowerPoint プレゼンテーション</vt:lpstr>
      <vt:lpstr>distance-to-0 の入力と出力</vt:lpstr>
      <vt:lpstr>　</vt:lpstr>
      <vt:lpstr>　</vt:lpstr>
      <vt:lpstr>例題３．ステップ実行　</vt:lpstr>
      <vt:lpstr>「例題３．ステップ実行」の手順</vt:lpstr>
      <vt:lpstr>(distance-to-0 (make-ball 3 4 0 0)) から 5 に至る過程の概略</vt:lpstr>
      <vt:lpstr>(distance-to-0 (make-ball 3 4 0 0)) から 5 に至る過程の概略</vt:lpstr>
      <vt:lpstr>例題４．AddressNote 構造体</vt:lpstr>
      <vt:lpstr>「例題４．ball 構造体」の手順</vt:lpstr>
      <vt:lpstr>PowerPoint プレゼンテーション</vt:lpstr>
      <vt:lpstr>AddressNote 構造体</vt:lpstr>
      <vt:lpstr>コンストラクタとセレクタ</vt:lpstr>
      <vt:lpstr>例題５．住所録</vt:lpstr>
      <vt:lpstr>「例題５．住所録」の手順</vt:lpstr>
      <vt:lpstr>PowerPoint プレゼンテーション</vt:lpstr>
      <vt:lpstr>PowerPoint プレゼンテーション</vt:lpstr>
      <vt:lpstr>select-name の入力と出力</vt:lpstr>
      <vt:lpstr>　</vt:lpstr>
      <vt:lpstr>　select-name の実行では</vt:lpstr>
      <vt:lpstr>例題６．複素数の計算　</vt:lpstr>
      <vt:lpstr>複素数の計算　</vt:lpstr>
      <vt:lpstr>よくある間違い</vt:lpstr>
      <vt:lpstr>「例題６．複素数の計算」の手順</vt:lpstr>
      <vt:lpstr>PowerPoint プレゼンテーション</vt:lpstr>
      <vt:lpstr>例題７．複素数のべき乗</vt:lpstr>
      <vt:lpstr>「例題７．複素数のべき乗」の手順</vt:lpstr>
      <vt:lpstr>「例題７．複素数のべき乗」の実行結果</vt:lpstr>
      <vt:lpstr>10-3 課題</vt:lpstr>
      <vt:lpstr>課題１</vt:lpstr>
      <vt:lpstr>課題２</vt:lpstr>
      <vt:lpstr>課題３</vt:lpstr>
      <vt:lpstr>課題４</vt:lpstr>
      <vt:lpstr>課題５</vt:lpstr>
      <vt:lpstr>課題６</vt:lpstr>
      <vt:lpstr>さらに勉強したい人への 補足説明資料</vt:lpstr>
      <vt:lpstr>ドモアブルの定理</vt:lpstr>
      <vt:lpstr>「ド・モアブルの定理」の手順 (1/2)</vt:lpstr>
      <vt:lpstr>「ド・モアブルの定理」の手順 (2/2)</vt:lpstr>
      <vt:lpstr>「ド・モアブルの定理」の実行結果</vt:lpstr>
      <vt:lpstr>実行結果の比較</vt:lpstr>
      <vt:lpstr>ド・モアブルの定理</vt:lpstr>
      <vt:lpstr>(cosθ+ i  sinθ)n = cos nθ+ i sin nθ</vt:lpstr>
      <vt:lpstr>複素数の掛け算</vt:lpstr>
      <vt:lpstr> 実際の計算では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構造体</dc:title>
  <dc:creator>kaneko kunihiko</dc:creator>
  <cp:lastModifiedBy>me</cp:lastModifiedBy>
  <cp:revision>36</cp:revision>
  <dcterms:created xsi:type="dcterms:W3CDTF">2019-11-02T00:06:04Z</dcterms:created>
  <dcterms:modified xsi:type="dcterms:W3CDTF">2023-01-19T04:01:52Z</dcterms:modified>
</cp:coreProperties>
</file>