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7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4808E-1055-467A-91CF-7DB3009FC32D}" type="datetime1">
              <a:rPr lang="ja-JP" altLang="en-US" smtClean="0"/>
              <a:t>2023/1/19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D5047-25F4-4A32-8757-2342D1FBC88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4043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0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6.wmf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3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5.w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6.wm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7.wm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9.wmf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1.wmf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43.wmf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29.bin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9.wmf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0.wmf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9.wmf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p-9. </a:t>
            </a:r>
            <a:r>
              <a:rPr lang="ja-JP" altLang="en-US" sz="4400" dirty="0">
                <a:latin typeface="メイリオ" panose="020B0604030504040204" pitchFamily="50" charset="-128"/>
              </a:rPr>
              <a:t>高階関数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</a:t>
            </a:r>
            <a:r>
              <a:rPr lang="en-US" altLang="ja-JP" dirty="0" smtClean="0"/>
              <a:t>:</a:t>
            </a:r>
            <a:r>
              <a:rPr lang="ja-JP" altLang="en-US" dirty="0"/>
              <a:t>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734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4"/>
            <a:ext cx="8410575" cy="6259873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/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/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Advanced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Advanced Student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OK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</a:t>
            </a:r>
            <a:r>
              <a:rPr lang="ja-JP" altLang="en-US" sz="3200" dirty="0">
                <a:solidFill>
                  <a:srgbClr val="008000"/>
                </a:solidFill>
              </a:rPr>
              <a:t>「</a:t>
            </a:r>
            <a:r>
              <a:rPr lang="en-US" altLang="ja-JP" sz="3200" dirty="0">
                <a:solidFill>
                  <a:srgbClr val="008000"/>
                </a:solidFill>
              </a:rPr>
              <a:t>Execute </a:t>
            </a:r>
            <a:r>
              <a:rPr lang="ja-JP" altLang="en-US" sz="3200" dirty="0">
                <a:solidFill>
                  <a:srgbClr val="008000"/>
                </a:solidFill>
              </a:rPr>
              <a:t>ボタン」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432661" y="2341552"/>
            <a:ext cx="4267200" cy="8239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DrScheme </a:t>
            </a:r>
            <a:r>
              <a:rPr lang="ja-JP" altLang="en-US"/>
              <a:t>の使用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587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550" y="1300163"/>
            <a:ext cx="7772400" cy="1890712"/>
          </a:xfrm>
        </p:spPr>
        <p:txBody>
          <a:bodyPr/>
          <a:lstStyle/>
          <a:p>
            <a:pPr eaLnBrk="1" hangingPunct="1"/>
            <a:r>
              <a:rPr lang="ja-JP" altLang="en-US"/>
              <a:t>高階関数を実行するとき</a:t>
            </a:r>
          </a:p>
          <a:p>
            <a:pPr lvl="1" eaLnBrk="1" hangingPunct="1"/>
            <a:r>
              <a:rPr lang="en-US" altLang="ja-JP"/>
              <a:t>DrScheme </a:t>
            </a:r>
            <a:r>
              <a:rPr lang="ja-JP" altLang="en-US"/>
              <a:t>の </a:t>
            </a:r>
            <a:r>
              <a:rPr lang="en-US" altLang="ja-JP"/>
              <a:t>Language </a:t>
            </a:r>
            <a:r>
              <a:rPr lang="ja-JP" altLang="en-US"/>
              <a:t>で </a:t>
            </a:r>
            <a:r>
              <a:rPr lang="en-US" altLang="ja-JP"/>
              <a:t>Advanced Student </a:t>
            </a:r>
            <a:r>
              <a:rPr lang="ja-JP" altLang="en-US"/>
              <a:t>を選択すること</a:t>
            </a:r>
          </a:p>
        </p:txBody>
      </p:sp>
      <p:graphicFrame>
        <p:nvGraphicFramePr>
          <p:cNvPr id="1480708" name="Group 4"/>
          <p:cNvGraphicFramePr>
            <a:graphicFrameLocks noGrp="1"/>
          </p:cNvGraphicFramePr>
          <p:nvPr/>
        </p:nvGraphicFramePr>
        <p:xfrm>
          <a:off x="1335088" y="3043238"/>
          <a:ext cx="6096000" cy="363220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174057239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050335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3060376"/>
                    </a:ext>
                  </a:extLst>
                </a:gridCol>
              </a:tblGrid>
              <a:tr h="14570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Intermediate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Student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Advanced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Student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9810859"/>
                  </a:ext>
                </a:extLst>
              </a:tr>
              <a:tr h="10303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高階関数の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実行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不可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可能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269819"/>
                  </a:ext>
                </a:extLst>
              </a:tr>
              <a:tr h="1144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ステップ実行の機能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あり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なし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169521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Advanced Student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136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038225"/>
            <a:ext cx="7902575" cy="20081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sz="2800" dirty="0"/>
              <a:t>数のリスト </a:t>
            </a:r>
            <a:r>
              <a:rPr lang="en-US" altLang="ja-JP" sz="2800" dirty="0">
                <a:solidFill>
                  <a:schemeClr val="tx2"/>
                </a:solidFill>
              </a:rPr>
              <a:t>a-list</a:t>
            </a:r>
            <a:r>
              <a:rPr lang="en-US" altLang="ja-JP" sz="2800" dirty="0"/>
              <a:t> </a:t>
            </a:r>
            <a:r>
              <a:rPr lang="ja-JP" altLang="en-US" sz="2800" dirty="0"/>
              <a:t>から総和を求める関数 </a:t>
            </a:r>
            <a:r>
              <a:rPr lang="en-US" altLang="ja-JP" sz="2800" dirty="0">
                <a:solidFill>
                  <a:schemeClr val="accent2"/>
                </a:solidFill>
              </a:rPr>
              <a:t>list-sum</a:t>
            </a:r>
            <a:r>
              <a:rPr lang="en-US" altLang="ja-JP" sz="2800" dirty="0"/>
              <a:t> </a:t>
            </a:r>
            <a:r>
              <a:rPr lang="ja-JP" altLang="en-US" sz="2800" dirty="0"/>
              <a:t>を作る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但し，次の高階関数 </a:t>
            </a:r>
            <a:r>
              <a:rPr lang="en-US" altLang="ja-JP" sz="2800" dirty="0">
                <a:solidFill>
                  <a:schemeClr val="accent2"/>
                </a:solidFill>
              </a:rPr>
              <a:t>reduce </a:t>
            </a:r>
            <a:r>
              <a:rPr lang="ja-JP" altLang="en-US" sz="2800" dirty="0"/>
              <a:t>を使う</a:t>
            </a:r>
            <a:r>
              <a:rPr lang="ja-JP" altLang="en-US" sz="2000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/>
              <a:t>		</a:t>
            </a:r>
            <a:endParaRPr lang="en-US" altLang="ja-JP" sz="2000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76359" y="2720001"/>
            <a:ext cx="8266112" cy="3540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reduce: (number, data)-&gt;data, data, list -&gt; 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(reduce g 0 (list 1 2 3)) = (g 1 (g 2 (g 3 0)))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reduce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op base L</a:t>
            </a:r>
            <a:r>
              <a:rPr lang="en-US" altLang="ja-JP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[(empty? </a:t>
            </a:r>
            <a:r>
              <a:rPr lang="en-US" altLang="ja-JP" dirty="0">
                <a:solidFill>
                  <a:schemeClr val="tx2"/>
                </a:solidFill>
              </a:rPr>
              <a:t>L</a:t>
            </a:r>
            <a:r>
              <a:rPr lang="en-US" altLang="ja-JP" dirty="0"/>
              <a:t>) </a:t>
            </a:r>
            <a:r>
              <a:rPr lang="en-US" altLang="ja-JP" dirty="0">
                <a:solidFill>
                  <a:schemeClr val="tx2"/>
                </a:solidFill>
              </a:rPr>
              <a:t>base</a:t>
            </a:r>
            <a:r>
              <a:rPr lang="en-US" altLang="ja-JP" dirty="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[else (</a:t>
            </a:r>
            <a:r>
              <a:rPr lang="en-US" altLang="ja-JP" dirty="0">
                <a:solidFill>
                  <a:schemeClr val="tx2"/>
                </a:solidFill>
              </a:rPr>
              <a:t>op </a:t>
            </a:r>
            <a:r>
              <a:rPr lang="en-US" altLang="ja-JP" dirty="0"/>
              <a:t>(first </a:t>
            </a:r>
            <a:r>
              <a:rPr lang="en-US" altLang="ja-JP" dirty="0">
                <a:solidFill>
                  <a:schemeClr val="tx2"/>
                </a:solidFill>
              </a:rPr>
              <a:t>L</a:t>
            </a:r>
            <a:r>
              <a:rPr lang="en-US" altLang="ja-JP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          (</a:t>
            </a:r>
            <a:r>
              <a:rPr lang="en-US" altLang="ja-JP" dirty="0">
                <a:solidFill>
                  <a:schemeClr val="accent2"/>
                </a:solidFill>
              </a:rPr>
              <a:t>reduce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op base</a:t>
            </a:r>
            <a:r>
              <a:rPr lang="en-US" altLang="ja-JP" b="1" dirty="0"/>
              <a:t> </a:t>
            </a:r>
            <a:r>
              <a:rPr lang="en-US" altLang="ja-JP" dirty="0"/>
              <a:t>(rest </a:t>
            </a:r>
            <a:r>
              <a:rPr lang="en-US" altLang="ja-JP" dirty="0">
                <a:solidFill>
                  <a:schemeClr val="tx2"/>
                </a:solidFill>
              </a:rPr>
              <a:t>L</a:t>
            </a:r>
            <a:r>
              <a:rPr lang="en-US" altLang="ja-JP" dirty="0"/>
              <a:t>)))]))</a:t>
            </a:r>
            <a:endParaRPr lang="ja-JP" alt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例題１．リストの総和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731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57225" y="635000"/>
            <a:ext cx="6802438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65225" y="1562100"/>
            <a:ext cx="7610475" cy="36068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reduce: (number data -&gt; data) data list -&gt; data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(reduce g 0 (list 1 2 3)) = (g 1 (g 2 (g 3 0)))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reduce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op base L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[(empty? </a:t>
            </a:r>
            <a:r>
              <a:rPr lang="en-US" altLang="ja-JP" sz="2400">
                <a:solidFill>
                  <a:schemeClr val="tx2"/>
                </a:solidFill>
              </a:rPr>
              <a:t>L</a:t>
            </a:r>
            <a:r>
              <a:rPr lang="en-US" altLang="ja-JP" sz="2400"/>
              <a:t>) </a:t>
            </a:r>
            <a:r>
              <a:rPr lang="en-US" altLang="ja-JP" sz="2400">
                <a:solidFill>
                  <a:schemeClr val="tx2"/>
                </a:solidFill>
              </a:rPr>
              <a:t>base</a:t>
            </a:r>
            <a:r>
              <a:rPr lang="en-US" altLang="ja-JP" sz="2400"/>
              <a:t>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[else (</a:t>
            </a:r>
            <a:r>
              <a:rPr lang="en-US" altLang="ja-JP" sz="2400">
                <a:solidFill>
                  <a:schemeClr val="tx2"/>
                </a:solidFill>
              </a:rPr>
              <a:t>op </a:t>
            </a:r>
            <a:r>
              <a:rPr lang="en-US" altLang="ja-JP" sz="2400"/>
              <a:t>(first </a:t>
            </a:r>
            <a:r>
              <a:rPr lang="en-US" altLang="ja-JP" sz="2400">
                <a:solidFill>
                  <a:schemeClr val="tx2"/>
                </a:solidFill>
              </a:rPr>
              <a:t>L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(</a:t>
            </a:r>
            <a:r>
              <a:rPr lang="en-US" altLang="ja-JP" sz="2400">
                <a:solidFill>
                  <a:schemeClr val="accent2"/>
                </a:solidFill>
              </a:rPr>
              <a:t>reduce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op base</a:t>
            </a:r>
            <a:r>
              <a:rPr lang="en-US" altLang="ja-JP" sz="2400" b="1"/>
              <a:t> </a:t>
            </a:r>
            <a:r>
              <a:rPr lang="en-US" altLang="ja-JP" sz="2400"/>
              <a:t>(rest </a:t>
            </a:r>
            <a:r>
              <a:rPr lang="en-US" altLang="ja-JP" sz="2400">
                <a:solidFill>
                  <a:schemeClr val="tx2"/>
                </a:solidFill>
              </a:rPr>
              <a:t>L</a:t>
            </a:r>
            <a:r>
              <a:rPr lang="en-US" altLang="ja-JP" sz="2400"/>
              <a:t>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list-sum: list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total of a 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(list-sum (list 40 90 80)) = 210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list-sum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</a:t>
            </a:r>
            <a:r>
              <a:rPr lang="en-US" altLang="ja-JP" sz="2400">
                <a:solidFill>
                  <a:schemeClr val="accent2"/>
                </a:solidFill>
              </a:rPr>
              <a:t>reduce</a:t>
            </a:r>
            <a:r>
              <a:rPr lang="en-US" altLang="ja-JP" sz="2400"/>
              <a:t> + 0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))</a:t>
            </a:r>
            <a:endParaRPr lang="ja-JP" altLang="en-US" sz="24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88975" y="5100638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748811" y="6348413"/>
            <a:ext cx="5553717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125538" y="5634038"/>
            <a:ext cx="6696075" cy="7239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list-sum </a:t>
            </a:r>
            <a:r>
              <a:rPr lang="en-US" altLang="ja-JP" sz="2400"/>
              <a:t>(list 1 2 3))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list-sum </a:t>
            </a:r>
            <a:r>
              <a:rPr lang="en-US" altLang="ja-JP" sz="2400"/>
              <a:t>empty)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「例題１．リストの総和」の手順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491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4288"/>
            <a:ext cx="9101137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533734" y="4158384"/>
            <a:ext cx="6408737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まず，関数 </a:t>
            </a:r>
            <a:r>
              <a:rPr lang="en-US" altLang="ja-JP">
                <a:solidFill>
                  <a:schemeClr val="accent2"/>
                </a:solidFill>
              </a:rPr>
              <a:t>reduce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を定義している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25413" y="1071563"/>
            <a:ext cx="8412162" cy="24765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 flipV="1">
            <a:off x="3517900" y="3551238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430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0"/>
            <a:ext cx="665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814073" y="4157663"/>
            <a:ext cx="6226175" cy="157003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次に関数 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を定義している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</a:t>
            </a:r>
            <a:r>
              <a:rPr lang="en-US" altLang="ja-JP">
                <a:solidFill>
                  <a:schemeClr val="accent2"/>
                </a:solidFill>
              </a:rPr>
              <a:t>reduce</a:t>
            </a:r>
            <a:r>
              <a:rPr lang="en-US" altLang="ja-JP"/>
              <a:t> + 0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</a:t>
            </a:r>
            <a:endParaRPr lang="ja-JP" alt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82575" y="2357438"/>
            <a:ext cx="4570413" cy="11906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 flipV="1">
            <a:off x="3517900" y="3551238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367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1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0"/>
            <a:ext cx="6642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9525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 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H="1">
            <a:off x="2006600" y="2689225"/>
            <a:ext cx="633413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90563" y="3649663"/>
            <a:ext cx="3284537" cy="4238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211388" y="642938"/>
            <a:ext cx="5678487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1 2 3)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044825" y="4478338"/>
            <a:ext cx="4494213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6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82588" y="4059238"/>
            <a:ext cx="639762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 flipV="1">
            <a:off x="1041400" y="4376738"/>
            <a:ext cx="1952625" cy="5397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371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365015" y="2273077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161940" y="2830289"/>
            <a:ext cx="1476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reduce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1171215" y="2941414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579702" y="2952527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201877" y="1199927"/>
            <a:ext cx="382905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  (g 1 (g 2 (g 3 0)))</a:t>
            </a:r>
            <a:endParaRPr lang="ja-JP" altLang="en-US" sz="28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の値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(g </a:t>
            </a:r>
            <a:r>
              <a:rPr lang="ja-JP" altLang="en-US" sz="2800">
                <a:solidFill>
                  <a:srgbClr val="008000"/>
                </a:solidFill>
              </a:rPr>
              <a:t>が足し算 </a:t>
            </a:r>
            <a:r>
              <a:rPr lang="en-US" altLang="ja-JP" sz="2800">
                <a:solidFill>
                  <a:srgbClr val="008000"/>
                </a:solidFill>
              </a:rPr>
              <a:t>+ </a:t>
            </a:r>
            <a:r>
              <a:rPr lang="ja-JP" altLang="en-US" sz="2800">
                <a:solidFill>
                  <a:srgbClr val="008000"/>
                </a:solidFill>
              </a:rPr>
              <a:t>のときは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　</a:t>
            </a:r>
            <a:r>
              <a:rPr lang="en-US" altLang="ja-JP" sz="2800">
                <a:solidFill>
                  <a:srgbClr val="008000"/>
                </a:solidFill>
              </a:rPr>
              <a:t>1+2+3+0 = 6</a:t>
            </a:r>
            <a:r>
              <a:rPr lang="ja-JP" altLang="en-US" sz="2800">
                <a:solidFill>
                  <a:srgbClr val="008000"/>
                </a:solidFill>
              </a:rPr>
              <a:t>）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37877" y="3508152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579702" y="3465289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947377" y="1155477"/>
            <a:ext cx="20764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1 2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g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66327" y="4425727"/>
            <a:ext cx="3878263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入力はリスト，数値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と関数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5125677" y="4401914"/>
            <a:ext cx="2216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出力は数値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988652" y="5652864"/>
            <a:ext cx="66167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reduce </a:t>
            </a:r>
            <a:r>
              <a:rPr lang="ja-JP" altLang="en-US" sz="2800">
                <a:solidFill>
                  <a:schemeClr val="tx2"/>
                </a:solidFill>
              </a:rPr>
              <a:t>は，関数を入力とするような関数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（つまり高階関数）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30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663" y="258763"/>
            <a:ext cx="8496300" cy="646271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reduce: (number data -&gt; data) data list -&gt; data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(reduce g 0 (list 1 2 3)) = (g 1 (g 2 (g 3 0)))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reduce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op base L</a:t>
            </a:r>
            <a:r>
              <a:rPr lang="en-US" altLang="ja-JP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    [(empty? </a:t>
            </a:r>
            <a:r>
              <a:rPr lang="en-US" altLang="ja-JP" dirty="0">
                <a:solidFill>
                  <a:schemeClr val="tx2"/>
                </a:solidFill>
              </a:rPr>
              <a:t>L</a:t>
            </a:r>
            <a:r>
              <a:rPr lang="en-US" altLang="ja-JP" dirty="0"/>
              <a:t>) </a:t>
            </a:r>
            <a:r>
              <a:rPr lang="en-US" altLang="ja-JP" dirty="0">
                <a:solidFill>
                  <a:schemeClr val="tx2"/>
                </a:solidFill>
              </a:rPr>
              <a:t>base</a:t>
            </a:r>
            <a:r>
              <a:rPr lang="en-US" altLang="ja-JP" dirty="0"/>
              <a:t>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    [else (</a:t>
            </a:r>
            <a:r>
              <a:rPr lang="en-US" altLang="ja-JP" dirty="0">
                <a:solidFill>
                  <a:schemeClr val="tx2"/>
                </a:solidFill>
              </a:rPr>
              <a:t>op </a:t>
            </a:r>
            <a:r>
              <a:rPr lang="en-US" altLang="ja-JP" dirty="0"/>
              <a:t>(first </a:t>
            </a:r>
            <a:r>
              <a:rPr lang="en-US" altLang="ja-JP" dirty="0">
                <a:solidFill>
                  <a:schemeClr val="tx2"/>
                </a:solidFill>
              </a:rPr>
              <a:t>L</a:t>
            </a:r>
            <a:r>
              <a:rPr lang="en-US" altLang="ja-JP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              (</a:t>
            </a:r>
            <a:r>
              <a:rPr lang="en-US" altLang="ja-JP" dirty="0">
                <a:solidFill>
                  <a:schemeClr val="accent2"/>
                </a:solidFill>
              </a:rPr>
              <a:t>reduce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op base</a:t>
            </a:r>
            <a:r>
              <a:rPr lang="en-US" altLang="ja-JP" b="1" dirty="0"/>
              <a:t> </a:t>
            </a:r>
            <a:r>
              <a:rPr lang="en-US" altLang="ja-JP" dirty="0"/>
              <a:t>(rest </a:t>
            </a:r>
            <a:r>
              <a:rPr lang="en-US" altLang="ja-JP" dirty="0">
                <a:solidFill>
                  <a:schemeClr val="tx2"/>
                </a:solidFill>
              </a:rPr>
              <a:t>L</a:t>
            </a:r>
            <a:r>
              <a:rPr lang="en-US" altLang="ja-JP" dirty="0"/>
              <a:t>)))]))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list-sum: list -&gt; number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total of a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(list-sum (list 40 90 80)) = 210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list-sum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a-list</a:t>
            </a:r>
            <a:r>
              <a:rPr lang="en-US" altLang="ja-JP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    (</a:t>
            </a:r>
            <a:r>
              <a:rPr lang="en-US" altLang="ja-JP" dirty="0">
                <a:solidFill>
                  <a:schemeClr val="accent2"/>
                </a:solidFill>
              </a:rPr>
              <a:t>reduce</a:t>
            </a:r>
            <a:r>
              <a:rPr lang="en-US" altLang="ja-JP" dirty="0"/>
              <a:t> + 0 </a:t>
            </a:r>
            <a:r>
              <a:rPr lang="en-US" altLang="ja-JP" dirty="0">
                <a:solidFill>
                  <a:schemeClr val="tx2"/>
                </a:solidFill>
              </a:rPr>
              <a:t>a-list</a:t>
            </a:r>
            <a:r>
              <a:rPr lang="en-US" altLang="ja-JP" dirty="0"/>
              <a:t>))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450083" y="2353470"/>
            <a:ext cx="3887787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</a:rPr>
              <a:t>関数 </a:t>
            </a:r>
            <a:r>
              <a:rPr lang="en-US" altLang="ja-JP" sz="2800" dirty="0">
                <a:solidFill>
                  <a:srgbClr val="008000"/>
                </a:solidFill>
              </a:rPr>
              <a:t>op </a:t>
            </a:r>
            <a:r>
              <a:rPr lang="ja-JP" altLang="en-US" sz="2800" dirty="0">
                <a:solidFill>
                  <a:srgbClr val="008000"/>
                </a:solidFill>
              </a:rPr>
              <a:t>が，「</a:t>
            </a:r>
            <a:r>
              <a:rPr lang="en-US" altLang="ja-JP" sz="2800" dirty="0">
                <a:solidFill>
                  <a:srgbClr val="008000"/>
                </a:solidFill>
              </a:rPr>
              <a:t>reduce</a:t>
            </a:r>
            <a:r>
              <a:rPr lang="ja-JP" altLang="en-US" sz="2800" dirty="0">
                <a:solidFill>
                  <a:srgbClr val="008000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</a:rPr>
              <a:t>の入力になっている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 flipV="1">
            <a:off x="3059030" y="1753652"/>
            <a:ext cx="2306637" cy="9175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595480" y="1250093"/>
            <a:ext cx="463550" cy="5762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27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9-1 </a:t>
            </a:r>
            <a:r>
              <a:rPr kumimoji="1" lang="ja-JP" altLang="en-US" dirty="0"/>
              <a:t>高階関数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9-2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9-3 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975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38113"/>
            <a:ext cx="8507413" cy="703262"/>
          </a:xfrm>
        </p:spPr>
        <p:txBody>
          <a:bodyPr/>
          <a:lstStyle/>
          <a:p>
            <a:pPr eaLnBrk="1" hangingPunct="1"/>
            <a:r>
              <a:rPr lang="en-US" altLang="ja-JP" sz="3200"/>
              <a:t>(list-sum</a:t>
            </a:r>
            <a:r>
              <a:rPr lang="ja-JP" altLang="en-US" sz="3200"/>
              <a:t> </a:t>
            </a:r>
            <a:r>
              <a:rPr lang="en-US" altLang="ja-JP" sz="3200"/>
              <a:t>(list 1 2 3)) </a:t>
            </a:r>
            <a:r>
              <a:rPr lang="ja-JP" altLang="en-US" sz="3200"/>
              <a:t>から </a:t>
            </a:r>
            <a:r>
              <a:rPr lang="en-US" altLang="ja-JP" sz="3200"/>
              <a:t>6 </a:t>
            </a:r>
            <a:r>
              <a:rPr lang="ja-JP" altLang="en-US" sz="3200"/>
              <a:t>に至る過程の概略</a:t>
            </a:r>
            <a:endParaRPr lang="en-US" altLang="ja-JP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8" y="927100"/>
            <a:ext cx="5680075" cy="599757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1 2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(list 1 2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(list 2 3)))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2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(list 3))))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2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3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empty))))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2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3 0)))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6</a:t>
            </a:r>
            <a:endParaRPr lang="ja-JP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80963" y="973138"/>
            <a:ext cx="3143250" cy="4333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3302000" y="8651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365125" y="6140450"/>
            <a:ext cx="614363" cy="3857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1000125" y="605472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79375" y="1447800"/>
            <a:ext cx="7243763" cy="46545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3369469" y="5592762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036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38113"/>
            <a:ext cx="8507413" cy="703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2800"/>
              <a:t>(reduce + 0 (list 1 2 3) </a:t>
            </a:r>
            <a:r>
              <a:rPr lang="ja-JP" altLang="en-US" sz="2800"/>
              <a:t>から</a:t>
            </a:r>
            <a:br>
              <a:rPr lang="ja-JP" altLang="en-US" sz="2800"/>
            </a:br>
            <a:r>
              <a:rPr lang="en-US" altLang="ja-JP" sz="2800"/>
              <a:t>(+ 1 (reduce + 0 (list 2 3) </a:t>
            </a:r>
            <a:r>
              <a:rPr lang="ja-JP" altLang="en-US" sz="2800"/>
              <a:t>に至る過程</a:t>
            </a:r>
            <a:endParaRPr lang="en-US" altLang="ja-JP" sz="28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8" y="927100"/>
            <a:ext cx="5680075" cy="599757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1 2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(list 1 2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(list 2 3)))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2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(list 3))))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2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3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empty))))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2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3 0)))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6</a:t>
            </a:r>
            <a:endParaRPr lang="ja-JP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24580" name="Rectangle 11"/>
          <p:cNvSpPr>
            <a:spLocks noChangeArrowheads="1"/>
          </p:cNvSpPr>
          <p:nvPr/>
        </p:nvSpPr>
        <p:spPr bwMode="auto">
          <a:xfrm>
            <a:off x="107950" y="1435100"/>
            <a:ext cx="4106863" cy="1436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4730750" y="1447800"/>
            <a:ext cx="4303713" cy="40830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reduce</a:t>
            </a:r>
            <a:r>
              <a:rPr lang="en-US" altLang="ja-JP" sz="2000"/>
              <a:t> + 0 (list 1 2 3))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[(empty? (list 1 2 3))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[else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</a:t>
            </a:r>
            <a:r>
              <a:rPr lang="en-US" altLang="ja-JP" sz="2000">
                <a:solidFill>
                  <a:schemeClr val="accent2"/>
                </a:solidFill>
              </a:rPr>
              <a:t> </a:t>
            </a:r>
            <a:r>
              <a:rPr lang="en-US" altLang="ja-JP" sz="2000"/>
              <a:t>(rest (list 1 2 3))))])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[false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[else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 (rest (list 1 2 3))))])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 (rest (list 1 2 3))))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(+ 1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</a:t>
            </a:r>
            <a:r>
              <a:rPr lang="en-US" altLang="ja-JP" sz="2000">
                <a:solidFill>
                  <a:schemeClr val="accent2"/>
                </a:solidFill>
              </a:rPr>
              <a:t> </a:t>
            </a:r>
            <a:r>
              <a:rPr lang="en-US" altLang="ja-JP" sz="2000"/>
              <a:t>(rest (list 1 2 3))))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(+ 1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</a:t>
            </a:r>
            <a:r>
              <a:rPr lang="en-US" altLang="ja-JP" sz="2000">
                <a:solidFill>
                  <a:schemeClr val="accent2"/>
                </a:solidFill>
              </a:rPr>
              <a:t> </a:t>
            </a:r>
            <a:r>
              <a:rPr lang="en-US" altLang="ja-JP" sz="2000"/>
              <a:t>(list 1 2)))</a:t>
            </a:r>
          </a:p>
        </p:txBody>
      </p:sp>
      <p:sp>
        <p:nvSpPr>
          <p:cNvPr id="24582" name="Text Box 14"/>
          <p:cNvSpPr txBox="1">
            <a:spLocks noChangeArrowheads="1"/>
          </p:cNvSpPr>
          <p:nvPr/>
        </p:nvSpPr>
        <p:spPr bwMode="auto">
          <a:xfrm>
            <a:off x="3644900" y="879475"/>
            <a:ext cx="94615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部分は</a:t>
            </a:r>
          </a:p>
        </p:txBody>
      </p:sp>
      <p:sp>
        <p:nvSpPr>
          <p:cNvPr id="24583" name="AutoShape 12"/>
          <p:cNvSpPr>
            <a:spLocks noChangeArrowheads="1"/>
          </p:cNvSpPr>
          <p:nvPr/>
        </p:nvSpPr>
        <p:spPr bwMode="auto">
          <a:xfrm flipH="1">
            <a:off x="3754438" y="1892300"/>
            <a:ext cx="855662" cy="414338"/>
          </a:xfrm>
          <a:prstGeom prst="rightArrow">
            <a:avLst>
              <a:gd name="adj1" fmla="val 50000"/>
              <a:gd name="adj2" fmla="val 516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31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38113"/>
            <a:ext cx="8507413" cy="703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2800"/>
              <a:t>(reduce + 0 (list 1 2 3) </a:t>
            </a:r>
            <a:r>
              <a:rPr lang="ja-JP" altLang="en-US" sz="2800"/>
              <a:t>から</a:t>
            </a:r>
            <a:br>
              <a:rPr lang="ja-JP" altLang="en-US" sz="2800"/>
            </a:br>
            <a:r>
              <a:rPr lang="en-US" altLang="ja-JP" sz="2800"/>
              <a:t>(+ 1 (reduce + 0 (list 2 3) </a:t>
            </a:r>
            <a:r>
              <a:rPr lang="ja-JP" altLang="en-US" sz="2800"/>
              <a:t>に至る過程</a:t>
            </a:r>
            <a:endParaRPr lang="en-US" altLang="ja-JP" sz="28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8" y="927100"/>
            <a:ext cx="5680075" cy="599757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1 2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(list 1 2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(list 2 3)))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2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(list 3))))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2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3 (</a:t>
            </a:r>
            <a:r>
              <a:rPr lang="en-US" altLang="ja-JP" sz="2800">
                <a:solidFill>
                  <a:schemeClr val="accent2"/>
                </a:solidFill>
              </a:rPr>
              <a:t>reduce</a:t>
            </a:r>
            <a:r>
              <a:rPr lang="en-US" altLang="ja-JP" sz="2800"/>
              <a:t> + 0 empty))))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1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2 (</a:t>
            </a:r>
            <a:r>
              <a:rPr lang="en-US" altLang="ja-JP" sz="2800">
                <a:solidFill>
                  <a:schemeClr val="accent2"/>
                </a:solidFill>
              </a:rPr>
              <a:t>+</a:t>
            </a:r>
            <a:r>
              <a:rPr lang="en-US" altLang="ja-JP" sz="2800"/>
              <a:t> 3 0)))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6</a:t>
            </a:r>
            <a:endParaRPr lang="ja-JP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07950" y="1435100"/>
            <a:ext cx="4106863" cy="1436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30750" y="1447800"/>
            <a:ext cx="4303713" cy="40830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reduce</a:t>
            </a:r>
            <a:r>
              <a:rPr lang="en-US" altLang="ja-JP" sz="2000"/>
              <a:t> + 0 (list 1 2 3))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[(empty? (list 1 2 3))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[else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</a:t>
            </a:r>
            <a:r>
              <a:rPr lang="en-US" altLang="ja-JP" sz="2000">
                <a:solidFill>
                  <a:schemeClr val="accent2"/>
                </a:solidFill>
              </a:rPr>
              <a:t> </a:t>
            </a:r>
            <a:r>
              <a:rPr lang="en-US" altLang="ja-JP" sz="2000"/>
              <a:t>(rest (list 1 2 3))))])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[false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[else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 (rest (list 1 2 3))))])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 (rest (list 1 2 3))))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(+ 1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</a:t>
            </a:r>
            <a:r>
              <a:rPr lang="en-US" altLang="ja-JP" sz="2000">
                <a:solidFill>
                  <a:schemeClr val="accent2"/>
                </a:solidFill>
              </a:rPr>
              <a:t> </a:t>
            </a:r>
            <a:r>
              <a:rPr lang="en-US" altLang="ja-JP" sz="2000"/>
              <a:t>(rest (list 1 2 3))))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(+ 1 (</a:t>
            </a:r>
            <a:r>
              <a:rPr lang="en-US" altLang="ja-JP" sz="2000">
                <a:solidFill>
                  <a:schemeClr val="accent2"/>
                </a:solidFill>
              </a:rPr>
              <a:t>reduce </a:t>
            </a:r>
            <a:r>
              <a:rPr lang="en-US" altLang="ja-JP" sz="2000"/>
              <a:t>+ 0</a:t>
            </a:r>
            <a:r>
              <a:rPr lang="en-US" altLang="ja-JP" sz="2000">
                <a:solidFill>
                  <a:schemeClr val="accent2"/>
                </a:solidFill>
              </a:rPr>
              <a:t> </a:t>
            </a:r>
            <a:r>
              <a:rPr lang="en-US" altLang="ja-JP" sz="2000"/>
              <a:t>(list 1 2)))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722688" y="1020763"/>
            <a:ext cx="94615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部分は</a:t>
            </a: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 flipH="1">
            <a:off x="3754438" y="1892300"/>
            <a:ext cx="855662" cy="414338"/>
          </a:xfrm>
          <a:prstGeom prst="rightArrow">
            <a:avLst>
              <a:gd name="adj1" fmla="val 50000"/>
              <a:gd name="adj2" fmla="val 516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991100" y="1814513"/>
            <a:ext cx="3968750" cy="1247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V="1">
            <a:off x="5018088" y="3076575"/>
            <a:ext cx="327025" cy="73025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41350" y="3648075"/>
            <a:ext cx="8120063" cy="30464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(define (</a:t>
            </a:r>
            <a:r>
              <a:rPr lang="en-US" altLang="ja-JP" sz="2400">
                <a:solidFill>
                  <a:schemeClr val="accent2"/>
                </a:solidFill>
              </a:rPr>
              <a:t>reduce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op base L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[(empty? </a:t>
            </a:r>
            <a:r>
              <a:rPr lang="en-US" altLang="ja-JP" sz="2400">
                <a:solidFill>
                  <a:schemeClr val="tx2"/>
                </a:solidFill>
              </a:rPr>
              <a:t>L</a:t>
            </a:r>
            <a:r>
              <a:rPr lang="en-US" altLang="ja-JP" sz="2400"/>
              <a:t>) </a:t>
            </a:r>
            <a:r>
              <a:rPr lang="en-US" altLang="ja-JP" sz="2400">
                <a:solidFill>
                  <a:schemeClr val="tx2"/>
                </a:solidFill>
              </a:rPr>
              <a:t>base</a:t>
            </a:r>
            <a:r>
              <a:rPr lang="en-US" altLang="ja-JP" sz="24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[else (</a:t>
            </a:r>
            <a:r>
              <a:rPr lang="en-US" altLang="ja-JP" sz="2400">
                <a:solidFill>
                  <a:schemeClr val="tx2"/>
                </a:solidFill>
              </a:rPr>
              <a:t>op </a:t>
            </a:r>
            <a:r>
              <a:rPr lang="en-US" altLang="ja-JP" sz="2400"/>
              <a:t>(first </a:t>
            </a:r>
            <a:r>
              <a:rPr lang="en-US" altLang="ja-JP" sz="2400">
                <a:solidFill>
                  <a:schemeClr val="tx2"/>
                </a:solidFill>
              </a:rPr>
              <a:t>L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     (</a:t>
            </a:r>
            <a:r>
              <a:rPr lang="en-US" altLang="ja-JP" sz="2400">
                <a:solidFill>
                  <a:schemeClr val="accent2"/>
                </a:solidFill>
              </a:rPr>
              <a:t>reduce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op base</a:t>
            </a:r>
            <a:r>
              <a:rPr lang="en-US" altLang="ja-JP" sz="2400" b="1"/>
              <a:t> </a:t>
            </a:r>
            <a:r>
              <a:rPr lang="en-US" altLang="ja-JP" sz="2400"/>
              <a:t>(rest </a:t>
            </a:r>
            <a:r>
              <a:rPr lang="en-US" altLang="ja-JP" sz="2400">
                <a:solidFill>
                  <a:schemeClr val="tx2"/>
                </a:solidFill>
              </a:rPr>
              <a:t>L</a:t>
            </a:r>
            <a:r>
              <a:rPr lang="en-US" altLang="ja-JP" sz="2400"/>
              <a:t>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 </a:t>
            </a:r>
            <a:r>
              <a:rPr lang="en-US" altLang="ja-JP" sz="2400">
                <a:solidFill>
                  <a:schemeClr val="tx2"/>
                </a:solidFill>
              </a:rPr>
              <a:t>op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+ </a:t>
            </a:r>
            <a:r>
              <a:rPr lang="ja-JP" altLang="en-US" sz="2400"/>
              <a:t>で，</a:t>
            </a:r>
            <a:r>
              <a:rPr lang="en-US" altLang="ja-JP" sz="2400">
                <a:solidFill>
                  <a:schemeClr val="tx2"/>
                </a:solidFill>
              </a:rPr>
              <a:t>base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0 </a:t>
            </a:r>
            <a:r>
              <a:rPr lang="ja-JP" altLang="en-US" sz="2400"/>
              <a:t>で，</a:t>
            </a:r>
            <a:r>
              <a:rPr lang="en-US" altLang="ja-JP" sz="2400">
                <a:solidFill>
                  <a:schemeClr val="tx2"/>
                </a:solidFill>
              </a:rPr>
              <a:t>L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(list 1 2 3) </a:t>
            </a:r>
            <a:r>
              <a:rPr lang="ja-JP" altLang="en-US" sz="2400"/>
              <a:t>で置き換えたもの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784350" y="4479925"/>
            <a:ext cx="4262438" cy="14287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148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725613"/>
            <a:ext cx="7972425" cy="44910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ja-JP" sz="2800"/>
              <a:t>#i</a:t>
            </a:r>
            <a:r>
              <a:rPr lang="ja-JP" altLang="en-US" sz="2800"/>
              <a:t>を付けた近似計算を試してみるために，</a:t>
            </a:r>
            <a:r>
              <a:rPr lang="en-US" altLang="ja-JP" sz="2800"/>
              <a:t>expt </a:t>
            </a:r>
            <a:r>
              <a:rPr lang="ja-JP" altLang="en-US" sz="2800"/>
              <a:t>を使って，</a:t>
            </a:r>
            <a:r>
              <a:rPr lang="en-US" altLang="ja-JP" sz="2800"/>
              <a:t>11 </a:t>
            </a:r>
            <a:r>
              <a:rPr lang="ja-JP" altLang="en-US" sz="2800"/>
              <a:t>の </a:t>
            </a:r>
            <a:r>
              <a:rPr lang="en-US" altLang="ja-JP" sz="2800"/>
              <a:t>200 </a:t>
            </a:r>
            <a:r>
              <a:rPr lang="ja-JP" altLang="en-US" sz="2800"/>
              <a:t>乗を計算してみる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800">
                <a:solidFill>
                  <a:srgbClr val="003300"/>
                </a:solidFill>
              </a:rPr>
              <a:t>		(expt  11 200)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800">
                <a:solidFill>
                  <a:srgbClr val="003300"/>
                </a:solidFill>
              </a:rPr>
              <a:t>   		(expt #i11 200)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ja-JP" altLang="en-US" sz="2800">
              <a:solidFill>
                <a:srgbClr val="003300"/>
              </a:solidFill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 sz="2800"/>
              <a:t>「</a:t>
            </a:r>
            <a:r>
              <a:rPr lang="en-US" altLang="ja-JP" sz="2800"/>
              <a:t>#i</a:t>
            </a:r>
            <a:r>
              <a:rPr lang="ja-JP" altLang="en-US" sz="2800"/>
              <a:t>」 は近似値という意味．近似計算でよい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 sz="2800"/>
              <a:t>ことをコンピュータに教えている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例題２．</a:t>
            </a:r>
            <a:r>
              <a:rPr lang="en-US" altLang="ja-JP" sz="4000" dirty="0"/>
              <a:t>x </a:t>
            </a:r>
            <a:r>
              <a:rPr lang="ja-JP" altLang="en-US" sz="4000" dirty="0"/>
              <a:t>の </a:t>
            </a:r>
            <a:r>
              <a:rPr lang="en-US" altLang="ja-JP" sz="4000" dirty="0"/>
              <a:t>n </a:t>
            </a:r>
            <a:r>
              <a:rPr lang="ja-JP" altLang="en-US" sz="4000" dirty="0"/>
              <a:t>乗の近似値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749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800100" y="2239963"/>
            <a:ext cx="633412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1. </a:t>
            </a:r>
            <a:r>
              <a:rPr lang="ja-JP" altLang="en-US" sz="2400"/>
              <a:t>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3186375" y="5992813"/>
            <a:ext cx="5104933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1244600" y="2986088"/>
            <a:ext cx="6696075" cy="9302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(expt 11 200)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(expt #i11 200)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「例題２．</a:t>
            </a:r>
            <a:r>
              <a:rPr lang="en-US" altLang="ja-JP" sz="3600" dirty="0"/>
              <a:t>x </a:t>
            </a:r>
            <a:r>
              <a:rPr lang="ja-JP" altLang="en-US" sz="3600" dirty="0"/>
              <a:t>の </a:t>
            </a:r>
            <a:r>
              <a:rPr lang="en-US" altLang="ja-JP" sz="3600" dirty="0"/>
              <a:t>n </a:t>
            </a:r>
            <a:r>
              <a:rPr lang="ja-JP" altLang="en-US" sz="3600" dirty="0"/>
              <a:t>乗の近似値」の手順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34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111125"/>
            <a:ext cx="83058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63525" y="4973638"/>
            <a:ext cx="4135438" cy="612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 flipV="1">
            <a:off x="4376738" y="5324475"/>
            <a:ext cx="1163637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572125" y="5175250"/>
            <a:ext cx="264636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結果は「近似値</a:t>
            </a:r>
            <a:r>
              <a:rPr lang="en-US" altLang="ja-JP" sz="2400"/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である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 flipV="1">
            <a:off x="1393825" y="4924425"/>
            <a:ext cx="403225" cy="3143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flipH="1">
            <a:off x="1673225" y="3144838"/>
            <a:ext cx="801688" cy="18303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476500" y="2017713"/>
            <a:ext cx="504031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この「#</a:t>
            </a:r>
            <a:r>
              <a:rPr lang="en-US" altLang="ja-JP" sz="2400"/>
              <a:t>i」</a:t>
            </a:r>
            <a:r>
              <a:rPr lang="ja-JP" altLang="en-US" sz="2400"/>
              <a:t>は，</a:t>
            </a:r>
            <a:r>
              <a:rPr lang="ja-JP" altLang="en-US" sz="2400">
                <a:solidFill>
                  <a:schemeClr val="tx2"/>
                </a:solidFill>
              </a:rPr>
              <a:t>「近似計算でよい」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ことをコンピュータに教えている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083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908791"/>
            <a:ext cx="8106875" cy="581268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3600" dirty="0"/>
              <a:t>数列の和を求める高階関数 </a:t>
            </a:r>
            <a:r>
              <a:rPr lang="en-US" altLang="ja-JP" sz="3600" dirty="0">
                <a:solidFill>
                  <a:schemeClr val="accent2"/>
                </a:solidFill>
              </a:rPr>
              <a:t>series</a:t>
            </a:r>
            <a:r>
              <a:rPr lang="en-US" altLang="ja-JP" sz="3600" dirty="0"/>
              <a:t> </a:t>
            </a:r>
            <a:r>
              <a:rPr lang="ja-JP" altLang="en-US" sz="3600" dirty="0"/>
              <a:t>を作る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3200" dirty="0"/>
              <a:t>数値 </a:t>
            </a:r>
            <a:r>
              <a:rPr lang="en-US" altLang="ja-JP" sz="3200" dirty="0">
                <a:solidFill>
                  <a:schemeClr val="tx2"/>
                </a:solidFill>
              </a:rPr>
              <a:t>n</a:t>
            </a:r>
            <a:r>
              <a:rPr lang="en-US" altLang="ja-JP" sz="3200" dirty="0"/>
              <a:t> </a:t>
            </a:r>
            <a:r>
              <a:rPr lang="ja-JP" altLang="en-US" sz="3200" dirty="0"/>
              <a:t>と関数 </a:t>
            </a:r>
            <a:r>
              <a:rPr lang="en-US" altLang="ja-JP" sz="3200" dirty="0">
                <a:solidFill>
                  <a:schemeClr val="accent2"/>
                </a:solidFill>
              </a:rPr>
              <a:t>f</a:t>
            </a:r>
            <a:r>
              <a:rPr lang="en-US" altLang="ja-JP" sz="3200" dirty="0"/>
              <a:t> </a:t>
            </a:r>
            <a:r>
              <a:rPr lang="ja-JP" altLang="en-US" sz="3200" dirty="0"/>
              <a:t>から，</a:t>
            </a:r>
            <a:r>
              <a:rPr lang="en-US" altLang="ja-JP" sz="3200" dirty="0"/>
              <a:t>(</a:t>
            </a:r>
            <a:r>
              <a:rPr lang="en-US" altLang="ja-JP" sz="3200" dirty="0">
                <a:solidFill>
                  <a:schemeClr val="accent2"/>
                </a:solidFill>
              </a:rPr>
              <a:t>f</a:t>
            </a:r>
            <a:r>
              <a:rPr lang="en-US" altLang="ja-JP" sz="3200" dirty="0"/>
              <a:t> 1), (</a:t>
            </a:r>
            <a:r>
              <a:rPr lang="en-US" altLang="ja-JP" sz="3200" dirty="0">
                <a:solidFill>
                  <a:schemeClr val="accent2"/>
                </a:solidFill>
              </a:rPr>
              <a:t>f</a:t>
            </a:r>
            <a:r>
              <a:rPr lang="en-US" altLang="ja-JP" sz="3200" dirty="0"/>
              <a:t> 2), …. (</a:t>
            </a:r>
            <a:r>
              <a:rPr lang="en-US" altLang="ja-JP" sz="3200" dirty="0">
                <a:solidFill>
                  <a:schemeClr val="accent2"/>
                </a:solidFill>
              </a:rPr>
              <a:t>f</a:t>
            </a:r>
            <a:r>
              <a:rPr lang="en-US" altLang="ja-JP" sz="3200" dirty="0"/>
              <a:t> n) </a:t>
            </a:r>
            <a:r>
              <a:rPr lang="ja-JP" altLang="en-US" sz="3200" dirty="0"/>
              <a:t>の和を求める　</a:t>
            </a:r>
            <a:r>
              <a:rPr lang="en-US" altLang="ja-JP" sz="3200" dirty="0"/>
              <a:t>⇒</a:t>
            </a:r>
            <a:r>
              <a:rPr lang="ja-JP" altLang="en-US" sz="3200" dirty="0"/>
              <a:t>　</a:t>
            </a:r>
            <a:r>
              <a:rPr lang="en-US" altLang="ja-JP" sz="3200" dirty="0"/>
              <a:t>(f </a:t>
            </a:r>
            <a:r>
              <a:rPr lang="en-US" altLang="ja-JP" sz="3200" dirty="0" err="1"/>
              <a:t>i</a:t>
            </a:r>
            <a:r>
              <a:rPr lang="en-US" altLang="ja-JP" sz="3200" dirty="0"/>
              <a:t>)</a:t>
            </a:r>
            <a:r>
              <a:rPr lang="ja-JP" altLang="en-US" sz="3200" dirty="0"/>
              <a:t> は数列の第 </a:t>
            </a:r>
            <a:r>
              <a:rPr lang="en-US" altLang="ja-JP" sz="3200" dirty="0" err="1"/>
              <a:t>i</a:t>
            </a:r>
            <a:r>
              <a:rPr lang="en-US" altLang="ja-JP" sz="3200" dirty="0"/>
              <a:t> </a:t>
            </a:r>
            <a:r>
              <a:rPr lang="ja-JP" altLang="en-US" sz="3200" dirty="0"/>
              <a:t>項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/>
              <a:t>	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 sz="3600" dirty="0">
                <a:solidFill>
                  <a:schemeClr val="accent2"/>
                </a:solidFill>
              </a:rPr>
              <a:t>series</a:t>
            </a:r>
            <a:r>
              <a:rPr lang="en-US" altLang="ja-JP" sz="3600" dirty="0"/>
              <a:t> </a:t>
            </a:r>
            <a:r>
              <a:rPr lang="ja-JP" altLang="en-US" sz="3600" dirty="0"/>
              <a:t>を使って，簡単な数列の和を求めてみる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3200" dirty="0"/>
              <a:t>２乗の和 </a:t>
            </a:r>
            <a:r>
              <a:rPr lang="en-US" altLang="ja-JP" sz="3200" dirty="0"/>
              <a:t>1</a:t>
            </a:r>
            <a:r>
              <a:rPr lang="en-US" altLang="ja-JP" sz="3200" baseline="30000" dirty="0"/>
              <a:t>2</a:t>
            </a:r>
            <a:r>
              <a:rPr lang="en-US" altLang="ja-JP" sz="3200" dirty="0"/>
              <a:t> + 2</a:t>
            </a:r>
            <a:r>
              <a:rPr lang="en-US" altLang="ja-JP" sz="3200" baseline="30000" dirty="0"/>
              <a:t>2</a:t>
            </a:r>
            <a:r>
              <a:rPr lang="en-US" altLang="ja-JP" sz="3200" dirty="0"/>
              <a:t> + … + </a:t>
            </a:r>
            <a:r>
              <a:rPr lang="en-US" altLang="ja-JP" sz="3200" dirty="0" err="1"/>
              <a:t>n</a:t>
            </a:r>
            <a:r>
              <a:rPr lang="en-US" altLang="ja-JP" sz="3200" baseline="30000" dirty="0" err="1"/>
              <a:t>2</a:t>
            </a:r>
            <a:r>
              <a:rPr lang="en-US" altLang="ja-JP" sz="3200" dirty="0"/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3200" dirty="0"/>
              <a:t>３乗の和 </a:t>
            </a:r>
            <a:r>
              <a:rPr lang="en-US" altLang="ja-JP" sz="3200" dirty="0"/>
              <a:t>1</a:t>
            </a:r>
            <a:r>
              <a:rPr lang="en-US" altLang="ja-JP" sz="3200" baseline="30000" dirty="0"/>
              <a:t>3</a:t>
            </a:r>
            <a:r>
              <a:rPr lang="en-US" altLang="ja-JP" sz="3200" dirty="0"/>
              <a:t> + 2</a:t>
            </a:r>
            <a:r>
              <a:rPr lang="en-US" altLang="ja-JP" sz="3200" baseline="30000" dirty="0"/>
              <a:t>3</a:t>
            </a:r>
            <a:r>
              <a:rPr lang="en-US" altLang="ja-JP" sz="3200" dirty="0"/>
              <a:t> + … + </a:t>
            </a:r>
            <a:r>
              <a:rPr lang="en-US" altLang="ja-JP" sz="3200" dirty="0" err="1"/>
              <a:t>n</a:t>
            </a:r>
            <a:r>
              <a:rPr lang="en-US" altLang="ja-JP" sz="3200" baseline="30000" dirty="0" err="1"/>
              <a:t>3</a:t>
            </a:r>
            <a:endParaRPr lang="ja-JP" altLang="en-US" sz="3200" dirty="0"/>
          </a:p>
        </p:txBody>
      </p:sp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3200945" y="3282155"/>
          <a:ext cx="155575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数式" r:id="rId3" imgW="520474" imgH="431613" progId="Equation.3">
                  <p:embed/>
                </p:oleObj>
              </mc:Choice>
              <mc:Fallback>
                <p:oleObj name="数式" r:id="rId3" imgW="520474" imgH="431613" progId="Equation.3">
                  <p:embed/>
                  <p:pic>
                    <p:nvPicPr>
                      <p:cNvPr id="2970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945" y="3282155"/>
                        <a:ext cx="1555750" cy="81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2011854" y="3528253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folHlink"/>
                </a:solidFill>
              </a:rPr>
              <a:t>つまり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1930838" y="3336925"/>
            <a:ext cx="3128962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数列の和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786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数列の和</a:t>
            </a:r>
          </a:p>
        </p:txBody>
      </p:sp>
      <p:sp>
        <p:nvSpPr>
          <p:cNvPr id="30723" name="AutoShape 3"/>
          <p:cNvSpPr>
            <a:spLocks/>
          </p:cNvSpPr>
          <p:nvPr/>
        </p:nvSpPr>
        <p:spPr bwMode="auto">
          <a:xfrm>
            <a:off x="1075662" y="1379995"/>
            <a:ext cx="301625" cy="3694113"/>
          </a:xfrm>
          <a:prstGeom prst="leftBrace">
            <a:avLst>
              <a:gd name="adj1" fmla="val 102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561437" y="1435558"/>
            <a:ext cx="2354263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800">
                <a:solidFill>
                  <a:schemeClr val="hlink"/>
                </a:solidFill>
              </a:rPr>
              <a:t> </a:t>
            </a:r>
            <a:r>
              <a:rPr lang="en-US" altLang="ja-JP" sz="2800">
                <a:solidFill>
                  <a:schemeClr val="hlink"/>
                </a:solidFill>
              </a:rPr>
              <a:t>n = 1 </a:t>
            </a:r>
            <a:r>
              <a:rPr lang="ja-JP" altLang="en-US" sz="2800">
                <a:solidFill>
                  <a:schemeClr val="hlink"/>
                </a:solidFill>
              </a:rPr>
              <a:t>のとき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</a:t>
            </a:r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2537750" y="2048333"/>
          <a:ext cx="3913187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数式" r:id="rId3" imgW="939392" imgH="431613" progId="Equation.3">
                  <p:embed/>
                </p:oleObj>
              </mc:Choice>
              <mc:Fallback>
                <p:oleObj name="数式" r:id="rId3" imgW="939392" imgH="431613" progId="Equation.3">
                  <p:embed/>
                  <p:pic>
                    <p:nvPicPr>
                      <p:cNvPr id="307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7750" y="2048333"/>
                        <a:ext cx="3913187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620175" y="3392945"/>
            <a:ext cx="23542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800">
                <a:solidFill>
                  <a:schemeClr val="hlink"/>
                </a:solidFill>
              </a:rPr>
              <a:t> </a:t>
            </a:r>
            <a:r>
              <a:rPr lang="en-US" altLang="ja-JP" sz="2800">
                <a:solidFill>
                  <a:schemeClr val="hlink"/>
                </a:solidFill>
              </a:rPr>
              <a:t>n &gt; 1 </a:t>
            </a:r>
            <a:r>
              <a:rPr lang="ja-JP" altLang="en-US" sz="2800">
                <a:solidFill>
                  <a:schemeClr val="hlink"/>
                </a:solidFill>
              </a:rPr>
              <a:t>のとき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</a:t>
            </a: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2594900" y="3983495"/>
          <a:ext cx="5716587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数式" r:id="rId5" imgW="1587500" imgH="431800" progId="Equation.3">
                  <p:embed/>
                </p:oleObj>
              </mc:Choice>
              <mc:Fallback>
                <p:oleObj name="数式" r:id="rId5" imgW="1587500" imgH="431800" progId="Equation.3">
                  <p:embed/>
                  <p:pic>
                    <p:nvPicPr>
                      <p:cNvPr id="307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4900" y="3983495"/>
                        <a:ext cx="5716587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385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数列の和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163763" y="5730875"/>
            <a:ext cx="106362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689225" y="5637213"/>
            <a:ext cx="106363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198813" y="5487988"/>
            <a:ext cx="106362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716338" y="5267325"/>
            <a:ext cx="106362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241800" y="4975225"/>
            <a:ext cx="106363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759325" y="4635500"/>
            <a:ext cx="106363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5268913" y="4224338"/>
            <a:ext cx="106362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5794375" y="3757613"/>
            <a:ext cx="106363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6311900" y="3219450"/>
            <a:ext cx="106363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6837363" y="2625725"/>
            <a:ext cx="106362" cy="1206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1420813" y="5815013"/>
            <a:ext cx="6953250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H="1" flipV="1">
            <a:off x="1697038" y="1484313"/>
            <a:ext cx="3175" cy="4643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V="1">
            <a:off x="2735263" y="5761038"/>
            <a:ext cx="0" cy="122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V="1">
            <a:off x="3768725" y="5762625"/>
            <a:ext cx="0" cy="122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4802188" y="5764213"/>
            <a:ext cx="0" cy="122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5835650" y="5765800"/>
            <a:ext cx="0" cy="122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V="1">
            <a:off x="6877050" y="5759450"/>
            <a:ext cx="0" cy="122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 flipV="1">
            <a:off x="1631950" y="5191125"/>
            <a:ext cx="136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 flipV="1">
            <a:off x="1624013" y="4565650"/>
            <a:ext cx="136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V="1">
            <a:off x="1631950" y="3940175"/>
            <a:ext cx="136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V="1">
            <a:off x="1631950" y="3314700"/>
            <a:ext cx="136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V="1">
            <a:off x="1631950" y="2689225"/>
            <a:ext cx="136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3592513" y="2290763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数列 </a:t>
            </a:r>
            <a:r>
              <a:rPr lang="en-US" altLang="ja-JP" sz="4000"/>
              <a:t>k</a:t>
            </a:r>
            <a:r>
              <a:rPr lang="en-US" altLang="ja-JP" sz="4000" baseline="30000"/>
              <a:t>2</a:t>
            </a:r>
            <a:endParaRPr lang="ja-JP" altLang="en-US" sz="4000" baseline="30000"/>
          </a:p>
        </p:txBody>
      </p: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1354138" y="5746750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</a:t>
            </a: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1173163" y="4962525"/>
            <a:ext cx="49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20</a:t>
            </a: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1174750" y="4337050"/>
            <a:ext cx="49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40</a:t>
            </a:r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1184275" y="3703638"/>
            <a:ext cx="495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60</a:t>
            </a:r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1193800" y="3086100"/>
            <a:ext cx="49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80</a:t>
            </a:r>
          </a:p>
        </p:txBody>
      </p:sp>
      <p:sp>
        <p:nvSpPr>
          <p:cNvPr id="34" name="Text Box 38"/>
          <p:cNvSpPr txBox="1">
            <a:spLocks noChangeArrowheads="1"/>
          </p:cNvSpPr>
          <p:nvPr/>
        </p:nvSpPr>
        <p:spPr bwMode="auto">
          <a:xfrm>
            <a:off x="1036638" y="2452688"/>
            <a:ext cx="650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100</a:t>
            </a:r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 flipV="1">
            <a:off x="2217738" y="5757863"/>
            <a:ext cx="0" cy="122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" name="Line 40"/>
          <p:cNvSpPr>
            <a:spLocks noChangeShapeType="1"/>
          </p:cNvSpPr>
          <p:nvPr/>
        </p:nvSpPr>
        <p:spPr bwMode="auto">
          <a:xfrm flipV="1">
            <a:off x="3251200" y="5759450"/>
            <a:ext cx="0" cy="122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" name="Line 41"/>
          <p:cNvSpPr>
            <a:spLocks noChangeShapeType="1"/>
          </p:cNvSpPr>
          <p:nvPr/>
        </p:nvSpPr>
        <p:spPr bwMode="auto">
          <a:xfrm flipV="1">
            <a:off x="4284663" y="5761038"/>
            <a:ext cx="0" cy="122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" name="Line 42"/>
          <p:cNvSpPr>
            <a:spLocks noChangeShapeType="1"/>
          </p:cNvSpPr>
          <p:nvPr/>
        </p:nvSpPr>
        <p:spPr bwMode="auto">
          <a:xfrm flipV="1">
            <a:off x="5318125" y="5762625"/>
            <a:ext cx="0" cy="122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 flipV="1">
            <a:off x="6359525" y="5756275"/>
            <a:ext cx="0" cy="122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1184275" y="1003300"/>
            <a:ext cx="695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k</a:t>
            </a:r>
            <a:r>
              <a:rPr lang="en-US" altLang="ja-JP" sz="3600" baseline="30000"/>
              <a:t>2</a:t>
            </a: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7958138" y="5749925"/>
            <a:ext cx="695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k</a:t>
            </a:r>
            <a:endParaRPr lang="en-US" altLang="ja-JP" sz="3600" baseline="30000"/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051050" y="5883275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</a:t>
            </a:r>
          </a:p>
        </p:txBody>
      </p:sp>
      <p:sp>
        <p:nvSpPr>
          <p:cNvPr id="43" name="Text Box 48"/>
          <p:cNvSpPr txBox="1">
            <a:spLocks noChangeArrowheads="1"/>
          </p:cNvSpPr>
          <p:nvPr/>
        </p:nvSpPr>
        <p:spPr bwMode="auto">
          <a:xfrm>
            <a:off x="2562225" y="5880100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3073400" y="5876925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3</a:t>
            </a:r>
          </a:p>
        </p:txBody>
      </p:sp>
      <p:sp>
        <p:nvSpPr>
          <p:cNvPr id="45" name="Text Box 50"/>
          <p:cNvSpPr txBox="1">
            <a:spLocks noChangeArrowheads="1"/>
          </p:cNvSpPr>
          <p:nvPr/>
        </p:nvSpPr>
        <p:spPr bwMode="auto">
          <a:xfrm>
            <a:off x="3584575" y="5873750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4</a:t>
            </a:r>
          </a:p>
        </p:txBody>
      </p:sp>
      <p:sp>
        <p:nvSpPr>
          <p:cNvPr id="46" name="Text Box 51"/>
          <p:cNvSpPr txBox="1">
            <a:spLocks noChangeArrowheads="1"/>
          </p:cNvSpPr>
          <p:nvPr/>
        </p:nvSpPr>
        <p:spPr bwMode="auto">
          <a:xfrm>
            <a:off x="4095750" y="5870575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5</a:t>
            </a: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4616450" y="5867400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6</a:t>
            </a:r>
          </a:p>
        </p:txBody>
      </p:sp>
      <p:sp>
        <p:nvSpPr>
          <p:cNvPr id="48" name="Text Box 53"/>
          <p:cNvSpPr txBox="1">
            <a:spLocks noChangeArrowheads="1"/>
          </p:cNvSpPr>
          <p:nvPr/>
        </p:nvSpPr>
        <p:spPr bwMode="auto">
          <a:xfrm>
            <a:off x="5146675" y="5864225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7</a:t>
            </a:r>
          </a:p>
        </p:txBody>
      </p:sp>
      <p:sp>
        <p:nvSpPr>
          <p:cNvPr id="49" name="Text Box 54"/>
          <p:cNvSpPr txBox="1">
            <a:spLocks noChangeArrowheads="1"/>
          </p:cNvSpPr>
          <p:nvPr/>
        </p:nvSpPr>
        <p:spPr bwMode="auto">
          <a:xfrm>
            <a:off x="5667375" y="5861050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8</a:t>
            </a:r>
          </a:p>
        </p:txBody>
      </p:sp>
      <p:sp>
        <p:nvSpPr>
          <p:cNvPr id="50" name="Text Box 55"/>
          <p:cNvSpPr txBox="1">
            <a:spLocks noChangeArrowheads="1"/>
          </p:cNvSpPr>
          <p:nvPr/>
        </p:nvSpPr>
        <p:spPr bwMode="auto">
          <a:xfrm>
            <a:off x="6188075" y="5867400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9</a:t>
            </a:r>
          </a:p>
        </p:txBody>
      </p:sp>
      <p:sp>
        <p:nvSpPr>
          <p:cNvPr id="51" name="Text Box 56"/>
          <p:cNvSpPr txBox="1">
            <a:spLocks noChangeArrowheads="1"/>
          </p:cNvSpPr>
          <p:nvPr/>
        </p:nvSpPr>
        <p:spPr bwMode="auto">
          <a:xfrm>
            <a:off x="6632575" y="5864225"/>
            <a:ext cx="4953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10</a:t>
            </a:r>
          </a:p>
        </p:txBody>
      </p:sp>
      <p:sp>
        <p:nvSpPr>
          <p:cNvPr id="52" name="AutoShape 57"/>
          <p:cNvSpPr>
            <a:spLocks/>
          </p:cNvSpPr>
          <p:nvPr/>
        </p:nvSpPr>
        <p:spPr bwMode="auto">
          <a:xfrm>
            <a:off x="7202488" y="2559050"/>
            <a:ext cx="360362" cy="3200400"/>
          </a:xfrm>
          <a:prstGeom prst="rightBrace">
            <a:avLst>
              <a:gd name="adj1" fmla="val 74009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" name="Text Box 58"/>
          <p:cNvSpPr txBox="1">
            <a:spLocks noChangeArrowheads="1"/>
          </p:cNvSpPr>
          <p:nvPr/>
        </p:nvSpPr>
        <p:spPr bwMode="auto">
          <a:xfrm>
            <a:off x="3284538" y="36131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graphicFrame>
        <p:nvGraphicFramePr>
          <p:cNvPr id="54" name="Object 60"/>
          <p:cNvGraphicFramePr>
            <a:graphicFrameLocks noChangeAspect="1"/>
          </p:cNvGraphicFramePr>
          <p:nvPr/>
        </p:nvGraphicFramePr>
        <p:xfrm>
          <a:off x="7651750" y="3751263"/>
          <a:ext cx="128587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数式" r:id="rId3" imgW="380835" imgH="253890" progId="Equation.3">
                  <p:embed/>
                </p:oleObj>
              </mc:Choice>
              <mc:Fallback>
                <p:oleObj name="数式" r:id="rId3" imgW="380835" imgH="253890" progId="Equation.3">
                  <p:embed/>
                  <p:pic>
                    <p:nvPicPr>
                      <p:cNvPr id="54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0" y="3751263"/>
                        <a:ext cx="1285875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61"/>
          <p:cNvSpPr txBox="1">
            <a:spLocks noChangeArrowheads="1"/>
          </p:cNvSpPr>
          <p:nvPr/>
        </p:nvSpPr>
        <p:spPr bwMode="auto">
          <a:xfrm>
            <a:off x="7558088" y="318293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hlink"/>
                </a:solidFill>
              </a:rPr>
              <a:t>総和が</a:t>
            </a:r>
          </a:p>
        </p:txBody>
      </p:sp>
    </p:spTree>
    <p:extLst>
      <p:ext uri="{BB962C8B-B14F-4D97-AF65-F5344CB8AC3E}">
        <p14:creationId xmlns:p14="http://schemas.microsoft.com/office/powerpoint/2010/main" val="1353696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57225" y="635000"/>
            <a:ext cx="6802438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165225" y="1562100"/>
            <a:ext cx="7610475" cy="3314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series: number (number -&gt; number)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(series f2 3) = (+ (f2 3) (+ (f2 2) (+ (f2 1))))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 f</a:t>
            </a:r>
            <a:r>
              <a:rPr lang="en-US" altLang="ja-JP" sz="2400"/>
              <a:t>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(</a:t>
            </a:r>
            <a:r>
              <a:rPr lang="en-US" altLang="ja-JP" sz="2400">
                <a:solidFill>
                  <a:schemeClr val="tx2"/>
                </a:solidFill>
              </a:rPr>
              <a:t>f</a:t>
            </a:r>
            <a:r>
              <a:rPr lang="en-US" altLang="ja-JP" sz="2400"/>
              <a:t> 1)]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(</a:t>
            </a:r>
            <a:r>
              <a:rPr lang="en-US" altLang="ja-JP" sz="2400">
                <a:solidFill>
                  <a:schemeClr val="tx2"/>
                </a:solidFill>
              </a:rPr>
              <a:t>f n</a:t>
            </a:r>
            <a:r>
              <a:rPr lang="en-US" altLang="ja-JP" sz="2400"/>
              <a:t>)</a:t>
            </a:r>
            <a:endParaRPr lang="ja-JP" altLang="en-US" sz="24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series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</a:t>
            </a:r>
            <a:r>
              <a:rPr lang="en-US" altLang="ja-JP" sz="2400">
                <a:solidFill>
                  <a:schemeClr val="tx2"/>
                </a:solidFill>
              </a:rPr>
              <a:t>f</a:t>
            </a:r>
            <a:r>
              <a:rPr lang="en-US" altLang="ja-JP" sz="2400"/>
              <a:t>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f2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(* </a:t>
            </a:r>
            <a:r>
              <a:rPr lang="en-US" altLang="ja-JP" sz="2400">
                <a:solidFill>
                  <a:schemeClr val="tx2"/>
                </a:solidFill>
              </a:rPr>
              <a:t>k k</a:t>
            </a:r>
            <a:r>
              <a:rPr lang="en-US" altLang="ja-JP" sz="2400"/>
              <a:t>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f3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(* </a:t>
            </a:r>
            <a:r>
              <a:rPr lang="en-US" altLang="ja-JP" sz="2400">
                <a:solidFill>
                  <a:schemeClr val="tx2"/>
                </a:solidFill>
              </a:rPr>
              <a:t>k k k</a:t>
            </a:r>
            <a:r>
              <a:rPr lang="en-US" altLang="ja-JP" sz="2400"/>
              <a:t>))</a:t>
            </a:r>
            <a:endParaRPr lang="ja-JP" altLang="en-US" sz="240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88975" y="4941888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203205" y="6348413"/>
            <a:ext cx="514981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125538" y="5475288"/>
            <a:ext cx="6696075" cy="7239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series </a:t>
            </a:r>
            <a:r>
              <a:rPr lang="en-US" altLang="ja-JP" sz="2400"/>
              <a:t>3 f2)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series </a:t>
            </a:r>
            <a:r>
              <a:rPr lang="en-US" altLang="ja-JP" sz="2400"/>
              <a:t>4 f3)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「例題３．数列の和」の手順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7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271588"/>
            <a:ext cx="7772400" cy="4965700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</a:pPr>
            <a:r>
              <a:rPr lang="ja-JP" altLang="en-US"/>
              <a:t>高階関数のプログラムを理解できるようになる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/>
              <a:t>リスト処理の関数 </a:t>
            </a:r>
            <a:r>
              <a:rPr lang="en-US" altLang="ja-JP">
                <a:solidFill>
                  <a:schemeClr val="accent2"/>
                </a:solidFill>
              </a:rPr>
              <a:t>reduce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/>
              <a:t>数列の和　</a:t>
            </a:r>
            <a:r>
              <a:rPr lang="en-US" altLang="ja-JP">
                <a:solidFill>
                  <a:schemeClr val="accent2"/>
                </a:solidFill>
              </a:rPr>
              <a:t>series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/>
              <a:t>べき級数　</a:t>
            </a:r>
            <a:r>
              <a:rPr lang="en-US" altLang="ja-JP">
                <a:solidFill>
                  <a:schemeClr val="accent2"/>
                </a:solidFill>
              </a:rPr>
              <a:t>taylor-series</a:t>
            </a:r>
            <a:endParaRPr lang="ja-JP" altLang="en-US"/>
          </a:p>
          <a:p>
            <a:pPr marL="1371600" lvl="2" indent="-457200" eaLnBrk="1" hangingPunct="1">
              <a:lnSpc>
                <a:spcPct val="125000"/>
              </a:lnSpc>
              <a:buFontTx/>
              <a:buChar char="–"/>
            </a:pPr>
            <a:r>
              <a:rPr lang="ja-JP" altLang="en-US"/>
              <a:t>指数関数のテーラー展開 </a:t>
            </a:r>
            <a:r>
              <a:rPr lang="en-US" altLang="ja-JP">
                <a:solidFill>
                  <a:schemeClr val="accent2"/>
                </a:solidFill>
              </a:rPr>
              <a:t>my-exp</a:t>
            </a:r>
            <a:r>
              <a:rPr lang="ja-JP" altLang="en-US">
                <a:solidFill>
                  <a:schemeClr val="accent2"/>
                </a:solidFill>
              </a:rPr>
              <a:t>　</a:t>
            </a:r>
          </a:p>
          <a:p>
            <a:pPr marL="1371600" lvl="2" indent="-457200" eaLnBrk="1" hangingPunct="1">
              <a:lnSpc>
                <a:spcPct val="125000"/>
              </a:lnSpc>
              <a:buFontTx/>
              <a:buChar char="–"/>
            </a:pPr>
            <a:r>
              <a:rPr lang="en-US" altLang="ja-JP"/>
              <a:t>cos </a:t>
            </a:r>
            <a:r>
              <a:rPr lang="ja-JP" altLang="en-US"/>
              <a:t>関数のテーラー展開 </a:t>
            </a:r>
            <a:r>
              <a:rPr lang="en-US" altLang="ja-JP">
                <a:solidFill>
                  <a:schemeClr val="accent2"/>
                </a:solidFill>
              </a:rPr>
              <a:t>my-cos, my-log</a:t>
            </a:r>
          </a:p>
          <a:p>
            <a:pPr marL="1371600" lvl="2" indent="-457200" eaLnBrk="1" hangingPunct="1">
              <a:lnSpc>
                <a:spcPct val="125000"/>
              </a:lnSpc>
              <a:buFontTx/>
              <a:buChar char="–"/>
            </a:pPr>
            <a:r>
              <a:rPr lang="ja-JP" altLang="en-US"/>
              <a:t>対数関数のテーラー展開 </a:t>
            </a:r>
            <a:r>
              <a:rPr lang="en-US" altLang="ja-JP">
                <a:solidFill>
                  <a:schemeClr val="accent2"/>
                </a:solidFill>
              </a:rPr>
              <a:t>my-cos, my-log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今日の到達目標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13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9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4450"/>
            <a:ext cx="9105900" cy="6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90888" y="4391025"/>
            <a:ext cx="3275012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まず，関数 </a:t>
            </a:r>
            <a:r>
              <a:rPr lang="en-US" altLang="ja-JP">
                <a:solidFill>
                  <a:schemeClr val="accent2"/>
                </a:solidFill>
              </a:rPr>
              <a:t>series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を定義している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71438" y="1252538"/>
            <a:ext cx="8715375" cy="2489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 flipV="1">
            <a:off x="3484563" y="3754438"/>
            <a:ext cx="398462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9295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8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9050"/>
            <a:ext cx="7188200" cy="682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414315" y="4244479"/>
            <a:ext cx="5791200" cy="255428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次に関数 </a:t>
            </a:r>
            <a:r>
              <a:rPr lang="en-US" altLang="ja-JP">
                <a:solidFill>
                  <a:schemeClr val="accent2"/>
                </a:solidFill>
              </a:rPr>
              <a:t>f2</a:t>
            </a:r>
            <a:r>
              <a:rPr lang="en-US" altLang="ja-JP">
                <a:solidFill>
                  <a:srgbClr val="008000"/>
                </a:solidFill>
              </a:rPr>
              <a:t>, </a:t>
            </a:r>
            <a:r>
              <a:rPr lang="en-US" altLang="ja-JP">
                <a:solidFill>
                  <a:schemeClr val="accent2"/>
                </a:solidFill>
              </a:rPr>
              <a:t>f3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を定義している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f2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k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(* </a:t>
            </a:r>
            <a:r>
              <a:rPr lang="en-US" altLang="ja-JP">
                <a:solidFill>
                  <a:schemeClr val="tx2"/>
                </a:solidFill>
              </a:rPr>
              <a:t>k k</a:t>
            </a:r>
            <a:r>
              <a:rPr lang="en-US" altLang="ja-JP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f3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k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(* </a:t>
            </a:r>
            <a:r>
              <a:rPr lang="en-US" altLang="ja-JP">
                <a:solidFill>
                  <a:schemeClr val="tx2"/>
                </a:solidFill>
              </a:rPr>
              <a:t>k k k</a:t>
            </a:r>
            <a:r>
              <a:rPr lang="en-US" altLang="ja-JP"/>
              <a:t>))</a:t>
            </a:r>
            <a:endParaRPr lang="ja-JP" alt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01600" y="2671763"/>
            <a:ext cx="3990975" cy="9715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 flipV="1">
            <a:off x="3336925" y="3646488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806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28575"/>
            <a:ext cx="7169150" cy="680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352425" y="1066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 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1673225" y="2803525"/>
            <a:ext cx="633413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357188" y="3763963"/>
            <a:ext cx="3284537" cy="4238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878013" y="757238"/>
            <a:ext cx="5894387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series</a:t>
            </a:r>
            <a:r>
              <a:rPr lang="en-US" altLang="ja-JP"/>
              <a:t> 3 </a:t>
            </a:r>
            <a:r>
              <a:rPr lang="en-US" altLang="ja-JP">
                <a:solidFill>
                  <a:schemeClr val="accent2"/>
                </a:solidFill>
              </a:rPr>
              <a:t>f2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3,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f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chemeClr val="accent2"/>
                </a:solidFill>
              </a:rPr>
              <a:t>f2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711450" y="4592638"/>
            <a:ext cx="4699000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14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49213" y="4173538"/>
            <a:ext cx="639762" cy="3349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 flipV="1">
            <a:off x="708025" y="4491038"/>
            <a:ext cx="1952625" cy="5397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2721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563896" y="1706485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421146" y="2276397"/>
            <a:ext cx="12715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series</a:t>
            </a: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1370096" y="2374822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778583" y="2385935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710321" y="1790622"/>
            <a:ext cx="323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(f2 3), (f2 2), (f2 1) </a:t>
            </a:r>
            <a:r>
              <a:rPr lang="ja-JP" altLang="en-US" sz="2400">
                <a:solidFill>
                  <a:srgbClr val="008000"/>
                </a:solidFill>
              </a:rPr>
              <a:t>の和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336758" y="2941560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5778583" y="2898697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343108" y="1177847"/>
            <a:ext cx="565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f2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65208" y="3859135"/>
            <a:ext cx="3878263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入力は１つの数値と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関数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5324558" y="3835322"/>
            <a:ext cx="2216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出力は数値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1187533" y="5032297"/>
            <a:ext cx="6477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series </a:t>
            </a:r>
            <a:r>
              <a:rPr lang="ja-JP" altLang="en-US" sz="2800">
                <a:solidFill>
                  <a:schemeClr val="tx2"/>
                </a:solidFill>
              </a:rPr>
              <a:t>は，関数を入力とするような関数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（つまり高階関数）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4049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22375"/>
            <a:ext cx="9021763" cy="4813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series: number (number -&gt; number) -&gt; number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(series </a:t>
            </a:r>
            <a:r>
              <a:rPr lang="en-US" altLang="ja-JP" dirty="0" err="1">
                <a:solidFill>
                  <a:srgbClr val="008000"/>
                </a:solidFill>
              </a:rPr>
              <a:t>f2</a:t>
            </a:r>
            <a:r>
              <a:rPr lang="en-US" altLang="ja-JP" dirty="0">
                <a:solidFill>
                  <a:srgbClr val="008000"/>
                </a:solidFill>
              </a:rPr>
              <a:t> 3) = (+ (</a:t>
            </a:r>
            <a:r>
              <a:rPr lang="en-US" altLang="ja-JP" dirty="0" err="1">
                <a:solidFill>
                  <a:srgbClr val="008000"/>
                </a:solidFill>
              </a:rPr>
              <a:t>f2</a:t>
            </a:r>
            <a:r>
              <a:rPr lang="en-US" altLang="ja-JP" dirty="0">
                <a:solidFill>
                  <a:srgbClr val="008000"/>
                </a:solidFill>
              </a:rPr>
              <a:t> 3) (+ (</a:t>
            </a:r>
            <a:r>
              <a:rPr lang="en-US" altLang="ja-JP" dirty="0" err="1">
                <a:solidFill>
                  <a:srgbClr val="008000"/>
                </a:solidFill>
              </a:rPr>
              <a:t>f2</a:t>
            </a:r>
            <a:r>
              <a:rPr lang="en-US" altLang="ja-JP" dirty="0">
                <a:solidFill>
                  <a:srgbClr val="008000"/>
                </a:solidFill>
              </a:rPr>
              <a:t> 2) (+ (</a:t>
            </a:r>
            <a:r>
              <a:rPr lang="en-US" altLang="ja-JP" dirty="0" err="1">
                <a:solidFill>
                  <a:srgbClr val="008000"/>
                </a:solidFill>
              </a:rPr>
              <a:t>f2</a:t>
            </a:r>
            <a:r>
              <a:rPr lang="en-US" altLang="ja-JP" dirty="0">
                <a:solidFill>
                  <a:srgbClr val="008000"/>
                </a:solidFill>
              </a:rPr>
              <a:t> 1))))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series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n f</a:t>
            </a:r>
            <a:r>
              <a:rPr lang="en-US" altLang="ja-JP" dirty="0"/>
              <a:t>) 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  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buFontTx/>
              <a:buNone/>
            </a:pPr>
            <a:r>
              <a:rPr lang="en-US" altLang="ja-JP" dirty="0"/>
              <a:t>        [(=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 1) (</a:t>
            </a:r>
            <a:r>
              <a:rPr lang="en-US" altLang="ja-JP" dirty="0">
                <a:solidFill>
                  <a:schemeClr val="tx2"/>
                </a:solidFill>
              </a:rPr>
              <a:t>f</a:t>
            </a:r>
            <a:r>
              <a:rPr lang="en-US" altLang="ja-JP" dirty="0"/>
              <a:t> 1)]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        [else (+ (</a:t>
            </a:r>
            <a:r>
              <a:rPr lang="en-US" altLang="ja-JP" dirty="0">
                <a:solidFill>
                  <a:schemeClr val="tx2"/>
                </a:solidFill>
              </a:rPr>
              <a:t>f n</a:t>
            </a:r>
            <a:r>
              <a:rPr lang="en-US" altLang="ja-JP" dirty="0"/>
              <a:t>)</a:t>
            </a:r>
            <a:endParaRPr lang="ja-JP" altLang="en-US" dirty="0"/>
          </a:p>
          <a:p>
            <a:pPr eaLnBrk="1" hangingPunct="1">
              <a:buFontTx/>
              <a:buNone/>
            </a:pPr>
            <a:r>
              <a:rPr lang="en-US" altLang="ja-JP" dirty="0"/>
              <a:t>                     (</a:t>
            </a:r>
            <a:r>
              <a:rPr lang="en-US" altLang="ja-JP" dirty="0">
                <a:solidFill>
                  <a:schemeClr val="accent2"/>
                </a:solidFill>
              </a:rPr>
              <a:t>series</a:t>
            </a:r>
            <a:r>
              <a:rPr lang="en-US" altLang="ja-JP" dirty="0"/>
              <a:t> (-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 1) </a:t>
            </a:r>
            <a:r>
              <a:rPr lang="en-US" altLang="ja-JP" dirty="0">
                <a:solidFill>
                  <a:schemeClr val="tx2"/>
                </a:solidFill>
              </a:rPr>
              <a:t>f</a:t>
            </a:r>
            <a:r>
              <a:rPr lang="en-US" altLang="ja-JP" dirty="0"/>
              <a:t>))]))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716689" y="3404394"/>
            <a:ext cx="49498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</a:rPr>
              <a:t>関数 </a:t>
            </a:r>
            <a:r>
              <a:rPr lang="en-US" altLang="ja-JP" sz="2800" dirty="0">
                <a:solidFill>
                  <a:srgbClr val="008000"/>
                </a:solidFill>
              </a:rPr>
              <a:t>f </a:t>
            </a:r>
            <a:r>
              <a:rPr lang="ja-JP" altLang="en-US" sz="2800" dirty="0">
                <a:solidFill>
                  <a:srgbClr val="008000"/>
                </a:solidFill>
              </a:rPr>
              <a:t>が，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</a:rPr>
              <a:t>「</a:t>
            </a:r>
            <a:r>
              <a:rPr lang="en-US" altLang="ja-JP" sz="2800" dirty="0">
                <a:solidFill>
                  <a:srgbClr val="008000"/>
                </a:solidFill>
              </a:rPr>
              <a:t>series</a:t>
            </a:r>
            <a:r>
              <a:rPr lang="ja-JP" altLang="en-US" sz="2800" dirty="0">
                <a:solidFill>
                  <a:srgbClr val="008000"/>
                </a:solidFill>
              </a:rPr>
              <a:t>」の入力になっている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 flipV="1">
            <a:off x="2701146" y="2681287"/>
            <a:ext cx="1270000" cy="8048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439209" y="2254251"/>
            <a:ext cx="261937" cy="57626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8566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38113"/>
            <a:ext cx="8507413" cy="773112"/>
          </a:xfrm>
        </p:spPr>
        <p:txBody>
          <a:bodyPr/>
          <a:lstStyle/>
          <a:p>
            <a:pPr eaLnBrk="1" hangingPunct="1"/>
            <a:r>
              <a:rPr lang="en-US" altLang="ja-JP" sz="3200"/>
              <a:t>(series 3 f2) </a:t>
            </a:r>
            <a:r>
              <a:rPr lang="ja-JP" altLang="en-US" sz="3200"/>
              <a:t>から </a:t>
            </a:r>
            <a:r>
              <a:rPr lang="en-US" altLang="ja-JP" sz="3200"/>
              <a:t>14 </a:t>
            </a:r>
            <a:r>
              <a:rPr lang="ja-JP" altLang="en-US" sz="3200"/>
              <a:t>に至る過程の概略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1001713"/>
            <a:ext cx="8686800" cy="56943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3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2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2)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1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2)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1))))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 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14</a:t>
            </a: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80963" y="1125538"/>
            <a:ext cx="3143250" cy="4333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302000" y="10175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46684" y="6071393"/>
            <a:ext cx="614363" cy="3857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961047" y="6137298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79375" y="1600199"/>
            <a:ext cx="7243763" cy="447119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3427413" y="5181600"/>
            <a:ext cx="38782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5279031" y="2537819"/>
            <a:ext cx="3386138" cy="97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但し，</a:t>
            </a:r>
            <a:r>
              <a:rPr lang="en-US" altLang="ja-JP" sz="2400"/>
              <a:t>f2 </a:t>
            </a:r>
            <a:r>
              <a:rPr lang="ja-JP" altLang="en-US" sz="2400"/>
              <a:t>は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　　</a:t>
            </a: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f2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　　    </a:t>
            </a:r>
            <a:r>
              <a:rPr lang="en-US" altLang="ja-JP" sz="2400"/>
              <a:t>(* </a:t>
            </a:r>
            <a:r>
              <a:rPr lang="en-US" altLang="ja-JP" sz="2400">
                <a:solidFill>
                  <a:schemeClr val="tx2"/>
                </a:solidFill>
              </a:rPr>
              <a:t>k k</a:t>
            </a:r>
            <a:r>
              <a:rPr lang="en-US" altLang="ja-JP" sz="2400"/>
              <a:t>))</a:t>
            </a: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4355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38113"/>
            <a:ext cx="8507413" cy="773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(series 3 f2) </a:t>
            </a:r>
            <a:r>
              <a:rPr lang="ja-JP" altLang="en-US" sz="3200"/>
              <a:t>から </a:t>
            </a:r>
            <a:br>
              <a:rPr lang="ja-JP" altLang="en-US" sz="3200"/>
            </a:br>
            <a:r>
              <a:rPr lang="en-US" altLang="ja-JP" sz="3200"/>
              <a:t>(+ (f2 3) (series 2 f2)) </a:t>
            </a:r>
            <a:r>
              <a:rPr lang="ja-JP" altLang="en-US" sz="3200"/>
              <a:t>に至る過程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1001713"/>
            <a:ext cx="8686800" cy="56943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3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2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2)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1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2)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1))))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 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14</a:t>
            </a: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39940" name="Rectangle 10"/>
          <p:cNvSpPr>
            <a:spLocks noChangeArrowheads="1"/>
          </p:cNvSpPr>
          <p:nvPr/>
        </p:nvSpPr>
        <p:spPr bwMode="auto">
          <a:xfrm>
            <a:off x="98425" y="1122363"/>
            <a:ext cx="3533775" cy="170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1" name="Text Box 11"/>
          <p:cNvSpPr txBox="1">
            <a:spLocks noChangeArrowheads="1"/>
          </p:cNvSpPr>
          <p:nvPr/>
        </p:nvSpPr>
        <p:spPr bwMode="auto">
          <a:xfrm>
            <a:off x="4216400" y="1003300"/>
            <a:ext cx="4657725" cy="48974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3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800"/>
              <a:t>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[(= 3 1)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>
                <a:solidFill>
                  <a:schemeClr val="tx2"/>
                </a:solidFill>
              </a:rPr>
              <a:t> </a:t>
            </a:r>
            <a:r>
              <a:rPr lang="en-US" altLang="ja-JP" sz="2800"/>
              <a:t>1)]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[else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</a:t>
            </a:r>
            <a:endParaRPr lang="ja-JP" altLang="en-US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(- 3 1)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[false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>
                <a:solidFill>
                  <a:schemeClr val="tx2"/>
                </a:solidFill>
              </a:rPr>
              <a:t> </a:t>
            </a:r>
            <a:r>
              <a:rPr lang="en-US" altLang="ja-JP" sz="2800"/>
              <a:t>1)]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[else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</a:t>
            </a:r>
            <a:endParaRPr lang="ja-JP" altLang="en-US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(- 3 1)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(- 3 1)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2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</a:t>
            </a:r>
          </a:p>
        </p:txBody>
      </p:sp>
      <p:sp>
        <p:nvSpPr>
          <p:cNvPr id="39942" name="Text Box 12"/>
          <p:cNvSpPr txBox="1">
            <a:spLocks noChangeArrowheads="1"/>
          </p:cNvSpPr>
          <p:nvPr/>
        </p:nvSpPr>
        <p:spPr bwMode="auto">
          <a:xfrm>
            <a:off x="3205163" y="1157288"/>
            <a:ext cx="94615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部分は</a:t>
            </a:r>
          </a:p>
        </p:txBody>
      </p:sp>
      <p:sp>
        <p:nvSpPr>
          <p:cNvPr id="39943" name="AutoShape 13"/>
          <p:cNvSpPr>
            <a:spLocks noChangeArrowheads="1"/>
          </p:cNvSpPr>
          <p:nvPr/>
        </p:nvSpPr>
        <p:spPr bwMode="auto">
          <a:xfrm flipH="1">
            <a:off x="3494088" y="1879600"/>
            <a:ext cx="855662" cy="414338"/>
          </a:xfrm>
          <a:prstGeom prst="rightArrow">
            <a:avLst>
              <a:gd name="adj1" fmla="val 50000"/>
              <a:gd name="adj2" fmla="val 516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7033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38113"/>
            <a:ext cx="8507413" cy="773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(series 3 f2) </a:t>
            </a:r>
            <a:r>
              <a:rPr lang="ja-JP" altLang="en-US" sz="3200"/>
              <a:t>から </a:t>
            </a:r>
            <a:br>
              <a:rPr lang="ja-JP" altLang="en-US" sz="3200"/>
            </a:br>
            <a:r>
              <a:rPr lang="en-US" altLang="ja-JP" sz="3200"/>
              <a:t>(+ (f2 3) (series 2 f2)) </a:t>
            </a:r>
            <a:r>
              <a:rPr lang="ja-JP" altLang="en-US" sz="3200"/>
              <a:t>に至る過程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1001713"/>
            <a:ext cx="8686800" cy="56943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3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2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2)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1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2)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1))))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… 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= 14</a:t>
            </a: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8425" y="1122363"/>
            <a:ext cx="3559175" cy="170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197350" y="1003300"/>
            <a:ext cx="4657725" cy="48974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3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800"/>
              <a:t>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[(= 3 1)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>
                <a:solidFill>
                  <a:schemeClr val="tx2"/>
                </a:solidFill>
              </a:rPr>
              <a:t> </a:t>
            </a:r>
            <a:r>
              <a:rPr lang="en-US" altLang="ja-JP" sz="2800"/>
              <a:t>1)]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[else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</a:t>
            </a:r>
            <a:endParaRPr lang="ja-JP" altLang="en-US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(- 3 1)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[false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>
                <a:solidFill>
                  <a:schemeClr val="tx2"/>
                </a:solidFill>
              </a:rPr>
              <a:t> </a:t>
            </a:r>
            <a:r>
              <a:rPr lang="en-US" altLang="ja-JP" sz="2800"/>
              <a:t>1)]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[else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</a:t>
            </a:r>
            <a:endParaRPr lang="ja-JP" altLang="en-US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(- 3 1)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(- 3 1)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 3) (</a:t>
            </a:r>
            <a:r>
              <a:rPr lang="en-US" altLang="ja-JP" sz="2800">
                <a:solidFill>
                  <a:schemeClr val="accent2"/>
                </a:solidFill>
              </a:rPr>
              <a:t>series</a:t>
            </a:r>
            <a:r>
              <a:rPr lang="en-US" altLang="ja-JP" sz="2800"/>
              <a:t> 2 </a:t>
            </a:r>
            <a:r>
              <a:rPr lang="en-US" altLang="ja-JP" sz="2800">
                <a:solidFill>
                  <a:schemeClr val="accent2"/>
                </a:solidFill>
              </a:rPr>
              <a:t>f2</a:t>
            </a:r>
            <a:r>
              <a:rPr lang="en-US" altLang="ja-JP" sz="2800"/>
              <a:t>))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205163" y="1157288"/>
            <a:ext cx="94615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部分は</a:t>
            </a:r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 flipH="1">
            <a:off x="3529013" y="1862138"/>
            <a:ext cx="855662" cy="414337"/>
          </a:xfrm>
          <a:prstGeom prst="rightArrow">
            <a:avLst>
              <a:gd name="adj1" fmla="val 50000"/>
              <a:gd name="adj2" fmla="val 516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4592638" y="1574800"/>
            <a:ext cx="4338637" cy="17287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4646613" y="3311525"/>
            <a:ext cx="150812" cy="7651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79425" y="3730625"/>
            <a:ext cx="7824788" cy="26765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</a:t>
            </a: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 f</a:t>
            </a:r>
            <a:r>
              <a:rPr lang="en-US" altLang="ja-JP" sz="24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(</a:t>
            </a:r>
            <a:r>
              <a:rPr lang="en-US" altLang="ja-JP" sz="2400">
                <a:solidFill>
                  <a:schemeClr val="tx2"/>
                </a:solidFill>
              </a:rPr>
              <a:t>f</a:t>
            </a:r>
            <a:r>
              <a:rPr lang="en-US" altLang="ja-JP" sz="2400"/>
              <a:t> 1)]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[else (+ (</a:t>
            </a:r>
            <a:r>
              <a:rPr lang="en-US" altLang="ja-JP" sz="2400">
                <a:solidFill>
                  <a:schemeClr val="tx2"/>
                </a:solidFill>
              </a:rPr>
              <a:t>f n</a:t>
            </a:r>
            <a:r>
              <a:rPr lang="en-US" altLang="ja-JP" sz="2400"/>
              <a:t>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            (</a:t>
            </a:r>
            <a:r>
              <a:rPr lang="en-US" altLang="ja-JP" sz="2400">
                <a:solidFill>
                  <a:schemeClr val="accent2"/>
                </a:solidFill>
              </a:rPr>
              <a:t>series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</a:t>
            </a:r>
            <a:r>
              <a:rPr lang="en-US" altLang="ja-JP" sz="2400">
                <a:solidFill>
                  <a:schemeClr val="tx2"/>
                </a:solidFill>
              </a:rPr>
              <a:t>f</a:t>
            </a:r>
            <a:r>
              <a:rPr lang="en-US" altLang="ja-JP" sz="2400"/>
              <a:t>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3 </a:t>
            </a:r>
            <a:r>
              <a:rPr lang="ja-JP" altLang="en-US" sz="2400"/>
              <a:t>で，</a:t>
            </a:r>
            <a:r>
              <a:rPr lang="en-US" altLang="ja-JP" sz="2400">
                <a:solidFill>
                  <a:schemeClr val="tx2"/>
                </a:solidFill>
              </a:rPr>
              <a:t>f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>
                <a:solidFill>
                  <a:schemeClr val="accent2"/>
                </a:solidFill>
              </a:rPr>
              <a:t>f2 </a:t>
            </a:r>
            <a:r>
              <a:rPr lang="ja-JP" altLang="en-US" sz="2400"/>
              <a:t>で置き換えたもの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1768475" y="4576763"/>
            <a:ext cx="4213225" cy="141128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7313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128713"/>
            <a:ext cx="8378825" cy="36353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</a:pPr>
            <a:r>
              <a:rPr lang="ja-JP" altLang="en-US" sz="2000"/>
              <a:t>例題３の「</a:t>
            </a:r>
            <a:r>
              <a:rPr lang="en-US" altLang="ja-JP" sz="2000">
                <a:solidFill>
                  <a:schemeClr val="accent2"/>
                </a:solidFill>
              </a:rPr>
              <a:t>series</a:t>
            </a:r>
            <a:r>
              <a:rPr lang="ja-JP" altLang="en-US" sz="2000"/>
              <a:t>」を使って，数列の和のリストを作る高階関数 </a:t>
            </a:r>
            <a:r>
              <a:rPr lang="en-US" altLang="ja-JP" sz="2000">
                <a:solidFill>
                  <a:schemeClr val="accent2"/>
                </a:solidFill>
              </a:rPr>
              <a:t>series-iter</a:t>
            </a:r>
            <a:r>
              <a:rPr lang="en-US" altLang="ja-JP" sz="2000"/>
              <a:t> </a:t>
            </a:r>
            <a:r>
              <a:rPr lang="ja-JP" altLang="en-US" sz="2000"/>
              <a:t>を作る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000"/>
              <a:t>数値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 </a:t>
            </a:r>
            <a:r>
              <a:rPr lang="ja-JP" altLang="en-US" sz="2000"/>
              <a:t>と関数 </a:t>
            </a:r>
            <a:r>
              <a:rPr lang="en-US" altLang="ja-JP" sz="2000">
                <a:solidFill>
                  <a:schemeClr val="accent2"/>
                </a:solidFill>
              </a:rPr>
              <a:t>f</a:t>
            </a:r>
            <a:r>
              <a:rPr lang="en-US" altLang="ja-JP" sz="2000"/>
              <a:t> </a:t>
            </a:r>
            <a:r>
              <a:rPr lang="ja-JP" altLang="en-US" sz="2000"/>
              <a:t>から，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000"/>
              <a:t>		(</a:t>
            </a:r>
            <a:r>
              <a:rPr lang="en-US" altLang="ja-JP" sz="2000">
                <a:solidFill>
                  <a:schemeClr val="accent2"/>
                </a:solidFill>
              </a:rPr>
              <a:t>f</a:t>
            </a:r>
            <a:r>
              <a:rPr lang="en-US" altLang="ja-JP" sz="2000"/>
              <a:t> 1), (</a:t>
            </a:r>
            <a:r>
              <a:rPr lang="en-US" altLang="ja-JP" sz="2000">
                <a:solidFill>
                  <a:schemeClr val="accent2"/>
                </a:solidFill>
              </a:rPr>
              <a:t>f</a:t>
            </a:r>
            <a:r>
              <a:rPr lang="en-US" altLang="ja-JP" sz="2000"/>
              <a:t> 2), …. (</a:t>
            </a:r>
            <a:r>
              <a:rPr lang="en-US" altLang="ja-JP" sz="2000">
                <a:solidFill>
                  <a:schemeClr val="accent2"/>
                </a:solidFill>
              </a:rPr>
              <a:t>f</a:t>
            </a:r>
            <a:r>
              <a:rPr lang="en-US" altLang="ja-JP" sz="2000"/>
              <a:t> n) </a:t>
            </a:r>
            <a:r>
              <a:rPr lang="ja-JP" altLang="en-US" sz="2000"/>
              <a:t>の和	　・・・　</a:t>
            </a:r>
            <a:r>
              <a:rPr lang="en-US" altLang="ja-JP" sz="2000"/>
              <a:t>n </a:t>
            </a:r>
            <a:r>
              <a:rPr lang="ja-JP" altLang="en-US" sz="2000"/>
              <a:t>項までの和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000"/>
              <a:t>		(</a:t>
            </a:r>
            <a:r>
              <a:rPr lang="en-US" altLang="ja-JP" sz="2000">
                <a:solidFill>
                  <a:schemeClr val="accent2"/>
                </a:solidFill>
              </a:rPr>
              <a:t>f</a:t>
            </a:r>
            <a:r>
              <a:rPr lang="en-US" altLang="ja-JP" sz="2000"/>
              <a:t> 1), (</a:t>
            </a:r>
            <a:r>
              <a:rPr lang="en-US" altLang="ja-JP" sz="2000">
                <a:solidFill>
                  <a:schemeClr val="accent2"/>
                </a:solidFill>
              </a:rPr>
              <a:t>f</a:t>
            </a:r>
            <a:r>
              <a:rPr lang="en-US" altLang="ja-JP" sz="2000"/>
              <a:t> 2), …. (</a:t>
            </a:r>
            <a:r>
              <a:rPr lang="en-US" altLang="ja-JP" sz="2000">
                <a:solidFill>
                  <a:schemeClr val="accent2"/>
                </a:solidFill>
              </a:rPr>
              <a:t>f</a:t>
            </a:r>
            <a:r>
              <a:rPr lang="en-US" altLang="ja-JP" sz="2000"/>
              <a:t> (- n 1)) </a:t>
            </a:r>
            <a:r>
              <a:rPr lang="ja-JP" altLang="en-US" sz="2000"/>
              <a:t>の和　・・・　</a:t>
            </a:r>
            <a:r>
              <a:rPr lang="en-US" altLang="ja-JP" sz="2000"/>
              <a:t>n-1 </a:t>
            </a:r>
            <a:r>
              <a:rPr lang="ja-JP" altLang="en-US" sz="2000"/>
              <a:t>項までの和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000"/>
              <a:t>		... </a:t>
            </a:r>
            <a:endParaRPr lang="ja-JP" altLang="en-US" sz="2000"/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000"/>
              <a:t>		(</a:t>
            </a:r>
            <a:r>
              <a:rPr lang="en-US" altLang="ja-JP" sz="2000">
                <a:solidFill>
                  <a:schemeClr val="accent2"/>
                </a:solidFill>
              </a:rPr>
              <a:t>f</a:t>
            </a:r>
            <a:r>
              <a:rPr lang="en-US" altLang="ja-JP" sz="2000"/>
              <a:t> 1) </a:t>
            </a:r>
            <a:r>
              <a:rPr lang="ja-JP" altLang="en-US" sz="2000"/>
              <a:t>の値		　・・・　１項までの和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sz="1800"/>
              <a:t>	のリストを作る</a:t>
            </a:r>
          </a:p>
          <a:p>
            <a:pPr>
              <a:lnSpc>
                <a:spcPct val="115000"/>
              </a:lnSpc>
            </a:pPr>
            <a:r>
              <a:rPr lang="en-US" altLang="ja-JP" sz="2400">
                <a:solidFill>
                  <a:schemeClr val="accent2"/>
                </a:solidFill>
              </a:rPr>
              <a:t>series-iter</a:t>
            </a:r>
            <a:r>
              <a:rPr lang="en-US" altLang="ja-JP" sz="2400"/>
              <a:t> </a:t>
            </a:r>
            <a:r>
              <a:rPr lang="ja-JP" altLang="en-US" sz="2400"/>
              <a:t>を使って，次の数列の和が </a:t>
            </a:r>
            <a:r>
              <a:rPr lang="en-US" altLang="ja-JP" sz="2400"/>
              <a:t>Π</a:t>
            </a:r>
            <a:r>
              <a:rPr lang="en-US" altLang="ja-JP" sz="2400" baseline="30000"/>
              <a:t>2</a:t>
            </a:r>
            <a:r>
              <a:rPr lang="en-US" altLang="ja-JP" sz="2400"/>
              <a:t>/6 </a:t>
            </a:r>
            <a:r>
              <a:rPr lang="ja-JP" altLang="en-US" sz="2400"/>
              <a:t>に近づく様子を観察する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344613" y="4987925"/>
          <a:ext cx="6294437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数式" r:id="rId3" imgW="1803400" imgH="444500" progId="Equation.3">
                  <p:embed/>
                </p:oleObj>
              </mc:Choice>
              <mc:Fallback>
                <p:oleObj name="数式" r:id="rId3" imgW="1803400" imgH="444500" progId="Equation.3">
                  <p:embed/>
                  <p:pic>
                    <p:nvPicPr>
                      <p:cNvPr id="419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4987925"/>
                        <a:ext cx="6294437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AutoShape 9"/>
          <p:cNvSpPr>
            <a:spLocks/>
          </p:cNvSpPr>
          <p:nvPr/>
        </p:nvSpPr>
        <p:spPr bwMode="auto">
          <a:xfrm rot="5400000">
            <a:off x="3740150" y="3711575"/>
            <a:ext cx="304800" cy="5054600"/>
          </a:xfrm>
          <a:prstGeom prst="rightBrace">
            <a:avLst>
              <a:gd name="adj1" fmla="val 1381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3278188" y="634682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数列の和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例題４．数列の和のリスト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384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657225" y="508000"/>
            <a:ext cx="6802438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165225" y="1347788"/>
            <a:ext cx="7610475" cy="41910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series: number (number -&gt; number)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(series f2 3) = (+ (f2 3) (+ (f2 2) (+ (f2 1))))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 f</a:t>
            </a:r>
            <a:r>
              <a:rPr lang="en-US" altLang="ja-JP" sz="2400"/>
              <a:t>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(</a:t>
            </a:r>
            <a:r>
              <a:rPr lang="en-US" altLang="ja-JP" sz="2400">
                <a:solidFill>
                  <a:schemeClr val="tx2"/>
                </a:solidFill>
              </a:rPr>
              <a:t>f</a:t>
            </a:r>
            <a:r>
              <a:rPr lang="en-US" altLang="ja-JP" sz="2400"/>
              <a:t> 1)]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(</a:t>
            </a:r>
            <a:r>
              <a:rPr lang="en-US" altLang="ja-JP" sz="2400">
                <a:solidFill>
                  <a:schemeClr val="tx2"/>
                </a:solidFill>
              </a:rPr>
              <a:t>f n</a:t>
            </a:r>
            <a:r>
              <a:rPr lang="en-US" altLang="ja-JP" sz="2400"/>
              <a:t>)</a:t>
            </a:r>
            <a:endParaRPr lang="ja-JP" altLang="en-US" sz="24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series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</a:t>
            </a:r>
            <a:r>
              <a:rPr lang="en-US" altLang="ja-JP" sz="2400">
                <a:solidFill>
                  <a:schemeClr val="tx2"/>
                </a:solidFill>
              </a:rPr>
              <a:t>f</a:t>
            </a:r>
            <a:r>
              <a:rPr lang="en-US" altLang="ja-JP" sz="2400"/>
              <a:t>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series-iter : number (number -&gt; number) -&gt; list</a:t>
            </a:r>
            <a:endParaRPr lang="ja-JP" altLang="en-US" sz="240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series-iter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 f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0) empty]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[else (cons (</a:t>
            </a:r>
            <a:r>
              <a:rPr lang="en-US" altLang="ja-JP" sz="2400">
                <a:solidFill>
                  <a:schemeClr val="accent2"/>
                </a:solidFill>
              </a:rPr>
              <a:t>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 f</a:t>
            </a:r>
            <a:r>
              <a:rPr lang="en-US" altLang="ja-JP" sz="2400"/>
              <a:t>) (</a:t>
            </a:r>
            <a:r>
              <a:rPr lang="en-US" altLang="ja-JP" sz="2400">
                <a:solidFill>
                  <a:schemeClr val="accent2"/>
                </a:solidFill>
              </a:rPr>
              <a:t>series-iter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</a:t>
            </a:r>
            <a:r>
              <a:rPr lang="en-US" altLang="ja-JP" sz="2400">
                <a:solidFill>
                  <a:schemeClr val="tx2"/>
                </a:solidFill>
              </a:rPr>
              <a:t>f</a:t>
            </a:r>
            <a:r>
              <a:rPr lang="en-US" altLang="ja-JP" sz="2400"/>
              <a:t>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f4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(/ 1 (</a:t>
            </a:r>
            <a:r>
              <a:rPr lang="ja-JP" altLang="en-US" sz="2400"/>
              <a:t>* </a:t>
            </a:r>
            <a:r>
              <a:rPr lang="en-US" altLang="ja-JP" sz="2400">
                <a:solidFill>
                  <a:schemeClr val="tx2"/>
                </a:solidFill>
              </a:rPr>
              <a:t>k k</a:t>
            </a:r>
            <a:r>
              <a:rPr lang="en-US" altLang="ja-JP" sz="2400"/>
              <a:t>)))</a:t>
            </a:r>
            <a:endParaRPr lang="ja-JP" altLang="en-US" sz="2400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79438" y="5440363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169547" y="6372225"/>
            <a:ext cx="5060053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次は，例題５に進んでください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135063" y="5949950"/>
            <a:ext cx="6696075" cy="4127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series-iter</a:t>
            </a:r>
            <a:r>
              <a:rPr lang="ja-JP" altLang="en-US" sz="2400"/>
              <a:t> </a:t>
            </a:r>
            <a:r>
              <a:rPr lang="en-US" altLang="ja-JP" sz="2400"/>
              <a:t>#i100 </a:t>
            </a:r>
            <a:r>
              <a:rPr lang="en-US" altLang="ja-JP" sz="2400">
                <a:solidFill>
                  <a:schemeClr val="accent2"/>
                </a:solidFill>
              </a:rPr>
              <a:t>f4</a:t>
            </a:r>
            <a:r>
              <a:rPr lang="en-US" altLang="ja-JP" sz="2400"/>
              <a:t>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「例題４．数列の和のリスト」の手順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78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7713" y="2032000"/>
            <a:ext cx="7772400" cy="2273300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</a:pPr>
            <a:r>
              <a:rPr lang="ja-JP" altLang="en-US" sz="4000">
                <a:solidFill>
                  <a:schemeClr val="tx2"/>
                </a:solidFill>
              </a:rPr>
              <a:t>関数の入力が，関数である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AutoNum type="arabicPeriod"/>
            </a:pPr>
            <a:endParaRPr lang="en-US" altLang="ja-JP">
              <a:solidFill>
                <a:schemeClr val="accent2"/>
              </a:solidFill>
            </a:endParaRPr>
          </a:p>
          <a:p>
            <a:pPr marL="990600" lvl="1" indent="-533400" eaLnBrk="1" hangingPunct="1">
              <a:lnSpc>
                <a:spcPct val="125000"/>
              </a:lnSpc>
              <a:buFontTx/>
              <a:buAutoNum type="arabicPeriod"/>
            </a:pP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高階関数とは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034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7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33338"/>
            <a:ext cx="6959600" cy="679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3295650" y="4235450"/>
            <a:ext cx="47783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まず，関数 </a:t>
            </a:r>
            <a:r>
              <a:rPr lang="en-US" altLang="ja-JP">
                <a:solidFill>
                  <a:schemeClr val="accent2"/>
                </a:solidFill>
              </a:rPr>
              <a:t>series </a:t>
            </a:r>
            <a:r>
              <a:rPr lang="ja-JP" altLang="en-US">
                <a:solidFill>
                  <a:srgbClr val="008000"/>
                </a:solidFill>
              </a:rPr>
              <a:t>と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series-iter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を定義している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76200" y="811213"/>
            <a:ext cx="6599238" cy="27749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 flipV="1">
            <a:off x="3489325" y="3598863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5680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16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0"/>
            <a:ext cx="6272213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 Box 12"/>
          <p:cNvSpPr txBox="1">
            <a:spLocks noChangeArrowheads="1"/>
          </p:cNvSpPr>
          <p:nvPr/>
        </p:nvSpPr>
        <p:spPr bwMode="auto">
          <a:xfrm>
            <a:off x="733425" y="950913"/>
            <a:ext cx="5245100" cy="1570037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次に関数 </a:t>
            </a:r>
            <a:r>
              <a:rPr lang="en-US" altLang="ja-JP">
                <a:solidFill>
                  <a:schemeClr val="accent2"/>
                </a:solidFill>
              </a:rPr>
              <a:t>f4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を定義している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f4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k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(/ 1 (</a:t>
            </a:r>
            <a:r>
              <a:rPr lang="ja-JP" altLang="en-US"/>
              <a:t>* </a:t>
            </a:r>
            <a:r>
              <a:rPr lang="en-US" altLang="ja-JP">
                <a:solidFill>
                  <a:schemeClr val="tx2"/>
                </a:solidFill>
              </a:rPr>
              <a:t>k k</a:t>
            </a:r>
            <a:r>
              <a:rPr lang="en-US" altLang="ja-JP"/>
              <a:t>)))</a:t>
            </a:r>
          </a:p>
        </p:txBody>
      </p:sp>
      <p:sp>
        <p:nvSpPr>
          <p:cNvPr id="45060" name="Rectangle 13"/>
          <p:cNvSpPr>
            <a:spLocks noChangeArrowheads="1"/>
          </p:cNvSpPr>
          <p:nvPr/>
        </p:nvSpPr>
        <p:spPr bwMode="auto">
          <a:xfrm>
            <a:off x="46038" y="3141663"/>
            <a:ext cx="2844800" cy="406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1" name="Line 14"/>
          <p:cNvSpPr>
            <a:spLocks noChangeShapeType="1"/>
          </p:cNvSpPr>
          <p:nvPr/>
        </p:nvSpPr>
        <p:spPr bwMode="auto">
          <a:xfrm flipH="1">
            <a:off x="1231900" y="2509838"/>
            <a:ext cx="479425" cy="6318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0451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1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28575"/>
            <a:ext cx="6284912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268288" y="4229100"/>
            <a:ext cx="2312987" cy="219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2968625" y="1184275"/>
            <a:ext cx="5018088" cy="2554288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series-iter</a:t>
            </a:r>
            <a:r>
              <a:rPr lang="ja-JP" altLang="en-US"/>
              <a:t> </a:t>
            </a:r>
            <a:r>
              <a:rPr lang="en-US" altLang="ja-JP"/>
              <a:t>#i100 </a:t>
            </a:r>
            <a:r>
              <a:rPr lang="en-US" altLang="ja-JP">
                <a:solidFill>
                  <a:schemeClr val="accent2"/>
                </a:solidFill>
              </a:rPr>
              <a:t>f4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#i100,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f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chemeClr val="accent2"/>
                </a:solidFill>
              </a:rPr>
              <a:t>f4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に設定して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の実行　</a:t>
            </a:r>
          </a:p>
        </p:txBody>
      </p:sp>
      <p:sp>
        <p:nvSpPr>
          <p:cNvPr id="46085" name="Line 4"/>
          <p:cNvSpPr>
            <a:spLocks noChangeShapeType="1"/>
          </p:cNvSpPr>
          <p:nvPr/>
        </p:nvSpPr>
        <p:spPr bwMode="auto">
          <a:xfrm flipH="1">
            <a:off x="2087563" y="2981325"/>
            <a:ext cx="868362" cy="12493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86" name="Text Box 8"/>
          <p:cNvSpPr txBox="1">
            <a:spLocks noChangeArrowheads="1"/>
          </p:cNvSpPr>
          <p:nvPr/>
        </p:nvSpPr>
        <p:spPr bwMode="auto">
          <a:xfrm>
            <a:off x="4325938" y="4843463"/>
            <a:ext cx="2646362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46087" name="Rectangle 9"/>
          <p:cNvSpPr>
            <a:spLocks noChangeArrowheads="1"/>
          </p:cNvSpPr>
          <p:nvPr/>
        </p:nvSpPr>
        <p:spPr bwMode="auto">
          <a:xfrm>
            <a:off x="109538" y="4451350"/>
            <a:ext cx="2193925" cy="230028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8" name="Line 10"/>
          <p:cNvSpPr>
            <a:spLocks noChangeShapeType="1"/>
          </p:cNvSpPr>
          <p:nvPr/>
        </p:nvSpPr>
        <p:spPr bwMode="auto">
          <a:xfrm flipH="1" flipV="1">
            <a:off x="2322513" y="4768850"/>
            <a:ext cx="1952625" cy="5397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7462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03546" y="2250637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797258" y="2785624"/>
            <a:ext cx="2057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series-iter</a:t>
            </a: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1109746" y="2918974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5518233" y="2930087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373771" y="1294962"/>
            <a:ext cx="3406775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z="2400">
                <a:solidFill>
                  <a:srgbClr val="008000"/>
                </a:solidFill>
              </a:rPr>
              <a:t>(f4 3), (f4 2), (f4 1) </a:t>
            </a:r>
            <a:r>
              <a:rPr lang="ja-JP" altLang="en-US" sz="2400">
                <a:solidFill>
                  <a:srgbClr val="008000"/>
                </a:solidFill>
              </a:rPr>
              <a:t>の和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2400">
                <a:solidFill>
                  <a:srgbClr val="008000"/>
                </a:solidFill>
              </a:rPr>
              <a:t>(f4 2), (f4 1) </a:t>
            </a:r>
            <a:r>
              <a:rPr lang="ja-JP" altLang="en-US" sz="2400">
                <a:solidFill>
                  <a:srgbClr val="008000"/>
                </a:solidFill>
              </a:rPr>
              <a:t>の和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2400">
                <a:solidFill>
                  <a:srgbClr val="008000"/>
                </a:solidFill>
              </a:rPr>
              <a:t>(f4 1) </a:t>
            </a:r>
            <a:r>
              <a:rPr lang="ja-JP" altLang="en-US" sz="2400">
                <a:solidFill>
                  <a:srgbClr val="008000"/>
                </a:solidFill>
              </a:rPr>
              <a:t>の値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からなるリスト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076408" y="3485712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518233" y="3442849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1082758" y="1721999"/>
            <a:ext cx="565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f4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104858" y="4403287"/>
            <a:ext cx="3878263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入力は１つの数値と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関数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5064208" y="4379474"/>
            <a:ext cx="3878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出力は数値のリスト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927183" y="5576449"/>
            <a:ext cx="70739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series-iter </a:t>
            </a:r>
            <a:r>
              <a:rPr lang="ja-JP" altLang="en-US" sz="2800">
                <a:solidFill>
                  <a:schemeClr val="tx2"/>
                </a:solidFill>
              </a:rPr>
              <a:t>は，関数を入力とするような関数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（つまり高階関数）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7827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5575" y="349250"/>
            <a:ext cx="8823325" cy="62484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series: number (number -&gt; number) -&gt; number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(series f2 3) = (+ (f2 3) (+ (f2 2) (+ (f2 1))))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series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n f</a:t>
            </a:r>
            <a:r>
              <a:rPr lang="en-US" altLang="ja-JP"/>
              <a:t>)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        [(=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 (</a:t>
            </a:r>
            <a:r>
              <a:rPr lang="en-US" altLang="ja-JP">
                <a:solidFill>
                  <a:schemeClr val="tx2"/>
                </a:solidFill>
              </a:rPr>
              <a:t>f</a:t>
            </a:r>
            <a:r>
              <a:rPr lang="en-US" altLang="ja-JP"/>
              <a:t> 1)]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        [else (+ (</a:t>
            </a:r>
            <a:r>
              <a:rPr lang="en-US" altLang="ja-JP">
                <a:solidFill>
                  <a:schemeClr val="tx2"/>
                </a:solidFill>
              </a:rPr>
              <a:t>f n</a:t>
            </a:r>
            <a:r>
              <a:rPr lang="en-US" altLang="ja-JP"/>
              <a:t>)</a:t>
            </a:r>
            <a:endParaRPr lang="ja-JP" altLang="en-US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                     (</a:t>
            </a:r>
            <a:r>
              <a:rPr lang="en-US" altLang="ja-JP">
                <a:solidFill>
                  <a:schemeClr val="accent2"/>
                </a:solidFill>
              </a:rPr>
              <a:t>series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 </a:t>
            </a:r>
            <a:r>
              <a:rPr lang="en-US" altLang="ja-JP">
                <a:solidFill>
                  <a:schemeClr val="tx2"/>
                </a:solidFill>
              </a:rPr>
              <a:t>f</a:t>
            </a:r>
            <a:r>
              <a:rPr lang="en-US" altLang="ja-JP"/>
              <a:t>))]))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series-iter : number (number -&gt; number) -&gt; list</a:t>
            </a:r>
            <a:endParaRPr lang="ja-JP" altLang="en-US">
              <a:solidFill>
                <a:srgbClr val="008000"/>
              </a:solidFill>
            </a:endParaRP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series-iter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n f</a:t>
            </a:r>
            <a:r>
              <a:rPr lang="en-US" altLang="ja-JP"/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         [(=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0) empty]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         [else (cons (</a:t>
            </a:r>
            <a:r>
              <a:rPr lang="en-US" altLang="ja-JP">
                <a:solidFill>
                  <a:schemeClr val="accent2"/>
                </a:solidFill>
              </a:rPr>
              <a:t>series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n f</a:t>
            </a:r>
            <a:r>
              <a:rPr lang="en-US" altLang="ja-JP"/>
              <a:t>) (</a:t>
            </a:r>
            <a:r>
              <a:rPr lang="en-US" altLang="ja-JP">
                <a:solidFill>
                  <a:schemeClr val="accent2"/>
                </a:solidFill>
              </a:rPr>
              <a:t>series-iter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 </a:t>
            </a:r>
            <a:r>
              <a:rPr lang="en-US" altLang="ja-JP">
                <a:solidFill>
                  <a:schemeClr val="tx2"/>
                </a:solidFill>
              </a:rPr>
              <a:t>f</a:t>
            </a:r>
            <a:r>
              <a:rPr lang="en-US" altLang="ja-JP"/>
              <a:t>))]))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0486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966" y="1279915"/>
            <a:ext cx="8266113" cy="4867275"/>
          </a:xfrm>
        </p:spPr>
        <p:txBody>
          <a:bodyPr>
            <a:normAutofit fontScale="92500"/>
          </a:bodyPr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ja-JP" sz="3600" dirty="0">
                <a:solidFill>
                  <a:schemeClr val="accent2"/>
                </a:solidFill>
              </a:rPr>
              <a:t>n = 0 </a:t>
            </a:r>
            <a:r>
              <a:rPr lang="ja-JP" altLang="en-US" sz="3600" dirty="0">
                <a:solidFill>
                  <a:schemeClr val="accent2"/>
                </a:solidFill>
              </a:rPr>
              <a:t>ならば</a:t>
            </a:r>
            <a:r>
              <a:rPr lang="ja-JP" altLang="en-US" sz="3600" dirty="0"/>
              <a:t>：　	</a:t>
            </a:r>
            <a:r>
              <a:rPr lang="en-US" altLang="ja-JP" sz="3600" dirty="0">
                <a:solidFill>
                  <a:schemeClr val="tx2"/>
                </a:solidFill>
              </a:rPr>
              <a:t>→</a:t>
            </a:r>
            <a:r>
              <a:rPr lang="ja-JP" altLang="en-US" sz="3600" dirty="0">
                <a:solidFill>
                  <a:schemeClr val="tx2"/>
                </a:solidFill>
              </a:rPr>
              <a:t>　終了条件</a:t>
            </a:r>
            <a:r>
              <a:rPr lang="ja-JP" altLang="en-US" sz="3600" dirty="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600" dirty="0"/>
              <a:t>		</a:t>
            </a:r>
            <a:r>
              <a:rPr lang="en-US" altLang="ja-JP" sz="3600" dirty="0"/>
              <a:t>empty 		</a:t>
            </a:r>
            <a:r>
              <a:rPr lang="en-US" altLang="ja-JP" sz="3600" dirty="0">
                <a:solidFill>
                  <a:schemeClr val="tx2"/>
                </a:solidFill>
              </a:rPr>
              <a:t>→</a:t>
            </a:r>
            <a:r>
              <a:rPr lang="ja-JP" altLang="en-US" sz="3600" dirty="0">
                <a:solidFill>
                  <a:schemeClr val="tx2"/>
                </a:solidFill>
              </a:rPr>
              <a:t>　自明な解</a:t>
            </a:r>
            <a:r>
              <a:rPr lang="ja-JP" altLang="en-US" sz="3600" dirty="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3600" dirty="0">
                <a:solidFill>
                  <a:schemeClr val="accent2"/>
                </a:solidFill>
              </a:rPr>
              <a:t>そうで無ければ</a:t>
            </a:r>
            <a:r>
              <a:rPr lang="ja-JP" altLang="en-US" sz="3600" dirty="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3200" dirty="0"/>
              <a:t>長さが</a:t>
            </a:r>
            <a:r>
              <a:rPr lang="en-US" altLang="ja-JP" sz="3200" dirty="0"/>
              <a:t> n-1 </a:t>
            </a:r>
            <a:r>
              <a:rPr lang="ja-JP" altLang="en-US" sz="3200" dirty="0"/>
              <a:t>の「数列の和のリスト」を作り，その先頭に「第 </a:t>
            </a:r>
            <a:r>
              <a:rPr lang="en-US" altLang="ja-JP" sz="3200" dirty="0"/>
              <a:t>n </a:t>
            </a:r>
            <a:r>
              <a:rPr lang="ja-JP" altLang="en-US" sz="3200" dirty="0"/>
              <a:t>項」をつなげる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3200" dirty="0"/>
              <a:t>この第 </a:t>
            </a:r>
            <a:r>
              <a:rPr lang="en-US" altLang="ja-JP" sz="3200" dirty="0"/>
              <a:t>n </a:t>
            </a:r>
            <a:r>
              <a:rPr lang="ja-JP" altLang="en-US" sz="3200" dirty="0"/>
              <a:t>項は， </a:t>
            </a:r>
            <a:r>
              <a:rPr lang="en-US" altLang="ja-JP" sz="3200" dirty="0"/>
              <a:t>(</a:t>
            </a:r>
            <a:r>
              <a:rPr lang="en-US" altLang="ja-JP" sz="3200" dirty="0">
                <a:solidFill>
                  <a:schemeClr val="accent2"/>
                </a:solidFill>
              </a:rPr>
              <a:t>series</a:t>
            </a:r>
            <a:r>
              <a:rPr lang="en-US" altLang="ja-JP" sz="3200" dirty="0"/>
              <a:t> </a:t>
            </a:r>
            <a:r>
              <a:rPr lang="en-US" altLang="ja-JP" sz="3200" dirty="0">
                <a:solidFill>
                  <a:schemeClr val="tx2"/>
                </a:solidFill>
              </a:rPr>
              <a:t>n f</a:t>
            </a:r>
            <a:r>
              <a:rPr lang="en-US" altLang="ja-JP" sz="3200" dirty="0"/>
              <a:t>)</a:t>
            </a:r>
            <a:r>
              <a:rPr lang="ja-JP" altLang="en-US" sz="3200" dirty="0"/>
              <a:t> で得られる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endParaRPr lang="ja-JP" altLang="en-US" sz="20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数列の和のリスト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0535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774700"/>
            <a:ext cx="8104187" cy="60833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べき級数を求める高階関数 </a:t>
            </a:r>
            <a:r>
              <a:rPr lang="en-US" altLang="ja-JP" sz="3600">
                <a:solidFill>
                  <a:schemeClr val="accent2"/>
                </a:solidFill>
              </a:rPr>
              <a:t>taylor-series</a:t>
            </a:r>
            <a:r>
              <a:rPr lang="en-US" altLang="ja-JP" sz="3600"/>
              <a:t> </a:t>
            </a:r>
            <a:r>
              <a:rPr lang="ja-JP" altLang="en-US" sz="3600"/>
              <a:t>を作る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3200"/>
              <a:t>数値 </a:t>
            </a:r>
            <a:r>
              <a:rPr lang="en-US" altLang="ja-JP" sz="3200">
                <a:solidFill>
                  <a:schemeClr val="tx2"/>
                </a:solidFill>
              </a:rPr>
              <a:t>x</a:t>
            </a:r>
            <a:r>
              <a:rPr lang="en-US" altLang="ja-JP" sz="3200"/>
              <a:t>, </a:t>
            </a:r>
            <a:r>
              <a:rPr lang="en-US" altLang="ja-JP" sz="3200">
                <a:solidFill>
                  <a:schemeClr val="tx2"/>
                </a:solidFill>
              </a:rPr>
              <a:t>n</a:t>
            </a:r>
            <a:r>
              <a:rPr lang="en-US" altLang="ja-JP" sz="3200"/>
              <a:t> </a:t>
            </a:r>
            <a:r>
              <a:rPr lang="ja-JP" altLang="en-US" sz="3200"/>
              <a:t>と関数 </a:t>
            </a:r>
            <a:r>
              <a:rPr lang="en-US" altLang="ja-JP" sz="3200">
                <a:solidFill>
                  <a:schemeClr val="accent2"/>
                </a:solidFill>
              </a:rPr>
              <a:t>g</a:t>
            </a:r>
            <a:r>
              <a:rPr lang="ja-JP" altLang="en-US" sz="3200"/>
              <a:t> から，</a:t>
            </a:r>
            <a:r>
              <a:rPr lang="en-US" altLang="ja-JP" sz="3200"/>
              <a:t>(</a:t>
            </a:r>
            <a:r>
              <a:rPr lang="en-US" altLang="ja-JP" sz="3200">
                <a:solidFill>
                  <a:schemeClr val="accent2"/>
                </a:solidFill>
              </a:rPr>
              <a:t>g</a:t>
            </a:r>
            <a:r>
              <a:rPr lang="en-US" altLang="ja-JP" sz="3200"/>
              <a:t> 0), </a:t>
            </a:r>
            <a:br>
              <a:rPr lang="en-US" altLang="ja-JP" sz="3200"/>
            </a:br>
            <a:r>
              <a:rPr lang="en-US" altLang="ja-JP" sz="3200"/>
              <a:t>(* (</a:t>
            </a:r>
            <a:r>
              <a:rPr lang="en-US" altLang="ja-JP" sz="3200">
                <a:solidFill>
                  <a:schemeClr val="accent2"/>
                </a:solidFill>
              </a:rPr>
              <a:t>g</a:t>
            </a:r>
            <a:r>
              <a:rPr lang="en-US" altLang="ja-JP" sz="3200"/>
              <a:t> 1) (expt </a:t>
            </a:r>
            <a:r>
              <a:rPr lang="en-US" altLang="ja-JP" sz="3200">
                <a:solidFill>
                  <a:schemeClr val="tx2"/>
                </a:solidFill>
              </a:rPr>
              <a:t>x</a:t>
            </a:r>
            <a:r>
              <a:rPr lang="en-US" altLang="ja-JP" sz="3200"/>
              <a:t> 1)), ..., (* (</a:t>
            </a:r>
            <a:r>
              <a:rPr lang="en-US" altLang="ja-JP" sz="3200">
                <a:solidFill>
                  <a:schemeClr val="accent2"/>
                </a:solidFill>
              </a:rPr>
              <a:t>g</a:t>
            </a:r>
            <a:r>
              <a:rPr lang="en-US" altLang="ja-JP" sz="3200"/>
              <a:t> n) (expt </a:t>
            </a:r>
            <a:r>
              <a:rPr lang="en-US" altLang="ja-JP" sz="3200">
                <a:solidFill>
                  <a:schemeClr val="tx2"/>
                </a:solidFill>
              </a:rPr>
              <a:t>x</a:t>
            </a:r>
            <a:r>
              <a:rPr lang="en-US" altLang="ja-JP" sz="3200"/>
              <a:t> n)) </a:t>
            </a:r>
            <a:r>
              <a:rPr lang="ja-JP" altLang="en-US" sz="3200"/>
              <a:t>の和を求める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 sz="3200"/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 sz="3200"/>
          </a:p>
          <a:p>
            <a:pPr eaLnBrk="1" hangingPunct="1">
              <a:lnSpc>
                <a:spcPct val="120000"/>
              </a:lnSpc>
            </a:pPr>
            <a:r>
              <a:rPr lang="en-US" altLang="ja-JP" sz="3600">
                <a:solidFill>
                  <a:schemeClr val="accent2"/>
                </a:solidFill>
              </a:rPr>
              <a:t>taylor-series</a:t>
            </a:r>
            <a:r>
              <a:rPr lang="ja-JP" altLang="en-US" sz="3600"/>
              <a:t> を使って，簡単なべき級数 </a:t>
            </a:r>
            <a:r>
              <a:rPr lang="en-US" altLang="ja-JP" sz="3600"/>
              <a:t>1 + x + 2x</a:t>
            </a:r>
            <a:r>
              <a:rPr lang="en-US" altLang="ja-JP" sz="3600" baseline="30000"/>
              <a:t>2</a:t>
            </a:r>
            <a:r>
              <a:rPr lang="en-US" altLang="ja-JP" sz="3600"/>
              <a:t> + … + nx</a:t>
            </a:r>
            <a:r>
              <a:rPr lang="en-US" altLang="ja-JP" sz="3600" baseline="30000"/>
              <a:t>n </a:t>
            </a:r>
            <a:r>
              <a:rPr lang="ja-JP" altLang="en-US" sz="3600"/>
              <a:t>を求めてみる</a:t>
            </a:r>
          </a:p>
        </p:txBody>
      </p:sp>
      <p:graphicFrame>
        <p:nvGraphicFramePr>
          <p:cNvPr id="50180" name="Object 5"/>
          <p:cNvGraphicFramePr>
            <a:graphicFrameLocks noChangeAspect="1"/>
          </p:cNvGraphicFramePr>
          <p:nvPr/>
        </p:nvGraphicFramePr>
        <p:xfrm>
          <a:off x="3422650" y="4251325"/>
          <a:ext cx="27686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数式" r:id="rId3" imgW="723586" imgH="431613" progId="Equation.3">
                  <p:embed/>
                </p:oleObj>
              </mc:Choice>
              <mc:Fallback>
                <p:oleObj name="数式" r:id="rId3" imgW="723586" imgH="431613" progId="Equation.3">
                  <p:embed/>
                  <p:pic>
                    <p:nvPicPr>
                      <p:cNvPr id="5018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4251325"/>
                        <a:ext cx="2768600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2060575" y="4564063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folHlink"/>
                </a:solidFill>
              </a:rPr>
              <a:t>つまり</a:t>
            </a:r>
          </a:p>
        </p:txBody>
      </p:sp>
      <p:sp>
        <p:nvSpPr>
          <p:cNvPr id="50182" name="Rectangle 7"/>
          <p:cNvSpPr>
            <a:spLocks noChangeArrowheads="1"/>
          </p:cNvSpPr>
          <p:nvPr/>
        </p:nvSpPr>
        <p:spPr bwMode="auto">
          <a:xfrm>
            <a:off x="1831975" y="4305300"/>
            <a:ext cx="4670425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例題５．</a:t>
            </a:r>
            <a:r>
              <a:rPr lang="ja-JP" altLang="en-US" dirty="0" err="1"/>
              <a:t>べき</a:t>
            </a:r>
            <a:r>
              <a:rPr lang="ja-JP" altLang="en-US" dirty="0"/>
              <a:t>級数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0326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65163" y="452438"/>
            <a:ext cx="57753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0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18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18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18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147763" y="1239838"/>
            <a:ext cx="7610475" cy="39465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taylor-series: number number (number -&gt; number)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                -&gt; number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(taylor-series 2 3 g) =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(+ (* (g 3) (expt 2 3)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     (+ (* (g 2) (expt 2 2))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          (+ (* (g 1) (expt 2 1))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               (g 0))))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 n g</a:t>
            </a:r>
            <a:r>
              <a:rPr lang="en-US" altLang="ja-JP" sz="2400"/>
              <a:t>)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0) (</a:t>
            </a:r>
            <a:r>
              <a:rPr lang="en-US" altLang="ja-JP" sz="2400">
                <a:solidFill>
                  <a:schemeClr val="tx2"/>
                </a:solidFill>
              </a:rPr>
              <a:t>g</a:t>
            </a:r>
            <a:r>
              <a:rPr lang="en-US" altLang="ja-JP" sz="2400"/>
              <a:t> 0)]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(* (</a:t>
            </a:r>
            <a:r>
              <a:rPr lang="en-US" altLang="ja-JP" sz="2400">
                <a:solidFill>
                  <a:schemeClr val="tx2"/>
                </a:solidFill>
              </a:rPr>
              <a:t>g n</a:t>
            </a:r>
            <a:r>
              <a:rPr lang="en-US" altLang="ja-JP" sz="2400"/>
              <a:t>) (expt </a:t>
            </a:r>
            <a:r>
              <a:rPr lang="en-US" altLang="ja-JP" sz="2400">
                <a:solidFill>
                  <a:schemeClr val="tx2"/>
                </a:solidFill>
              </a:rPr>
              <a:t>x n</a:t>
            </a:r>
            <a:r>
              <a:rPr lang="en-US" altLang="ja-JP" sz="2400"/>
              <a:t>))</a:t>
            </a:r>
            <a:endParaRPr lang="ja-JP" altLang="en-US" sz="2400"/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</a:t>
            </a:r>
            <a:r>
              <a:rPr lang="en-US" altLang="ja-JP" sz="2400">
                <a:solidFill>
                  <a:schemeClr val="tx2"/>
                </a:solidFill>
              </a:rPr>
              <a:t>g</a:t>
            </a:r>
            <a:r>
              <a:rPr lang="en-US" altLang="ja-JP" sz="2400"/>
              <a:t>))]))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  <a:endParaRPr lang="ja-JP" altLang="en-US" sz="2400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71513" y="5099050"/>
            <a:ext cx="7546975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3191985" y="6348413"/>
            <a:ext cx="516103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次は，例題６に進んでください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108075" y="5592763"/>
            <a:ext cx="6696075" cy="7239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2 3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2 4</a:t>
            </a:r>
            <a:r>
              <a:rPr lang="ja-JP" altLang="en-US" sz="2400"/>
              <a:t>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</a:t>
            </a:r>
            <a:endParaRPr lang="ja-JP" altLang="en-US" sz="24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「例題５．</a:t>
            </a:r>
            <a:r>
              <a:rPr lang="ja-JP" altLang="en-US" sz="3200" dirty="0" err="1"/>
              <a:t>べき</a:t>
            </a:r>
            <a:r>
              <a:rPr lang="ja-JP" altLang="en-US" sz="3200" dirty="0"/>
              <a:t>級数」の手順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6546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級数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981200"/>
            <a:ext cx="8553450" cy="4114800"/>
          </a:xfrm>
        </p:spPr>
        <p:txBody>
          <a:bodyPr/>
          <a:lstStyle/>
          <a:p>
            <a:pPr eaLnBrk="1" hangingPunct="1"/>
            <a:r>
              <a:rPr lang="ja-JP" altLang="en-US" sz="3600">
                <a:solidFill>
                  <a:schemeClr val="accent2"/>
                </a:solidFill>
              </a:rPr>
              <a:t>級数</a:t>
            </a:r>
            <a:r>
              <a:rPr lang="ja-JP" altLang="en-US" sz="3600"/>
              <a:t>とは：　　数列の和</a:t>
            </a:r>
          </a:p>
          <a:p>
            <a:pPr eaLnBrk="1" hangingPunct="1">
              <a:buFontTx/>
              <a:buNone/>
            </a:pPr>
            <a:endParaRPr lang="ja-JP" altLang="en-US" sz="3600"/>
          </a:p>
          <a:p>
            <a:pPr eaLnBrk="1" hangingPunct="1"/>
            <a:r>
              <a:rPr lang="ja-JP" altLang="en-US" sz="3600">
                <a:solidFill>
                  <a:schemeClr val="accent2"/>
                </a:solidFill>
              </a:rPr>
              <a:t>べき級数</a:t>
            </a:r>
            <a:r>
              <a:rPr lang="ja-JP" altLang="en-US" sz="3600"/>
              <a:t>とは：　　　　　　　 の形をした級数</a:t>
            </a:r>
            <a:r>
              <a:rPr lang="ja-JP" altLang="en-US"/>
              <a:t>	</a:t>
            </a:r>
            <a:endParaRPr lang="en-US" altLang="ja-JP"/>
          </a:p>
          <a:p>
            <a:pPr eaLnBrk="1" hangingPunct="1">
              <a:buFontTx/>
              <a:buNone/>
            </a:pPr>
            <a:r>
              <a:rPr lang="ja-JP" altLang="en-US"/>
              <a:t>	</a:t>
            </a: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4619625" y="2978676"/>
          <a:ext cx="2378075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数式" r:id="rId3" imgW="723586" imgH="431613" progId="Equation.3">
                  <p:embed/>
                </p:oleObj>
              </mc:Choice>
              <mc:Fallback>
                <p:oleObj name="数式" r:id="rId3" imgW="723586" imgH="431613" progId="Equation.3">
                  <p:embed/>
                  <p:pic>
                    <p:nvPicPr>
                      <p:cNvPr id="52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2978676"/>
                        <a:ext cx="2378075" cy="128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7920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べき級数</a:t>
            </a:r>
            <a:endParaRPr lang="en-US" altLang="ja-JP"/>
          </a:p>
        </p:txBody>
      </p:sp>
      <p:sp>
        <p:nvSpPr>
          <p:cNvPr id="53251" name="AutoShape 3"/>
          <p:cNvSpPr>
            <a:spLocks/>
          </p:cNvSpPr>
          <p:nvPr/>
        </p:nvSpPr>
        <p:spPr bwMode="auto">
          <a:xfrm>
            <a:off x="244475" y="1997075"/>
            <a:ext cx="301625" cy="3694113"/>
          </a:xfrm>
          <a:prstGeom prst="leftBrace">
            <a:avLst>
              <a:gd name="adj1" fmla="val 102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730250" y="2052638"/>
            <a:ext cx="2354263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800">
                <a:solidFill>
                  <a:schemeClr val="hlink"/>
                </a:solidFill>
              </a:rPr>
              <a:t> </a:t>
            </a:r>
            <a:r>
              <a:rPr lang="en-US" altLang="ja-JP" sz="2800">
                <a:solidFill>
                  <a:schemeClr val="hlink"/>
                </a:solidFill>
              </a:rPr>
              <a:t>n = 0</a:t>
            </a:r>
            <a:r>
              <a:rPr lang="ja-JP" altLang="en-US" sz="2800">
                <a:solidFill>
                  <a:schemeClr val="hlink"/>
                </a:solidFill>
              </a:rPr>
              <a:t> のとき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</a:t>
            </a:r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1166813" y="2557463"/>
          <a:ext cx="500697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数式" r:id="rId3" imgW="1167893" imgH="431613" progId="Equation.3">
                  <p:embed/>
                </p:oleObj>
              </mc:Choice>
              <mc:Fallback>
                <p:oleObj name="数式" r:id="rId3" imgW="1167893" imgH="431613" progId="Equation.3">
                  <p:embed/>
                  <p:pic>
                    <p:nvPicPr>
                      <p:cNvPr id="532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2557463"/>
                        <a:ext cx="5006975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788988" y="4010025"/>
            <a:ext cx="23542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800">
                <a:solidFill>
                  <a:schemeClr val="hlink"/>
                </a:solidFill>
              </a:rPr>
              <a:t> </a:t>
            </a:r>
            <a:r>
              <a:rPr lang="en-US" altLang="ja-JP" sz="2800">
                <a:solidFill>
                  <a:schemeClr val="hlink"/>
                </a:solidFill>
              </a:rPr>
              <a:t>n &gt; 0 </a:t>
            </a:r>
            <a:r>
              <a:rPr lang="ja-JP" altLang="en-US" sz="2800">
                <a:solidFill>
                  <a:schemeClr val="hlink"/>
                </a:solidFill>
              </a:rPr>
              <a:t>のとき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</a:t>
            </a:r>
          </a:p>
        </p:txBody>
      </p:sp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1187450" y="4513263"/>
          <a:ext cx="7956550" cy="134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数式" r:id="rId5" imgW="2209800" imgH="431800" progId="Equation.3">
                  <p:embed/>
                </p:oleObj>
              </mc:Choice>
              <mc:Fallback>
                <p:oleObj name="数式" r:id="rId5" imgW="2209800" imgH="431800" progId="Equation.3">
                  <p:embed/>
                  <p:pic>
                    <p:nvPicPr>
                      <p:cNvPr id="532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513263"/>
                        <a:ext cx="7956550" cy="134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78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置き換えモデル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4050" y="3084513"/>
            <a:ext cx="7772400" cy="3389312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dirty="0">
                <a:solidFill>
                  <a:schemeClr val="accent2"/>
                </a:solidFill>
              </a:rPr>
              <a:t>関数の</a:t>
            </a:r>
            <a:r>
              <a:rPr lang="ja-JP" altLang="en-US" dirty="0"/>
              <a:t>パラメータが，実際の値で置き換わる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dirty="0">
                <a:solidFill>
                  <a:schemeClr val="accent2"/>
                </a:solidFill>
              </a:rPr>
              <a:t>変数</a:t>
            </a:r>
            <a:r>
              <a:rPr lang="ja-JP" altLang="en-US" dirty="0"/>
              <a:t>が実際の値で置き換わる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dirty="0">
                <a:solidFill>
                  <a:schemeClr val="accent2"/>
                </a:solidFill>
              </a:rPr>
              <a:t>関数</a:t>
            </a:r>
            <a:r>
              <a:rPr lang="ja-JP" altLang="en-US" dirty="0"/>
              <a:t>が，その「中身」で置き換わる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57163" y="1985963"/>
            <a:ext cx="74645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置き換えモデル</a:t>
            </a:r>
            <a:r>
              <a:rPr lang="en-US" altLang="ja-JP" sz="2800" dirty="0"/>
              <a:t>(substitution model)</a:t>
            </a:r>
            <a:r>
              <a:rPr lang="ja-JP" altLang="en-US" sz="2800" dirty="0"/>
              <a:t>のプロセス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0945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8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11113"/>
            <a:ext cx="6354763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854325" y="4225925"/>
            <a:ext cx="4462463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まず，関数 </a:t>
            </a:r>
            <a:r>
              <a:rPr lang="en-US" altLang="ja-JP">
                <a:solidFill>
                  <a:schemeClr val="accent2"/>
                </a:solidFill>
              </a:rPr>
              <a:t>taylor-series</a:t>
            </a:r>
            <a:r>
              <a:rPr lang="en-US" altLang="ja-JP">
                <a:solidFill>
                  <a:srgbClr val="008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を定義している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66675" y="873125"/>
            <a:ext cx="5999163" cy="270668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 flipV="1">
            <a:off x="3517900" y="3582988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5817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8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9525"/>
            <a:ext cx="5630862" cy="681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122613" y="4217988"/>
            <a:ext cx="5314950" cy="1570037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次に関数 </a:t>
            </a:r>
            <a:r>
              <a:rPr lang="en-US" altLang="ja-JP">
                <a:solidFill>
                  <a:schemeClr val="accent2"/>
                </a:solidFill>
              </a:rPr>
              <a:t>g1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を定義している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g1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k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</a:t>
            </a:r>
            <a:r>
              <a:rPr lang="en-US" altLang="ja-JP">
                <a:solidFill>
                  <a:schemeClr val="tx2"/>
                </a:solidFill>
              </a:rPr>
              <a:t>k</a:t>
            </a:r>
            <a:r>
              <a:rPr lang="en-US" altLang="ja-JP"/>
              <a:t>)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71438" y="3128963"/>
            <a:ext cx="2787650" cy="473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 flipV="1">
            <a:off x="2797175" y="3605213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662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13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5695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 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1633538" y="2732088"/>
            <a:ext cx="633412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17500" y="3697288"/>
            <a:ext cx="3284538" cy="3397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838325" y="693738"/>
            <a:ext cx="5495925" cy="2554287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taylor-series</a:t>
            </a:r>
            <a:r>
              <a:rPr lang="en-US" altLang="ja-JP"/>
              <a:t> 2 3 </a:t>
            </a:r>
            <a:r>
              <a:rPr lang="en-US" altLang="ja-JP">
                <a:solidFill>
                  <a:schemeClr val="accent2"/>
                </a:solidFill>
              </a:rPr>
              <a:t>g1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2 </a:t>
            </a:r>
            <a:r>
              <a:rPr lang="ja-JP" altLang="en-US">
                <a:solidFill>
                  <a:srgbClr val="008000"/>
                </a:solidFill>
              </a:rPr>
              <a:t>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3 </a:t>
            </a:r>
            <a:r>
              <a:rPr lang="ja-JP" altLang="en-US">
                <a:solidFill>
                  <a:srgbClr val="008000"/>
                </a:solidFill>
              </a:rPr>
              <a:t>に，</a:t>
            </a:r>
            <a:r>
              <a:rPr lang="en-US" altLang="ja-JP">
                <a:solidFill>
                  <a:schemeClr val="tx2"/>
                </a:solidFill>
              </a:rPr>
              <a:t>g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chemeClr val="accent2"/>
                </a:solidFill>
              </a:rPr>
              <a:t>g1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設定しての実行　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2671763" y="4441825"/>
            <a:ext cx="4699000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34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9525" y="4022725"/>
            <a:ext cx="639763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 flipV="1">
            <a:off x="668338" y="4340225"/>
            <a:ext cx="1952625" cy="5397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2557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352441" y="2119069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628666" y="2655644"/>
            <a:ext cx="24685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taylor-series</a:t>
            </a:r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1158641" y="2787407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567129" y="2798519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5471879" y="920507"/>
            <a:ext cx="2714625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(g1 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(g1 1) (expt 2 1)),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(g1 2) (expt 2 2)),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(g1 3) (expt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の値の合計</a:t>
            </a:r>
            <a:endParaRPr lang="en-US" altLang="ja-JP" sz="2400">
              <a:solidFill>
                <a:srgbClr val="008000"/>
              </a:solidFill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125304" y="3354144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567129" y="3311282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174516" y="971307"/>
            <a:ext cx="6413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g1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153754" y="4271719"/>
            <a:ext cx="387826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入力は２つの数値と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関数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5113104" y="4247907"/>
            <a:ext cx="2216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出力は数値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1168166" y="5633794"/>
            <a:ext cx="74263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taylor-series </a:t>
            </a:r>
            <a:r>
              <a:rPr lang="ja-JP" altLang="en-US" sz="2800">
                <a:solidFill>
                  <a:schemeClr val="tx2"/>
                </a:solidFill>
              </a:rPr>
              <a:t>は，関数を入力とするような関数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= </a:t>
            </a:r>
            <a:r>
              <a:rPr lang="ja-JP" altLang="en-US" sz="2800">
                <a:solidFill>
                  <a:schemeClr val="tx2"/>
                </a:solidFill>
              </a:rPr>
              <a:t>高階関数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4889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800" y="841375"/>
            <a:ext cx="8966200" cy="453707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taylor-series: number number (number -&gt; number)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                -&gt; number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(taylor-series 2 3 g) =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(+ (* (g 3) (expt 2 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     (+ (* (g 2) (expt 2 2))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          (+ (* (g 1) (expt 2 1))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                      (g 0))))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taylor-series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 n g</a:t>
            </a:r>
            <a:r>
              <a:rPr lang="en-US" altLang="ja-JP" sz="2800"/>
              <a:t>)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[(=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0) (</a:t>
            </a:r>
            <a:r>
              <a:rPr lang="en-US" altLang="ja-JP" sz="2800">
                <a:solidFill>
                  <a:schemeClr val="tx2"/>
                </a:solidFill>
              </a:rPr>
              <a:t>g</a:t>
            </a:r>
            <a:r>
              <a:rPr lang="en-US" altLang="ja-JP" sz="2800"/>
              <a:t> 0)]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[else (+ (* (</a:t>
            </a:r>
            <a:r>
              <a:rPr lang="en-US" altLang="ja-JP" sz="2800">
                <a:solidFill>
                  <a:schemeClr val="tx2"/>
                </a:solidFill>
              </a:rPr>
              <a:t>g n</a:t>
            </a:r>
            <a:r>
              <a:rPr lang="en-US" altLang="ja-JP" sz="2800"/>
              <a:t>) (expt </a:t>
            </a:r>
            <a:r>
              <a:rPr lang="en-US" altLang="ja-JP" sz="2800">
                <a:solidFill>
                  <a:schemeClr val="tx2"/>
                </a:solidFill>
              </a:rPr>
              <a:t>x n</a:t>
            </a:r>
            <a:r>
              <a:rPr lang="en-US" altLang="ja-JP" sz="2800"/>
              <a:t>))</a:t>
            </a:r>
            <a:endParaRPr lang="ja-JP" altLang="en-US" sz="280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             (</a:t>
            </a:r>
            <a:r>
              <a:rPr lang="en-US" altLang="ja-JP" sz="2800">
                <a:solidFill>
                  <a:schemeClr val="accent2"/>
                </a:solidFill>
              </a:rPr>
              <a:t>taylor-series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 </a:t>
            </a:r>
            <a:r>
              <a:rPr lang="en-US" altLang="ja-JP" sz="2800">
                <a:solidFill>
                  <a:schemeClr val="tx2"/>
                </a:solidFill>
              </a:rPr>
              <a:t>g</a:t>
            </a:r>
            <a:r>
              <a:rPr lang="en-US" altLang="ja-JP" sz="2800"/>
              <a:t>))]))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taylor</a:t>
            </a:r>
            <a:r>
              <a:rPr lang="en-US" altLang="ja-JP" dirty="0"/>
              <a:t>-series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7424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38113"/>
            <a:ext cx="8507413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(taylor-series 2 3 g1) </a:t>
            </a:r>
            <a:r>
              <a:rPr lang="ja-JP" altLang="en-US" sz="3200"/>
              <a:t>から </a:t>
            </a:r>
            <a:r>
              <a:rPr lang="en-US" altLang="ja-JP" sz="3200"/>
              <a:t>34 </a:t>
            </a:r>
            <a:r>
              <a:rPr lang="ja-JP" altLang="en-US" sz="3200"/>
              <a:t>に至る過程の概略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700088"/>
            <a:ext cx="8686800" cy="569436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2 3</a:t>
            </a:r>
            <a:r>
              <a:rPr lang="ja-JP" altLang="en-US" sz="2000"/>
              <a:t>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2 2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2) (expt 2 2))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2 1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2) (expt 2 2))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1) (expt 2 1)) (taylor-series 2 0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2) (expt 2 2))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1) (expt 2 1))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 0))))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...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34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80963" y="776288"/>
            <a:ext cx="2827337" cy="4333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54350" y="68262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289718" y="5782640"/>
            <a:ext cx="614363" cy="3857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904081" y="5928518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79375" y="1298575"/>
            <a:ext cx="8877300" cy="447833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5122863" y="5085558"/>
            <a:ext cx="3878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027410" y="5864216"/>
            <a:ext cx="3386137" cy="97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但し，</a:t>
            </a:r>
            <a:r>
              <a:rPr lang="en-US" altLang="ja-JP" sz="2400"/>
              <a:t>g1 </a:t>
            </a:r>
            <a:r>
              <a:rPr lang="ja-JP" altLang="en-US" sz="2400"/>
              <a:t>は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　　</a:t>
            </a: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　　   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0280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38113"/>
            <a:ext cx="8507413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(taylor-series 2 3 g1) </a:t>
            </a:r>
            <a:r>
              <a:rPr lang="ja-JP" altLang="en-US" sz="3200"/>
              <a:t>から </a:t>
            </a:r>
            <a:r>
              <a:rPr lang="en-US" altLang="ja-JP" sz="3200"/>
              <a:t>34 </a:t>
            </a:r>
            <a:r>
              <a:rPr lang="ja-JP" altLang="en-US" sz="3200"/>
              <a:t>に至る過程の概略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700088"/>
            <a:ext cx="8686800" cy="569436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2 3</a:t>
            </a:r>
            <a:r>
              <a:rPr lang="ja-JP" altLang="en-US" sz="2000"/>
              <a:t>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2 2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2) (expt 2 2))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2 1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2) (expt 2 2))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1) (expt 2 1)) (taylor-series 2 0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2) (expt 2 2))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1) (expt 2 1))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 0))))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...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34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/>
          </a:p>
        </p:txBody>
      </p:sp>
      <p:sp>
        <p:nvSpPr>
          <p:cNvPr id="60420" name="Rectangle 11"/>
          <p:cNvSpPr>
            <a:spLocks noChangeArrowheads="1"/>
          </p:cNvSpPr>
          <p:nvPr/>
        </p:nvSpPr>
        <p:spPr bwMode="auto">
          <a:xfrm>
            <a:off x="133350" y="803275"/>
            <a:ext cx="4986338" cy="12112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421" name="Text Box 12"/>
          <p:cNvSpPr txBox="1">
            <a:spLocks noChangeArrowheads="1"/>
          </p:cNvSpPr>
          <p:nvPr/>
        </p:nvSpPr>
        <p:spPr bwMode="auto">
          <a:xfrm>
            <a:off x="3621088" y="2138363"/>
            <a:ext cx="5434012" cy="46402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2 3</a:t>
            </a:r>
            <a:r>
              <a:rPr lang="ja-JP" altLang="en-US" sz="2400"/>
              <a:t> </a:t>
            </a:r>
            <a:r>
              <a:rPr lang="en-US" altLang="ja-JP" sz="2400">
                <a:solidFill>
                  <a:schemeClr val="accent2"/>
                </a:solidFill>
              </a:rPr>
              <a:t>g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[(= 3 0)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 0)]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(*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3) (expt 2 3))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(- 3 1)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))])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[false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 0)]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(*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3) (expt 2 3))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(- 3 1)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))])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(*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3) (expt 2 3))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(- 3 1)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(*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3) (expt 2 3))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2 2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))</a:t>
            </a:r>
          </a:p>
        </p:txBody>
      </p:sp>
      <p:sp>
        <p:nvSpPr>
          <p:cNvPr id="60422" name="Text Box 13"/>
          <p:cNvSpPr txBox="1">
            <a:spLocks noChangeArrowheads="1"/>
          </p:cNvSpPr>
          <p:nvPr/>
        </p:nvSpPr>
        <p:spPr bwMode="auto">
          <a:xfrm>
            <a:off x="2492375" y="2263775"/>
            <a:ext cx="94615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部分は</a:t>
            </a:r>
          </a:p>
        </p:txBody>
      </p:sp>
      <p:sp>
        <p:nvSpPr>
          <p:cNvPr id="60423" name="AutoShape 14"/>
          <p:cNvSpPr>
            <a:spLocks noChangeArrowheads="1"/>
          </p:cNvSpPr>
          <p:nvPr/>
        </p:nvSpPr>
        <p:spPr bwMode="auto">
          <a:xfrm rot="2542187" flipH="1">
            <a:off x="2882900" y="2060575"/>
            <a:ext cx="855663" cy="414338"/>
          </a:xfrm>
          <a:prstGeom prst="rightArrow">
            <a:avLst>
              <a:gd name="adj1" fmla="val 50000"/>
              <a:gd name="adj2" fmla="val 516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8685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38113"/>
            <a:ext cx="8507413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(taylor-series 2 3 g1) </a:t>
            </a:r>
            <a:r>
              <a:rPr lang="ja-JP" altLang="en-US" sz="3200"/>
              <a:t>から </a:t>
            </a:r>
            <a:r>
              <a:rPr lang="en-US" altLang="ja-JP" sz="3200"/>
              <a:t>34 </a:t>
            </a:r>
            <a:r>
              <a:rPr lang="ja-JP" altLang="en-US" sz="3200"/>
              <a:t>に至る過程の概略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700088"/>
            <a:ext cx="8686800" cy="569436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2 3</a:t>
            </a:r>
            <a:r>
              <a:rPr lang="ja-JP" altLang="en-US" sz="2000"/>
              <a:t>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2 2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2) (expt 2 2))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2 1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2) (expt 2 2))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1) (expt 2 1)) (taylor-series 2 0 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))))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3) (expt 2 3))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2) (expt 2 2)) (+ (*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1) (expt 2 1)) (</a:t>
            </a:r>
            <a:r>
              <a:rPr lang="en-US" altLang="ja-JP" sz="2000">
                <a:solidFill>
                  <a:schemeClr val="accent2"/>
                </a:solidFill>
              </a:rPr>
              <a:t>g1</a:t>
            </a:r>
            <a:r>
              <a:rPr lang="en-US" altLang="ja-JP" sz="2000"/>
              <a:t> 2 0))))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...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000"/>
              <a:t>= 34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33350" y="793750"/>
            <a:ext cx="4986338" cy="12112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621088" y="2138363"/>
            <a:ext cx="5434012" cy="46402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2 3</a:t>
            </a:r>
            <a:r>
              <a:rPr lang="ja-JP" altLang="en-US" sz="2400"/>
              <a:t> </a:t>
            </a:r>
            <a:r>
              <a:rPr lang="en-US" altLang="ja-JP" sz="2400">
                <a:solidFill>
                  <a:schemeClr val="accent2"/>
                </a:solidFill>
              </a:rPr>
              <a:t>g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[(= 3 0)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 0)]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(*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3) (expt 2 3))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(- 3 1)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))])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[false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 0)]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(*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3) (expt 2 3))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(- 3 1)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))])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(*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3) (expt 2 3))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(- 3 1)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(* (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3) (expt 2 3))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2 2 </a:t>
            </a:r>
            <a:r>
              <a:rPr lang="en-US" altLang="ja-JP" sz="2400">
                <a:solidFill>
                  <a:schemeClr val="accent2"/>
                </a:solidFill>
              </a:rPr>
              <a:t>g1</a:t>
            </a:r>
            <a:r>
              <a:rPr lang="en-US" altLang="ja-JP" sz="2400"/>
              <a:t>))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540000" y="2235200"/>
            <a:ext cx="94615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部分は</a:t>
            </a:r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 rot="2542187" flipH="1">
            <a:off x="2930525" y="2032000"/>
            <a:ext cx="855663" cy="414338"/>
          </a:xfrm>
          <a:prstGeom prst="rightArrow">
            <a:avLst>
              <a:gd name="adj1" fmla="val 50000"/>
              <a:gd name="adj2" fmla="val 516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933825" y="2581275"/>
            <a:ext cx="4945063" cy="13779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V="1">
            <a:off x="4214813" y="3949700"/>
            <a:ext cx="169862" cy="5603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47625" y="4164013"/>
            <a:ext cx="7824788" cy="26765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(define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 n g</a:t>
            </a:r>
            <a:r>
              <a:rPr lang="en-US" altLang="ja-JP" sz="24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0) (</a:t>
            </a:r>
            <a:r>
              <a:rPr lang="en-US" altLang="ja-JP" sz="2400">
                <a:solidFill>
                  <a:schemeClr val="tx2"/>
                </a:solidFill>
              </a:rPr>
              <a:t>g</a:t>
            </a:r>
            <a:r>
              <a:rPr lang="en-US" altLang="ja-JP" sz="2400"/>
              <a:t> 0)]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[else (+ (* (</a:t>
            </a:r>
            <a:r>
              <a:rPr lang="en-US" altLang="ja-JP" sz="2400">
                <a:solidFill>
                  <a:schemeClr val="tx2"/>
                </a:solidFill>
              </a:rPr>
              <a:t>g n</a:t>
            </a:r>
            <a:r>
              <a:rPr lang="en-US" altLang="ja-JP" sz="2400"/>
              <a:t>) (expt </a:t>
            </a:r>
            <a:r>
              <a:rPr lang="en-US" altLang="ja-JP" sz="2400">
                <a:solidFill>
                  <a:schemeClr val="tx2"/>
                </a:solidFill>
              </a:rPr>
              <a:t>x n</a:t>
            </a:r>
            <a:r>
              <a:rPr lang="en-US" altLang="ja-JP" sz="2400"/>
              <a:t>))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</a:t>
            </a:r>
            <a:r>
              <a:rPr lang="en-US" altLang="ja-JP" sz="2400">
                <a:solidFill>
                  <a:schemeClr val="tx2"/>
                </a:solidFill>
              </a:rPr>
              <a:t>g</a:t>
            </a:r>
            <a:r>
              <a:rPr lang="en-US" altLang="ja-JP" sz="2400"/>
              <a:t>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2 </a:t>
            </a:r>
            <a:r>
              <a:rPr lang="ja-JP" altLang="en-US" sz="2400"/>
              <a:t>で，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3 </a:t>
            </a:r>
            <a:r>
              <a:rPr lang="ja-JP" altLang="en-US" sz="2400"/>
              <a:t>で，</a:t>
            </a:r>
            <a:r>
              <a:rPr lang="en-US" altLang="ja-JP" sz="2400">
                <a:solidFill>
                  <a:schemeClr val="tx2"/>
                </a:solidFill>
              </a:rPr>
              <a:t>g</a:t>
            </a:r>
            <a:r>
              <a:rPr lang="ja-JP" altLang="en-US" sz="2400"/>
              <a:t> を </a:t>
            </a:r>
            <a:r>
              <a:rPr lang="en-US" altLang="ja-JP" sz="2400">
                <a:solidFill>
                  <a:schemeClr val="accent2"/>
                </a:solidFill>
              </a:rPr>
              <a:t>g1 </a:t>
            </a:r>
            <a:r>
              <a:rPr lang="ja-JP" altLang="en-US" sz="2400"/>
              <a:t>で置き換えたもの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1358900" y="5003800"/>
            <a:ext cx="4848225" cy="143827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629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1206500"/>
            <a:ext cx="5168900" cy="67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4000"/>
              <a:t>テーラー展開の式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268288" y="3324225"/>
          <a:ext cx="868997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数式" r:id="rId3" imgW="3822700" imgH="444500" progId="Equation.3">
                  <p:embed/>
                </p:oleObj>
              </mc:Choice>
              <mc:Fallback>
                <p:oleObj name="数式" r:id="rId3" imgW="3822700" imgH="444500" progId="Equation.3">
                  <p:embed/>
                  <p:pic>
                    <p:nvPicPr>
                      <p:cNvPr id="624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324225"/>
                        <a:ext cx="8689975" cy="11207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139825" y="2162175"/>
            <a:ext cx="7434263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/>
              <a:t>関数 </a:t>
            </a:r>
            <a:r>
              <a:rPr lang="en-US" altLang="ja-JP"/>
              <a:t>f </a:t>
            </a:r>
            <a:r>
              <a:rPr lang="ja-JP" altLang="en-US"/>
              <a:t>が，</a:t>
            </a:r>
            <a:r>
              <a:rPr lang="en-US" altLang="ja-JP"/>
              <a:t>0 </a:t>
            </a:r>
            <a:r>
              <a:rPr lang="ja-JP" altLang="en-US"/>
              <a:t>の近傍で定義されていて，点 </a:t>
            </a:r>
            <a:r>
              <a:rPr lang="en-US" altLang="ja-JP"/>
              <a:t>0 </a:t>
            </a:r>
            <a:r>
              <a:rPr lang="ja-JP" altLang="en-US"/>
              <a:t>で</a:t>
            </a:r>
            <a:r>
              <a:rPr lang="en-US" altLang="ja-JP"/>
              <a:t>n </a:t>
            </a:r>
            <a:r>
              <a:rPr lang="ja-JP" altLang="en-US"/>
              <a:t>階微分可能であるとき</a:t>
            </a:r>
          </a:p>
          <a:p>
            <a:pPr eaLnBrk="1" hangingPunct="1">
              <a:buFontTx/>
              <a:buNone/>
            </a:pPr>
            <a:endParaRPr lang="ja-JP" altLang="en-US"/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216025" y="4743450"/>
            <a:ext cx="7434263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>
                <a:solidFill>
                  <a:srgbClr val="000000"/>
                </a:solidFill>
              </a:rPr>
              <a:t>但し，</a:t>
            </a:r>
          </a:p>
          <a:p>
            <a:pPr eaLnBrk="1" hangingPunct="1">
              <a:buFontTx/>
              <a:buNone/>
            </a:pPr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62471" name="Object 7"/>
          <p:cNvGraphicFramePr>
            <a:graphicFrameLocks noChangeAspect="1"/>
          </p:cNvGraphicFramePr>
          <p:nvPr/>
        </p:nvGraphicFramePr>
        <p:xfrm>
          <a:off x="2290763" y="4741863"/>
          <a:ext cx="271621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数式" r:id="rId5" imgW="1066337" imgH="203112" progId="Equation.3">
                  <p:embed/>
                </p:oleObj>
              </mc:Choice>
              <mc:Fallback>
                <p:oleObj name="数式" r:id="rId5" imgW="1066337" imgH="203112" progId="Equation.3">
                  <p:embed/>
                  <p:pic>
                    <p:nvPicPr>
                      <p:cNvPr id="624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4741863"/>
                        <a:ext cx="2716212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テーラー展開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247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147638" y="865188"/>
          <a:ext cx="6030912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数式" r:id="rId3" imgW="1954951" imgH="444307" progId="Equation.3">
                  <p:embed/>
                </p:oleObj>
              </mc:Choice>
              <mc:Fallback>
                <p:oleObj name="数式" r:id="rId3" imgW="1954951" imgH="444307" progId="Equation.3">
                  <p:embed/>
                  <p:pic>
                    <p:nvPicPr>
                      <p:cNvPr id="634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865188"/>
                        <a:ext cx="6030912" cy="1174750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206375" y="2193925"/>
          <a:ext cx="705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数式" r:id="rId5" imgW="2857500" imgH="444500" progId="Equation.3">
                  <p:embed/>
                </p:oleObj>
              </mc:Choice>
              <mc:Fallback>
                <p:oleObj name="数式" r:id="rId5" imgW="2857500" imgH="444500" progId="Equation.3">
                  <p:embed/>
                  <p:pic>
                    <p:nvPicPr>
                      <p:cNvPr id="634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2193925"/>
                        <a:ext cx="7056438" cy="1095375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384925" y="1225550"/>
            <a:ext cx="19859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収束半径：</a:t>
            </a:r>
            <a:r>
              <a:rPr lang="en-US" altLang="ja-JP" sz="2400"/>
              <a:t>∞</a:t>
            </a:r>
          </a:p>
        </p:txBody>
      </p:sp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87313" y="3438525"/>
          <a:ext cx="731837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数式" r:id="rId7" imgW="2933700" imgH="444500" progId="Equation.3">
                  <p:embed/>
                </p:oleObj>
              </mc:Choice>
              <mc:Fallback>
                <p:oleObj name="数式" r:id="rId7" imgW="2933700" imgH="444500" progId="Equation.3">
                  <p:embed/>
                  <p:pic>
                    <p:nvPicPr>
                      <p:cNvPr id="634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3438525"/>
                        <a:ext cx="7318375" cy="1042988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7235825" y="2454275"/>
            <a:ext cx="19859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収束半径：</a:t>
            </a:r>
            <a:r>
              <a:rPr lang="en-US" altLang="ja-JP" sz="2400"/>
              <a:t>∞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7283450" y="4884738"/>
            <a:ext cx="2032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収束半径：１</a:t>
            </a:r>
            <a:endParaRPr lang="en-US" altLang="ja-JP" sz="2400"/>
          </a:p>
        </p:txBody>
      </p:sp>
      <p:graphicFrame>
        <p:nvGraphicFramePr>
          <p:cNvPr id="63497" name="Object 9"/>
          <p:cNvGraphicFramePr>
            <a:graphicFrameLocks noChangeAspect="1"/>
          </p:cNvGraphicFramePr>
          <p:nvPr/>
        </p:nvGraphicFramePr>
        <p:xfrm>
          <a:off x="88900" y="4610100"/>
          <a:ext cx="72755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数式" r:id="rId9" imgW="2946400" imgH="444500" progId="Equation.3">
                  <p:embed/>
                </p:oleObj>
              </mc:Choice>
              <mc:Fallback>
                <p:oleObj name="数式" r:id="rId9" imgW="2946400" imgH="444500" progId="Equation.3">
                  <p:embed/>
                  <p:pic>
                    <p:nvPicPr>
                      <p:cNvPr id="634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4610100"/>
                        <a:ext cx="7275513" cy="1023938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275513" y="3741738"/>
            <a:ext cx="19859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収束半径：</a:t>
            </a:r>
            <a:r>
              <a:rPr lang="en-US" altLang="ja-JP" sz="2400"/>
              <a:t>∞</a:t>
            </a:r>
          </a:p>
        </p:txBody>
      </p:sp>
      <p:graphicFrame>
        <p:nvGraphicFramePr>
          <p:cNvPr id="63499" name="Object 11"/>
          <p:cNvGraphicFramePr>
            <a:graphicFrameLocks noChangeAspect="1"/>
          </p:cNvGraphicFramePr>
          <p:nvPr/>
        </p:nvGraphicFramePr>
        <p:xfrm>
          <a:off x="187325" y="5756275"/>
          <a:ext cx="711676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数式" r:id="rId11" imgW="2882900" imgH="444500" progId="Equation.3">
                  <p:embed/>
                </p:oleObj>
              </mc:Choice>
              <mc:Fallback>
                <p:oleObj name="数式" r:id="rId11" imgW="2882900" imgH="444500" progId="Equation.3">
                  <p:embed/>
                  <p:pic>
                    <p:nvPicPr>
                      <p:cNvPr id="634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5756275"/>
                        <a:ext cx="7116763" cy="1023938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7308850" y="6061075"/>
            <a:ext cx="2032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収束半径：１</a:t>
            </a:r>
            <a:endParaRPr lang="en-US" altLang="ja-JP" sz="240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テーラー展開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53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849586"/>
            <a:ext cx="8262938" cy="4884737"/>
          </a:xfrm>
        </p:spPr>
        <p:txBody>
          <a:bodyPr/>
          <a:lstStyle/>
          <a:p>
            <a:pPr eaLnBrk="1" hangingPunct="1"/>
            <a:r>
              <a:rPr lang="en-US" altLang="ja-JP" dirty="0"/>
              <a:t>(</a:t>
            </a:r>
            <a:r>
              <a:rPr lang="en-US" altLang="ja-JP" dirty="0" err="1"/>
              <a:t>expt</a:t>
            </a:r>
            <a:r>
              <a:rPr lang="en-US" altLang="ja-JP" dirty="0"/>
              <a:t> 11 200)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	11</a:t>
            </a:r>
            <a:r>
              <a:rPr lang="en-US" altLang="ja-JP" baseline="30000" dirty="0"/>
              <a:t>200</a:t>
            </a:r>
            <a:r>
              <a:rPr lang="en-US" altLang="ja-JP" dirty="0"/>
              <a:t> </a:t>
            </a:r>
            <a:r>
              <a:rPr lang="ja-JP" altLang="en-US" dirty="0"/>
              <a:t>を，有理数で計算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⇒	</a:t>
            </a:r>
            <a:r>
              <a:rPr lang="ja-JP" altLang="en-US" dirty="0"/>
              <a:t>結果は有理数で得られる</a:t>
            </a:r>
          </a:p>
          <a:p>
            <a:pPr eaLnBrk="1" hangingPunct="1"/>
            <a:endParaRPr lang="ja-JP" altLang="en-US" dirty="0"/>
          </a:p>
          <a:p>
            <a:pPr eaLnBrk="1" hangingPunct="1"/>
            <a:r>
              <a:rPr lang="en-US" altLang="ja-JP" dirty="0"/>
              <a:t>(</a:t>
            </a:r>
            <a:r>
              <a:rPr lang="en-US" altLang="ja-JP" dirty="0" err="1"/>
              <a:t>expt</a:t>
            </a:r>
            <a:r>
              <a:rPr lang="en-US" altLang="ja-JP" dirty="0"/>
              <a:t> #</a:t>
            </a:r>
            <a:r>
              <a:rPr lang="en-US" altLang="ja-JP" dirty="0" err="1"/>
              <a:t>i11</a:t>
            </a:r>
            <a:r>
              <a:rPr lang="en-US" altLang="ja-JP" dirty="0"/>
              <a:t> 200)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11</a:t>
            </a:r>
            <a:r>
              <a:rPr lang="en-US" altLang="ja-JP" baseline="30000" dirty="0"/>
              <a:t>200</a:t>
            </a:r>
            <a:r>
              <a:rPr lang="en-US" altLang="ja-JP" dirty="0"/>
              <a:t> </a:t>
            </a:r>
            <a:r>
              <a:rPr lang="ja-JP" altLang="en-US" dirty="0"/>
              <a:t>を，十数桁の小数で計算（</a:t>
            </a:r>
            <a:r>
              <a:rPr lang="ja-JP" altLang="en-US" dirty="0">
                <a:solidFill>
                  <a:schemeClr val="tx2"/>
                </a:solidFill>
              </a:rPr>
              <a:t>近似値</a:t>
            </a:r>
            <a:r>
              <a:rPr lang="ja-JP" altLang="en-US" dirty="0"/>
              <a:t>）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⇒</a:t>
            </a:r>
            <a:r>
              <a:rPr lang="ja-JP" altLang="en-US" dirty="0"/>
              <a:t>　結果は小数で得られる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436114" y="3137056"/>
            <a:ext cx="678788" cy="48418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27275" y="5161011"/>
            <a:ext cx="7032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8000"/>
                </a:solidFill>
              </a:rPr>
              <a:t>(</a:t>
            </a:r>
            <a:r>
              <a:rPr lang="en-US" altLang="ja-JP" sz="2800" dirty="0" err="1">
                <a:solidFill>
                  <a:srgbClr val="008000"/>
                </a:solidFill>
              </a:rPr>
              <a:t>expt</a:t>
            </a:r>
            <a:r>
              <a:rPr lang="en-US" altLang="ja-JP" sz="2800" dirty="0">
                <a:solidFill>
                  <a:srgbClr val="008000"/>
                </a:solidFill>
              </a:rPr>
              <a:t> #</a:t>
            </a:r>
            <a:r>
              <a:rPr lang="en-US" altLang="ja-JP" sz="2800" dirty="0" err="1">
                <a:solidFill>
                  <a:srgbClr val="008000"/>
                </a:solidFill>
              </a:rPr>
              <a:t>i11</a:t>
            </a:r>
            <a:r>
              <a:rPr lang="en-US" altLang="ja-JP" sz="2800" dirty="0">
                <a:solidFill>
                  <a:srgbClr val="008000"/>
                </a:solidFill>
              </a:rPr>
              <a:t> 200) = #</a:t>
            </a:r>
            <a:r>
              <a:rPr lang="en-US" altLang="ja-JP" sz="2800" dirty="0" err="1">
                <a:solidFill>
                  <a:srgbClr val="008000"/>
                </a:solidFill>
              </a:rPr>
              <a:t>i1.8990527646046183e+208</a:t>
            </a:r>
            <a:endParaRPr lang="ja-JP" altLang="en-US" sz="2800" dirty="0">
              <a:solidFill>
                <a:srgbClr val="008000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151412" y="5170536"/>
            <a:ext cx="371475" cy="48418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910112" y="5735686"/>
            <a:ext cx="59642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この「#</a:t>
            </a:r>
            <a:r>
              <a:rPr lang="en-US" altLang="ja-JP" sz="2400"/>
              <a:t>i」</a:t>
            </a:r>
            <a:r>
              <a:rPr lang="ja-JP" altLang="en-US" sz="2400"/>
              <a:t>は「結果が近似値</a:t>
            </a:r>
            <a:r>
              <a:rPr lang="en-US" altLang="ja-JP" sz="2400"/>
              <a:t>」</a:t>
            </a:r>
            <a:r>
              <a:rPr lang="ja-JP" altLang="en-US" sz="2400"/>
              <a:t>という意味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#</a:t>
            </a:r>
            <a:r>
              <a:rPr lang="en-US" altLang="ja-JP" dirty="0" err="1"/>
              <a:t>i</a:t>
            </a:r>
            <a:r>
              <a:rPr lang="en-US" altLang="ja-JP" dirty="0"/>
              <a:t> </a:t>
            </a:r>
            <a:r>
              <a:rPr lang="ja-JP" altLang="en-US" dirty="0"/>
              <a:t>の意味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1757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533524"/>
            <a:ext cx="8272463" cy="18399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</a:pPr>
            <a:r>
              <a:rPr lang="ja-JP" altLang="en-US" dirty="0"/>
              <a:t>例題５の「</a:t>
            </a:r>
            <a:r>
              <a:rPr lang="en-US" altLang="ja-JP" dirty="0" err="1">
                <a:solidFill>
                  <a:schemeClr val="accent2"/>
                </a:solidFill>
              </a:rPr>
              <a:t>taylor</a:t>
            </a:r>
            <a:r>
              <a:rPr lang="en-US" altLang="ja-JP" dirty="0">
                <a:solidFill>
                  <a:schemeClr val="accent2"/>
                </a:solidFill>
              </a:rPr>
              <a:t>-series</a:t>
            </a:r>
            <a:r>
              <a:rPr lang="ja-JP" altLang="en-US" dirty="0"/>
              <a:t>」を使って，指数関数のテーラー展開の値を求める</a:t>
            </a:r>
            <a:endParaRPr lang="en-US" altLang="ja-JP" dirty="0"/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</p:txBody>
      </p:sp>
      <p:graphicFrame>
        <p:nvGraphicFramePr>
          <p:cNvPr id="64516" name="Object 9"/>
          <p:cNvGraphicFramePr>
            <a:graphicFrameLocks noChangeAspect="1"/>
          </p:cNvGraphicFramePr>
          <p:nvPr/>
        </p:nvGraphicFramePr>
        <p:xfrm>
          <a:off x="600075" y="3373438"/>
          <a:ext cx="7920038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数式" r:id="rId3" imgW="1954951" imgH="444307" progId="Equation.3">
                  <p:embed/>
                </p:oleObj>
              </mc:Choice>
              <mc:Fallback>
                <p:oleObj name="数式" r:id="rId3" imgW="1954951" imgH="444307" progId="Equation.3">
                  <p:embed/>
                  <p:pic>
                    <p:nvPicPr>
                      <p:cNvPr id="6451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3373438"/>
                        <a:ext cx="7920038" cy="1641475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例題６．指数関数のテーラー展開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750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39763" y="412750"/>
            <a:ext cx="57753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0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18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18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18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147763" y="1206500"/>
            <a:ext cx="7610475" cy="49911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taylor-series: number number (number -&gt; number)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               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(taylor-series 2 3 g) =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(+ (* (g 3) (expt 2 3)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     (+ (* (g 2) (expt 2 2))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          (+ (* (g 1) (expt 2 1))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               (g 0))))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x n g</a:t>
            </a:r>
            <a:r>
              <a:rPr lang="en-US" altLang="ja-JP" sz="2000"/>
              <a:t>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[(=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 0) (</a:t>
            </a:r>
            <a:r>
              <a:rPr lang="en-US" altLang="ja-JP" sz="2000">
                <a:solidFill>
                  <a:schemeClr val="tx2"/>
                </a:solidFill>
              </a:rPr>
              <a:t>g</a:t>
            </a:r>
            <a:r>
              <a:rPr lang="en-US" altLang="ja-JP" sz="2000"/>
              <a:t> 0)]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[else (+ (* (</a:t>
            </a:r>
            <a:r>
              <a:rPr lang="en-US" altLang="ja-JP" sz="2000">
                <a:solidFill>
                  <a:schemeClr val="tx2"/>
                </a:solidFill>
              </a:rPr>
              <a:t>g n</a:t>
            </a:r>
            <a:r>
              <a:rPr lang="en-US" altLang="ja-JP" sz="2000"/>
              <a:t>) (expt </a:t>
            </a:r>
            <a:r>
              <a:rPr lang="en-US" altLang="ja-JP" sz="2000">
                <a:solidFill>
                  <a:schemeClr val="tx2"/>
                </a:solidFill>
              </a:rPr>
              <a:t>x n</a:t>
            </a:r>
            <a:r>
              <a:rPr lang="en-US" altLang="ja-JP" sz="2000"/>
              <a:t>))</a:t>
            </a:r>
            <a:endParaRPr lang="ja-JP" altLang="en-US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  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x</a:t>
            </a:r>
            <a:r>
              <a:rPr lang="en-US" altLang="ja-JP" sz="2000"/>
              <a:t> (-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 1) </a:t>
            </a:r>
            <a:r>
              <a:rPr lang="en-US" altLang="ja-JP" sz="2000">
                <a:solidFill>
                  <a:schemeClr val="tx2"/>
                </a:solidFill>
              </a:rPr>
              <a:t>g</a:t>
            </a:r>
            <a:r>
              <a:rPr lang="en-US" altLang="ja-JP" sz="2000"/>
              <a:t>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factorial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k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[(= </a:t>
            </a:r>
            <a:r>
              <a:rPr lang="en-US" altLang="ja-JP" sz="2000">
                <a:solidFill>
                  <a:schemeClr val="tx2"/>
                </a:solidFill>
              </a:rPr>
              <a:t>k</a:t>
            </a:r>
            <a:r>
              <a:rPr lang="en-US" altLang="ja-JP" sz="2000"/>
              <a:t> 0) 1]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[else (* </a:t>
            </a:r>
            <a:r>
              <a:rPr lang="en-US" altLang="ja-JP" sz="2000">
                <a:solidFill>
                  <a:schemeClr val="tx2"/>
                </a:solidFill>
              </a:rPr>
              <a:t>k</a:t>
            </a:r>
            <a:r>
              <a:rPr lang="en-US" altLang="ja-JP" sz="2000"/>
              <a:t> (</a:t>
            </a:r>
            <a:r>
              <a:rPr lang="en-US" altLang="ja-JP" sz="2000">
                <a:solidFill>
                  <a:schemeClr val="accent2"/>
                </a:solidFill>
              </a:rPr>
              <a:t>factorial</a:t>
            </a:r>
            <a:r>
              <a:rPr lang="en-US" altLang="ja-JP" sz="2000"/>
              <a:t> (- </a:t>
            </a:r>
            <a:r>
              <a:rPr lang="en-US" altLang="ja-JP" sz="2000">
                <a:solidFill>
                  <a:schemeClr val="tx2"/>
                </a:solidFill>
              </a:rPr>
              <a:t>k</a:t>
            </a:r>
            <a:r>
              <a:rPr lang="en-US" altLang="ja-JP" sz="2000"/>
              <a:t> 1)))]))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exp-term</a:t>
            </a:r>
            <a:r>
              <a:rPr lang="ja-JP" altLang="en-US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k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(/ 1 (</a:t>
            </a:r>
            <a:r>
              <a:rPr lang="en-US" altLang="ja-JP" sz="2000">
                <a:solidFill>
                  <a:schemeClr val="accent2"/>
                </a:solidFill>
              </a:rPr>
              <a:t>factorial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k</a:t>
            </a:r>
            <a:r>
              <a:rPr lang="en-US" altLang="ja-JP" sz="2000"/>
              <a:t>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my-exp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x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x</a:t>
            </a:r>
            <a:r>
              <a:rPr lang="en-US" altLang="ja-JP" sz="2000"/>
              <a:t> 20 </a:t>
            </a:r>
            <a:r>
              <a:rPr lang="en-US" altLang="ja-JP" sz="2000">
                <a:solidFill>
                  <a:schemeClr val="accent2"/>
                </a:solidFill>
              </a:rPr>
              <a:t>exp-term</a:t>
            </a:r>
            <a:r>
              <a:rPr lang="en-US" altLang="ja-JP" sz="2000"/>
              <a:t>))</a:t>
            </a:r>
            <a:endParaRPr lang="ja-JP" altLang="en-US" sz="2000"/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527425" y="6354452"/>
            <a:ext cx="4879975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次ページに進んでください</a:t>
            </a:r>
          </a:p>
        </p:txBody>
      </p:sp>
      <p:sp>
        <p:nvSpPr>
          <p:cNvPr id="65542" name="Rectangle 8"/>
          <p:cNvSpPr>
            <a:spLocks noChangeArrowheads="1"/>
          </p:cNvSpPr>
          <p:nvPr/>
        </p:nvSpPr>
        <p:spPr bwMode="auto">
          <a:xfrm>
            <a:off x="1193800" y="1239838"/>
            <a:ext cx="5572125" cy="29368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3" name="Text Box 9"/>
          <p:cNvSpPr txBox="1">
            <a:spLocks noChangeArrowheads="1"/>
          </p:cNvSpPr>
          <p:nvPr/>
        </p:nvSpPr>
        <p:spPr bwMode="auto">
          <a:xfrm>
            <a:off x="7112000" y="2282825"/>
            <a:ext cx="11080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と同じ</a:t>
            </a:r>
          </a:p>
        </p:txBody>
      </p:sp>
      <p:sp>
        <p:nvSpPr>
          <p:cNvPr id="65544" name="AutoShape 10"/>
          <p:cNvSpPr>
            <a:spLocks/>
          </p:cNvSpPr>
          <p:nvPr/>
        </p:nvSpPr>
        <p:spPr bwMode="auto">
          <a:xfrm>
            <a:off x="6875463" y="1303338"/>
            <a:ext cx="185737" cy="2768600"/>
          </a:xfrm>
          <a:prstGeom prst="rightBrace">
            <a:avLst>
              <a:gd name="adj1" fmla="val 12421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「例題６．指数関数のテーラー展開」の手順 </a:t>
            </a:r>
            <a:r>
              <a:rPr lang="en-US" altLang="ja-JP" sz="2800" dirty="0"/>
              <a:t>(1/2)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4616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5"/>
          <p:cNvSpPr txBox="1">
            <a:spLocks noChangeArrowheads="1"/>
          </p:cNvSpPr>
          <p:nvPr/>
        </p:nvSpPr>
        <p:spPr bwMode="auto">
          <a:xfrm>
            <a:off x="596900" y="1531938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66564" name="Text Box 6"/>
          <p:cNvSpPr txBox="1">
            <a:spLocks noChangeArrowheads="1"/>
          </p:cNvSpPr>
          <p:nvPr/>
        </p:nvSpPr>
        <p:spPr bwMode="auto">
          <a:xfrm>
            <a:off x="3091009" y="6078538"/>
            <a:ext cx="5211519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次は，例題７に進んでください</a:t>
            </a:r>
          </a:p>
        </p:txBody>
      </p:sp>
      <p:sp>
        <p:nvSpPr>
          <p:cNvPr id="66565" name="Text Box 7"/>
          <p:cNvSpPr txBox="1">
            <a:spLocks noChangeArrowheads="1"/>
          </p:cNvSpPr>
          <p:nvPr/>
        </p:nvSpPr>
        <p:spPr bwMode="auto">
          <a:xfrm>
            <a:off x="1041400" y="2192338"/>
            <a:ext cx="6696075" cy="22796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my-exp </a:t>
            </a:r>
            <a:r>
              <a:rPr lang="en-US" altLang="ja-JP" sz="2400"/>
              <a:t>0)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my-exp </a:t>
            </a:r>
            <a:r>
              <a:rPr lang="en-US" altLang="ja-JP" sz="2400"/>
              <a:t>1)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my-exp </a:t>
            </a:r>
            <a:r>
              <a:rPr lang="en-US" altLang="ja-JP" sz="2400"/>
              <a:t>2)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my-exp </a:t>
            </a:r>
            <a:r>
              <a:rPr lang="en-US" altLang="ja-JP" sz="2400"/>
              <a:t>3)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my-exp </a:t>
            </a:r>
            <a:r>
              <a:rPr lang="en-US" altLang="ja-JP" sz="2400"/>
              <a:t>#i1)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my-exp </a:t>
            </a:r>
            <a:r>
              <a:rPr lang="en-US" altLang="ja-JP" sz="2400"/>
              <a:t>#i2)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my-exp </a:t>
            </a:r>
            <a:r>
              <a:rPr lang="en-US" altLang="ja-JP" sz="2400"/>
              <a:t>#i3)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「例題６．指数関数のテーラー展開」の手順 </a:t>
            </a:r>
            <a:r>
              <a:rPr lang="en-US" altLang="ja-JP" sz="3200" dirty="0"/>
              <a:t>(2/2)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685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1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0"/>
            <a:ext cx="46069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D5047-25F4-4A32-8757-2342D1FBC889}" type="slidenum">
              <a:rPr lang="ja-JP" altLang="en-US" smtClean="0"/>
              <a:pPr>
                <a:defRPr/>
              </a:pPr>
              <a:t>63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699415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3050" y="49213"/>
            <a:ext cx="8001000" cy="65944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2800" dirty="0"/>
              <a:t>(define (</a:t>
            </a:r>
            <a:r>
              <a:rPr lang="en-US" altLang="ja-JP" sz="2800" dirty="0" err="1">
                <a:solidFill>
                  <a:schemeClr val="accent2"/>
                </a:solidFill>
              </a:rPr>
              <a:t>taylor</a:t>
            </a:r>
            <a:r>
              <a:rPr lang="en-US" altLang="ja-JP" sz="2800" dirty="0">
                <a:solidFill>
                  <a:schemeClr val="accent2"/>
                </a:solidFill>
              </a:rPr>
              <a:t>-series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x n g</a:t>
            </a:r>
            <a:r>
              <a:rPr lang="en-US" altLang="ja-JP" sz="2800" dirty="0"/>
              <a:t>) 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  (</a:t>
            </a:r>
            <a:r>
              <a:rPr lang="en-US" altLang="ja-JP" sz="2800" dirty="0" err="1"/>
              <a:t>cond</a:t>
            </a:r>
            <a:endParaRPr lang="en-US" altLang="ja-JP" sz="2800" dirty="0"/>
          </a:p>
          <a:p>
            <a:pPr eaLnBrk="1" hangingPunct="1">
              <a:buFontTx/>
              <a:buNone/>
            </a:pPr>
            <a:r>
              <a:rPr lang="en-US" altLang="ja-JP" sz="2800" dirty="0"/>
              <a:t>        [(= </a:t>
            </a:r>
            <a:r>
              <a:rPr lang="en-US" altLang="ja-JP" sz="2800" dirty="0">
                <a:solidFill>
                  <a:schemeClr val="tx2"/>
                </a:solidFill>
              </a:rPr>
              <a:t>n</a:t>
            </a:r>
            <a:r>
              <a:rPr lang="en-US" altLang="ja-JP" sz="2800" dirty="0"/>
              <a:t> 0) (</a:t>
            </a:r>
            <a:r>
              <a:rPr lang="en-US" altLang="ja-JP" sz="2800" dirty="0">
                <a:solidFill>
                  <a:schemeClr val="tx2"/>
                </a:solidFill>
              </a:rPr>
              <a:t>g</a:t>
            </a:r>
            <a:r>
              <a:rPr lang="en-US" altLang="ja-JP" sz="2800" dirty="0"/>
              <a:t> 0)]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      [else (+ (* (</a:t>
            </a:r>
            <a:r>
              <a:rPr lang="en-US" altLang="ja-JP" sz="2800" dirty="0">
                <a:solidFill>
                  <a:schemeClr val="tx2"/>
                </a:solidFill>
              </a:rPr>
              <a:t>g n</a:t>
            </a:r>
            <a:r>
              <a:rPr lang="en-US" altLang="ja-JP" sz="2800" dirty="0"/>
              <a:t>) (</a:t>
            </a:r>
            <a:r>
              <a:rPr lang="en-US" altLang="ja-JP" sz="2800" dirty="0" err="1"/>
              <a:t>expt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x n</a:t>
            </a:r>
            <a:r>
              <a:rPr lang="en-US" altLang="ja-JP" sz="2800" dirty="0"/>
              <a:t>))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                   (</a:t>
            </a:r>
            <a:r>
              <a:rPr lang="en-US" altLang="ja-JP" sz="2800" dirty="0" err="1">
                <a:solidFill>
                  <a:schemeClr val="accent2"/>
                </a:solidFill>
              </a:rPr>
              <a:t>taylor</a:t>
            </a:r>
            <a:r>
              <a:rPr lang="en-US" altLang="ja-JP" sz="2800" dirty="0">
                <a:solidFill>
                  <a:schemeClr val="accent2"/>
                </a:solidFill>
              </a:rPr>
              <a:t>-series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x</a:t>
            </a:r>
            <a:r>
              <a:rPr lang="en-US" altLang="ja-JP" sz="2800" dirty="0"/>
              <a:t> (- </a:t>
            </a:r>
            <a:r>
              <a:rPr lang="en-US" altLang="ja-JP" sz="2800" dirty="0">
                <a:solidFill>
                  <a:schemeClr val="tx2"/>
                </a:solidFill>
              </a:rPr>
              <a:t>n</a:t>
            </a:r>
            <a:r>
              <a:rPr lang="en-US" altLang="ja-JP" sz="2800" dirty="0"/>
              <a:t> 1) </a:t>
            </a:r>
            <a:r>
              <a:rPr lang="en-US" altLang="ja-JP" sz="2800" dirty="0">
                <a:solidFill>
                  <a:schemeClr val="tx2"/>
                </a:solidFill>
              </a:rPr>
              <a:t>g</a:t>
            </a:r>
            <a:r>
              <a:rPr lang="en-US" altLang="ja-JP" sz="2800" dirty="0"/>
              <a:t>))]))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(define (</a:t>
            </a:r>
            <a:r>
              <a:rPr lang="en-US" altLang="ja-JP" sz="2800" dirty="0">
                <a:solidFill>
                  <a:schemeClr val="accent2"/>
                </a:solidFill>
              </a:rPr>
              <a:t>factorial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k</a:t>
            </a:r>
            <a:r>
              <a:rPr lang="en-US" altLang="ja-JP" sz="28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  (</a:t>
            </a:r>
            <a:r>
              <a:rPr lang="en-US" altLang="ja-JP" sz="2800" dirty="0" err="1"/>
              <a:t>cond</a:t>
            </a:r>
            <a:endParaRPr lang="en-US" altLang="ja-JP" sz="2800" dirty="0"/>
          </a:p>
          <a:p>
            <a:pPr eaLnBrk="1" hangingPunct="1">
              <a:buFontTx/>
              <a:buNone/>
            </a:pPr>
            <a:r>
              <a:rPr lang="en-US" altLang="ja-JP" sz="2800" dirty="0"/>
              <a:t>        [(= </a:t>
            </a:r>
            <a:r>
              <a:rPr lang="en-US" altLang="ja-JP" sz="2800" dirty="0">
                <a:solidFill>
                  <a:schemeClr val="tx2"/>
                </a:solidFill>
              </a:rPr>
              <a:t>k</a:t>
            </a:r>
            <a:r>
              <a:rPr lang="en-US" altLang="ja-JP" sz="2800" dirty="0"/>
              <a:t> 0) 1]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      [else (* </a:t>
            </a:r>
            <a:r>
              <a:rPr lang="en-US" altLang="ja-JP" sz="2800" dirty="0">
                <a:solidFill>
                  <a:schemeClr val="tx2"/>
                </a:solidFill>
              </a:rPr>
              <a:t>k</a:t>
            </a:r>
            <a:r>
              <a:rPr lang="en-US" altLang="ja-JP" sz="2800" dirty="0"/>
              <a:t> (</a:t>
            </a:r>
            <a:r>
              <a:rPr lang="en-US" altLang="ja-JP" sz="2800" dirty="0">
                <a:solidFill>
                  <a:schemeClr val="accent2"/>
                </a:solidFill>
              </a:rPr>
              <a:t>factorial</a:t>
            </a:r>
            <a:r>
              <a:rPr lang="en-US" altLang="ja-JP" sz="2800" dirty="0"/>
              <a:t> (- </a:t>
            </a:r>
            <a:r>
              <a:rPr lang="en-US" altLang="ja-JP" sz="2800" dirty="0">
                <a:solidFill>
                  <a:schemeClr val="tx2"/>
                </a:solidFill>
              </a:rPr>
              <a:t>k</a:t>
            </a:r>
            <a:r>
              <a:rPr lang="en-US" altLang="ja-JP" sz="2800" dirty="0"/>
              <a:t> 1)))]))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(define (</a:t>
            </a:r>
            <a:r>
              <a:rPr lang="en-US" altLang="ja-JP" sz="2800" dirty="0" err="1">
                <a:solidFill>
                  <a:schemeClr val="accent2"/>
                </a:solidFill>
              </a:rPr>
              <a:t>exp</a:t>
            </a:r>
            <a:r>
              <a:rPr lang="en-US" altLang="ja-JP" sz="2800" dirty="0">
                <a:solidFill>
                  <a:schemeClr val="accent2"/>
                </a:solidFill>
              </a:rPr>
              <a:t>-term</a:t>
            </a:r>
            <a:r>
              <a:rPr lang="ja-JP" altLang="en-US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k</a:t>
            </a:r>
            <a:r>
              <a:rPr lang="en-US" altLang="ja-JP" sz="28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(/ 1 (</a:t>
            </a:r>
            <a:r>
              <a:rPr lang="en-US" altLang="ja-JP" sz="2800" dirty="0">
                <a:solidFill>
                  <a:schemeClr val="accent2"/>
                </a:solidFill>
              </a:rPr>
              <a:t>factorial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k</a:t>
            </a:r>
            <a:r>
              <a:rPr lang="en-US" altLang="ja-JP" sz="2800" dirty="0"/>
              <a:t>)))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(define (</a:t>
            </a:r>
            <a:r>
              <a:rPr lang="en-US" altLang="ja-JP" sz="2800" dirty="0">
                <a:solidFill>
                  <a:schemeClr val="accent2"/>
                </a:solidFill>
              </a:rPr>
              <a:t>my-</a:t>
            </a:r>
            <a:r>
              <a:rPr lang="en-US" altLang="ja-JP" sz="2800" dirty="0" err="1">
                <a:solidFill>
                  <a:schemeClr val="accent2"/>
                </a:solidFill>
              </a:rPr>
              <a:t>exp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x</a:t>
            </a:r>
            <a:r>
              <a:rPr lang="en-US" altLang="ja-JP" sz="28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(</a:t>
            </a:r>
            <a:r>
              <a:rPr lang="en-US" altLang="ja-JP" sz="2800" dirty="0" err="1">
                <a:solidFill>
                  <a:schemeClr val="accent2"/>
                </a:solidFill>
              </a:rPr>
              <a:t>taylor</a:t>
            </a:r>
            <a:r>
              <a:rPr lang="en-US" altLang="ja-JP" sz="2800" dirty="0">
                <a:solidFill>
                  <a:schemeClr val="accent2"/>
                </a:solidFill>
              </a:rPr>
              <a:t>-series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x</a:t>
            </a:r>
            <a:r>
              <a:rPr lang="en-US" altLang="ja-JP" sz="2800" dirty="0"/>
              <a:t> 20 </a:t>
            </a:r>
            <a:r>
              <a:rPr lang="en-US" altLang="ja-JP" sz="2800" dirty="0" err="1">
                <a:solidFill>
                  <a:schemeClr val="accent2"/>
                </a:solidFill>
              </a:rPr>
              <a:t>exp</a:t>
            </a:r>
            <a:r>
              <a:rPr lang="en-US" altLang="ja-JP" sz="2800" dirty="0">
                <a:solidFill>
                  <a:schemeClr val="accent2"/>
                </a:solidFill>
              </a:rPr>
              <a:t>-term</a:t>
            </a:r>
            <a:r>
              <a:rPr lang="en-US" altLang="ja-JP" sz="2800" dirty="0"/>
              <a:t>))</a:t>
            </a:r>
            <a:endParaRPr lang="en-US" altLang="ja-JP" sz="2400" dirty="0"/>
          </a:p>
        </p:txBody>
      </p:sp>
      <p:sp>
        <p:nvSpPr>
          <p:cNvPr id="68611" name="AutoShape 3"/>
          <p:cNvSpPr>
            <a:spLocks/>
          </p:cNvSpPr>
          <p:nvPr/>
        </p:nvSpPr>
        <p:spPr bwMode="auto">
          <a:xfrm>
            <a:off x="6532563" y="206375"/>
            <a:ext cx="282575" cy="2322513"/>
          </a:xfrm>
          <a:prstGeom prst="rightBrace">
            <a:avLst>
              <a:gd name="adj1" fmla="val 68493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950075" y="3143250"/>
            <a:ext cx="14157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k </a:t>
            </a:r>
            <a:r>
              <a:rPr lang="ja-JP" altLang="en-US" sz="2400">
                <a:solidFill>
                  <a:srgbClr val="008000"/>
                </a:solidFill>
              </a:rPr>
              <a:t>の階乗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を求める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92088" y="93663"/>
            <a:ext cx="6248400" cy="23574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96850" y="2528888"/>
            <a:ext cx="6237288" cy="188475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5" name="AutoShape 7"/>
          <p:cNvSpPr>
            <a:spLocks/>
          </p:cNvSpPr>
          <p:nvPr/>
        </p:nvSpPr>
        <p:spPr bwMode="auto">
          <a:xfrm>
            <a:off x="6535738" y="2743200"/>
            <a:ext cx="269875" cy="1812925"/>
          </a:xfrm>
          <a:prstGeom prst="rightBrace">
            <a:avLst>
              <a:gd name="adj1" fmla="val 5598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6" name="Rectangle 9"/>
          <p:cNvSpPr>
            <a:spLocks noChangeArrowheads="1"/>
          </p:cNvSpPr>
          <p:nvPr/>
        </p:nvSpPr>
        <p:spPr bwMode="auto">
          <a:xfrm>
            <a:off x="166687" y="5380038"/>
            <a:ext cx="4765675" cy="9461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7" name="Text Box 10"/>
          <p:cNvSpPr txBox="1">
            <a:spLocks noChangeArrowheads="1"/>
          </p:cNvSpPr>
          <p:nvPr/>
        </p:nvSpPr>
        <p:spPr bwMode="auto">
          <a:xfrm>
            <a:off x="5404902" y="5534819"/>
            <a:ext cx="33330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8000"/>
                </a:solidFill>
              </a:rPr>
              <a:t>taylor</a:t>
            </a:r>
            <a:r>
              <a:rPr lang="en-US" altLang="ja-JP" sz="2400" dirty="0">
                <a:solidFill>
                  <a:srgbClr val="008000"/>
                </a:solidFill>
              </a:rPr>
              <a:t>-series </a:t>
            </a:r>
            <a:r>
              <a:rPr lang="ja-JP" altLang="en-US" sz="2400" dirty="0">
                <a:solidFill>
                  <a:srgbClr val="008000"/>
                </a:solidFill>
              </a:rPr>
              <a:t>を使って，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</a:rPr>
              <a:t>e</a:t>
            </a:r>
            <a:r>
              <a:rPr lang="en-US" altLang="ja-JP" sz="2400" baseline="30000" dirty="0">
                <a:solidFill>
                  <a:srgbClr val="008000"/>
                </a:solidFill>
              </a:rPr>
              <a:t>x</a:t>
            </a:r>
            <a:r>
              <a:rPr lang="en-US" altLang="ja-JP" sz="2400" dirty="0">
                <a:solidFill>
                  <a:srgbClr val="008000"/>
                </a:solidFill>
              </a:rPr>
              <a:t> </a:t>
            </a:r>
            <a:r>
              <a:rPr lang="ja-JP" altLang="en-US" sz="2400" dirty="0">
                <a:solidFill>
                  <a:srgbClr val="008000"/>
                </a:solidFill>
              </a:rPr>
              <a:t>（の近似値）を計算</a:t>
            </a:r>
          </a:p>
        </p:txBody>
      </p:sp>
      <p:sp>
        <p:nvSpPr>
          <p:cNvPr id="68618" name="AutoShape 11"/>
          <p:cNvSpPr>
            <a:spLocks/>
          </p:cNvSpPr>
          <p:nvPr/>
        </p:nvSpPr>
        <p:spPr bwMode="auto">
          <a:xfrm>
            <a:off x="5239625" y="5435601"/>
            <a:ext cx="269875" cy="920750"/>
          </a:xfrm>
          <a:prstGeom prst="rightBrace">
            <a:avLst>
              <a:gd name="adj1" fmla="val 28431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9" name="Rectangle 13"/>
          <p:cNvSpPr>
            <a:spLocks noChangeArrowheads="1"/>
          </p:cNvSpPr>
          <p:nvPr/>
        </p:nvSpPr>
        <p:spPr bwMode="auto">
          <a:xfrm>
            <a:off x="169862" y="4469641"/>
            <a:ext cx="4789488" cy="9128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20" name="Text Box 14"/>
          <p:cNvSpPr txBox="1">
            <a:spLocks noChangeArrowheads="1"/>
          </p:cNvSpPr>
          <p:nvPr/>
        </p:nvSpPr>
        <p:spPr bwMode="auto">
          <a:xfrm>
            <a:off x="6697663" y="809625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べき級数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（例題５と同じ）</a:t>
            </a:r>
          </a:p>
        </p:txBody>
      </p:sp>
      <p:sp>
        <p:nvSpPr>
          <p:cNvPr id="68621" name="Text Box 15"/>
          <p:cNvSpPr txBox="1">
            <a:spLocks noChangeArrowheads="1"/>
          </p:cNvSpPr>
          <p:nvPr/>
        </p:nvSpPr>
        <p:spPr bwMode="auto">
          <a:xfrm>
            <a:off x="5504505" y="4646215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係数</a:t>
            </a:r>
          </a:p>
        </p:txBody>
      </p:sp>
      <p:sp>
        <p:nvSpPr>
          <p:cNvPr id="68622" name="AutoShape 16"/>
          <p:cNvSpPr>
            <a:spLocks/>
          </p:cNvSpPr>
          <p:nvPr/>
        </p:nvSpPr>
        <p:spPr bwMode="auto">
          <a:xfrm>
            <a:off x="5200348" y="4479657"/>
            <a:ext cx="269875" cy="920750"/>
          </a:xfrm>
          <a:prstGeom prst="rightBrace">
            <a:avLst>
              <a:gd name="adj1" fmla="val 28431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51594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5" name="Object 4"/>
          <p:cNvGraphicFramePr>
            <a:graphicFrameLocks noChangeAspect="1"/>
          </p:cNvGraphicFramePr>
          <p:nvPr/>
        </p:nvGraphicFramePr>
        <p:xfrm>
          <a:off x="592138" y="1714500"/>
          <a:ext cx="7920037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数式" r:id="rId3" imgW="1954951" imgH="444307" progId="Equation.3">
                  <p:embed/>
                </p:oleObj>
              </mc:Choice>
              <mc:Fallback>
                <p:oleObj name="数式" r:id="rId3" imgW="1954951" imgH="444307" progId="Equation.3">
                  <p:embed/>
                  <p:pic>
                    <p:nvPicPr>
                      <p:cNvPr id="6963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1714500"/>
                        <a:ext cx="7920037" cy="1641475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6" name="Text Box 6"/>
          <p:cNvSpPr txBox="1">
            <a:spLocks noChangeArrowheads="1"/>
          </p:cNvSpPr>
          <p:nvPr/>
        </p:nvSpPr>
        <p:spPr bwMode="auto">
          <a:xfrm>
            <a:off x="2162175" y="4294188"/>
            <a:ext cx="4392613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(define (</a:t>
            </a:r>
            <a:r>
              <a:rPr lang="en-US" altLang="ja-JP" sz="4000">
                <a:solidFill>
                  <a:schemeClr val="accent2"/>
                </a:solidFill>
              </a:rPr>
              <a:t>exp-term</a:t>
            </a:r>
            <a:r>
              <a:rPr lang="ja-JP" altLang="en-US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k</a:t>
            </a:r>
            <a:r>
              <a:rPr lang="en-US" altLang="ja-JP" sz="4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(/ 1 (</a:t>
            </a:r>
            <a:r>
              <a:rPr lang="en-US" altLang="ja-JP" sz="4000">
                <a:solidFill>
                  <a:schemeClr val="accent2"/>
                </a:solidFill>
              </a:rPr>
              <a:t>factorial</a:t>
            </a:r>
            <a:r>
              <a:rPr lang="en-US" altLang="ja-JP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k</a:t>
            </a:r>
            <a:r>
              <a:rPr lang="en-US" altLang="ja-JP" sz="4000"/>
              <a:t>)))</a:t>
            </a:r>
            <a:endParaRPr lang="ja-JP" altLang="en-US" sz="400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指数関数のテーラー展開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47919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58925" y="1568450"/>
            <a:ext cx="6022975" cy="18526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en-US" altLang="ja-JP" sz="4400"/>
              <a:t>(define (</a:t>
            </a:r>
            <a:r>
              <a:rPr lang="en-US" altLang="ja-JP" sz="4400">
                <a:solidFill>
                  <a:schemeClr val="accent2"/>
                </a:solidFill>
              </a:rPr>
              <a:t>my-exp</a:t>
            </a:r>
            <a:r>
              <a:rPr lang="en-US" altLang="ja-JP" sz="4400"/>
              <a:t> </a:t>
            </a:r>
            <a:r>
              <a:rPr lang="en-US" altLang="ja-JP" sz="4400">
                <a:solidFill>
                  <a:schemeClr val="tx2"/>
                </a:solidFill>
              </a:rPr>
              <a:t>x</a:t>
            </a:r>
            <a:r>
              <a:rPr lang="en-US" altLang="ja-JP" sz="44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4400"/>
              <a:t>  (</a:t>
            </a:r>
            <a:r>
              <a:rPr lang="en-US" altLang="ja-JP" sz="4400">
                <a:solidFill>
                  <a:schemeClr val="accent2"/>
                </a:solidFill>
              </a:rPr>
              <a:t>taylor-series</a:t>
            </a:r>
            <a:r>
              <a:rPr lang="en-US" altLang="ja-JP" sz="4400"/>
              <a:t> </a:t>
            </a:r>
            <a:r>
              <a:rPr lang="en-US" altLang="ja-JP" sz="4400">
                <a:solidFill>
                  <a:schemeClr val="tx2"/>
                </a:solidFill>
              </a:rPr>
              <a:t>x</a:t>
            </a:r>
            <a:r>
              <a:rPr lang="en-US" altLang="ja-JP" sz="4400"/>
              <a:t> 20 </a:t>
            </a:r>
            <a:r>
              <a:rPr lang="en-US" altLang="ja-JP" sz="4400">
                <a:solidFill>
                  <a:schemeClr val="accent2"/>
                </a:solidFill>
              </a:rPr>
              <a:t>g2</a:t>
            </a:r>
            <a:r>
              <a:rPr lang="en-US" altLang="ja-JP" sz="4400"/>
              <a:t>))</a:t>
            </a:r>
          </a:p>
        </p:txBody>
      </p:sp>
      <p:graphicFrame>
        <p:nvGraphicFramePr>
          <p:cNvPr id="70660" name="Object 17"/>
          <p:cNvGraphicFramePr>
            <a:graphicFrameLocks noChangeAspect="1"/>
          </p:cNvGraphicFramePr>
          <p:nvPr/>
        </p:nvGraphicFramePr>
        <p:xfrm>
          <a:off x="468313" y="3905250"/>
          <a:ext cx="795337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数式" r:id="rId3" imgW="2908300" imgH="444500" progId="Equation.3">
                  <p:embed/>
                </p:oleObj>
              </mc:Choice>
              <mc:Fallback>
                <p:oleObj name="数式" r:id="rId3" imgW="2908300" imgH="444500" progId="Equation.3">
                  <p:embed/>
                  <p:pic>
                    <p:nvPicPr>
                      <p:cNvPr id="7066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05250"/>
                        <a:ext cx="7953375" cy="1016000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AutoShape 18"/>
          <p:cNvSpPr>
            <a:spLocks/>
          </p:cNvSpPr>
          <p:nvPr/>
        </p:nvSpPr>
        <p:spPr bwMode="auto">
          <a:xfrm rot="5400000">
            <a:off x="4380707" y="3332956"/>
            <a:ext cx="293688" cy="4022725"/>
          </a:xfrm>
          <a:prstGeom prst="rightBrace">
            <a:avLst>
              <a:gd name="adj1" fmla="val 11414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62" name="Text Box 19"/>
          <p:cNvSpPr txBox="1">
            <a:spLocks noChangeArrowheads="1"/>
          </p:cNvSpPr>
          <p:nvPr/>
        </p:nvSpPr>
        <p:spPr bwMode="auto">
          <a:xfrm>
            <a:off x="2620963" y="5594350"/>
            <a:ext cx="3887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x</a:t>
            </a:r>
            <a:r>
              <a:rPr lang="en-US" altLang="ja-JP" baseline="30000"/>
              <a:t>20</a:t>
            </a:r>
            <a:r>
              <a:rPr lang="en-US" altLang="ja-JP"/>
              <a:t>/20! </a:t>
            </a:r>
            <a:r>
              <a:rPr lang="ja-JP" altLang="en-US"/>
              <a:t>の項まで計算</a:t>
            </a:r>
          </a:p>
        </p:txBody>
      </p:sp>
      <p:sp>
        <p:nvSpPr>
          <p:cNvPr id="70663" name="Text Box 20"/>
          <p:cNvSpPr txBox="1">
            <a:spLocks noChangeArrowheads="1"/>
          </p:cNvSpPr>
          <p:nvPr/>
        </p:nvSpPr>
        <p:spPr bwMode="auto">
          <a:xfrm>
            <a:off x="6745288" y="5534025"/>
            <a:ext cx="23653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x</a:t>
            </a:r>
            <a:r>
              <a:rPr lang="en-US" altLang="ja-JP" sz="2800" baseline="30000"/>
              <a:t>21</a:t>
            </a:r>
            <a:r>
              <a:rPr lang="en-US" altLang="ja-JP" sz="2800"/>
              <a:t>/21! </a:t>
            </a:r>
            <a:r>
              <a:rPr lang="ja-JP" altLang="en-US" sz="2800"/>
              <a:t>以降の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部分が誤差</a:t>
            </a:r>
          </a:p>
        </p:txBody>
      </p:sp>
      <p:sp>
        <p:nvSpPr>
          <p:cNvPr id="70664" name="AutoShape 21"/>
          <p:cNvSpPr>
            <a:spLocks/>
          </p:cNvSpPr>
          <p:nvPr/>
        </p:nvSpPr>
        <p:spPr bwMode="auto">
          <a:xfrm rot="5400000">
            <a:off x="7381081" y="4458494"/>
            <a:ext cx="293688" cy="1746250"/>
          </a:xfrm>
          <a:prstGeom prst="rightBrace">
            <a:avLst>
              <a:gd name="adj1" fmla="val 4954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my-</a:t>
            </a:r>
            <a:r>
              <a:rPr lang="en-US" altLang="ja-JP" sz="4000" dirty="0" err="1"/>
              <a:t>exp</a:t>
            </a:r>
            <a:r>
              <a:rPr lang="en-US" altLang="ja-JP" sz="4000" dirty="0"/>
              <a:t> </a:t>
            </a:r>
            <a:r>
              <a:rPr lang="ja-JP" altLang="en-US" sz="4000" dirty="0" err="1"/>
              <a:t>での</a:t>
            </a:r>
            <a:r>
              <a:rPr lang="ja-JP" altLang="en-US" sz="4000" dirty="0"/>
              <a:t>誤差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486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533524"/>
            <a:ext cx="8272463" cy="17684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</a:pPr>
            <a:r>
              <a:rPr lang="ja-JP" altLang="en-US" dirty="0"/>
              <a:t>例題５の「</a:t>
            </a:r>
            <a:r>
              <a:rPr lang="en-US" altLang="ja-JP" dirty="0" err="1">
                <a:solidFill>
                  <a:schemeClr val="accent2"/>
                </a:solidFill>
              </a:rPr>
              <a:t>taylor</a:t>
            </a:r>
            <a:r>
              <a:rPr lang="en-US" altLang="ja-JP" dirty="0">
                <a:solidFill>
                  <a:schemeClr val="accent2"/>
                </a:solidFill>
              </a:rPr>
              <a:t>-series</a:t>
            </a:r>
            <a:r>
              <a:rPr lang="ja-JP" altLang="en-US" dirty="0"/>
              <a:t>」を使って，</a:t>
            </a:r>
            <a:r>
              <a:rPr lang="en-US" altLang="ja-JP" dirty="0"/>
              <a:t>cos </a:t>
            </a:r>
            <a:r>
              <a:rPr lang="ja-JP" altLang="en-US" dirty="0"/>
              <a:t>関数のテーラー展開の値を求める</a:t>
            </a:r>
            <a:endParaRPr lang="en-US" altLang="ja-JP" dirty="0"/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</p:txBody>
      </p:sp>
      <p:graphicFrame>
        <p:nvGraphicFramePr>
          <p:cNvPr id="71684" name="Object 8"/>
          <p:cNvGraphicFramePr>
            <a:graphicFrameLocks noChangeAspect="1"/>
          </p:cNvGraphicFramePr>
          <p:nvPr/>
        </p:nvGraphicFramePr>
        <p:xfrm>
          <a:off x="179388" y="3021013"/>
          <a:ext cx="8813800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数式" r:id="rId3" imgW="2933700" imgH="444500" progId="Equation.3">
                  <p:embed/>
                </p:oleObj>
              </mc:Choice>
              <mc:Fallback>
                <p:oleObj name="数式" r:id="rId3" imgW="2933700" imgH="444500" progId="Equation.3">
                  <p:embed/>
                  <p:pic>
                    <p:nvPicPr>
                      <p:cNvPr id="716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3021013"/>
                        <a:ext cx="8813800" cy="1255712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例題７．</a:t>
            </a:r>
            <a:r>
              <a:rPr lang="en-US" altLang="ja-JP" sz="4000" dirty="0"/>
              <a:t>cos </a:t>
            </a:r>
            <a:r>
              <a:rPr lang="ja-JP" altLang="en-US" sz="4000" dirty="0"/>
              <a:t>関数のテーラー展開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6125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477838" y="534194"/>
            <a:ext cx="7497762" cy="51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ja-JP" altLang="en-US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18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marL="457200" lvl="1" indent="0" eaLnBrk="1" hangingPunct="1">
              <a:lnSpc>
                <a:spcPct val="80000"/>
              </a:lnSpc>
            </a:pPr>
            <a:endParaRPr lang="ja-JP" altLang="en-US" sz="16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147763" y="809625"/>
            <a:ext cx="7610475" cy="60229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taylor-series: number number (number -&gt; number)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                      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(taylor-series 2 3 g) =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       (+ (* (g 3) (expt 2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            (+ (* (g 2) (expt 2 2))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                 (+ (* (g 1) (expt 2 1))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                      (g 0))))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(define (</a:t>
            </a:r>
            <a:r>
              <a:rPr lang="en-US" altLang="ja-JP" sz="1800">
                <a:solidFill>
                  <a:schemeClr val="accent2"/>
                </a:solidFill>
              </a:rPr>
              <a:t>taylor-series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x n g</a:t>
            </a:r>
            <a:r>
              <a:rPr lang="en-US" altLang="ja-JP" sz="1800"/>
              <a:t>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    [(= </a:t>
            </a:r>
            <a:r>
              <a:rPr lang="en-US" altLang="ja-JP" sz="1800">
                <a:solidFill>
                  <a:schemeClr val="tx2"/>
                </a:solidFill>
              </a:rPr>
              <a:t>n</a:t>
            </a:r>
            <a:r>
              <a:rPr lang="en-US" altLang="ja-JP" sz="1800"/>
              <a:t> 0) (</a:t>
            </a:r>
            <a:r>
              <a:rPr lang="en-US" altLang="ja-JP" sz="1800">
                <a:solidFill>
                  <a:schemeClr val="tx2"/>
                </a:solidFill>
              </a:rPr>
              <a:t>g</a:t>
            </a:r>
            <a:r>
              <a:rPr lang="en-US" altLang="ja-JP" sz="1800"/>
              <a:t> 0)]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    [else (+ (* (</a:t>
            </a:r>
            <a:r>
              <a:rPr lang="en-US" altLang="ja-JP" sz="1800">
                <a:solidFill>
                  <a:schemeClr val="tx2"/>
                </a:solidFill>
              </a:rPr>
              <a:t>g n</a:t>
            </a:r>
            <a:r>
              <a:rPr lang="en-US" altLang="ja-JP" sz="1800"/>
              <a:t>) (expt </a:t>
            </a:r>
            <a:r>
              <a:rPr lang="en-US" altLang="ja-JP" sz="1800">
                <a:solidFill>
                  <a:schemeClr val="tx2"/>
                </a:solidFill>
              </a:rPr>
              <a:t>x n</a:t>
            </a:r>
            <a:r>
              <a:rPr lang="en-US" altLang="ja-JP" sz="1800"/>
              <a:t>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                 (</a:t>
            </a:r>
            <a:r>
              <a:rPr lang="en-US" altLang="ja-JP" sz="1800">
                <a:solidFill>
                  <a:schemeClr val="accent2"/>
                </a:solidFill>
              </a:rPr>
              <a:t>taylor-series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x</a:t>
            </a:r>
            <a:r>
              <a:rPr lang="en-US" altLang="ja-JP" sz="1800"/>
              <a:t> (- </a:t>
            </a:r>
            <a:r>
              <a:rPr lang="en-US" altLang="ja-JP" sz="1800">
                <a:solidFill>
                  <a:schemeClr val="tx2"/>
                </a:solidFill>
              </a:rPr>
              <a:t>n</a:t>
            </a:r>
            <a:r>
              <a:rPr lang="en-US" altLang="ja-JP" sz="1800"/>
              <a:t> 1) </a:t>
            </a:r>
            <a:r>
              <a:rPr lang="en-US" altLang="ja-JP" sz="1800">
                <a:solidFill>
                  <a:schemeClr val="tx2"/>
                </a:solidFill>
              </a:rPr>
              <a:t>g</a:t>
            </a:r>
            <a:r>
              <a:rPr lang="en-US" altLang="ja-JP" sz="1800"/>
              <a:t>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(define (</a:t>
            </a:r>
            <a:r>
              <a:rPr lang="en-US" altLang="ja-JP" sz="1800">
                <a:solidFill>
                  <a:schemeClr val="accent2"/>
                </a:solidFill>
              </a:rPr>
              <a:t>factorial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k</a:t>
            </a:r>
            <a:r>
              <a:rPr lang="en-US" altLang="ja-JP" sz="18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    [(= </a:t>
            </a:r>
            <a:r>
              <a:rPr lang="en-US" altLang="ja-JP" sz="1800">
                <a:solidFill>
                  <a:schemeClr val="tx2"/>
                </a:solidFill>
              </a:rPr>
              <a:t>k</a:t>
            </a:r>
            <a:r>
              <a:rPr lang="en-US" altLang="ja-JP" sz="1800"/>
              <a:t> 0) 1]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    [else (* </a:t>
            </a:r>
            <a:r>
              <a:rPr lang="en-US" altLang="ja-JP" sz="1800">
                <a:solidFill>
                  <a:schemeClr val="tx2"/>
                </a:solidFill>
              </a:rPr>
              <a:t>k</a:t>
            </a:r>
            <a:r>
              <a:rPr lang="en-US" altLang="ja-JP" sz="1800"/>
              <a:t> (</a:t>
            </a:r>
            <a:r>
              <a:rPr lang="en-US" altLang="ja-JP" sz="1800">
                <a:solidFill>
                  <a:schemeClr val="accent2"/>
                </a:solidFill>
              </a:rPr>
              <a:t>factorial</a:t>
            </a:r>
            <a:r>
              <a:rPr lang="en-US" altLang="ja-JP" sz="1800"/>
              <a:t> (- </a:t>
            </a:r>
            <a:r>
              <a:rPr lang="en-US" altLang="ja-JP" sz="1800">
                <a:solidFill>
                  <a:schemeClr val="tx2"/>
                </a:solidFill>
              </a:rPr>
              <a:t>k</a:t>
            </a:r>
            <a:r>
              <a:rPr lang="en-US" altLang="ja-JP" sz="1800"/>
              <a:t> 1)))]))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(define (cos-term</a:t>
            </a:r>
            <a:r>
              <a:rPr lang="en-US" altLang="ja-JP" sz="1800">
                <a:solidFill>
                  <a:schemeClr val="tx2"/>
                </a:solidFill>
              </a:rPr>
              <a:t> k</a:t>
            </a:r>
            <a:r>
              <a:rPr lang="en-US" altLang="ja-JP" sz="18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[(odd? </a:t>
            </a:r>
            <a:r>
              <a:rPr lang="en-US" altLang="ja-JP" sz="1800">
                <a:solidFill>
                  <a:schemeClr val="tx2"/>
                </a:solidFill>
              </a:rPr>
              <a:t>k</a:t>
            </a:r>
            <a:r>
              <a:rPr lang="en-US" altLang="ja-JP" sz="1800"/>
              <a:t>) 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[else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   [(= (remainder </a:t>
            </a:r>
            <a:r>
              <a:rPr lang="en-US" altLang="ja-JP" sz="1800">
                <a:solidFill>
                  <a:schemeClr val="tx2"/>
                </a:solidFill>
              </a:rPr>
              <a:t>k</a:t>
            </a:r>
            <a:r>
              <a:rPr lang="en-US" altLang="ja-JP" sz="1800"/>
              <a:t> 4) 0) (/ 1 (</a:t>
            </a:r>
            <a:r>
              <a:rPr lang="en-US" altLang="ja-JP" sz="1800">
                <a:solidFill>
                  <a:schemeClr val="accent2"/>
                </a:solidFill>
              </a:rPr>
              <a:t>factorial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k</a:t>
            </a:r>
            <a:r>
              <a:rPr lang="en-US" altLang="ja-JP" sz="1800"/>
              <a:t>))]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     [else (/ -1 (</a:t>
            </a:r>
            <a:r>
              <a:rPr lang="en-US" altLang="ja-JP" sz="1800">
                <a:solidFill>
                  <a:schemeClr val="accent2"/>
                </a:solidFill>
              </a:rPr>
              <a:t>factorial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k</a:t>
            </a:r>
            <a:r>
              <a:rPr lang="en-US" altLang="ja-JP" sz="1800"/>
              <a:t>))])]))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(define (</a:t>
            </a:r>
            <a:r>
              <a:rPr lang="en-US" altLang="ja-JP" sz="1800">
                <a:solidFill>
                  <a:schemeClr val="accent2"/>
                </a:solidFill>
              </a:rPr>
              <a:t>my-cos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x</a:t>
            </a:r>
            <a:r>
              <a:rPr lang="en-US" altLang="ja-JP" sz="18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(</a:t>
            </a:r>
            <a:r>
              <a:rPr lang="en-US" altLang="ja-JP" sz="1800">
                <a:solidFill>
                  <a:schemeClr val="accent2"/>
                </a:solidFill>
              </a:rPr>
              <a:t>taylor-series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x</a:t>
            </a:r>
            <a:r>
              <a:rPr lang="en-US" altLang="ja-JP" sz="1800"/>
              <a:t> 20 </a:t>
            </a:r>
            <a:r>
              <a:rPr lang="en-US" altLang="ja-JP" sz="1800">
                <a:solidFill>
                  <a:schemeClr val="accent2"/>
                </a:solidFill>
              </a:rPr>
              <a:t>cos-term</a:t>
            </a:r>
            <a:r>
              <a:rPr lang="en-US" altLang="ja-JP" sz="1800"/>
              <a:t>))</a:t>
            </a:r>
            <a:endParaRPr lang="ja-JP" altLang="en-US" sz="1800"/>
          </a:p>
        </p:txBody>
      </p:sp>
      <p:sp>
        <p:nvSpPr>
          <p:cNvPr id="72709" name="Rectangle 6"/>
          <p:cNvSpPr>
            <a:spLocks noChangeArrowheads="1"/>
          </p:cNvSpPr>
          <p:nvPr/>
        </p:nvSpPr>
        <p:spPr bwMode="auto">
          <a:xfrm>
            <a:off x="1193800" y="842963"/>
            <a:ext cx="5572125" cy="39703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710" name="Text Box 7"/>
          <p:cNvSpPr txBox="1">
            <a:spLocks noChangeArrowheads="1"/>
          </p:cNvSpPr>
          <p:nvPr/>
        </p:nvSpPr>
        <p:spPr bwMode="auto">
          <a:xfrm>
            <a:off x="7086600" y="2452688"/>
            <a:ext cx="1108075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例題６</a:t>
            </a:r>
            <a:endParaRPr lang="en-US" altLang="ja-JP" sz="24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と同じ</a:t>
            </a:r>
          </a:p>
        </p:txBody>
      </p:sp>
      <p:sp>
        <p:nvSpPr>
          <p:cNvPr id="72711" name="AutoShape 8"/>
          <p:cNvSpPr>
            <a:spLocks/>
          </p:cNvSpPr>
          <p:nvPr/>
        </p:nvSpPr>
        <p:spPr bwMode="auto">
          <a:xfrm>
            <a:off x="6875463" y="906463"/>
            <a:ext cx="185737" cy="3886200"/>
          </a:xfrm>
          <a:prstGeom prst="rightBrace">
            <a:avLst>
              <a:gd name="adj1" fmla="val 174359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ja-JP" altLang="en-US" sz="2400" dirty="0"/>
              <a:t>「例題７．</a:t>
            </a:r>
            <a:r>
              <a:rPr lang="en-US" altLang="ja-JP" sz="2400" dirty="0"/>
              <a:t>cos </a:t>
            </a:r>
            <a:r>
              <a:rPr lang="ja-JP" altLang="en-US" sz="2400" dirty="0"/>
              <a:t>関数のテーラー展開」の手順 </a:t>
            </a:r>
            <a:r>
              <a:rPr lang="en-US" altLang="ja-JP" sz="2400" dirty="0"/>
              <a:t>(1/2)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8155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96900" y="1531938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3060701" y="6078538"/>
            <a:ext cx="523240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次は，例題８に進んでください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041400" y="2192338"/>
            <a:ext cx="6696075" cy="16573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my-cos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#i0)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my-cos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#i0.2)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my-cos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#i0.4)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my-cos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#i0.6)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my-cos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#i0.8)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「例題７．指数関数のテーラー展開」の手順 </a:t>
            </a:r>
            <a:r>
              <a:rPr lang="en-US" altLang="ja-JP" sz="3200" dirty="0"/>
              <a:t>(2/2)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05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263" y="2361732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ja-JP" sz="4000"/>
              <a:t>1.8990527646046183e+208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	= 1.8990527646046183 × 10</a:t>
            </a:r>
            <a:r>
              <a:rPr lang="en-US" altLang="ja-JP" sz="4000" baseline="30000"/>
              <a:t>208</a:t>
            </a:r>
          </a:p>
          <a:p>
            <a:pPr eaLnBrk="1" hangingPunct="1">
              <a:buFontTx/>
              <a:buNone/>
            </a:pPr>
            <a:endParaRPr lang="en-US" altLang="ja-JP" sz="3600" baseline="30000"/>
          </a:p>
          <a:p>
            <a:pPr eaLnBrk="1" hangingPunct="1"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[</a:t>
            </a:r>
            <a:r>
              <a:rPr lang="ja-JP" altLang="en-US" sz="3600">
                <a:solidFill>
                  <a:srgbClr val="008000"/>
                </a:solidFill>
              </a:rPr>
              <a:t>参考</a:t>
            </a:r>
            <a:r>
              <a:rPr lang="en-US" altLang="ja-JP" sz="3600">
                <a:solidFill>
                  <a:srgbClr val="008000"/>
                </a:solidFill>
              </a:rPr>
              <a:t>]</a:t>
            </a:r>
          </a:p>
          <a:p>
            <a:pPr eaLnBrk="1" hangingPunct="1">
              <a:buFontTx/>
              <a:buNone/>
            </a:pPr>
            <a:r>
              <a:rPr lang="en-US" altLang="ja-JP" sz="3600"/>
              <a:t>1.23e-005</a:t>
            </a:r>
            <a:r>
              <a:rPr lang="ja-JP" altLang="en-US" sz="3600"/>
              <a:t>	</a:t>
            </a:r>
            <a:r>
              <a:rPr lang="en-US" altLang="ja-JP" sz="3600"/>
              <a:t>= 1.23 × 10</a:t>
            </a:r>
            <a:r>
              <a:rPr lang="en-US" altLang="ja-JP" sz="3600" baseline="30000"/>
              <a:t>-5</a:t>
            </a:r>
            <a:endParaRPr lang="en-US" altLang="ja-JP" sz="3600"/>
          </a:p>
          <a:p>
            <a:pPr eaLnBrk="1" hangingPunct="1">
              <a:buFontTx/>
              <a:buNone/>
            </a:pPr>
            <a:r>
              <a:rPr lang="en-US" altLang="ja-JP" sz="3600"/>
              <a:t>   			= 0.0000123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373026" y="2410945"/>
            <a:ext cx="1539875" cy="60801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6130263" y="1825157"/>
            <a:ext cx="279400" cy="584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588926" y="1321920"/>
            <a:ext cx="3117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10 </a:t>
            </a:r>
            <a:r>
              <a:rPr lang="ja-JP" altLang="en-US" sz="2800">
                <a:solidFill>
                  <a:schemeClr val="tx2"/>
                </a:solidFill>
              </a:rPr>
              <a:t>の </a:t>
            </a:r>
            <a:r>
              <a:rPr lang="en-US" altLang="ja-JP" sz="2800">
                <a:solidFill>
                  <a:schemeClr val="tx2"/>
                </a:solidFill>
              </a:rPr>
              <a:t>208 </a:t>
            </a:r>
            <a:r>
              <a:rPr lang="ja-JP" altLang="en-US" sz="2800">
                <a:solidFill>
                  <a:schemeClr val="tx2"/>
                </a:solidFill>
              </a:rPr>
              <a:t>乗の意味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e+208</a:t>
            </a:r>
            <a:r>
              <a:rPr lang="en-US" altLang="ja-JP" dirty="0"/>
              <a:t> </a:t>
            </a:r>
            <a:r>
              <a:rPr lang="ja-JP" altLang="en-US" dirty="0"/>
              <a:t>の意味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37715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3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88" y="42863"/>
            <a:ext cx="5976937" cy="67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5410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3050" y="112713"/>
            <a:ext cx="8001000" cy="65944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 n g</a:t>
            </a:r>
            <a:r>
              <a:rPr lang="en-US" altLang="ja-JP" sz="2400"/>
              <a:t>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0) (</a:t>
            </a:r>
            <a:r>
              <a:rPr lang="en-US" altLang="ja-JP" sz="2400">
                <a:solidFill>
                  <a:schemeClr val="tx2"/>
                </a:solidFill>
              </a:rPr>
              <a:t>g</a:t>
            </a:r>
            <a:r>
              <a:rPr lang="en-US" altLang="ja-JP" sz="2400"/>
              <a:t> 0)]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    [else (+ (* (</a:t>
            </a:r>
            <a:r>
              <a:rPr lang="en-US" altLang="ja-JP" sz="2400">
                <a:solidFill>
                  <a:schemeClr val="tx2"/>
                </a:solidFill>
              </a:rPr>
              <a:t>g n</a:t>
            </a:r>
            <a:r>
              <a:rPr lang="en-US" altLang="ja-JP" sz="2400"/>
              <a:t>) (expt </a:t>
            </a:r>
            <a:r>
              <a:rPr lang="en-US" altLang="ja-JP" sz="2400">
                <a:solidFill>
                  <a:schemeClr val="tx2"/>
                </a:solidFill>
              </a:rPr>
              <a:t>x n</a:t>
            </a:r>
            <a:r>
              <a:rPr lang="en-US" altLang="ja-JP" sz="2400"/>
              <a:t>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</a:t>
            </a:r>
            <a:r>
              <a:rPr lang="en-US" altLang="ja-JP" sz="2400">
                <a:solidFill>
                  <a:schemeClr val="tx2"/>
                </a:solidFill>
              </a:rPr>
              <a:t>g</a:t>
            </a:r>
            <a:r>
              <a:rPr lang="en-US" altLang="ja-JP" sz="2400"/>
              <a:t>))]))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    [(=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 0) 1]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    [else (*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 1)))]))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(define (cos-term</a:t>
            </a:r>
            <a:r>
              <a:rPr lang="en-US" altLang="ja-JP" sz="2400">
                <a:solidFill>
                  <a:schemeClr val="tx2"/>
                </a:solidFill>
              </a:rPr>
              <a:t> k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(cond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[(odd?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 0]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[else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 (cond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   [(= (remainder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 4) 0) (/ 1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))]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     [else (/ -1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))])]))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my-cos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  (</a:t>
            </a:r>
            <a:r>
              <a:rPr lang="en-US" altLang="ja-JP" sz="2400">
                <a:solidFill>
                  <a:schemeClr val="accent2"/>
                </a:solidFill>
              </a:rPr>
              <a:t>taylor-series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 20 </a:t>
            </a:r>
            <a:r>
              <a:rPr lang="en-US" altLang="ja-JP" sz="2400">
                <a:solidFill>
                  <a:schemeClr val="accent2"/>
                </a:solidFill>
              </a:rPr>
              <a:t>cos-term</a:t>
            </a:r>
            <a:r>
              <a:rPr lang="en-US" altLang="ja-JP" sz="2400"/>
              <a:t>))</a:t>
            </a:r>
          </a:p>
        </p:txBody>
      </p:sp>
      <p:sp>
        <p:nvSpPr>
          <p:cNvPr id="75779" name="AutoShape 3"/>
          <p:cNvSpPr>
            <a:spLocks/>
          </p:cNvSpPr>
          <p:nvPr/>
        </p:nvSpPr>
        <p:spPr bwMode="auto">
          <a:xfrm>
            <a:off x="6484938" y="206375"/>
            <a:ext cx="282575" cy="1730375"/>
          </a:xfrm>
          <a:prstGeom prst="rightBrace">
            <a:avLst>
              <a:gd name="adj1" fmla="val 51030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6670675" y="2009775"/>
            <a:ext cx="264687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k </a:t>
            </a:r>
            <a:r>
              <a:rPr lang="ja-JP" altLang="en-US" sz="2400">
                <a:solidFill>
                  <a:srgbClr val="008000"/>
                </a:solidFill>
              </a:rPr>
              <a:t>の階乗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を求める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（例題６と同じ）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92088" y="93663"/>
            <a:ext cx="6248400" cy="1835149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148432" y="1928812"/>
            <a:ext cx="6237288" cy="14446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3" name="AutoShape 7"/>
          <p:cNvSpPr>
            <a:spLocks/>
          </p:cNvSpPr>
          <p:nvPr/>
        </p:nvSpPr>
        <p:spPr bwMode="auto">
          <a:xfrm>
            <a:off x="6472238" y="1989138"/>
            <a:ext cx="269875" cy="1414462"/>
          </a:xfrm>
          <a:prstGeom prst="rightBrace">
            <a:avLst>
              <a:gd name="adj1" fmla="val 43676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188913" y="5945188"/>
            <a:ext cx="4722812" cy="72866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5207000" y="5799138"/>
            <a:ext cx="38195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taylor-series </a:t>
            </a:r>
            <a:r>
              <a:rPr lang="ja-JP" altLang="en-US" sz="2400">
                <a:solidFill>
                  <a:srgbClr val="008000"/>
                </a:solidFill>
              </a:rPr>
              <a:t>を使って，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cos x </a:t>
            </a:r>
            <a:r>
              <a:rPr lang="ja-JP" altLang="en-US" sz="2400">
                <a:solidFill>
                  <a:srgbClr val="008000"/>
                </a:solidFill>
              </a:rPr>
              <a:t>（の近似値）を計算</a:t>
            </a:r>
          </a:p>
        </p:txBody>
      </p:sp>
      <p:sp>
        <p:nvSpPr>
          <p:cNvPr id="75786" name="AutoShape 10"/>
          <p:cNvSpPr>
            <a:spLocks/>
          </p:cNvSpPr>
          <p:nvPr/>
        </p:nvSpPr>
        <p:spPr bwMode="auto">
          <a:xfrm>
            <a:off x="4976813" y="5951538"/>
            <a:ext cx="269875" cy="709612"/>
          </a:xfrm>
          <a:prstGeom prst="rightBrace">
            <a:avLst>
              <a:gd name="adj1" fmla="val 21912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134145" y="3387725"/>
            <a:ext cx="6246812" cy="24812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6681788" y="557213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べき級数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（例題５と同じ）</a:t>
            </a:r>
          </a:p>
        </p:txBody>
      </p:sp>
      <p:sp>
        <p:nvSpPr>
          <p:cNvPr id="75789" name="AutoShape 13"/>
          <p:cNvSpPr>
            <a:spLocks/>
          </p:cNvSpPr>
          <p:nvPr/>
        </p:nvSpPr>
        <p:spPr bwMode="auto">
          <a:xfrm>
            <a:off x="6480175" y="3467100"/>
            <a:ext cx="269875" cy="2409825"/>
          </a:xfrm>
          <a:prstGeom prst="rightBrace">
            <a:avLst>
              <a:gd name="adj1" fmla="val 74412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6718300" y="4378325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係数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18267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3" name="Object 4"/>
          <p:cNvGraphicFramePr>
            <a:graphicFrameLocks noChangeAspect="1"/>
          </p:cNvGraphicFramePr>
          <p:nvPr/>
        </p:nvGraphicFramePr>
        <p:xfrm>
          <a:off x="196850" y="1233488"/>
          <a:ext cx="8812213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数式" r:id="rId3" imgW="2933700" imgH="444500" progId="Equation.3">
                  <p:embed/>
                </p:oleObj>
              </mc:Choice>
              <mc:Fallback>
                <p:oleObj name="数式" r:id="rId3" imgW="2933700" imgH="444500" progId="Equation.3">
                  <p:embed/>
                  <p:pic>
                    <p:nvPicPr>
                      <p:cNvPr id="7680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1233488"/>
                        <a:ext cx="8812213" cy="1255712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4" name="Object 6"/>
          <p:cNvGraphicFramePr>
            <a:graphicFrameLocks noChangeAspect="1"/>
          </p:cNvGraphicFramePr>
          <p:nvPr/>
        </p:nvGraphicFramePr>
        <p:xfrm>
          <a:off x="1162050" y="2617788"/>
          <a:ext cx="785653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数式" r:id="rId5" imgW="3213100" imgH="419100" progId="Equation.3">
                  <p:embed/>
                </p:oleObj>
              </mc:Choice>
              <mc:Fallback>
                <p:oleObj name="数式" r:id="rId5" imgW="3213100" imgH="419100" progId="Equation.3">
                  <p:embed/>
                  <p:pic>
                    <p:nvPicPr>
                      <p:cNvPr id="7680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2617788"/>
                        <a:ext cx="7856538" cy="1016000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Text Box 7"/>
          <p:cNvSpPr txBox="1">
            <a:spLocks noChangeArrowheads="1"/>
          </p:cNvSpPr>
          <p:nvPr/>
        </p:nvSpPr>
        <p:spPr bwMode="auto">
          <a:xfrm>
            <a:off x="179388" y="3708400"/>
            <a:ext cx="6527800" cy="3090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(cos-term</a:t>
            </a:r>
            <a:r>
              <a:rPr lang="en-US" altLang="ja-JP" sz="2800">
                <a:solidFill>
                  <a:schemeClr val="tx2"/>
                </a:solidFill>
              </a:rPr>
              <a:t> k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[(odd? </a:t>
            </a:r>
            <a:r>
              <a:rPr lang="en-US" altLang="ja-JP" sz="2800">
                <a:solidFill>
                  <a:schemeClr val="tx2"/>
                </a:solidFill>
              </a:rPr>
              <a:t>k</a:t>
            </a:r>
            <a:r>
              <a:rPr lang="en-US" altLang="ja-JP" sz="2800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[else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[(= (remainder </a:t>
            </a:r>
            <a:r>
              <a:rPr lang="en-US" altLang="ja-JP" sz="2800">
                <a:solidFill>
                  <a:schemeClr val="tx2"/>
                </a:solidFill>
              </a:rPr>
              <a:t>k</a:t>
            </a:r>
            <a:r>
              <a:rPr lang="en-US" altLang="ja-JP" sz="2800"/>
              <a:t> 4) 0) (/ 1 (</a:t>
            </a:r>
            <a:r>
              <a:rPr lang="en-US" altLang="ja-JP" sz="2800">
                <a:solidFill>
                  <a:schemeClr val="accent2"/>
                </a:solidFill>
              </a:rPr>
              <a:t>factorial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k</a:t>
            </a:r>
            <a:r>
              <a:rPr lang="en-US" altLang="ja-JP" sz="2800"/>
              <a:t>))]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[else (/ -1 (</a:t>
            </a:r>
            <a:r>
              <a:rPr lang="en-US" altLang="ja-JP" sz="2800">
                <a:solidFill>
                  <a:schemeClr val="accent2"/>
                </a:solidFill>
              </a:rPr>
              <a:t>factorial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k</a:t>
            </a:r>
            <a:r>
              <a:rPr lang="en-US" altLang="ja-JP" sz="2800"/>
              <a:t>))])]))</a:t>
            </a:r>
          </a:p>
        </p:txBody>
      </p:sp>
      <p:sp>
        <p:nvSpPr>
          <p:cNvPr id="76806" name="Text Box 8"/>
          <p:cNvSpPr txBox="1">
            <a:spLocks noChangeArrowheads="1"/>
          </p:cNvSpPr>
          <p:nvPr/>
        </p:nvSpPr>
        <p:spPr bwMode="auto">
          <a:xfrm>
            <a:off x="6764338" y="4826000"/>
            <a:ext cx="23876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odd? </a:t>
            </a:r>
            <a:r>
              <a:rPr lang="ja-JP" altLang="en-US" sz="2400"/>
              <a:t>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奇数ならば </a:t>
            </a:r>
            <a:r>
              <a:rPr lang="en-US" altLang="ja-JP" sz="2400"/>
              <a:t>true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cos </a:t>
            </a:r>
            <a:r>
              <a:rPr lang="ja-JP" altLang="en-US" sz="4000" dirty="0"/>
              <a:t>関数のテーラー展開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2814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533524"/>
            <a:ext cx="8272463" cy="2174875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</a:pPr>
            <a:r>
              <a:rPr lang="ja-JP" altLang="en-US" dirty="0"/>
              <a:t>例題５の「</a:t>
            </a:r>
            <a:r>
              <a:rPr lang="en-US" altLang="ja-JP" dirty="0" err="1">
                <a:solidFill>
                  <a:schemeClr val="accent2"/>
                </a:solidFill>
              </a:rPr>
              <a:t>taylor</a:t>
            </a:r>
            <a:r>
              <a:rPr lang="en-US" altLang="ja-JP" dirty="0">
                <a:solidFill>
                  <a:schemeClr val="accent2"/>
                </a:solidFill>
              </a:rPr>
              <a:t>-series</a:t>
            </a:r>
            <a:r>
              <a:rPr lang="ja-JP" altLang="en-US" dirty="0"/>
              <a:t>」を使って，対数関数のテーラー展開の値を求める</a:t>
            </a:r>
            <a:endParaRPr lang="en-US" altLang="ja-JP" dirty="0"/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</p:txBody>
      </p:sp>
      <p:graphicFrame>
        <p:nvGraphicFramePr>
          <p:cNvPr id="77828" name="Object 8"/>
          <p:cNvGraphicFramePr>
            <a:graphicFrameLocks noChangeAspect="1"/>
          </p:cNvGraphicFramePr>
          <p:nvPr/>
        </p:nvGraphicFramePr>
        <p:xfrm>
          <a:off x="185738" y="3217863"/>
          <a:ext cx="8729662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数式" r:id="rId3" imgW="2946400" imgH="444500" progId="Equation.3">
                  <p:embed/>
                </p:oleObj>
              </mc:Choice>
              <mc:Fallback>
                <p:oleObj name="数式" r:id="rId3" imgW="2946400" imgH="444500" progId="Equation.3">
                  <p:embed/>
                  <p:pic>
                    <p:nvPicPr>
                      <p:cNvPr id="778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3217863"/>
                        <a:ext cx="8729662" cy="1228725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例題８．対数関数のテーラー展開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55821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232569" y="446088"/>
            <a:ext cx="57753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180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538163" y="1239838"/>
            <a:ext cx="7610475" cy="50450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taylor-series: number number (number -&gt; number)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                -&gt; number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(taylor-series 2 3 g) =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(+ (* (g 3) (expt 2 3)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     (+ (* (g 2) (expt 2 2))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          (+ (* (g 1) (expt 2 1))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                      (g 0))))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x n g</a:t>
            </a:r>
            <a:r>
              <a:rPr lang="en-US" altLang="ja-JP" sz="2000"/>
              <a:t>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[(=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 0) (</a:t>
            </a:r>
            <a:r>
              <a:rPr lang="en-US" altLang="ja-JP" sz="2000">
                <a:solidFill>
                  <a:schemeClr val="tx2"/>
                </a:solidFill>
              </a:rPr>
              <a:t>g</a:t>
            </a:r>
            <a:r>
              <a:rPr lang="en-US" altLang="ja-JP" sz="2000"/>
              <a:t> 0)]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[else (+ (* (</a:t>
            </a:r>
            <a:r>
              <a:rPr lang="en-US" altLang="ja-JP" sz="2000">
                <a:solidFill>
                  <a:schemeClr val="tx2"/>
                </a:solidFill>
              </a:rPr>
              <a:t>g n</a:t>
            </a:r>
            <a:r>
              <a:rPr lang="en-US" altLang="ja-JP" sz="2000"/>
              <a:t>) (expt </a:t>
            </a:r>
            <a:r>
              <a:rPr lang="en-US" altLang="ja-JP" sz="2000">
                <a:solidFill>
                  <a:schemeClr val="tx2"/>
                </a:solidFill>
              </a:rPr>
              <a:t>x n</a:t>
            </a:r>
            <a:r>
              <a:rPr lang="en-US" altLang="ja-JP" sz="2000"/>
              <a:t>))</a:t>
            </a:r>
            <a:endParaRPr lang="ja-JP" altLang="en-US" sz="20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  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x</a:t>
            </a:r>
            <a:r>
              <a:rPr lang="en-US" altLang="ja-JP" sz="2000"/>
              <a:t> (-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 1) </a:t>
            </a:r>
            <a:r>
              <a:rPr lang="en-US" altLang="ja-JP" sz="2000">
                <a:solidFill>
                  <a:schemeClr val="tx2"/>
                </a:solidFill>
              </a:rPr>
              <a:t>g</a:t>
            </a:r>
            <a:r>
              <a:rPr lang="en-US" altLang="ja-JP" sz="2000"/>
              <a:t>))]))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log-term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k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000"/>
              <a:t>  </a:t>
            </a:r>
            <a:r>
              <a:rPr lang="en-US" altLang="ja-JP" sz="2000"/>
              <a:t>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[(=</a:t>
            </a:r>
            <a:r>
              <a:rPr lang="ja-JP" altLang="en-US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k</a:t>
            </a:r>
            <a:r>
              <a:rPr lang="en-US" altLang="ja-JP" sz="2000"/>
              <a:t> 0) 0]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[else (/ (expt -1 (- </a:t>
            </a:r>
            <a:r>
              <a:rPr lang="en-US" altLang="ja-JP" sz="2000">
                <a:solidFill>
                  <a:schemeClr val="tx2"/>
                </a:solidFill>
              </a:rPr>
              <a:t>k </a:t>
            </a:r>
            <a:r>
              <a:rPr lang="en-US" altLang="ja-JP" sz="2000"/>
              <a:t>1)) k)]))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my-log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x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(</a:t>
            </a:r>
            <a:r>
              <a:rPr lang="en-US" altLang="ja-JP" sz="2000">
                <a:solidFill>
                  <a:schemeClr val="accent2"/>
                </a:solidFill>
              </a:rPr>
              <a:t>taylor-series</a:t>
            </a:r>
            <a:r>
              <a:rPr lang="en-US" altLang="ja-JP" sz="2000"/>
              <a:t> (- </a:t>
            </a:r>
            <a:r>
              <a:rPr lang="en-US" altLang="ja-JP" sz="2000">
                <a:solidFill>
                  <a:schemeClr val="tx2"/>
                </a:solidFill>
              </a:rPr>
              <a:t>x</a:t>
            </a:r>
            <a:r>
              <a:rPr lang="en-US" altLang="ja-JP" sz="2000"/>
              <a:t> 1) 20 </a:t>
            </a:r>
            <a:r>
              <a:rPr lang="en-US" altLang="ja-JP" sz="2000">
                <a:solidFill>
                  <a:schemeClr val="accent2"/>
                </a:solidFill>
              </a:rPr>
              <a:t>log-term</a:t>
            </a:r>
            <a:r>
              <a:rPr lang="en-US" altLang="ja-JP" sz="2000"/>
              <a:t>))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3476625" y="6381751"/>
            <a:ext cx="4879975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次ページに進んでください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584200" y="1273176"/>
            <a:ext cx="6376988" cy="3327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7315200" y="2384426"/>
            <a:ext cx="1108075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例題７</a:t>
            </a:r>
            <a:endParaRPr lang="en-US" altLang="ja-JP" sz="24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と同じ</a:t>
            </a:r>
          </a:p>
        </p:txBody>
      </p:sp>
      <p:sp>
        <p:nvSpPr>
          <p:cNvPr id="78856" name="AutoShape 8"/>
          <p:cNvSpPr>
            <a:spLocks/>
          </p:cNvSpPr>
          <p:nvPr/>
        </p:nvSpPr>
        <p:spPr bwMode="auto">
          <a:xfrm>
            <a:off x="7078663" y="1404938"/>
            <a:ext cx="185737" cy="3141663"/>
          </a:xfrm>
          <a:prstGeom prst="rightBrace">
            <a:avLst>
              <a:gd name="adj1" fmla="val 140955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「例題８．対数関数のテーラー展開」の手順 </a:t>
            </a:r>
            <a:r>
              <a:rPr lang="en-US" altLang="ja-JP" sz="2800" dirty="0"/>
              <a:t>(1/2)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580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596900" y="1531938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098801" y="6078538"/>
            <a:ext cx="527685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次は，例題９に進んでください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041400" y="2192338"/>
            <a:ext cx="6696075" cy="16573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my-log </a:t>
            </a:r>
            <a:r>
              <a:rPr lang="en-US" altLang="ja-JP" sz="2400"/>
              <a:t>#i1)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my-log </a:t>
            </a:r>
            <a:r>
              <a:rPr lang="en-US" altLang="ja-JP" sz="2400"/>
              <a:t>#i1.2)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my-log </a:t>
            </a:r>
            <a:r>
              <a:rPr lang="en-US" altLang="ja-JP" sz="2400"/>
              <a:t>#i1.4)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my-log </a:t>
            </a:r>
            <a:r>
              <a:rPr lang="en-US" altLang="ja-JP" sz="2400"/>
              <a:t>#i1.6)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my-log </a:t>
            </a:r>
            <a:r>
              <a:rPr lang="en-US" altLang="ja-JP" sz="2400"/>
              <a:t>#i1.8)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「例題８．対数関数のテーラー展開」の手順 </a:t>
            </a:r>
            <a:r>
              <a:rPr lang="en-US" altLang="ja-JP" sz="3200" dirty="0"/>
              <a:t>(2/2)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88945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4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5" y="66675"/>
            <a:ext cx="6102350" cy="672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10391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8588" y="127000"/>
            <a:ext cx="7053262" cy="6594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taylor-series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x n g</a:t>
            </a:r>
            <a:r>
              <a:rPr lang="en-US" altLang="ja-JP"/>
              <a:t>) </a:t>
            </a:r>
          </a:p>
          <a:p>
            <a:pPr eaLnBrk="1" hangingPunct="1"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buFontTx/>
              <a:buNone/>
            </a:pPr>
            <a:r>
              <a:rPr lang="en-US" altLang="ja-JP"/>
              <a:t>        [(=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0) (</a:t>
            </a:r>
            <a:r>
              <a:rPr lang="en-US" altLang="ja-JP">
                <a:solidFill>
                  <a:schemeClr val="tx2"/>
                </a:solidFill>
              </a:rPr>
              <a:t>g</a:t>
            </a:r>
            <a:r>
              <a:rPr lang="en-US" altLang="ja-JP"/>
              <a:t> 0)]</a:t>
            </a:r>
          </a:p>
          <a:p>
            <a:pPr eaLnBrk="1" hangingPunct="1">
              <a:buFontTx/>
              <a:buNone/>
            </a:pPr>
            <a:r>
              <a:rPr lang="en-US" altLang="ja-JP"/>
              <a:t>        [else (+ (* (</a:t>
            </a:r>
            <a:r>
              <a:rPr lang="en-US" altLang="ja-JP">
                <a:solidFill>
                  <a:schemeClr val="tx2"/>
                </a:solidFill>
              </a:rPr>
              <a:t>g n</a:t>
            </a:r>
            <a:r>
              <a:rPr lang="en-US" altLang="ja-JP"/>
              <a:t>) (expt </a:t>
            </a:r>
            <a:r>
              <a:rPr lang="en-US" altLang="ja-JP">
                <a:solidFill>
                  <a:schemeClr val="tx2"/>
                </a:solidFill>
              </a:rPr>
              <a:t>x n</a:t>
            </a:r>
            <a:r>
              <a:rPr lang="en-US" altLang="ja-JP"/>
              <a:t>))</a:t>
            </a:r>
          </a:p>
          <a:p>
            <a:pPr eaLnBrk="1" hangingPunct="1">
              <a:buFontTx/>
              <a:buNone/>
            </a:pPr>
            <a:r>
              <a:rPr lang="en-US" altLang="ja-JP"/>
              <a:t>                     (</a:t>
            </a:r>
            <a:r>
              <a:rPr lang="en-US" altLang="ja-JP">
                <a:solidFill>
                  <a:schemeClr val="accent2"/>
                </a:solidFill>
              </a:rPr>
              <a:t>taylor-series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 </a:t>
            </a:r>
            <a:r>
              <a:rPr lang="en-US" altLang="ja-JP">
                <a:solidFill>
                  <a:schemeClr val="tx2"/>
                </a:solidFill>
              </a:rPr>
              <a:t>g</a:t>
            </a:r>
            <a:r>
              <a:rPr lang="en-US" altLang="ja-JP"/>
              <a:t>))]))</a:t>
            </a:r>
          </a:p>
          <a:p>
            <a:pPr eaLnBrk="1" hangingPunct="1"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log-term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k</a:t>
            </a:r>
            <a:r>
              <a:rPr lang="en-US" altLang="ja-JP"/>
              <a:t>)</a:t>
            </a:r>
          </a:p>
          <a:p>
            <a:pPr eaLnBrk="1" hangingPunct="1">
              <a:buFontTx/>
              <a:buNone/>
            </a:pPr>
            <a:r>
              <a:rPr lang="ja-JP" altLang="en-US"/>
              <a:t>  </a:t>
            </a:r>
            <a:r>
              <a:rPr lang="en-US" altLang="ja-JP"/>
              <a:t>(cond</a:t>
            </a:r>
          </a:p>
          <a:p>
            <a:pPr eaLnBrk="1" hangingPunct="1">
              <a:buFontTx/>
              <a:buNone/>
            </a:pPr>
            <a:r>
              <a:rPr lang="en-US" altLang="ja-JP"/>
              <a:t>    [(=</a:t>
            </a:r>
            <a:r>
              <a:rPr lang="ja-JP" altLang="en-US"/>
              <a:t> </a:t>
            </a:r>
            <a:r>
              <a:rPr lang="en-US" altLang="ja-JP">
                <a:solidFill>
                  <a:schemeClr val="tx2"/>
                </a:solidFill>
              </a:rPr>
              <a:t>k</a:t>
            </a:r>
            <a:r>
              <a:rPr lang="en-US" altLang="ja-JP"/>
              <a:t> 0) 0]</a:t>
            </a:r>
          </a:p>
          <a:p>
            <a:pPr eaLnBrk="1" hangingPunct="1">
              <a:buFontTx/>
              <a:buNone/>
            </a:pPr>
            <a:r>
              <a:rPr lang="en-US" altLang="ja-JP"/>
              <a:t>    [else (/ (expt -1 (- </a:t>
            </a:r>
            <a:r>
              <a:rPr lang="en-US" altLang="ja-JP">
                <a:solidFill>
                  <a:schemeClr val="tx2"/>
                </a:solidFill>
              </a:rPr>
              <a:t>k </a:t>
            </a:r>
            <a:r>
              <a:rPr lang="en-US" altLang="ja-JP"/>
              <a:t>1)) k)]))</a:t>
            </a:r>
          </a:p>
          <a:p>
            <a:pPr eaLnBrk="1" hangingPunct="1"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my-log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</a:t>
            </a:r>
          </a:p>
          <a:p>
            <a:pPr eaLnBrk="1" hangingPunct="1">
              <a:buFontTx/>
              <a:buNone/>
            </a:pPr>
            <a:r>
              <a:rPr lang="en-US" altLang="ja-JP"/>
              <a:t>  (</a:t>
            </a:r>
            <a:r>
              <a:rPr lang="en-US" altLang="ja-JP">
                <a:solidFill>
                  <a:schemeClr val="accent2"/>
                </a:solidFill>
              </a:rPr>
              <a:t>taylor-series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 1) 20 </a:t>
            </a:r>
            <a:r>
              <a:rPr lang="en-US" altLang="ja-JP">
                <a:solidFill>
                  <a:schemeClr val="accent2"/>
                </a:solidFill>
              </a:rPr>
              <a:t>log-term</a:t>
            </a:r>
            <a:r>
              <a:rPr lang="en-US" altLang="ja-JP"/>
              <a:t>))</a:t>
            </a:r>
          </a:p>
        </p:txBody>
      </p:sp>
      <p:sp>
        <p:nvSpPr>
          <p:cNvPr id="81923" name="AutoShape 3"/>
          <p:cNvSpPr>
            <a:spLocks/>
          </p:cNvSpPr>
          <p:nvPr/>
        </p:nvSpPr>
        <p:spPr bwMode="auto">
          <a:xfrm>
            <a:off x="6991350" y="161925"/>
            <a:ext cx="136525" cy="2854325"/>
          </a:xfrm>
          <a:prstGeom prst="rightBrace">
            <a:avLst>
              <a:gd name="adj1" fmla="val 174225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4" name="Rectangle 5"/>
          <p:cNvSpPr>
            <a:spLocks noChangeArrowheads="1"/>
          </p:cNvSpPr>
          <p:nvPr/>
        </p:nvSpPr>
        <p:spPr bwMode="auto">
          <a:xfrm>
            <a:off x="134938" y="93663"/>
            <a:ext cx="6802437" cy="2740024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5" name="Rectangle 8"/>
          <p:cNvSpPr>
            <a:spLocks noChangeArrowheads="1"/>
          </p:cNvSpPr>
          <p:nvPr/>
        </p:nvSpPr>
        <p:spPr bwMode="auto">
          <a:xfrm>
            <a:off x="130175" y="5151436"/>
            <a:ext cx="5826125" cy="11731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6" name="Text Box 9"/>
          <p:cNvSpPr txBox="1">
            <a:spLocks noChangeArrowheads="1"/>
          </p:cNvSpPr>
          <p:nvPr/>
        </p:nvSpPr>
        <p:spPr bwMode="auto">
          <a:xfrm>
            <a:off x="6298407" y="5141913"/>
            <a:ext cx="285115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8000"/>
                </a:solidFill>
              </a:rPr>
              <a:t>taylor</a:t>
            </a:r>
            <a:r>
              <a:rPr lang="en-US" altLang="ja-JP" sz="2400" dirty="0">
                <a:solidFill>
                  <a:srgbClr val="008000"/>
                </a:solidFill>
              </a:rPr>
              <a:t>-series </a:t>
            </a:r>
            <a:r>
              <a:rPr lang="ja-JP" altLang="en-US" sz="2400" dirty="0">
                <a:solidFill>
                  <a:srgbClr val="008000"/>
                </a:solidFill>
              </a:rPr>
              <a:t>を使って，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</a:rPr>
              <a:t>log x </a:t>
            </a:r>
            <a:r>
              <a:rPr lang="ja-JP" altLang="en-US" sz="2400" dirty="0">
                <a:solidFill>
                  <a:srgbClr val="008000"/>
                </a:solidFill>
              </a:rPr>
              <a:t>（の近似値）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を計算</a:t>
            </a:r>
          </a:p>
        </p:txBody>
      </p:sp>
      <p:sp>
        <p:nvSpPr>
          <p:cNvPr id="81927" name="AutoShape 10"/>
          <p:cNvSpPr>
            <a:spLocks/>
          </p:cNvSpPr>
          <p:nvPr/>
        </p:nvSpPr>
        <p:spPr bwMode="auto">
          <a:xfrm>
            <a:off x="6022182" y="5235574"/>
            <a:ext cx="269875" cy="1089025"/>
          </a:xfrm>
          <a:prstGeom prst="rightBrace">
            <a:avLst>
              <a:gd name="adj1" fmla="val 33627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8" name="Rectangle 11"/>
          <p:cNvSpPr>
            <a:spLocks noChangeArrowheads="1"/>
          </p:cNvSpPr>
          <p:nvPr/>
        </p:nvSpPr>
        <p:spPr bwMode="auto">
          <a:xfrm>
            <a:off x="128588" y="2905123"/>
            <a:ext cx="6246813" cy="217487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9" name="Text Box 12"/>
          <p:cNvSpPr txBox="1">
            <a:spLocks noChangeArrowheads="1"/>
          </p:cNvSpPr>
          <p:nvPr/>
        </p:nvSpPr>
        <p:spPr bwMode="auto">
          <a:xfrm>
            <a:off x="7007225" y="1146175"/>
            <a:ext cx="264636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べき級数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（例題５と同じ）</a:t>
            </a:r>
          </a:p>
        </p:txBody>
      </p:sp>
      <p:sp>
        <p:nvSpPr>
          <p:cNvPr id="81930" name="AutoShape 13"/>
          <p:cNvSpPr>
            <a:spLocks/>
          </p:cNvSpPr>
          <p:nvPr/>
        </p:nvSpPr>
        <p:spPr bwMode="auto">
          <a:xfrm>
            <a:off x="6502401" y="2909886"/>
            <a:ext cx="242888" cy="2024064"/>
          </a:xfrm>
          <a:prstGeom prst="rightBrace">
            <a:avLst>
              <a:gd name="adj1" fmla="val 69804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31" name="Text Box 14"/>
          <p:cNvSpPr txBox="1">
            <a:spLocks noChangeArrowheads="1"/>
          </p:cNvSpPr>
          <p:nvPr/>
        </p:nvSpPr>
        <p:spPr bwMode="auto">
          <a:xfrm>
            <a:off x="6781740" y="3697288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係数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33255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7" name="Object 4"/>
          <p:cNvGraphicFramePr>
            <a:graphicFrameLocks noChangeAspect="1"/>
          </p:cNvGraphicFramePr>
          <p:nvPr/>
        </p:nvGraphicFramePr>
        <p:xfrm>
          <a:off x="3241675" y="2617788"/>
          <a:ext cx="36957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数式" r:id="rId3" imgW="1511300" imgH="419100" progId="Equation.3">
                  <p:embed/>
                </p:oleObj>
              </mc:Choice>
              <mc:Fallback>
                <p:oleObj name="数式" r:id="rId3" imgW="1511300" imgH="419100" progId="Equation.3">
                  <p:embed/>
                  <p:pic>
                    <p:nvPicPr>
                      <p:cNvPr id="8294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675" y="2617788"/>
                        <a:ext cx="3695700" cy="1016000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8" name="Text Box 5"/>
          <p:cNvSpPr txBox="1">
            <a:spLocks noChangeArrowheads="1"/>
          </p:cNvSpPr>
          <p:nvPr/>
        </p:nvSpPr>
        <p:spPr bwMode="auto">
          <a:xfrm>
            <a:off x="1171575" y="3940175"/>
            <a:ext cx="7177088" cy="2714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4400"/>
              <a:t>(define (</a:t>
            </a:r>
            <a:r>
              <a:rPr lang="en-US" altLang="ja-JP" sz="4400">
                <a:solidFill>
                  <a:schemeClr val="accent2"/>
                </a:solidFill>
              </a:rPr>
              <a:t>log-term</a:t>
            </a:r>
            <a:r>
              <a:rPr lang="en-US" altLang="ja-JP" sz="4400"/>
              <a:t> </a:t>
            </a:r>
            <a:r>
              <a:rPr lang="en-US" altLang="ja-JP" sz="4400">
                <a:solidFill>
                  <a:schemeClr val="tx2"/>
                </a:solidFill>
              </a:rPr>
              <a:t>k</a:t>
            </a:r>
            <a:r>
              <a:rPr lang="en-US" altLang="ja-JP" sz="4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/>
              <a:t>  </a:t>
            </a:r>
            <a:r>
              <a:rPr lang="en-US" altLang="ja-JP" sz="4400"/>
              <a:t>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/>
              <a:t>    [(=</a:t>
            </a:r>
            <a:r>
              <a:rPr lang="ja-JP" altLang="en-US" sz="4400"/>
              <a:t> </a:t>
            </a:r>
            <a:r>
              <a:rPr lang="en-US" altLang="ja-JP" sz="4400">
                <a:solidFill>
                  <a:schemeClr val="tx2"/>
                </a:solidFill>
              </a:rPr>
              <a:t>k</a:t>
            </a:r>
            <a:r>
              <a:rPr lang="en-US" altLang="ja-JP" sz="4400"/>
              <a:t> 0)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/>
              <a:t>    [else (/ (expt -1 (- </a:t>
            </a:r>
            <a:r>
              <a:rPr lang="en-US" altLang="ja-JP" sz="4400">
                <a:solidFill>
                  <a:schemeClr val="tx2"/>
                </a:solidFill>
              </a:rPr>
              <a:t>k </a:t>
            </a:r>
            <a:r>
              <a:rPr lang="en-US" altLang="ja-JP" sz="4400"/>
              <a:t>1)) k)]))</a:t>
            </a:r>
            <a:r>
              <a:rPr lang="en-US" altLang="ja-JP" sz="3600"/>
              <a:t> </a:t>
            </a:r>
          </a:p>
        </p:txBody>
      </p:sp>
      <p:graphicFrame>
        <p:nvGraphicFramePr>
          <p:cNvPr id="82949" name="Object 7"/>
          <p:cNvGraphicFramePr>
            <a:graphicFrameLocks noChangeAspect="1"/>
          </p:cNvGraphicFramePr>
          <p:nvPr/>
        </p:nvGraphicFramePr>
        <p:xfrm>
          <a:off x="231775" y="1244600"/>
          <a:ext cx="8729663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数式" r:id="rId5" imgW="2946400" imgH="444500" progId="Equation.3">
                  <p:embed/>
                </p:oleObj>
              </mc:Choice>
              <mc:Fallback>
                <p:oleObj name="数式" r:id="rId5" imgW="2946400" imgH="444500" progId="Equation.3">
                  <p:embed/>
                  <p:pic>
                    <p:nvPicPr>
                      <p:cNvPr id="8294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244600"/>
                        <a:ext cx="8729663" cy="1228725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対数関数のテーラー展開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3428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9-3 </a:t>
            </a:r>
            <a:r>
              <a:rPr lang="ja-JP" altLang="en-US" sz="4400" dirty="0"/>
              <a:t>課題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60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925" y="1147763"/>
            <a:ext cx="8629650" cy="5200650"/>
          </a:xfrm>
        </p:spPr>
        <p:txBody>
          <a:bodyPr/>
          <a:lstStyle/>
          <a:p>
            <a:pPr eaLnBrk="1" hangingPunct="1"/>
            <a:r>
              <a:rPr lang="en-US" altLang="ja-JP" sz="2800">
                <a:solidFill>
                  <a:schemeClr val="accent2"/>
                </a:solidFill>
              </a:rPr>
              <a:t>#i</a:t>
            </a:r>
            <a:r>
              <a:rPr lang="ja-JP" altLang="en-US" sz="2800">
                <a:solidFill>
                  <a:schemeClr val="accent2"/>
                </a:solidFill>
              </a:rPr>
              <a:t>を付けると近似計算</a:t>
            </a:r>
          </a:p>
          <a:p>
            <a:pPr lvl="1" eaLnBrk="1" hangingPunct="1"/>
            <a:r>
              <a:rPr lang="ja-JP" altLang="en-US" sz="2400"/>
              <a:t>計算結果として，近似値を得たいとき，</a:t>
            </a:r>
            <a:r>
              <a:rPr lang="en-US" altLang="ja-JP" sz="2400"/>
              <a:t>#i </a:t>
            </a:r>
            <a:r>
              <a:rPr lang="ja-JP" altLang="en-US" sz="2400"/>
              <a:t>を付ける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例）</a:t>
            </a:r>
            <a:r>
              <a:rPr lang="en-US" altLang="ja-JP" sz="2400">
                <a:solidFill>
                  <a:srgbClr val="008000"/>
                </a:solidFill>
              </a:rPr>
              <a:t>(expt</a:t>
            </a:r>
            <a:r>
              <a:rPr lang="ja-JP" altLang="en-US" sz="2400">
                <a:solidFill>
                  <a:srgbClr val="008000"/>
                </a:solidFill>
              </a:rPr>
              <a:t> </a:t>
            </a:r>
            <a:r>
              <a:rPr lang="en-US" altLang="ja-JP" sz="2400">
                <a:solidFill>
                  <a:srgbClr val="008000"/>
                </a:solidFill>
              </a:rPr>
              <a:t>#i11 200)</a:t>
            </a:r>
          </a:p>
          <a:p>
            <a:pPr lvl="1" eaLnBrk="1" hangingPunct="1"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			</a:t>
            </a:r>
            <a:endParaRPr lang="en-US" altLang="ja-JP" sz="2400"/>
          </a:p>
          <a:p>
            <a:pPr eaLnBrk="1" hangingPunct="1"/>
            <a:r>
              <a:rPr lang="en-US" altLang="ja-JP" sz="2800">
                <a:solidFill>
                  <a:schemeClr val="accent2"/>
                </a:solidFill>
              </a:rPr>
              <a:t>sin, cos, log </a:t>
            </a:r>
            <a:r>
              <a:rPr lang="ja-JP" altLang="en-US" sz="2800">
                <a:solidFill>
                  <a:schemeClr val="accent2"/>
                </a:solidFill>
              </a:rPr>
              <a:t>等の値は，近似値でしか得られない</a:t>
            </a:r>
          </a:p>
          <a:p>
            <a:pPr lvl="1" eaLnBrk="1" hangingPunct="1"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例：「</a:t>
            </a:r>
            <a:r>
              <a:rPr lang="en-US" altLang="ja-JP" sz="2400">
                <a:solidFill>
                  <a:srgbClr val="008000"/>
                </a:solidFill>
              </a:rPr>
              <a:t>(sin 0.1)</a:t>
            </a:r>
            <a:r>
              <a:rPr lang="ja-JP" altLang="en-US" sz="2400">
                <a:solidFill>
                  <a:srgbClr val="008000"/>
                </a:solidFill>
              </a:rPr>
              <a:t>」を実行すると </a:t>
            </a:r>
            <a:r>
              <a:rPr lang="en-US" altLang="ja-JP" sz="2400">
                <a:solidFill>
                  <a:srgbClr val="008000"/>
                </a:solidFill>
              </a:rPr>
              <a:t>→ #i0.09983341664682816</a:t>
            </a:r>
          </a:p>
          <a:p>
            <a:pPr lvl="1" eaLnBrk="1" hangingPunct="1">
              <a:buFontTx/>
              <a:buNone/>
            </a:pPr>
            <a:endParaRPr lang="en-US" altLang="ja-JP" sz="2400">
              <a:solidFill>
                <a:srgbClr val="008000"/>
              </a:solidFill>
            </a:endParaRPr>
          </a:p>
          <a:p>
            <a:pPr eaLnBrk="1" hangingPunct="1"/>
            <a:r>
              <a:rPr lang="ja-JP" altLang="en-US" sz="2800">
                <a:solidFill>
                  <a:schemeClr val="accent2"/>
                </a:solidFill>
              </a:rPr>
              <a:t>近似値を使った計算を繰り返すと，誤差が積み重なる</a:t>
            </a:r>
          </a:p>
          <a:p>
            <a:pPr eaLnBrk="1" hangingPunct="1"/>
            <a:endParaRPr lang="ja-JP" altLang="en-US" sz="2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近似計算について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78540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70000"/>
            <a:ext cx="8262937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ja-JP" altLang="en-US" dirty="0"/>
              <a:t>次の数値の意味は何か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#</a:t>
            </a:r>
            <a:r>
              <a:rPr lang="en-US" altLang="ja-JP" dirty="0" err="1"/>
              <a:t>i9.313e+020</a:t>
            </a:r>
            <a:endParaRPr lang="en-US" altLang="ja-JP" dirty="0"/>
          </a:p>
          <a:p>
            <a:pPr marL="609600" indent="-609600" eaLnBrk="1" hangingPunct="1">
              <a:lnSpc>
                <a:spcPct val="90000"/>
              </a:lnSpc>
            </a:pPr>
            <a:endParaRPr lang="en-US" altLang="ja-JP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ja-JP" dirty="0"/>
              <a:t>12</a:t>
            </a:r>
            <a:r>
              <a:rPr lang="en-US" altLang="ja-JP" baseline="30000" dirty="0"/>
              <a:t>100 </a:t>
            </a:r>
            <a:r>
              <a:rPr lang="ja-JP" altLang="en-US" dirty="0"/>
              <a:t>を求めたい．次の３つを実行して，実行結果を比較せよ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dirty="0"/>
              <a:t>(</a:t>
            </a:r>
            <a:r>
              <a:rPr lang="en-US" altLang="ja-JP" dirty="0" err="1"/>
              <a:t>expt</a:t>
            </a:r>
            <a:r>
              <a:rPr lang="en-US" altLang="ja-JP" dirty="0"/>
              <a:t> 12 100)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dirty="0"/>
              <a:t>(</a:t>
            </a:r>
            <a:r>
              <a:rPr lang="en-US" altLang="ja-JP" dirty="0" err="1"/>
              <a:t>expt</a:t>
            </a:r>
            <a:r>
              <a:rPr lang="en-US" altLang="ja-JP" dirty="0"/>
              <a:t> #</a:t>
            </a:r>
            <a:r>
              <a:rPr lang="en-US" altLang="ja-JP" dirty="0" err="1"/>
              <a:t>i12</a:t>
            </a:r>
            <a:r>
              <a:rPr lang="en-US" altLang="ja-JP" dirty="0"/>
              <a:t> 100)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dirty="0"/>
              <a:t>(</a:t>
            </a:r>
            <a:r>
              <a:rPr lang="en-US" altLang="ja-JP" dirty="0" err="1"/>
              <a:t>expt</a:t>
            </a:r>
            <a:r>
              <a:rPr lang="en-US" altLang="ja-JP" dirty="0"/>
              <a:t> 12 #</a:t>
            </a:r>
            <a:r>
              <a:rPr lang="en-US" altLang="ja-JP" dirty="0" err="1"/>
              <a:t>i100</a:t>
            </a:r>
            <a:r>
              <a:rPr lang="en-US" altLang="ja-JP" dirty="0"/>
              <a:t>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44901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128713"/>
            <a:ext cx="8413750" cy="3232150"/>
          </a:xfrm>
        </p:spPr>
        <p:txBody>
          <a:bodyPr/>
          <a:lstStyle/>
          <a:p>
            <a:pPr marL="533400" indent="-533400">
              <a:lnSpc>
                <a:spcPct val="115000"/>
              </a:lnSpc>
            </a:pPr>
            <a:r>
              <a:rPr lang="ja-JP" altLang="en-US"/>
              <a:t>関数 </a:t>
            </a:r>
            <a:r>
              <a:rPr lang="en-US" altLang="ja-JP">
                <a:solidFill>
                  <a:schemeClr val="accent2"/>
                </a:solidFill>
              </a:rPr>
              <a:t>my-exp </a:t>
            </a:r>
            <a:r>
              <a:rPr lang="ja-JP" altLang="en-US"/>
              <a:t>（授業の例題６）についての問題</a:t>
            </a:r>
          </a:p>
          <a:p>
            <a:pPr marL="914400" lvl="1" indent="-457200">
              <a:lnSpc>
                <a:spcPct val="115000"/>
              </a:lnSpc>
            </a:pPr>
            <a:r>
              <a:rPr lang="ja-JP" altLang="en-US"/>
              <a:t>次の５つの値を報告しなさい．但し </a:t>
            </a:r>
            <a:r>
              <a:rPr lang="en-US" altLang="ja-JP"/>
              <a:t>x = 1 </a:t>
            </a:r>
            <a:r>
              <a:rPr lang="ja-JP" altLang="en-US"/>
              <a:t>とする</a:t>
            </a:r>
          </a:p>
        </p:txBody>
      </p:sp>
      <p:graphicFrame>
        <p:nvGraphicFramePr>
          <p:cNvPr id="86020" name="Object 8"/>
          <p:cNvGraphicFramePr>
            <a:graphicFrameLocks noChangeAspect="1"/>
          </p:cNvGraphicFramePr>
          <p:nvPr/>
        </p:nvGraphicFramePr>
        <p:xfrm>
          <a:off x="2468563" y="2535238"/>
          <a:ext cx="16002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数式" r:id="rId3" imgW="812447" imgH="393529" progId="Equation.3">
                  <p:embed/>
                </p:oleObj>
              </mc:Choice>
              <mc:Fallback>
                <p:oleObj name="数式" r:id="rId3" imgW="812447" imgH="393529" progId="Equation.3">
                  <p:embed/>
                  <p:pic>
                    <p:nvPicPr>
                      <p:cNvPr id="860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2535238"/>
                        <a:ext cx="1600200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1" name="Object 10"/>
          <p:cNvGraphicFramePr>
            <a:graphicFrameLocks noChangeAspect="1"/>
          </p:cNvGraphicFramePr>
          <p:nvPr/>
        </p:nvGraphicFramePr>
        <p:xfrm>
          <a:off x="2462213" y="3881438"/>
          <a:ext cx="293370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数式" r:id="rId5" imgW="1422400" imgH="419100" progId="Equation.3">
                  <p:embed/>
                </p:oleObj>
              </mc:Choice>
              <mc:Fallback>
                <p:oleObj name="数式" r:id="rId5" imgW="1422400" imgH="419100" progId="Equation.3">
                  <p:embed/>
                  <p:pic>
                    <p:nvPicPr>
                      <p:cNvPr id="8602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3881438"/>
                        <a:ext cx="2933700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11"/>
          <p:cNvGraphicFramePr>
            <a:graphicFrameLocks noChangeAspect="1"/>
          </p:cNvGraphicFramePr>
          <p:nvPr/>
        </p:nvGraphicFramePr>
        <p:xfrm>
          <a:off x="2470150" y="4643438"/>
          <a:ext cx="35274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数式" r:id="rId7" imgW="1727200" imgH="419100" progId="Equation.3">
                  <p:embed/>
                </p:oleObj>
              </mc:Choice>
              <mc:Fallback>
                <p:oleObj name="数式" r:id="rId7" imgW="1727200" imgH="419100" progId="Equation.3">
                  <p:embed/>
                  <p:pic>
                    <p:nvPicPr>
                      <p:cNvPr id="8602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4643438"/>
                        <a:ext cx="3527425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3" name="Object 12"/>
          <p:cNvGraphicFramePr>
            <a:graphicFrameLocks noChangeAspect="1"/>
          </p:cNvGraphicFramePr>
          <p:nvPr/>
        </p:nvGraphicFramePr>
        <p:xfrm>
          <a:off x="2460625" y="5402263"/>
          <a:ext cx="399415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数式" r:id="rId9" imgW="2032000" imgH="419100" progId="Equation.3">
                  <p:embed/>
                </p:oleObj>
              </mc:Choice>
              <mc:Fallback>
                <p:oleObj name="数式" r:id="rId9" imgW="2032000" imgH="419100" progId="Equation.3">
                  <p:embed/>
                  <p:pic>
                    <p:nvPicPr>
                      <p:cNvPr id="8602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25" y="5402263"/>
                        <a:ext cx="3994150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4" name="Object 13"/>
          <p:cNvGraphicFramePr>
            <a:graphicFrameLocks noChangeAspect="1"/>
          </p:cNvGraphicFramePr>
          <p:nvPr/>
        </p:nvGraphicFramePr>
        <p:xfrm>
          <a:off x="2459038" y="3203575"/>
          <a:ext cx="215106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数式" r:id="rId11" imgW="1117600" imgH="419100" progId="Equation.3">
                  <p:embed/>
                </p:oleObj>
              </mc:Choice>
              <mc:Fallback>
                <p:oleObj name="数式" r:id="rId11" imgW="1117600" imgH="419100" progId="Equation.3">
                  <p:embed/>
                  <p:pic>
                    <p:nvPicPr>
                      <p:cNvPr id="8602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3203575"/>
                        <a:ext cx="2151062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課題２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39866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128713"/>
            <a:ext cx="8218487" cy="3232150"/>
          </a:xfrm>
        </p:spPr>
        <p:txBody>
          <a:bodyPr>
            <a:normAutofit fontScale="92500"/>
          </a:bodyPr>
          <a:lstStyle/>
          <a:p>
            <a:pPr>
              <a:lnSpc>
                <a:spcPct val="115000"/>
              </a:lnSpc>
            </a:pPr>
            <a:r>
              <a:rPr lang="ja-JP" altLang="en-US" sz="2800"/>
              <a:t>関数 </a:t>
            </a:r>
            <a:r>
              <a:rPr lang="en-US" altLang="ja-JP" sz="2800">
                <a:solidFill>
                  <a:schemeClr val="accent2"/>
                </a:solidFill>
              </a:rPr>
              <a:t>series-iter </a:t>
            </a:r>
            <a:r>
              <a:rPr lang="ja-JP" altLang="en-US" sz="2800"/>
              <a:t>（授業の例題４）についての問題</a:t>
            </a:r>
          </a:p>
          <a:p>
            <a:pPr lvl="1">
              <a:lnSpc>
                <a:spcPct val="115000"/>
              </a:lnSpc>
            </a:pPr>
            <a:r>
              <a:rPr lang="en-US" altLang="ja-JP" sz="2400">
                <a:solidFill>
                  <a:schemeClr val="accent2"/>
                </a:solidFill>
              </a:rPr>
              <a:t>series-iter</a:t>
            </a:r>
            <a:r>
              <a:rPr lang="en-US" altLang="ja-JP" sz="2400"/>
              <a:t> </a:t>
            </a:r>
            <a:r>
              <a:rPr lang="ja-JP" altLang="en-US" sz="2400"/>
              <a:t>を使って，次の数列の和のリストを求めなさい</a:t>
            </a:r>
          </a:p>
          <a:p>
            <a:pPr lvl="1">
              <a:lnSpc>
                <a:spcPct val="115000"/>
              </a:lnSpc>
            </a:pPr>
            <a:r>
              <a:rPr lang="ja-JP" altLang="en-US" sz="2400"/>
              <a:t>実行結果を報告しなさい</a:t>
            </a:r>
          </a:p>
          <a:p>
            <a:pPr lvl="1">
              <a:lnSpc>
                <a:spcPct val="115000"/>
              </a:lnSpc>
            </a:pPr>
            <a:r>
              <a:rPr lang="ja-JP" altLang="en-US" sz="2400"/>
              <a:t>また、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series-iter</a:t>
            </a:r>
            <a:r>
              <a:rPr lang="en-US" altLang="ja-JP" sz="2400"/>
              <a:t> #i10 f4) </a:t>
            </a:r>
            <a:r>
              <a:rPr lang="ja-JP" altLang="en-US" sz="2400"/>
              <a:t>のように実行した場合と，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series-iter</a:t>
            </a:r>
            <a:r>
              <a:rPr lang="en-US" altLang="ja-JP" sz="2400"/>
              <a:t> 10 f4) </a:t>
            </a:r>
            <a:r>
              <a:rPr lang="ja-JP" altLang="en-US" sz="2400"/>
              <a:t>のように実行した場合の違いを報告しなさい</a:t>
            </a:r>
          </a:p>
        </p:txBody>
      </p:sp>
      <p:graphicFrame>
        <p:nvGraphicFramePr>
          <p:cNvPr id="87044" name="Object 5"/>
          <p:cNvGraphicFramePr>
            <a:graphicFrameLocks noChangeAspect="1"/>
          </p:cNvGraphicFramePr>
          <p:nvPr/>
        </p:nvGraphicFramePr>
        <p:xfrm>
          <a:off x="1190625" y="4505325"/>
          <a:ext cx="69818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数式" r:id="rId3" imgW="2094591" imgH="444307" progId="Equation.3">
                  <p:embed/>
                </p:oleObj>
              </mc:Choice>
              <mc:Fallback>
                <p:oleObj name="数式" r:id="rId3" imgW="2094591" imgH="444307" progId="Equation.3">
                  <p:embed/>
                  <p:pic>
                    <p:nvPicPr>
                      <p:cNvPr id="8704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4505325"/>
                        <a:ext cx="6981825" cy="1143000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課題３．数列の和の列１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4919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128713"/>
            <a:ext cx="8218487" cy="3232150"/>
          </a:xfrm>
        </p:spPr>
        <p:txBody>
          <a:bodyPr>
            <a:normAutofit fontScale="92500"/>
          </a:bodyPr>
          <a:lstStyle/>
          <a:p>
            <a:pPr>
              <a:lnSpc>
                <a:spcPct val="115000"/>
              </a:lnSpc>
            </a:pPr>
            <a:r>
              <a:rPr lang="ja-JP" altLang="en-US" sz="2800"/>
              <a:t>関数 </a:t>
            </a:r>
            <a:r>
              <a:rPr lang="en-US" altLang="ja-JP" sz="2800">
                <a:solidFill>
                  <a:schemeClr val="accent2"/>
                </a:solidFill>
              </a:rPr>
              <a:t>series-iter </a:t>
            </a:r>
            <a:r>
              <a:rPr lang="ja-JP" altLang="en-US" sz="2800"/>
              <a:t>（授業の例題４）についての問題</a:t>
            </a:r>
          </a:p>
          <a:p>
            <a:pPr lvl="1">
              <a:lnSpc>
                <a:spcPct val="115000"/>
              </a:lnSpc>
            </a:pPr>
            <a:r>
              <a:rPr lang="en-US" altLang="ja-JP" sz="2400">
                <a:solidFill>
                  <a:schemeClr val="accent2"/>
                </a:solidFill>
              </a:rPr>
              <a:t>series-iter</a:t>
            </a:r>
            <a:r>
              <a:rPr lang="en-US" altLang="ja-JP" sz="2400"/>
              <a:t> </a:t>
            </a:r>
            <a:r>
              <a:rPr lang="ja-JP" altLang="en-US" sz="2400"/>
              <a:t>を使って，次の数列の和のリストを求めなさい</a:t>
            </a:r>
          </a:p>
          <a:p>
            <a:pPr lvl="1">
              <a:lnSpc>
                <a:spcPct val="115000"/>
              </a:lnSpc>
            </a:pPr>
            <a:r>
              <a:rPr lang="ja-JP" altLang="en-US" sz="2400"/>
              <a:t>実行結果を報告しなさい</a:t>
            </a:r>
          </a:p>
          <a:p>
            <a:pPr lvl="1">
              <a:lnSpc>
                <a:spcPct val="115000"/>
              </a:lnSpc>
            </a:pPr>
            <a:r>
              <a:rPr lang="ja-JP" altLang="en-US" sz="2400"/>
              <a:t>また、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series-iter</a:t>
            </a:r>
            <a:r>
              <a:rPr lang="en-US" altLang="ja-JP" sz="2400"/>
              <a:t> #i10 f4) </a:t>
            </a:r>
            <a:r>
              <a:rPr lang="ja-JP" altLang="en-US" sz="2400"/>
              <a:t>のように実行した場合と，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series-iter </a:t>
            </a:r>
            <a:r>
              <a:rPr lang="en-US" altLang="ja-JP" sz="2400"/>
              <a:t>10 f4) </a:t>
            </a:r>
            <a:r>
              <a:rPr lang="ja-JP" altLang="en-US" sz="2400"/>
              <a:t>のように実行した場合の違いを報告しなさい</a:t>
            </a:r>
          </a:p>
        </p:txBody>
      </p:sp>
      <p:graphicFrame>
        <p:nvGraphicFramePr>
          <p:cNvPr id="88068" name="Object 5"/>
          <p:cNvGraphicFramePr>
            <a:graphicFrameLocks noChangeAspect="1"/>
          </p:cNvGraphicFramePr>
          <p:nvPr/>
        </p:nvGraphicFramePr>
        <p:xfrm>
          <a:off x="1712913" y="4503738"/>
          <a:ext cx="6070600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数式" r:id="rId3" imgW="1739900" imgH="431800" progId="Equation.3">
                  <p:embed/>
                </p:oleObj>
              </mc:Choice>
              <mc:Fallback>
                <p:oleObj name="数式" r:id="rId3" imgW="1739900" imgH="431800" progId="Equation.3">
                  <p:embed/>
                  <p:pic>
                    <p:nvPicPr>
                      <p:cNvPr id="8806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4503738"/>
                        <a:ext cx="6070600" cy="1163637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課題４．数列の和の列２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47691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244600"/>
            <a:ext cx="8272463" cy="2613025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ja-JP" altLang="en-US"/>
              <a:t>関数 </a:t>
            </a:r>
            <a:r>
              <a:rPr lang="en-US" altLang="ja-JP">
                <a:solidFill>
                  <a:schemeClr val="accent2"/>
                </a:solidFill>
              </a:rPr>
              <a:t>taylor-series</a:t>
            </a:r>
            <a:r>
              <a:rPr lang="ja-JP" altLang="en-US"/>
              <a:t>（授業の例題５）を使って，</a:t>
            </a:r>
            <a:r>
              <a:rPr lang="en-US" altLang="ja-JP"/>
              <a:t>sin </a:t>
            </a:r>
            <a:r>
              <a:rPr lang="ja-JP" altLang="en-US"/>
              <a:t>関数のテーラー展開の値を求める関数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my-sin</a:t>
            </a:r>
            <a:r>
              <a:rPr lang="en-US" altLang="ja-JP"/>
              <a:t> </a:t>
            </a:r>
            <a:r>
              <a:rPr lang="ja-JP" altLang="en-US"/>
              <a:t>を作成し，実行結果を報告しなさい</a:t>
            </a:r>
          </a:p>
          <a:p>
            <a:pPr lvl="1">
              <a:lnSpc>
                <a:spcPct val="115000"/>
              </a:lnSpc>
            </a:pPr>
            <a:r>
              <a:rPr lang="en-US" altLang="ja-JP"/>
              <a:t>even? </a:t>
            </a:r>
            <a:r>
              <a:rPr lang="ja-JP" altLang="en-US"/>
              <a:t>（偶数ならば </a:t>
            </a:r>
            <a:r>
              <a:rPr lang="en-US" altLang="ja-JP"/>
              <a:t>true</a:t>
            </a:r>
            <a:r>
              <a:rPr lang="ja-JP" altLang="en-US"/>
              <a:t>）を使うこと</a:t>
            </a:r>
          </a:p>
          <a:p>
            <a:pPr lvl="1">
              <a:lnSpc>
                <a:spcPct val="115000"/>
              </a:lnSpc>
            </a:pPr>
            <a:r>
              <a:rPr lang="ja-JP" altLang="en-US"/>
              <a:t>正しい値が得られているか確認すること</a:t>
            </a:r>
          </a:p>
        </p:txBody>
      </p:sp>
      <p:graphicFrame>
        <p:nvGraphicFramePr>
          <p:cNvPr id="89092" name="Object 5"/>
          <p:cNvGraphicFramePr>
            <a:graphicFrameLocks noChangeAspect="1"/>
          </p:cNvGraphicFramePr>
          <p:nvPr/>
        </p:nvGraphicFramePr>
        <p:xfrm>
          <a:off x="173038" y="4425950"/>
          <a:ext cx="8859837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数式" r:id="rId3" imgW="2857500" imgH="444500" progId="Equation.3">
                  <p:embed/>
                </p:oleObj>
              </mc:Choice>
              <mc:Fallback>
                <p:oleObj name="数式" r:id="rId3" imgW="2857500" imgH="444500" progId="Equation.3">
                  <p:embed/>
                  <p:pic>
                    <p:nvPicPr>
                      <p:cNvPr id="8909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4425950"/>
                        <a:ext cx="8859837" cy="1374775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課題５．</a:t>
            </a:r>
            <a:r>
              <a:rPr lang="en-US" altLang="ja-JP" sz="4000" dirty="0"/>
              <a:t>sin </a:t>
            </a:r>
            <a:r>
              <a:rPr lang="ja-JP" altLang="en-US" sz="4000" dirty="0"/>
              <a:t>関数のテーラー展開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50674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187450"/>
            <a:ext cx="8272463" cy="2613025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ja-JP" altLang="en-US"/>
              <a:t>関数 </a:t>
            </a:r>
            <a:r>
              <a:rPr lang="en-US" altLang="ja-JP">
                <a:solidFill>
                  <a:schemeClr val="accent2"/>
                </a:solidFill>
              </a:rPr>
              <a:t>taylor-series</a:t>
            </a:r>
            <a:r>
              <a:rPr lang="ja-JP" altLang="en-US"/>
              <a:t>（授業の例題５）を使って，</a:t>
            </a:r>
            <a:r>
              <a:rPr lang="en-US" altLang="ja-JP"/>
              <a:t>tan</a:t>
            </a:r>
            <a:r>
              <a:rPr lang="en-US" altLang="ja-JP" baseline="30000"/>
              <a:t>-1</a:t>
            </a:r>
            <a:r>
              <a:rPr lang="en-US" altLang="ja-JP"/>
              <a:t> </a:t>
            </a:r>
            <a:r>
              <a:rPr lang="ja-JP" altLang="en-US"/>
              <a:t>関数のテーラー展開の値を求める関数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my-atan</a:t>
            </a:r>
            <a:r>
              <a:rPr lang="en-US" altLang="ja-JP"/>
              <a:t> </a:t>
            </a:r>
            <a:r>
              <a:rPr lang="ja-JP" altLang="en-US"/>
              <a:t>を作成し，実行結果を報告しなさい</a:t>
            </a:r>
          </a:p>
          <a:p>
            <a:pPr lvl="1">
              <a:lnSpc>
                <a:spcPct val="115000"/>
              </a:lnSpc>
            </a:pPr>
            <a:r>
              <a:rPr lang="en-US" altLang="ja-JP"/>
              <a:t>even? </a:t>
            </a:r>
            <a:r>
              <a:rPr lang="ja-JP" altLang="en-US"/>
              <a:t>（偶数ならば </a:t>
            </a:r>
            <a:r>
              <a:rPr lang="en-US" altLang="ja-JP"/>
              <a:t>true</a:t>
            </a:r>
            <a:r>
              <a:rPr lang="ja-JP" altLang="en-US"/>
              <a:t>）を使うこと </a:t>
            </a:r>
          </a:p>
          <a:p>
            <a:pPr lvl="1">
              <a:lnSpc>
                <a:spcPct val="115000"/>
              </a:lnSpc>
            </a:pPr>
            <a:r>
              <a:rPr lang="ja-JP" altLang="en-US"/>
              <a:t>正しい値が得られているか確認すること</a:t>
            </a:r>
          </a:p>
        </p:txBody>
      </p:sp>
      <p:graphicFrame>
        <p:nvGraphicFramePr>
          <p:cNvPr id="90116" name="Object 5"/>
          <p:cNvGraphicFramePr>
            <a:graphicFrameLocks noChangeAspect="1"/>
          </p:cNvGraphicFramePr>
          <p:nvPr/>
        </p:nvGraphicFramePr>
        <p:xfrm>
          <a:off x="95250" y="4549775"/>
          <a:ext cx="9024938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数式" r:id="rId3" imgW="2882900" imgH="444500" progId="Equation.3">
                  <p:embed/>
                </p:oleObj>
              </mc:Choice>
              <mc:Fallback>
                <p:oleObj name="数式" r:id="rId3" imgW="2882900" imgH="444500" progId="Equation.3">
                  <p:embed/>
                  <p:pic>
                    <p:nvPicPr>
                      <p:cNvPr id="9011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" y="4549775"/>
                        <a:ext cx="9024938" cy="1298575"/>
                      </a:xfrm>
                      <a:prstGeom prst="rect">
                        <a:avLst/>
                      </a:prstGeom>
                      <a:solidFill>
                        <a:srgbClr val="CCFFFF">
                          <a:alpha val="39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課題６．</a:t>
            </a:r>
            <a:r>
              <a:rPr lang="en-US" altLang="ja-JP" sz="4000" dirty="0"/>
              <a:t>tan</a:t>
            </a:r>
            <a:r>
              <a:rPr lang="en-US" altLang="ja-JP" sz="4000" baseline="30000" dirty="0"/>
              <a:t>-1</a:t>
            </a:r>
            <a:r>
              <a:rPr lang="en-US" altLang="ja-JP" sz="4000" dirty="0"/>
              <a:t> </a:t>
            </a:r>
            <a:r>
              <a:rPr lang="ja-JP" altLang="en-US" sz="4000" dirty="0"/>
              <a:t>関数のテーラー展開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304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9-2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914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5614</Words>
  <Application>Microsoft Office PowerPoint</Application>
  <PresentationFormat>画面に合わせる (4:3)</PresentationFormat>
  <Paragraphs>979</Paragraphs>
  <Slides>85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85</vt:i4>
      </vt:variant>
    </vt:vector>
  </HeadingPairs>
  <TitlesOfParts>
    <vt:vector size="92" baseType="lpstr"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sp-9. 高階関数 </vt:lpstr>
      <vt:lpstr>アウトライン</vt:lpstr>
      <vt:lpstr>今日の到達目標</vt:lpstr>
      <vt:lpstr>高階関数とは</vt:lpstr>
      <vt:lpstr>置き換えモデル</vt:lpstr>
      <vt:lpstr>#i の意味</vt:lpstr>
      <vt:lpstr>e+208 の意味</vt:lpstr>
      <vt:lpstr>近似計算について</vt:lpstr>
      <vt:lpstr>9-2 パソコン演習</vt:lpstr>
      <vt:lpstr>パソコン演習の進め方</vt:lpstr>
      <vt:lpstr>DrScheme の使用</vt:lpstr>
      <vt:lpstr>Advanced Student</vt:lpstr>
      <vt:lpstr>例題１．リストの総和</vt:lpstr>
      <vt:lpstr>「例題１．リストの総和」の手順</vt:lpstr>
      <vt:lpstr>PowerPoint プレゼンテーション</vt:lpstr>
      <vt:lpstr>PowerPoint プレゼンテーション</vt:lpstr>
      <vt:lpstr> </vt:lpstr>
      <vt:lpstr>入力と出力</vt:lpstr>
      <vt:lpstr>PowerPoint プレゼンテーション</vt:lpstr>
      <vt:lpstr>(list-sum (list 1 2 3)) から 6 に至る過程の概略</vt:lpstr>
      <vt:lpstr>(reduce + 0 (list 1 2 3) から (+ 1 (reduce + 0 (list 2 3) に至る過程</vt:lpstr>
      <vt:lpstr>(reduce + 0 (list 1 2 3) から (+ 1 (reduce + 0 (list 2 3) に至る過程</vt:lpstr>
      <vt:lpstr>例題２．x の n 乗の近似値</vt:lpstr>
      <vt:lpstr>「例題２．x の n 乗の近似値」の手順</vt:lpstr>
      <vt:lpstr>PowerPoint プレゼンテーション</vt:lpstr>
      <vt:lpstr>数列の和</vt:lpstr>
      <vt:lpstr>数列の和</vt:lpstr>
      <vt:lpstr>数列の和</vt:lpstr>
      <vt:lpstr>「例題３．数列の和」の手順</vt:lpstr>
      <vt:lpstr>PowerPoint プレゼンテーション</vt:lpstr>
      <vt:lpstr>PowerPoint プレゼンテーション</vt:lpstr>
      <vt:lpstr> </vt:lpstr>
      <vt:lpstr>入力と出力</vt:lpstr>
      <vt:lpstr>PowerPoint プレゼンテーション</vt:lpstr>
      <vt:lpstr>(series 3 f2) から 14 に至る過程の概略</vt:lpstr>
      <vt:lpstr>(series 3 f2) から  (+ (f2 3) (series 2 f2)) に至る過程</vt:lpstr>
      <vt:lpstr>(series 3 f2) から  (+ (f2 3) (series 2 f2)) に至る過程</vt:lpstr>
      <vt:lpstr>例題４．数列の和のリスト</vt:lpstr>
      <vt:lpstr>「例題４．数列の和のリスト」の手順</vt:lpstr>
      <vt:lpstr>PowerPoint プレゼンテーション</vt:lpstr>
      <vt:lpstr>PowerPoint プレゼンテーション</vt:lpstr>
      <vt:lpstr>PowerPoint プレゼンテーション</vt:lpstr>
      <vt:lpstr>入力と出力</vt:lpstr>
      <vt:lpstr>PowerPoint プレゼンテーション</vt:lpstr>
      <vt:lpstr>数列の和のリスト</vt:lpstr>
      <vt:lpstr>例題５．べき級数</vt:lpstr>
      <vt:lpstr>「例題５．べき級数」の手順</vt:lpstr>
      <vt:lpstr>級数</vt:lpstr>
      <vt:lpstr>べき級数</vt:lpstr>
      <vt:lpstr>PowerPoint プレゼンテーション</vt:lpstr>
      <vt:lpstr>PowerPoint プレゼンテーション</vt:lpstr>
      <vt:lpstr> </vt:lpstr>
      <vt:lpstr>入力と出力</vt:lpstr>
      <vt:lpstr>taylor-series 関数</vt:lpstr>
      <vt:lpstr>(taylor-series 2 3 g1) から 34 に至る過程の概略</vt:lpstr>
      <vt:lpstr>(taylor-series 2 3 g1) から 34 に至る過程の概略</vt:lpstr>
      <vt:lpstr>(taylor-series 2 3 g1) から 34 に至る過程の概略</vt:lpstr>
      <vt:lpstr>テーラー展開</vt:lpstr>
      <vt:lpstr>テーラー展開</vt:lpstr>
      <vt:lpstr>例題６．指数関数のテーラー展開</vt:lpstr>
      <vt:lpstr>「例題６．指数関数のテーラー展開」の手順 (1/2)</vt:lpstr>
      <vt:lpstr>「例題６．指数関数のテーラー展開」の手順 (2/2)</vt:lpstr>
      <vt:lpstr>PowerPoint プレゼンテーション</vt:lpstr>
      <vt:lpstr>PowerPoint プレゼンテーション</vt:lpstr>
      <vt:lpstr>指数関数のテーラー展開</vt:lpstr>
      <vt:lpstr>my-exp での誤差</vt:lpstr>
      <vt:lpstr>例題７．cos 関数のテーラー展開</vt:lpstr>
      <vt:lpstr>「例題７．cos 関数のテーラー展開」の手順 (1/2)</vt:lpstr>
      <vt:lpstr>「例題７．指数関数のテーラー展開」の手順 (2/2)</vt:lpstr>
      <vt:lpstr>PowerPoint プレゼンテーション</vt:lpstr>
      <vt:lpstr>PowerPoint プレゼンテーション</vt:lpstr>
      <vt:lpstr>cos 関数のテーラー展開</vt:lpstr>
      <vt:lpstr>例題８．対数関数のテーラー展開</vt:lpstr>
      <vt:lpstr>「例題８．対数関数のテーラー展開」の手順 (1/2)</vt:lpstr>
      <vt:lpstr>「例題８．対数関数のテーラー展開」の手順 (2/2)</vt:lpstr>
      <vt:lpstr>PowerPoint プレゼンテーション</vt:lpstr>
      <vt:lpstr>PowerPoint プレゼンテーション</vt:lpstr>
      <vt:lpstr>対数関数のテーラー展開</vt:lpstr>
      <vt:lpstr>9-3 課題</vt:lpstr>
      <vt:lpstr>課題１</vt:lpstr>
      <vt:lpstr>課題２</vt:lpstr>
      <vt:lpstr>課題３．数列の和の列１</vt:lpstr>
      <vt:lpstr>課題４．数列の和の列２</vt:lpstr>
      <vt:lpstr>課題５．sin 関数のテーラー展開</vt:lpstr>
      <vt:lpstr>課題６．tan-1 関数のテーラー展開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高階関数</dc:title>
  <dc:creator>kaneko kunihiko</dc:creator>
  <cp:lastModifiedBy>me</cp:lastModifiedBy>
  <cp:revision>34</cp:revision>
  <dcterms:created xsi:type="dcterms:W3CDTF">2019-11-02T00:06:04Z</dcterms:created>
  <dcterms:modified xsi:type="dcterms:W3CDTF">2023-01-19T04:01:39Z</dcterms:modified>
</cp:coreProperties>
</file>