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7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048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A007385-57A5-4C18-A007-F84030E65E74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/>
              <a:t>inventory : </a:t>
            </a:r>
            <a:r>
              <a:rPr lang="ja-JP" altLang="en-US"/>
              <a:t>在庫目録</a:t>
            </a:r>
          </a:p>
        </p:txBody>
      </p:sp>
    </p:spTree>
    <p:extLst>
      <p:ext uri="{BB962C8B-B14F-4D97-AF65-F5344CB8AC3E}">
        <p14:creationId xmlns:p14="http://schemas.microsoft.com/office/powerpoint/2010/main" val="807313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A6EC-D3DF-4018-AC55-15FC90D9FCA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56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tdp.org/2001-11-21/Book/node57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p-7. </a:t>
            </a:r>
            <a:r>
              <a:rPr lang="ja-JP" altLang="en-US" sz="4400" dirty="0">
                <a:latin typeface="メイリオ" panose="020B0604030504040204" pitchFamily="50" charset="-128"/>
              </a:rPr>
              <a:t>リストの生成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</a:t>
            </a:r>
            <a:r>
              <a:rPr lang="en-US" altLang="ja-JP" dirty="0" smtClean="0"/>
              <a:t>:</a:t>
            </a:r>
            <a:r>
              <a:rPr lang="ja-JP" altLang="en-US" dirty="0"/>
              <a:t>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1798638"/>
            <a:ext cx="8836025" cy="3271837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ja-JP" altLang="en-US"/>
              <a:t>空リスト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ja-JP">
                <a:solidFill>
                  <a:srgbClr val="008000"/>
                </a:solidFill>
              </a:rPr>
              <a:t>empty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ja-JP" altLang="en-US"/>
              <a:t>長さ１以上のリスト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ja-JP"/>
              <a:t>list </a:t>
            </a:r>
            <a:r>
              <a:rPr lang="ja-JP" altLang="en-US"/>
              <a:t>形式</a:t>
            </a:r>
            <a:r>
              <a:rPr lang="en-US" altLang="ja-JP"/>
              <a:t>: 	</a:t>
            </a:r>
            <a:r>
              <a:rPr lang="ja-JP" altLang="en-US">
                <a:solidFill>
                  <a:srgbClr val="008000"/>
                </a:solidFill>
              </a:rPr>
              <a:t>例 </a:t>
            </a:r>
            <a:r>
              <a:rPr lang="en-US" altLang="ja-JP">
                <a:solidFill>
                  <a:srgbClr val="008000"/>
                </a:solidFill>
              </a:rPr>
              <a:t>(list 12 24 26)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ja-JP"/>
              <a:t>cons </a:t>
            </a:r>
            <a:r>
              <a:rPr lang="ja-JP" altLang="en-US"/>
              <a:t>形式：　</a:t>
            </a:r>
            <a:r>
              <a:rPr lang="ja-JP" altLang="en-US">
                <a:solidFill>
                  <a:srgbClr val="008000"/>
                </a:solidFill>
              </a:rPr>
              <a:t>例 </a:t>
            </a:r>
            <a:r>
              <a:rPr lang="en-US" altLang="ja-JP">
                <a:solidFill>
                  <a:srgbClr val="008000"/>
                </a:solidFill>
              </a:rPr>
              <a:t>(cons 12 (cons 24 (cons 36 empty)))</a:t>
            </a:r>
          </a:p>
          <a:p>
            <a:pPr marL="990600" lvl="1" indent="-533400" eaLnBrk="1" hangingPunct="1">
              <a:buFontTx/>
              <a:buNone/>
            </a:pPr>
            <a:endParaRPr lang="ja-JP" altLang="en-US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3479800" y="4687888"/>
            <a:ext cx="29543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この２つは同じ意味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リストと </a:t>
            </a:r>
            <a:r>
              <a:rPr lang="en-US" altLang="ja-JP" sz="4000" dirty="0"/>
              <a:t>cons </a:t>
            </a:r>
            <a:r>
              <a:rPr lang="ja-JP" altLang="en-US" sz="4000" dirty="0"/>
              <a:t>の関係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5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2725" y="620713"/>
            <a:ext cx="5260975" cy="61483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7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数値：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		</a:t>
            </a:r>
            <a:r>
              <a:rPr lang="en-US" altLang="ja-JP" sz="2000">
                <a:solidFill>
                  <a:srgbClr val="008000"/>
                </a:solidFill>
              </a:rPr>
              <a:t>5, -5, 0.5 </a:t>
            </a:r>
            <a:r>
              <a:rPr lang="ja-JP" altLang="en-US" sz="2000">
                <a:solidFill>
                  <a:srgbClr val="008000"/>
                </a:solidFill>
              </a:rPr>
              <a:t>など</a:t>
            </a:r>
          </a:p>
          <a:p>
            <a:pPr eaLnBrk="1" hangingPunct="1">
              <a:lnSpc>
                <a:spcPct val="7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true, false </a:t>
            </a:r>
            <a:r>
              <a:rPr lang="ja-JP" altLang="en-US" sz="2000">
                <a:solidFill>
                  <a:schemeClr val="accent2"/>
                </a:solidFill>
              </a:rPr>
              <a:t>値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		</a:t>
            </a:r>
            <a:r>
              <a:rPr lang="en-US" altLang="ja-JP" sz="2000">
                <a:solidFill>
                  <a:srgbClr val="008000"/>
                </a:solidFill>
              </a:rPr>
              <a:t>true, false</a:t>
            </a:r>
          </a:p>
          <a:p>
            <a:pPr eaLnBrk="1" hangingPunct="1">
              <a:lnSpc>
                <a:spcPct val="7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シンボル，文字列</a:t>
            </a:r>
          </a:p>
          <a:p>
            <a:pPr eaLnBrk="1" hangingPunct="1">
              <a:lnSpc>
                <a:spcPct val="7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変数名</a:t>
            </a:r>
          </a:p>
          <a:p>
            <a:pPr eaLnBrk="1" hangingPunct="1">
              <a:lnSpc>
                <a:spcPct val="7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empty</a:t>
            </a:r>
          </a:p>
          <a:p>
            <a:pPr eaLnBrk="1" hangingPunct="1">
              <a:lnSpc>
                <a:spcPct val="7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四則演算子：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		</a:t>
            </a:r>
            <a:r>
              <a:rPr lang="en-US" altLang="ja-JP" sz="2000">
                <a:solidFill>
                  <a:srgbClr val="008000"/>
                </a:solidFill>
              </a:rPr>
              <a:t>+, -, *, /</a:t>
            </a:r>
          </a:p>
          <a:p>
            <a:pPr eaLnBrk="1" hangingPunct="1">
              <a:lnSpc>
                <a:spcPct val="7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比較演算子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		</a:t>
            </a:r>
            <a:r>
              <a:rPr lang="en-US" altLang="ja-JP" sz="2000">
                <a:solidFill>
                  <a:srgbClr val="008000"/>
                </a:solidFill>
              </a:rPr>
              <a:t>&lt;, &lt;=, &gt;, &gt;=, =</a:t>
            </a:r>
          </a:p>
          <a:p>
            <a:pPr eaLnBrk="1" hangingPunct="1">
              <a:lnSpc>
                <a:spcPct val="7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奇数か偶数かの判定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		</a:t>
            </a:r>
            <a:r>
              <a:rPr lang="en-US" altLang="ja-JP" sz="2000">
                <a:solidFill>
                  <a:srgbClr val="008000"/>
                </a:solidFill>
              </a:rPr>
              <a:t>odd?, even?</a:t>
            </a:r>
          </a:p>
          <a:p>
            <a:pPr eaLnBrk="1" hangingPunct="1">
              <a:lnSpc>
                <a:spcPct val="7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論理演算子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		and, or, not</a:t>
            </a:r>
          </a:p>
          <a:p>
            <a:pPr eaLnBrk="1" hangingPunct="1">
              <a:lnSpc>
                <a:spcPct val="7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リストに関する演算子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	</a:t>
            </a:r>
            <a:r>
              <a:rPr lang="ja-JP" altLang="en-US" sz="2000">
                <a:solidFill>
                  <a:srgbClr val="008000"/>
                </a:solidFill>
              </a:rPr>
              <a:t>	</a:t>
            </a:r>
            <a:r>
              <a:rPr lang="en-US" altLang="ja-JP" sz="2000">
                <a:solidFill>
                  <a:srgbClr val="008000"/>
                </a:solidFill>
              </a:rPr>
              <a:t>first, rest, empty?, length, list-ref,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		append, cons</a:t>
            </a:r>
            <a:endParaRPr lang="ja-JP" altLang="en-US" sz="2000">
              <a:solidFill>
                <a:srgbClr val="008000"/>
              </a:solidFill>
            </a:endParaRPr>
          </a:p>
          <a:p>
            <a:pPr eaLnBrk="1" hangingPunct="1">
              <a:lnSpc>
                <a:spcPct val="7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その他の演算子：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		</a:t>
            </a:r>
            <a:r>
              <a:rPr lang="en-US" altLang="ja-JP" sz="2000">
                <a:solidFill>
                  <a:srgbClr val="008000"/>
                </a:solidFill>
              </a:rPr>
              <a:t>remainder, quotient, max, min,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		abs, sqrt, expt, log, sin, cos, tan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		</a:t>
            </a:r>
            <a:r>
              <a:rPr lang="en-US" altLang="ja-JP" sz="2000">
                <a:solidFill>
                  <a:srgbClr val="008000"/>
                </a:solidFill>
              </a:rPr>
              <a:t>asin, acos, atan </a:t>
            </a:r>
            <a:r>
              <a:rPr lang="ja-JP" altLang="en-US" sz="2000">
                <a:solidFill>
                  <a:srgbClr val="008000"/>
                </a:solidFill>
              </a:rPr>
              <a:t>など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51425" y="660400"/>
            <a:ext cx="3810000" cy="21415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括弧</a:t>
            </a:r>
            <a:br>
              <a:rPr lang="ja-JP" altLang="en-US" sz="2000">
                <a:solidFill>
                  <a:schemeClr val="accent2"/>
                </a:solidFill>
              </a:rPr>
            </a:br>
            <a:r>
              <a:rPr lang="ja-JP" altLang="en-US" sz="2000">
                <a:solidFill>
                  <a:schemeClr val="accent2"/>
                </a:solidFill>
              </a:rPr>
              <a:t>	</a:t>
            </a:r>
            <a:r>
              <a:rPr lang="en-US" altLang="ja-JP" sz="2000">
                <a:solidFill>
                  <a:srgbClr val="008000"/>
                </a:solidFill>
              </a:rPr>
              <a:t>(, ), [, ]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関数名</a:t>
            </a:r>
            <a:endParaRPr lang="en-US" altLang="ja-JP" sz="2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define </a:t>
            </a:r>
            <a:endParaRPr lang="en-US" altLang="ja-JP" sz="200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cond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list </a:t>
            </a:r>
            <a:endParaRPr lang="ja-JP" altLang="en-US" sz="2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00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ja-JP" altLang="en-US" sz="2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ja-JP" altLang="en-US" sz="2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ja-JP" altLang="en-US" sz="240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027238" y="5232400"/>
            <a:ext cx="892175" cy="296863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2800" dirty="0"/>
              <a:t>Scheme </a:t>
            </a:r>
            <a:r>
              <a:rPr lang="ja-JP" altLang="en-US" sz="2800" dirty="0"/>
              <a:t>の式の構成物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809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7-2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105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dirty="0"/>
              <a:t>各自で自習　＋　巡回指導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689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5"/>
            <a:ext cx="8410575" cy="4114800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ja-JP" altLang="en-US" dirty="0"/>
          </a:p>
          <a:p>
            <a:pPr marL="609600" indent="-609600" eaLnBrk="1" hangingPunct="1">
              <a:lnSpc>
                <a:spcPct val="110000"/>
              </a:lnSpc>
            </a:pPr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</a:t>
            </a:r>
            <a:r>
              <a:rPr lang="en-US" altLang="ja-JP" sz="3200" dirty="0">
                <a:solidFill>
                  <a:srgbClr val="008000"/>
                </a:solidFill>
              </a:rPr>
              <a:t>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Intermediate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Intermediate Student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Execute </a:t>
            </a:r>
            <a:r>
              <a:rPr lang="ja-JP" altLang="en-US" sz="3200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の使用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244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1328738"/>
            <a:ext cx="8212137" cy="2646362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120000"/>
              </a:lnSpc>
            </a:pPr>
            <a:r>
              <a:rPr lang="ja-JP" altLang="en-US"/>
              <a:t>２次方程式 </a:t>
            </a:r>
            <a:r>
              <a:rPr lang="en-US" altLang="ja-JP"/>
              <a:t>ax</a:t>
            </a:r>
            <a:r>
              <a:rPr lang="en-US" altLang="ja-JP" baseline="30000"/>
              <a:t>2</a:t>
            </a:r>
            <a:r>
              <a:rPr lang="en-US" altLang="ja-JP"/>
              <a:t> + bx + c = 0 </a:t>
            </a:r>
            <a:r>
              <a:rPr lang="ja-JP" altLang="en-US"/>
              <a:t>の解を求める関数 </a:t>
            </a:r>
            <a:r>
              <a:rPr lang="en-US" altLang="ja-JP"/>
              <a:t>quadratic-roots </a:t>
            </a:r>
            <a:r>
              <a:rPr lang="ja-JP" altLang="en-US"/>
              <a:t>を作り，実行する</a:t>
            </a:r>
          </a:p>
          <a:p>
            <a:pPr marL="990600" lvl="1" indent="-533400" eaLnBrk="1" hangingPunct="1">
              <a:lnSpc>
                <a:spcPct val="140000"/>
              </a:lnSpc>
            </a:pPr>
            <a:r>
              <a:rPr lang="ja-JP" altLang="en-US">
                <a:solidFill>
                  <a:schemeClr val="tx2"/>
                </a:solidFill>
              </a:rPr>
              <a:t>解を「リスト」として出力する</a:t>
            </a:r>
          </a:p>
          <a:p>
            <a:pPr marL="990600" lvl="1" indent="-533400" eaLnBrk="1" hangingPunct="1">
              <a:lnSpc>
                <a:spcPct val="140000"/>
              </a:lnSpc>
            </a:pPr>
            <a:r>
              <a:rPr lang="ja-JP" altLang="en-US"/>
              <a:t>重解を求める</a:t>
            </a:r>
          </a:p>
          <a:p>
            <a:pPr marL="990600" lvl="1" indent="-533400" eaLnBrk="1" hangingPunct="1">
              <a:lnSpc>
                <a:spcPct val="140000"/>
              </a:lnSpc>
            </a:pPr>
            <a:r>
              <a:rPr lang="ja-JP" altLang="en-US"/>
              <a:t>但し，虚数解は考えない</a:t>
            </a:r>
          </a:p>
          <a:p>
            <a:pPr marL="990600" lvl="1" indent="-533400" eaLnBrk="1" hangingPunct="1">
              <a:lnSpc>
                <a:spcPct val="140000"/>
              </a:lnSpc>
            </a:pPr>
            <a:r>
              <a:rPr lang="en-US" altLang="ja-JP"/>
              <a:t>a=0 </a:t>
            </a:r>
            <a:r>
              <a:rPr lang="ja-JP" altLang="en-US"/>
              <a:t>の場合も考えない</a:t>
            </a:r>
          </a:p>
          <a:p>
            <a:pPr marL="990600" lvl="1" indent="-533400" eaLnBrk="1" hangingPunct="1">
              <a:lnSpc>
                <a:spcPct val="140000"/>
              </a:lnSpc>
              <a:buFontTx/>
              <a:buNone/>
            </a:pPr>
            <a:endParaRPr lang="ja-JP" altLang="en-US" sz="240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66455" y="4565650"/>
            <a:ext cx="89217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hlink"/>
                </a:solidFill>
              </a:rPr>
              <a:t>参考 </a:t>
            </a:r>
            <a:r>
              <a:rPr lang="en-US" altLang="ja-JP" sz="2400">
                <a:solidFill>
                  <a:schemeClr val="hlink"/>
                </a:solidFill>
              </a:rPr>
              <a:t>Web</a:t>
            </a:r>
            <a:r>
              <a:rPr lang="ja-JP" altLang="en-US" sz="2400">
                <a:solidFill>
                  <a:schemeClr val="hlink"/>
                </a:solidFill>
              </a:rPr>
              <a:t>ページ：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hlink"/>
                </a:solidFill>
              </a:rPr>
              <a:t>    </a:t>
            </a:r>
            <a:r>
              <a:rPr lang="en-US" altLang="ja-JP" sz="2400">
                <a:solidFill>
                  <a:schemeClr val="hlink"/>
                </a:solidFill>
                <a:hlinkClick r:id="rId2"/>
              </a:rPr>
              <a:t>http://www.htdp.org/2001-11-21/Book/node57.htm</a:t>
            </a:r>
            <a:r>
              <a:rPr lang="en-US" altLang="ja-JP" sz="2400">
                <a:solidFill>
                  <a:schemeClr val="hlink"/>
                </a:solidFill>
              </a:rPr>
              <a:t>: Exercise 10.1.8</a:t>
            </a:r>
            <a:r>
              <a:rPr lang="en-US" altLang="ja-JP" sz="2400"/>
              <a:t> </a:t>
            </a:r>
            <a:r>
              <a:rPr lang="ja-JP" altLang="en-US" sz="2400"/>
              <a:t>　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例題１．２次方程式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519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4463"/>
            <a:ext cx="7772400" cy="830262"/>
          </a:xfrm>
        </p:spPr>
        <p:txBody>
          <a:bodyPr/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006474"/>
            <a:ext cx="8167687" cy="5715001"/>
          </a:xfrm>
        </p:spPr>
        <p:txBody>
          <a:bodyPr>
            <a:normAutofit/>
          </a:bodyPr>
          <a:lstStyle/>
          <a:p>
            <a:pPr marL="609600" indent="-609600" eaLnBrk="1" hangingPunct="1"/>
            <a:r>
              <a:rPr lang="ja-JP" altLang="en-US" dirty="0">
                <a:solidFill>
                  <a:schemeClr val="accent2"/>
                </a:solidFill>
              </a:rPr>
              <a:t>一変数 </a:t>
            </a:r>
            <a:r>
              <a:rPr lang="en-US" altLang="ja-JP" dirty="0">
                <a:solidFill>
                  <a:schemeClr val="accent2"/>
                </a:solidFill>
              </a:rPr>
              <a:t>x </a:t>
            </a:r>
            <a:r>
              <a:rPr lang="ja-JP" altLang="en-US" dirty="0">
                <a:solidFill>
                  <a:schemeClr val="accent2"/>
                </a:solidFill>
              </a:rPr>
              <a:t>の二次方程式の一般形</a:t>
            </a:r>
            <a:r>
              <a:rPr lang="en-US" altLang="ja-JP" dirty="0"/>
              <a:t>: </a:t>
            </a:r>
          </a:p>
          <a:p>
            <a:pPr marL="609600" indent="-609600" eaLnBrk="1" hangingPunct="1">
              <a:buFontTx/>
              <a:buNone/>
            </a:pPr>
            <a:r>
              <a:rPr lang="en-US" altLang="ja-JP" dirty="0"/>
              <a:t>		</a:t>
            </a:r>
            <a:r>
              <a:rPr lang="en-US" altLang="ja-JP" dirty="0" err="1"/>
              <a:t>ax</a:t>
            </a:r>
            <a:r>
              <a:rPr lang="en-US" altLang="ja-JP" baseline="30000" dirty="0" err="1"/>
              <a:t>2</a:t>
            </a:r>
            <a:r>
              <a:rPr lang="en-US" altLang="ja-JP" dirty="0"/>
              <a:t> + </a:t>
            </a:r>
            <a:r>
              <a:rPr lang="en-US" altLang="ja-JP" dirty="0" err="1"/>
              <a:t>bx</a:t>
            </a:r>
            <a:r>
              <a:rPr lang="en-US" altLang="ja-JP" dirty="0"/>
              <a:t> + c = 0</a:t>
            </a:r>
          </a:p>
          <a:p>
            <a:pPr marL="609600" indent="-609600" eaLnBrk="1" hangingPunct="1"/>
            <a:r>
              <a:rPr lang="ja-JP" altLang="en-US" dirty="0">
                <a:solidFill>
                  <a:schemeClr val="accent2"/>
                </a:solidFill>
              </a:rPr>
              <a:t>二次方程式の解の数</a:t>
            </a:r>
            <a:r>
              <a:rPr lang="en-US" altLang="ja-JP" dirty="0"/>
              <a:t>: </a:t>
            </a:r>
          </a:p>
          <a:p>
            <a:pPr marL="609600" indent="-609600" eaLnBrk="1" hangingPunct="1">
              <a:buFontTx/>
              <a:buNone/>
            </a:pPr>
            <a:r>
              <a:rPr lang="en-US" altLang="ja-JP" dirty="0"/>
              <a:t>	</a:t>
            </a:r>
            <a:r>
              <a:rPr lang="en-US" altLang="ja-JP" dirty="0">
                <a:solidFill>
                  <a:schemeClr val="tx2"/>
                </a:solidFill>
              </a:rPr>
              <a:t>a, b, c</a:t>
            </a:r>
            <a:r>
              <a:rPr lang="ja-JP" altLang="en-US" dirty="0">
                <a:solidFill>
                  <a:schemeClr val="tx2"/>
                </a:solidFill>
              </a:rPr>
              <a:t>の値に依存</a:t>
            </a:r>
          </a:p>
          <a:p>
            <a:pPr marL="609600" indent="-609600" eaLnBrk="1" hangingPunct="1">
              <a:buFontTx/>
              <a:buNone/>
            </a:pPr>
            <a:r>
              <a:rPr lang="en-US" altLang="ja-JP" dirty="0"/>
              <a:t>	(1) a = 0  ⇒ </a:t>
            </a:r>
            <a:r>
              <a:rPr lang="ja-JP" altLang="en-US" dirty="0"/>
              <a:t>方程式は </a:t>
            </a:r>
            <a:r>
              <a:rPr lang="en-US" altLang="ja-JP" dirty="0"/>
              <a:t>degenerate </a:t>
            </a:r>
          </a:p>
          <a:p>
            <a:pPr marL="609600" indent="-609600" eaLnBrk="1" hangingPunct="1"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/>
              <a:t>(2) a ≠ 0 ⇒ proper </a:t>
            </a:r>
            <a:r>
              <a:rPr lang="ja-JP" altLang="en-US" dirty="0"/>
              <a:t>な二次方程式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800" dirty="0"/>
              <a:t>もし </a:t>
            </a:r>
            <a:r>
              <a:rPr lang="en-US" altLang="ja-JP" sz="2800" dirty="0" err="1"/>
              <a:t>b</a:t>
            </a:r>
            <a:r>
              <a:rPr lang="en-US" altLang="ja-JP" sz="2800" baseline="30000" dirty="0" err="1"/>
              <a:t>2</a:t>
            </a:r>
            <a:r>
              <a:rPr lang="en-US" altLang="ja-JP" sz="2800" dirty="0"/>
              <a:t> &gt; </a:t>
            </a:r>
            <a:r>
              <a:rPr lang="en-US" altLang="ja-JP" sz="2800" dirty="0" err="1"/>
              <a:t>4ac</a:t>
            </a:r>
            <a:r>
              <a:rPr lang="en-US" altLang="ja-JP" sz="2800" dirty="0"/>
              <a:t> </a:t>
            </a:r>
            <a:r>
              <a:rPr lang="ja-JP" altLang="en-US" sz="2800" dirty="0"/>
              <a:t>なら　	二つの解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800" dirty="0"/>
              <a:t>もし </a:t>
            </a:r>
            <a:r>
              <a:rPr lang="en-US" altLang="ja-JP" sz="2800" dirty="0" err="1"/>
              <a:t>b</a:t>
            </a:r>
            <a:r>
              <a:rPr lang="en-US" altLang="ja-JP" sz="2800" baseline="30000" dirty="0" err="1"/>
              <a:t>2</a:t>
            </a:r>
            <a:r>
              <a:rPr lang="en-US" altLang="ja-JP" sz="2800" dirty="0"/>
              <a:t> = </a:t>
            </a:r>
            <a:r>
              <a:rPr lang="en-US" altLang="ja-JP" sz="2800" dirty="0" err="1"/>
              <a:t>4ac</a:t>
            </a:r>
            <a:r>
              <a:rPr lang="en-US" altLang="ja-JP" sz="2800" dirty="0"/>
              <a:t> </a:t>
            </a:r>
            <a:r>
              <a:rPr lang="ja-JP" altLang="en-US" sz="2800" dirty="0"/>
              <a:t>なら	一つの解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800" dirty="0"/>
              <a:t>もし </a:t>
            </a:r>
            <a:r>
              <a:rPr lang="en-US" altLang="ja-JP" sz="2800" dirty="0" err="1"/>
              <a:t>b</a:t>
            </a:r>
            <a:r>
              <a:rPr lang="en-US" altLang="ja-JP" sz="2800" baseline="30000" dirty="0" err="1"/>
              <a:t>2</a:t>
            </a:r>
            <a:r>
              <a:rPr lang="en-US" altLang="ja-JP" sz="2800" dirty="0"/>
              <a:t> &lt; </a:t>
            </a:r>
            <a:r>
              <a:rPr lang="en-US" altLang="ja-JP" sz="2800" dirty="0" err="1"/>
              <a:t>4ac</a:t>
            </a:r>
            <a:r>
              <a:rPr lang="en-US" altLang="ja-JP" sz="2800" dirty="0"/>
              <a:t> </a:t>
            </a:r>
            <a:r>
              <a:rPr lang="ja-JP" altLang="en-US" sz="2800" dirty="0"/>
              <a:t>なら	解無し</a:t>
            </a:r>
          </a:p>
          <a:p>
            <a:pPr marL="1371600" lvl="2" indent="-457200" eaLnBrk="1" hangingPunct="1">
              <a:buFontTx/>
              <a:buNone/>
            </a:pPr>
            <a:endParaRPr lang="ja-JP" altLang="en-US" sz="28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288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9125" y="84455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ja-JP" altLang="en-US"/>
              <a:t>判別式 </a:t>
            </a:r>
            <a:r>
              <a:rPr lang="en-US" altLang="ja-JP"/>
              <a:t>D = b</a:t>
            </a:r>
            <a:r>
              <a:rPr lang="en-US" altLang="ja-JP" baseline="30000"/>
              <a:t>2</a:t>
            </a:r>
            <a:r>
              <a:rPr lang="en-US" altLang="ja-JP"/>
              <a:t> - 4ac </a:t>
            </a:r>
            <a:r>
              <a:rPr lang="ja-JP" altLang="en-US"/>
              <a:t>とする</a:t>
            </a:r>
          </a:p>
          <a:p>
            <a:pPr eaLnBrk="1" hangingPunct="1">
              <a:buFontTx/>
              <a:buNone/>
            </a:pPr>
            <a:r>
              <a:rPr lang="en-US" altLang="ja-JP"/>
              <a:t>1) D &gt; 0 </a:t>
            </a:r>
            <a:r>
              <a:rPr lang="ja-JP" altLang="en-US"/>
              <a:t>のとき</a:t>
            </a:r>
          </a:p>
          <a:p>
            <a:pPr eaLnBrk="1" hangingPunct="1">
              <a:buFontTx/>
              <a:buNone/>
            </a:pPr>
            <a:r>
              <a:rPr lang="ja-JP" altLang="en-US"/>
              <a:t>        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r>
              <a:rPr lang="en-US" altLang="ja-JP"/>
              <a:t>2) D = 0 </a:t>
            </a:r>
            <a:r>
              <a:rPr lang="ja-JP" altLang="en-US"/>
              <a:t>のとき</a:t>
            </a:r>
          </a:p>
          <a:p>
            <a:pPr eaLnBrk="1" hangingPunct="1">
              <a:buFontTx/>
              <a:buNone/>
            </a:pPr>
            <a:r>
              <a:rPr lang="ja-JP" altLang="en-US"/>
              <a:t>    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r>
              <a:rPr lang="en-US" altLang="ja-JP"/>
              <a:t>3) D &lt; 0 </a:t>
            </a:r>
            <a:r>
              <a:rPr lang="ja-JP" altLang="en-US"/>
              <a:t>のとき</a:t>
            </a:r>
          </a:p>
          <a:p>
            <a:pPr eaLnBrk="1" hangingPunct="1">
              <a:buFontTx/>
              <a:buNone/>
            </a:pPr>
            <a:r>
              <a:rPr lang="ja-JP" altLang="en-US"/>
              <a:t>    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426724" y="1664494"/>
          <a:ext cx="36369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数式" r:id="rId3" imgW="1548728" imgH="431613" progId="Equation.3">
                  <p:embed/>
                </p:oleObj>
              </mc:Choice>
              <mc:Fallback>
                <p:oleObj name="数式" r:id="rId3" imgW="1548728" imgH="431613" progId="Equation.3">
                  <p:embed/>
                  <p:pic>
                    <p:nvPicPr>
                      <p:cNvPr id="215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6724" y="1664494"/>
                        <a:ext cx="363696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426724" y="3038078"/>
          <a:ext cx="1990725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数式" r:id="rId5" imgW="634725" imgH="393529" progId="Equation.3">
                  <p:embed/>
                </p:oleObj>
              </mc:Choice>
              <mc:Fallback>
                <p:oleObj name="数式" r:id="rId5" imgW="634725" imgH="393529" progId="Equation.3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6724" y="3038078"/>
                        <a:ext cx="1990725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771712" y="1899444"/>
            <a:ext cx="26987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異なる２実数解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706374" y="3201590"/>
            <a:ext cx="3775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重解（解の個数は１）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426724" y="4647604"/>
            <a:ext cx="12620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</a:rPr>
              <a:t>解なし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595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57225" y="635000"/>
            <a:ext cx="6802438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65225" y="1562100"/>
            <a:ext cx="7610475" cy="29019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D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 b c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(- (* </a:t>
            </a:r>
            <a:r>
              <a:rPr lang="en-US" altLang="ja-JP" sz="2400">
                <a:solidFill>
                  <a:schemeClr val="tx2"/>
                </a:solidFill>
              </a:rPr>
              <a:t>b b</a:t>
            </a:r>
            <a:r>
              <a:rPr lang="en-US" altLang="ja-JP" sz="2400"/>
              <a:t>) (* 4 </a:t>
            </a:r>
            <a:r>
              <a:rPr lang="en-US" altLang="ja-JP" sz="2400">
                <a:solidFill>
                  <a:schemeClr val="tx2"/>
                </a:solidFill>
              </a:rPr>
              <a:t>a c</a:t>
            </a:r>
            <a:r>
              <a:rPr lang="en-US" altLang="ja-JP" sz="2400"/>
              <a:t>)))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(define (quadratic-roots </a:t>
            </a:r>
            <a:r>
              <a:rPr lang="en-US" altLang="ja-JP" sz="2400">
                <a:solidFill>
                  <a:schemeClr val="tx2"/>
                </a:solidFill>
              </a:rPr>
              <a:t>a b c</a:t>
            </a:r>
            <a:r>
              <a:rPr lang="en-US" altLang="ja-JP" sz="2400"/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(cond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[(&lt; (</a:t>
            </a:r>
            <a:r>
              <a:rPr lang="en-US" altLang="ja-JP" sz="2400">
                <a:solidFill>
                  <a:schemeClr val="accent2"/>
                </a:solidFill>
              </a:rPr>
              <a:t>D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 b c</a:t>
            </a:r>
            <a:r>
              <a:rPr lang="en-US" altLang="ja-JP" sz="2400"/>
              <a:t>) 0) 'None]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[(= (</a:t>
            </a:r>
            <a:r>
              <a:rPr lang="en-US" altLang="ja-JP" sz="2400">
                <a:solidFill>
                  <a:schemeClr val="accent2"/>
                </a:solidFill>
              </a:rPr>
              <a:t>D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 b c</a:t>
            </a:r>
            <a:r>
              <a:rPr lang="en-US" altLang="ja-JP" sz="2400"/>
              <a:t>) 0) (- (/ </a:t>
            </a:r>
            <a:r>
              <a:rPr lang="en-US" altLang="ja-JP" sz="2400">
                <a:solidFill>
                  <a:schemeClr val="tx2"/>
                </a:solidFill>
              </a:rPr>
              <a:t>b</a:t>
            </a:r>
            <a:r>
              <a:rPr lang="en-US" altLang="ja-JP" sz="2400"/>
              <a:t> (* 2 </a:t>
            </a:r>
            <a:r>
              <a:rPr lang="en-US" altLang="ja-JP" sz="2400">
                <a:solidFill>
                  <a:schemeClr val="tx2"/>
                </a:solidFill>
              </a:rPr>
              <a:t>a</a:t>
            </a:r>
            <a:r>
              <a:rPr lang="en-US" altLang="ja-JP" sz="2400"/>
              <a:t>)))]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[else (list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(/ (+ (- </a:t>
            </a:r>
            <a:r>
              <a:rPr lang="en-US" altLang="ja-JP" sz="2400">
                <a:solidFill>
                  <a:schemeClr val="tx2"/>
                </a:solidFill>
              </a:rPr>
              <a:t>b</a:t>
            </a:r>
            <a:r>
              <a:rPr lang="en-US" altLang="ja-JP" sz="2400"/>
              <a:t>) (sqrt (</a:t>
            </a:r>
            <a:r>
              <a:rPr lang="en-US" altLang="ja-JP" sz="2400">
                <a:solidFill>
                  <a:schemeClr val="accent2"/>
                </a:solidFill>
              </a:rPr>
              <a:t>D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 b c</a:t>
            </a:r>
            <a:r>
              <a:rPr lang="en-US" altLang="ja-JP" sz="2400"/>
              <a:t>))) (* 2 </a:t>
            </a:r>
            <a:r>
              <a:rPr lang="en-US" altLang="ja-JP" sz="2400">
                <a:solidFill>
                  <a:schemeClr val="tx2"/>
                </a:solidFill>
              </a:rPr>
              <a:t>a</a:t>
            </a:r>
            <a:r>
              <a:rPr lang="en-US" altLang="ja-JP" sz="2400"/>
              <a:t>))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      (/ (+ (- </a:t>
            </a:r>
            <a:r>
              <a:rPr lang="en-US" altLang="ja-JP" sz="2400">
                <a:solidFill>
                  <a:schemeClr val="tx2"/>
                </a:solidFill>
              </a:rPr>
              <a:t>b</a:t>
            </a:r>
            <a:r>
              <a:rPr lang="en-US" altLang="ja-JP" sz="2400"/>
              <a:t>) (- (sqrt (</a:t>
            </a:r>
            <a:r>
              <a:rPr lang="en-US" altLang="ja-JP" sz="2400">
                <a:solidFill>
                  <a:schemeClr val="accent2"/>
                </a:solidFill>
              </a:rPr>
              <a:t>D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 b c</a:t>
            </a:r>
            <a:r>
              <a:rPr lang="en-US" altLang="ja-JP" sz="2400"/>
              <a:t>)))) (* 2 </a:t>
            </a:r>
            <a:r>
              <a:rPr lang="en-US" altLang="ja-JP" sz="2400">
                <a:solidFill>
                  <a:schemeClr val="tx2"/>
                </a:solidFill>
              </a:rPr>
              <a:t>a</a:t>
            </a:r>
            <a:r>
              <a:rPr lang="en-US" altLang="ja-JP" sz="2400"/>
              <a:t>)))])</a:t>
            </a:r>
            <a:endParaRPr lang="ja-JP" altLang="en-US" sz="240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88975" y="4418013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191986" y="6348413"/>
            <a:ext cx="5121762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125538" y="4951413"/>
            <a:ext cx="6696075" cy="13462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quadratic-roots </a:t>
            </a:r>
            <a:r>
              <a:rPr lang="en-US" altLang="ja-JP" sz="2400"/>
              <a:t>1 -5 6)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quadratic-roots </a:t>
            </a:r>
            <a:r>
              <a:rPr lang="en-US" altLang="ja-JP" sz="2400"/>
              <a:t>2 0 -1)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quadratic-roots </a:t>
            </a:r>
            <a:r>
              <a:rPr lang="en-US" altLang="ja-JP" sz="2400"/>
              <a:t>1 2 1)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quadratic-roots </a:t>
            </a:r>
            <a:r>
              <a:rPr lang="en-US" altLang="ja-JP" sz="2400"/>
              <a:t>1 0 1)</a:t>
            </a:r>
            <a:endParaRPr lang="en-US" altLang="ja-JP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「例題１．２次方程式」の手順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707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33338"/>
            <a:ext cx="8472487" cy="679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601996" y="4174331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30175" y="915988"/>
            <a:ext cx="8089900" cy="246221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 flipV="1">
            <a:off x="3679825" y="3371850"/>
            <a:ext cx="236538" cy="7858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13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7</a:t>
            </a:r>
            <a:r>
              <a:rPr kumimoji="1" lang="en-US" altLang="ja-JP" dirty="0"/>
              <a:t>-1</a:t>
            </a:r>
            <a:r>
              <a:rPr lang="ja-JP" altLang="en-US" dirty="0"/>
              <a:t> リストの生成</a:t>
            </a:r>
          </a:p>
          <a:p>
            <a:pPr marL="0" indent="0">
              <a:buNone/>
            </a:pPr>
            <a:r>
              <a:rPr lang="ja-JP" altLang="en-US" dirty="0"/>
              <a:t>  リストを「出力」とするような関数</a:t>
            </a:r>
          </a:p>
          <a:p>
            <a:pPr marL="0" indent="0">
              <a:buNone/>
            </a:pPr>
            <a:r>
              <a:rPr lang="en-US" altLang="ja-JP" dirty="0"/>
              <a:t>  cons </a:t>
            </a:r>
            <a:r>
              <a:rPr lang="ja-JP" altLang="en-US" dirty="0"/>
              <a:t>を使用</a:t>
            </a:r>
          </a:p>
          <a:p>
            <a:pPr marL="0" indent="0">
              <a:buNone/>
            </a:pPr>
            <a:r>
              <a:rPr lang="ja-JP" altLang="en-US" dirty="0"/>
              <a:t>  リストのリスト</a:t>
            </a:r>
            <a:r>
              <a:rPr lang="en-US" altLang="ja-JP" dirty="0"/>
              <a:t>(</a:t>
            </a:r>
            <a:r>
              <a:rPr lang="ja-JP" altLang="en-US" dirty="0"/>
              <a:t>リストの入れ子）の生成</a:t>
            </a:r>
          </a:p>
          <a:p>
            <a:pPr marL="0" indent="0">
              <a:buNone/>
            </a:pPr>
            <a:r>
              <a:rPr lang="en-US" altLang="ja-JP" dirty="0"/>
              <a:t>7</a:t>
            </a:r>
            <a:r>
              <a:rPr kumimoji="1" lang="en-US" altLang="ja-JP" dirty="0"/>
              <a:t>-2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7-3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597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2225"/>
            <a:ext cx="7943850" cy="677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H="1">
            <a:off x="2206625" y="2587625"/>
            <a:ext cx="687388" cy="9731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11175" y="3568700"/>
            <a:ext cx="6589713" cy="20494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88389" y="1537041"/>
            <a:ext cx="7161212" cy="107791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実行結果が，リスト，数値，シンボル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で得られている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809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557424" y="1337653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95524" y="1920265"/>
            <a:ext cx="307181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quadratic-roots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1363624" y="200599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772111" y="201710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1330286" y="257272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5772111" y="2529865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25609" name="Text Box 11"/>
          <p:cNvSpPr txBox="1">
            <a:spLocks noChangeArrowheads="1"/>
          </p:cNvSpPr>
          <p:nvPr/>
        </p:nvSpPr>
        <p:spPr bwMode="auto">
          <a:xfrm>
            <a:off x="790536" y="3531578"/>
            <a:ext cx="1979613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３つの数値</a:t>
            </a:r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5651461" y="3417278"/>
            <a:ext cx="2911475" cy="224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・１つのリスト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・１つの数値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・シンボル </a:t>
            </a:r>
            <a:r>
              <a:rPr lang="en-US" altLang="ja-JP" sz="2800"/>
              <a:t>'None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のどれか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306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917" y="1079773"/>
            <a:ext cx="8247063" cy="5132388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D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 b c</a:t>
            </a:r>
            <a:r>
              <a:rPr lang="en-US" altLang="ja-JP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  (- (* </a:t>
            </a:r>
            <a:r>
              <a:rPr lang="en-US" altLang="ja-JP">
                <a:solidFill>
                  <a:schemeClr val="tx2"/>
                </a:solidFill>
              </a:rPr>
              <a:t>b b</a:t>
            </a:r>
            <a:r>
              <a:rPr lang="en-US" altLang="ja-JP"/>
              <a:t>) (* 4 </a:t>
            </a:r>
            <a:r>
              <a:rPr lang="en-US" altLang="ja-JP">
                <a:solidFill>
                  <a:schemeClr val="tx2"/>
                </a:solidFill>
              </a:rPr>
              <a:t>a c</a:t>
            </a:r>
            <a:r>
              <a:rPr lang="en-US" altLang="ja-JP"/>
              <a:t>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(define (quadratic-roots </a:t>
            </a:r>
            <a:r>
              <a:rPr lang="en-US" altLang="ja-JP">
                <a:solidFill>
                  <a:schemeClr val="tx2"/>
                </a:solidFill>
              </a:rPr>
              <a:t>a b c</a:t>
            </a:r>
            <a:r>
              <a:rPr lang="en-US" altLang="ja-JP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  (cond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    [(&lt; (</a:t>
            </a:r>
            <a:r>
              <a:rPr lang="en-US" altLang="ja-JP">
                <a:solidFill>
                  <a:schemeClr val="accent2"/>
                </a:solidFill>
              </a:rPr>
              <a:t>D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 b c</a:t>
            </a:r>
            <a:r>
              <a:rPr lang="en-US" altLang="ja-JP"/>
              <a:t>) 0) 'None]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    [(= (</a:t>
            </a:r>
            <a:r>
              <a:rPr lang="en-US" altLang="ja-JP">
                <a:solidFill>
                  <a:schemeClr val="accent2"/>
                </a:solidFill>
              </a:rPr>
              <a:t>D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 b c</a:t>
            </a:r>
            <a:r>
              <a:rPr lang="en-US" altLang="ja-JP"/>
              <a:t>) 0) (- (/ </a:t>
            </a:r>
            <a:r>
              <a:rPr lang="en-US" altLang="ja-JP">
                <a:solidFill>
                  <a:schemeClr val="tx2"/>
                </a:solidFill>
              </a:rPr>
              <a:t>b</a:t>
            </a:r>
            <a:r>
              <a:rPr lang="en-US" altLang="ja-JP"/>
              <a:t> (* 2 </a:t>
            </a:r>
            <a:r>
              <a:rPr lang="en-US" altLang="ja-JP">
                <a:solidFill>
                  <a:schemeClr val="tx2"/>
                </a:solidFill>
              </a:rPr>
              <a:t>a</a:t>
            </a:r>
            <a:r>
              <a:rPr lang="en-US" altLang="ja-JP"/>
              <a:t>)))]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    [else (list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           (/ (+ (- </a:t>
            </a:r>
            <a:r>
              <a:rPr lang="en-US" altLang="ja-JP">
                <a:solidFill>
                  <a:schemeClr val="tx2"/>
                </a:solidFill>
              </a:rPr>
              <a:t>b</a:t>
            </a:r>
            <a:r>
              <a:rPr lang="en-US" altLang="ja-JP"/>
              <a:t>) (sqrt (</a:t>
            </a:r>
            <a:r>
              <a:rPr lang="en-US" altLang="ja-JP">
                <a:solidFill>
                  <a:schemeClr val="accent2"/>
                </a:solidFill>
              </a:rPr>
              <a:t>D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 b c</a:t>
            </a:r>
            <a:r>
              <a:rPr lang="en-US" altLang="ja-JP"/>
              <a:t>))) (* 2 </a:t>
            </a:r>
            <a:r>
              <a:rPr lang="en-US" altLang="ja-JP">
                <a:solidFill>
                  <a:schemeClr val="tx2"/>
                </a:solidFill>
              </a:rPr>
              <a:t>a</a:t>
            </a:r>
            <a:r>
              <a:rPr lang="en-US" altLang="ja-JP"/>
              <a:t>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           (/ (+ (- </a:t>
            </a:r>
            <a:r>
              <a:rPr lang="en-US" altLang="ja-JP">
                <a:solidFill>
                  <a:schemeClr val="tx2"/>
                </a:solidFill>
              </a:rPr>
              <a:t>b</a:t>
            </a:r>
            <a:r>
              <a:rPr lang="en-US" altLang="ja-JP"/>
              <a:t>) (- (sqrt (</a:t>
            </a:r>
            <a:r>
              <a:rPr lang="en-US" altLang="ja-JP">
                <a:solidFill>
                  <a:schemeClr val="accent2"/>
                </a:solidFill>
              </a:rPr>
              <a:t>D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 b c</a:t>
            </a:r>
            <a:r>
              <a:rPr lang="en-US" altLang="ja-JP"/>
              <a:t>)))) (* 2 </a:t>
            </a:r>
            <a:r>
              <a:rPr lang="en-US" altLang="ja-JP">
                <a:solidFill>
                  <a:schemeClr val="tx2"/>
                </a:solidFill>
              </a:rPr>
              <a:t>a</a:t>
            </a:r>
            <a:r>
              <a:rPr lang="en-US" altLang="ja-JP"/>
              <a:t>)))])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quadraric</a:t>
            </a:r>
            <a:r>
              <a:rPr lang="en-US" altLang="ja-JP" dirty="0"/>
              <a:t>-roots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126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266825"/>
            <a:ext cx="8162925" cy="2949575"/>
          </a:xfrm>
        </p:spPr>
        <p:txBody>
          <a:bodyPr/>
          <a:lstStyle/>
          <a:p>
            <a:pPr marL="609600" indent="-609600">
              <a:lnSpc>
                <a:spcPct val="120000"/>
              </a:lnSpc>
            </a:pP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 </a:t>
            </a:r>
            <a:r>
              <a:rPr lang="ja-JP" altLang="en-US" sz="3600" dirty="0"/>
              <a:t>個の数字 「</a:t>
            </a:r>
            <a:r>
              <a:rPr lang="en-US" altLang="ja-JP" sz="3600" dirty="0"/>
              <a:t>1</a:t>
            </a:r>
            <a:r>
              <a:rPr lang="ja-JP" altLang="en-US" sz="3600" dirty="0"/>
              <a:t>」 を要素とするリストを生成する関数 </a:t>
            </a:r>
            <a:r>
              <a:rPr lang="en-US" altLang="ja-JP" sz="3600" dirty="0" err="1">
                <a:solidFill>
                  <a:schemeClr val="accent2"/>
                </a:solidFill>
              </a:rPr>
              <a:t>1list</a:t>
            </a:r>
            <a:r>
              <a:rPr lang="en-US" altLang="ja-JP" sz="3600" dirty="0"/>
              <a:t> </a:t>
            </a:r>
            <a:r>
              <a:rPr lang="ja-JP" altLang="en-US" sz="3600" dirty="0"/>
              <a:t>を作り，実行する</a:t>
            </a:r>
          </a:p>
          <a:p>
            <a:pPr marL="990600" lvl="1" indent="-533400">
              <a:lnSpc>
                <a:spcPct val="120000"/>
              </a:lnSpc>
            </a:pPr>
            <a:r>
              <a:rPr lang="en-US" altLang="ja-JP" sz="3200" dirty="0"/>
              <a:t>cons </a:t>
            </a:r>
            <a:r>
              <a:rPr lang="ja-JP" altLang="en-US" sz="3200" dirty="0"/>
              <a:t>を使用する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/>
          </a:p>
          <a:p>
            <a:pPr marL="609600" indent="-609600" eaLnBrk="1" hangingPunct="1">
              <a:lnSpc>
                <a:spcPct val="80000"/>
              </a:lnSpc>
            </a:pPr>
            <a:endParaRPr lang="ja-JP" altLang="en-US" sz="20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例題２．リストの生成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206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93738" y="1049338"/>
            <a:ext cx="6802437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228725" y="2168525"/>
            <a:ext cx="7610475" cy="18097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[(=</a:t>
            </a:r>
            <a:r>
              <a:rPr lang="ja-JP" altLang="en-US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 </a:t>
            </a:r>
            <a:r>
              <a:rPr lang="en-US" altLang="ja-JP" sz="2800"/>
              <a:t>0)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[else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(-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1)))]))</a:t>
            </a:r>
            <a:endParaRPr lang="ja-JP" altLang="en-US" sz="2800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88975" y="4418013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220035" y="6348413"/>
            <a:ext cx="5138591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次は，例題３に進んでください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125538" y="4999038"/>
            <a:ext cx="6696075" cy="8318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1list </a:t>
            </a:r>
            <a:r>
              <a:rPr lang="en-US" altLang="ja-JP" sz="2400"/>
              <a:t>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1list </a:t>
            </a:r>
            <a:r>
              <a:rPr lang="en-US" altLang="ja-JP" sz="2400"/>
              <a:t>3)</a:t>
            </a:r>
            <a:endParaRPr lang="en-US" altLang="ja-JP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「例題２．リストの生成」の手順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296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0"/>
            <a:ext cx="7680325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667877" y="4184649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04800" y="915988"/>
            <a:ext cx="7392988" cy="246221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 flipV="1">
            <a:off x="3679825" y="3371850"/>
            <a:ext cx="236538" cy="7858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846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19050"/>
            <a:ext cx="7673975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2206625" y="2587625"/>
            <a:ext cx="687388" cy="9731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11175" y="3568700"/>
            <a:ext cx="2311400" cy="41751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497138" y="541338"/>
            <a:ext cx="4186237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1list</a:t>
            </a:r>
            <a:r>
              <a:rPr lang="ja-JP" altLang="en-US"/>
              <a:t> </a:t>
            </a:r>
            <a:r>
              <a:rPr lang="en-US" altLang="ja-JP"/>
              <a:t>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3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064976" y="4450610"/>
            <a:ext cx="5986462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(list 1 1 1)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61925" y="3995738"/>
            <a:ext cx="2270125" cy="2825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H="1" flipV="1">
            <a:off x="2451100" y="4313238"/>
            <a:ext cx="566981" cy="438276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501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804256" y="1877624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726593" y="2438011"/>
            <a:ext cx="971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1list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1610456" y="2545961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6018943" y="2557074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150706" y="1810949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1 1 1)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577118" y="3112699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6018943" y="3069836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742218" y="1779199"/>
            <a:ext cx="4191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037368" y="4071549"/>
            <a:ext cx="1979613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１つの数値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5898293" y="3957249"/>
            <a:ext cx="233838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１つのリスト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995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5888" y="1466850"/>
            <a:ext cx="6342062" cy="5132388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;;1list: number -&gt; list-of-numbers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to create a list of n copies of 1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(1list 0) = empty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(1list 3) = (list 1 1 1) </a:t>
            </a:r>
          </a:p>
          <a:p>
            <a:pPr eaLnBrk="1" hangingPunct="1"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1list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) </a:t>
            </a:r>
          </a:p>
          <a:p>
            <a:pPr eaLnBrk="1" hangingPunct="1">
              <a:buFontTx/>
              <a:buNone/>
            </a:pPr>
            <a:r>
              <a:rPr lang="en-US" altLang="ja-JP"/>
              <a:t>   (cond</a:t>
            </a:r>
          </a:p>
          <a:p>
            <a:pPr eaLnBrk="1" hangingPunct="1">
              <a:buFontTx/>
              <a:buNone/>
            </a:pPr>
            <a:r>
              <a:rPr lang="en-US" altLang="ja-JP"/>
              <a:t>      [(= </a:t>
            </a:r>
            <a:r>
              <a:rPr lang="en-US" altLang="ja-JP">
                <a:solidFill>
                  <a:schemeClr val="tx2"/>
                </a:solidFill>
              </a:rPr>
              <a:t>n </a:t>
            </a:r>
            <a:r>
              <a:rPr lang="en-US" altLang="ja-JP"/>
              <a:t>0) empty]</a:t>
            </a:r>
          </a:p>
          <a:p>
            <a:pPr eaLnBrk="1" hangingPunct="1">
              <a:buFontTx/>
              <a:buNone/>
            </a:pPr>
            <a:r>
              <a:rPr lang="en-US" altLang="ja-JP"/>
              <a:t>      [else (cons 1 (</a:t>
            </a:r>
            <a:r>
              <a:rPr lang="en-US" altLang="ja-JP">
                <a:solidFill>
                  <a:schemeClr val="accent2"/>
                </a:solidFill>
              </a:rPr>
              <a:t>1list</a:t>
            </a:r>
            <a:r>
              <a:rPr lang="en-US" altLang="ja-JP"/>
              <a:t> (-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1)))]))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1list</a:t>
            </a:r>
            <a:r>
              <a:rPr lang="en-US" altLang="ja-JP" dirty="0"/>
              <a:t>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155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571625"/>
            <a:ext cx="8266113" cy="4867275"/>
          </a:xfrm>
        </p:spPr>
        <p:txBody>
          <a:bodyPr>
            <a:normAutofit fontScale="92500"/>
          </a:bodyPr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ja-JP" sz="3600">
                <a:solidFill>
                  <a:schemeClr val="accent2"/>
                </a:solidFill>
              </a:rPr>
              <a:t>n = 0 </a:t>
            </a:r>
            <a:r>
              <a:rPr lang="ja-JP" altLang="en-US" sz="3600">
                <a:solidFill>
                  <a:schemeClr val="accent2"/>
                </a:solidFill>
              </a:rPr>
              <a:t>ならば</a:t>
            </a:r>
            <a:r>
              <a:rPr lang="ja-JP" altLang="en-US" sz="3600"/>
              <a:t>：　	</a:t>
            </a:r>
            <a:r>
              <a:rPr lang="en-US" altLang="ja-JP" sz="3600">
                <a:solidFill>
                  <a:schemeClr val="tx2"/>
                </a:solidFill>
              </a:rPr>
              <a:t>→</a:t>
            </a:r>
            <a:r>
              <a:rPr lang="ja-JP" altLang="en-US" sz="3600">
                <a:solidFill>
                  <a:schemeClr val="tx2"/>
                </a:solidFill>
              </a:rPr>
              <a:t>　終了条件</a:t>
            </a:r>
            <a:r>
              <a:rPr lang="ja-JP" altLang="en-US" sz="360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600"/>
              <a:t>		</a:t>
            </a:r>
            <a:r>
              <a:rPr lang="en-US" altLang="ja-JP" sz="3600"/>
              <a:t>empty 		</a:t>
            </a:r>
            <a:r>
              <a:rPr lang="en-US" altLang="ja-JP" sz="3600">
                <a:solidFill>
                  <a:schemeClr val="tx2"/>
                </a:solidFill>
              </a:rPr>
              <a:t>→</a:t>
            </a:r>
            <a:r>
              <a:rPr lang="ja-JP" altLang="en-US" sz="3600">
                <a:solidFill>
                  <a:schemeClr val="tx2"/>
                </a:solidFill>
              </a:rPr>
              <a:t>　自明な解</a:t>
            </a:r>
            <a:r>
              <a:rPr lang="ja-JP" altLang="en-US" sz="360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3600">
                <a:solidFill>
                  <a:schemeClr val="accent2"/>
                </a:solidFill>
              </a:rPr>
              <a:t>そうで無ければ</a:t>
            </a:r>
            <a:r>
              <a:rPr lang="ja-JP" altLang="en-US" sz="360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3200"/>
              <a:t>長さ </a:t>
            </a:r>
            <a:r>
              <a:rPr lang="en-US" altLang="ja-JP" sz="3200"/>
              <a:t>n-1 </a:t>
            </a:r>
            <a:r>
              <a:rPr lang="ja-JP" altLang="en-US" sz="3200"/>
              <a:t>のリストを作り，その先頭に「１」をつなげる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3200">
                <a:solidFill>
                  <a:schemeClr val="tx2"/>
                </a:solidFill>
              </a:rPr>
              <a:t>リストの先頭に「１」をつなげるために，</a:t>
            </a:r>
            <a:r>
              <a:rPr lang="en-US" altLang="ja-JP" sz="3200">
                <a:solidFill>
                  <a:schemeClr val="tx2"/>
                </a:solidFill>
              </a:rPr>
              <a:t>cons </a:t>
            </a:r>
            <a:r>
              <a:rPr lang="ja-JP" altLang="en-US" sz="3200">
                <a:solidFill>
                  <a:schemeClr val="tx2"/>
                </a:solidFill>
              </a:rPr>
              <a:t>を使う</a:t>
            </a:r>
            <a:endParaRPr lang="ja-JP" altLang="en-US" sz="20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リストの生成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897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7-1 </a:t>
            </a:r>
            <a:r>
              <a:rPr lang="ja-JP" altLang="en-US" sz="3975" dirty="0">
                <a:latin typeface="メイリオ" panose="020B0604030504040204" pitchFamily="50" charset="-128"/>
              </a:rPr>
              <a:t>リストの生成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0816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484313"/>
            <a:ext cx="8194675" cy="5373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 err="1"/>
              <a:t>1list</a:t>
            </a:r>
            <a:r>
              <a:rPr lang="en-US" altLang="ja-JP" dirty="0"/>
              <a:t> </a:t>
            </a:r>
            <a:r>
              <a:rPr lang="ja-JP" altLang="en-US" dirty="0"/>
              <a:t>の内部に </a:t>
            </a:r>
            <a:r>
              <a:rPr lang="en-US" altLang="ja-JP" dirty="0" err="1"/>
              <a:t>1list</a:t>
            </a:r>
            <a:r>
              <a:rPr lang="en-US" altLang="ja-JP" dirty="0"/>
              <a:t> </a:t>
            </a:r>
            <a:r>
              <a:rPr lang="ja-JP" altLang="en-US" dirty="0"/>
              <a:t>が登場</a:t>
            </a:r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ja-JP" dirty="0" err="1"/>
              <a:t>1list</a:t>
            </a:r>
            <a:r>
              <a:rPr lang="en-US" altLang="ja-JP" dirty="0"/>
              <a:t> </a:t>
            </a:r>
            <a:r>
              <a:rPr lang="ja-JP" altLang="en-US" dirty="0"/>
              <a:t>の実行が繰り返される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	例：</a:t>
            </a:r>
            <a:r>
              <a:rPr lang="en-US" altLang="ja-JP" dirty="0"/>
              <a:t>(</a:t>
            </a:r>
            <a:r>
              <a:rPr lang="en-US" altLang="ja-JP" dirty="0" err="1">
                <a:solidFill>
                  <a:schemeClr val="accent2"/>
                </a:solidFill>
              </a:rPr>
              <a:t>1list</a:t>
            </a:r>
            <a:r>
              <a:rPr lang="en-US" altLang="ja-JP" dirty="0"/>
              <a:t> 3)</a:t>
            </a:r>
            <a:endParaRPr lang="en-US" altLang="ja-JP" dirty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		= (cons 1 (</a:t>
            </a:r>
            <a:r>
              <a:rPr lang="en-US" altLang="ja-JP" dirty="0" err="1">
                <a:solidFill>
                  <a:schemeClr val="accent2"/>
                </a:solidFill>
              </a:rPr>
              <a:t>1list</a:t>
            </a:r>
            <a:r>
              <a:rPr lang="en-US" altLang="ja-JP" dirty="0"/>
              <a:t> 2))</a:t>
            </a:r>
            <a:endParaRPr lang="en-US" altLang="ja-JP" dirty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143000" y="2130425"/>
            <a:ext cx="6264275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(define (</a:t>
            </a:r>
            <a:r>
              <a:rPr lang="en-US" altLang="ja-JP" sz="3600" dirty="0" err="1">
                <a:solidFill>
                  <a:schemeClr val="accent2"/>
                </a:solidFill>
              </a:rPr>
              <a:t>1list</a:t>
            </a:r>
            <a:r>
              <a:rPr lang="en-US" altLang="ja-JP" sz="3600" dirty="0"/>
              <a:t> </a:t>
            </a: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  (</a:t>
            </a:r>
            <a:r>
              <a:rPr lang="en-US" altLang="ja-JP" sz="3600" dirty="0" err="1"/>
              <a:t>cond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     [(= </a:t>
            </a:r>
            <a:r>
              <a:rPr lang="en-US" altLang="ja-JP" sz="3600" dirty="0">
                <a:solidFill>
                  <a:schemeClr val="tx2"/>
                </a:solidFill>
              </a:rPr>
              <a:t>n </a:t>
            </a:r>
            <a:r>
              <a:rPr lang="en-US" altLang="ja-JP" sz="3600" dirty="0"/>
              <a:t>0)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     [else (cons 1 (</a:t>
            </a:r>
            <a:r>
              <a:rPr lang="en-US" altLang="ja-JP" sz="3600" dirty="0" err="1">
                <a:solidFill>
                  <a:schemeClr val="accent2"/>
                </a:solidFill>
              </a:rPr>
              <a:t>1list</a:t>
            </a:r>
            <a:r>
              <a:rPr lang="en-US" altLang="ja-JP" sz="3600" dirty="0"/>
              <a:t> (- </a:t>
            </a: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 1)))]))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824163" y="2232025"/>
            <a:ext cx="836612" cy="5095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391435" y="3868738"/>
            <a:ext cx="836613" cy="5095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リストの生成 </a:t>
            </a:r>
            <a:r>
              <a:rPr lang="en-US" altLang="ja-JP" sz="4000" dirty="0" err="1"/>
              <a:t>1list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0209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 err="1">
                <a:solidFill>
                  <a:schemeClr val="accent2"/>
                </a:solidFill>
              </a:rPr>
              <a:t>1list</a:t>
            </a:r>
            <a:r>
              <a:rPr lang="ja-JP" altLang="en-US" dirty="0"/>
              <a:t> （例題２）について，実行結果に至る過程を見る</a:t>
            </a:r>
          </a:p>
          <a:p>
            <a:pPr lvl="1"/>
            <a:r>
              <a:rPr lang="en-US" altLang="ja-JP" dirty="0"/>
              <a:t>(</a:t>
            </a:r>
            <a:r>
              <a:rPr lang="en-US" altLang="ja-JP" dirty="0" err="1">
                <a:solidFill>
                  <a:schemeClr val="accent2"/>
                </a:solidFill>
              </a:rPr>
              <a:t>1list</a:t>
            </a:r>
            <a:r>
              <a:rPr lang="ja-JP" altLang="en-US" dirty="0"/>
              <a:t> </a:t>
            </a:r>
            <a:r>
              <a:rPr lang="en-US" altLang="ja-JP" dirty="0"/>
              <a:t>3) </a:t>
            </a:r>
            <a:r>
              <a:rPr lang="ja-JP" altLang="en-US" dirty="0"/>
              <a:t>から </a:t>
            </a:r>
            <a:r>
              <a:rPr lang="en-US" altLang="ja-JP" dirty="0"/>
              <a:t>(list 1 1 1)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例題３．ステップ実行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01635" y="3312141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486060" y="2627929"/>
            <a:ext cx="4597400" cy="3752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1list</a:t>
            </a:r>
            <a:r>
              <a:rPr lang="en-US" altLang="ja-JP" sz="2400"/>
              <a:t>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(cons 1 (</a:t>
            </a:r>
            <a:r>
              <a:rPr lang="en-US" altLang="ja-JP" sz="2400">
                <a:solidFill>
                  <a:schemeClr val="accent2"/>
                </a:solidFill>
              </a:rPr>
              <a:t>1list</a:t>
            </a:r>
            <a:r>
              <a:rPr lang="en-US" altLang="ja-JP" sz="2400"/>
              <a:t> 2))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(cons 1 (cons 1 (</a:t>
            </a:r>
            <a:r>
              <a:rPr lang="en-US" altLang="ja-JP" sz="2400">
                <a:solidFill>
                  <a:schemeClr val="accent2"/>
                </a:solidFill>
              </a:rPr>
              <a:t>1list</a:t>
            </a:r>
            <a:r>
              <a:rPr lang="en-US" altLang="ja-JP" sz="2400"/>
              <a:t> 1)))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(cons 1 (cons 1 (cons 1 (</a:t>
            </a:r>
            <a:r>
              <a:rPr lang="en-US" altLang="ja-JP" sz="2400">
                <a:solidFill>
                  <a:schemeClr val="accent2"/>
                </a:solidFill>
              </a:rPr>
              <a:t>1list</a:t>
            </a:r>
            <a:r>
              <a:rPr lang="en-US" altLang="ja-JP" sz="2400"/>
              <a:t> 0))))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(cons 1 (cons 1 (cons 1 empty)))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(list 1 1 1)</a:t>
            </a:r>
            <a:endParaRPr lang="ja-JP" altLang="en-US" sz="240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993935" y="4020166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	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1385" y="2626341"/>
            <a:ext cx="4332288" cy="19272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1list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[(=</a:t>
            </a:r>
            <a:r>
              <a:rPr lang="ja-JP" altLang="en-US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 </a:t>
            </a:r>
            <a:r>
              <a:rPr lang="en-US" altLang="ja-JP" sz="2400"/>
              <a:t>0)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[else (cons 1 (</a:t>
            </a:r>
            <a:r>
              <a:rPr lang="en-US" altLang="ja-JP" sz="2400">
                <a:solidFill>
                  <a:schemeClr val="accent2"/>
                </a:solidFill>
              </a:rPr>
              <a:t>1list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1list</a:t>
            </a:r>
            <a:r>
              <a:rPr lang="en-US" altLang="ja-JP" sz="2400"/>
              <a:t> 3)</a:t>
            </a:r>
          </a:p>
        </p:txBody>
      </p:sp>
    </p:spTree>
    <p:extLst>
      <p:ext uri="{BB962C8B-B14F-4D97-AF65-F5344CB8AC3E}">
        <p14:creationId xmlns:p14="http://schemas.microsoft.com/office/powerpoint/2010/main" val="27939916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69458" y="955065"/>
            <a:ext cx="68024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次を「定義用ウインドウ」で，実行しなさい</a:t>
            </a:r>
          </a:p>
          <a:p>
            <a:pPr lvl="1" eaLnBrk="1" hangingPunct="1">
              <a:buFontTx/>
              <a:buChar char="•"/>
            </a:pP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09195" y="2239352"/>
            <a:ext cx="6696075" cy="2236788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[(=</a:t>
            </a:r>
            <a:r>
              <a:rPr lang="ja-JP" altLang="en-US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 </a:t>
            </a:r>
            <a:r>
              <a:rPr lang="en-US" altLang="ja-JP" sz="2800"/>
              <a:t>0)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[else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(-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1)))]))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3)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21845" y="4757127"/>
            <a:ext cx="7715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2. DrScheme </a:t>
            </a:r>
            <a:r>
              <a:rPr lang="ja-JP" altLang="en-US" sz="2400"/>
              <a:t>を使って，ステップ実行の様子を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    確認しなさい　 （</a:t>
            </a:r>
            <a:r>
              <a:rPr lang="en-US" altLang="ja-JP" sz="2400"/>
              <a:t>Step </a:t>
            </a:r>
            <a:r>
              <a:rPr lang="ja-JP" altLang="en-US" sz="2400"/>
              <a:t>ボタン，</a:t>
            </a:r>
            <a:r>
              <a:rPr lang="en-US" altLang="ja-JP" sz="2400"/>
              <a:t>Next </a:t>
            </a:r>
            <a:r>
              <a:rPr lang="ja-JP" altLang="en-US" sz="2400"/>
              <a:t>ボタンを使用）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ja-JP" altLang="en-US" sz="2400"/>
              <a:t>　理解しながら進むこと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057350" y="6311900"/>
            <a:ext cx="5256397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次は，例題４に進んでください</a:t>
            </a:r>
          </a:p>
        </p:txBody>
      </p:sp>
      <p:sp>
        <p:nvSpPr>
          <p:cNvPr id="36871" name="Text Box 10"/>
          <p:cNvSpPr txBox="1">
            <a:spLocks noChangeArrowheads="1"/>
          </p:cNvSpPr>
          <p:nvPr/>
        </p:nvSpPr>
        <p:spPr bwMode="auto">
          <a:xfrm>
            <a:off x="6513095" y="2914040"/>
            <a:ext cx="2338388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例題２と同じ</a:t>
            </a:r>
          </a:p>
        </p:txBody>
      </p:sp>
      <p:sp>
        <p:nvSpPr>
          <p:cNvPr id="36872" name="Rectangle 11"/>
          <p:cNvSpPr>
            <a:spLocks noChangeArrowheads="1"/>
          </p:cNvSpPr>
          <p:nvPr/>
        </p:nvSpPr>
        <p:spPr bwMode="auto">
          <a:xfrm>
            <a:off x="745708" y="2307615"/>
            <a:ext cx="5359400" cy="1803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3" name="Line 12"/>
          <p:cNvSpPr>
            <a:spLocks noChangeShapeType="1"/>
          </p:cNvSpPr>
          <p:nvPr/>
        </p:nvSpPr>
        <p:spPr bwMode="auto">
          <a:xfrm flipH="1">
            <a:off x="6100345" y="3204552"/>
            <a:ext cx="441325" cy="47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「例題３．ステップ実行」の手順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2034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(</a:t>
            </a:r>
            <a:r>
              <a:rPr lang="en-US" altLang="ja-JP" sz="3600" dirty="0" err="1"/>
              <a:t>1list</a:t>
            </a:r>
            <a:r>
              <a:rPr lang="en-US" altLang="ja-JP" sz="3600" dirty="0"/>
              <a:t> 3) </a:t>
            </a:r>
            <a:r>
              <a:rPr lang="ja-JP" altLang="en-US" sz="3600" dirty="0"/>
              <a:t>から  </a:t>
            </a:r>
            <a:br>
              <a:rPr lang="ja-JP" altLang="en-US" sz="3600" dirty="0"/>
            </a:br>
            <a:r>
              <a:rPr lang="en-US" altLang="ja-JP" sz="3600" dirty="0"/>
              <a:t>(list 1 1 1) </a:t>
            </a:r>
            <a:r>
              <a:rPr lang="ja-JP" altLang="en-US" sz="3600" dirty="0"/>
              <a:t>が得られる過程の概略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063" y="1441450"/>
            <a:ext cx="5419725" cy="496252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2))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1)))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(cons 1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0))))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(cons 1 (cons 1 empty)))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(list 1 1 1)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76213" y="1412875"/>
            <a:ext cx="1889125" cy="4683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138363" y="140335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450850" y="5735638"/>
            <a:ext cx="1662113" cy="3762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2106613" y="569277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169863" y="1925638"/>
            <a:ext cx="8562975" cy="37512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267325" y="5240338"/>
            <a:ext cx="38782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5716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(1list 3) </a:t>
            </a:r>
            <a:r>
              <a:rPr lang="ja-JP" altLang="en-US" sz="3600"/>
              <a:t>から  </a:t>
            </a:r>
            <a:br>
              <a:rPr lang="ja-JP" altLang="en-US" sz="3600"/>
            </a:br>
            <a:r>
              <a:rPr lang="en-US" altLang="ja-JP" sz="3600"/>
              <a:t>(cons 1 (1list 2)) </a:t>
            </a:r>
            <a:r>
              <a:rPr lang="ja-JP" altLang="en-US" sz="3600"/>
              <a:t>が得られる過程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063" y="1441450"/>
            <a:ext cx="5419725" cy="496252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2))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1)))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(cons 1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0))))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(cons 1 (cons 1 empty)))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(list 1 1 1)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50813" y="1385888"/>
            <a:ext cx="2795587" cy="15001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008438" y="1346200"/>
            <a:ext cx="4816475" cy="39211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[(= 3 0)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[else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(- 3 1)))])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[false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[else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(- 3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(- 3 1)))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2))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013075" y="2128838"/>
            <a:ext cx="946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部分は</a:t>
            </a:r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 flipH="1">
            <a:off x="3157538" y="1790700"/>
            <a:ext cx="565150" cy="414338"/>
          </a:xfrm>
          <a:prstGeom prst="rightArrow">
            <a:avLst>
              <a:gd name="adj1" fmla="val 50000"/>
              <a:gd name="adj2" fmla="val 341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2062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(1list 3) </a:t>
            </a:r>
            <a:r>
              <a:rPr lang="ja-JP" altLang="en-US" sz="3600"/>
              <a:t>から  </a:t>
            </a:r>
            <a:br>
              <a:rPr lang="ja-JP" altLang="en-US" sz="3600"/>
            </a:br>
            <a:r>
              <a:rPr lang="en-US" altLang="ja-JP" sz="3600"/>
              <a:t>(cons 1 (1list 2)) </a:t>
            </a:r>
            <a:r>
              <a:rPr lang="ja-JP" altLang="en-US" sz="3600"/>
              <a:t>が得られる過程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063" y="1441450"/>
            <a:ext cx="5419725" cy="496252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2))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1)))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(cons 1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0))))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1 (cons 1 (cons 1 empty)))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(list 1 1 1)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50813" y="1385888"/>
            <a:ext cx="2795587" cy="15001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008438" y="1346200"/>
            <a:ext cx="4816475" cy="39211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[(= 3 0)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[else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(- 3 1)))])</a:t>
            </a:r>
            <a:endParaRPr lang="en-US" altLang="ja-JP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[false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[else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(- 3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(- 3 1)))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= 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2))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013075" y="2128838"/>
            <a:ext cx="946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部分は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 flipH="1">
            <a:off x="3157538" y="1790700"/>
            <a:ext cx="565150" cy="414338"/>
          </a:xfrm>
          <a:prstGeom prst="rightArrow">
            <a:avLst>
              <a:gd name="adj1" fmla="val 50000"/>
              <a:gd name="adj2" fmla="val 341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4413250" y="1852613"/>
            <a:ext cx="4344988" cy="12509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V="1">
            <a:off x="4005263" y="3101975"/>
            <a:ext cx="601662" cy="9271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15913" y="3548063"/>
            <a:ext cx="8670925" cy="26828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	</a:t>
            </a: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   [(= </a:t>
            </a:r>
            <a:r>
              <a:rPr lang="en-US" altLang="ja-JP" sz="2800">
                <a:solidFill>
                  <a:schemeClr val="tx2"/>
                </a:solidFill>
              </a:rPr>
              <a:t>n </a:t>
            </a:r>
            <a:r>
              <a:rPr lang="en-US" altLang="ja-JP" sz="2800"/>
              <a:t>0) empty]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   [else (cons 1 (</a:t>
            </a:r>
            <a:r>
              <a:rPr lang="en-US" altLang="ja-JP" sz="2800">
                <a:solidFill>
                  <a:schemeClr val="accent2"/>
                </a:solidFill>
              </a:rPr>
              <a:t>1list</a:t>
            </a:r>
            <a:r>
              <a:rPr lang="en-US" altLang="ja-JP" sz="2800"/>
              <a:t> (-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1)))]))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の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</a:t>
            </a:r>
            <a:r>
              <a:rPr lang="ja-JP" altLang="en-US" sz="2800"/>
              <a:t>を </a:t>
            </a:r>
            <a:r>
              <a:rPr lang="en-US" altLang="ja-JP" sz="2800"/>
              <a:t>3 </a:t>
            </a:r>
            <a:r>
              <a:rPr lang="ja-JP" altLang="en-US" sz="2800"/>
              <a:t>で置き換えたもの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1512888" y="4478338"/>
            <a:ext cx="4432300" cy="126841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2879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266825"/>
            <a:ext cx="8162925" cy="2949575"/>
          </a:xfrm>
        </p:spPr>
        <p:txBody>
          <a:bodyPr/>
          <a:lstStyle/>
          <a:p>
            <a:pPr marL="609600" indent="-609600">
              <a:lnSpc>
                <a:spcPct val="120000"/>
              </a:lnSpc>
            </a:pPr>
            <a:r>
              <a:rPr lang="en-US" altLang="ja-JP" sz="3600" dirty="0">
                <a:solidFill>
                  <a:schemeClr val="tx2"/>
                </a:solidFill>
              </a:rPr>
              <a:t>n</a:t>
            </a:r>
            <a:r>
              <a:rPr lang="en-US" altLang="ja-JP" sz="3600" dirty="0"/>
              <a:t> </a:t>
            </a:r>
            <a:r>
              <a:rPr lang="ja-JP" altLang="en-US" sz="3600" dirty="0"/>
              <a:t>個のシンボル 「</a:t>
            </a:r>
            <a:r>
              <a:rPr lang="en-US" altLang="ja-JP" sz="3600" dirty="0"/>
              <a:t>'*</a:t>
            </a:r>
            <a:r>
              <a:rPr lang="ja-JP" altLang="en-US" sz="3600" dirty="0"/>
              <a:t>」 を要素とするリストを生成する関数 </a:t>
            </a:r>
            <a:r>
              <a:rPr lang="en-US" altLang="ja-JP" sz="3600" dirty="0" err="1">
                <a:solidFill>
                  <a:schemeClr val="accent2"/>
                </a:solidFill>
              </a:rPr>
              <a:t>astlist</a:t>
            </a:r>
            <a:r>
              <a:rPr lang="en-US" altLang="ja-JP" sz="3600" dirty="0"/>
              <a:t> </a:t>
            </a:r>
            <a:r>
              <a:rPr lang="ja-JP" altLang="en-US" sz="3600" dirty="0"/>
              <a:t>を作り，実行する</a:t>
            </a:r>
          </a:p>
          <a:p>
            <a:pPr marL="990600" lvl="1" indent="-533400">
              <a:lnSpc>
                <a:spcPct val="120000"/>
              </a:lnSpc>
            </a:pPr>
            <a:r>
              <a:rPr lang="en-US" altLang="ja-JP" sz="3200" dirty="0"/>
              <a:t>cons </a:t>
            </a:r>
            <a:r>
              <a:rPr lang="ja-JP" altLang="en-US" sz="3200" dirty="0"/>
              <a:t>を使用する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ja-JP" sz="2000" dirty="0"/>
          </a:p>
          <a:p>
            <a:pPr marL="609600" indent="-609600" eaLnBrk="1" hangingPunct="1">
              <a:lnSpc>
                <a:spcPct val="80000"/>
              </a:lnSpc>
            </a:pPr>
            <a:endParaRPr lang="ja-JP" altLang="en-US" sz="20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例題４．リストの生成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2970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93738" y="1049338"/>
            <a:ext cx="6802437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228725" y="2168525"/>
            <a:ext cx="7610475" cy="18097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astlist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[(=</a:t>
            </a:r>
            <a:r>
              <a:rPr lang="ja-JP" altLang="en-US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 </a:t>
            </a:r>
            <a:r>
              <a:rPr lang="en-US" altLang="ja-JP" sz="2800"/>
              <a:t>0)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[else (cons '* (</a:t>
            </a:r>
            <a:r>
              <a:rPr lang="en-US" altLang="ja-JP" sz="2800">
                <a:solidFill>
                  <a:schemeClr val="accent2"/>
                </a:solidFill>
              </a:rPr>
              <a:t>astlist</a:t>
            </a:r>
            <a:r>
              <a:rPr lang="en-US" altLang="ja-JP" sz="2800"/>
              <a:t> (-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1)))]))</a:t>
            </a:r>
            <a:endParaRPr lang="ja-JP" altLang="en-US" sz="2800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88975" y="4332288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921425" y="6308080"/>
            <a:ext cx="5257688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次は，例題５に進んでください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125538" y="4913313"/>
            <a:ext cx="6696075" cy="11969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astlist </a:t>
            </a:r>
            <a:r>
              <a:rPr lang="en-US" altLang="ja-JP" sz="2400"/>
              <a:t>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astlist </a:t>
            </a:r>
            <a:r>
              <a:rPr lang="en-US" altLang="ja-JP" sz="2400"/>
              <a:t>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astlist </a:t>
            </a:r>
            <a:r>
              <a:rPr lang="en-US" altLang="ja-JP" sz="2400"/>
              <a:t>10)</a:t>
            </a:r>
            <a:endParaRPr lang="en-US" altLang="ja-JP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「例題４．リストの生成」の手順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301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3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0575" y="1163638"/>
            <a:ext cx="7604125" cy="5621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実行結果の例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584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019124" y="2200071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712861" y="2750933"/>
            <a:ext cx="12779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astlist</a:t>
            </a:r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1825324" y="2868408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6233811" y="2879521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6365574" y="2133396"/>
            <a:ext cx="2324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'* '* '*)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791986" y="3435146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6233811" y="3392283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1957086" y="2101646"/>
            <a:ext cx="4191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375936" y="4584496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入力は数値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5817886" y="4641646"/>
            <a:ext cx="2338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出力はリスト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25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638" y="1446213"/>
            <a:ext cx="7772400" cy="4862512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altLang="ja-JP" sz="3600">
                <a:solidFill>
                  <a:schemeClr val="accent2"/>
                </a:solidFill>
              </a:rPr>
              <a:t>cons </a:t>
            </a:r>
            <a:r>
              <a:rPr lang="ja-JP" altLang="en-US" sz="3600">
                <a:solidFill>
                  <a:schemeClr val="accent2"/>
                </a:solidFill>
              </a:rPr>
              <a:t>による表記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ja-JP" altLang="en-US" sz="3200">
                <a:solidFill>
                  <a:srgbClr val="003300"/>
                </a:solidFill>
              </a:rPr>
              <a:t>	例） </a:t>
            </a:r>
            <a:r>
              <a:rPr lang="en-US" altLang="ja-JP" sz="3200">
                <a:solidFill>
                  <a:srgbClr val="003300"/>
                </a:solidFill>
              </a:rPr>
              <a:t>(cons 'x (cons 'y (cons 'z</a:t>
            </a:r>
            <a:r>
              <a:rPr lang="en-US" altLang="ja-JP" sz="3200">
                <a:solidFill>
                  <a:schemeClr val="tx2"/>
                </a:solidFill>
              </a:rPr>
              <a:t> empty</a:t>
            </a:r>
            <a:r>
              <a:rPr lang="en-US" altLang="ja-JP" sz="3200">
                <a:solidFill>
                  <a:srgbClr val="003300"/>
                </a:solidFill>
              </a:rPr>
              <a:t>)))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ja-JP" sz="3600">
                <a:solidFill>
                  <a:schemeClr val="accent2"/>
                </a:solidFill>
              </a:rPr>
              <a:t>list </a:t>
            </a:r>
            <a:r>
              <a:rPr lang="ja-JP" altLang="en-US" sz="3600">
                <a:solidFill>
                  <a:schemeClr val="accent2"/>
                </a:solidFill>
              </a:rPr>
              <a:t>による表記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ja-JP" altLang="en-US" sz="3200">
                <a:solidFill>
                  <a:srgbClr val="003300"/>
                </a:solidFill>
              </a:rPr>
              <a:t>	例） </a:t>
            </a:r>
            <a:r>
              <a:rPr lang="en-US" altLang="ja-JP" sz="3200">
                <a:solidFill>
                  <a:srgbClr val="003300"/>
                </a:solidFill>
              </a:rPr>
              <a:t>(list 'x 'y 'y)</a:t>
            </a:r>
            <a:r>
              <a:rPr lang="ja-JP" altLang="en-US" sz="3600">
                <a:solidFill>
                  <a:srgbClr val="003300"/>
                </a:solidFill>
              </a:rPr>
              <a:t>　</a:t>
            </a:r>
          </a:p>
        </p:txBody>
      </p:sp>
      <p:sp>
        <p:nvSpPr>
          <p:cNvPr id="7172" name="AutoShape 4"/>
          <p:cNvSpPr>
            <a:spLocks/>
          </p:cNvSpPr>
          <p:nvPr/>
        </p:nvSpPr>
        <p:spPr bwMode="auto">
          <a:xfrm rot="5400000">
            <a:off x="6609557" y="2483643"/>
            <a:ext cx="222250" cy="963613"/>
          </a:xfrm>
          <a:prstGeom prst="rightBrace">
            <a:avLst>
              <a:gd name="adj1" fmla="val 3613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899395" y="3277394"/>
            <a:ext cx="41862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「</a:t>
            </a:r>
            <a:r>
              <a:rPr lang="en-US" altLang="ja-JP" sz="2400" dirty="0"/>
              <a:t>empty</a:t>
            </a:r>
            <a:r>
              <a:rPr lang="ja-JP" altLang="en-US" sz="2400" dirty="0"/>
              <a:t>」は空リストの意味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であったが，ここでは，</a:t>
            </a:r>
            <a:r>
              <a:rPr lang="ja-JP" altLang="en-US" sz="2400" dirty="0">
                <a:solidFill>
                  <a:schemeClr val="tx2"/>
                </a:solidFill>
              </a:rPr>
              <a:t>末尾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の意味になる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885950" y="5191125"/>
            <a:ext cx="5496568" cy="1285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308225" y="5440363"/>
            <a:ext cx="4800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２種類の表記がある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リストの表記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4325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1055522"/>
            <a:ext cx="8266113" cy="5216252"/>
          </a:xfrm>
        </p:spPr>
        <p:txBody>
          <a:bodyPr/>
          <a:lstStyle/>
          <a:p>
            <a:pPr marL="990600" lvl="1" indent="-533400">
              <a:lnSpc>
                <a:spcPct val="120000"/>
              </a:lnSpc>
              <a:buFontTx/>
              <a:buAutoNum type="arabicPeriod"/>
            </a:pPr>
            <a:r>
              <a:rPr lang="en-US" altLang="ja-JP" dirty="0">
                <a:solidFill>
                  <a:schemeClr val="accent2"/>
                </a:solidFill>
              </a:rPr>
              <a:t>n = 0 </a:t>
            </a:r>
            <a:r>
              <a:rPr lang="ja-JP" altLang="en-US" dirty="0">
                <a:solidFill>
                  <a:schemeClr val="accent2"/>
                </a:solidFill>
              </a:rPr>
              <a:t>ならば</a:t>
            </a:r>
            <a:r>
              <a:rPr lang="ja-JP" altLang="en-US" dirty="0"/>
              <a:t>：　	</a:t>
            </a:r>
            <a:r>
              <a:rPr lang="en-US" altLang="ja-JP" dirty="0">
                <a:solidFill>
                  <a:schemeClr val="tx2"/>
                </a:solidFill>
              </a:rPr>
              <a:t>→</a:t>
            </a:r>
            <a:r>
              <a:rPr lang="ja-JP" altLang="en-US" dirty="0">
                <a:solidFill>
                  <a:schemeClr val="tx2"/>
                </a:solidFill>
              </a:rPr>
              <a:t>　終了条件</a:t>
            </a:r>
            <a:r>
              <a:rPr lang="ja-JP" altLang="en-US" dirty="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empty 	</a:t>
            </a:r>
            <a:r>
              <a:rPr lang="en-US" altLang="ja-JP" dirty="0">
                <a:solidFill>
                  <a:schemeClr val="tx2"/>
                </a:solidFill>
              </a:rPr>
              <a:t>→</a:t>
            </a:r>
            <a:r>
              <a:rPr lang="ja-JP" altLang="en-US" dirty="0">
                <a:solidFill>
                  <a:schemeClr val="tx2"/>
                </a:solidFill>
              </a:rPr>
              <a:t>　自明な解</a:t>
            </a:r>
            <a:r>
              <a:rPr lang="ja-JP" altLang="en-US" dirty="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dirty="0">
                <a:solidFill>
                  <a:schemeClr val="accent2"/>
                </a:solidFill>
              </a:rPr>
              <a:t>そうで無ければ</a:t>
            </a:r>
            <a:r>
              <a:rPr lang="ja-JP" altLang="en-US" dirty="0"/>
              <a:t>：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2800" dirty="0"/>
              <a:t>長さ </a:t>
            </a:r>
            <a:r>
              <a:rPr lang="en-US" altLang="ja-JP" sz="2800" dirty="0"/>
              <a:t>n-1 </a:t>
            </a:r>
            <a:r>
              <a:rPr lang="ja-JP" altLang="en-US" sz="2800" dirty="0"/>
              <a:t>のリストを作り，その先頭に「</a:t>
            </a:r>
            <a:r>
              <a:rPr lang="en-US" altLang="ja-JP" sz="2800" dirty="0">
                <a:solidFill>
                  <a:schemeClr val="tx2"/>
                </a:solidFill>
              </a:rPr>
              <a:t>'*</a:t>
            </a:r>
            <a:r>
              <a:rPr lang="ja-JP" altLang="en-US" sz="2800" dirty="0"/>
              <a:t>」をつなげる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2800" dirty="0">
                <a:solidFill>
                  <a:schemeClr val="tx2"/>
                </a:solidFill>
              </a:rPr>
              <a:t>リストの先頭に「</a:t>
            </a:r>
            <a:r>
              <a:rPr lang="en-US" altLang="ja-JP" sz="2800" dirty="0">
                <a:solidFill>
                  <a:schemeClr val="tx2"/>
                </a:solidFill>
              </a:rPr>
              <a:t>'*</a:t>
            </a:r>
            <a:r>
              <a:rPr lang="ja-JP" altLang="en-US" sz="2800" dirty="0">
                <a:solidFill>
                  <a:schemeClr val="tx2"/>
                </a:solidFill>
              </a:rPr>
              <a:t>」をつなげるために，</a:t>
            </a:r>
            <a:r>
              <a:rPr lang="en-US" altLang="ja-JP" sz="2800" dirty="0">
                <a:solidFill>
                  <a:schemeClr val="tx2"/>
                </a:solidFill>
              </a:rPr>
              <a:t>cons </a:t>
            </a:r>
            <a:r>
              <a:rPr lang="ja-JP" altLang="en-US" sz="2800" dirty="0">
                <a:solidFill>
                  <a:schemeClr val="tx2"/>
                </a:solidFill>
              </a:rPr>
              <a:t>を使う</a:t>
            </a:r>
            <a:endParaRPr lang="ja-JP" altLang="en-US" sz="2800" dirty="0"/>
          </a:p>
          <a:p>
            <a:pPr marL="609600" indent="-609600" eaLnBrk="1" hangingPunct="1">
              <a:buFontTx/>
              <a:buNone/>
            </a:pPr>
            <a:endParaRPr lang="ja-JP" altLang="en-US" sz="2800" dirty="0"/>
          </a:p>
          <a:p>
            <a:pPr marL="609600" indent="-609600" eaLnBrk="1" hangingPunct="1"/>
            <a:endParaRPr lang="ja-JP" altLang="en-US" sz="2800" dirty="0"/>
          </a:p>
          <a:p>
            <a:pPr marL="609600" indent="-609600" eaLnBrk="1" hangingPunct="1"/>
            <a:endParaRPr lang="ja-JP" altLang="en-US" sz="2800" dirty="0"/>
          </a:p>
          <a:p>
            <a:pPr marL="609600" indent="-609600" eaLnBrk="1" hangingPunct="1"/>
            <a:endParaRPr lang="ja-JP" altLang="en-US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リストの生成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274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126413" cy="4652183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;; </a:t>
            </a:r>
            <a:r>
              <a:rPr lang="en-US" altLang="ja-JP">
                <a:solidFill>
                  <a:srgbClr val="008000"/>
                </a:solidFill>
              </a:rPr>
              <a:t>astlist: number -&gt; list of symbols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to create a list of n copies of '*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(astlist 0) = empty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;; (astlist 3) = (list '* '* '*)</a:t>
            </a:r>
            <a:r>
              <a:rPr lang="en-US" altLang="ja-JP"/>
              <a:t> </a:t>
            </a:r>
          </a:p>
          <a:p>
            <a:pPr eaLnBrk="1" hangingPunct="1"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astlist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) </a:t>
            </a:r>
          </a:p>
          <a:p>
            <a:pPr eaLnBrk="1" hangingPunct="1">
              <a:buFontTx/>
              <a:buNone/>
            </a:pPr>
            <a:r>
              <a:rPr lang="en-US" altLang="ja-JP"/>
              <a:t>   (cond</a:t>
            </a:r>
          </a:p>
          <a:p>
            <a:pPr eaLnBrk="1" hangingPunct="1">
              <a:buFontTx/>
              <a:buNone/>
            </a:pPr>
            <a:r>
              <a:rPr lang="en-US" altLang="ja-JP"/>
              <a:t>      [(=</a:t>
            </a:r>
            <a:r>
              <a:rPr lang="ja-JP" altLang="en-US"/>
              <a:t> </a:t>
            </a:r>
            <a:r>
              <a:rPr lang="en-US" altLang="ja-JP">
                <a:solidFill>
                  <a:schemeClr val="tx2"/>
                </a:solidFill>
              </a:rPr>
              <a:t>n </a:t>
            </a:r>
            <a:r>
              <a:rPr lang="en-US" altLang="ja-JP"/>
              <a:t>0) empty]</a:t>
            </a:r>
          </a:p>
          <a:p>
            <a:pPr eaLnBrk="1" hangingPunct="1">
              <a:buFontTx/>
              <a:buNone/>
            </a:pPr>
            <a:r>
              <a:rPr lang="en-US" altLang="ja-JP"/>
              <a:t>      [else (cons '* (</a:t>
            </a:r>
            <a:r>
              <a:rPr lang="en-US" altLang="ja-JP">
                <a:solidFill>
                  <a:schemeClr val="accent2"/>
                </a:solidFill>
              </a:rPr>
              <a:t>astlist</a:t>
            </a:r>
            <a:r>
              <a:rPr lang="en-US" altLang="ja-JP"/>
              <a:t> (-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1)))]))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astlist</a:t>
            </a:r>
            <a:r>
              <a:rPr lang="en-US" altLang="ja-JP" dirty="0"/>
              <a:t>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7396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(</a:t>
            </a:r>
            <a:r>
              <a:rPr lang="en-US" altLang="ja-JP" sz="3600" dirty="0" err="1"/>
              <a:t>astlist</a:t>
            </a:r>
            <a:r>
              <a:rPr lang="en-US" altLang="ja-JP" sz="3600" dirty="0"/>
              <a:t> 3) </a:t>
            </a:r>
            <a:r>
              <a:rPr lang="ja-JP" altLang="en-US" sz="3600" dirty="0"/>
              <a:t>から  </a:t>
            </a:r>
            <a:br>
              <a:rPr lang="ja-JP" altLang="en-US" sz="3600" dirty="0"/>
            </a:br>
            <a:r>
              <a:rPr lang="en-US" altLang="ja-JP" sz="3600" dirty="0"/>
              <a:t>(list '* '* '*) </a:t>
            </a:r>
            <a:r>
              <a:rPr lang="ja-JP" altLang="en-US" sz="3600" dirty="0"/>
              <a:t>が得られる過程の概略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5750"/>
            <a:ext cx="8839200" cy="4962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</a:t>
            </a:r>
            <a:r>
              <a:rPr lang="en-US" altLang="ja-JP" sz="2800">
                <a:solidFill>
                  <a:schemeClr val="accent2"/>
                </a:solidFill>
              </a:rPr>
              <a:t>astlist</a:t>
            </a:r>
            <a:r>
              <a:rPr lang="en-US" altLang="ja-JP" sz="2800"/>
              <a:t> 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'* (</a:t>
            </a:r>
            <a:r>
              <a:rPr lang="en-US" altLang="ja-JP" sz="2800">
                <a:solidFill>
                  <a:schemeClr val="accent2"/>
                </a:solidFill>
              </a:rPr>
              <a:t>astlist</a:t>
            </a:r>
            <a:r>
              <a:rPr lang="en-US" altLang="ja-JP" sz="2800"/>
              <a:t> 2))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'* (cons '* (</a:t>
            </a:r>
            <a:r>
              <a:rPr lang="en-US" altLang="ja-JP" sz="2800">
                <a:solidFill>
                  <a:schemeClr val="accent2"/>
                </a:solidFill>
              </a:rPr>
              <a:t>astlist</a:t>
            </a:r>
            <a:r>
              <a:rPr lang="en-US" altLang="ja-JP" sz="2800"/>
              <a:t> 1)))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'* (cons '* (cons '* (</a:t>
            </a:r>
            <a:r>
              <a:rPr lang="en-US" altLang="ja-JP" sz="2800">
                <a:solidFill>
                  <a:schemeClr val="accent2"/>
                </a:solidFill>
              </a:rPr>
              <a:t>astlist</a:t>
            </a:r>
            <a:r>
              <a:rPr lang="en-US" altLang="ja-JP" sz="2800"/>
              <a:t> 0))))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(cons '* (cons '* (cons '* empty)))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/>
              <a:t>= (list '* '* '*)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1091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600" y="1307963"/>
            <a:ext cx="7772400" cy="486727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賃金を求める関数 </a:t>
            </a:r>
            <a:r>
              <a:rPr lang="en-US" altLang="ja-JP" dirty="0">
                <a:solidFill>
                  <a:schemeClr val="accent2"/>
                </a:solidFill>
              </a:rPr>
              <a:t>wage</a:t>
            </a:r>
            <a:r>
              <a:rPr lang="en-US" altLang="ja-JP" dirty="0"/>
              <a:t> </a:t>
            </a:r>
            <a:r>
              <a:rPr lang="ja-JP" altLang="en-US" dirty="0"/>
              <a:t>を作り実行する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dirty="0"/>
              <a:t>従業員について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 dirty="0"/>
              <a:t>	賃金　＝　１２</a:t>
            </a:r>
            <a:r>
              <a:rPr lang="en-US" altLang="ja-JP" dirty="0"/>
              <a:t>×</a:t>
            </a:r>
            <a:r>
              <a:rPr lang="ja-JP" altLang="en-US" dirty="0"/>
              <a:t>勤務時間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全従業員の勤務時間のリスト </a:t>
            </a:r>
            <a:r>
              <a:rPr lang="en-US" altLang="ja-JP" dirty="0" err="1">
                <a:solidFill>
                  <a:schemeClr val="tx2"/>
                </a:solidFill>
              </a:rPr>
              <a:t>alon</a:t>
            </a:r>
            <a:r>
              <a:rPr lang="en-US" altLang="ja-JP" dirty="0"/>
              <a:t> </a:t>
            </a:r>
            <a:r>
              <a:rPr lang="ja-JP" altLang="en-US" dirty="0"/>
              <a:t>から，賃金のリストを生成する関数 </a:t>
            </a:r>
            <a:r>
              <a:rPr lang="en-US" altLang="ja-JP" dirty="0">
                <a:solidFill>
                  <a:schemeClr val="accent2"/>
                </a:solidFill>
              </a:rPr>
              <a:t>hours-&gt;wages</a:t>
            </a:r>
            <a:r>
              <a:rPr lang="en-US" altLang="ja-JP" dirty="0"/>
              <a:t> </a:t>
            </a:r>
            <a:r>
              <a:rPr lang="ja-JP" altLang="en-US" dirty="0"/>
              <a:t>を作り，実行する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wage</a:t>
            </a:r>
            <a:r>
              <a:rPr lang="en-US" altLang="ja-JP" dirty="0"/>
              <a:t> </a:t>
            </a:r>
            <a:r>
              <a:rPr lang="ja-JP" altLang="en-US" dirty="0"/>
              <a:t>を使う</a:t>
            </a:r>
            <a:endParaRPr lang="ja-JP" altLang="en-US" sz="2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例題５．賃金リストの生成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6454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693738" y="922338"/>
            <a:ext cx="6802437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228725" y="1800225"/>
            <a:ext cx="7610475" cy="26574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alon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[(empty? </a:t>
            </a:r>
            <a:r>
              <a:rPr lang="en-US" altLang="ja-JP" sz="2400">
                <a:solidFill>
                  <a:schemeClr val="tx2"/>
                </a:solidFill>
              </a:rPr>
              <a:t>alon</a:t>
            </a:r>
            <a:r>
              <a:rPr lang="en-US" altLang="ja-JP" sz="2400"/>
              <a:t>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[else (cons (</a:t>
            </a:r>
            <a:r>
              <a:rPr lang="en-US" altLang="ja-JP" sz="2400">
                <a:solidFill>
                  <a:schemeClr val="accent2"/>
                </a:solidFill>
              </a:rPr>
              <a:t>wage</a:t>
            </a:r>
            <a:r>
              <a:rPr lang="en-US" altLang="ja-JP" sz="2400"/>
              <a:t> (first </a:t>
            </a:r>
            <a:r>
              <a:rPr lang="en-US" altLang="ja-JP" sz="2400">
                <a:solidFill>
                  <a:schemeClr val="tx2"/>
                </a:solidFill>
              </a:rPr>
              <a:t>alon</a:t>
            </a:r>
            <a:r>
              <a:rPr lang="en-US" altLang="ja-JP" sz="240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(rest </a:t>
            </a:r>
            <a:r>
              <a:rPr lang="en-US" altLang="ja-JP" sz="2400">
                <a:solidFill>
                  <a:schemeClr val="tx2"/>
                </a:solidFill>
              </a:rPr>
              <a:t>alon</a:t>
            </a:r>
            <a:r>
              <a:rPr lang="en-US" altLang="ja-JP" sz="2400"/>
              <a:t>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wage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h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(* 12 </a:t>
            </a:r>
            <a:r>
              <a:rPr lang="en-US" altLang="ja-JP" sz="2400">
                <a:solidFill>
                  <a:schemeClr val="tx2"/>
                </a:solidFill>
              </a:rPr>
              <a:t>h</a:t>
            </a:r>
            <a:r>
              <a:rPr lang="en-US" altLang="ja-JP" sz="2400"/>
              <a:t>))</a:t>
            </a:r>
            <a:endParaRPr lang="ja-JP" altLang="en-US" sz="2800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688975" y="4506913"/>
            <a:ext cx="7546975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2</a:t>
            </a:r>
            <a:r>
              <a:rPr lang="en-US" altLang="ja-JP" sz="2400"/>
              <a:t>. </a:t>
            </a:r>
            <a:r>
              <a:rPr lang="ja-JP" altLang="en-US" sz="24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400"/>
              <a:t>」で実行しなさい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141498" y="6348413"/>
            <a:ext cx="5239568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次は，例題６に進んでください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125538" y="5087938"/>
            <a:ext cx="6696075" cy="11969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ja-JP" altLang="en-US" sz="2400">
                <a:solidFill>
                  <a:schemeClr val="accent2"/>
                </a:solidFill>
              </a:rPr>
              <a:t> </a:t>
            </a:r>
            <a:r>
              <a:rPr lang="en-US" altLang="ja-JP" sz="2400"/>
              <a:t>(list 5</a:t>
            </a:r>
            <a:r>
              <a:rPr lang="ja-JP" altLang="en-US" sz="2400"/>
              <a:t> </a:t>
            </a:r>
            <a:r>
              <a:rPr lang="en-US" altLang="ja-JP" sz="2400"/>
              <a:t>3 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ja-JP" altLang="en-US" sz="2400">
                <a:solidFill>
                  <a:schemeClr val="accent2"/>
                </a:solidFill>
              </a:rPr>
              <a:t> </a:t>
            </a:r>
            <a:r>
              <a:rPr lang="en-US" altLang="ja-JP" sz="2400"/>
              <a:t>(list 100</a:t>
            </a:r>
            <a:r>
              <a:rPr lang="ja-JP" altLang="en-US" sz="2400"/>
              <a:t> </a:t>
            </a:r>
            <a:r>
              <a:rPr lang="en-US" altLang="ja-JP" sz="2400"/>
              <a:t>200 300 400))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ja-JP" altLang="en-US" sz="2400">
                <a:solidFill>
                  <a:schemeClr val="accent2"/>
                </a:solidFill>
              </a:rPr>
              <a:t> </a:t>
            </a:r>
            <a:r>
              <a:rPr lang="en-US" altLang="ja-JP" sz="2400"/>
              <a:t>empty)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「例題５．賃金リストの生成」の手順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436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25400"/>
            <a:ext cx="6797675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432264" y="4189412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04800" y="249238"/>
            <a:ext cx="6602413" cy="31289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 flipV="1">
            <a:off x="3679825" y="3371850"/>
            <a:ext cx="236538" cy="7858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7688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813"/>
            <a:ext cx="6532563" cy="683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3422650" y="2501900"/>
            <a:ext cx="739775" cy="10525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996950" y="3590925"/>
            <a:ext cx="3865563" cy="3095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2982913" y="455613"/>
            <a:ext cx="5678487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hours-&gt;wages</a:t>
            </a:r>
            <a:r>
              <a:rPr lang="ja-JP" altLang="en-US"/>
              <a:t> </a:t>
            </a:r>
            <a:r>
              <a:rPr lang="en-US" altLang="ja-JP"/>
              <a:t>(list 5 3 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alon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(list 5 3 6)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341646" y="4494212"/>
            <a:ext cx="660082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(list 60 36 72)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788988" y="3910013"/>
            <a:ext cx="1804987" cy="2222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H="1" flipV="1">
            <a:off x="2441575" y="4160838"/>
            <a:ext cx="223088" cy="333374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880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2846388" y="2347913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946400" y="2868613"/>
            <a:ext cx="27876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hours-&gt;wages</a:t>
            </a: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1652588" y="301625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87325" y="2289175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5 3 6)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6061075" y="302736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6192838" y="2281238"/>
            <a:ext cx="2762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60 36 72)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1619250" y="35829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6061075" y="3540125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758825" y="4652963"/>
            <a:ext cx="29543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１つのリスト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262563" y="4591050"/>
            <a:ext cx="29543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１つのリスト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6020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7175" y="219075"/>
            <a:ext cx="8321675" cy="6457950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hours-&gt;wages: list-of-numbers -&gt; list-of-numbers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to create a list of weekly wages from a list of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weekly hours(alon)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Example: (hours-&gt;wages (list 5 3 6)) = (list 60 36 72)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hours-&gt;wages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   (cond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      [(empty?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empty]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      [else (cons (</a:t>
            </a:r>
            <a:r>
              <a:rPr lang="en-US" altLang="ja-JP" sz="2800">
                <a:solidFill>
                  <a:schemeClr val="accent2"/>
                </a:solidFill>
              </a:rPr>
              <a:t>wage</a:t>
            </a:r>
            <a:r>
              <a:rPr lang="en-US" altLang="ja-JP" sz="2800"/>
              <a:t>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                        (</a:t>
            </a:r>
            <a:r>
              <a:rPr lang="en-US" altLang="ja-JP" sz="2800">
                <a:solidFill>
                  <a:schemeClr val="accent2"/>
                </a:solidFill>
              </a:rPr>
              <a:t>hours-&gt;wages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)))]))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;;wage: number-&gt;number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;;to compute the total wages(at $12 per hour)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;;of someone who worked for h hours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Example: (wage 5) = 60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wage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h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    (* 12 </a:t>
            </a:r>
            <a:r>
              <a:rPr lang="en-US" altLang="ja-JP" sz="2800">
                <a:solidFill>
                  <a:schemeClr val="tx2"/>
                </a:solidFill>
              </a:rPr>
              <a:t>h</a:t>
            </a:r>
            <a:r>
              <a:rPr lang="en-US" altLang="ja-JP" sz="2800"/>
              <a:t>))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2828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475" y="1081701"/>
            <a:ext cx="8162925" cy="5591175"/>
          </a:xfrm>
        </p:spPr>
        <p:txBody>
          <a:bodyPr/>
          <a:lstStyle/>
          <a:p>
            <a:pPr marL="990600" lvl="1" indent="-533400">
              <a:lnSpc>
                <a:spcPct val="120000"/>
              </a:lnSpc>
              <a:buFontTx/>
              <a:buAutoNum type="arabicPeriod"/>
            </a:pPr>
            <a:r>
              <a:rPr lang="ja-JP" altLang="en-US" dirty="0">
                <a:solidFill>
                  <a:schemeClr val="accent2"/>
                </a:solidFill>
              </a:rPr>
              <a:t>リストが空ならば</a:t>
            </a:r>
            <a:r>
              <a:rPr lang="ja-JP" altLang="en-US" dirty="0"/>
              <a:t>：　	</a:t>
            </a:r>
            <a:r>
              <a:rPr lang="en-US" altLang="ja-JP" dirty="0">
                <a:solidFill>
                  <a:schemeClr val="tx2"/>
                </a:solidFill>
              </a:rPr>
              <a:t>→</a:t>
            </a:r>
            <a:r>
              <a:rPr lang="ja-JP" altLang="en-US" dirty="0">
                <a:solidFill>
                  <a:schemeClr val="tx2"/>
                </a:solidFill>
              </a:rPr>
              <a:t>　終了条件</a:t>
            </a:r>
            <a:r>
              <a:rPr lang="ja-JP" altLang="en-US" dirty="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empty 		</a:t>
            </a:r>
            <a:r>
              <a:rPr lang="en-US" altLang="ja-JP" dirty="0">
                <a:solidFill>
                  <a:schemeClr val="tx2"/>
                </a:solidFill>
              </a:rPr>
              <a:t>→</a:t>
            </a:r>
            <a:r>
              <a:rPr lang="ja-JP" altLang="en-US" dirty="0">
                <a:solidFill>
                  <a:schemeClr val="tx2"/>
                </a:solidFill>
              </a:rPr>
              <a:t>　自明な解</a:t>
            </a:r>
            <a:r>
              <a:rPr lang="ja-JP" altLang="en-US" dirty="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dirty="0">
                <a:solidFill>
                  <a:schemeClr val="accent2"/>
                </a:solidFill>
              </a:rPr>
              <a:t>そうで無ければ</a:t>
            </a:r>
            <a:r>
              <a:rPr lang="ja-JP" altLang="en-US" dirty="0"/>
              <a:t>：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2400" dirty="0"/>
              <a:t>「勤務時間のリストの </a:t>
            </a:r>
            <a:r>
              <a:rPr lang="en-US" altLang="ja-JP" sz="2400" dirty="0"/>
              <a:t>rest </a:t>
            </a:r>
            <a:r>
              <a:rPr lang="ja-JP" altLang="en-US" sz="2400" dirty="0"/>
              <a:t>に対する </a:t>
            </a:r>
            <a:r>
              <a:rPr lang="en-US" altLang="ja-JP" sz="2400" dirty="0">
                <a:solidFill>
                  <a:schemeClr val="accent2"/>
                </a:solidFill>
              </a:rPr>
              <a:t>hours-&gt;wages </a:t>
            </a:r>
            <a:r>
              <a:rPr lang="ja-JP" altLang="en-US" sz="2400" dirty="0"/>
              <a:t>の結果（リスト）の先頭に，勤務時間の </a:t>
            </a:r>
            <a:r>
              <a:rPr lang="en-US" altLang="ja-JP" sz="2400" dirty="0"/>
              <a:t>first </a:t>
            </a:r>
            <a:r>
              <a:rPr lang="ja-JP" altLang="en-US" sz="2400" dirty="0"/>
              <a:t>に対する </a:t>
            </a:r>
            <a:r>
              <a:rPr lang="en-US" altLang="ja-JP" sz="2400" dirty="0">
                <a:solidFill>
                  <a:schemeClr val="accent2"/>
                </a:solidFill>
              </a:rPr>
              <a:t>wage </a:t>
            </a:r>
            <a:r>
              <a:rPr lang="ja-JP" altLang="en-US" sz="2400" dirty="0"/>
              <a:t>の結果（数値）をつなげたもの」　が求める解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2400" dirty="0">
                <a:solidFill>
                  <a:schemeClr val="tx2"/>
                </a:solidFill>
              </a:rPr>
              <a:t>リストの先頭に数値をつなげるために，</a:t>
            </a:r>
            <a:r>
              <a:rPr lang="en-US" altLang="ja-JP" sz="2400" dirty="0">
                <a:solidFill>
                  <a:schemeClr val="tx2"/>
                </a:solidFill>
              </a:rPr>
              <a:t>cons </a:t>
            </a:r>
            <a:r>
              <a:rPr lang="ja-JP" altLang="en-US" sz="2400" dirty="0">
                <a:solidFill>
                  <a:schemeClr val="tx2"/>
                </a:solidFill>
              </a:rPr>
              <a:t>を使う</a:t>
            </a:r>
            <a:endParaRPr lang="ja-JP" altLang="en-US" sz="2400" dirty="0"/>
          </a:p>
          <a:p>
            <a:pPr marL="609600" indent="-609600" eaLnBrk="1" hangingPunct="1">
              <a:lnSpc>
                <a:spcPct val="90000"/>
              </a:lnSpc>
            </a:pPr>
            <a:endParaRPr lang="ja-JP" altLang="en-US" sz="2400" dirty="0"/>
          </a:p>
          <a:p>
            <a:pPr marL="609600" indent="-609600" eaLnBrk="1" hangingPunct="1">
              <a:lnSpc>
                <a:spcPct val="90000"/>
              </a:lnSpc>
            </a:pPr>
            <a:endParaRPr lang="ja-JP" altLang="en-US" sz="2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賃金リストの生成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36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708025"/>
            <a:ext cx="8785225" cy="608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実行結果の例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2093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484313"/>
            <a:ext cx="8512175" cy="5373687"/>
          </a:xfrm>
        </p:spPr>
        <p:txBody>
          <a:bodyPr/>
          <a:lstStyle/>
          <a:p>
            <a:pPr eaLnBrk="1" hangingPunct="1"/>
            <a:r>
              <a:rPr lang="en-US" altLang="ja-JP" dirty="0"/>
              <a:t>hours-&gt;wages </a:t>
            </a:r>
            <a:r>
              <a:rPr lang="ja-JP" altLang="en-US" dirty="0"/>
              <a:t>の内部に </a:t>
            </a:r>
            <a:r>
              <a:rPr lang="en-US" altLang="ja-JP" dirty="0"/>
              <a:t>hours-&gt;wages </a:t>
            </a:r>
            <a:r>
              <a:rPr lang="ja-JP" altLang="en-US" dirty="0"/>
              <a:t>が登場</a:t>
            </a:r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/>
            <a:r>
              <a:rPr lang="en-US" altLang="ja-JP" dirty="0"/>
              <a:t>hours-&gt;wages </a:t>
            </a:r>
            <a:r>
              <a:rPr lang="ja-JP" altLang="en-US" dirty="0"/>
              <a:t>の実行が繰り返される</a:t>
            </a:r>
          </a:p>
          <a:p>
            <a:pPr eaLnBrk="1" hangingPunct="1"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	例： </a:t>
            </a:r>
            <a:r>
              <a:rPr lang="en-US" altLang="ja-JP" dirty="0"/>
              <a:t>(cons (</a:t>
            </a:r>
            <a:r>
              <a:rPr lang="en-US" altLang="ja-JP" dirty="0">
                <a:solidFill>
                  <a:schemeClr val="accent2"/>
                </a:solidFill>
              </a:rPr>
              <a:t>wage</a:t>
            </a:r>
            <a:r>
              <a:rPr lang="en-US" altLang="ja-JP" dirty="0"/>
              <a:t> 1) (</a:t>
            </a:r>
            <a:r>
              <a:rPr lang="en-US" altLang="ja-JP" dirty="0">
                <a:solidFill>
                  <a:schemeClr val="accent2"/>
                </a:solidFill>
              </a:rPr>
              <a:t>hours-&gt;wages</a:t>
            </a:r>
            <a:r>
              <a:rPr lang="en-US" altLang="ja-JP" dirty="0"/>
              <a:t> (list 2 3)))</a:t>
            </a:r>
            <a:endParaRPr lang="en-US" altLang="ja-JP" dirty="0">
              <a:solidFill>
                <a:srgbClr val="006600"/>
              </a:solidFill>
            </a:endParaRP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143000" y="2162175"/>
            <a:ext cx="7486650" cy="2538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hours-&gt;wages</a:t>
            </a:r>
            <a:r>
              <a:rPr lang="en-US" altLang="ja-JP" dirty="0"/>
              <a:t> </a:t>
            </a:r>
            <a:r>
              <a:rPr lang="en-US" altLang="ja-JP" dirty="0" err="1">
                <a:solidFill>
                  <a:schemeClr val="tx2"/>
                </a:solidFill>
              </a:rPr>
              <a:t>alon</a:t>
            </a:r>
            <a:r>
              <a:rPr lang="en-US" altLang="ja-JP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    [(empty? </a:t>
            </a:r>
            <a:r>
              <a:rPr lang="en-US" altLang="ja-JP" dirty="0" err="1">
                <a:solidFill>
                  <a:schemeClr val="tx2"/>
                </a:solidFill>
              </a:rPr>
              <a:t>alon</a:t>
            </a:r>
            <a:r>
              <a:rPr lang="en-US" altLang="ja-JP" dirty="0"/>
              <a:t>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    [else (cons (</a:t>
            </a:r>
            <a:r>
              <a:rPr lang="en-US" altLang="ja-JP" dirty="0">
                <a:solidFill>
                  <a:schemeClr val="accent2"/>
                </a:solidFill>
              </a:rPr>
              <a:t>wage</a:t>
            </a:r>
            <a:r>
              <a:rPr lang="en-US" altLang="ja-JP" dirty="0"/>
              <a:t> (first </a:t>
            </a:r>
            <a:r>
              <a:rPr lang="en-US" altLang="ja-JP" dirty="0" err="1">
                <a:solidFill>
                  <a:schemeClr val="tx2"/>
                </a:solidFill>
              </a:rPr>
              <a:t>alon</a:t>
            </a:r>
            <a:r>
              <a:rPr lang="en-US" altLang="ja-JP" dirty="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                      (</a:t>
            </a:r>
            <a:r>
              <a:rPr lang="en-US" altLang="ja-JP" dirty="0">
                <a:solidFill>
                  <a:schemeClr val="accent2"/>
                </a:solidFill>
              </a:rPr>
              <a:t>hours-&gt;wages</a:t>
            </a:r>
            <a:r>
              <a:rPr lang="en-US" altLang="ja-JP" dirty="0"/>
              <a:t> (rest </a:t>
            </a:r>
            <a:r>
              <a:rPr lang="en-US" altLang="ja-JP" dirty="0" err="1">
                <a:solidFill>
                  <a:schemeClr val="tx2"/>
                </a:solidFill>
              </a:rPr>
              <a:t>alon</a:t>
            </a:r>
            <a:r>
              <a:rPr lang="en-US" altLang="ja-JP" dirty="0"/>
              <a:t>)))]))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2616200" y="2205038"/>
            <a:ext cx="2347913" cy="5095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3569840" y="4157336"/>
            <a:ext cx="2347912" cy="5095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賃金リストの生成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9330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2449397"/>
          </a:xfrm>
        </p:spPr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>
                <a:solidFill>
                  <a:schemeClr val="accent2"/>
                </a:solidFill>
              </a:rPr>
              <a:t>hours-wage</a:t>
            </a:r>
            <a:r>
              <a:rPr lang="ja-JP" altLang="en-US" dirty="0"/>
              <a:t> （例題５）について，実行結果に至る過程を見る</a:t>
            </a:r>
          </a:p>
          <a:p>
            <a:pPr lvl="1"/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hours-&gt;wage</a:t>
            </a:r>
            <a:r>
              <a:rPr lang="ja-JP" altLang="en-US" dirty="0"/>
              <a:t> </a:t>
            </a:r>
            <a:r>
              <a:rPr lang="en-US" altLang="ja-JP" dirty="0"/>
              <a:t>(list 1 2 3)) </a:t>
            </a:r>
            <a:r>
              <a:rPr lang="ja-JP" altLang="en-US" dirty="0"/>
              <a:t>から </a:t>
            </a:r>
            <a:r>
              <a:rPr lang="en-US" altLang="ja-JP" dirty="0"/>
              <a:t>(list 12 24 36) </a:t>
            </a:r>
            <a:r>
              <a:rPr lang="ja-JP" altLang="en-US" dirty="0"/>
              <a:t>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1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51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例題６．ステップ実行</a:t>
            </a:r>
            <a:r>
              <a:rPr lang="en-US" altLang="ja-JP" dirty="0"/>
              <a:t>　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3429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52513" y="3032125"/>
            <a:ext cx="7005637" cy="37592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hours-&gt;wages </a:t>
            </a:r>
            <a:r>
              <a:rPr lang="en-US" altLang="ja-JP" sz="2000"/>
              <a:t>(list 1 2 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(cons (</a:t>
            </a:r>
            <a:r>
              <a:rPr lang="en-US" altLang="ja-JP" sz="2000">
                <a:solidFill>
                  <a:schemeClr val="accent2"/>
                </a:solidFill>
              </a:rPr>
              <a:t>wage</a:t>
            </a:r>
            <a:r>
              <a:rPr lang="en-US" altLang="ja-JP" sz="2000"/>
              <a:t> 1)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1 2 3))))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(cons 12 (cons (</a:t>
            </a:r>
            <a:r>
              <a:rPr lang="en-US" altLang="ja-JP" sz="2000">
                <a:solidFill>
                  <a:schemeClr val="accent2"/>
                </a:solidFill>
              </a:rPr>
              <a:t>wage</a:t>
            </a:r>
            <a:r>
              <a:rPr lang="en-US" altLang="ja-JP" sz="2000"/>
              <a:t> 2)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2 3)))))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(cons 12 (cons 24 (cons (</a:t>
            </a:r>
            <a:r>
              <a:rPr lang="en-US" altLang="ja-JP" sz="2000">
                <a:solidFill>
                  <a:schemeClr val="accent2"/>
                </a:solidFill>
              </a:rPr>
              <a:t>wage</a:t>
            </a:r>
            <a:r>
              <a:rPr lang="en-US" altLang="ja-JP" sz="2000"/>
              <a:t> 3)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3))))))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(cons 12 (cons 24 (cons 36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empty))))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(cons 12 (cons 24 (cons 36 empty)))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(list 12 24 36)</a:t>
            </a:r>
            <a:endParaRPr lang="ja-JP" altLang="en-US" sz="200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016375" y="4137025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6849236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696913" y="881063"/>
            <a:ext cx="68024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次を「定義用ウインドウ」で，実行しなさい</a:t>
            </a:r>
          </a:p>
          <a:p>
            <a:pPr lvl="1" eaLnBrk="1" hangingPunct="1">
              <a:buFontTx/>
              <a:buChar char="•"/>
            </a:pP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136650" y="2025650"/>
            <a:ext cx="6696075" cy="30226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alon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[(empty? </a:t>
            </a:r>
            <a:r>
              <a:rPr lang="en-US" altLang="ja-JP" sz="2400">
                <a:solidFill>
                  <a:schemeClr val="tx2"/>
                </a:solidFill>
              </a:rPr>
              <a:t>alon</a:t>
            </a:r>
            <a:r>
              <a:rPr lang="en-US" altLang="ja-JP" sz="2400"/>
              <a:t>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[else (cons (</a:t>
            </a:r>
            <a:r>
              <a:rPr lang="en-US" altLang="ja-JP" sz="2400">
                <a:solidFill>
                  <a:schemeClr val="accent2"/>
                </a:solidFill>
              </a:rPr>
              <a:t>wage</a:t>
            </a:r>
            <a:r>
              <a:rPr lang="en-US" altLang="ja-JP" sz="2400"/>
              <a:t> (first </a:t>
            </a:r>
            <a:r>
              <a:rPr lang="en-US" altLang="ja-JP" sz="2400">
                <a:solidFill>
                  <a:schemeClr val="tx2"/>
                </a:solidFill>
              </a:rPr>
              <a:t>alon</a:t>
            </a:r>
            <a:r>
              <a:rPr lang="en-US" altLang="ja-JP" sz="240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                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(rest </a:t>
            </a:r>
            <a:r>
              <a:rPr lang="en-US" altLang="ja-JP" sz="2400">
                <a:solidFill>
                  <a:schemeClr val="tx2"/>
                </a:solidFill>
              </a:rPr>
              <a:t>alon</a:t>
            </a:r>
            <a:r>
              <a:rPr lang="en-US" altLang="ja-JP" sz="2400"/>
              <a:t>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wage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h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(* 12 </a:t>
            </a:r>
            <a:r>
              <a:rPr lang="en-US" altLang="ja-JP" sz="2400">
                <a:solidFill>
                  <a:schemeClr val="tx2"/>
                </a:solidFill>
              </a:rPr>
              <a:t>h</a:t>
            </a:r>
            <a:r>
              <a:rPr lang="en-US" altLang="ja-JP" sz="240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hours-&gt;wages </a:t>
            </a:r>
            <a:r>
              <a:rPr lang="en-US" altLang="ja-JP" sz="2400"/>
              <a:t>(list 1 2 3))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749300" y="5178425"/>
            <a:ext cx="77152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2. DrScheme </a:t>
            </a:r>
            <a:r>
              <a:rPr lang="ja-JP" altLang="en-US" sz="2400"/>
              <a:t>を使って，ステップ実行の様子を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    確認しなさい　 （</a:t>
            </a:r>
            <a:r>
              <a:rPr lang="en-US" altLang="ja-JP" sz="2400"/>
              <a:t>Step </a:t>
            </a:r>
            <a:r>
              <a:rPr lang="ja-JP" altLang="en-US" sz="2400"/>
              <a:t>ボタン，</a:t>
            </a:r>
            <a:r>
              <a:rPr lang="en-US" altLang="ja-JP" sz="2400"/>
              <a:t>Next </a:t>
            </a:r>
            <a:r>
              <a:rPr lang="ja-JP" altLang="en-US" sz="2400"/>
              <a:t>ボタンを使用）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ja-JP" altLang="en-US" sz="2400"/>
              <a:t>　理解しながら進むこと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023692" y="6311900"/>
            <a:ext cx="5273226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次は，例題７に進んでください</a:t>
            </a:r>
          </a:p>
        </p:txBody>
      </p:sp>
      <p:sp>
        <p:nvSpPr>
          <p:cNvPr id="57351" name="Text Box 10"/>
          <p:cNvSpPr txBox="1">
            <a:spLocks noChangeArrowheads="1"/>
          </p:cNvSpPr>
          <p:nvPr/>
        </p:nvSpPr>
        <p:spPr bwMode="auto">
          <a:xfrm>
            <a:off x="7669213" y="2913063"/>
            <a:ext cx="1262062" cy="954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と同じ</a:t>
            </a:r>
          </a:p>
        </p:txBody>
      </p:sp>
      <p:sp>
        <p:nvSpPr>
          <p:cNvPr id="57352" name="Rectangle 11"/>
          <p:cNvSpPr>
            <a:spLocks noChangeArrowheads="1"/>
          </p:cNvSpPr>
          <p:nvPr/>
        </p:nvSpPr>
        <p:spPr bwMode="auto">
          <a:xfrm>
            <a:off x="1163638" y="2068513"/>
            <a:ext cx="6042025" cy="26114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3" name="Line 12"/>
          <p:cNvSpPr>
            <a:spLocks noChangeShapeType="1"/>
          </p:cNvSpPr>
          <p:nvPr/>
        </p:nvSpPr>
        <p:spPr bwMode="auto">
          <a:xfrm flipH="1">
            <a:off x="7202488" y="3381375"/>
            <a:ext cx="441325" cy="47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「例題６．ステップ実行」の手順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5510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(hours-&gt;wages (list 5 3 6)) </a:t>
            </a:r>
            <a:r>
              <a:rPr lang="ja-JP" altLang="en-US" sz="3600"/>
              <a:t>から  </a:t>
            </a:r>
            <a:br>
              <a:rPr lang="ja-JP" altLang="en-US" sz="3600"/>
            </a:br>
            <a:r>
              <a:rPr lang="en-US" altLang="ja-JP" sz="3600"/>
              <a:t>(list 60 36 72) </a:t>
            </a:r>
            <a:r>
              <a:rPr lang="ja-JP" altLang="en-US" sz="3600"/>
              <a:t>が得られる過程の概略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81125"/>
            <a:ext cx="9144000" cy="5476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hours-&gt;wages </a:t>
            </a:r>
            <a:r>
              <a:rPr lang="en-US" altLang="ja-JP" sz="2400"/>
              <a:t>(list 5 3 6))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...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(list 3 6))) 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(cons 36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(list 6))))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(cons 36 (cons 72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empty))))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...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(cons 36 (cons 72 empty)))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(list 60 36 72)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42863" y="1412875"/>
            <a:ext cx="4443412" cy="4683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548188" y="140335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256340" y="6381750"/>
            <a:ext cx="2459038" cy="4127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2817813" y="625792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41275" y="1925638"/>
            <a:ext cx="8926513" cy="42592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030072" y="5590382"/>
            <a:ext cx="38782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6534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(hours-&gt;wages (list 5 3 6)) </a:t>
            </a:r>
            <a:r>
              <a:rPr lang="ja-JP" altLang="en-US" sz="3200"/>
              <a:t>から  </a:t>
            </a:r>
            <a:br>
              <a:rPr lang="ja-JP" altLang="en-US" sz="3200"/>
            </a:br>
            <a:r>
              <a:rPr lang="en-US" altLang="ja-JP" sz="3200"/>
              <a:t>(cons 60 (hours-&gt;wages (list 3 6)))</a:t>
            </a:r>
            <a:r>
              <a:rPr lang="ja-JP" altLang="en-US" sz="3200"/>
              <a:t>が得られる過程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81125"/>
            <a:ext cx="9144000" cy="5476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hours-&gt;wages </a:t>
            </a:r>
            <a:r>
              <a:rPr lang="en-US" altLang="ja-JP" sz="2400"/>
              <a:t>(list 5 3 6))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...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(list 3 6))) 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(cons 36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(list 6))))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(cons 36 (cons 72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empty))))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...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(cons 36 (cons 72 empty)))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(list 60 36 72)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360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2225" y="1443038"/>
            <a:ext cx="4697413" cy="15001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810000" y="1163638"/>
            <a:ext cx="5291138" cy="55721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hours-&gt;wages </a:t>
            </a:r>
            <a:r>
              <a:rPr lang="en-US" altLang="ja-JP" sz="2000"/>
              <a:t>(list 5 3 6))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[(empty? (list 5 3 6)) empty]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[else (cons (</a:t>
            </a:r>
            <a:r>
              <a:rPr lang="en-US" altLang="ja-JP" sz="2000">
                <a:solidFill>
                  <a:schemeClr val="accent2"/>
                </a:solidFill>
              </a:rPr>
              <a:t>wage</a:t>
            </a:r>
            <a:r>
              <a:rPr lang="en-US" altLang="ja-JP" sz="2000"/>
              <a:t> (first (list 5 3 6)))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     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6))))])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[false empty]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[else (cons (</a:t>
            </a:r>
            <a:r>
              <a:rPr lang="en-US" altLang="ja-JP" sz="2000">
                <a:solidFill>
                  <a:schemeClr val="accent2"/>
                </a:solidFill>
              </a:rPr>
              <a:t>wage</a:t>
            </a:r>
            <a:r>
              <a:rPr lang="en-US" altLang="ja-JP" sz="2000"/>
              <a:t> (first (list 5 3 6)))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     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6))))])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(cons (</a:t>
            </a:r>
            <a:r>
              <a:rPr lang="en-US" altLang="ja-JP" sz="2000">
                <a:solidFill>
                  <a:schemeClr val="accent2"/>
                </a:solidFill>
              </a:rPr>
              <a:t>wage</a:t>
            </a:r>
            <a:r>
              <a:rPr lang="en-US" altLang="ja-JP" sz="2000"/>
              <a:t> (first (list 5 3 6)))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(cons (</a:t>
            </a:r>
            <a:r>
              <a:rPr lang="en-US" altLang="ja-JP" sz="2000">
                <a:solidFill>
                  <a:schemeClr val="accent2"/>
                </a:solidFill>
              </a:rPr>
              <a:t>wage</a:t>
            </a:r>
            <a:r>
              <a:rPr lang="en-US" altLang="ja-JP" sz="2000"/>
              <a:t> 5)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(cons (* 12 5)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(cons 60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(cons 60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(list 3 6)))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2809875" y="2232025"/>
            <a:ext cx="14668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 flipH="1">
            <a:off x="3462338" y="1908175"/>
            <a:ext cx="565150" cy="414338"/>
          </a:xfrm>
          <a:prstGeom prst="rightArrow">
            <a:avLst>
              <a:gd name="adj1" fmla="val 50000"/>
              <a:gd name="adj2" fmla="val 341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2364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(hours-&gt;wages (list 5 3 6)) </a:t>
            </a:r>
            <a:r>
              <a:rPr lang="ja-JP" altLang="en-US" sz="3200"/>
              <a:t>から  </a:t>
            </a:r>
            <a:br>
              <a:rPr lang="ja-JP" altLang="en-US" sz="3200"/>
            </a:br>
            <a:r>
              <a:rPr lang="en-US" altLang="ja-JP" sz="3200"/>
              <a:t>(cons 60 (hours-&gt;wages (list 3 6)))</a:t>
            </a:r>
            <a:r>
              <a:rPr lang="ja-JP" altLang="en-US" sz="3200"/>
              <a:t>が得られる過程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81125"/>
            <a:ext cx="9144000" cy="5476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hours-&gt;wages </a:t>
            </a:r>
            <a:r>
              <a:rPr lang="en-US" altLang="ja-JP" sz="2400"/>
              <a:t>(list 5 3 6))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...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(list 3 6))) 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(cons 36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(list 6))))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(cons 36 (cons 72 (</a:t>
            </a:r>
            <a:r>
              <a:rPr lang="en-US" altLang="ja-JP" sz="2400">
                <a:solidFill>
                  <a:schemeClr val="accent2"/>
                </a:solidFill>
              </a:rPr>
              <a:t>hours-&gt;wages</a:t>
            </a:r>
            <a:r>
              <a:rPr lang="en-US" altLang="ja-JP" sz="2400"/>
              <a:t> empty))))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...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(cons 60 (cons 36 (cons 72 empty)))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ja-JP" sz="2400"/>
              <a:t>= (list 60 36 72)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360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2225" y="1443038"/>
            <a:ext cx="4697413" cy="15001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810000" y="1163638"/>
            <a:ext cx="5291138" cy="55721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hours-&gt;wages </a:t>
            </a:r>
            <a:r>
              <a:rPr lang="en-US" altLang="ja-JP" sz="2000"/>
              <a:t>(list 5 3 6))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[(empty? (list 5 3 6)) empty]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[else (cons (</a:t>
            </a:r>
            <a:r>
              <a:rPr lang="en-US" altLang="ja-JP" sz="2000">
                <a:solidFill>
                  <a:schemeClr val="accent2"/>
                </a:solidFill>
              </a:rPr>
              <a:t>wage</a:t>
            </a:r>
            <a:r>
              <a:rPr lang="en-US" altLang="ja-JP" sz="2000"/>
              <a:t> (first (list 5 3 6)))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     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6))))])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[false empty]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[else (cons (</a:t>
            </a:r>
            <a:r>
              <a:rPr lang="en-US" altLang="ja-JP" sz="2000">
                <a:solidFill>
                  <a:schemeClr val="accent2"/>
                </a:solidFill>
              </a:rPr>
              <a:t>wage</a:t>
            </a:r>
            <a:r>
              <a:rPr lang="en-US" altLang="ja-JP" sz="2000"/>
              <a:t> (first (list 5 3 6)))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          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6))))])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(cons (</a:t>
            </a:r>
            <a:r>
              <a:rPr lang="en-US" altLang="ja-JP" sz="2000">
                <a:solidFill>
                  <a:schemeClr val="accent2"/>
                </a:solidFill>
              </a:rPr>
              <a:t>wage</a:t>
            </a:r>
            <a:r>
              <a:rPr lang="en-US" altLang="ja-JP" sz="2000"/>
              <a:t> (first (list 5 3 6)))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(cons (</a:t>
            </a:r>
            <a:r>
              <a:rPr lang="en-US" altLang="ja-JP" sz="2000">
                <a:solidFill>
                  <a:schemeClr val="accent2"/>
                </a:solidFill>
              </a:rPr>
              <a:t>wage</a:t>
            </a:r>
            <a:r>
              <a:rPr lang="en-US" altLang="ja-JP" sz="2000"/>
              <a:t> 5)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(cons (* 12 5)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    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(cons 60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(rest (list 5 3 6))))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= (cons 60 (</a:t>
            </a:r>
            <a:r>
              <a:rPr lang="en-US" altLang="ja-JP" sz="2000">
                <a:solidFill>
                  <a:schemeClr val="accent2"/>
                </a:solidFill>
              </a:rPr>
              <a:t>hours-&gt;wages</a:t>
            </a:r>
            <a:r>
              <a:rPr lang="en-US" altLang="ja-JP" sz="2000"/>
              <a:t> (list 3 6)))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2809875" y="2232025"/>
            <a:ext cx="14668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60423" name="AutoShape 7"/>
          <p:cNvSpPr>
            <a:spLocks noChangeArrowheads="1"/>
          </p:cNvSpPr>
          <p:nvPr/>
        </p:nvSpPr>
        <p:spPr bwMode="auto">
          <a:xfrm flipH="1">
            <a:off x="3462338" y="1908175"/>
            <a:ext cx="565150" cy="414338"/>
          </a:xfrm>
          <a:prstGeom prst="rightArrow">
            <a:avLst>
              <a:gd name="adj1" fmla="val 50000"/>
              <a:gd name="adj2" fmla="val 341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4064000" y="1557338"/>
            <a:ext cx="4994275" cy="13081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V="1">
            <a:off x="4457700" y="2820988"/>
            <a:ext cx="217488" cy="8032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315913" y="3319463"/>
            <a:ext cx="8670925" cy="31099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	</a:t>
            </a: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hours-&gt;wages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   [(empty?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   [else (cons (</a:t>
            </a:r>
            <a:r>
              <a:rPr lang="en-US" altLang="ja-JP" sz="2800">
                <a:solidFill>
                  <a:schemeClr val="accent2"/>
                </a:solidFill>
              </a:rPr>
              <a:t>wage</a:t>
            </a:r>
            <a:r>
              <a:rPr lang="en-US" altLang="ja-JP" sz="2800"/>
              <a:t>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	                        (</a:t>
            </a:r>
            <a:r>
              <a:rPr lang="en-US" altLang="ja-JP" sz="2800">
                <a:solidFill>
                  <a:schemeClr val="accent2"/>
                </a:solidFill>
              </a:rPr>
              <a:t>hours-&gt;wages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の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 </a:t>
            </a:r>
            <a:r>
              <a:rPr lang="ja-JP" altLang="en-US" sz="2800"/>
              <a:t>を </a:t>
            </a:r>
            <a:r>
              <a:rPr lang="en-US" altLang="ja-JP" sz="2800"/>
              <a:t>(list 5 3 6) </a:t>
            </a:r>
            <a:r>
              <a:rPr lang="ja-JP" altLang="en-US" sz="2800"/>
              <a:t>で置き換えたもの</a:t>
            </a: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1554163" y="4276725"/>
            <a:ext cx="6037262" cy="16827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225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950" y="1579563"/>
            <a:ext cx="8083550" cy="419576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40000"/>
              </a:lnSpc>
            </a:pPr>
            <a:r>
              <a:rPr lang="ja-JP" altLang="en-US" sz="3600"/>
              <a:t>２つの数 </a:t>
            </a:r>
            <a:r>
              <a:rPr lang="en-US" altLang="ja-JP" sz="3600">
                <a:solidFill>
                  <a:schemeClr val="tx2"/>
                </a:solidFill>
              </a:rPr>
              <a:t>m</a:t>
            </a:r>
            <a:r>
              <a:rPr lang="en-US" altLang="ja-JP" sz="3600"/>
              <a:t>, </a:t>
            </a:r>
            <a:r>
              <a:rPr lang="en-US" altLang="ja-JP" sz="3600">
                <a:solidFill>
                  <a:schemeClr val="tx2"/>
                </a:solidFill>
              </a:rPr>
              <a:t>n</a:t>
            </a:r>
            <a:r>
              <a:rPr lang="en-US" altLang="ja-JP" sz="3600"/>
              <a:t> </a:t>
            </a:r>
            <a:r>
              <a:rPr lang="ja-JP" altLang="en-US" sz="3600"/>
              <a:t>から，</a:t>
            </a:r>
            <a:r>
              <a:rPr lang="en-US" altLang="ja-JP" sz="3600">
                <a:solidFill>
                  <a:schemeClr val="tx2"/>
                </a:solidFill>
              </a:rPr>
              <a:t>m </a:t>
            </a:r>
            <a:r>
              <a:rPr lang="ja-JP" altLang="en-US" sz="3600"/>
              <a:t>行 </a:t>
            </a:r>
            <a:r>
              <a:rPr lang="en-US" altLang="ja-JP" sz="3600">
                <a:solidFill>
                  <a:schemeClr val="tx2"/>
                </a:solidFill>
              </a:rPr>
              <a:t>n</a:t>
            </a:r>
            <a:r>
              <a:rPr lang="en-US" altLang="ja-JP" sz="3600"/>
              <a:t> </a:t>
            </a:r>
            <a:r>
              <a:rPr lang="ja-JP" altLang="en-US" sz="3600"/>
              <a:t>列のかけ算の表を出力するプログラム </a:t>
            </a:r>
            <a:r>
              <a:rPr lang="en-US" altLang="ja-JP" sz="3600">
                <a:solidFill>
                  <a:schemeClr val="accent2"/>
                </a:solidFill>
              </a:rPr>
              <a:t>hyou </a:t>
            </a:r>
            <a:r>
              <a:rPr lang="ja-JP" altLang="en-US" sz="3600"/>
              <a:t>を作り，実行する</a:t>
            </a:r>
          </a:p>
          <a:p>
            <a:pPr lvl="1" eaLnBrk="1" hangingPunct="1">
              <a:lnSpc>
                <a:spcPct val="140000"/>
              </a:lnSpc>
            </a:pPr>
            <a:r>
              <a:rPr lang="ja-JP" altLang="en-US" sz="3200"/>
              <a:t>かけ算の表の「１行分」を出力する </a:t>
            </a:r>
            <a:r>
              <a:rPr lang="en-US" altLang="ja-JP" sz="3200">
                <a:solidFill>
                  <a:schemeClr val="accent2"/>
                </a:solidFill>
              </a:rPr>
              <a:t>gyou</a:t>
            </a:r>
            <a:r>
              <a:rPr lang="en-US" altLang="ja-JP" sz="3200"/>
              <a:t> </a:t>
            </a:r>
            <a:r>
              <a:rPr lang="ja-JP" altLang="en-US" sz="3200"/>
              <a:t>も作る</a:t>
            </a:r>
          </a:p>
          <a:p>
            <a:pPr lvl="1" eaLnBrk="1" hangingPunct="1">
              <a:lnSpc>
                <a:spcPct val="140000"/>
              </a:lnSpc>
            </a:pPr>
            <a:r>
              <a:rPr lang="ja-JP" altLang="en-US" sz="3200"/>
              <a:t>かけ算の表は，リストのリストの形で得る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例題７．かけ算の表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0185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693738" y="577850"/>
            <a:ext cx="6802437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169988" y="1439863"/>
            <a:ext cx="7580312" cy="39465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gyou: number -&gt; list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a line representing products of two numbers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(hyou 3 4) = (list 12 9 6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(define (</a:t>
            </a:r>
            <a:r>
              <a:rPr lang="en-US" altLang="ja-JP" sz="1800">
                <a:solidFill>
                  <a:schemeClr val="accent2"/>
                </a:solidFill>
              </a:rPr>
              <a:t>gyou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m n</a:t>
            </a:r>
            <a:r>
              <a:rPr lang="en-US" altLang="ja-JP" sz="1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       [(= </a:t>
            </a:r>
            <a:r>
              <a:rPr lang="en-US" altLang="ja-JP" sz="1800">
                <a:solidFill>
                  <a:schemeClr val="tx2"/>
                </a:solidFill>
              </a:rPr>
              <a:t>n</a:t>
            </a:r>
            <a:r>
              <a:rPr lang="en-US" altLang="ja-JP" sz="1800"/>
              <a:t> 1) (cons </a:t>
            </a:r>
            <a:r>
              <a:rPr lang="en-US" altLang="ja-JP" sz="1800">
                <a:solidFill>
                  <a:schemeClr val="tx2"/>
                </a:solidFill>
              </a:rPr>
              <a:t>m</a:t>
            </a:r>
            <a:r>
              <a:rPr lang="en-US" altLang="ja-JP" sz="1800"/>
              <a:t> empty)]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       [else (cons (* </a:t>
            </a:r>
            <a:r>
              <a:rPr lang="en-US" altLang="ja-JP" sz="1800">
                <a:solidFill>
                  <a:schemeClr val="tx2"/>
                </a:solidFill>
              </a:rPr>
              <a:t>m n</a:t>
            </a:r>
            <a:r>
              <a:rPr lang="en-US" altLang="ja-JP" sz="1800"/>
              <a:t>) (</a:t>
            </a:r>
            <a:r>
              <a:rPr lang="en-US" altLang="ja-JP" sz="1800">
                <a:solidFill>
                  <a:schemeClr val="accent2"/>
                </a:solidFill>
              </a:rPr>
              <a:t>gyou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m</a:t>
            </a:r>
            <a:r>
              <a:rPr lang="en-US" altLang="ja-JP" sz="1800"/>
              <a:t> (- </a:t>
            </a:r>
            <a:r>
              <a:rPr lang="en-US" altLang="ja-JP" sz="1800">
                <a:solidFill>
                  <a:schemeClr val="tx2"/>
                </a:solidFill>
              </a:rPr>
              <a:t>n</a:t>
            </a:r>
            <a:r>
              <a:rPr lang="en-US" altLang="ja-JP" sz="1800"/>
              <a:t> 1)))]))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hyou: number number -&gt; list-of-list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table representing products of two numbers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;; (hyou 2 2) = (list (list 4 2) (list 2 1))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(define (</a:t>
            </a:r>
            <a:r>
              <a:rPr lang="en-US" altLang="ja-JP" sz="1800">
                <a:solidFill>
                  <a:schemeClr val="accent2"/>
                </a:solidFill>
              </a:rPr>
              <a:t>hyou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m n</a:t>
            </a:r>
            <a:r>
              <a:rPr lang="en-US" altLang="ja-JP" sz="1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       [(= </a:t>
            </a:r>
            <a:r>
              <a:rPr lang="en-US" altLang="ja-JP" sz="1800">
                <a:solidFill>
                  <a:schemeClr val="tx2"/>
                </a:solidFill>
              </a:rPr>
              <a:t>m</a:t>
            </a:r>
            <a:r>
              <a:rPr lang="en-US" altLang="ja-JP" sz="1800"/>
              <a:t> 0)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       [else (cons (</a:t>
            </a:r>
            <a:r>
              <a:rPr lang="en-US" altLang="ja-JP" sz="1800">
                <a:solidFill>
                  <a:schemeClr val="accent2"/>
                </a:solidFill>
              </a:rPr>
              <a:t>gyou</a:t>
            </a:r>
            <a:r>
              <a:rPr lang="en-US" altLang="ja-JP" sz="1800"/>
              <a:t> </a:t>
            </a:r>
            <a:r>
              <a:rPr lang="en-US" altLang="ja-JP" sz="1800">
                <a:solidFill>
                  <a:schemeClr val="tx2"/>
                </a:solidFill>
              </a:rPr>
              <a:t>m n</a:t>
            </a:r>
            <a:r>
              <a:rPr lang="en-US" altLang="ja-JP" sz="1800"/>
              <a:t>) (</a:t>
            </a:r>
            <a:r>
              <a:rPr lang="en-US" altLang="ja-JP" sz="1800">
                <a:solidFill>
                  <a:schemeClr val="accent2"/>
                </a:solidFill>
              </a:rPr>
              <a:t>hyou</a:t>
            </a:r>
            <a:r>
              <a:rPr lang="en-US" altLang="ja-JP" sz="1800"/>
              <a:t> (- </a:t>
            </a:r>
            <a:r>
              <a:rPr lang="en-US" altLang="ja-JP" sz="1800">
                <a:solidFill>
                  <a:schemeClr val="tx2"/>
                </a:solidFill>
              </a:rPr>
              <a:t>m</a:t>
            </a:r>
            <a:r>
              <a:rPr lang="en-US" altLang="ja-JP" sz="1800"/>
              <a:t> 1) </a:t>
            </a:r>
            <a:r>
              <a:rPr lang="en-US" altLang="ja-JP" sz="1800">
                <a:solidFill>
                  <a:schemeClr val="tx2"/>
                </a:solidFill>
              </a:rPr>
              <a:t>n</a:t>
            </a:r>
            <a:r>
              <a:rPr lang="en-US" altLang="ja-JP" sz="1800"/>
              <a:t>))]))</a:t>
            </a:r>
            <a:endParaRPr lang="ja-JP" altLang="en-US" sz="1800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688975" y="5253038"/>
            <a:ext cx="83677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4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085399" y="6348413"/>
            <a:ext cx="5144201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次は，例題８に進んでください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1157288" y="5846763"/>
            <a:ext cx="6696075" cy="466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hyou </a:t>
            </a:r>
            <a:r>
              <a:rPr lang="en-US" altLang="ja-JP" sz="2400"/>
              <a:t>3</a:t>
            </a:r>
            <a:r>
              <a:rPr lang="ja-JP" altLang="en-US" sz="2400"/>
              <a:t> </a:t>
            </a:r>
            <a:r>
              <a:rPr lang="en-US" altLang="ja-JP" sz="2400"/>
              <a:t>4)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「例題７．かけ算の表」の手順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2621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-6350"/>
            <a:ext cx="692785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513451" y="4226686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79400" y="312738"/>
            <a:ext cx="6602413" cy="3128962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 flipV="1">
            <a:off x="3654425" y="3435350"/>
            <a:ext cx="236538" cy="7858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9012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44450"/>
            <a:ext cx="6654800" cy="679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-153988" y="381000"/>
            <a:ext cx="8286751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 flipH="1">
            <a:off x="1860550" y="2578100"/>
            <a:ext cx="739775" cy="105251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88950" y="3679825"/>
            <a:ext cx="1871663" cy="3095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687513" y="569913"/>
            <a:ext cx="5827712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hyou</a:t>
            </a:r>
            <a:r>
              <a:rPr lang="en-US" altLang="ja-JP"/>
              <a:t> 3 4)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m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3,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 </a:t>
            </a:r>
            <a:r>
              <a:rPr lang="en-US" altLang="ja-JP">
                <a:solidFill>
                  <a:srgbClr val="008000"/>
                </a:solidFill>
              </a:rPr>
              <a:t>4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2344738" y="4448175"/>
            <a:ext cx="6521450" cy="157003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(list (list 12 9 6 3)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(list 8 6 4 2) (list 4 3 2 1))</a:t>
            </a:r>
            <a:r>
              <a:rPr lang="ja-JP" altLang="en-US">
                <a:solidFill>
                  <a:srgbClr val="008000"/>
                </a:solidFill>
              </a:rPr>
              <a:t>」が表示さ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れる　</a:t>
            </a: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280988" y="3998913"/>
            <a:ext cx="5830887" cy="2349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H="1" flipV="1">
            <a:off x="1933575" y="4249738"/>
            <a:ext cx="392113" cy="5905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282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コンピュータが行っていること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718050" y="722313"/>
            <a:ext cx="4283075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例えば：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(cons 'x (cons 'y empty))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219700" y="4740275"/>
            <a:ext cx="2338388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>
              <a:solidFill>
                <a:srgbClr val="008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(list 'x 'y)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718050" y="1169194"/>
            <a:ext cx="4191000" cy="5397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387975" y="5187950"/>
            <a:ext cx="2090738" cy="5635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6332538" y="2384425"/>
            <a:ext cx="15875" cy="26066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23770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2205281" y="2585541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124444" y="3176091"/>
            <a:ext cx="109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hyou</a:t>
            </a:r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1011481" y="3253879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419969" y="3264991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5353294" y="794841"/>
            <a:ext cx="2497137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(list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 (list 12 9 6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 (list 8 6 4 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 (list 4 3 2 1))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978144" y="3820616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419969" y="3777754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808281" y="2541091"/>
            <a:ext cx="755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3 4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120894" y="4706441"/>
            <a:ext cx="24923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２つの数値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4245219" y="4960441"/>
            <a:ext cx="4800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出力はリストのリスト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54242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3085" y="410794"/>
            <a:ext cx="7416800" cy="6116637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gyou: number -&gt; list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a line representing products of two numbers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(hyou 3 4) = (list 12 9 6 3)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gyou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m n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    (cond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        [(=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1) (cons </a:t>
            </a:r>
            <a:r>
              <a:rPr lang="en-US" altLang="ja-JP" sz="2800">
                <a:solidFill>
                  <a:schemeClr val="tx2"/>
                </a:solidFill>
              </a:rPr>
              <a:t>m</a:t>
            </a:r>
            <a:r>
              <a:rPr lang="en-US" altLang="ja-JP" sz="2800"/>
              <a:t> empty)]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        [else (cons (* </a:t>
            </a:r>
            <a:r>
              <a:rPr lang="en-US" altLang="ja-JP" sz="2800">
                <a:solidFill>
                  <a:schemeClr val="tx2"/>
                </a:solidFill>
              </a:rPr>
              <a:t>m n</a:t>
            </a:r>
            <a:r>
              <a:rPr lang="en-US" altLang="ja-JP" sz="2800"/>
              <a:t>) (</a:t>
            </a:r>
            <a:r>
              <a:rPr lang="en-US" altLang="ja-JP" sz="2800">
                <a:solidFill>
                  <a:schemeClr val="accent2"/>
                </a:solidFill>
              </a:rPr>
              <a:t>gyou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m</a:t>
            </a:r>
            <a:r>
              <a:rPr lang="en-US" altLang="ja-JP" sz="2800"/>
              <a:t> (-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1)))]))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hyou: number number -&gt; list-of-list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table representing products of two numbers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(hyou 2 2) = (list (list 4 2) (list 2 1))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hyou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m n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    (cond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        [(= </a:t>
            </a:r>
            <a:r>
              <a:rPr lang="en-US" altLang="ja-JP" sz="2800">
                <a:solidFill>
                  <a:schemeClr val="tx2"/>
                </a:solidFill>
              </a:rPr>
              <a:t>m</a:t>
            </a:r>
            <a:r>
              <a:rPr lang="en-US" altLang="ja-JP" sz="2800"/>
              <a:t> 0) empty]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/>
              <a:t>        [else (cons (</a:t>
            </a:r>
            <a:r>
              <a:rPr lang="en-US" altLang="ja-JP" sz="2800">
                <a:solidFill>
                  <a:schemeClr val="accent2"/>
                </a:solidFill>
              </a:rPr>
              <a:t>gyou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m n</a:t>
            </a:r>
            <a:r>
              <a:rPr lang="en-US" altLang="ja-JP" sz="2800"/>
              <a:t>) (</a:t>
            </a:r>
            <a:r>
              <a:rPr lang="en-US" altLang="ja-JP" sz="2800">
                <a:solidFill>
                  <a:schemeClr val="accent2"/>
                </a:solidFill>
              </a:rPr>
              <a:t>hyou</a:t>
            </a:r>
            <a:r>
              <a:rPr lang="en-US" altLang="ja-JP" sz="2800"/>
              <a:t> (- </a:t>
            </a:r>
            <a:r>
              <a:rPr lang="en-US" altLang="ja-JP" sz="2800">
                <a:solidFill>
                  <a:schemeClr val="tx2"/>
                </a:solidFill>
              </a:rPr>
              <a:t>m</a:t>
            </a:r>
            <a:r>
              <a:rPr lang="en-US" altLang="ja-JP" sz="2800"/>
              <a:t> 1)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))]))</a:t>
            </a:r>
            <a:r>
              <a:rPr lang="en-US" altLang="ja-JP" sz="1800"/>
              <a:t>   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12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589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514475"/>
            <a:ext cx="8496300" cy="5097463"/>
          </a:xfrm>
        </p:spPr>
        <p:txBody>
          <a:bodyPr/>
          <a:lstStyle/>
          <a:p>
            <a:pPr eaLnBrk="1" hangingPunct="1"/>
            <a:r>
              <a:rPr lang="en-US" altLang="ja-JP"/>
              <a:t>hyou</a:t>
            </a:r>
          </a:p>
          <a:p>
            <a:pPr lvl="1" eaLnBrk="1" hangingPunct="1"/>
            <a:r>
              <a:rPr lang="ja-JP" altLang="en-US"/>
              <a:t>１つの表を作る</a:t>
            </a:r>
          </a:p>
          <a:p>
            <a:pPr lvl="1" eaLnBrk="1" hangingPunct="1"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		例）　 </a:t>
            </a:r>
            <a:r>
              <a:rPr lang="en-US" altLang="ja-JP">
                <a:solidFill>
                  <a:srgbClr val="008000"/>
                </a:solidFill>
              </a:rPr>
              <a:t>(list (list 12 9 6 3) (list 8 6 4 2) (list 4 3 2 1))</a:t>
            </a:r>
          </a:p>
          <a:p>
            <a:pPr lvl="1" eaLnBrk="1" hangingPunct="1"/>
            <a:r>
              <a:rPr lang="en-US" altLang="ja-JP"/>
              <a:t>gyou </a:t>
            </a:r>
            <a:r>
              <a:rPr lang="ja-JP" altLang="en-US"/>
              <a:t>を使用</a:t>
            </a:r>
          </a:p>
          <a:p>
            <a:pPr lvl="1" eaLnBrk="1" hangingPunct="1">
              <a:buFontTx/>
              <a:buNone/>
            </a:pPr>
            <a:endParaRPr lang="ja-JP" altLang="en-US"/>
          </a:p>
          <a:p>
            <a:pPr eaLnBrk="1" hangingPunct="1"/>
            <a:r>
              <a:rPr lang="en-US" altLang="ja-JP"/>
              <a:t>gyou</a:t>
            </a:r>
          </a:p>
          <a:p>
            <a:pPr lvl="1" eaLnBrk="1" hangingPunct="1"/>
            <a:r>
              <a:rPr lang="ja-JP" altLang="en-US"/>
              <a:t>１行分を作る</a:t>
            </a:r>
          </a:p>
          <a:p>
            <a:pPr lvl="1" eaLnBrk="1" hangingPunct="1"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		例）　 </a:t>
            </a:r>
            <a:r>
              <a:rPr lang="en-US" altLang="ja-JP">
                <a:solidFill>
                  <a:srgbClr val="008000"/>
                </a:solidFill>
              </a:rPr>
              <a:t>(list 12 9 6 3)</a:t>
            </a:r>
          </a:p>
          <a:p>
            <a:pPr eaLnBrk="1" hangingPunct="1"/>
            <a:endParaRPr lang="en-US" altLang="ja-JP">
              <a:solidFill>
                <a:srgbClr val="008000"/>
              </a:solidFill>
            </a:endParaRPr>
          </a:p>
          <a:p>
            <a:pPr lvl="1" eaLnBrk="1" hangingPunct="1"/>
            <a:endParaRPr lang="en-US" altLang="ja-JP"/>
          </a:p>
          <a:p>
            <a:pPr eaLnBrk="1" hangingPunct="1"/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hyou</a:t>
            </a:r>
            <a:r>
              <a:rPr lang="en-US" altLang="ja-JP" dirty="0"/>
              <a:t>, </a:t>
            </a:r>
            <a:r>
              <a:rPr lang="en-US" altLang="ja-JP" dirty="0" err="1"/>
              <a:t>gyou</a:t>
            </a:r>
            <a:r>
              <a:rPr lang="en-US" altLang="ja-JP" dirty="0"/>
              <a:t> </a:t>
            </a:r>
            <a:r>
              <a:rPr lang="ja-JP" altLang="en-US" dirty="0"/>
              <a:t>の関係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200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1517650"/>
            <a:ext cx="8266112" cy="4867275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dirty="0">
                <a:solidFill>
                  <a:schemeClr val="accent2"/>
                </a:solidFill>
              </a:rPr>
              <a:t>縦の数 </a:t>
            </a:r>
            <a:r>
              <a:rPr lang="en-US" altLang="ja-JP" dirty="0">
                <a:solidFill>
                  <a:schemeClr val="accent2"/>
                </a:solidFill>
              </a:rPr>
              <a:t>m = 0 </a:t>
            </a:r>
            <a:r>
              <a:rPr lang="ja-JP" altLang="en-US" dirty="0">
                <a:solidFill>
                  <a:schemeClr val="accent2"/>
                </a:solidFill>
              </a:rPr>
              <a:t>ならば</a:t>
            </a:r>
            <a:r>
              <a:rPr lang="ja-JP" altLang="en-US" dirty="0"/>
              <a:t>：　</a:t>
            </a:r>
            <a:r>
              <a:rPr lang="en-US" altLang="ja-JP" dirty="0">
                <a:solidFill>
                  <a:schemeClr val="tx2"/>
                </a:solidFill>
              </a:rPr>
              <a:t>→</a:t>
            </a:r>
            <a:r>
              <a:rPr lang="ja-JP" altLang="en-US" dirty="0">
                <a:solidFill>
                  <a:schemeClr val="tx2"/>
                </a:solidFill>
              </a:rPr>
              <a:t>　終了条件</a:t>
            </a:r>
            <a:r>
              <a:rPr lang="ja-JP" altLang="en-US" dirty="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empty 			</a:t>
            </a:r>
            <a:r>
              <a:rPr lang="en-US" altLang="ja-JP" dirty="0">
                <a:solidFill>
                  <a:schemeClr val="tx2"/>
                </a:solidFill>
              </a:rPr>
              <a:t>→</a:t>
            </a:r>
            <a:r>
              <a:rPr lang="ja-JP" altLang="en-US" dirty="0">
                <a:solidFill>
                  <a:schemeClr val="tx2"/>
                </a:solidFill>
              </a:rPr>
              <a:t>　自明な解</a:t>
            </a:r>
            <a:r>
              <a:rPr lang="ja-JP" altLang="en-US" dirty="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dirty="0">
                <a:solidFill>
                  <a:schemeClr val="accent2"/>
                </a:solidFill>
              </a:rPr>
              <a:t>そうで無ければ</a:t>
            </a:r>
            <a:r>
              <a:rPr lang="ja-JP" altLang="en-US" dirty="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2400" dirty="0"/>
              <a:t>１行分を作ることを </a:t>
            </a:r>
            <a:r>
              <a:rPr lang="en-US" altLang="ja-JP" sz="2400" dirty="0"/>
              <a:t>m </a:t>
            </a:r>
            <a:r>
              <a:rPr lang="ja-JP" altLang="en-US" sz="2400" dirty="0"/>
              <a:t>回繰り返す</a:t>
            </a:r>
          </a:p>
          <a:p>
            <a:pPr marL="609600" indent="-609600" eaLnBrk="1" hangingPunct="1">
              <a:buFontTx/>
              <a:buNone/>
            </a:pPr>
            <a:endParaRPr lang="ja-JP" altLang="en-US" sz="2800" dirty="0"/>
          </a:p>
          <a:p>
            <a:pPr marL="609600" indent="-609600" eaLnBrk="1" hangingPunct="1"/>
            <a:endParaRPr lang="ja-JP" altLang="en-US" sz="2800" dirty="0"/>
          </a:p>
          <a:p>
            <a:pPr marL="609600" indent="-609600" eaLnBrk="1" hangingPunct="1"/>
            <a:endParaRPr lang="ja-JP" altLang="en-US" sz="2800" dirty="0"/>
          </a:p>
          <a:p>
            <a:pPr marL="609600" indent="-609600" eaLnBrk="1" hangingPunct="1"/>
            <a:endParaRPr lang="ja-JP" altLang="en-US" sz="2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かけ算の表　</a:t>
            </a:r>
            <a:r>
              <a:rPr lang="en-US" altLang="ja-JP" dirty="0" err="1"/>
              <a:t>hyou</a:t>
            </a:r>
            <a:r>
              <a:rPr lang="en-US" altLang="ja-JP" dirty="0"/>
              <a:t> 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1115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162050"/>
            <a:ext cx="8659812" cy="53736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ja-JP"/>
              <a:t>hyou </a:t>
            </a:r>
            <a:r>
              <a:rPr lang="ja-JP" altLang="en-US"/>
              <a:t>の内部に </a:t>
            </a:r>
            <a:r>
              <a:rPr lang="en-US" altLang="ja-JP"/>
              <a:t>hyou </a:t>
            </a:r>
            <a:r>
              <a:rPr lang="ja-JP" altLang="en-US"/>
              <a:t>が登場</a:t>
            </a:r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/>
            <a:r>
              <a:rPr lang="en-US" altLang="ja-JP"/>
              <a:t>hyou </a:t>
            </a:r>
            <a:r>
              <a:rPr lang="ja-JP" altLang="en-US"/>
              <a:t>の実行が繰り返される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	例： </a:t>
            </a: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hyou</a:t>
            </a:r>
            <a:r>
              <a:rPr lang="en-US" altLang="ja-JP" sz="2800"/>
              <a:t> 5 5) = (cons (list 25 20 15 10 5) (</a:t>
            </a:r>
            <a:r>
              <a:rPr lang="en-US" altLang="ja-JP" sz="2800">
                <a:solidFill>
                  <a:schemeClr val="accent2"/>
                </a:solidFill>
              </a:rPr>
              <a:t>hyou</a:t>
            </a:r>
            <a:r>
              <a:rPr lang="en-US" altLang="ja-JP" sz="2800"/>
              <a:t> 4 5))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		 </a:t>
            </a: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hyou</a:t>
            </a:r>
            <a:r>
              <a:rPr lang="en-US" altLang="ja-JP" sz="2800"/>
              <a:t> 4 5) = (cons (list 20 16 12 8 4) (</a:t>
            </a:r>
            <a:r>
              <a:rPr lang="en-US" altLang="ja-JP" sz="2800">
                <a:solidFill>
                  <a:schemeClr val="accent2"/>
                </a:solidFill>
              </a:rPr>
              <a:t>hyou</a:t>
            </a:r>
            <a:r>
              <a:rPr lang="en-US" altLang="ja-JP" sz="2800"/>
              <a:t> 3 5))</a:t>
            </a:r>
            <a:endParaRPr lang="en-US" altLang="ja-JP">
              <a:solidFill>
                <a:srgbClr val="0066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/>
              <a:t>	</a:t>
            </a:r>
            <a:r>
              <a:rPr lang="en-US" altLang="ja-JP">
                <a:solidFill>
                  <a:srgbClr val="003300"/>
                </a:solidFill>
              </a:rPr>
              <a:t>⇒</a:t>
            </a:r>
            <a:r>
              <a:rPr lang="en-US" altLang="ja-JP" sz="2800">
                <a:solidFill>
                  <a:srgbClr val="003300"/>
                </a:solidFill>
              </a:rPr>
              <a:t> </a:t>
            </a:r>
            <a:r>
              <a:rPr lang="ja-JP" altLang="en-US"/>
              <a:t>まさに「</a:t>
            </a:r>
            <a:r>
              <a:rPr lang="ja-JP" altLang="en-US">
                <a:solidFill>
                  <a:schemeClr val="tx2"/>
                </a:solidFill>
              </a:rPr>
              <a:t>再帰</a:t>
            </a:r>
            <a:r>
              <a:rPr lang="ja-JP" altLang="en-US"/>
              <a:t>」である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973138" y="1698625"/>
            <a:ext cx="7921625" cy="2051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hyou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m n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[(= </a:t>
            </a:r>
            <a:r>
              <a:rPr lang="en-US" altLang="ja-JP">
                <a:solidFill>
                  <a:schemeClr val="tx2"/>
                </a:solidFill>
              </a:rPr>
              <a:t>m</a:t>
            </a:r>
            <a:r>
              <a:rPr lang="en-US" altLang="ja-JP"/>
              <a:t> 0)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[else (cons (</a:t>
            </a:r>
            <a:r>
              <a:rPr lang="en-US" altLang="ja-JP">
                <a:solidFill>
                  <a:schemeClr val="accent2"/>
                </a:solidFill>
              </a:rPr>
              <a:t>gyou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m n</a:t>
            </a:r>
            <a:r>
              <a:rPr lang="en-US" altLang="ja-JP"/>
              <a:t>) (</a:t>
            </a:r>
            <a:r>
              <a:rPr lang="en-US" altLang="ja-JP">
                <a:solidFill>
                  <a:schemeClr val="accent2"/>
                </a:solidFill>
              </a:rPr>
              <a:t>hyou</a:t>
            </a:r>
            <a:r>
              <a:rPr lang="en-US" altLang="ja-JP"/>
              <a:t> (- </a:t>
            </a:r>
            <a:r>
              <a:rPr lang="en-US" altLang="ja-JP">
                <a:solidFill>
                  <a:schemeClr val="tx2"/>
                </a:solidFill>
              </a:rPr>
              <a:t>m</a:t>
            </a:r>
            <a:r>
              <a:rPr lang="en-US" altLang="ja-JP"/>
              <a:t> 1)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))]))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5624707" y="3232833"/>
            <a:ext cx="860425" cy="5095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2449513" y="1755775"/>
            <a:ext cx="860425" cy="5095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かけ算の表　</a:t>
            </a:r>
            <a:r>
              <a:rPr lang="en-US" altLang="ja-JP" sz="4000" dirty="0" err="1"/>
              <a:t>hyou</a:t>
            </a:r>
            <a:endParaRPr lang="en-US" altLang="ja-JP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449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655313" cy="5333166"/>
          </a:xfrm>
        </p:spPr>
        <p:txBody>
          <a:bodyPr/>
          <a:lstStyle/>
          <a:p>
            <a:r>
              <a:rPr lang="ja-JP" altLang="en-US" dirty="0"/>
              <a:t>関数 </a:t>
            </a:r>
            <a:r>
              <a:rPr lang="en-US" altLang="ja-JP" dirty="0" err="1">
                <a:solidFill>
                  <a:schemeClr val="accent2"/>
                </a:solidFill>
              </a:rPr>
              <a:t>hyou</a:t>
            </a:r>
            <a:r>
              <a:rPr lang="ja-JP" altLang="en-US" dirty="0"/>
              <a:t> （例題７）について，実行結果に至る過程を見る</a:t>
            </a:r>
          </a:p>
          <a:p>
            <a:pPr lvl="1"/>
            <a:r>
              <a:rPr lang="en-US" altLang="ja-JP" dirty="0"/>
              <a:t>(</a:t>
            </a:r>
            <a:r>
              <a:rPr lang="en-US" altLang="ja-JP" dirty="0" err="1">
                <a:solidFill>
                  <a:schemeClr val="accent2"/>
                </a:solidFill>
              </a:rPr>
              <a:t>gyou</a:t>
            </a:r>
            <a:r>
              <a:rPr lang="ja-JP" altLang="en-US" dirty="0"/>
              <a:t> </a:t>
            </a:r>
            <a:r>
              <a:rPr lang="en-US" altLang="ja-JP" dirty="0"/>
              <a:t>3 4) </a:t>
            </a:r>
            <a:r>
              <a:rPr lang="ja-JP" altLang="en-US" dirty="0"/>
              <a:t>から </a:t>
            </a:r>
            <a:r>
              <a:rPr lang="en-US" altLang="ja-JP" dirty="0"/>
              <a:t>(list 12 6 9 3) </a:t>
            </a:r>
            <a:r>
              <a:rPr lang="ja-JP" altLang="en-US" dirty="0"/>
              <a:t>に至る過程と，</a:t>
            </a:r>
            <a:r>
              <a:rPr lang="en-US" altLang="ja-JP" dirty="0"/>
              <a:t>(</a:t>
            </a:r>
            <a:r>
              <a:rPr lang="en-US" altLang="ja-JP" dirty="0" err="1">
                <a:solidFill>
                  <a:schemeClr val="accent2"/>
                </a:solidFill>
              </a:rPr>
              <a:t>hyou</a:t>
            </a:r>
            <a:r>
              <a:rPr lang="en-US" altLang="ja-JP" dirty="0"/>
              <a:t> 5 5) </a:t>
            </a:r>
            <a:r>
              <a:rPr lang="ja-JP" altLang="en-US" dirty="0"/>
              <a:t>から実行結果に至る過程を見る</a:t>
            </a:r>
          </a:p>
          <a:p>
            <a:pPr lvl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 </a:t>
            </a:r>
            <a:r>
              <a:rPr lang="en-US" altLang="ja-JP" dirty="0"/>
              <a:t>stepper </a:t>
            </a:r>
            <a:r>
              <a:rPr lang="ja-JP" altLang="en-US" dirty="0"/>
              <a:t>を使用する</a:t>
            </a:r>
            <a:endParaRPr lang="ja-JP" altLang="en-US" sz="20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65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例題８．ステップ実行</a:t>
            </a:r>
            <a:r>
              <a:rPr lang="en-US" altLang="ja-JP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21581573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216056" y="566739"/>
            <a:ext cx="57753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次を「定義用ウインドウ」で，実行しなさい</a:t>
            </a:r>
          </a:p>
          <a:p>
            <a:pPr lvl="1" eaLnBrk="1" hangingPunct="1">
              <a:buFontTx/>
              <a:buChar char="•"/>
            </a:pP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689131" y="1585914"/>
            <a:ext cx="6696075" cy="3768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gyou: number -&gt; list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a line representing products of two numbers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(hyou 3 4) = (list 12 9 6 3)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gyou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m n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[(=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 1) (cons </a:t>
            </a:r>
            <a:r>
              <a:rPr lang="en-US" altLang="ja-JP" sz="2000">
                <a:solidFill>
                  <a:schemeClr val="tx2"/>
                </a:solidFill>
              </a:rPr>
              <a:t>m</a:t>
            </a:r>
            <a:r>
              <a:rPr lang="en-US" altLang="ja-JP" sz="2000"/>
              <a:t> empty)]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[else (cons (* </a:t>
            </a:r>
            <a:r>
              <a:rPr lang="en-US" altLang="ja-JP" sz="2000">
                <a:solidFill>
                  <a:schemeClr val="tx2"/>
                </a:solidFill>
              </a:rPr>
              <a:t>m n</a:t>
            </a:r>
            <a:r>
              <a:rPr lang="en-US" altLang="ja-JP" sz="2000"/>
              <a:t>) (</a:t>
            </a:r>
            <a:r>
              <a:rPr lang="en-US" altLang="ja-JP" sz="2000">
                <a:solidFill>
                  <a:schemeClr val="accent2"/>
                </a:solidFill>
              </a:rPr>
              <a:t>gyou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m</a:t>
            </a:r>
            <a:r>
              <a:rPr lang="en-US" altLang="ja-JP" sz="2000"/>
              <a:t> (-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 1)))]))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hyou: number number -&gt; list-of-list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table representing products of two numbers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(hyou 2 2) = (list (list 4 2) (list 2 1))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hyou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m n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[(= </a:t>
            </a:r>
            <a:r>
              <a:rPr lang="en-US" altLang="ja-JP" sz="2000">
                <a:solidFill>
                  <a:schemeClr val="tx2"/>
                </a:solidFill>
              </a:rPr>
              <a:t>m</a:t>
            </a:r>
            <a:r>
              <a:rPr lang="en-US" altLang="ja-JP" sz="2000"/>
              <a:t> 0) empty]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[else (cons (</a:t>
            </a:r>
            <a:r>
              <a:rPr lang="en-US" altLang="ja-JP" sz="2000">
                <a:solidFill>
                  <a:schemeClr val="accent2"/>
                </a:solidFill>
              </a:rPr>
              <a:t>gyou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m n</a:t>
            </a:r>
            <a:r>
              <a:rPr lang="en-US" altLang="ja-JP" sz="2000"/>
              <a:t>) (</a:t>
            </a:r>
            <a:r>
              <a:rPr lang="en-US" altLang="ja-JP" sz="2000">
                <a:solidFill>
                  <a:schemeClr val="accent2"/>
                </a:solidFill>
              </a:rPr>
              <a:t>hyou</a:t>
            </a:r>
            <a:r>
              <a:rPr lang="en-US" altLang="ja-JP" sz="2000"/>
              <a:t> (- </a:t>
            </a:r>
            <a:r>
              <a:rPr lang="en-US" altLang="ja-JP" sz="2000">
                <a:solidFill>
                  <a:schemeClr val="tx2"/>
                </a:solidFill>
              </a:rPr>
              <a:t>m</a:t>
            </a:r>
            <a:r>
              <a:rPr lang="en-US" altLang="ja-JP" sz="2000"/>
              <a:t> 1)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gyou </a:t>
            </a:r>
            <a:r>
              <a:rPr lang="en-US" altLang="ja-JP" sz="2000"/>
              <a:t>3 4)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266856" y="5340351"/>
            <a:ext cx="64611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2. DrScheme </a:t>
            </a:r>
            <a:r>
              <a:rPr lang="ja-JP" altLang="en-US" sz="2000"/>
              <a:t>を使って，ステップ実行の様子を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    確認しなさい　 （</a:t>
            </a:r>
            <a:r>
              <a:rPr lang="en-US" altLang="ja-JP" sz="2000"/>
              <a:t>Step </a:t>
            </a:r>
            <a:r>
              <a:rPr lang="ja-JP" altLang="en-US" sz="2000"/>
              <a:t>ボタン，</a:t>
            </a:r>
            <a:r>
              <a:rPr lang="en-US" altLang="ja-JP" sz="2000"/>
              <a:t>Next </a:t>
            </a:r>
            <a:r>
              <a:rPr lang="ja-JP" altLang="en-US" sz="2000"/>
              <a:t>ボタンを使用）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ja-JP" altLang="en-US" sz="2000"/>
              <a:t>　理解しながら進むこと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2811959" y="6323136"/>
            <a:ext cx="5608375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次は，次ページに進んでください</a:t>
            </a: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6535894" y="3067051"/>
            <a:ext cx="2338387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例題７と同じ</a:t>
            </a:r>
          </a:p>
        </p:txBody>
      </p:sp>
      <p:sp>
        <p:nvSpPr>
          <p:cNvPr id="71688" name="Rectangle 14"/>
          <p:cNvSpPr>
            <a:spLocks noChangeArrowheads="1"/>
          </p:cNvSpPr>
          <p:nvPr/>
        </p:nvSpPr>
        <p:spPr bwMode="auto">
          <a:xfrm>
            <a:off x="719294" y="1628776"/>
            <a:ext cx="5448300" cy="34385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9" name="Line 15"/>
          <p:cNvSpPr>
            <a:spLocks noChangeShapeType="1"/>
          </p:cNvSpPr>
          <p:nvPr/>
        </p:nvSpPr>
        <p:spPr bwMode="auto">
          <a:xfrm flipH="1">
            <a:off x="6134256" y="3355976"/>
            <a:ext cx="441325" cy="47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/>
              <a:t>「例題８．ステップ実行」の手順　</a:t>
            </a:r>
            <a:r>
              <a:rPr lang="en-US" altLang="ja-JP" sz="3200"/>
              <a:t>(1/2)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04883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24828" y="566739"/>
            <a:ext cx="57753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次を「定義用ウインドウ」で，実行しなさい</a:t>
            </a:r>
          </a:p>
          <a:p>
            <a:pPr lvl="1" eaLnBrk="1" hangingPunct="1">
              <a:buFontTx/>
              <a:buChar char="•"/>
            </a:pP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Intermediate Student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で実行すること</a:t>
            </a:r>
          </a:p>
          <a:p>
            <a:pPr lvl="1" eaLnBrk="1" hangingPunct="1">
              <a:buFontTx/>
              <a:buChar char="•"/>
            </a:pP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597903" y="1585914"/>
            <a:ext cx="6696075" cy="3768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gyou: number -&gt; list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a line representing products of two numbers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(hyou 3 4) = (list 12 9 6 3)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gyou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m n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[(=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 1) (cons </a:t>
            </a:r>
            <a:r>
              <a:rPr lang="en-US" altLang="ja-JP" sz="2000">
                <a:solidFill>
                  <a:schemeClr val="tx2"/>
                </a:solidFill>
              </a:rPr>
              <a:t>m</a:t>
            </a:r>
            <a:r>
              <a:rPr lang="en-US" altLang="ja-JP" sz="2000"/>
              <a:t> empty)]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[else (cons (* </a:t>
            </a:r>
            <a:r>
              <a:rPr lang="en-US" altLang="ja-JP" sz="2000">
                <a:solidFill>
                  <a:schemeClr val="tx2"/>
                </a:solidFill>
              </a:rPr>
              <a:t>m n</a:t>
            </a:r>
            <a:r>
              <a:rPr lang="en-US" altLang="ja-JP" sz="2000"/>
              <a:t>) (</a:t>
            </a:r>
            <a:r>
              <a:rPr lang="en-US" altLang="ja-JP" sz="2000">
                <a:solidFill>
                  <a:schemeClr val="accent2"/>
                </a:solidFill>
              </a:rPr>
              <a:t>gyou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m</a:t>
            </a:r>
            <a:r>
              <a:rPr lang="en-US" altLang="ja-JP" sz="2000"/>
              <a:t> (-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 1)))]))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hyou: number number -&gt; list-of-list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table representing products of two numbers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;; (hyou 2 2) = (list (list 4 2) (list 2 1))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(define (</a:t>
            </a:r>
            <a:r>
              <a:rPr lang="en-US" altLang="ja-JP" sz="2000">
                <a:solidFill>
                  <a:schemeClr val="accent2"/>
                </a:solidFill>
              </a:rPr>
              <a:t>hyou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m n</a:t>
            </a:r>
            <a:r>
              <a:rPr lang="en-US" altLang="ja-JP" sz="20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[(= </a:t>
            </a:r>
            <a:r>
              <a:rPr lang="en-US" altLang="ja-JP" sz="2000">
                <a:solidFill>
                  <a:schemeClr val="tx2"/>
                </a:solidFill>
              </a:rPr>
              <a:t>m</a:t>
            </a:r>
            <a:r>
              <a:rPr lang="en-US" altLang="ja-JP" sz="2000"/>
              <a:t> 0) empty]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        [else (cons (</a:t>
            </a:r>
            <a:r>
              <a:rPr lang="en-US" altLang="ja-JP" sz="2000">
                <a:solidFill>
                  <a:schemeClr val="accent2"/>
                </a:solidFill>
              </a:rPr>
              <a:t>gyou</a:t>
            </a:r>
            <a:r>
              <a:rPr lang="en-US" altLang="ja-JP" sz="2000"/>
              <a:t> </a:t>
            </a:r>
            <a:r>
              <a:rPr lang="en-US" altLang="ja-JP" sz="2000">
                <a:solidFill>
                  <a:schemeClr val="tx2"/>
                </a:solidFill>
              </a:rPr>
              <a:t>m n</a:t>
            </a:r>
            <a:r>
              <a:rPr lang="en-US" altLang="ja-JP" sz="2000"/>
              <a:t>) (</a:t>
            </a:r>
            <a:r>
              <a:rPr lang="en-US" altLang="ja-JP" sz="2000">
                <a:solidFill>
                  <a:schemeClr val="accent2"/>
                </a:solidFill>
              </a:rPr>
              <a:t>hyou</a:t>
            </a:r>
            <a:r>
              <a:rPr lang="en-US" altLang="ja-JP" sz="2000"/>
              <a:t> (- </a:t>
            </a:r>
            <a:r>
              <a:rPr lang="en-US" altLang="ja-JP" sz="2000">
                <a:solidFill>
                  <a:schemeClr val="tx2"/>
                </a:solidFill>
              </a:rPr>
              <a:t>m</a:t>
            </a:r>
            <a:r>
              <a:rPr lang="en-US" altLang="ja-JP" sz="2000"/>
              <a:t> 1) </a:t>
            </a:r>
            <a:r>
              <a:rPr lang="en-US" altLang="ja-JP" sz="2000">
                <a:solidFill>
                  <a:schemeClr val="tx2"/>
                </a:solidFill>
              </a:rPr>
              <a:t>n</a:t>
            </a:r>
            <a:r>
              <a:rPr lang="en-US" altLang="ja-JP" sz="2000"/>
              <a:t>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hyou</a:t>
            </a:r>
            <a:r>
              <a:rPr lang="ja-JP" altLang="en-US" sz="2000">
                <a:solidFill>
                  <a:schemeClr val="accent2"/>
                </a:solidFill>
              </a:rPr>
              <a:t> </a:t>
            </a:r>
            <a:r>
              <a:rPr lang="en-US" altLang="ja-JP" sz="2000"/>
              <a:t>5 5)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75628" y="5340351"/>
            <a:ext cx="64611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2. DrScheme </a:t>
            </a:r>
            <a:r>
              <a:rPr lang="ja-JP" altLang="en-US" sz="2000"/>
              <a:t>を使って，ステップ実行の様子を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    確認しなさい　 （</a:t>
            </a:r>
            <a:r>
              <a:rPr lang="en-US" altLang="ja-JP" sz="2000"/>
              <a:t>Step </a:t>
            </a:r>
            <a:r>
              <a:rPr lang="ja-JP" altLang="en-US" sz="2000"/>
              <a:t>ボタン，</a:t>
            </a:r>
            <a:r>
              <a:rPr lang="en-US" altLang="ja-JP" sz="2000"/>
              <a:t>Next </a:t>
            </a:r>
            <a:r>
              <a:rPr lang="ja-JP" altLang="en-US" sz="2000"/>
              <a:t>ボタンを使用）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ja-JP" altLang="en-US" sz="2000"/>
              <a:t>　理解しながら進むこと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3427621" y="6327776"/>
            <a:ext cx="4945063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次は，課題に進んでください</a:t>
            </a:r>
          </a:p>
        </p:txBody>
      </p:sp>
      <p:sp>
        <p:nvSpPr>
          <p:cNvPr id="72711" name="Text Box 10"/>
          <p:cNvSpPr txBox="1">
            <a:spLocks noChangeArrowheads="1"/>
          </p:cNvSpPr>
          <p:nvPr/>
        </p:nvSpPr>
        <p:spPr bwMode="auto">
          <a:xfrm>
            <a:off x="6444666" y="3067051"/>
            <a:ext cx="2338387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例題７と同じ</a:t>
            </a:r>
          </a:p>
        </p:txBody>
      </p:sp>
      <p:sp>
        <p:nvSpPr>
          <p:cNvPr id="72712" name="Rectangle 11"/>
          <p:cNvSpPr>
            <a:spLocks noChangeArrowheads="1"/>
          </p:cNvSpPr>
          <p:nvPr/>
        </p:nvSpPr>
        <p:spPr bwMode="auto">
          <a:xfrm>
            <a:off x="628066" y="1628776"/>
            <a:ext cx="5448300" cy="34385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713" name="Line 12"/>
          <p:cNvSpPr>
            <a:spLocks noChangeShapeType="1"/>
          </p:cNvSpPr>
          <p:nvPr/>
        </p:nvSpPr>
        <p:spPr bwMode="auto">
          <a:xfrm flipH="1">
            <a:off x="6043028" y="3355976"/>
            <a:ext cx="441325" cy="47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「例題８．ステップ実行」の手順　</a:t>
            </a:r>
            <a:r>
              <a:rPr lang="en-US" altLang="ja-JP" sz="3200" dirty="0"/>
              <a:t>(2/2)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802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(</a:t>
            </a:r>
            <a:r>
              <a:rPr lang="en-US" altLang="ja-JP" sz="3600" dirty="0" err="1"/>
              <a:t>gyou</a:t>
            </a:r>
            <a:r>
              <a:rPr lang="en-US" altLang="ja-JP" sz="3600" dirty="0"/>
              <a:t> 3 4)</a:t>
            </a:r>
            <a:r>
              <a:rPr lang="ja-JP" altLang="en-US" sz="3600" dirty="0"/>
              <a:t>から </a:t>
            </a:r>
            <a:br>
              <a:rPr lang="ja-JP" altLang="en-US" sz="3600" dirty="0"/>
            </a:br>
            <a:r>
              <a:rPr lang="ja-JP" altLang="en-US" sz="3600" dirty="0"/>
              <a:t> </a:t>
            </a:r>
            <a:r>
              <a:rPr lang="en-US" altLang="ja-JP" sz="3600" dirty="0"/>
              <a:t>(list 12 9 6 3) </a:t>
            </a:r>
            <a:r>
              <a:rPr lang="ja-JP" altLang="en-US" sz="3600" dirty="0"/>
              <a:t>が得られる過程の概略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17625"/>
            <a:ext cx="8839200" cy="5527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(</a:t>
            </a:r>
            <a:r>
              <a:rPr lang="en-US" altLang="ja-JP" dirty="0" err="1">
                <a:solidFill>
                  <a:schemeClr val="accent2"/>
                </a:solidFill>
              </a:rPr>
              <a:t>gyou</a:t>
            </a:r>
            <a:r>
              <a:rPr lang="en-US" altLang="ja-JP" dirty="0"/>
              <a:t> 3 4)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= (cons 12 (</a:t>
            </a:r>
            <a:r>
              <a:rPr lang="en-US" altLang="ja-JP" dirty="0" err="1">
                <a:solidFill>
                  <a:schemeClr val="accent2"/>
                </a:solidFill>
              </a:rPr>
              <a:t>gyou</a:t>
            </a:r>
            <a:r>
              <a:rPr lang="en-US" altLang="ja-JP" dirty="0">
                <a:solidFill>
                  <a:schemeClr val="accent2"/>
                </a:solidFill>
              </a:rPr>
              <a:t> </a:t>
            </a:r>
            <a:r>
              <a:rPr lang="en-US" altLang="ja-JP" dirty="0"/>
              <a:t>3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= …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= (cons 12 (cons 9 (</a:t>
            </a:r>
            <a:r>
              <a:rPr lang="en-US" altLang="ja-JP" dirty="0" err="1">
                <a:solidFill>
                  <a:schemeClr val="accent2"/>
                </a:solidFill>
              </a:rPr>
              <a:t>gyou</a:t>
            </a:r>
            <a:r>
              <a:rPr lang="en-US" altLang="ja-JP" dirty="0"/>
              <a:t> 3 2)))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= (cons 12 (cons 9 (cons 6 (</a:t>
            </a:r>
            <a:r>
              <a:rPr lang="en-US" altLang="ja-JP" dirty="0" err="1">
                <a:solidFill>
                  <a:schemeClr val="accent2"/>
                </a:solidFill>
              </a:rPr>
              <a:t>gyou</a:t>
            </a:r>
            <a:r>
              <a:rPr lang="en-US" altLang="ja-JP" dirty="0">
                <a:solidFill>
                  <a:schemeClr val="accent2"/>
                </a:solidFill>
              </a:rPr>
              <a:t> 3</a:t>
            </a:r>
            <a:r>
              <a:rPr lang="en-US" altLang="ja-JP" dirty="0"/>
              <a:t> 1))))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= (cons 12 (cons 9 (cons 6 (cons 3 empty))))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= (list 12 9 6 3)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233363" y="1336675"/>
            <a:ext cx="2081212" cy="4683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2338388" y="130175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612775" y="5964286"/>
            <a:ext cx="2865438" cy="4127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3478213" y="6207125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244475" y="1862138"/>
            <a:ext cx="8342313" cy="404499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4662907" y="4990954"/>
            <a:ext cx="38782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7342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(gyou 3 4)</a:t>
            </a:r>
            <a:r>
              <a:rPr lang="ja-JP" altLang="en-US" sz="3600"/>
              <a:t>から </a:t>
            </a:r>
            <a:br>
              <a:rPr lang="ja-JP" altLang="en-US" sz="3600"/>
            </a:br>
            <a:r>
              <a:rPr lang="ja-JP" altLang="en-US" sz="3600"/>
              <a:t> </a:t>
            </a:r>
            <a:r>
              <a:rPr lang="en-US" altLang="ja-JP" sz="3600"/>
              <a:t>(cons (gyou 3 3)) </a:t>
            </a:r>
            <a:r>
              <a:rPr lang="ja-JP" altLang="en-US" sz="3600"/>
              <a:t>が得られる過程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17625"/>
            <a:ext cx="8839200" cy="5527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gyou</a:t>
            </a:r>
            <a:r>
              <a:rPr lang="en-US" altLang="ja-JP"/>
              <a:t> 3 4)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12 (</a:t>
            </a:r>
            <a:r>
              <a:rPr lang="en-US" altLang="ja-JP">
                <a:solidFill>
                  <a:schemeClr val="accent2"/>
                </a:solidFill>
              </a:rPr>
              <a:t>gyou </a:t>
            </a:r>
            <a:r>
              <a:rPr lang="en-US" altLang="ja-JP"/>
              <a:t>3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12 (cons 9 (</a:t>
            </a:r>
            <a:r>
              <a:rPr lang="en-US" altLang="ja-JP">
                <a:solidFill>
                  <a:schemeClr val="accent2"/>
                </a:solidFill>
              </a:rPr>
              <a:t>gyou</a:t>
            </a:r>
            <a:r>
              <a:rPr lang="en-US" altLang="ja-JP"/>
              <a:t> 3 2)))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12 (cons 9 (cons 6 (</a:t>
            </a:r>
            <a:r>
              <a:rPr lang="en-US" altLang="ja-JP">
                <a:solidFill>
                  <a:schemeClr val="accent2"/>
                </a:solidFill>
              </a:rPr>
              <a:t>gyou 3</a:t>
            </a:r>
            <a:r>
              <a:rPr lang="en-US" altLang="ja-JP"/>
              <a:t> 1))))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12 (cons 9 (cons 6 (cons 3 empty))))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(list 12 9 6 3)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212725" y="1341438"/>
            <a:ext cx="3846513" cy="1576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279900" y="1360488"/>
            <a:ext cx="4705350" cy="33496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gyou </a:t>
            </a:r>
            <a:r>
              <a:rPr lang="en-US" altLang="ja-JP" sz="2000"/>
              <a:t>3 4)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[(= 4 1) (cons 3 empty)]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[else (cons (* 3 4) (</a:t>
            </a:r>
            <a:r>
              <a:rPr lang="en-US" altLang="ja-JP" sz="2000">
                <a:solidFill>
                  <a:schemeClr val="accent2"/>
                </a:solidFill>
              </a:rPr>
              <a:t>gyou</a:t>
            </a:r>
            <a:r>
              <a:rPr lang="en-US" altLang="ja-JP" sz="2000"/>
              <a:t> 3 (- 4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[false (cons 3 empty)]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[else (cons (* 3 4) (</a:t>
            </a:r>
            <a:r>
              <a:rPr lang="en-US" altLang="ja-JP" sz="2000">
                <a:solidFill>
                  <a:schemeClr val="accent2"/>
                </a:solidFill>
              </a:rPr>
              <a:t>gyou</a:t>
            </a:r>
            <a:r>
              <a:rPr lang="en-US" altLang="ja-JP" sz="2000"/>
              <a:t> 3 (- 4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</a:t>
            </a:r>
            <a:r>
              <a:rPr lang="en-US" altLang="ja-JP" sz="2400"/>
              <a:t> (cons (* 3 4) (</a:t>
            </a:r>
            <a:r>
              <a:rPr lang="en-US" altLang="ja-JP" sz="2400">
                <a:solidFill>
                  <a:schemeClr val="accent2"/>
                </a:solidFill>
              </a:rPr>
              <a:t>gyou</a:t>
            </a:r>
            <a:r>
              <a:rPr lang="en-US" altLang="ja-JP" sz="2400"/>
              <a:t> 3 (- 4 1)))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(cons 12 (</a:t>
            </a:r>
            <a:r>
              <a:rPr lang="en-US" altLang="ja-JP" sz="2400">
                <a:solidFill>
                  <a:schemeClr val="accent2"/>
                </a:solidFill>
              </a:rPr>
              <a:t>gyou</a:t>
            </a:r>
            <a:r>
              <a:rPr lang="en-US" altLang="ja-JP" sz="2400"/>
              <a:t> 3 (- 4 1)))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(cons 12 (</a:t>
            </a:r>
            <a:r>
              <a:rPr lang="en-US" altLang="ja-JP" sz="2400">
                <a:solidFill>
                  <a:schemeClr val="accent2"/>
                </a:solidFill>
              </a:rPr>
              <a:t>gyou</a:t>
            </a:r>
            <a:r>
              <a:rPr lang="en-US" altLang="ja-JP" sz="2400"/>
              <a:t> 3 3))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305175" y="2041525"/>
            <a:ext cx="14668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74759" name="AutoShape 7"/>
          <p:cNvSpPr>
            <a:spLocks noChangeArrowheads="1"/>
          </p:cNvSpPr>
          <p:nvPr/>
        </p:nvSpPr>
        <p:spPr bwMode="auto">
          <a:xfrm flipH="1">
            <a:off x="3817938" y="1730375"/>
            <a:ext cx="717550" cy="414338"/>
          </a:xfrm>
          <a:prstGeom prst="rightArrow">
            <a:avLst>
              <a:gd name="adj1" fmla="val 50000"/>
              <a:gd name="adj2" fmla="val 4329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66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cons </a:t>
            </a:r>
            <a:r>
              <a:rPr lang="ja-JP" altLang="en-US" dirty="0"/>
              <a:t>の実行例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4000"/>
              <a:t>(</a:t>
            </a:r>
            <a:r>
              <a:rPr lang="en-US" altLang="ja-JP" sz="4000">
                <a:solidFill>
                  <a:schemeClr val="tx2"/>
                </a:solidFill>
              </a:rPr>
              <a:t>cons</a:t>
            </a:r>
            <a:r>
              <a:rPr lang="en-US" altLang="ja-JP" sz="4000"/>
              <a:t> 'x empty)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4000">
                <a:solidFill>
                  <a:schemeClr val="accent2"/>
                </a:solidFill>
              </a:rPr>
              <a:t>	→</a:t>
            </a:r>
            <a:r>
              <a:rPr lang="ja-JP" altLang="en-US" sz="4000">
                <a:solidFill>
                  <a:schemeClr val="accent2"/>
                </a:solidFill>
              </a:rPr>
              <a:t>　</a:t>
            </a:r>
            <a:r>
              <a:rPr lang="en-US" altLang="ja-JP" sz="4000">
                <a:solidFill>
                  <a:schemeClr val="accent2"/>
                </a:solidFill>
              </a:rPr>
              <a:t>(list 'x)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4000"/>
              <a:t>(</a:t>
            </a:r>
            <a:r>
              <a:rPr lang="en-US" altLang="ja-JP" sz="4000">
                <a:solidFill>
                  <a:schemeClr val="tx2"/>
                </a:solidFill>
              </a:rPr>
              <a:t>cons </a:t>
            </a:r>
            <a:r>
              <a:rPr lang="en-US" altLang="ja-JP" sz="4000"/>
              <a:t>'x (</a:t>
            </a:r>
            <a:r>
              <a:rPr lang="en-US" altLang="ja-JP" sz="4000">
                <a:solidFill>
                  <a:schemeClr val="tx2"/>
                </a:solidFill>
              </a:rPr>
              <a:t>cons</a:t>
            </a:r>
            <a:r>
              <a:rPr lang="en-US" altLang="ja-JP" sz="4000"/>
              <a:t> 'y empty))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4000">
                <a:solidFill>
                  <a:schemeClr val="accent2"/>
                </a:solidFill>
              </a:rPr>
              <a:t>	→</a:t>
            </a:r>
            <a:r>
              <a:rPr lang="ja-JP" altLang="en-US" sz="4000">
                <a:solidFill>
                  <a:schemeClr val="accent2"/>
                </a:solidFill>
              </a:rPr>
              <a:t>　</a:t>
            </a:r>
            <a:r>
              <a:rPr lang="en-US" altLang="ja-JP" sz="4000">
                <a:solidFill>
                  <a:schemeClr val="accent2"/>
                </a:solidFill>
              </a:rPr>
              <a:t>(list 'x 'y)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4000"/>
              <a:t>(</a:t>
            </a:r>
            <a:r>
              <a:rPr lang="en-US" altLang="ja-JP" sz="4000">
                <a:solidFill>
                  <a:schemeClr val="tx2"/>
                </a:solidFill>
              </a:rPr>
              <a:t>cons</a:t>
            </a:r>
            <a:r>
              <a:rPr lang="en-US" altLang="ja-JP" sz="4000"/>
              <a:t> 'x (</a:t>
            </a:r>
            <a:r>
              <a:rPr lang="en-US" altLang="ja-JP" sz="4000">
                <a:solidFill>
                  <a:schemeClr val="tx2"/>
                </a:solidFill>
              </a:rPr>
              <a:t>cons</a:t>
            </a:r>
            <a:r>
              <a:rPr lang="en-US" altLang="ja-JP" sz="4000"/>
              <a:t> 'y (</a:t>
            </a:r>
            <a:r>
              <a:rPr lang="en-US" altLang="ja-JP" sz="4000">
                <a:solidFill>
                  <a:schemeClr val="tx2"/>
                </a:solidFill>
              </a:rPr>
              <a:t>cons</a:t>
            </a:r>
            <a:r>
              <a:rPr lang="en-US" altLang="ja-JP" sz="4000"/>
              <a:t> 'z empty)))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4000">
                <a:solidFill>
                  <a:schemeClr val="accent2"/>
                </a:solidFill>
              </a:rPr>
              <a:t>	→</a:t>
            </a:r>
            <a:r>
              <a:rPr lang="ja-JP" altLang="en-US" sz="4000">
                <a:solidFill>
                  <a:schemeClr val="accent2"/>
                </a:solidFill>
              </a:rPr>
              <a:t>　</a:t>
            </a:r>
            <a:r>
              <a:rPr lang="en-US" altLang="ja-JP" sz="4000">
                <a:solidFill>
                  <a:schemeClr val="accent2"/>
                </a:solidFill>
              </a:rPr>
              <a:t>(list 'x 'y 'z)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4000">
              <a:solidFill>
                <a:schemeClr val="accent2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650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(gyou 3 4)</a:t>
            </a:r>
            <a:r>
              <a:rPr lang="ja-JP" altLang="en-US" sz="3600"/>
              <a:t>から </a:t>
            </a:r>
            <a:br>
              <a:rPr lang="ja-JP" altLang="en-US" sz="3600"/>
            </a:br>
            <a:r>
              <a:rPr lang="ja-JP" altLang="en-US" sz="3600"/>
              <a:t> </a:t>
            </a:r>
            <a:r>
              <a:rPr lang="en-US" altLang="ja-JP" sz="3600"/>
              <a:t>(cons (gyou 3 3)) </a:t>
            </a:r>
            <a:r>
              <a:rPr lang="ja-JP" altLang="en-US" sz="3600"/>
              <a:t>が得られる過程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17625"/>
            <a:ext cx="8839200" cy="5527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gyou</a:t>
            </a:r>
            <a:r>
              <a:rPr lang="en-US" altLang="ja-JP"/>
              <a:t> 3 4)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12 (</a:t>
            </a:r>
            <a:r>
              <a:rPr lang="en-US" altLang="ja-JP">
                <a:solidFill>
                  <a:schemeClr val="accent2"/>
                </a:solidFill>
              </a:rPr>
              <a:t>gyou </a:t>
            </a:r>
            <a:r>
              <a:rPr lang="en-US" altLang="ja-JP"/>
              <a:t>3 3))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12 (cons 9 (</a:t>
            </a:r>
            <a:r>
              <a:rPr lang="en-US" altLang="ja-JP">
                <a:solidFill>
                  <a:schemeClr val="accent2"/>
                </a:solidFill>
              </a:rPr>
              <a:t>gyou</a:t>
            </a:r>
            <a:r>
              <a:rPr lang="en-US" altLang="ja-JP"/>
              <a:t> 3 2)))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12 (cons 9 (cons 6 (</a:t>
            </a:r>
            <a:r>
              <a:rPr lang="en-US" altLang="ja-JP">
                <a:solidFill>
                  <a:schemeClr val="accent2"/>
                </a:solidFill>
              </a:rPr>
              <a:t>gyou 3</a:t>
            </a:r>
            <a:r>
              <a:rPr lang="en-US" altLang="ja-JP"/>
              <a:t> 1))))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12 (cons 9 (cons 6 (cons 3 empty))))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(list 12 9 6 3)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212725" y="1341438"/>
            <a:ext cx="3846513" cy="1576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4279900" y="1360488"/>
            <a:ext cx="4705350" cy="33496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gyou </a:t>
            </a:r>
            <a:r>
              <a:rPr lang="en-US" altLang="ja-JP" sz="2000"/>
              <a:t>3 4)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[(= 4 1) (cons 3 empty)]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[else (cons (* 3 4) (</a:t>
            </a:r>
            <a:r>
              <a:rPr lang="en-US" altLang="ja-JP" sz="2000">
                <a:solidFill>
                  <a:schemeClr val="accent2"/>
                </a:solidFill>
              </a:rPr>
              <a:t>gyou</a:t>
            </a:r>
            <a:r>
              <a:rPr lang="en-US" altLang="ja-JP" sz="2000"/>
              <a:t> 3 (- 4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[false (cons 3 empty)]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        [else (cons (* 3 4) (</a:t>
            </a:r>
            <a:r>
              <a:rPr lang="en-US" altLang="ja-JP" sz="2000">
                <a:solidFill>
                  <a:schemeClr val="accent2"/>
                </a:solidFill>
              </a:rPr>
              <a:t>gyou</a:t>
            </a:r>
            <a:r>
              <a:rPr lang="en-US" altLang="ja-JP" sz="2000"/>
              <a:t> 3 (- 4 1)))])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=</a:t>
            </a:r>
            <a:r>
              <a:rPr lang="en-US" altLang="ja-JP" sz="2400"/>
              <a:t> (cons (* 3 4) (</a:t>
            </a:r>
            <a:r>
              <a:rPr lang="en-US" altLang="ja-JP" sz="2400">
                <a:solidFill>
                  <a:schemeClr val="accent2"/>
                </a:solidFill>
              </a:rPr>
              <a:t>gyou</a:t>
            </a:r>
            <a:r>
              <a:rPr lang="en-US" altLang="ja-JP" sz="2400"/>
              <a:t> 3 (- 4 1)))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(cons 12 (</a:t>
            </a:r>
            <a:r>
              <a:rPr lang="en-US" altLang="ja-JP" sz="2400">
                <a:solidFill>
                  <a:schemeClr val="accent2"/>
                </a:solidFill>
              </a:rPr>
              <a:t>gyou</a:t>
            </a:r>
            <a:r>
              <a:rPr lang="en-US" altLang="ja-JP" sz="2400"/>
              <a:t> 3 (- 4 1)))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= (cons 12 (</a:t>
            </a:r>
            <a:r>
              <a:rPr lang="en-US" altLang="ja-JP" sz="2400">
                <a:solidFill>
                  <a:schemeClr val="accent2"/>
                </a:solidFill>
              </a:rPr>
              <a:t>gyou</a:t>
            </a:r>
            <a:r>
              <a:rPr lang="en-US" altLang="ja-JP" sz="2400"/>
              <a:t> 3 3))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305175" y="2041525"/>
            <a:ext cx="14668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この部分は</a:t>
            </a:r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 flipH="1">
            <a:off x="3817938" y="1730375"/>
            <a:ext cx="717550" cy="414338"/>
          </a:xfrm>
          <a:prstGeom prst="rightArrow">
            <a:avLst>
              <a:gd name="adj1" fmla="val 50000"/>
              <a:gd name="adj2" fmla="val 4329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4527550" y="1743075"/>
            <a:ext cx="4324350" cy="9128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 flipV="1">
            <a:off x="4595813" y="2643188"/>
            <a:ext cx="369887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538163" y="3313113"/>
            <a:ext cx="8270875" cy="30448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gyou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m n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    [(=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 (cons </a:t>
            </a:r>
            <a:r>
              <a:rPr lang="en-US" altLang="ja-JP">
                <a:solidFill>
                  <a:schemeClr val="tx2"/>
                </a:solidFill>
              </a:rPr>
              <a:t>m</a:t>
            </a:r>
            <a:r>
              <a:rPr lang="en-US" altLang="ja-JP"/>
              <a:t> empty)]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    [else (cons (* </a:t>
            </a:r>
            <a:r>
              <a:rPr lang="en-US" altLang="ja-JP">
                <a:solidFill>
                  <a:schemeClr val="tx2"/>
                </a:solidFill>
              </a:rPr>
              <a:t>m n</a:t>
            </a:r>
            <a:r>
              <a:rPr lang="en-US" altLang="ja-JP"/>
              <a:t>) (</a:t>
            </a:r>
            <a:r>
              <a:rPr lang="en-US" altLang="ja-JP">
                <a:solidFill>
                  <a:schemeClr val="accent2"/>
                </a:solidFill>
              </a:rPr>
              <a:t>gyou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m</a:t>
            </a:r>
            <a:r>
              <a:rPr lang="en-US" altLang="ja-JP"/>
              <a:t> (-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1)))]))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の </a:t>
            </a:r>
            <a:r>
              <a:rPr lang="en-US" altLang="ja-JP">
                <a:solidFill>
                  <a:schemeClr val="tx2"/>
                </a:solidFill>
              </a:rPr>
              <a:t>m</a:t>
            </a:r>
            <a:r>
              <a:rPr lang="en-US" altLang="ja-JP"/>
              <a:t> </a:t>
            </a:r>
            <a:r>
              <a:rPr lang="ja-JP" altLang="en-US"/>
              <a:t>を </a:t>
            </a:r>
            <a:r>
              <a:rPr lang="en-US" altLang="ja-JP"/>
              <a:t>3 </a:t>
            </a:r>
            <a:r>
              <a:rPr lang="ja-JP" altLang="en-US"/>
              <a:t>で，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</a:t>
            </a:r>
            <a:r>
              <a:rPr lang="ja-JP" altLang="en-US"/>
              <a:t>を </a:t>
            </a:r>
            <a:r>
              <a:rPr lang="en-US" altLang="ja-JP"/>
              <a:t>4 </a:t>
            </a:r>
            <a:r>
              <a:rPr lang="ja-JP" altLang="en-US"/>
              <a:t>で置き換えたもの</a:t>
            </a:r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1908175" y="4398963"/>
            <a:ext cx="6657975" cy="14351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8324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676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(hyou 5 5)</a:t>
            </a:r>
            <a:r>
              <a:rPr lang="ja-JP" altLang="en-US" sz="3200"/>
              <a:t>から </a:t>
            </a:r>
            <a:br>
              <a:rPr lang="ja-JP" altLang="en-US" sz="3200"/>
            </a:br>
            <a:r>
              <a:rPr lang="ja-JP" altLang="en-US" sz="3200"/>
              <a:t> 結果が得られる過程の概略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" y="923925"/>
            <a:ext cx="9144000" cy="58578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(</a:t>
            </a:r>
            <a:r>
              <a:rPr lang="en-US" altLang="ja-JP" sz="2000">
                <a:solidFill>
                  <a:schemeClr val="accent2"/>
                </a:solidFill>
              </a:rPr>
              <a:t>hyou</a:t>
            </a:r>
            <a:r>
              <a:rPr lang="en-US" altLang="ja-JP" sz="2000"/>
              <a:t> 5 5)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(cons (list 25 20 15 10 5) (</a:t>
            </a:r>
            <a:r>
              <a:rPr lang="en-US" altLang="ja-JP" sz="2000">
                <a:solidFill>
                  <a:schemeClr val="accent2"/>
                </a:solidFill>
              </a:rPr>
              <a:t>hyou</a:t>
            </a:r>
            <a:r>
              <a:rPr lang="en-US" altLang="ja-JP" sz="2000"/>
              <a:t> 4 5))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…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(cons (list 25 20 15 10 5) (cons (list 20 16 12 8 4) (</a:t>
            </a:r>
            <a:r>
              <a:rPr lang="en-US" altLang="ja-JP" sz="2000">
                <a:solidFill>
                  <a:schemeClr val="accent2"/>
                </a:solidFill>
              </a:rPr>
              <a:t>hyou</a:t>
            </a:r>
            <a:r>
              <a:rPr lang="en-US" altLang="ja-JP" sz="2000"/>
              <a:t> 3 5)))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(cons (list 25 20 15 10 5) (cons (list 20 16 12 8 4) (cons (list 15 12 9 6 3) (</a:t>
            </a:r>
            <a:r>
              <a:rPr lang="en-US" altLang="ja-JP" sz="2000">
                <a:solidFill>
                  <a:schemeClr val="accent2"/>
                </a:solidFill>
              </a:rPr>
              <a:t>hyou</a:t>
            </a:r>
            <a:r>
              <a:rPr lang="en-US" altLang="ja-JP" sz="2000"/>
              <a:t> 2 5))))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(cons (list 25 20 15 10 5) (cons (list 20 16 12 8 4) (cons (list 15 12 9 6 3) (cons (list 10 8 6 4 2) (</a:t>
            </a:r>
            <a:r>
              <a:rPr lang="en-US" altLang="ja-JP" sz="2000">
                <a:solidFill>
                  <a:schemeClr val="accent2"/>
                </a:solidFill>
              </a:rPr>
              <a:t>hyou</a:t>
            </a:r>
            <a:r>
              <a:rPr lang="en-US" altLang="ja-JP" sz="2000"/>
              <a:t> 1 5)))))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(cons (list 25 20 15 10 5) (cons (list 20 16 12 8 4) (cons (list 15 12 9 6 3) (cons (list 10 8 6 4 2) (cons (list 5 4 3 2 1) (cons (</a:t>
            </a:r>
            <a:r>
              <a:rPr lang="en-US" altLang="ja-JP" sz="2000">
                <a:solidFill>
                  <a:schemeClr val="accent2"/>
                </a:solidFill>
              </a:rPr>
              <a:t>hyou</a:t>
            </a:r>
            <a:r>
              <a:rPr lang="en-US" altLang="ja-JP" sz="2000"/>
              <a:t> 0 5))))))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…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(cons (list 25 20 15 10 5) (cons (list 20 16 12 8 4) (cons (list 15 12 9 6 3) (cons (list 10 8 6 4 2) (cons (list 5 4 3 2 1) (cons empty)))))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/>
              <a:t>= (list (list 25 20 15 10 5) (list 20 16 12 8 4) (list 15 12 9 6 3) (list 10 8 6 4 2) (list 5 4 3 2 1))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000"/>
          </a:p>
        </p:txBody>
      </p:sp>
      <p:sp>
        <p:nvSpPr>
          <p:cNvPr id="76804" name="Rectangle 5"/>
          <p:cNvSpPr>
            <a:spLocks noChangeArrowheads="1"/>
          </p:cNvSpPr>
          <p:nvPr/>
        </p:nvSpPr>
        <p:spPr bwMode="auto">
          <a:xfrm>
            <a:off x="52388" y="946150"/>
            <a:ext cx="1376362" cy="334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76805" name="Text Box 6"/>
          <p:cNvSpPr txBox="1">
            <a:spLocks noChangeArrowheads="1"/>
          </p:cNvSpPr>
          <p:nvPr/>
        </p:nvSpPr>
        <p:spPr bwMode="auto">
          <a:xfrm>
            <a:off x="1395413" y="8636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76806" name="Rectangle 7"/>
          <p:cNvSpPr>
            <a:spLocks noChangeArrowheads="1"/>
          </p:cNvSpPr>
          <p:nvPr/>
        </p:nvSpPr>
        <p:spPr bwMode="auto">
          <a:xfrm>
            <a:off x="323850" y="6142038"/>
            <a:ext cx="8694738" cy="593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7" name="Text Box 8"/>
          <p:cNvSpPr txBox="1">
            <a:spLocks noChangeArrowheads="1"/>
          </p:cNvSpPr>
          <p:nvPr/>
        </p:nvSpPr>
        <p:spPr bwMode="auto">
          <a:xfrm>
            <a:off x="7688263" y="63246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76808" name="Rectangle 9"/>
          <p:cNvSpPr>
            <a:spLocks noChangeArrowheads="1"/>
          </p:cNvSpPr>
          <p:nvPr/>
        </p:nvSpPr>
        <p:spPr bwMode="auto">
          <a:xfrm>
            <a:off x="53975" y="1319213"/>
            <a:ext cx="8780463" cy="47831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9" name="Text Box 10"/>
          <p:cNvSpPr txBox="1">
            <a:spLocks noChangeArrowheads="1"/>
          </p:cNvSpPr>
          <p:nvPr/>
        </p:nvSpPr>
        <p:spPr bwMode="auto">
          <a:xfrm>
            <a:off x="5653881" y="5833269"/>
            <a:ext cx="32623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45827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7-3 </a:t>
            </a:r>
            <a:r>
              <a:rPr lang="ja-JP" altLang="en-US" sz="4400" dirty="0"/>
              <a:t>課題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73188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296988"/>
            <a:ext cx="7772400" cy="2522537"/>
          </a:xfrm>
        </p:spPr>
        <p:txBody>
          <a:bodyPr/>
          <a:lstStyle/>
          <a:p>
            <a:pPr eaLnBrk="1" hangingPunct="1"/>
            <a:r>
              <a:rPr lang="ja-JP" altLang="en-US"/>
              <a:t>実行結果を報告しなさい</a:t>
            </a:r>
          </a:p>
          <a:p>
            <a:pPr lvl="1" eaLnBrk="1" hangingPunct="1"/>
            <a:r>
              <a:rPr lang="ja-JP" altLang="en-US"/>
              <a:t>「</a:t>
            </a:r>
            <a:r>
              <a:rPr lang="en-US" altLang="ja-JP"/>
              <a:t>DrScheme </a:t>
            </a:r>
            <a:r>
              <a:rPr lang="ja-JP" altLang="en-US"/>
              <a:t>の実行用ウインドウ」で実行して，実行結果を報告しなさい</a:t>
            </a:r>
          </a:p>
          <a:p>
            <a:pPr lvl="1" eaLnBrk="1" hangingPunct="1"/>
            <a:endParaRPr lang="ja-JP" altLang="en-US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533400" y="3578225"/>
            <a:ext cx="8277225" cy="5984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(cons 1 (cons 2 (cons 3 empty)))</a:t>
            </a:r>
            <a:r>
              <a:rPr lang="en-US" altLang="ja-JP" sz="2400"/>
              <a:t>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課題１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38178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1296988"/>
            <a:ext cx="7772400" cy="2522537"/>
          </a:xfrm>
        </p:spPr>
        <p:txBody>
          <a:bodyPr/>
          <a:lstStyle/>
          <a:p>
            <a:pPr eaLnBrk="1" hangingPunct="1"/>
            <a:r>
              <a:rPr lang="ja-JP" altLang="en-US"/>
              <a:t>次の関数 </a:t>
            </a:r>
            <a:r>
              <a:rPr lang="en-US" altLang="ja-JP">
                <a:solidFill>
                  <a:schemeClr val="accent2"/>
                </a:solidFill>
              </a:rPr>
              <a:t>insert</a:t>
            </a:r>
            <a:r>
              <a:rPr lang="en-US" altLang="ja-JP"/>
              <a:t> </a:t>
            </a:r>
            <a:r>
              <a:rPr lang="ja-JP" altLang="en-US"/>
              <a:t>について，「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insert</a:t>
            </a:r>
            <a:r>
              <a:rPr lang="en-US" altLang="ja-JP"/>
              <a:t> 4 (list 5 1)) </a:t>
            </a:r>
            <a:r>
              <a:rPr lang="ja-JP" altLang="en-US"/>
              <a:t>」から「</a:t>
            </a:r>
            <a:r>
              <a:rPr lang="en-US" altLang="ja-JP"/>
              <a:t>(list 5 4 1)</a:t>
            </a:r>
            <a:r>
              <a:rPr lang="ja-JP" altLang="en-US"/>
              <a:t>」が得られる過程の</a:t>
            </a:r>
            <a:r>
              <a:rPr lang="ja-JP" altLang="en-US">
                <a:solidFill>
                  <a:schemeClr val="tx2"/>
                </a:solidFill>
              </a:rPr>
              <a:t>概略</a:t>
            </a:r>
            <a:r>
              <a:rPr lang="ja-JP" altLang="en-US"/>
              <a:t>を数行程度で説明しなさい</a:t>
            </a:r>
          </a:p>
          <a:p>
            <a:pPr lvl="1" eaLnBrk="1" hangingPunct="1"/>
            <a:r>
              <a:rPr lang="en-US" altLang="ja-JP"/>
              <a:t>DrScheme </a:t>
            </a:r>
            <a:r>
              <a:rPr lang="ja-JP" altLang="en-US"/>
              <a:t>の </a:t>
            </a:r>
            <a:r>
              <a:rPr lang="en-US" altLang="ja-JP"/>
              <a:t>stepper </a:t>
            </a:r>
            <a:r>
              <a:rPr lang="ja-JP" altLang="en-US"/>
              <a:t>を使うと，すぐに分かる</a:t>
            </a:r>
          </a:p>
          <a:p>
            <a:pPr lvl="1" eaLnBrk="1" hangingPunct="1"/>
            <a:endParaRPr lang="ja-JP" altLang="en-US"/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617547" y="3181719"/>
            <a:ext cx="7724250" cy="31003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insert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 alon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[(empty?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(cons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empty)]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[else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[(&lt;=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 (cons </a:t>
            </a:r>
            <a:r>
              <a:rPr lang="en-US" altLang="ja-JP" sz="2800">
                <a:solidFill>
                  <a:schemeClr val="tx2"/>
                </a:solidFill>
              </a:rPr>
              <a:t>n alon</a:t>
            </a:r>
            <a:r>
              <a:rPr lang="en-US" altLang="ja-JP" sz="2800"/>
              <a:t>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[(&gt;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            (cons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(</a:t>
            </a:r>
            <a:r>
              <a:rPr lang="en-US" altLang="ja-JP" sz="2800">
                <a:solidFill>
                  <a:schemeClr val="accent2"/>
                </a:solidFill>
              </a:rPr>
              <a:t>insert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)))])]))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課題２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8438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93663"/>
            <a:ext cx="8504237" cy="5095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課題２．リストと再帰の組み合わせ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788" y="606425"/>
            <a:ext cx="8275637" cy="17192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次の関数 </a:t>
            </a:r>
            <a:r>
              <a:rPr lang="en-US" altLang="ja-JP" sz="2800">
                <a:solidFill>
                  <a:schemeClr val="accent2"/>
                </a:solidFill>
              </a:rPr>
              <a:t>insert</a:t>
            </a:r>
            <a:r>
              <a:rPr lang="en-US" altLang="ja-JP" sz="2800"/>
              <a:t> </a:t>
            </a:r>
            <a:r>
              <a:rPr lang="ja-JP" altLang="en-US" sz="2800"/>
              <a:t>について， ，「</a:t>
            </a: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relative-to-absolute</a:t>
            </a:r>
            <a:r>
              <a:rPr lang="en-US" altLang="ja-JP" sz="2800"/>
              <a:t> (list 1 2 3))</a:t>
            </a:r>
            <a:r>
              <a:rPr lang="ja-JP" altLang="en-US" sz="2800"/>
              <a:t>」</a:t>
            </a:r>
            <a:r>
              <a:rPr lang="en-US" altLang="ja-JP" sz="2800"/>
              <a:t> </a:t>
            </a:r>
            <a:r>
              <a:rPr lang="ja-JP" altLang="en-US" sz="2800"/>
              <a:t>から 「</a:t>
            </a:r>
            <a:r>
              <a:rPr lang="en-US" altLang="ja-JP" sz="2800"/>
              <a:t>(list 1 3 6)</a:t>
            </a:r>
            <a:r>
              <a:rPr lang="ja-JP" altLang="en-US" sz="2800"/>
              <a:t>」が得られる過程の</a:t>
            </a:r>
            <a:r>
              <a:rPr lang="ja-JP" altLang="en-US" sz="2800">
                <a:solidFill>
                  <a:schemeClr val="tx2"/>
                </a:solidFill>
              </a:rPr>
              <a:t>概略</a:t>
            </a:r>
            <a:r>
              <a:rPr lang="ja-JP" altLang="en-US" sz="2800"/>
              <a:t>を数行程度で説明しなさい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/>
              <a:t>DrScheme </a:t>
            </a:r>
            <a:r>
              <a:rPr lang="ja-JP" altLang="en-US" sz="2400"/>
              <a:t>の </a:t>
            </a:r>
            <a:r>
              <a:rPr lang="en-US" altLang="ja-JP" sz="2400"/>
              <a:t>stepper </a:t>
            </a:r>
            <a:r>
              <a:rPr lang="ja-JP" altLang="en-US" sz="2400"/>
              <a:t>を使うと，すぐに分かる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ja-JP" altLang="en-US"/>
          </a:p>
          <a:p>
            <a:pPr lvl="1" eaLnBrk="1" hangingPunct="1">
              <a:lnSpc>
                <a:spcPct val="120000"/>
              </a:lnSpc>
            </a:pPr>
            <a:endParaRPr lang="ja-JP" altLang="en-US"/>
          </a:p>
          <a:p>
            <a:pPr eaLnBrk="1" hangingPunct="1">
              <a:lnSpc>
                <a:spcPct val="120000"/>
              </a:lnSpc>
            </a:pPr>
            <a:endParaRPr lang="ja-JP" altLang="en-US" sz="3600"/>
          </a:p>
          <a:p>
            <a:pPr eaLnBrk="1" hangingPunct="1">
              <a:lnSpc>
                <a:spcPct val="12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/>
          </a:p>
          <a:p>
            <a:pPr eaLnBrk="1" hangingPunct="1">
              <a:lnSpc>
                <a:spcPct val="120000"/>
              </a:lnSpc>
            </a:pPr>
            <a:endParaRPr lang="ja-JP" altLang="en-US"/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ja-JP" altLang="en-US"/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215900" y="2278063"/>
            <a:ext cx="8709025" cy="4483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;; relative-2-absolute : list-of-numbers -&gt; list-of-numbers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(define (</a:t>
            </a:r>
            <a:r>
              <a:rPr lang="en-US" altLang="ja-JP" sz="2400" dirty="0">
                <a:solidFill>
                  <a:schemeClr val="accent2"/>
                </a:solidFill>
                <a:cs typeface="Calibri" panose="020F0502020204030204" pitchFamily="34" charset="0"/>
              </a:rPr>
              <a:t>relative-2-absolute</a:t>
            </a:r>
            <a:r>
              <a:rPr lang="en-US" altLang="ja-JP" sz="2400" dirty="0"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  <a:cs typeface="Calibri" panose="020F0502020204030204" pitchFamily="34" charset="0"/>
              </a:rPr>
              <a:t>alon</a:t>
            </a:r>
            <a:r>
              <a:rPr lang="en-US" altLang="ja-JP" sz="2400" dirty="0">
                <a:cs typeface="Calibri" panose="020F0502020204030204" pitchFamily="34" charset="0"/>
              </a:rPr>
              <a:t>)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(</a:t>
            </a:r>
            <a:r>
              <a:rPr lang="en-US" altLang="ja-JP" sz="2400" dirty="0" err="1">
                <a:cs typeface="Calibri" panose="020F0502020204030204" pitchFamily="34" charset="0"/>
              </a:rPr>
              <a:t>cond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[(empty? </a:t>
            </a:r>
            <a:r>
              <a:rPr lang="en-US" altLang="ja-JP" sz="2400" dirty="0" err="1">
                <a:solidFill>
                  <a:schemeClr val="tx2"/>
                </a:solidFill>
                <a:cs typeface="Calibri" panose="020F0502020204030204" pitchFamily="34" charset="0"/>
              </a:rPr>
              <a:t>alon</a:t>
            </a:r>
            <a:r>
              <a:rPr lang="en-US" altLang="ja-JP" sz="2400" dirty="0">
                <a:cs typeface="Calibri" panose="020F0502020204030204" pitchFamily="34" charset="0"/>
              </a:rPr>
              <a:t>) empty]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[else (cons (first </a:t>
            </a:r>
            <a:r>
              <a:rPr lang="en-US" altLang="ja-JP" sz="2400" dirty="0" err="1">
                <a:solidFill>
                  <a:schemeClr val="tx2"/>
                </a:solidFill>
                <a:cs typeface="Calibri" panose="020F0502020204030204" pitchFamily="34" charset="0"/>
              </a:rPr>
              <a:t>alon</a:t>
            </a:r>
            <a:r>
              <a:rPr lang="en-US" altLang="ja-JP" sz="2400" dirty="0">
                <a:cs typeface="Calibri" panose="020F0502020204030204" pitchFamily="34" charset="0"/>
              </a:rPr>
              <a:t>)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            (</a:t>
            </a:r>
            <a:r>
              <a:rPr lang="en-US" altLang="ja-JP" sz="2400" dirty="0">
                <a:solidFill>
                  <a:schemeClr val="accent2"/>
                </a:solidFill>
                <a:cs typeface="Calibri" panose="020F0502020204030204" pitchFamily="34" charset="0"/>
              </a:rPr>
              <a:t>add-to-each</a:t>
            </a:r>
            <a:r>
              <a:rPr lang="en-US" altLang="ja-JP" sz="2400" dirty="0">
                <a:cs typeface="Calibri" panose="020F0502020204030204" pitchFamily="34" charset="0"/>
              </a:rPr>
              <a:t> (first </a:t>
            </a:r>
            <a:r>
              <a:rPr lang="en-US" altLang="ja-JP" sz="2400" dirty="0" err="1">
                <a:solidFill>
                  <a:schemeClr val="tx2"/>
                </a:solidFill>
                <a:cs typeface="Calibri" panose="020F0502020204030204" pitchFamily="34" charset="0"/>
              </a:rPr>
              <a:t>alon</a:t>
            </a:r>
            <a:r>
              <a:rPr lang="en-US" altLang="ja-JP" sz="2400" dirty="0">
                <a:cs typeface="Calibri" panose="020F0502020204030204" pitchFamily="34" charset="0"/>
              </a:rPr>
              <a:t>) (</a:t>
            </a:r>
            <a:r>
              <a:rPr lang="en-US" altLang="ja-JP" sz="2400" dirty="0">
                <a:solidFill>
                  <a:schemeClr val="accent2"/>
                </a:solidFill>
                <a:cs typeface="Calibri" panose="020F0502020204030204" pitchFamily="34" charset="0"/>
              </a:rPr>
              <a:t>relative-2-absolute</a:t>
            </a:r>
            <a:r>
              <a:rPr lang="en-US" altLang="ja-JP" sz="2400" dirty="0">
                <a:cs typeface="Calibri" panose="020F0502020204030204" pitchFamily="34" charset="0"/>
              </a:rPr>
              <a:t> (rest </a:t>
            </a:r>
            <a:r>
              <a:rPr lang="en-US" altLang="ja-JP" sz="2400" dirty="0" err="1">
                <a:solidFill>
                  <a:schemeClr val="tx2"/>
                </a:solidFill>
                <a:cs typeface="Calibri" panose="020F0502020204030204" pitchFamily="34" charset="0"/>
              </a:rPr>
              <a:t>alon</a:t>
            </a:r>
            <a:r>
              <a:rPr lang="en-US" altLang="ja-JP" sz="2400" dirty="0">
                <a:cs typeface="Calibri" panose="020F0502020204030204" pitchFamily="34" charset="0"/>
              </a:rPr>
              <a:t>))))]))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;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;; add-to-each : number (</a:t>
            </a:r>
            <a:r>
              <a:rPr lang="en-US" altLang="ja-JP" sz="2400" dirty="0" err="1">
                <a:cs typeface="Calibri" panose="020F0502020204030204" pitchFamily="34" charset="0"/>
              </a:rPr>
              <a:t>listof</a:t>
            </a:r>
            <a:r>
              <a:rPr lang="en-US" altLang="ja-JP" sz="2400" dirty="0">
                <a:cs typeface="Calibri" panose="020F0502020204030204" pitchFamily="34" charset="0"/>
              </a:rPr>
              <a:t> number) -&gt; (</a:t>
            </a:r>
            <a:r>
              <a:rPr lang="en-US" altLang="ja-JP" sz="2400" dirty="0" err="1">
                <a:cs typeface="Calibri" panose="020F0502020204030204" pitchFamily="34" charset="0"/>
              </a:rPr>
              <a:t>listof</a:t>
            </a:r>
            <a:r>
              <a:rPr lang="en-US" altLang="ja-JP" sz="2400" dirty="0">
                <a:cs typeface="Calibri" panose="020F0502020204030204" pitchFamily="34" charset="0"/>
              </a:rPr>
              <a:t> number)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(define (</a:t>
            </a:r>
            <a:r>
              <a:rPr lang="en-US" altLang="ja-JP" sz="2400" dirty="0">
                <a:solidFill>
                  <a:schemeClr val="accent2"/>
                </a:solidFill>
                <a:cs typeface="Calibri" panose="020F0502020204030204" pitchFamily="34" charset="0"/>
              </a:rPr>
              <a:t>add-to-each</a:t>
            </a:r>
            <a:r>
              <a:rPr lang="en-US" altLang="ja-JP" sz="2400" dirty="0"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solidFill>
                  <a:schemeClr val="tx2"/>
                </a:solidFill>
                <a:cs typeface="Calibri" panose="020F0502020204030204" pitchFamily="34" charset="0"/>
              </a:rPr>
              <a:t>n </a:t>
            </a:r>
            <a:r>
              <a:rPr lang="en-US" altLang="ja-JP" sz="2400" dirty="0" err="1">
                <a:solidFill>
                  <a:schemeClr val="tx2"/>
                </a:solidFill>
                <a:cs typeface="Calibri" panose="020F0502020204030204" pitchFamily="34" charset="0"/>
              </a:rPr>
              <a:t>alon</a:t>
            </a:r>
            <a:r>
              <a:rPr lang="en-US" altLang="ja-JP" sz="2400" dirty="0">
                <a:cs typeface="Calibri" panose="020F0502020204030204" pitchFamily="34" charset="0"/>
              </a:rPr>
              <a:t>)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(</a:t>
            </a:r>
            <a:r>
              <a:rPr lang="en-US" altLang="ja-JP" sz="2400" dirty="0" err="1">
                <a:cs typeface="Calibri" panose="020F0502020204030204" pitchFamily="34" charset="0"/>
              </a:rPr>
              <a:t>cond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cs typeface="Calibri" panose="020F0502020204030204" pitchFamily="34" charset="0"/>
              </a:rPr>
              <a:t>    [(empty? </a:t>
            </a:r>
            <a:r>
              <a:rPr lang="en-US" altLang="ja-JP" sz="2400" dirty="0" err="1">
                <a:solidFill>
                  <a:schemeClr val="tx2"/>
                </a:solidFill>
                <a:cs typeface="Calibri" panose="020F0502020204030204" pitchFamily="34" charset="0"/>
              </a:rPr>
              <a:t>alon</a:t>
            </a:r>
            <a:r>
              <a:rPr lang="en-US" altLang="ja-JP" sz="2400" dirty="0">
                <a:cs typeface="Calibri" panose="020F0502020204030204" pitchFamily="34" charset="0"/>
              </a:rPr>
              <a:t>) empty]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    [else (cons (+ (first </a:t>
            </a:r>
            <a:r>
              <a:rPr lang="en-US" altLang="ja-JP" sz="2400" dirty="0" err="1">
                <a:solidFill>
                  <a:schemeClr val="tx2"/>
                </a:solidFill>
              </a:rPr>
              <a:t>alon</a:t>
            </a:r>
            <a:r>
              <a:rPr lang="en-US" altLang="ja-JP" sz="2400" dirty="0"/>
              <a:t>) </a:t>
            </a:r>
            <a:r>
              <a:rPr lang="en-US" altLang="ja-JP" sz="2400" dirty="0">
                <a:solidFill>
                  <a:schemeClr val="tx2"/>
                </a:solidFill>
              </a:rPr>
              <a:t>n</a:t>
            </a:r>
            <a:r>
              <a:rPr lang="en-US" altLang="ja-JP" sz="2400" dirty="0"/>
              <a:t>) (</a:t>
            </a:r>
            <a:r>
              <a:rPr lang="en-US" altLang="ja-JP" sz="2400" dirty="0">
                <a:solidFill>
                  <a:schemeClr val="accent2"/>
                </a:solidFill>
              </a:rPr>
              <a:t>add-to-each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chemeClr val="tx2"/>
                </a:solidFill>
              </a:rPr>
              <a:t>n</a:t>
            </a:r>
            <a:r>
              <a:rPr lang="en-US" altLang="ja-JP" sz="2400" dirty="0"/>
              <a:t> (rest </a:t>
            </a:r>
            <a:r>
              <a:rPr lang="en-US" altLang="ja-JP" sz="2400" dirty="0" err="1">
                <a:solidFill>
                  <a:schemeClr val="tx2"/>
                </a:solidFill>
              </a:rPr>
              <a:t>alon</a:t>
            </a:r>
            <a:r>
              <a:rPr lang="en-US" altLang="ja-JP" sz="2400" dirty="0"/>
              <a:t>)))])) 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83371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225550"/>
            <a:ext cx="8361362" cy="2733675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</a:pPr>
            <a:r>
              <a:rPr lang="ja-JP" altLang="en-US"/>
              <a:t>数値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</a:t>
            </a:r>
            <a:r>
              <a:rPr lang="ja-JP" altLang="en-US"/>
              <a:t>から，「</a:t>
            </a:r>
            <a:r>
              <a:rPr lang="en-US" altLang="ja-JP"/>
              <a:t>1</a:t>
            </a:r>
            <a:r>
              <a:rPr lang="ja-JP" altLang="en-US"/>
              <a:t>番目から</a:t>
            </a:r>
            <a:r>
              <a:rPr lang="en-US" altLang="ja-JP"/>
              <a:t>n</a:t>
            </a:r>
            <a:r>
              <a:rPr lang="ja-JP" altLang="en-US"/>
              <a:t>番目の奇数のリスト」を作る関数</a:t>
            </a:r>
            <a:r>
              <a:rPr lang="ja-JP" altLang="en-US">
                <a:solidFill>
                  <a:schemeClr val="accent2"/>
                </a:solidFill>
              </a:rPr>
              <a:t> </a:t>
            </a:r>
            <a:r>
              <a:rPr lang="en-US" altLang="ja-JP">
                <a:solidFill>
                  <a:schemeClr val="accent2"/>
                </a:solidFill>
              </a:rPr>
              <a:t>series-odd-list</a:t>
            </a:r>
            <a:r>
              <a:rPr lang="en-US" altLang="ja-JP"/>
              <a:t> </a:t>
            </a:r>
            <a:r>
              <a:rPr lang="ja-JP" altLang="en-US"/>
              <a:t>を作成し，実行結果を報告しなさい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ja-JP" altLang="en-US"/>
              <a:t>例えば，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series-odd-list</a:t>
            </a:r>
            <a:r>
              <a:rPr lang="en-US" altLang="ja-JP"/>
              <a:t> 4) = (7 5 3 1)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ja-JP" altLang="en-US"/>
              <a:t>ヒント：　次の空欄を埋めなさい</a:t>
            </a:r>
          </a:p>
          <a:p>
            <a:pPr marL="609600" indent="-609600" eaLnBrk="1" hangingPunct="1">
              <a:buFontTx/>
              <a:buNone/>
            </a:pPr>
            <a:endParaRPr lang="ja-JP" altLang="en-US"/>
          </a:p>
          <a:p>
            <a:pPr marL="609600" indent="-609600" eaLnBrk="1" hangingPunct="1">
              <a:buFontTx/>
              <a:buNone/>
            </a:pPr>
            <a:endParaRPr lang="ja-JP" altLang="en-US" sz="2800"/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1196975" y="4681538"/>
            <a:ext cx="6510338" cy="1809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series-odd-list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[                                                     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[                                                        ]))</a:t>
            </a:r>
            <a:r>
              <a:rPr lang="en-US" altLang="ja-JP" sz="2400"/>
              <a:t> </a:t>
            </a:r>
            <a:endParaRPr lang="ja-JP" altLang="en-US" sz="240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課題３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30568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1008063"/>
            <a:ext cx="8167688" cy="5481637"/>
          </a:xfrm>
        </p:spPr>
        <p:txBody>
          <a:bodyPr/>
          <a:lstStyle/>
          <a:p>
            <a:pPr marL="609600" indent="-609600" eaLnBrk="1" hangingPunct="1"/>
            <a:r>
              <a:rPr lang="ja-JP" altLang="en-US"/>
              <a:t>関数 </a:t>
            </a:r>
            <a:r>
              <a:rPr lang="en-US" altLang="ja-JP">
                <a:solidFill>
                  <a:schemeClr val="accent2"/>
                </a:solidFill>
              </a:rPr>
              <a:t>quadratic-roots</a:t>
            </a:r>
            <a:r>
              <a:rPr lang="en-US" altLang="ja-JP"/>
              <a:t> </a:t>
            </a:r>
            <a:r>
              <a:rPr lang="ja-JP" altLang="en-US"/>
              <a:t>（例題１）に関係するの問題</a:t>
            </a:r>
          </a:p>
          <a:p>
            <a:pPr marL="990600" lvl="1" indent="-533400" eaLnBrk="1" hangingPunct="1"/>
            <a:r>
              <a:rPr lang="ja-JP" altLang="en-US" sz="3200"/>
              <a:t>二次方程式の係数 </a:t>
            </a:r>
            <a:r>
              <a:rPr lang="en-US" altLang="ja-JP" sz="3200"/>
              <a:t>a, b, c </a:t>
            </a:r>
            <a:r>
              <a:rPr lang="ja-JP" altLang="en-US" sz="3200"/>
              <a:t>から解の数 を求めるプログラム </a:t>
            </a:r>
            <a:r>
              <a:rPr lang="en-US" altLang="ja-JP" sz="3200"/>
              <a:t>how-many </a:t>
            </a:r>
            <a:r>
              <a:rPr lang="ja-JP" altLang="en-US" sz="3200"/>
              <a:t>を作成し，実行結果を報告しなさい</a:t>
            </a:r>
          </a:p>
          <a:p>
            <a:pPr marL="990600" lvl="1" indent="-533400" eaLnBrk="1" hangingPunct="1"/>
            <a:r>
              <a:rPr lang="ja-JP" altLang="en-US" sz="3200"/>
              <a:t>但し，</a:t>
            </a:r>
            <a:r>
              <a:rPr lang="en-US" altLang="ja-JP" sz="3200"/>
              <a:t>a ≠0 </a:t>
            </a:r>
            <a:r>
              <a:rPr lang="ja-JP" altLang="en-US" sz="3200"/>
              <a:t>とする</a:t>
            </a:r>
          </a:p>
          <a:p>
            <a:pPr marL="990600" lvl="1" indent="-533400" eaLnBrk="1" hangingPunct="1"/>
            <a:endParaRPr lang="ja-JP" altLang="en-US" sz="3200"/>
          </a:p>
          <a:p>
            <a:pPr marL="609600" indent="-609600" eaLnBrk="1" hangingPunct="1">
              <a:buFontTx/>
              <a:buNone/>
            </a:pPr>
            <a:r>
              <a:rPr lang="ja-JP" altLang="en-US"/>
              <a:t>	</a:t>
            </a:r>
            <a:r>
              <a:rPr lang="ja-JP" altLang="en-US">
                <a:solidFill>
                  <a:srgbClr val="008000"/>
                </a:solidFill>
              </a:rPr>
              <a:t>	例えば</a:t>
            </a:r>
            <a:endParaRPr lang="en-US" altLang="ja-JP">
              <a:solidFill>
                <a:srgbClr val="008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		(how-many 1 0 -1) = 2</a:t>
            </a:r>
          </a:p>
          <a:p>
            <a:pPr marL="609600" indent="-609600"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		(how-many 1 2 1) = 1</a:t>
            </a:r>
            <a:endParaRPr lang="en-US" altLang="ja-JP"/>
          </a:p>
          <a:p>
            <a:pPr marL="609600" indent="-609600" eaLnBrk="1" hangingPunct="1">
              <a:buFontTx/>
              <a:buNone/>
            </a:pPr>
            <a:endParaRPr lang="ja-JP" altLang="en-US" sz="40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課題４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4418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225550"/>
            <a:ext cx="7950200" cy="1703388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120000"/>
              </a:lnSpc>
            </a:pPr>
            <a:r>
              <a:rPr lang="ja-JP" altLang="en-US" sz="2800"/>
              <a:t>関数 </a:t>
            </a:r>
            <a:r>
              <a:rPr lang="en-US" altLang="ja-JP" sz="2800">
                <a:solidFill>
                  <a:schemeClr val="accent2"/>
                </a:solidFill>
              </a:rPr>
              <a:t>quadratic-roots</a:t>
            </a:r>
            <a:r>
              <a:rPr lang="en-US" altLang="ja-JP" sz="2800"/>
              <a:t> </a:t>
            </a:r>
            <a:r>
              <a:rPr lang="ja-JP" altLang="en-US" sz="2800"/>
              <a:t>（例題１）についての問題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en-US" altLang="ja-JP"/>
              <a:t>a =0 </a:t>
            </a:r>
            <a:r>
              <a:rPr lang="ja-JP" altLang="en-US"/>
              <a:t>のときにも正しく計算ができるように書き直しを行い，書き直した結果と，実行結果を報告せよ</a:t>
            </a:r>
          </a:p>
          <a:p>
            <a:pPr marL="609600" indent="-609600" eaLnBrk="1" hangingPunct="1">
              <a:buFontTx/>
              <a:buNone/>
            </a:pPr>
            <a:endParaRPr lang="ja-JP" altLang="en-US"/>
          </a:p>
          <a:p>
            <a:pPr marL="609600" indent="-609600" eaLnBrk="1" hangingPunct="1">
              <a:buFontTx/>
              <a:buNone/>
            </a:pPr>
            <a:endParaRPr lang="ja-JP" altLang="en-US" sz="2800"/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2046599" y="2928938"/>
            <a:ext cx="5327650" cy="26781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a = 0 </a:t>
            </a:r>
            <a:r>
              <a:rPr lang="ja-JP" altLang="en-US" sz="2800">
                <a:solidFill>
                  <a:schemeClr val="accent2"/>
                </a:solidFill>
              </a:rPr>
              <a:t>かつ </a:t>
            </a:r>
            <a:r>
              <a:rPr lang="en-US" altLang="ja-JP" sz="2800">
                <a:solidFill>
                  <a:schemeClr val="accent2"/>
                </a:solidFill>
              </a:rPr>
              <a:t>b = 0 </a:t>
            </a:r>
            <a:r>
              <a:rPr lang="ja-JP" altLang="en-US" sz="2800">
                <a:solidFill>
                  <a:schemeClr val="accent2"/>
                </a:solidFill>
              </a:rPr>
              <a:t>かつ </a:t>
            </a:r>
            <a:r>
              <a:rPr lang="en-US" altLang="ja-JP" sz="2800">
                <a:solidFill>
                  <a:schemeClr val="accent2"/>
                </a:solidFill>
              </a:rPr>
              <a:t>c = 0 </a:t>
            </a:r>
            <a:r>
              <a:rPr lang="ja-JP" altLang="en-US" sz="2800">
                <a:solidFill>
                  <a:schemeClr val="accent2"/>
                </a:solidFill>
              </a:rPr>
              <a:t>のとき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        すべての </a:t>
            </a:r>
            <a:r>
              <a:rPr lang="en-US" altLang="ja-JP" sz="2800"/>
              <a:t>x </a:t>
            </a:r>
            <a:r>
              <a:rPr lang="ja-JP" altLang="en-US" sz="2800"/>
              <a:t>が解である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a = 0 </a:t>
            </a:r>
            <a:r>
              <a:rPr lang="ja-JP" altLang="en-US" sz="2800">
                <a:solidFill>
                  <a:schemeClr val="accent2"/>
                </a:solidFill>
              </a:rPr>
              <a:t>かつ </a:t>
            </a:r>
            <a:r>
              <a:rPr lang="en-US" altLang="ja-JP" sz="2800">
                <a:solidFill>
                  <a:schemeClr val="accent2"/>
                </a:solidFill>
              </a:rPr>
              <a:t>b = 0 </a:t>
            </a:r>
            <a:r>
              <a:rPr lang="ja-JP" altLang="en-US" sz="2800">
                <a:solidFill>
                  <a:schemeClr val="accent2"/>
                </a:solidFill>
              </a:rPr>
              <a:t>かつ </a:t>
            </a:r>
            <a:r>
              <a:rPr lang="en-US" altLang="ja-JP" sz="2800">
                <a:solidFill>
                  <a:schemeClr val="accent2"/>
                </a:solidFill>
              </a:rPr>
              <a:t>c ≠0 </a:t>
            </a:r>
            <a:r>
              <a:rPr lang="ja-JP" altLang="en-US" sz="2800">
                <a:solidFill>
                  <a:schemeClr val="accent2"/>
                </a:solidFill>
              </a:rPr>
              <a:t>のとき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        解なし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a = 0 </a:t>
            </a:r>
            <a:r>
              <a:rPr lang="ja-JP" altLang="en-US" sz="2800">
                <a:solidFill>
                  <a:schemeClr val="accent2"/>
                </a:solidFill>
              </a:rPr>
              <a:t>かつ </a:t>
            </a:r>
            <a:r>
              <a:rPr lang="en-US" altLang="ja-JP" sz="2800">
                <a:solidFill>
                  <a:schemeClr val="accent2"/>
                </a:solidFill>
              </a:rPr>
              <a:t>b ≠ 0 </a:t>
            </a:r>
            <a:r>
              <a:rPr lang="ja-JP" altLang="en-US" sz="2800">
                <a:solidFill>
                  <a:schemeClr val="accent2"/>
                </a:solidFill>
              </a:rPr>
              <a:t>のとき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        </a:t>
            </a:r>
            <a:r>
              <a:rPr lang="en-US" altLang="ja-JP" sz="2800"/>
              <a:t>x = - c / b</a:t>
            </a:r>
            <a:endParaRPr lang="ja-JP" altLang="en-US" sz="280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課題５．２次方程式の解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1142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57263"/>
            <a:ext cx="8077200" cy="5761037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2800"/>
              <a:t>ある年 </a:t>
            </a:r>
            <a:r>
              <a:rPr lang="en-US" altLang="ja-JP" sz="2800">
                <a:solidFill>
                  <a:schemeClr val="tx2"/>
                </a:solidFill>
              </a:rPr>
              <a:t>y</a:t>
            </a:r>
            <a:r>
              <a:rPr lang="en-US" altLang="ja-JP" sz="2800"/>
              <a:t> </a:t>
            </a:r>
            <a:r>
              <a:rPr lang="ja-JP" altLang="en-US" sz="2800"/>
              <a:t>のある月 </a:t>
            </a:r>
            <a:r>
              <a:rPr lang="en-US" altLang="ja-JP" sz="2800">
                <a:solidFill>
                  <a:schemeClr val="tx2"/>
                </a:solidFill>
              </a:rPr>
              <a:t>m </a:t>
            </a:r>
            <a:r>
              <a:rPr lang="ja-JP" altLang="en-US" sz="2800"/>
              <a:t>のある日 </a:t>
            </a:r>
            <a:r>
              <a:rPr lang="en-US" altLang="ja-JP" sz="2800">
                <a:solidFill>
                  <a:schemeClr val="tx2"/>
                </a:solidFill>
              </a:rPr>
              <a:t>d</a:t>
            </a:r>
            <a:r>
              <a:rPr lang="en-US" altLang="ja-JP" sz="2800"/>
              <a:t> </a:t>
            </a:r>
            <a:r>
              <a:rPr lang="ja-JP" altLang="en-US" sz="2800"/>
              <a:t>の曜日 </a:t>
            </a:r>
            <a:r>
              <a:rPr lang="en-US" altLang="ja-JP" sz="2800">
                <a:solidFill>
                  <a:schemeClr val="tx2"/>
                </a:solidFill>
              </a:rPr>
              <a:t>youbi</a:t>
            </a:r>
            <a:r>
              <a:rPr lang="en-US" altLang="ja-JP" sz="2800"/>
              <a:t> </a:t>
            </a:r>
            <a:r>
              <a:rPr lang="ja-JP" altLang="en-US" sz="2800"/>
              <a:t>から，その「１週間分のリスト」を作る関数を作成し，実行結果を報告しなさい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en-US" altLang="ja-JP" sz="2400">
                <a:solidFill>
                  <a:schemeClr val="tx2"/>
                </a:solidFill>
              </a:rPr>
              <a:t>youbi</a:t>
            </a:r>
            <a:r>
              <a:rPr lang="en-US" altLang="ja-JP" sz="2400"/>
              <a:t> </a:t>
            </a:r>
            <a:r>
              <a:rPr lang="ja-JP" altLang="en-US" sz="2400"/>
              <a:t>は </a:t>
            </a:r>
            <a:r>
              <a:rPr lang="en-US" altLang="ja-JP" sz="2400"/>
              <a:t>0 </a:t>
            </a:r>
            <a:r>
              <a:rPr lang="ja-JP" altLang="en-US" sz="2400"/>
              <a:t>から </a:t>
            </a:r>
            <a:r>
              <a:rPr lang="en-US" altLang="ja-JP" sz="2400"/>
              <a:t>6 </a:t>
            </a:r>
            <a:r>
              <a:rPr lang="ja-JP" altLang="en-US" sz="2400"/>
              <a:t>までの数値で， </a:t>
            </a:r>
            <a:r>
              <a:rPr lang="en-US" altLang="ja-JP" sz="2400"/>
              <a:t>0 </a:t>
            </a:r>
            <a:r>
              <a:rPr lang="ja-JP" altLang="en-US" sz="2400"/>
              <a:t>なら日曜，</a:t>
            </a:r>
            <a:r>
              <a:rPr lang="en-US" altLang="ja-JP" sz="2400"/>
              <a:t>1</a:t>
            </a:r>
            <a:r>
              <a:rPr lang="ja-JP" altLang="en-US" sz="2400"/>
              <a:t>なら月曜・・・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ja-JP" altLang="en-US" sz="2400"/>
              <a:t>「１週間分のリスト」とは，日曜日から土曜日までのリストで，数値あるいは「</a:t>
            </a:r>
            <a:r>
              <a:rPr lang="en-US" altLang="ja-JP" sz="2400"/>
              <a:t>'*</a:t>
            </a:r>
            <a:r>
              <a:rPr lang="ja-JP" altLang="en-US" sz="2400"/>
              <a:t>」である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例えば　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	</a:t>
            </a:r>
            <a:r>
              <a:rPr lang="ja-JP" altLang="en-US" sz="2400">
                <a:solidFill>
                  <a:srgbClr val="008000"/>
                </a:solidFill>
              </a:rPr>
              <a:t>・　</a:t>
            </a:r>
            <a:r>
              <a:rPr lang="en-US" altLang="ja-JP" sz="2400">
                <a:solidFill>
                  <a:srgbClr val="008000"/>
                </a:solidFill>
              </a:rPr>
              <a:t>y = 2004, m = 10, d = 2, youbi = 6 </a:t>
            </a:r>
            <a:r>
              <a:rPr lang="ja-JP" altLang="en-US" sz="2400">
                <a:solidFill>
                  <a:srgbClr val="008000"/>
                </a:solidFill>
              </a:rPr>
              <a:t>のとき　</a:t>
            </a:r>
            <a:br>
              <a:rPr lang="ja-JP" altLang="en-US" sz="2400">
                <a:solidFill>
                  <a:srgbClr val="008000"/>
                </a:solidFill>
              </a:rPr>
            </a:br>
            <a:r>
              <a:rPr lang="en-US" altLang="ja-JP" sz="2400">
                <a:solidFill>
                  <a:srgbClr val="008000"/>
                </a:solidFill>
              </a:rPr>
              <a:t>⇒</a:t>
            </a:r>
            <a:r>
              <a:rPr lang="ja-JP" altLang="en-US" sz="2400">
                <a:solidFill>
                  <a:srgbClr val="008000"/>
                </a:solidFill>
              </a:rPr>
              <a:t>　「</a:t>
            </a:r>
            <a:r>
              <a:rPr lang="en-US" altLang="ja-JP" sz="2400">
                <a:solidFill>
                  <a:srgbClr val="008000"/>
                </a:solidFill>
              </a:rPr>
              <a:t>(list '* '* '* '* '* 1 2)</a:t>
            </a:r>
            <a:r>
              <a:rPr lang="ja-JP" altLang="en-US" sz="2400">
                <a:solidFill>
                  <a:srgbClr val="008000"/>
                </a:solidFill>
              </a:rPr>
              <a:t>」 が出力される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・　</a:t>
            </a:r>
            <a:r>
              <a:rPr lang="en-US" altLang="ja-JP" sz="2400">
                <a:solidFill>
                  <a:srgbClr val="008000"/>
                </a:solidFill>
              </a:rPr>
              <a:t>y = 2004, m = 10, d = 31, youbi = 0 </a:t>
            </a:r>
            <a:r>
              <a:rPr lang="ja-JP" altLang="en-US" sz="2400">
                <a:solidFill>
                  <a:srgbClr val="008000"/>
                </a:solidFill>
              </a:rPr>
              <a:t>のとき　</a:t>
            </a:r>
            <a:br>
              <a:rPr lang="ja-JP" altLang="en-US" sz="2400">
                <a:solidFill>
                  <a:srgbClr val="008000"/>
                </a:solidFill>
              </a:rPr>
            </a:br>
            <a:r>
              <a:rPr lang="en-US" altLang="ja-JP" sz="2400">
                <a:solidFill>
                  <a:srgbClr val="008000"/>
                </a:solidFill>
              </a:rPr>
              <a:t>⇒</a:t>
            </a:r>
            <a:r>
              <a:rPr lang="ja-JP" altLang="en-US" sz="2400">
                <a:solidFill>
                  <a:srgbClr val="008000"/>
                </a:solidFill>
              </a:rPr>
              <a:t>　「</a:t>
            </a:r>
            <a:r>
              <a:rPr lang="en-US" altLang="ja-JP" sz="2400">
                <a:solidFill>
                  <a:srgbClr val="008000"/>
                </a:solidFill>
              </a:rPr>
              <a:t>(list 31 '* '* '* '* '* '*)</a:t>
            </a:r>
            <a:r>
              <a:rPr lang="ja-JP" altLang="en-US" sz="2400">
                <a:solidFill>
                  <a:srgbClr val="008000"/>
                </a:solidFill>
              </a:rPr>
              <a:t>」 が出力される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課題６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03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1728788"/>
            <a:ext cx="6457950" cy="7397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tx2"/>
                </a:solidFill>
              </a:rPr>
              <a:t>cons</a:t>
            </a:r>
            <a:r>
              <a:rPr lang="en-US" altLang="ja-JP" sz="3600"/>
              <a:t> 'x</a:t>
            </a:r>
            <a:r>
              <a:rPr lang="ja-JP" altLang="en-US" sz="3600"/>
              <a:t> </a:t>
            </a:r>
            <a:r>
              <a:rPr lang="en-US" altLang="ja-JP" sz="3600"/>
              <a:t>(</a:t>
            </a:r>
            <a:r>
              <a:rPr lang="en-US" altLang="ja-JP" sz="3600">
                <a:solidFill>
                  <a:schemeClr val="tx2"/>
                </a:solidFill>
              </a:rPr>
              <a:t>cons</a:t>
            </a:r>
            <a:r>
              <a:rPr lang="en-US" altLang="ja-JP" sz="3600"/>
              <a:t> 'y (</a:t>
            </a:r>
            <a:r>
              <a:rPr lang="en-US" altLang="ja-JP" sz="3600">
                <a:solidFill>
                  <a:schemeClr val="tx2"/>
                </a:solidFill>
              </a:rPr>
              <a:t>cons</a:t>
            </a:r>
            <a:r>
              <a:rPr lang="en-US" altLang="ja-JP" sz="3600"/>
              <a:t> 'z empty)))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2195513" y="3424238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517775" y="3595688"/>
            <a:ext cx="3619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x</a:t>
            </a: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3719513" y="3424238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995738" y="3595688"/>
            <a:ext cx="3698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y</a:t>
            </a: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5243513" y="3424238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532438" y="3595688"/>
            <a:ext cx="346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z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V="1">
            <a:off x="3160713" y="3906838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4684713" y="3919538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808413" y="4554538"/>
            <a:ext cx="29051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x, y, z </a:t>
            </a:r>
            <a:r>
              <a:rPr lang="ja-JP" altLang="en-US"/>
              <a:t>のリスト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cons </a:t>
            </a:r>
            <a:r>
              <a:rPr lang="ja-JP" altLang="en-US" dirty="0"/>
              <a:t>の意味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63071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57263"/>
            <a:ext cx="8077200" cy="5761037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2800"/>
              <a:t>ある年 </a:t>
            </a:r>
            <a:r>
              <a:rPr lang="en-US" altLang="ja-JP" sz="2800">
                <a:solidFill>
                  <a:schemeClr val="tx2"/>
                </a:solidFill>
              </a:rPr>
              <a:t>y</a:t>
            </a:r>
            <a:r>
              <a:rPr lang="en-US" altLang="ja-JP" sz="2800"/>
              <a:t> </a:t>
            </a:r>
            <a:r>
              <a:rPr lang="ja-JP" altLang="en-US" sz="2800"/>
              <a:t>のある月 </a:t>
            </a:r>
            <a:r>
              <a:rPr lang="en-US" altLang="ja-JP" sz="2800">
                <a:solidFill>
                  <a:schemeClr val="tx2"/>
                </a:solidFill>
              </a:rPr>
              <a:t>m </a:t>
            </a:r>
            <a:r>
              <a:rPr lang="ja-JP" altLang="en-US" sz="2800"/>
              <a:t>から，その「月のカレンダー」を作る関数を作成し，実行結果を報告しなさい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ja-JP" altLang="en-US" sz="2400"/>
              <a:t>「月のカレンダー」は，リストのリスト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ja-JP" altLang="en-US" sz="2400"/>
              <a:t>１週間で１つのリストとなり，５週間あれば，５つのリストからなる大きな１つのリスト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例えば　</a:t>
            </a:r>
          </a:p>
          <a:p>
            <a:pPr marL="1752600" lvl="3" indent="-381000"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(list</a:t>
            </a:r>
          </a:p>
          <a:p>
            <a:pPr marL="1752600" lvl="3" indent="-381000"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(list '* '* '* '* 1 2 3)</a:t>
            </a:r>
          </a:p>
          <a:p>
            <a:pPr marL="1752600" lvl="3" indent="-381000"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(list 4 5 6 7 8 9 10)</a:t>
            </a:r>
          </a:p>
          <a:p>
            <a:pPr marL="1752600" lvl="3" indent="-381000"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(list 11 12 13 14 15 16 17)</a:t>
            </a:r>
          </a:p>
          <a:p>
            <a:pPr marL="1752600" lvl="3" indent="-381000"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(list 18 19 20 21 22 23 24)</a:t>
            </a:r>
          </a:p>
          <a:p>
            <a:pPr marL="1752600" lvl="3" indent="-381000" eaLnBrk="1" hangingPunct="1">
              <a:lnSpc>
                <a:spcPct val="9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  (list 25 26 27 28 29 30 31))</a:t>
            </a:r>
            <a:endParaRPr lang="ja-JP" altLang="en-US" sz="2800">
              <a:solidFill>
                <a:srgbClr val="008000"/>
              </a:solidFill>
            </a:endParaRP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課題７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2005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57263"/>
            <a:ext cx="8077200" cy="5761037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/>
              <a:t>ある年 </a:t>
            </a:r>
            <a:r>
              <a:rPr lang="en-US" altLang="ja-JP" sz="3600">
                <a:solidFill>
                  <a:schemeClr val="tx2"/>
                </a:solidFill>
              </a:rPr>
              <a:t>y</a:t>
            </a:r>
            <a:r>
              <a:rPr lang="en-US" altLang="ja-JP" sz="3600"/>
              <a:t> </a:t>
            </a:r>
            <a:r>
              <a:rPr lang="ja-JP" altLang="en-US" sz="3600"/>
              <a:t>から，その「年のカレンダー」を作る関数を作成し，実行結果を報告しなさい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ja-JP" altLang="en-US" sz="3200"/>
              <a:t>「年のカレンダー」は，リストのリストのリスト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endParaRPr lang="ja-JP" altLang="en-US" sz="4400">
              <a:solidFill>
                <a:srgbClr val="008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課題８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64752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ja-JP" altLang="en-US" sz="4000"/>
              <a:t>さらに勉強したい人への</a:t>
            </a:r>
            <a:br>
              <a:rPr lang="ja-JP" altLang="en-US" sz="4000"/>
            </a:br>
            <a:r>
              <a:rPr lang="ja-JP" altLang="en-US" sz="4000"/>
              <a:t>補足説明事項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ja-JP" altLang="en-US" sz="32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6441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75" y="1730375"/>
            <a:ext cx="7772400" cy="15097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ja-JP">
                <a:solidFill>
                  <a:schemeClr val="accent2"/>
                </a:solidFill>
              </a:rPr>
              <a:t>(append list ...)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/>
              <a:t>		</a:t>
            </a:r>
            <a:r>
              <a:rPr lang="ja-JP" altLang="en-US"/>
              <a:t>リストの連結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1077913" y="3406775"/>
            <a:ext cx="6340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敢えて自分で書いてみた例を以下に紹介する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リストに関係する関数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44192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338263"/>
            <a:ext cx="8437563" cy="47212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2800"/>
              <a:t>２つのリスト（</a:t>
            </a:r>
            <a:r>
              <a:rPr lang="en-US" altLang="ja-JP" sz="2800"/>
              <a:t>x </a:t>
            </a:r>
            <a:r>
              <a:rPr lang="ja-JP" altLang="en-US" sz="2800"/>
              <a:t>と </a:t>
            </a:r>
            <a:r>
              <a:rPr lang="en-US" altLang="ja-JP" sz="2800"/>
              <a:t>y</a:t>
            </a:r>
            <a:r>
              <a:rPr lang="ja-JP" altLang="en-US" sz="2800"/>
              <a:t>）を連結する関数 </a:t>
            </a:r>
            <a:r>
              <a:rPr lang="en-US" altLang="ja-JP" sz="2800">
                <a:solidFill>
                  <a:schemeClr val="accent2"/>
                </a:solidFill>
              </a:rPr>
              <a:t>my-append</a:t>
            </a:r>
            <a:r>
              <a:rPr lang="en-US" altLang="ja-JP" sz="2800"/>
              <a:t> </a:t>
            </a:r>
            <a:r>
              <a:rPr lang="ja-JP" altLang="en-US" sz="2800"/>
              <a:t>を作り，実行する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n-US" altLang="ja-JP" sz="2400"/>
              <a:t>x </a:t>
            </a:r>
            <a:r>
              <a:rPr lang="ja-JP" altLang="en-US" sz="2400"/>
              <a:t>が空ならば：　</a:t>
            </a:r>
            <a:r>
              <a:rPr lang="en-US" altLang="ja-JP" sz="2400"/>
              <a:t>y </a:t>
            </a:r>
            <a:endParaRPr lang="ja-JP" altLang="en-US" sz="2400"/>
          </a:p>
          <a:p>
            <a:pPr marL="990600" lvl="1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ja-JP" altLang="en-US" sz="2400">
                <a:solidFill>
                  <a:schemeClr val="accent2"/>
                </a:solidFill>
              </a:rPr>
              <a:t>そうで無ければ</a:t>
            </a:r>
            <a:r>
              <a:rPr lang="ja-JP" altLang="en-US" sz="2400"/>
              <a:t>：　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2400"/>
              <a:t>	</a:t>
            </a:r>
            <a:r>
              <a:rPr lang="en-US" altLang="ja-JP" sz="2400"/>
              <a:t>x </a:t>
            </a:r>
            <a:r>
              <a:rPr lang="ja-JP" altLang="en-US" sz="2400"/>
              <a:t>の </a:t>
            </a:r>
            <a:r>
              <a:rPr lang="en-US" altLang="ja-JP" sz="2400"/>
              <a:t>rest </a:t>
            </a:r>
            <a:r>
              <a:rPr lang="ja-JP" altLang="en-US" sz="2400"/>
              <a:t>と </a:t>
            </a:r>
            <a:r>
              <a:rPr lang="en-US" altLang="ja-JP" sz="2400"/>
              <a:t>y </a:t>
            </a:r>
            <a:r>
              <a:rPr lang="ja-JP" altLang="en-US" sz="2400"/>
              <a:t>とを連結し，</a:t>
            </a:r>
            <a:r>
              <a:rPr lang="en-US" altLang="ja-JP" sz="2400"/>
              <a:t>x </a:t>
            </a:r>
            <a:r>
              <a:rPr lang="ja-JP" altLang="en-US" sz="2400"/>
              <a:t>の </a:t>
            </a:r>
            <a:r>
              <a:rPr lang="en-US" altLang="ja-JP" sz="2400"/>
              <a:t>first </a:t>
            </a:r>
            <a:r>
              <a:rPr lang="ja-JP" altLang="en-US" sz="2400"/>
              <a:t>と </a:t>
            </a:r>
            <a:r>
              <a:rPr lang="en-US" altLang="ja-JP" sz="2400"/>
              <a:t>cons </a:t>
            </a:r>
            <a:r>
              <a:rPr lang="ja-JP" altLang="en-US" sz="2400"/>
              <a:t>でつなげる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endParaRPr lang="ja-JP" altLang="en-US" sz="2400"/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endParaRPr lang="ja-JP" altLang="en-US" sz="2400"/>
          </a:p>
          <a:p>
            <a:pPr marL="990600" lvl="1" indent="-533400" eaLnBrk="1" hangingPunct="1">
              <a:lnSpc>
                <a:spcPct val="110000"/>
              </a:lnSpc>
            </a:pPr>
            <a:endParaRPr lang="ja-JP" altLang="en-US" sz="2400"/>
          </a:p>
          <a:p>
            <a:pPr marL="990600" lvl="1" indent="-533400" eaLnBrk="1" hangingPunct="1">
              <a:lnSpc>
                <a:spcPct val="110000"/>
              </a:lnSpc>
            </a:pPr>
            <a:r>
              <a:rPr lang="ja-JP" altLang="en-US" sz="2400"/>
              <a:t>リストが空であるかどうかを調べるために </a:t>
            </a:r>
            <a:r>
              <a:rPr lang="en-US" altLang="ja-JP" sz="2400"/>
              <a:t>empty? </a:t>
            </a:r>
            <a:r>
              <a:rPr lang="ja-JP" altLang="en-US" sz="2400"/>
              <a:t>を使う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724025" y="3876675"/>
            <a:ext cx="2663825" cy="665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603750" y="3863975"/>
            <a:ext cx="2432050" cy="665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2884488" y="44719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/>
              <a:t>x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5614988" y="44592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/>
              <a:t>y</a:t>
            </a: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824038" y="3981450"/>
            <a:ext cx="5270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2400300" y="3990975"/>
            <a:ext cx="184943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1743075" y="3968750"/>
            <a:ext cx="674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first</a:t>
            </a:r>
          </a:p>
        </p:txBody>
      </p:sp>
      <p:sp>
        <p:nvSpPr>
          <p:cNvPr id="90123" name="Text Box 11"/>
          <p:cNvSpPr txBox="1">
            <a:spLocks noChangeArrowheads="1"/>
          </p:cNvSpPr>
          <p:nvPr/>
        </p:nvSpPr>
        <p:spPr bwMode="auto">
          <a:xfrm>
            <a:off x="3019425" y="3970338"/>
            <a:ext cx="6619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rest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例題９．リストの連結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52555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385763" y="2054225"/>
            <a:ext cx="8396287" cy="299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my-append</a:t>
            </a:r>
            <a:r>
              <a:rPr lang="ja-JP" altLang="en-US"/>
              <a:t> </a:t>
            </a:r>
            <a:r>
              <a:rPr lang="en-US" altLang="ja-JP">
                <a:solidFill>
                  <a:schemeClr val="tx2"/>
                </a:solidFill>
              </a:rPr>
              <a:t>x y</a:t>
            </a:r>
            <a:r>
              <a:rPr lang="en-US" altLang="ja-JP"/>
              <a:t>)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   [(empty?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</a:t>
            </a:r>
            <a:r>
              <a:rPr lang="en-US" altLang="ja-JP">
                <a:solidFill>
                  <a:schemeClr val="tx2"/>
                </a:solidFill>
              </a:rPr>
              <a:t>y</a:t>
            </a:r>
            <a:r>
              <a:rPr lang="en-US" altLang="ja-JP"/>
              <a:t>]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   [else (cons (first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</a:t>
            </a:r>
            <a:r>
              <a:rPr lang="en-US" altLang="ja-JP">
                <a:solidFill>
                  <a:schemeClr val="accent2"/>
                </a:solidFill>
              </a:rPr>
              <a:t>(my-append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</a:t>
            </a:r>
            <a:r>
              <a:rPr lang="en-US" altLang="ja-JP">
                <a:solidFill>
                  <a:schemeClr val="tx2"/>
                </a:solidFill>
              </a:rPr>
              <a:t>y</a:t>
            </a:r>
            <a:r>
              <a:rPr lang="en-US" altLang="ja-JP"/>
              <a:t>))]))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2400" b="1"/>
              <a:t>       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my-append </a:t>
            </a:r>
            <a:r>
              <a:rPr lang="ja-JP" altLang="en-US" dirty="0"/>
              <a:t>関数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769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597025" y="3079750"/>
            <a:ext cx="385042" cy="461665"/>
          </a:xfrm>
          <a:prstGeom prst="rect">
            <a:avLst/>
          </a:prstGeom>
          <a:noFill/>
          <a:ln w="9525">
            <a:solidFill>
              <a:srgbClr val="8C57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8C5700"/>
                </a:solidFill>
              </a:rPr>
              <a:t>'x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3260725" y="2536825"/>
            <a:ext cx="546100" cy="400050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060575" y="1857375"/>
            <a:ext cx="3857625" cy="46166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'x</a:t>
            </a:r>
            <a:r>
              <a:rPr lang="ja-JP" altLang="en-US" sz="2400"/>
              <a:t>　　</a:t>
            </a:r>
            <a:r>
              <a:rPr lang="en-US" altLang="ja-JP" sz="2400"/>
              <a:t>'y </a:t>
            </a:r>
            <a:r>
              <a:rPr lang="ja-JP" altLang="en-US" sz="2400"/>
              <a:t>　　</a:t>
            </a:r>
            <a:r>
              <a:rPr lang="en-US" altLang="ja-JP" sz="2400"/>
              <a:t>'z</a:t>
            </a:r>
            <a:r>
              <a:rPr lang="ja-JP" altLang="en-US" sz="2400"/>
              <a:t>　　</a:t>
            </a:r>
            <a:r>
              <a:rPr lang="en-US" altLang="ja-JP" sz="2400"/>
              <a:t>empty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953125" y="1897063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リスト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740025" y="3054350"/>
            <a:ext cx="3197225" cy="46166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'y </a:t>
            </a:r>
            <a:r>
              <a:rPr lang="ja-JP" altLang="en-US" sz="2400"/>
              <a:t>　　</a:t>
            </a:r>
            <a:r>
              <a:rPr lang="en-US" altLang="ja-JP" sz="2400"/>
              <a:t>'z</a:t>
            </a:r>
            <a:r>
              <a:rPr lang="ja-JP" altLang="en-US" sz="2400"/>
              <a:t>　　</a:t>
            </a:r>
            <a:r>
              <a:rPr lang="en-US" altLang="ja-JP" sz="2400"/>
              <a:t>empty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58925" y="3546475"/>
            <a:ext cx="6712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first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743325" y="3559175"/>
            <a:ext cx="6612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rest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3771900" y="4019550"/>
            <a:ext cx="546100" cy="361950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540125" y="4498975"/>
            <a:ext cx="2435225" cy="46166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'z</a:t>
            </a:r>
            <a:r>
              <a:rPr lang="ja-JP" altLang="en-US" sz="2400"/>
              <a:t>　　</a:t>
            </a:r>
            <a:r>
              <a:rPr lang="en-US" altLang="ja-JP" sz="2400"/>
              <a:t>empty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162425" y="4978400"/>
            <a:ext cx="6612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rest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701925" y="4511675"/>
            <a:ext cx="391454" cy="461665"/>
          </a:xfrm>
          <a:prstGeom prst="rect">
            <a:avLst/>
          </a:prstGeom>
          <a:noFill/>
          <a:ln w="9525">
            <a:solidFill>
              <a:srgbClr val="8C57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8C5700"/>
                </a:solidFill>
              </a:rPr>
              <a:t>'y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536825" y="5003800"/>
            <a:ext cx="6712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first</a:t>
            </a:r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4191000" y="5457825"/>
            <a:ext cx="546100" cy="323850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965825" y="3081338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リスト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5940425" y="4538663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リスト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4314825" y="5911850"/>
            <a:ext cx="1673225" cy="46166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empty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4619625" y="6391275"/>
            <a:ext cx="6612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rest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3552825" y="5924550"/>
            <a:ext cx="373820" cy="461665"/>
          </a:xfrm>
          <a:prstGeom prst="rect">
            <a:avLst/>
          </a:prstGeom>
          <a:noFill/>
          <a:ln w="9525">
            <a:solidFill>
              <a:srgbClr val="8C57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8C5700"/>
                </a:solidFill>
              </a:rPr>
              <a:t>'z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3387725" y="6416675"/>
            <a:ext cx="6712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first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5953125" y="5951538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リスト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346075" y="962025"/>
            <a:ext cx="9209088" cy="523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cons </a:t>
            </a:r>
            <a:r>
              <a:rPr lang="ja-JP" altLang="en-US" sz="2800">
                <a:solidFill>
                  <a:schemeClr val="accent2"/>
                </a:solidFill>
              </a:rPr>
              <a:t>は，リストの </a:t>
            </a:r>
            <a:r>
              <a:rPr lang="en-US" altLang="ja-JP" sz="2800">
                <a:solidFill>
                  <a:schemeClr val="accent2"/>
                </a:solidFill>
              </a:rPr>
              <a:t>first </a:t>
            </a:r>
            <a:r>
              <a:rPr lang="ja-JP" altLang="en-US" sz="2800">
                <a:solidFill>
                  <a:schemeClr val="accent2"/>
                </a:solidFill>
              </a:rPr>
              <a:t>と </a:t>
            </a:r>
            <a:r>
              <a:rPr lang="en-US" altLang="ja-JP" sz="2800">
                <a:solidFill>
                  <a:schemeClr val="accent2"/>
                </a:solidFill>
              </a:rPr>
              <a:t>rest </a:t>
            </a:r>
            <a:r>
              <a:rPr lang="ja-JP" altLang="en-US" sz="2800">
                <a:solidFill>
                  <a:schemeClr val="accent2"/>
                </a:solidFill>
              </a:rPr>
              <a:t>をつなげて，リストを作る</a:t>
            </a:r>
          </a:p>
        </p:txBody>
      </p:sp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cons </a:t>
            </a:r>
            <a:r>
              <a:rPr lang="ja-JP" altLang="en-US" sz="4000" dirty="0"/>
              <a:t>の意味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091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5760</Words>
  <Application>Microsoft Office PowerPoint</Application>
  <PresentationFormat>画面に合わせる (4:3)</PresentationFormat>
  <Paragraphs>1016</Paragraphs>
  <Slides>85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85</vt:i4>
      </vt:variant>
    </vt:vector>
  </HeadingPairs>
  <TitlesOfParts>
    <vt:vector size="92" baseType="lpstr"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sp-7. リストの生成 </vt:lpstr>
      <vt:lpstr>アウトライン</vt:lpstr>
      <vt:lpstr>7-1 リストの生成</vt:lpstr>
      <vt:lpstr>リストの表記</vt:lpstr>
      <vt:lpstr>実行結果の例</vt:lpstr>
      <vt:lpstr>コンピュータが行っていること</vt:lpstr>
      <vt:lpstr>cons の実行例</vt:lpstr>
      <vt:lpstr>cons の意味</vt:lpstr>
      <vt:lpstr>cons の意味</vt:lpstr>
      <vt:lpstr>リストと cons の関係</vt:lpstr>
      <vt:lpstr>Scheme の式の構成物</vt:lpstr>
      <vt:lpstr>7-2 パソコン演習</vt:lpstr>
      <vt:lpstr>パソコン演習の進め方</vt:lpstr>
      <vt:lpstr>DrScheme の使用</vt:lpstr>
      <vt:lpstr>例題１．２次方程式</vt:lpstr>
      <vt:lpstr>　</vt:lpstr>
      <vt:lpstr>PowerPoint プレゼンテーション</vt:lpstr>
      <vt:lpstr>「例題１．２次方程式」の手順</vt:lpstr>
      <vt:lpstr>PowerPoint プレゼンテーション</vt:lpstr>
      <vt:lpstr>　</vt:lpstr>
      <vt:lpstr>入力と出力</vt:lpstr>
      <vt:lpstr>quadraric-roots 関数</vt:lpstr>
      <vt:lpstr>例題２．リストの生成</vt:lpstr>
      <vt:lpstr>「例題２．リストの生成」の手順</vt:lpstr>
      <vt:lpstr>PowerPoint プレゼンテーション</vt:lpstr>
      <vt:lpstr>　</vt:lpstr>
      <vt:lpstr>入力と出力</vt:lpstr>
      <vt:lpstr>1list 関数</vt:lpstr>
      <vt:lpstr>リストの生成</vt:lpstr>
      <vt:lpstr>リストの生成 1list</vt:lpstr>
      <vt:lpstr>例題３．ステップ実行　</vt:lpstr>
      <vt:lpstr>「例題３．ステップ実行」の手順</vt:lpstr>
      <vt:lpstr>(1list 3) から   (list 1 1 1) が得られる過程の概略</vt:lpstr>
      <vt:lpstr>(1list 3) から   (cons 1 (1list 2)) が得られる過程</vt:lpstr>
      <vt:lpstr>(1list 3) から   (cons 1 (1list 2)) が得られる過程</vt:lpstr>
      <vt:lpstr>例題４．リストの生成</vt:lpstr>
      <vt:lpstr>「例題４．リストの生成」の手順</vt:lpstr>
      <vt:lpstr>実行結果の例</vt:lpstr>
      <vt:lpstr>入力と出力</vt:lpstr>
      <vt:lpstr>リストの生成</vt:lpstr>
      <vt:lpstr>astlist 関数</vt:lpstr>
      <vt:lpstr>(astlist 3) から   (list '* '* '*) が得られる過程の概略</vt:lpstr>
      <vt:lpstr>例題５．賃金リストの生成</vt:lpstr>
      <vt:lpstr>「例題５．賃金リストの生成」の手順</vt:lpstr>
      <vt:lpstr>PowerPoint プレゼンテーション</vt:lpstr>
      <vt:lpstr>　</vt:lpstr>
      <vt:lpstr>入力と出力</vt:lpstr>
      <vt:lpstr>PowerPoint プレゼンテーション</vt:lpstr>
      <vt:lpstr>賃金リストの生成</vt:lpstr>
      <vt:lpstr>賃金リストの生成</vt:lpstr>
      <vt:lpstr>例題６．ステップ実行　</vt:lpstr>
      <vt:lpstr>「例題６．ステップ実行」の手順</vt:lpstr>
      <vt:lpstr>(hours-&gt;wages (list 5 3 6)) から   (list 60 36 72) が得られる過程の概略</vt:lpstr>
      <vt:lpstr>(hours-&gt;wages (list 5 3 6)) から   (cons 60 (hours-&gt;wages (list 3 6)))が得られる過程</vt:lpstr>
      <vt:lpstr>(hours-&gt;wages (list 5 3 6)) から   (cons 60 (hours-&gt;wages (list 3 6)))が得られる過程</vt:lpstr>
      <vt:lpstr>例題７．かけ算の表</vt:lpstr>
      <vt:lpstr>「例題７．かけ算の表」の手順</vt:lpstr>
      <vt:lpstr>PowerPoint プレゼンテーション</vt:lpstr>
      <vt:lpstr>　</vt:lpstr>
      <vt:lpstr>入力と出力</vt:lpstr>
      <vt:lpstr>PowerPoint プレゼンテーション</vt:lpstr>
      <vt:lpstr>hyou, gyou の関係</vt:lpstr>
      <vt:lpstr>かけ算の表　hyou </vt:lpstr>
      <vt:lpstr>かけ算の表　hyou</vt:lpstr>
      <vt:lpstr>例題８．ステップ実行　</vt:lpstr>
      <vt:lpstr>「例題８．ステップ実行」の手順　(1/2)</vt:lpstr>
      <vt:lpstr>「例題８．ステップ実行」の手順　(2/2)</vt:lpstr>
      <vt:lpstr>(gyou 3 4)から   (list 12 9 6 3) が得られる過程の概略</vt:lpstr>
      <vt:lpstr>(gyou 3 4)から   (cons (gyou 3 3)) が得られる過程</vt:lpstr>
      <vt:lpstr>(gyou 3 4)から   (cons (gyou 3 3)) が得られる過程</vt:lpstr>
      <vt:lpstr>(hyou 5 5)から   結果が得られる過程の概略</vt:lpstr>
      <vt:lpstr>7-3 課題</vt:lpstr>
      <vt:lpstr>課題１</vt:lpstr>
      <vt:lpstr>課題２</vt:lpstr>
      <vt:lpstr>課題２．リストと再帰の組み合わせ</vt:lpstr>
      <vt:lpstr>課題３</vt:lpstr>
      <vt:lpstr>課題４</vt:lpstr>
      <vt:lpstr>課題５．２次方程式の解</vt:lpstr>
      <vt:lpstr>課題６</vt:lpstr>
      <vt:lpstr>課題７</vt:lpstr>
      <vt:lpstr>課題８</vt:lpstr>
      <vt:lpstr>さらに勉強したい人への 補足説明事項</vt:lpstr>
      <vt:lpstr>リストに関係する関数</vt:lpstr>
      <vt:lpstr>例題９．リストの連結</vt:lpstr>
      <vt:lpstr>my-append 関数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リストの生成</dc:title>
  <dc:creator>kaneko kunihiko</dc:creator>
  <cp:lastModifiedBy>me</cp:lastModifiedBy>
  <cp:revision>34</cp:revision>
  <dcterms:created xsi:type="dcterms:W3CDTF">2019-11-02T00:06:04Z</dcterms:created>
  <dcterms:modified xsi:type="dcterms:W3CDTF">2023-01-19T04:01:19Z</dcterms:modified>
</cp:coreProperties>
</file>