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1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A8FF3-88AE-4F9D-AD59-29ED4B7FFDFA}" type="datetime1">
              <a:rPr lang="ja-JP" altLang="en-US" smtClean="0"/>
              <a:t>2023/1/19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92F9C-BACF-4861-BD53-B7CA47ED426C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352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p-6. </a:t>
            </a:r>
            <a:r>
              <a:rPr lang="ja-JP" altLang="en-US" sz="4400" dirty="0">
                <a:latin typeface="メイリオ" panose="020B0604030504040204" pitchFamily="50" charset="-128"/>
              </a:rPr>
              <a:t>リストと繰り返し処理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8178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8266113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600">
                <a:solidFill>
                  <a:schemeClr val="accent2"/>
                </a:solidFill>
              </a:rPr>
              <a:t>n = 0 </a:t>
            </a:r>
            <a:r>
              <a:rPr lang="ja-JP" altLang="en-US" sz="3600">
                <a:solidFill>
                  <a:schemeClr val="accent2"/>
                </a:solidFill>
              </a:rPr>
              <a:t>ならば</a:t>
            </a:r>
            <a:r>
              <a:rPr lang="ja-JP" altLang="en-US" sz="3600"/>
              <a:t>：　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終了条件</a:t>
            </a:r>
            <a:r>
              <a:rPr lang="ja-JP" altLang="en-US" sz="36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/>
              <a:t>		</a:t>
            </a:r>
            <a:r>
              <a:rPr lang="ja-JP" altLang="en-US" sz="3200"/>
              <a:t>リストの </a:t>
            </a:r>
            <a:r>
              <a:rPr lang="en-US" altLang="ja-JP" sz="3200"/>
              <a:t>first</a:t>
            </a:r>
            <a:r>
              <a:rPr lang="en-US" altLang="ja-JP" sz="3600"/>
              <a:t>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自明な解</a:t>
            </a:r>
            <a:r>
              <a:rPr lang="ja-JP" altLang="en-US" sz="36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>
                <a:solidFill>
                  <a:schemeClr val="accent2"/>
                </a:solidFill>
              </a:rPr>
              <a:t>そうで無ければ</a:t>
            </a:r>
            <a:r>
              <a:rPr lang="ja-JP" altLang="en-US" sz="360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3200"/>
              <a:t>「リストの </a:t>
            </a:r>
            <a:r>
              <a:rPr lang="en-US" altLang="ja-JP" sz="3200"/>
              <a:t>rest </a:t>
            </a:r>
            <a:r>
              <a:rPr lang="ja-JP" altLang="en-US" sz="3200"/>
              <a:t>を求める（これもリスト）．その </a:t>
            </a:r>
            <a:r>
              <a:rPr lang="en-US" altLang="ja-JP" sz="3200"/>
              <a:t>n-1 </a:t>
            </a:r>
            <a:r>
              <a:rPr lang="ja-JP" altLang="en-US" sz="3200"/>
              <a:t>番目の要素」が求める解</a:t>
            </a:r>
          </a:p>
          <a:p>
            <a:pPr marL="609600" indent="-609600" eaLnBrk="1" hangingPunct="1">
              <a:buFontTx/>
              <a:buNone/>
            </a:pPr>
            <a:endParaRPr lang="ja-JP" altLang="en-US"/>
          </a:p>
          <a:p>
            <a:pPr marL="609600" indent="-609600" eaLnBrk="1" hangingPunct="1"/>
            <a:endParaRPr lang="ja-JP" altLang="en-US" sz="2800"/>
          </a:p>
          <a:p>
            <a:pPr marL="609600" indent="-609600" eaLnBrk="1" hangingPunct="1"/>
            <a:endParaRPr lang="ja-JP" altLang="en-US" sz="2800"/>
          </a:p>
          <a:p>
            <a:pPr marL="609600" indent="-609600" eaLnBrk="1" hangingPunct="1"/>
            <a:endParaRPr lang="ja-JP" altLang="en-US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 </a:t>
            </a:r>
            <a:r>
              <a:rPr lang="en-US" altLang="ja-JP" dirty="0"/>
              <a:t>n </a:t>
            </a:r>
            <a:r>
              <a:rPr lang="ja-JP" altLang="en-US" dirty="0"/>
              <a:t>番目の要素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51643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308100" y="23812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298700" y="23812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3289300" y="23812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4416425" y="24018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5575300" y="23812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177925" y="28956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first</a:t>
            </a:r>
          </a:p>
        </p:txBody>
      </p:sp>
      <p:sp>
        <p:nvSpPr>
          <p:cNvPr id="107529" name="AutoShape 9"/>
          <p:cNvSpPr>
            <a:spLocks/>
          </p:cNvSpPr>
          <p:nvPr/>
        </p:nvSpPr>
        <p:spPr bwMode="auto">
          <a:xfrm rot="-5386638">
            <a:off x="5029200" y="265113"/>
            <a:ext cx="377825" cy="5972175"/>
          </a:xfrm>
          <a:prstGeom prst="leftBrace">
            <a:avLst>
              <a:gd name="adj1" fmla="val 131723"/>
              <a:gd name="adj2" fmla="val 508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4876800" y="3286125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rest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203200" y="955675"/>
            <a:ext cx="23653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n &gt; 0 </a:t>
            </a:r>
            <a:r>
              <a:rPr lang="ja-JP" altLang="en-US">
                <a:solidFill>
                  <a:schemeClr val="accent2"/>
                </a:solidFill>
              </a:rPr>
              <a:t>のとき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6537325" y="24272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7696200" y="24066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229225" y="1790700"/>
            <a:ext cx="25447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n </a:t>
            </a:r>
            <a:r>
              <a:rPr lang="ja-JP" altLang="en-US">
                <a:solidFill>
                  <a:schemeClr val="tx2"/>
                </a:solidFill>
              </a:rPr>
              <a:t>番目を探す</a:t>
            </a:r>
          </a:p>
        </p:txBody>
      </p: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2311400" y="49974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36" name="Rectangle 16"/>
          <p:cNvSpPr>
            <a:spLocks noChangeArrowheads="1"/>
          </p:cNvSpPr>
          <p:nvPr/>
        </p:nvSpPr>
        <p:spPr bwMode="auto">
          <a:xfrm>
            <a:off x="3302000" y="49974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4429125" y="50180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07538" name="Rectangle 18"/>
          <p:cNvSpPr>
            <a:spLocks noChangeArrowheads="1"/>
          </p:cNvSpPr>
          <p:nvPr/>
        </p:nvSpPr>
        <p:spPr bwMode="auto">
          <a:xfrm>
            <a:off x="5588000" y="49974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6550025" y="50434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7708900" y="50228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41" name="Text Box 21"/>
          <p:cNvSpPr txBox="1">
            <a:spLocks noChangeArrowheads="1"/>
          </p:cNvSpPr>
          <p:nvPr/>
        </p:nvSpPr>
        <p:spPr bwMode="auto">
          <a:xfrm>
            <a:off x="5064125" y="4330700"/>
            <a:ext cx="288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n-1 </a:t>
            </a:r>
            <a:r>
              <a:rPr lang="ja-JP" altLang="en-US">
                <a:solidFill>
                  <a:schemeClr val="tx2"/>
                </a:solidFill>
              </a:rPr>
              <a:t>番目を探す</a:t>
            </a:r>
          </a:p>
        </p:txBody>
      </p:sp>
      <p:sp>
        <p:nvSpPr>
          <p:cNvPr id="107542" name="Rectangle 22"/>
          <p:cNvSpPr>
            <a:spLocks noChangeArrowheads="1"/>
          </p:cNvSpPr>
          <p:nvPr/>
        </p:nvSpPr>
        <p:spPr bwMode="auto">
          <a:xfrm>
            <a:off x="546100" y="1746250"/>
            <a:ext cx="83185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43" name="Rectangle 23"/>
          <p:cNvSpPr>
            <a:spLocks noChangeArrowheads="1"/>
          </p:cNvSpPr>
          <p:nvPr/>
        </p:nvSpPr>
        <p:spPr bwMode="auto">
          <a:xfrm>
            <a:off x="1663700" y="4095750"/>
            <a:ext cx="72009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7544" name="AutoShape 24"/>
          <p:cNvSpPr>
            <a:spLocks noChangeArrowheads="1"/>
          </p:cNvSpPr>
          <p:nvPr/>
        </p:nvSpPr>
        <p:spPr bwMode="auto">
          <a:xfrm>
            <a:off x="342900" y="4667250"/>
            <a:ext cx="1041400" cy="800100"/>
          </a:xfrm>
          <a:prstGeom prst="rightArrow">
            <a:avLst>
              <a:gd name="adj1" fmla="val 50000"/>
              <a:gd name="adj2" fmla="val 325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 </a:t>
            </a:r>
            <a:r>
              <a:rPr lang="en-US" altLang="ja-JP" sz="4000" dirty="0"/>
              <a:t>n </a:t>
            </a:r>
            <a:r>
              <a:rPr lang="ja-JP" altLang="en-US" sz="4000" dirty="0"/>
              <a:t>番目の要素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62379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102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 </a:t>
            </a:r>
            <a:r>
              <a:rPr lang="en-US" altLang="ja-JP" dirty="0"/>
              <a:t>n </a:t>
            </a:r>
            <a:r>
              <a:rPr lang="ja-JP" altLang="en-US" dirty="0"/>
              <a:t>番目の要素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52463" y="2012950"/>
            <a:ext cx="81597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>
                <a:solidFill>
                  <a:schemeClr val="accent2"/>
                </a:solidFill>
              </a:rPr>
              <a:t>my-list-ref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a-list n</a:t>
            </a:r>
            <a:r>
              <a:rPr lang="en-US" altLang="ja-JP" sz="3600" dirty="0"/>
              <a:t>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      [(= n 0) (first</a:t>
            </a:r>
            <a:r>
              <a:rPr lang="ja-JP" altLang="en-US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/>
              <a:t>        [else (</a:t>
            </a:r>
            <a:r>
              <a:rPr lang="en-US" altLang="ja-JP" sz="3600" dirty="0">
                <a:solidFill>
                  <a:schemeClr val="accent2"/>
                </a:solidFill>
              </a:rPr>
              <a:t>my-list-ref</a:t>
            </a:r>
            <a:r>
              <a:rPr lang="en-US" altLang="ja-JP" sz="3600" dirty="0"/>
              <a:t> (rest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 (-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1))]))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  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38300" y="3422650"/>
            <a:ext cx="1258888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981325" y="3433763"/>
            <a:ext cx="2095500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470525" y="3425825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15900" y="3286125"/>
            <a:ext cx="99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終了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条件</a:t>
            </a:r>
          </a:p>
        </p:txBody>
      </p:sp>
    </p:spTree>
    <p:extLst>
      <p:ext uri="{BB962C8B-B14F-4D97-AF65-F5344CB8AC3E}">
        <p14:creationId xmlns:p14="http://schemas.microsoft.com/office/powerpoint/2010/main" val="202382215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3432175" y="3400425"/>
            <a:ext cx="5456238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9571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9572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9573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1543050" y="2500313"/>
            <a:ext cx="150971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(= n 0)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3525838" y="3771900"/>
            <a:ext cx="526573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my-list-ref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</a:t>
            </a:r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109578" name="AutoShape 10"/>
          <p:cNvCxnSpPr>
            <a:cxnSpLocks noChangeShapeType="1"/>
            <a:stCxn id="109571" idx="3"/>
            <a:endCxn id="109570" idx="0"/>
          </p:cNvCxnSpPr>
          <p:nvPr/>
        </p:nvCxnSpPr>
        <p:spPr bwMode="auto">
          <a:xfrm>
            <a:off x="4321175" y="2878138"/>
            <a:ext cx="1839913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598488" y="5480050"/>
            <a:ext cx="47720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(first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 </a:t>
            </a:r>
            <a:r>
              <a:rPr lang="ja-JP" altLang="en-US" sz="2800"/>
              <a:t>が自明な解である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577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341438"/>
            <a:ext cx="819467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/>
              <a:t>my-list-ref </a:t>
            </a:r>
            <a:r>
              <a:rPr lang="ja-JP" altLang="en-US" dirty="0"/>
              <a:t>の内部に </a:t>
            </a:r>
            <a:r>
              <a:rPr lang="en-US" altLang="ja-JP" dirty="0"/>
              <a:t>my-list-ref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my-list-ref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my-list-ref</a:t>
            </a:r>
            <a:r>
              <a:rPr lang="en-US" altLang="ja-JP" dirty="0"/>
              <a:t> (list 11 12 13 14) 1)</a:t>
            </a:r>
            <a:r>
              <a:rPr lang="ja-JP" altLang="en-US" dirty="0">
                <a:solidFill>
                  <a:srgbClr val="0066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		= (</a:t>
            </a:r>
            <a:r>
              <a:rPr lang="en-US" altLang="ja-JP" dirty="0">
                <a:solidFill>
                  <a:schemeClr val="accent2"/>
                </a:solidFill>
              </a:rPr>
              <a:t>my-list-ref</a:t>
            </a:r>
            <a:r>
              <a:rPr lang="en-US" altLang="ja-JP" dirty="0"/>
              <a:t> (list 12 13 14) 0)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169988" y="2087563"/>
            <a:ext cx="7277100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my-list-ref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 n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[(= n 0) (first</a:t>
            </a:r>
            <a:r>
              <a:rPr lang="ja-JP" altLang="en-US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[else (</a:t>
            </a:r>
            <a:r>
              <a:rPr lang="en-US" altLang="ja-JP">
                <a:solidFill>
                  <a:schemeClr val="accent2"/>
                </a:solidFill>
              </a:rPr>
              <a:t>my-list-ref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1))]))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2601913" y="2160588"/>
            <a:ext cx="1838325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3070225" y="3616325"/>
            <a:ext cx="1806575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 </a:t>
            </a:r>
            <a:r>
              <a:rPr lang="en-US" altLang="ja-JP" sz="4000" dirty="0"/>
              <a:t>n </a:t>
            </a:r>
            <a:r>
              <a:rPr lang="ja-JP" altLang="en-US" sz="4000" dirty="0"/>
              <a:t>番目の要素 </a:t>
            </a:r>
            <a:r>
              <a:rPr lang="en-US" altLang="ja-JP" sz="4000" dirty="0"/>
              <a:t>my-list-ref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02837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908175"/>
            <a:ext cx="8229600" cy="17780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sz="3600"/>
              <a:t>リストの要素の個数を求める関数 </a:t>
            </a:r>
            <a:r>
              <a:rPr lang="en-US" altLang="ja-JP" sz="3600">
                <a:solidFill>
                  <a:schemeClr val="accent2"/>
                </a:solidFill>
              </a:rPr>
              <a:t>my-length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  <a:r>
              <a:rPr lang="ja-JP" altLang="en-US" sz="2400"/>
              <a:t>	</a:t>
            </a:r>
            <a:endParaRPr lang="en-US" altLang="ja-JP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例題１０．リストの長さ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8237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6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3338"/>
            <a:ext cx="7821613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601996" y="3629820"/>
            <a:ext cx="63404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98475" y="1114425"/>
            <a:ext cx="7305675" cy="194468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 flipH="1" flipV="1">
            <a:off x="3700463" y="3049588"/>
            <a:ext cx="215900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39905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10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33338"/>
            <a:ext cx="7767637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113668" name="Line 4"/>
          <p:cNvSpPr>
            <a:spLocks noChangeShapeType="1"/>
          </p:cNvSpPr>
          <p:nvPr/>
        </p:nvSpPr>
        <p:spPr bwMode="auto">
          <a:xfrm flipH="1">
            <a:off x="2806700" y="2084388"/>
            <a:ext cx="955675" cy="15176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981075" y="3613150"/>
            <a:ext cx="4675188" cy="4397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2720975" y="927100"/>
            <a:ext cx="5765800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my-length</a:t>
            </a:r>
            <a:r>
              <a:rPr lang="ja-JP" altLang="en-US"/>
              <a:t> </a:t>
            </a:r>
            <a:r>
              <a:rPr lang="en-US" altLang="ja-JP"/>
              <a:t>(list 11 12))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11 12)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476500" y="4475163"/>
            <a:ext cx="4494213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2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654050" y="4025900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 flipH="1" flipV="1">
            <a:off x="1312863" y="4343400"/>
            <a:ext cx="1144587" cy="523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76751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3513138" y="215106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3994150" y="2724150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my-length</a:t>
            </a: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2319338" y="281940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754063" y="2130425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11 12)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6727825" y="28305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6859588" y="2084388"/>
            <a:ext cx="419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2286000" y="4219575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</a:t>
            </a: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6727825" y="4176713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8286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758825" y="2436813"/>
            <a:ext cx="7691438" cy="2857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my-length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[(empty</a:t>
            </a:r>
            <a:r>
              <a:rPr lang="ja-JP" altLang="en-US" sz="3600"/>
              <a:t>?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[else 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         (</a:t>
            </a:r>
            <a:r>
              <a:rPr lang="en-US" altLang="ja-JP" sz="3600">
                <a:solidFill>
                  <a:schemeClr val="accent2"/>
                </a:solidFill>
              </a:rPr>
              <a:t>my-length</a:t>
            </a:r>
            <a:r>
              <a:rPr lang="en-US" altLang="ja-JP" sz="3600"/>
              <a:t> (rest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)))]))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4441825" y="2565400"/>
            <a:ext cx="984250" cy="4746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4903788" y="5610225"/>
            <a:ext cx="43132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</a:t>
            </a:r>
            <a:r>
              <a:rPr lang="en-US" altLang="ja-JP" sz="2800">
                <a:solidFill>
                  <a:srgbClr val="008000"/>
                </a:solidFill>
              </a:rPr>
              <a:t>1</a:t>
            </a:r>
            <a:r>
              <a:rPr lang="ja-JP" altLang="en-US" sz="2800">
                <a:solidFill>
                  <a:srgbClr val="008000"/>
                </a:solidFill>
              </a:rPr>
              <a:t>つ受け取る（入力）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 flipV="1">
            <a:off x="4902200" y="3019425"/>
            <a:ext cx="914400" cy="2654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3214688" y="154781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H="1">
            <a:off x="3265488" y="2043113"/>
            <a:ext cx="160337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2419350" y="2559050"/>
            <a:ext cx="1965325" cy="4921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1003300" y="2562225"/>
            <a:ext cx="1181100" cy="48418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H="1">
            <a:off x="1570038" y="2044700"/>
            <a:ext cx="160337" cy="5095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523875" y="1230313"/>
            <a:ext cx="326231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115725" name="Rectangle 13"/>
          <p:cNvSpPr>
            <a:spLocks noChangeArrowheads="1"/>
          </p:cNvSpPr>
          <p:nvPr/>
        </p:nvSpPr>
        <p:spPr bwMode="auto">
          <a:xfrm>
            <a:off x="1284288" y="3148013"/>
            <a:ext cx="6750050" cy="21034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5726" name="Line 14"/>
          <p:cNvSpPr>
            <a:spLocks noChangeShapeType="1"/>
          </p:cNvSpPr>
          <p:nvPr/>
        </p:nvSpPr>
        <p:spPr bwMode="auto">
          <a:xfrm flipV="1">
            <a:off x="2292350" y="5222875"/>
            <a:ext cx="120650" cy="5572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685800" y="5749925"/>
            <a:ext cx="5211763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a-list</a:t>
            </a:r>
            <a:r>
              <a:rPr lang="ja-JP" altLang="en-US" sz="2800">
                <a:solidFill>
                  <a:srgbClr val="008000"/>
                </a:solidFill>
              </a:rPr>
              <a:t> の値から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リストの長さを求める（出力）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my-length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33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7772400" cy="5031128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dirty="0"/>
              <a:t>数のリスト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 </a:t>
            </a:r>
            <a:r>
              <a:rPr lang="ja-JP" altLang="en-US" dirty="0"/>
              <a:t>から総和を求める関数 </a:t>
            </a:r>
            <a:r>
              <a:rPr lang="en-US" altLang="ja-JP" dirty="0">
                <a:solidFill>
                  <a:schemeClr val="accent2"/>
                </a:solidFill>
              </a:rPr>
              <a:t>list-sum</a:t>
            </a:r>
            <a:r>
              <a:rPr lang="en-US" altLang="ja-JP" dirty="0"/>
              <a:t> </a:t>
            </a:r>
            <a:r>
              <a:rPr lang="ja-JP" altLang="en-US" dirty="0"/>
              <a:t>を作り，実行する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en-US" altLang="ja-JP" dirty="0" err="1"/>
              <a:t>x</a:t>
            </a:r>
            <a:r>
              <a:rPr lang="en-US" altLang="ja-JP" baseline="-25000" dirty="0" err="1"/>
              <a:t>1</a:t>
            </a:r>
            <a:r>
              <a:rPr lang="en-US" altLang="ja-JP" dirty="0"/>
              <a:t>,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2</a:t>
            </a:r>
            <a:r>
              <a:rPr lang="en-US" altLang="ja-JP" dirty="0"/>
              <a:t>, … ,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n</a:t>
            </a:r>
            <a:r>
              <a:rPr lang="en-US" altLang="ja-JP" dirty="0"/>
              <a:t> </a:t>
            </a:r>
            <a:r>
              <a:rPr lang="ja-JP" altLang="en-US" dirty="0"/>
              <a:t>のリストに対して，総和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1</a:t>
            </a:r>
            <a:r>
              <a:rPr lang="en-US" altLang="ja-JP" dirty="0"/>
              <a:t> +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2</a:t>
            </a:r>
            <a:r>
              <a:rPr lang="en-US" altLang="ja-JP" dirty="0"/>
              <a:t> + … +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n</a:t>
            </a:r>
            <a:r>
              <a:rPr lang="en-US" altLang="ja-JP" baseline="-25000" dirty="0"/>
              <a:t> </a:t>
            </a:r>
            <a:r>
              <a:rPr lang="ja-JP" altLang="en-US" dirty="0"/>
              <a:t>を求める</a:t>
            </a:r>
          </a:p>
          <a:p>
            <a:pPr marL="609600" indent="-609600" eaLnBrk="1" hangingPunct="1">
              <a:buFontTx/>
              <a:buNone/>
            </a:pPr>
            <a:endParaRPr lang="ja-JP" altLang="en-US" dirty="0"/>
          </a:p>
          <a:p>
            <a:pPr marL="609600" indent="-609600" eaLnBrk="1" hangingPunct="1"/>
            <a:endParaRPr lang="ja-JP" altLang="en-US" dirty="0"/>
          </a:p>
          <a:p>
            <a:pPr marL="609600" indent="-609600" eaLnBrk="1" hangingPunct="1"/>
            <a:endParaRPr lang="ja-JP" altLang="en-US" dirty="0"/>
          </a:p>
          <a:p>
            <a:pPr marL="609600" indent="-609600" eaLnBrk="1" hangingPunct="1"/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例題１．リストの総和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8601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0" y="893763"/>
            <a:ext cx="6832600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(list 11 12))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[(empty</a:t>
            </a:r>
            <a:r>
              <a:rPr lang="ja-JP" altLang="en-US" sz="2400"/>
              <a:t>? </a:t>
            </a:r>
            <a:r>
              <a:rPr lang="en-US" altLang="ja-JP" sz="2400"/>
              <a:t>(list 11 12))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(rest (list 11 12))))])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(rest (list 11 12))))])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(rest (list 11 12))))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(list 12)))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[(empty</a:t>
            </a:r>
            <a:r>
              <a:rPr lang="ja-JP" altLang="en-US" sz="2400"/>
              <a:t>? </a:t>
            </a:r>
            <a:r>
              <a:rPr lang="en-US" altLang="ja-JP" sz="2400"/>
              <a:t>(list 12))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[else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(rest (list 12))))]))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[else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(rest (list 12))))]))</a:t>
            </a:r>
          </a:p>
        </p:txBody>
      </p:sp>
      <p:sp>
        <p:nvSpPr>
          <p:cNvPr id="11673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61925"/>
            <a:ext cx="9144000" cy="533400"/>
          </a:xfrm>
        </p:spPr>
        <p:txBody>
          <a:bodyPr/>
          <a:lstStyle/>
          <a:p>
            <a:pPr eaLnBrk="1" hangingPunct="1"/>
            <a:r>
              <a:rPr lang="en-US" altLang="ja-JP" sz="2800"/>
              <a:t>(my-list-ref</a:t>
            </a:r>
            <a:r>
              <a:rPr lang="ja-JP" altLang="en-US" sz="2800"/>
              <a:t> (</a:t>
            </a:r>
            <a:r>
              <a:rPr lang="en-US" altLang="ja-JP" sz="2800"/>
              <a:t>list 11 12)) </a:t>
            </a:r>
            <a:r>
              <a:rPr lang="ja-JP" altLang="en-US" sz="2800"/>
              <a:t>から 2 が得られる過程 </a:t>
            </a:r>
            <a:r>
              <a:rPr lang="en-US" altLang="ja-JP" sz="2800"/>
              <a:t>(1/2)</a:t>
            </a:r>
          </a:p>
        </p:txBody>
      </p:sp>
      <p:sp>
        <p:nvSpPr>
          <p:cNvPr id="116740" name="Rectangle 5"/>
          <p:cNvSpPr>
            <a:spLocks noChangeArrowheads="1"/>
          </p:cNvSpPr>
          <p:nvPr/>
        </p:nvSpPr>
        <p:spPr bwMode="auto">
          <a:xfrm>
            <a:off x="38100" y="839788"/>
            <a:ext cx="3055938" cy="4587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16741" name="Text Box 6"/>
          <p:cNvSpPr txBox="1">
            <a:spLocks noChangeArrowheads="1"/>
          </p:cNvSpPr>
          <p:nvPr/>
        </p:nvSpPr>
        <p:spPr bwMode="auto">
          <a:xfrm>
            <a:off x="3049588" y="8096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116742" name="Rectangle 7"/>
          <p:cNvSpPr>
            <a:spLocks noChangeArrowheads="1"/>
          </p:cNvSpPr>
          <p:nvPr/>
        </p:nvSpPr>
        <p:spPr bwMode="auto">
          <a:xfrm>
            <a:off x="292100" y="1316038"/>
            <a:ext cx="8716963" cy="55229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6743" name="Text Box 8"/>
          <p:cNvSpPr txBox="1">
            <a:spLocks noChangeArrowheads="1"/>
          </p:cNvSpPr>
          <p:nvPr/>
        </p:nvSpPr>
        <p:spPr bwMode="auto">
          <a:xfrm>
            <a:off x="4410075" y="6408737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716974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0" y="1074738"/>
            <a:ext cx="6832600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(rest (list 12)))))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empty)))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(+ 1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[(empty</a:t>
            </a:r>
            <a:r>
              <a:rPr lang="ja-JP" altLang="en-US" sz="2400"/>
              <a:t>? </a:t>
            </a:r>
            <a:r>
              <a:rPr lang="en-US" altLang="ja-JP" sz="2400"/>
              <a:t>empty)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[else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empty))]))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(+ 1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[true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[else (+ 1 (</a:t>
            </a:r>
            <a:r>
              <a:rPr lang="en-US" altLang="ja-JP" sz="2400">
                <a:solidFill>
                  <a:schemeClr val="accent2"/>
                </a:solidFill>
              </a:rPr>
              <a:t>my-length</a:t>
            </a:r>
            <a:r>
              <a:rPr lang="en-US" altLang="ja-JP" sz="2400"/>
              <a:t> empty))]))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(+ 1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(+ 1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2</a:t>
            </a:r>
          </a:p>
        </p:txBody>
      </p:sp>
      <p:sp>
        <p:nvSpPr>
          <p:cNvPr id="11776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2800"/>
              <a:t>(my-list-ref</a:t>
            </a:r>
            <a:r>
              <a:rPr lang="ja-JP" altLang="en-US" sz="2800"/>
              <a:t> (</a:t>
            </a:r>
            <a:r>
              <a:rPr lang="en-US" altLang="ja-JP" sz="2800"/>
              <a:t>list 11 12)) </a:t>
            </a:r>
            <a:r>
              <a:rPr lang="ja-JP" altLang="en-US" sz="2800"/>
              <a:t>から 2 が得られる過程 </a:t>
            </a:r>
            <a:r>
              <a:rPr lang="en-US" altLang="ja-JP" sz="2800"/>
              <a:t>(2/2)</a:t>
            </a:r>
          </a:p>
        </p:txBody>
      </p:sp>
      <p:sp>
        <p:nvSpPr>
          <p:cNvPr id="117764" name="Rectangle 5"/>
          <p:cNvSpPr>
            <a:spLocks noChangeArrowheads="1"/>
          </p:cNvSpPr>
          <p:nvPr/>
        </p:nvSpPr>
        <p:spPr bwMode="auto">
          <a:xfrm>
            <a:off x="292100" y="1130300"/>
            <a:ext cx="8716963" cy="36782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7765" name="Text Box 6"/>
          <p:cNvSpPr txBox="1">
            <a:spLocks noChangeArrowheads="1"/>
          </p:cNvSpPr>
          <p:nvPr/>
        </p:nvSpPr>
        <p:spPr bwMode="auto">
          <a:xfrm>
            <a:off x="4945939" y="4346576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117766" name="Rectangle 7"/>
          <p:cNvSpPr>
            <a:spLocks noChangeArrowheads="1"/>
          </p:cNvSpPr>
          <p:nvPr/>
        </p:nvSpPr>
        <p:spPr bwMode="auto">
          <a:xfrm>
            <a:off x="260350" y="4840288"/>
            <a:ext cx="614363" cy="3254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7767" name="Text Box 8"/>
          <p:cNvSpPr txBox="1">
            <a:spLocks noChangeArrowheads="1"/>
          </p:cNvSpPr>
          <p:nvPr/>
        </p:nvSpPr>
        <p:spPr bwMode="auto">
          <a:xfrm>
            <a:off x="895350" y="47752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51400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200"/>
              <a:t>(</a:t>
            </a:r>
            <a:r>
              <a:rPr lang="en-US" altLang="ja-JP" sz="3200"/>
              <a:t>my-length (list 11 12)) </a:t>
            </a:r>
            <a:r>
              <a:rPr lang="ja-JP" altLang="en-US" sz="3200"/>
              <a:t>から </a:t>
            </a:r>
            <a:br>
              <a:rPr lang="ja-JP" altLang="en-US" sz="3200"/>
            </a:br>
            <a:r>
              <a:rPr lang="en-US" altLang="ja-JP" sz="3200"/>
              <a:t>2 </a:t>
            </a:r>
            <a:r>
              <a:rPr lang="ja-JP" altLang="en-US" sz="3200"/>
              <a:t>が得られる過程の概略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338263"/>
            <a:ext cx="8815387" cy="58483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5408613" y="1338263"/>
            <a:ext cx="24831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folHlink"/>
                </a:solidFill>
              </a:rPr>
              <a:t>(</a:t>
            </a:r>
            <a:r>
              <a:rPr lang="en-US" altLang="ja-JP" sz="2400">
                <a:solidFill>
                  <a:schemeClr val="folHlink"/>
                </a:solidFill>
              </a:rPr>
              <a:t>list 11 12) </a:t>
            </a:r>
            <a:r>
              <a:rPr lang="ja-JP" altLang="en-US" sz="2400">
                <a:solidFill>
                  <a:schemeClr val="folHlink"/>
                </a:solidFill>
              </a:rPr>
              <a:t>の長さ</a:t>
            </a:r>
            <a:endParaRPr lang="en-US" altLang="ja-JP" sz="2400">
              <a:solidFill>
                <a:schemeClr val="folHlink"/>
              </a:solidFill>
            </a:endParaRPr>
          </a:p>
        </p:txBody>
      </p:sp>
      <p:sp>
        <p:nvSpPr>
          <p:cNvPr id="118789" name="AutoShape 5"/>
          <p:cNvSpPr>
            <a:spLocks noChangeArrowheads="1"/>
          </p:cNvSpPr>
          <p:nvPr/>
        </p:nvSpPr>
        <p:spPr bwMode="auto">
          <a:xfrm>
            <a:off x="6364421" y="2003276"/>
            <a:ext cx="571500" cy="4000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4738688" y="2630488"/>
            <a:ext cx="3642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folHlink"/>
                </a:solidFill>
              </a:rPr>
              <a:t>(</a:t>
            </a:r>
            <a:r>
              <a:rPr lang="en-US" altLang="ja-JP" sz="2400">
                <a:solidFill>
                  <a:schemeClr val="folHlink"/>
                </a:solidFill>
              </a:rPr>
              <a:t>list 12) </a:t>
            </a:r>
            <a:r>
              <a:rPr lang="ja-JP" altLang="en-US" sz="2400">
                <a:solidFill>
                  <a:schemeClr val="folHlink"/>
                </a:solidFill>
              </a:rPr>
              <a:t>の長さに１を足す</a:t>
            </a:r>
            <a:endParaRPr lang="en-US" altLang="ja-JP" sz="2400">
              <a:solidFill>
                <a:schemeClr val="folHlink"/>
              </a:solidFill>
            </a:endParaRPr>
          </a:p>
        </p:txBody>
      </p:sp>
      <p:sp>
        <p:nvSpPr>
          <p:cNvPr id="118791" name="AutoShape 7"/>
          <p:cNvSpPr>
            <a:spLocks noChangeArrowheads="1"/>
          </p:cNvSpPr>
          <p:nvPr/>
        </p:nvSpPr>
        <p:spPr bwMode="auto">
          <a:xfrm>
            <a:off x="6364421" y="3278039"/>
            <a:ext cx="571500" cy="4000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832350" y="3835400"/>
            <a:ext cx="35175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empty </a:t>
            </a:r>
            <a:r>
              <a:rPr lang="ja-JP" altLang="en-US" sz="2400">
                <a:solidFill>
                  <a:schemeClr val="folHlink"/>
                </a:solidFill>
              </a:rPr>
              <a:t>の長さに２を足す</a:t>
            </a:r>
            <a:endParaRPr lang="en-US" altLang="ja-JP" sz="2400">
              <a:solidFill>
                <a:schemeClr val="folHlink"/>
              </a:solidFill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71450" y="1246188"/>
            <a:ext cx="6832600" cy="566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my-length</a:t>
            </a:r>
            <a:r>
              <a:rPr lang="en-US" altLang="ja-JP" sz="2800"/>
              <a:t> (list 11 12))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(+ 1 (</a:t>
            </a:r>
            <a:r>
              <a:rPr lang="en-US" altLang="ja-JP" sz="2800">
                <a:solidFill>
                  <a:schemeClr val="accent2"/>
                </a:solidFill>
              </a:rPr>
              <a:t>my-length</a:t>
            </a:r>
            <a:r>
              <a:rPr lang="en-US" altLang="ja-JP" sz="2800"/>
              <a:t> (list 12)))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...  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(+ 1 (+ 1 (</a:t>
            </a:r>
            <a:r>
              <a:rPr lang="en-US" altLang="ja-JP" sz="2800">
                <a:solidFill>
                  <a:schemeClr val="accent2"/>
                </a:solidFill>
              </a:rPr>
              <a:t>my-length</a:t>
            </a:r>
            <a:r>
              <a:rPr lang="en-US" altLang="ja-JP" sz="2800"/>
              <a:t> empty)))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(+ 1 (+ 1 0))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(+ 1 1)</a:t>
            </a:r>
          </a:p>
          <a:p>
            <a:pPr eaLnBrk="1" hangingPunct="1">
              <a:lnSpc>
                <a:spcPct val="14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2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39402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487488" y="1441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615950" y="1520825"/>
            <a:ext cx="7785100" cy="2847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>
                <a:solidFill>
                  <a:schemeClr val="accent2"/>
                </a:solidFill>
              </a:rPr>
              <a:t>my-length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    [(= </a:t>
            </a:r>
            <a:r>
              <a:rPr lang="en-US" altLang="ja-JP" sz="3600" dirty="0">
                <a:solidFill>
                  <a:schemeClr val="tx2"/>
                </a:solidFill>
              </a:rPr>
              <a:t>a-list </a:t>
            </a:r>
            <a:r>
              <a:rPr lang="en-US" altLang="ja-JP" sz="3600" dirty="0"/>
              <a:t>empty)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    [else 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                 (</a:t>
            </a:r>
            <a:r>
              <a:rPr lang="en-US" altLang="ja-JP" sz="3600" dirty="0">
                <a:solidFill>
                  <a:schemeClr val="accent2"/>
                </a:solidFill>
              </a:rPr>
              <a:t>my-length</a:t>
            </a:r>
            <a:r>
              <a:rPr lang="en-US" altLang="ja-JP" sz="3600" dirty="0"/>
              <a:t> (rest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)))]))</a:t>
            </a: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1749425" y="2722563"/>
            <a:ext cx="2606675" cy="5191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 flipV="1">
            <a:off x="1225549" y="3270250"/>
            <a:ext cx="796925" cy="1384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163513" y="4716463"/>
            <a:ext cx="813593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終了条件の判定：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正しくは「</a:t>
            </a:r>
            <a:r>
              <a:rPr lang="en-US" altLang="ja-JP" sz="2400" dirty="0"/>
              <a:t>(empty? a-list)</a:t>
            </a:r>
            <a:r>
              <a:rPr lang="ja-JP" altLang="en-US" sz="2400" dirty="0"/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</a:t>
            </a:r>
            <a:r>
              <a:rPr lang="en-US" altLang="ja-JP" sz="2400" dirty="0">
                <a:solidFill>
                  <a:schemeClr val="tx2"/>
                </a:solidFill>
              </a:rPr>
              <a:t>x </a:t>
            </a:r>
            <a:r>
              <a:rPr lang="ja-JP" altLang="en-US" sz="2400" dirty="0">
                <a:solidFill>
                  <a:schemeClr val="tx2"/>
                </a:solidFill>
              </a:rPr>
              <a:t>がリストのとき、</a:t>
            </a:r>
            <a:r>
              <a:rPr lang="en-US" altLang="ja-JP" sz="2400" dirty="0">
                <a:solidFill>
                  <a:schemeClr val="tx2"/>
                </a:solidFill>
              </a:rPr>
              <a:t>(= x empty) </a:t>
            </a:r>
            <a:r>
              <a:rPr lang="ja-JP" altLang="en-US" sz="2400" dirty="0">
                <a:solidFill>
                  <a:schemeClr val="tx2"/>
                </a:solidFill>
              </a:rPr>
              <a:t>は実行エラー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「</a:t>
            </a:r>
            <a:r>
              <a:rPr lang="en-US" altLang="ja-JP" sz="2400" dirty="0"/>
              <a:t>=</a:t>
            </a:r>
            <a:r>
              <a:rPr lang="ja-JP" altLang="en-US" sz="2400" dirty="0"/>
              <a:t>」は数値の比較には使えるが，リスト同士の比較には使えない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よくある勘違い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81201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114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実行エラーの例</a:t>
            </a:r>
          </a:p>
        </p:txBody>
      </p:sp>
      <p:pic>
        <p:nvPicPr>
          <p:cNvPr id="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839788"/>
            <a:ext cx="7486650" cy="595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88843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571625"/>
            <a:ext cx="8267700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solidFill>
                  <a:schemeClr val="accent2"/>
                </a:solidFill>
              </a:rPr>
              <a:t>リストが空ならば</a:t>
            </a:r>
            <a:r>
              <a:rPr lang="ja-JP" altLang="en-US" sz="2800" dirty="0"/>
              <a:t>：　</a:t>
            </a:r>
            <a:r>
              <a:rPr lang="en-US" altLang="ja-JP" sz="2800" dirty="0">
                <a:solidFill>
                  <a:schemeClr val="tx2"/>
                </a:solidFill>
              </a:rPr>
              <a:t>→</a:t>
            </a:r>
            <a:r>
              <a:rPr lang="ja-JP" altLang="en-US" sz="2800" dirty="0">
                <a:solidFill>
                  <a:schemeClr val="tx2"/>
                </a:solidFill>
              </a:rPr>
              <a:t>　終了条件</a:t>
            </a:r>
            <a:r>
              <a:rPr lang="ja-JP" altLang="en-US" sz="2800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0	 		</a:t>
            </a:r>
            <a:r>
              <a:rPr lang="en-US" altLang="ja-JP" sz="2800" dirty="0">
                <a:solidFill>
                  <a:schemeClr val="tx2"/>
                </a:solidFill>
              </a:rPr>
              <a:t>→</a:t>
            </a:r>
            <a:r>
              <a:rPr lang="ja-JP" altLang="en-US" sz="2800" dirty="0">
                <a:solidFill>
                  <a:schemeClr val="tx2"/>
                </a:solidFill>
              </a:rPr>
              <a:t>　自明な解</a:t>
            </a:r>
            <a:r>
              <a:rPr lang="ja-JP" altLang="en-US" sz="2800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2800" dirty="0">
                <a:solidFill>
                  <a:schemeClr val="accent2"/>
                </a:solidFill>
              </a:rPr>
              <a:t>そうで無ければ</a:t>
            </a:r>
            <a:r>
              <a:rPr lang="ja-JP" altLang="en-US" sz="2800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</a:pPr>
            <a:r>
              <a:rPr lang="ja-JP" altLang="en-US" sz="2800" dirty="0"/>
              <a:t>リストの </a:t>
            </a:r>
            <a:r>
              <a:rPr lang="en-US" altLang="ja-JP" sz="2800" dirty="0"/>
              <a:t>rest </a:t>
            </a:r>
            <a:r>
              <a:rPr lang="ja-JP" altLang="en-US" sz="2800" dirty="0"/>
              <a:t>を求める（これもリスト）．「その長さに１を足したもの」が，求める総和である</a:t>
            </a:r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リストの長さ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5818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289050" y="22669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2279650" y="22669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3270250" y="22669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4397375" y="22875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5556250" y="22669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158875" y="27813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first</a:t>
            </a:r>
          </a:p>
        </p:txBody>
      </p:sp>
      <p:sp>
        <p:nvSpPr>
          <p:cNvPr id="122889" name="AutoShape 9"/>
          <p:cNvSpPr>
            <a:spLocks/>
          </p:cNvSpPr>
          <p:nvPr/>
        </p:nvSpPr>
        <p:spPr bwMode="auto">
          <a:xfrm rot="-5386638">
            <a:off x="5010150" y="150813"/>
            <a:ext cx="377825" cy="5972175"/>
          </a:xfrm>
          <a:prstGeom prst="leftBrace">
            <a:avLst>
              <a:gd name="adj1" fmla="val 131723"/>
              <a:gd name="adj2" fmla="val 508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4857750" y="3171825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rest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84150" y="814388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リストが空で無いとき</a:t>
            </a:r>
          </a:p>
        </p:txBody>
      </p: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6518275" y="23129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7677150" y="22923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2292350" y="48831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3282950" y="48831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4410075" y="49037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22897" name="Rectangle 17"/>
          <p:cNvSpPr>
            <a:spLocks noChangeArrowheads="1"/>
          </p:cNvSpPr>
          <p:nvPr/>
        </p:nvSpPr>
        <p:spPr bwMode="auto">
          <a:xfrm>
            <a:off x="5568950" y="48831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6530975" y="4929188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122899" name="Rectangle 19"/>
          <p:cNvSpPr>
            <a:spLocks noChangeArrowheads="1"/>
          </p:cNvSpPr>
          <p:nvPr/>
        </p:nvSpPr>
        <p:spPr bwMode="auto">
          <a:xfrm>
            <a:off x="7689850" y="4908550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00" name="Rectangle 20"/>
          <p:cNvSpPr>
            <a:spLocks noChangeArrowheads="1"/>
          </p:cNvSpPr>
          <p:nvPr/>
        </p:nvSpPr>
        <p:spPr bwMode="auto">
          <a:xfrm>
            <a:off x="527050" y="1631950"/>
            <a:ext cx="83185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01" name="Rectangle 21"/>
          <p:cNvSpPr>
            <a:spLocks noChangeArrowheads="1"/>
          </p:cNvSpPr>
          <p:nvPr/>
        </p:nvSpPr>
        <p:spPr bwMode="auto">
          <a:xfrm>
            <a:off x="1644650" y="3981450"/>
            <a:ext cx="72009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02" name="AutoShape 22"/>
          <p:cNvSpPr>
            <a:spLocks noChangeArrowheads="1"/>
          </p:cNvSpPr>
          <p:nvPr/>
        </p:nvSpPr>
        <p:spPr bwMode="auto">
          <a:xfrm>
            <a:off x="323850" y="4552950"/>
            <a:ext cx="1041400" cy="800100"/>
          </a:xfrm>
          <a:prstGeom prst="rightArrow">
            <a:avLst>
              <a:gd name="adj1" fmla="val 50000"/>
              <a:gd name="adj2" fmla="val 325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3025775" y="1611313"/>
            <a:ext cx="2646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長さを求める</a:t>
            </a:r>
          </a:p>
        </p:txBody>
      </p:sp>
      <p:sp>
        <p:nvSpPr>
          <p:cNvPr id="122904" name="Text Box 24"/>
          <p:cNvSpPr txBox="1">
            <a:spLocks noChangeArrowheads="1"/>
          </p:cNvSpPr>
          <p:nvPr/>
        </p:nvSpPr>
        <p:spPr bwMode="auto">
          <a:xfrm>
            <a:off x="4029075" y="3998913"/>
            <a:ext cx="2646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長さを求める</a:t>
            </a:r>
          </a:p>
        </p:txBody>
      </p:sp>
      <p:sp>
        <p:nvSpPr>
          <p:cNvPr id="122905" name="Text Box 25"/>
          <p:cNvSpPr txBox="1">
            <a:spLocks noChangeArrowheads="1"/>
          </p:cNvSpPr>
          <p:nvPr/>
        </p:nvSpPr>
        <p:spPr bwMode="auto">
          <a:xfrm>
            <a:off x="3559175" y="5486400"/>
            <a:ext cx="39798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（それを１</a:t>
            </a:r>
            <a:r>
              <a:rPr lang="en-US" altLang="ja-JP">
                <a:solidFill>
                  <a:schemeClr val="tx2"/>
                </a:solidFill>
              </a:rPr>
              <a:t> </a:t>
            </a:r>
            <a:r>
              <a:rPr lang="ja-JP" altLang="en-US">
                <a:solidFill>
                  <a:schemeClr val="tx2"/>
                </a:solidFill>
              </a:rPr>
              <a:t>と足す）</a:t>
            </a: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リストの長さ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00962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117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リストの長さ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14388" y="2066925"/>
            <a:ext cx="8305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(define (</a:t>
            </a:r>
            <a:r>
              <a:rPr lang="en-US" altLang="ja-JP" sz="4000">
                <a:solidFill>
                  <a:schemeClr val="accent2"/>
                </a:solidFill>
              </a:rPr>
              <a:t>my-length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[(empty</a:t>
            </a:r>
            <a:r>
              <a:rPr lang="ja-JP" altLang="en-US" sz="4000"/>
              <a:t>?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[else 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                     (</a:t>
            </a:r>
            <a:r>
              <a:rPr lang="en-US" altLang="ja-JP" sz="4000">
                <a:solidFill>
                  <a:schemeClr val="accent2"/>
                </a:solidFill>
              </a:rPr>
              <a:t>my-length</a:t>
            </a:r>
            <a:r>
              <a:rPr lang="en-US" altLang="ja-JP" sz="4000"/>
              <a:t> (rest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      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31988" y="3333750"/>
            <a:ext cx="2998787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027613" y="3332163"/>
            <a:ext cx="304800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548313" y="3336925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107950" y="3349625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終了条件</a:t>
            </a:r>
          </a:p>
        </p:txBody>
      </p:sp>
    </p:spTree>
    <p:extLst>
      <p:ext uri="{BB962C8B-B14F-4D97-AF65-F5344CB8AC3E}">
        <p14:creationId xmlns:p14="http://schemas.microsoft.com/office/powerpoint/2010/main" val="22384346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3773488" y="3400425"/>
            <a:ext cx="5064125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1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1098550" y="2547938"/>
            <a:ext cx="26209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3921125" y="3606800"/>
            <a:ext cx="48291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(</a:t>
            </a:r>
            <a:r>
              <a:rPr lang="en-US" altLang="ja-JP">
                <a:solidFill>
                  <a:schemeClr val="accent2"/>
                </a:solidFill>
              </a:rPr>
              <a:t>my-length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</a:t>
            </a: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124938" name="AutoShape 10"/>
          <p:cNvCxnSpPr>
            <a:cxnSpLocks noChangeShapeType="1"/>
            <a:stCxn id="124931" idx="3"/>
            <a:endCxn id="124930" idx="0"/>
          </p:cNvCxnSpPr>
          <p:nvPr/>
        </p:nvCxnSpPr>
        <p:spPr bwMode="auto">
          <a:xfrm>
            <a:off x="4321175" y="2878138"/>
            <a:ext cx="198437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877888" y="5492750"/>
            <a:ext cx="33258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 </a:t>
            </a:r>
            <a:r>
              <a:rPr lang="ja-JP" altLang="en-US" sz="2800"/>
              <a:t>が自明な解である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6125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484313"/>
            <a:ext cx="819467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/>
              <a:t>my-length </a:t>
            </a:r>
            <a:r>
              <a:rPr lang="ja-JP" altLang="en-US" dirty="0"/>
              <a:t>の内部に </a:t>
            </a:r>
            <a:r>
              <a:rPr lang="en-US" altLang="ja-JP" dirty="0"/>
              <a:t>my-length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my-length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	例： </a:t>
            </a: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my-length</a:t>
            </a:r>
            <a:r>
              <a:rPr lang="en-US" altLang="ja-JP" sz="2800" dirty="0"/>
              <a:t> (list 11</a:t>
            </a:r>
            <a:r>
              <a:rPr lang="ja-JP" altLang="en-US" sz="2800" dirty="0"/>
              <a:t> </a:t>
            </a:r>
            <a:r>
              <a:rPr lang="en-US" altLang="ja-JP" sz="2800" dirty="0"/>
              <a:t>12)) </a:t>
            </a:r>
            <a:br>
              <a:rPr lang="en-US" altLang="ja-JP" sz="2800" dirty="0"/>
            </a:br>
            <a:r>
              <a:rPr lang="en-US" altLang="ja-JP" sz="2800" dirty="0"/>
              <a:t>		= = (+ 1 (</a:t>
            </a:r>
            <a:r>
              <a:rPr lang="en-US" altLang="ja-JP" sz="2800" dirty="0">
                <a:solidFill>
                  <a:schemeClr val="accent2"/>
                </a:solidFill>
              </a:rPr>
              <a:t>my-length</a:t>
            </a:r>
            <a:r>
              <a:rPr lang="en-US" altLang="ja-JP" sz="2800" dirty="0"/>
              <a:t> (list 12)))</a:t>
            </a:r>
            <a:endParaRPr lang="en-US" altLang="ja-JP" sz="2800" dirty="0">
              <a:solidFill>
                <a:srgbClr val="006600"/>
              </a:solidFill>
            </a:endParaRP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169988" y="2128838"/>
            <a:ext cx="6680200" cy="2538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my-length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[(empty</a:t>
            </a:r>
            <a:r>
              <a:rPr lang="ja-JP" altLang="en-US"/>
              <a:t>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[else 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   (</a:t>
            </a:r>
            <a:r>
              <a:rPr lang="en-US" altLang="ja-JP">
                <a:solidFill>
                  <a:schemeClr val="accent2"/>
                </a:solidFill>
              </a:rPr>
              <a:t>my-length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)))]))</a:t>
            </a: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2614613" y="2201863"/>
            <a:ext cx="1738312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3313113" y="4143376"/>
            <a:ext cx="1738312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リストの長さ </a:t>
            </a:r>
            <a:r>
              <a:rPr lang="en-US" altLang="ja-JP" sz="4000" dirty="0"/>
              <a:t>my-length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07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61783" y="705828"/>
            <a:ext cx="78279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38033" y="1799615"/>
            <a:ext cx="6696075" cy="25384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[else (+ (first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)))]))</a:t>
            </a:r>
            <a:endParaRPr lang="ja-JP" alt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57020" y="4399940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/>
              <a:t>2</a:t>
            </a:r>
            <a:r>
              <a:rPr lang="en-US" altLang="ja-JP" sz="2800" dirty="0"/>
              <a:t>. </a:t>
            </a:r>
            <a:r>
              <a:rPr lang="ja-JP" altLang="en-US" sz="2800" dirty="0"/>
              <a:t>その後，次を「</a:t>
            </a:r>
            <a:r>
              <a:rPr lang="ja-JP" altLang="en-US" sz="2800" dirty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dirty="0"/>
              <a:t>」で実行しなさい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023691" y="6267450"/>
            <a:ext cx="5396643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93583" y="5041290"/>
            <a:ext cx="6696075" cy="10763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sum</a:t>
            </a:r>
            <a:r>
              <a:rPr lang="ja-JP" altLang="en-US"/>
              <a:t> </a:t>
            </a:r>
            <a:r>
              <a:rPr lang="en-US" altLang="ja-JP"/>
              <a:t>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sum</a:t>
            </a:r>
            <a:r>
              <a:rPr lang="en-US" altLang="ja-JP"/>
              <a:t> (list 11</a:t>
            </a:r>
            <a:r>
              <a:rPr lang="ja-JP" altLang="en-US"/>
              <a:t> </a:t>
            </a:r>
            <a:r>
              <a:rPr lang="en-US" altLang="ja-JP"/>
              <a:t>12 13))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>
                <a:solidFill>
                  <a:schemeClr val="accent2"/>
                </a:solidFill>
              </a:rPr>
              <a:t>「例題１．リストの総和」の手順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41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450"/>
            <a:ext cx="7975600" cy="680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601996" y="4128293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06438" y="1171575"/>
            <a:ext cx="7472362" cy="2393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 flipV="1">
            <a:off x="3517900" y="355123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17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1455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395288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2806700" y="2187575"/>
            <a:ext cx="955675" cy="15176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92113" y="3716338"/>
            <a:ext cx="4675187" cy="43973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720975" y="1030288"/>
            <a:ext cx="5678488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ja-JP" altLang="en-US"/>
              <a:t> </a:t>
            </a:r>
            <a:r>
              <a:rPr lang="en-US" altLang="ja-JP"/>
              <a:t>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 2 3)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887538" y="4578350"/>
            <a:ext cx="4494212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6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65088" y="4129088"/>
            <a:ext cx="639762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 flipV="1">
            <a:off x="723900" y="4446588"/>
            <a:ext cx="1144588" cy="523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216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00257" y="1973447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768594" y="2541772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list-sum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1906457" y="264178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15807" y="1952809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 2 3)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314944" y="265289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446707" y="1906772"/>
            <a:ext cx="419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873119" y="3894322"/>
            <a:ext cx="29543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１つのリスト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314944" y="3851459"/>
            <a:ext cx="2492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１つの数値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112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58825" y="2436813"/>
            <a:ext cx="7691438" cy="2857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list-sum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[(empty?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[else (+ (first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      (</a:t>
            </a:r>
            <a:r>
              <a:rPr lang="en-US" altLang="ja-JP" sz="3600">
                <a:solidFill>
                  <a:schemeClr val="accent2"/>
                </a:solidFill>
              </a:rPr>
              <a:t>list-sum</a:t>
            </a:r>
            <a:r>
              <a:rPr lang="en-US" altLang="ja-JP" sz="3600"/>
              <a:t> (rest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)))]))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89388" y="2565400"/>
            <a:ext cx="984250" cy="4746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903788" y="5610225"/>
            <a:ext cx="43132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</a:t>
            </a:r>
            <a:r>
              <a:rPr lang="en-US" altLang="ja-JP" sz="2800">
                <a:solidFill>
                  <a:srgbClr val="008000"/>
                </a:solidFill>
              </a:rPr>
              <a:t>1</a:t>
            </a:r>
            <a:r>
              <a:rPr lang="ja-JP" altLang="en-US" sz="2800">
                <a:solidFill>
                  <a:srgbClr val="008000"/>
                </a:solidFill>
              </a:rPr>
              <a:t>つ受け取る（入力）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 flipV="1">
            <a:off x="4902200" y="3019425"/>
            <a:ext cx="914400" cy="2654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214688" y="154781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265488" y="2043113"/>
            <a:ext cx="160337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419350" y="2559050"/>
            <a:ext cx="1525588" cy="4921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003300" y="2562225"/>
            <a:ext cx="1181100" cy="48418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1570038" y="2044700"/>
            <a:ext cx="160337" cy="5095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23875" y="1230313"/>
            <a:ext cx="326231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304925" y="3148013"/>
            <a:ext cx="6724650" cy="21034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2292350" y="5222875"/>
            <a:ext cx="120650" cy="5572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85800" y="5749925"/>
            <a:ext cx="5211763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a-list</a:t>
            </a:r>
            <a:r>
              <a:rPr lang="ja-JP" altLang="en-US" sz="2800">
                <a:solidFill>
                  <a:srgbClr val="008000"/>
                </a:solidFill>
              </a:rPr>
              <a:t> の値から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リストの総和を求める（出力）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list-sum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715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571625"/>
            <a:ext cx="8267700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solidFill>
                  <a:schemeClr val="accent2"/>
                </a:solidFill>
              </a:rPr>
              <a:t>リストが空ならば</a:t>
            </a:r>
            <a:r>
              <a:rPr lang="ja-JP" altLang="en-US" sz="2800" dirty="0"/>
              <a:t>：　</a:t>
            </a:r>
            <a:r>
              <a:rPr lang="en-US" altLang="ja-JP" sz="2800" dirty="0">
                <a:solidFill>
                  <a:schemeClr val="tx2"/>
                </a:solidFill>
              </a:rPr>
              <a:t>→</a:t>
            </a:r>
            <a:r>
              <a:rPr lang="ja-JP" altLang="en-US" sz="2800" dirty="0">
                <a:solidFill>
                  <a:schemeClr val="tx2"/>
                </a:solidFill>
              </a:rPr>
              <a:t>　終了条件</a:t>
            </a:r>
            <a:r>
              <a:rPr lang="ja-JP" altLang="en-US" sz="2800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0	 		</a:t>
            </a:r>
            <a:r>
              <a:rPr lang="en-US" altLang="ja-JP" sz="2800" dirty="0">
                <a:solidFill>
                  <a:schemeClr val="tx2"/>
                </a:solidFill>
              </a:rPr>
              <a:t>→</a:t>
            </a:r>
            <a:r>
              <a:rPr lang="ja-JP" altLang="en-US" sz="2800" dirty="0">
                <a:solidFill>
                  <a:schemeClr val="tx2"/>
                </a:solidFill>
              </a:rPr>
              <a:t>　自明な解</a:t>
            </a:r>
            <a:r>
              <a:rPr lang="ja-JP" altLang="en-US" sz="2800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2800" dirty="0">
                <a:solidFill>
                  <a:schemeClr val="accent2"/>
                </a:solidFill>
              </a:rPr>
              <a:t>そうで無ければ</a:t>
            </a:r>
            <a:r>
              <a:rPr lang="ja-JP" altLang="en-US" sz="2800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</a:pPr>
            <a:r>
              <a:rPr lang="ja-JP" altLang="en-US" sz="2800" dirty="0"/>
              <a:t>リストの </a:t>
            </a:r>
            <a:r>
              <a:rPr lang="en-US" altLang="ja-JP" sz="2800" dirty="0"/>
              <a:t>rest </a:t>
            </a:r>
            <a:r>
              <a:rPr lang="ja-JP" altLang="en-US" sz="2800" dirty="0"/>
              <a:t>を求める（これもリスト）．「その総和と，リストの先頭との和」が，求める総和である</a:t>
            </a:r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リストの総和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757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26553" y="23250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17153" y="23250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207753" y="23250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334878" y="2345716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493753" y="23250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096378" y="2839428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first</a:t>
            </a:r>
          </a:p>
        </p:txBody>
      </p:sp>
      <p:sp>
        <p:nvSpPr>
          <p:cNvPr id="21513" name="AutoShape 9"/>
          <p:cNvSpPr>
            <a:spLocks/>
          </p:cNvSpPr>
          <p:nvPr/>
        </p:nvSpPr>
        <p:spPr bwMode="auto">
          <a:xfrm rot="-5386638">
            <a:off x="4947653" y="208941"/>
            <a:ext cx="377825" cy="5972175"/>
          </a:xfrm>
          <a:prstGeom prst="leftBrace">
            <a:avLst>
              <a:gd name="adj1" fmla="val 131723"/>
              <a:gd name="adj2" fmla="val 508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4795253" y="3229953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rest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21653" y="872516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リストが空で無いとき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6455778" y="2371116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614653" y="23504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229853" y="49412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3220453" y="49412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347578" y="4961916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5506453" y="49412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468478" y="4987316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7627353" y="4966678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464553" y="1690078"/>
            <a:ext cx="83185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1582153" y="4039578"/>
            <a:ext cx="72009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261353" y="4611078"/>
            <a:ext cx="1041400" cy="800100"/>
          </a:xfrm>
          <a:prstGeom prst="rightArrow">
            <a:avLst>
              <a:gd name="adj1" fmla="val 50000"/>
              <a:gd name="adj2" fmla="val 325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963278" y="1669441"/>
            <a:ext cx="2646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総和を求める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966578" y="4057041"/>
            <a:ext cx="2646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総和を求める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696578" y="5544528"/>
            <a:ext cx="6384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（それを，リストの </a:t>
            </a:r>
            <a:r>
              <a:rPr lang="en-US" altLang="ja-JP">
                <a:solidFill>
                  <a:schemeClr val="tx2"/>
                </a:solidFill>
              </a:rPr>
              <a:t>first </a:t>
            </a:r>
            <a:r>
              <a:rPr lang="ja-JP" altLang="en-US">
                <a:solidFill>
                  <a:schemeClr val="tx2"/>
                </a:solidFill>
              </a:rPr>
              <a:t>と足す）</a:t>
            </a: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リストの総和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17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8100" y="1838325"/>
            <a:ext cx="77089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4000"/>
              <a:t>(define (</a:t>
            </a:r>
            <a:r>
              <a:rPr lang="en-US" altLang="ja-JP" sz="4000">
                <a:solidFill>
                  <a:schemeClr val="accent2"/>
                </a:solidFill>
              </a:rPr>
              <a:t>list-sum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(cond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[(empty?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 0]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[else (+ (first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             (</a:t>
            </a:r>
            <a:r>
              <a:rPr lang="en-US" altLang="ja-JP" sz="4000">
                <a:solidFill>
                  <a:schemeClr val="accent2"/>
                </a:solidFill>
              </a:rPr>
              <a:t>list-sum</a:t>
            </a:r>
            <a:r>
              <a:rPr lang="en-US" altLang="ja-JP" sz="4000"/>
              <a:t> (rest </a:t>
            </a:r>
            <a:r>
              <a:rPr lang="en-US" altLang="ja-JP" sz="4000">
                <a:solidFill>
                  <a:schemeClr val="tx2"/>
                </a:solidFill>
              </a:rPr>
              <a:t>a-list</a:t>
            </a:r>
            <a:r>
              <a:rPr lang="en-US" altLang="ja-JP" sz="4000"/>
              <a:t>)))]))</a:t>
            </a:r>
            <a:endParaRPr lang="ja-JP" altLang="en-US" sz="400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179638" y="3371850"/>
            <a:ext cx="2998787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182394" y="3371850"/>
            <a:ext cx="304800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795963" y="3375025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39700" y="3387725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終了条件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リストの総和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7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6-1</a:t>
            </a:r>
            <a:r>
              <a:rPr lang="ja-JP" altLang="en-US" dirty="0"/>
              <a:t> リストと繰り返し処理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6-2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6-3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847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773488" y="3400425"/>
            <a:ext cx="5064125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098550" y="2547938"/>
            <a:ext cx="26209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859213" y="3543300"/>
            <a:ext cx="4902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(+ (first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(</a:t>
            </a:r>
            <a:r>
              <a:rPr lang="en-US" altLang="ja-JP" sz="3600">
                <a:solidFill>
                  <a:schemeClr val="accent2"/>
                </a:solidFill>
              </a:rPr>
              <a:t>list-sum</a:t>
            </a:r>
            <a:r>
              <a:rPr lang="ja-JP" altLang="en-US" sz="3600"/>
              <a:t> </a:t>
            </a:r>
            <a:r>
              <a:rPr lang="en-US" altLang="ja-JP" sz="3600"/>
              <a:t>(rest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)))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23562" name="AutoShape 10"/>
          <p:cNvCxnSpPr>
            <a:cxnSpLocks noChangeShapeType="1"/>
            <a:stCxn id="23555" idx="3"/>
            <a:endCxn id="23554" idx="0"/>
          </p:cNvCxnSpPr>
          <p:nvPr/>
        </p:nvCxnSpPr>
        <p:spPr bwMode="auto">
          <a:xfrm>
            <a:off x="4321175" y="2878138"/>
            <a:ext cx="198437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877888" y="5492750"/>
            <a:ext cx="33258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 </a:t>
            </a:r>
            <a:r>
              <a:rPr lang="ja-JP" altLang="en-US" sz="2800"/>
              <a:t>が自明な解である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137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484313"/>
            <a:ext cx="819467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/>
              <a:t>list-sum </a:t>
            </a:r>
            <a:r>
              <a:rPr lang="ja-JP" altLang="en-US" dirty="0"/>
              <a:t>の内部に </a:t>
            </a:r>
            <a:r>
              <a:rPr lang="en-US" altLang="ja-JP" dirty="0"/>
              <a:t>list-sum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sum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list-sum</a:t>
            </a:r>
            <a:r>
              <a:rPr lang="en-US" altLang="ja-JP" dirty="0"/>
              <a:t> </a:t>
            </a:r>
            <a:r>
              <a:rPr lang="ja-JP" altLang="en-US" dirty="0"/>
              <a:t>(</a:t>
            </a:r>
            <a:r>
              <a:rPr lang="en-US" altLang="ja-JP" dirty="0"/>
              <a:t>list 1 2 3)) </a:t>
            </a:r>
            <a:br>
              <a:rPr lang="en-US" altLang="ja-JP" dirty="0"/>
            </a:br>
            <a:r>
              <a:rPr lang="en-US" altLang="ja-JP" dirty="0"/>
              <a:t>		= (+ 1 (</a:t>
            </a:r>
            <a:r>
              <a:rPr lang="en-US" altLang="ja-JP" dirty="0">
                <a:solidFill>
                  <a:schemeClr val="accent2"/>
                </a:solidFill>
              </a:rPr>
              <a:t>list-sum</a:t>
            </a:r>
            <a:r>
              <a:rPr lang="en-US" altLang="ja-JP" dirty="0"/>
              <a:t> (list 2 3)))</a:t>
            </a:r>
            <a:endParaRPr lang="en-US" altLang="ja-JP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	</a:t>
            </a:r>
            <a:endParaRPr lang="ja-JP" alt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69988" y="2308225"/>
            <a:ext cx="6015037" cy="205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[else (+ (first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            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)))]))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627313" y="2303463"/>
            <a:ext cx="1360487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41631" y="3806031"/>
            <a:ext cx="1395413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リストの総和 </a:t>
            </a:r>
            <a:r>
              <a:rPr lang="en-US" altLang="ja-JP" sz="4000" dirty="0"/>
              <a:t>list-sum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32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4838" y="857250"/>
            <a:ext cx="7629525" cy="2325688"/>
          </a:xfrm>
        </p:spPr>
        <p:txBody>
          <a:bodyPr/>
          <a:lstStyle/>
          <a:p>
            <a:pPr eaLnBrk="1" hangingPunct="1"/>
            <a:r>
              <a:rPr lang="ja-JP" altLang="en-US" sz="2800" dirty="0"/>
              <a:t>関数 </a:t>
            </a:r>
            <a:r>
              <a:rPr lang="en-US" altLang="ja-JP" sz="2800" dirty="0">
                <a:solidFill>
                  <a:schemeClr val="accent2"/>
                </a:solidFill>
              </a:rPr>
              <a:t>list-sum</a:t>
            </a:r>
            <a:r>
              <a:rPr lang="en-US" altLang="ja-JP" sz="2800" dirty="0"/>
              <a:t> </a:t>
            </a:r>
            <a:r>
              <a:rPr lang="ja-JP" altLang="en-US" sz="2800" dirty="0"/>
              <a:t>（例題１）について，実行結果に至る過程を見る</a:t>
            </a:r>
          </a:p>
          <a:p>
            <a:pPr lvl="1" eaLnBrk="1" hangingPunct="1"/>
            <a:r>
              <a:rPr lang="en-US" altLang="ja-JP" sz="2400" dirty="0"/>
              <a:t>(</a:t>
            </a:r>
            <a:r>
              <a:rPr lang="en-US" altLang="ja-JP" sz="2400" dirty="0">
                <a:solidFill>
                  <a:schemeClr val="accent2"/>
                </a:solidFill>
              </a:rPr>
              <a:t>list-sum</a:t>
            </a:r>
            <a:r>
              <a:rPr lang="en-US" altLang="ja-JP" sz="2400" dirty="0"/>
              <a:t> (list 1 2 3)) </a:t>
            </a:r>
            <a:r>
              <a:rPr lang="ja-JP" altLang="en-US" sz="2400" dirty="0"/>
              <a:t>から </a:t>
            </a:r>
            <a:r>
              <a:rPr lang="en-US" altLang="ja-JP" sz="2400" dirty="0"/>
              <a:t>6 </a:t>
            </a:r>
            <a:r>
              <a:rPr lang="ja-JP" altLang="en-US" sz="2400" dirty="0"/>
              <a:t>に至る過程を見る</a:t>
            </a:r>
          </a:p>
          <a:p>
            <a:pPr lvl="1" eaLnBrk="1" hangingPunct="1"/>
            <a:r>
              <a:rPr lang="en-US" altLang="ja-JP" sz="2400" dirty="0" err="1"/>
              <a:t>DrScheme</a:t>
            </a:r>
            <a:r>
              <a:rPr lang="en-US" altLang="ja-JP" sz="2400" dirty="0"/>
              <a:t> </a:t>
            </a:r>
            <a:r>
              <a:rPr lang="ja-JP" altLang="en-US" sz="2400" dirty="0"/>
              <a:t>の </a:t>
            </a:r>
            <a:r>
              <a:rPr lang="en-US" altLang="ja-JP" sz="2400" dirty="0"/>
              <a:t>stepper </a:t>
            </a:r>
            <a:r>
              <a:rPr lang="ja-JP" altLang="en-US" sz="2400" dirty="0"/>
              <a:t>を使用する</a:t>
            </a:r>
            <a:endParaRPr lang="ja-JP" altLang="en-US" sz="1800" dirty="0"/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/>
            <a:endParaRPr lang="ja-JP" altLang="en-US" sz="20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124075" y="3429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209675" y="2833688"/>
            <a:ext cx="4500563" cy="38354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(list 1 2 3))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(+ 1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(list 2 3)))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(+ 1 (+ 2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(list 3))))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(+ 1 (+ 2 (+ 3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empty))))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(+ 1 (+ 2 (+ 3 0)))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(+ 1 (+ 2 3))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(+ 1 5)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6</a:t>
            </a:r>
            <a:endParaRPr lang="ja-JP" altLang="en-US" sz="24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25607" name="AutoShape 7"/>
          <p:cNvSpPr>
            <a:spLocks/>
          </p:cNvSpPr>
          <p:nvPr/>
        </p:nvSpPr>
        <p:spPr bwMode="auto">
          <a:xfrm>
            <a:off x="5770563" y="2909888"/>
            <a:ext cx="349250" cy="2566987"/>
          </a:xfrm>
          <a:prstGeom prst="rightBrace">
            <a:avLst>
              <a:gd name="adj1" fmla="val 61250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>
            <a:off x="5789613" y="5548313"/>
            <a:ext cx="349250" cy="1017587"/>
          </a:xfrm>
          <a:prstGeom prst="rightBrace">
            <a:avLst>
              <a:gd name="adj1" fmla="val 24280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110288" y="3717925"/>
            <a:ext cx="26987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基本的な計算式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への展開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07113" y="5734050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演算の実行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例題２．ステップ実行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92F9C-BACF-4861-BD53-B7CA47ED426C}" type="slidenum">
              <a:rPr lang="ja-JP" altLang="en-US" smtClean="0"/>
              <a:pPr>
                <a:defRPr/>
              </a:pPr>
              <a:t>22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20355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38221" y="697395"/>
            <a:ext cx="68024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62096" y="2013432"/>
            <a:ext cx="6696075" cy="25781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[(empty?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[else (+ (first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12833" y="4910620"/>
            <a:ext cx="7715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400"/>
              <a:t>　理解しながら進むこと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270524" y="6259811"/>
            <a:ext cx="508744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6631" name="Text Box 10"/>
          <p:cNvSpPr txBox="1">
            <a:spLocks noChangeArrowheads="1"/>
          </p:cNvSpPr>
          <p:nvPr/>
        </p:nvSpPr>
        <p:spPr bwMode="auto">
          <a:xfrm>
            <a:off x="6604083" y="2926245"/>
            <a:ext cx="23383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例題１と同じ</a:t>
            </a:r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884321" y="2094395"/>
            <a:ext cx="5359400" cy="21050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3" name="Line 12"/>
          <p:cNvSpPr>
            <a:spLocks noChangeShapeType="1"/>
          </p:cNvSpPr>
          <p:nvPr/>
        </p:nvSpPr>
        <p:spPr bwMode="auto">
          <a:xfrm flipH="1">
            <a:off x="6229433" y="3235807"/>
            <a:ext cx="441325" cy="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「例題２．ステップ実行」の手順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626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93675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list-sum (list 1 2 3))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ja-JP" altLang="en-US" sz="2800"/>
              <a:t>6 が得られる過程の概略</a:t>
            </a:r>
            <a:endParaRPr lang="en-US" altLang="ja-JP" sz="2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5659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2 3)))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3))))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(+ 3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(+ 3 0)))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3))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5)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6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98438" y="965200"/>
            <a:ext cx="3940175" cy="468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149725" y="9779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93713" y="6156325"/>
            <a:ext cx="733425" cy="3762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220788" y="611346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87325" y="1476375"/>
            <a:ext cx="5754688" cy="46275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9175" y="5632450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289675" y="919163"/>
            <a:ext cx="2455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folHlink"/>
                </a:solidFill>
              </a:rPr>
              <a:t>(</a:t>
            </a:r>
            <a:r>
              <a:rPr lang="en-US" altLang="ja-JP" sz="2800">
                <a:solidFill>
                  <a:schemeClr val="folHlink"/>
                </a:solidFill>
              </a:rPr>
              <a:t>list 1 2 3) </a:t>
            </a:r>
            <a:r>
              <a:rPr lang="ja-JP" altLang="en-US" sz="2800">
                <a:solidFill>
                  <a:schemeClr val="folHlink"/>
                </a:solidFill>
              </a:rPr>
              <a:t>の和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935663" y="1866900"/>
            <a:ext cx="33035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folHlink"/>
                </a:solidFill>
              </a:rPr>
              <a:t>(</a:t>
            </a:r>
            <a:r>
              <a:rPr lang="en-US" altLang="ja-JP" sz="2400">
                <a:solidFill>
                  <a:schemeClr val="folHlink"/>
                </a:solidFill>
              </a:rPr>
              <a:t>list 2 3) </a:t>
            </a:r>
            <a:r>
              <a:rPr lang="ja-JP" altLang="en-US" sz="2400">
                <a:solidFill>
                  <a:schemeClr val="folHlink"/>
                </a:solidFill>
              </a:rPr>
              <a:t>の和に</a:t>
            </a:r>
            <a:r>
              <a:rPr lang="en-US" altLang="ja-JP" sz="2400">
                <a:solidFill>
                  <a:schemeClr val="folHlink"/>
                </a:solidFill>
              </a:rPr>
              <a:t>1</a:t>
            </a:r>
            <a:r>
              <a:rPr lang="ja-JP" altLang="en-US" sz="2400">
                <a:solidFill>
                  <a:schemeClr val="folHlink"/>
                </a:solidFill>
              </a:rPr>
              <a:t>を足す</a:t>
            </a: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7232650" y="1509713"/>
            <a:ext cx="571500" cy="32067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7219950" y="2384425"/>
            <a:ext cx="571500" cy="32067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948363" y="2801938"/>
            <a:ext cx="33035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folHlink"/>
                </a:solidFill>
              </a:rPr>
              <a:t>(</a:t>
            </a:r>
            <a:r>
              <a:rPr lang="en-US" altLang="ja-JP" sz="2400">
                <a:solidFill>
                  <a:schemeClr val="folHlink"/>
                </a:solidFill>
              </a:rPr>
              <a:t>list 3) </a:t>
            </a:r>
            <a:r>
              <a:rPr lang="ja-JP" altLang="en-US" sz="2400">
                <a:solidFill>
                  <a:schemeClr val="folHlink"/>
                </a:solidFill>
              </a:rPr>
              <a:t>の和に</a:t>
            </a:r>
            <a:r>
              <a:rPr lang="en-US" altLang="ja-JP" sz="2400">
                <a:solidFill>
                  <a:schemeClr val="folHlink"/>
                </a:solidFill>
              </a:rPr>
              <a:t>1,2</a:t>
            </a:r>
            <a:r>
              <a:rPr lang="ja-JP" altLang="en-US" sz="2400">
                <a:solidFill>
                  <a:schemeClr val="folHlink"/>
                </a:solidFill>
              </a:rPr>
              <a:t>を足す</a:t>
            </a: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7207250" y="3295650"/>
            <a:ext cx="571500" cy="32067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5886450" y="3681413"/>
            <a:ext cx="3448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empty</a:t>
            </a:r>
            <a:r>
              <a:rPr lang="ja-JP" altLang="en-US" sz="2400">
                <a:solidFill>
                  <a:schemeClr val="folHlink"/>
                </a:solidFill>
              </a:rPr>
              <a:t>の和に</a:t>
            </a:r>
            <a:r>
              <a:rPr lang="en-US" altLang="ja-JP" sz="2400">
                <a:solidFill>
                  <a:schemeClr val="folHlink"/>
                </a:solidFill>
              </a:rPr>
              <a:t>1,2,3</a:t>
            </a:r>
            <a:r>
              <a:rPr lang="ja-JP" altLang="en-US" sz="2400">
                <a:solidFill>
                  <a:schemeClr val="folHlink"/>
                </a:solidFill>
              </a:rPr>
              <a:t>を足す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51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93675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list-sum (list 1 2 3))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(+ 1 (list 2 3)) </a:t>
            </a:r>
            <a:r>
              <a:rPr lang="ja-JP" altLang="en-US" sz="2800"/>
              <a:t>が得られる過程</a:t>
            </a:r>
            <a:endParaRPr lang="en-US" altLang="ja-JP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5659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2 3)))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3))))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(+ 3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(+ 3 0)))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3))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5)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6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38163" y="882650"/>
            <a:ext cx="3540125" cy="14303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 flipH="1">
            <a:off x="4143375" y="1514475"/>
            <a:ext cx="415925" cy="414338"/>
          </a:xfrm>
          <a:prstGeom prst="rightArrow">
            <a:avLst>
              <a:gd name="adj1" fmla="val 50000"/>
              <a:gd name="adj2" fmla="val 2509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649788" y="901700"/>
            <a:ext cx="4133850" cy="4708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</a:t>
            </a:r>
            <a:r>
              <a:rPr lang="ja-JP" altLang="en-US" sz="2000"/>
              <a:t>(</a:t>
            </a:r>
            <a:r>
              <a:rPr lang="en-US" altLang="ja-JP" sz="2000"/>
              <a:t>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[(empty? (list 1 2 3))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(list 2 3)))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197225" y="2311400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777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93675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list-sum (list 1 2 3))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(+ 1 (list 2 3)) </a:t>
            </a:r>
            <a:r>
              <a:rPr lang="ja-JP" altLang="en-US" sz="2800"/>
              <a:t>が得られる過程</a:t>
            </a:r>
            <a:endParaRPr lang="en-US" altLang="ja-JP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5659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1 2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2 3)))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3))))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(+ 3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(+ 3 0)))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(+ 2 3))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(+ 1 5)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6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38163" y="882650"/>
            <a:ext cx="3540125" cy="14303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 flipH="1">
            <a:off x="4143375" y="1514475"/>
            <a:ext cx="415925" cy="414338"/>
          </a:xfrm>
          <a:prstGeom prst="rightArrow">
            <a:avLst>
              <a:gd name="adj1" fmla="val 50000"/>
              <a:gd name="adj2" fmla="val 2509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649788" y="901700"/>
            <a:ext cx="4133850" cy="4708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</a:t>
            </a:r>
            <a:r>
              <a:rPr lang="ja-JP" altLang="en-US" sz="2000"/>
              <a:t>(</a:t>
            </a:r>
            <a:r>
              <a:rPr lang="en-US" altLang="ja-JP" sz="2000"/>
              <a:t>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[(empty? (list 1 2 3))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[else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(first 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(list 2 3)))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197225" y="2311400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708150" y="3954463"/>
            <a:ext cx="928688" cy="442912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13013" y="5373688"/>
            <a:ext cx="2357437" cy="457200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865688" y="5854700"/>
            <a:ext cx="257175" cy="457200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948238" y="1296988"/>
            <a:ext cx="3916362" cy="12271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V="1">
            <a:off x="4492625" y="2508250"/>
            <a:ext cx="757238" cy="13335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739775" y="3824288"/>
            <a:ext cx="6330950" cy="2509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これは，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	(define (</a:t>
            </a:r>
            <a:r>
              <a:rPr lang="en-US" altLang="ja-JP" sz="2800">
                <a:solidFill>
                  <a:schemeClr val="accent2"/>
                </a:solidFill>
              </a:rPr>
              <a:t>sum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	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	     [(empty?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 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	     [else (+ (first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	                  (</a:t>
            </a:r>
            <a:r>
              <a:rPr lang="en-US" altLang="ja-JP" sz="2800">
                <a:solidFill>
                  <a:schemeClr val="accent2"/>
                </a:solidFill>
              </a:rPr>
              <a:t>sum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)))]))</a:t>
            </a:r>
            <a:endParaRPr lang="ja-JP" altLang="en-US" sz="2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の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 </a:t>
            </a:r>
            <a:r>
              <a:rPr lang="ja-JP" altLang="en-US" sz="2800"/>
              <a:t>を </a:t>
            </a:r>
            <a:r>
              <a:rPr lang="en-US" altLang="ja-JP" sz="2800"/>
              <a:t>(list 1 2 3) </a:t>
            </a:r>
            <a:r>
              <a:rPr lang="ja-JP" altLang="en-US" sz="2800"/>
              <a:t>で置き換えたもの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008188" y="4568825"/>
            <a:ext cx="4167187" cy="13811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879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84150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contains-5? (list 3 5 7 9))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(contains-5? (list 5 7 9))</a:t>
            </a:r>
            <a:r>
              <a:rPr lang="ja-JP" altLang="en-US" sz="2800"/>
              <a:t>が得られる過程</a:t>
            </a:r>
            <a:endParaRPr lang="en-US" altLang="ja-JP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34829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3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true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0813" y="882650"/>
            <a:ext cx="3927475" cy="176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 flipH="1">
            <a:off x="3797300" y="1506538"/>
            <a:ext cx="565150" cy="414337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202113" y="950913"/>
            <a:ext cx="4897437" cy="5499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(list 3 5 7 9))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[(empty? (list 3 5 7 9))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[false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3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  <a:endParaRPr lang="ja-JP" alt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[false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(list 5 7 9))</a:t>
            </a:r>
            <a:endParaRPr lang="en-US" altLang="ja-JP" sz="2400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197225" y="1827213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4503738" y="1250950"/>
            <a:ext cx="4524375" cy="12366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4930775" y="2476500"/>
            <a:ext cx="276225" cy="8540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61963" y="3348038"/>
            <a:ext cx="8120062" cy="30416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(define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[(empty?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false]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[(= (first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5) 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[else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))])]))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(list 3 5 7 9)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651000" y="4192588"/>
            <a:ext cx="4594225" cy="18145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621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476" y="1069585"/>
            <a:ext cx="7700963" cy="4976813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dirty="0"/>
              <a:t>点数のリストから，平均点を求めるプログラム </a:t>
            </a:r>
            <a:r>
              <a:rPr lang="en-US" altLang="ja-JP" dirty="0">
                <a:solidFill>
                  <a:schemeClr val="accent2"/>
                </a:solidFill>
              </a:rPr>
              <a:t>average</a:t>
            </a:r>
            <a:r>
              <a:rPr lang="en-US" altLang="ja-JP" dirty="0"/>
              <a:t> </a:t>
            </a:r>
            <a:r>
              <a:rPr lang="ja-JP" altLang="en-US" dirty="0"/>
              <a:t>を作り，実行する</a:t>
            </a:r>
            <a:endParaRPr lang="en-US" altLang="ja-JP" dirty="0"/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点数のデータは</a:t>
            </a:r>
            <a:r>
              <a:rPr lang="ja-JP" altLang="en-US" dirty="0">
                <a:solidFill>
                  <a:schemeClr val="tx2"/>
                </a:solidFill>
              </a:rPr>
              <a:t>リスト</a:t>
            </a:r>
            <a:r>
              <a:rPr lang="ja-JP" altLang="en-US" dirty="0"/>
              <a:t>として扱う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合計を求める関数 </a:t>
            </a:r>
            <a:r>
              <a:rPr lang="en-US" altLang="ja-JP" dirty="0">
                <a:solidFill>
                  <a:schemeClr val="accent2"/>
                </a:solidFill>
              </a:rPr>
              <a:t>list-sum </a:t>
            </a:r>
            <a:r>
              <a:rPr lang="ja-JP" altLang="en-US" dirty="0"/>
              <a:t>と，リストの長さを求める関数 </a:t>
            </a:r>
            <a:r>
              <a:rPr lang="en-US" altLang="ja-JP" dirty="0">
                <a:solidFill>
                  <a:schemeClr val="accent2"/>
                </a:solidFill>
              </a:rPr>
              <a:t>length</a:t>
            </a:r>
            <a:r>
              <a:rPr lang="en-US" altLang="ja-JP" dirty="0"/>
              <a:t> </a:t>
            </a:r>
            <a:r>
              <a:rPr lang="ja-JP" altLang="en-US" dirty="0"/>
              <a:t>を組み合わせる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		</a:t>
            </a:r>
            <a:r>
              <a:rPr lang="en-US" altLang="ja-JP" dirty="0">
                <a:solidFill>
                  <a:srgbClr val="008000"/>
                </a:solidFill>
              </a:rPr>
              <a:t>list-sum, length </a:t>
            </a:r>
            <a:r>
              <a:rPr lang="ja-JP" altLang="en-US" dirty="0">
                <a:solidFill>
                  <a:srgbClr val="008000"/>
                </a:solidFill>
              </a:rPr>
              <a:t>については、以前の授	業の資料を参照のこと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 dirty="0"/>
              <a:t>	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例題３．平均点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094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7913" y="2093913"/>
            <a:ext cx="7015162" cy="138271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平均点</a:t>
            </a:r>
          </a:p>
          <a:p>
            <a:pPr eaLnBrk="1" hangingPunct="1"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＝　リストの総和／リストの長さ</a:t>
            </a:r>
            <a:endParaRPr lang="en-US" altLang="ja-JP" sz="400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平均点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00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71600"/>
            <a:ext cx="8307387" cy="4392613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 dirty="0"/>
              <a:t>リストを扱う関数の書き方について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Char char="•"/>
            </a:pPr>
            <a:r>
              <a:rPr lang="ja-JP" altLang="en-US" sz="2800" dirty="0"/>
              <a:t>再帰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Char char="•"/>
            </a:pPr>
            <a:r>
              <a:rPr lang="en-US" altLang="ja-JP" sz="2800" dirty="0" err="1"/>
              <a:t>cond</a:t>
            </a:r>
            <a:r>
              <a:rPr lang="en-US" altLang="ja-JP" sz="2800" dirty="0"/>
              <a:t> </a:t>
            </a:r>
            <a:r>
              <a:rPr lang="ja-JP" altLang="en-US" sz="2800" dirty="0"/>
              <a:t>文との組み合わせ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Char char="•"/>
            </a:pPr>
            <a:r>
              <a:rPr lang="ja-JP" altLang="en-US" sz="2800" dirty="0"/>
              <a:t>リストの要素に対する繰り返し処理</a:t>
            </a:r>
          </a:p>
          <a:p>
            <a:pPr marL="609600" indent="-609600" eaLnBrk="1" hangingPunct="1">
              <a:lnSpc>
                <a:spcPct val="115000"/>
              </a:lnSpc>
              <a:buFontTx/>
              <a:buAutoNum type="arabicPeriod"/>
            </a:pPr>
            <a:r>
              <a:rPr lang="ja-JP" altLang="en-US" dirty="0"/>
              <a:t>再帰を使ったプログラムに慣れ，自力で読み書きできるようになる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Char char="•"/>
            </a:pPr>
            <a:endParaRPr lang="ja-JP" altLang="en-US" dirty="0"/>
          </a:p>
          <a:p>
            <a:pPr marL="609600" indent="-609600" eaLnBrk="1" hangingPunct="1">
              <a:lnSpc>
                <a:spcPct val="125000"/>
              </a:lnSpc>
              <a:buFontTx/>
              <a:buNone/>
            </a:pPr>
            <a:endParaRPr lang="ja-JP" altLang="en-US" dirty="0"/>
          </a:p>
          <a:p>
            <a:pPr marL="609600" indent="-609600" eaLnBrk="1" hangingPunct="1">
              <a:lnSpc>
                <a:spcPct val="125000"/>
              </a:lnSpc>
              <a:buFontTx/>
              <a:buNone/>
            </a:pPr>
            <a:endParaRPr lang="ja-JP" altLang="en-US" dirty="0"/>
          </a:p>
          <a:p>
            <a:pPr marL="609600" indent="-609600" eaLnBrk="1" hangingPunct="1">
              <a:lnSpc>
                <a:spcPct val="125000"/>
              </a:lnSpc>
            </a:pPr>
            <a:endParaRPr lang="ja-JP" alt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本日の内容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931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76275" y="550863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155700" y="1495425"/>
            <a:ext cx="7610475" cy="32797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list-sum: list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total of a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(list-sum (list 40 90 80)) = 210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[(empty?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 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(+ (first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average: list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average of a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(average (list 40 90 80)) = 70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average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(/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 (length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)))</a:t>
            </a:r>
            <a:endParaRPr lang="ja-JP" altLang="en-US" sz="20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08025" y="485933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360281" y="6348413"/>
            <a:ext cx="509932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125538" y="5449888"/>
            <a:ext cx="6696075" cy="8318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average </a:t>
            </a:r>
            <a:r>
              <a:rPr lang="en-US" altLang="ja-JP" sz="2400"/>
              <a:t>(list 40 90 80))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average </a:t>
            </a:r>
            <a:r>
              <a:rPr lang="en-US" altLang="ja-JP" sz="2400"/>
              <a:t>(list 100 200 300 400 500))</a:t>
            </a:r>
            <a:endParaRPr lang="en-US" altLang="ja-JP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「例題３．平均点」の手順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849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55563"/>
            <a:ext cx="5802312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263969" y="4215874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25413" y="608013"/>
            <a:ext cx="5486400" cy="29400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 flipV="1">
            <a:off x="3517900" y="355123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7252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7938"/>
            <a:ext cx="5949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54050" y="2444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1674813" y="2447925"/>
            <a:ext cx="666750" cy="10874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8925" y="3546475"/>
            <a:ext cx="2120900" cy="2698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928813" y="401638"/>
            <a:ext cx="6294437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average</a:t>
            </a:r>
            <a:r>
              <a:rPr lang="en-US" altLang="ja-JP"/>
              <a:t> (list 40 90 80))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40 90 80)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906588" y="4267200"/>
            <a:ext cx="4699000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70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84138" y="3810000"/>
            <a:ext cx="639762" cy="2333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709613" y="4033838"/>
            <a:ext cx="1177925" cy="6254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45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21077" y="1902751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914814" y="2453613"/>
            <a:ext cx="16462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average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2027277" y="2571088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63589" y="1815438"/>
            <a:ext cx="276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40 90 80)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6435764" y="2582201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6567527" y="1836076"/>
            <a:ext cx="6524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70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993939" y="3137826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435764" y="3094963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133514" y="4233201"/>
            <a:ext cx="29543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入力はリスト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813464" y="4188751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出力は数値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8979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9888" y="1068388"/>
            <a:ext cx="5689600" cy="53689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list-sum: list -&gt; number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total of a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(list-sum (list 40 90 80)) = 210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(cond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[(empty?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0]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[else (+ (first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             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)))]))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average: list -&gt; number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average of a list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(average (list 40 90 80)) = 70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average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    (/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(length</a:t>
            </a:r>
            <a:r>
              <a:rPr lang="en-US" altLang="ja-JP" sz="2400">
                <a:solidFill>
                  <a:schemeClr val="accent2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)))</a:t>
            </a:r>
          </a:p>
        </p:txBody>
      </p:sp>
      <p:sp>
        <p:nvSpPr>
          <p:cNvPr id="37891" name="AutoShape 11"/>
          <p:cNvSpPr>
            <a:spLocks/>
          </p:cNvSpPr>
          <p:nvPr/>
        </p:nvSpPr>
        <p:spPr bwMode="auto">
          <a:xfrm>
            <a:off x="6184900" y="1123950"/>
            <a:ext cx="241300" cy="3078163"/>
          </a:xfrm>
          <a:prstGeom prst="rightBrace">
            <a:avLst>
              <a:gd name="adj1" fmla="val 10630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2" name="AutoShape 12"/>
          <p:cNvSpPr>
            <a:spLocks/>
          </p:cNvSpPr>
          <p:nvPr/>
        </p:nvSpPr>
        <p:spPr bwMode="auto">
          <a:xfrm>
            <a:off x="6213475" y="4454525"/>
            <a:ext cx="203200" cy="1806575"/>
          </a:xfrm>
          <a:prstGeom prst="rightBrace">
            <a:avLst>
              <a:gd name="adj1" fmla="val 74089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6497638" y="2192338"/>
            <a:ext cx="13287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list-sum</a:t>
            </a:r>
            <a:endParaRPr lang="ja-JP" altLang="en-US" sz="2800">
              <a:solidFill>
                <a:srgbClr val="0066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37894" name="Text Box 14"/>
          <p:cNvSpPr txBox="1">
            <a:spLocks noChangeArrowheads="1"/>
          </p:cNvSpPr>
          <p:nvPr/>
        </p:nvSpPr>
        <p:spPr bwMode="auto">
          <a:xfrm>
            <a:off x="6492875" y="4875213"/>
            <a:ext cx="131921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average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平均点のプログラム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8272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4475"/>
            <a:ext cx="7772400" cy="3408363"/>
          </a:xfrm>
        </p:spPr>
        <p:txBody>
          <a:bodyPr/>
          <a:lstStyle/>
          <a:p>
            <a:pPr eaLnBrk="1" hangingPunct="1"/>
            <a:r>
              <a:rPr lang="en-US" altLang="ja-JP"/>
              <a:t>list-sum</a:t>
            </a:r>
          </a:p>
          <a:p>
            <a:pPr lvl="1" eaLnBrk="1" hangingPunct="1"/>
            <a:r>
              <a:rPr lang="ja-JP" altLang="en-US"/>
              <a:t>「</a:t>
            </a:r>
            <a:r>
              <a:rPr lang="ja-JP" altLang="en-US">
                <a:solidFill>
                  <a:schemeClr val="accent2"/>
                </a:solidFill>
              </a:rPr>
              <a:t>数のリスト</a:t>
            </a:r>
            <a:r>
              <a:rPr lang="ja-JP" altLang="en-US"/>
              <a:t>」から「</a:t>
            </a:r>
            <a:r>
              <a:rPr lang="ja-JP" altLang="en-US">
                <a:solidFill>
                  <a:schemeClr val="accent2"/>
                </a:solidFill>
              </a:rPr>
              <a:t>リストの総和</a:t>
            </a:r>
            <a:r>
              <a:rPr lang="ja-JP" altLang="en-US"/>
              <a:t>」を求める</a:t>
            </a:r>
          </a:p>
          <a:p>
            <a:pPr lvl="1"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en-US" altLang="ja-JP"/>
              <a:t>average</a:t>
            </a:r>
          </a:p>
          <a:p>
            <a:pPr lvl="1" eaLnBrk="1" hangingPunct="1"/>
            <a:r>
              <a:rPr lang="ja-JP" altLang="en-US"/>
              <a:t>「</a:t>
            </a:r>
            <a:r>
              <a:rPr lang="ja-JP" altLang="en-US">
                <a:solidFill>
                  <a:schemeClr val="accent2"/>
                </a:solidFill>
              </a:rPr>
              <a:t>数のリスト</a:t>
            </a:r>
            <a:r>
              <a:rPr lang="ja-JP" altLang="en-US"/>
              <a:t>」から「</a:t>
            </a:r>
            <a:r>
              <a:rPr lang="ja-JP" altLang="en-US">
                <a:solidFill>
                  <a:schemeClr val="accent2"/>
                </a:solidFill>
              </a:rPr>
              <a:t>平均</a:t>
            </a:r>
            <a:r>
              <a:rPr lang="ja-JP" altLang="en-US"/>
              <a:t>」を求める</a:t>
            </a:r>
          </a:p>
          <a:p>
            <a:pPr lvl="1" eaLnBrk="1" hangingPunct="1"/>
            <a:r>
              <a:rPr lang="en-US" altLang="ja-JP"/>
              <a:t>list-sum </a:t>
            </a:r>
            <a:r>
              <a:rPr lang="ja-JP" altLang="en-US"/>
              <a:t>を使用</a:t>
            </a:r>
          </a:p>
          <a:p>
            <a:pPr lvl="1" eaLnBrk="1" hangingPunct="1">
              <a:buFontTx/>
              <a:buNone/>
            </a:pPr>
            <a:endParaRPr lang="ja-JP" altLang="en-US"/>
          </a:p>
          <a:p>
            <a:pPr lvl="1" eaLnBrk="1" hangingPunct="1"/>
            <a:endParaRPr lang="ja-JP" altLang="en-US"/>
          </a:p>
          <a:p>
            <a:pPr eaLnBrk="1" hangingPunct="1"/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list-sum, average </a:t>
            </a:r>
            <a:r>
              <a:rPr lang="ja-JP" altLang="en-US" dirty="0"/>
              <a:t>の関係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22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660923" cy="5333166"/>
          </a:xfrm>
        </p:spPr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average</a:t>
            </a:r>
            <a:r>
              <a:rPr lang="en-US" altLang="ja-JP" dirty="0"/>
              <a:t> </a:t>
            </a:r>
            <a:r>
              <a:rPr lang="ja-JP" altLang="en-US" dirty="0"/>
              <a:t>（例題３）について，実行結果に至る過程を見る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average</a:t>
            </a:r>
            <a:r>
              <a:rPr lang="en-US" altLang="ja-JP" dirty="0"/>
              <a:t> (list 40 90 80)) </a:t>
            </a:r>
            <a:r>
              <a:rPr lang="ja-JP" altLang="en-US" dirty="0"/>
              <a:t>から </a:t>
            </a:r>
            <a:r>
              <a:rPr lang="en-US" altLang="ja-JP" dirty="0"/>
              <a:t>70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01713" y="3060700"/>
            <a:ext cx="6616700" cy="26574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average</a:t>
            </a:r>
            <a:r>
              <a:rPr lang="en-US" altLang="ja-JP" sz="2400"/>
              <a:t> (list 40 90 80))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(/ (</a:t>
            </a:r>
            <a:r>
              <a:rPr lang="en-US" altLang="ja-JP" sz="2400">
                <a:solidFill>
                  <a:schemeClr val="accent2"/>
                </a:solidFill>
              </a:rPr>
              <a:t>list-sum</a:t>
            </a:r>
            <a:r>
              <a:rPr lang="en-US" altLang="ja-JP" sz="2400"/>
              <a:t> (list 40 90 80)) (length (list 40 90 80)))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(/ 210 (length (list 40 90 80)))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(/ 210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70</a:t>
            </a: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0837564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91066" y="668521"/>
            <a:ext cx="5775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0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14941" y="1684521"/>
            <a:ext cx="6696075" cy="35242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list-sum: list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total of a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(list-sum (list 40 90 80)) = 210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[(empty?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 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(+ (first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(rest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average: list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average of a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(average (list 40 90 80)) = 70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average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(/ 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 (length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  <a:r>
              <a:rPr lang="en-US" altLang="ja-JP" sz="2000">
                <a:solidFill>
                  <a:schemeClr val="tx2"/>
                </a:solidFill>
              </a:rPr>
              <a:t>a-list</a:t>
            </a:r>
            <a:r>
              <a:rPr lang="en-US" altLang="ja-JP" sz="2000"/>
              <a:t>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list-sum</a:t>
            </a:r>
            <a:r>
              <a:rPr lang="en-US" altLang="ja-JP" sz="2000"/>
              <a:t> (list 40 90 80))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65678" y="5335771"/>
            <a:ext cx="64611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2. DrScheme </a:t>
            </a:r>
            <a:r>
              <a:rPr lang="ja-JP" altLang="en-US" sz="200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    確認しなさい　 （</a:t>
            </a:r>
            <a:r>
              <a:rPr lang="en-US" altLang="ja-JP" sz="2000"/>
              <a:t>Step </a:t>
            </a:r>
            <a:r>
              <a:rPr lang="ja-JP" altLang="en-US" sz="2000"/>
              <a:t>ボタン，</a:t>
            </a:r>
            <a:r>
              <a:rPr lang="en-US" altLang="ja-JP" sz="2000"/>
              <a:t>Next </a:t>
            </a:r>
            <a:r>
              <a:rPr lang="ja-JP" altLang="en-US" sz="200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000"/>
              <a:t>　理解しながら進むこと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349061" y="6375400"/>
            <a:ext cx="5076884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40967" name="Text Box 10"/>
          <p:cNvSpPr txBox="1">
            <a:spLocks noChangeArrowheads="1"/>
          </p:cNvSpPr>
          <p:nvPr/>
        </p:nvSpPr>
        <p:spPr bwMode="auto">
          <a:xfrm>
            <a:off x="6556928" y="3024371"/>
            <a:ext cx="23383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例題３と同じ</a:t>
            </a:r>
          </a:p>
        </p:txBody>
      </p:sp>
      <p:sp>
        <p:nvSpPr>
          <p:cNvPr id="40968" name="Rectangle 11"/>
          <p:cNvSpPr>
            <a:spLocks noChangeArrowheads="1"/>
          </p:cNvSpPr>
          <p:nvPr/>
        </p:nvSpPr>
        <p:spPr bwMode="auto">
          <a:xfrm>
            <a:off x="837166" y="1722621"/>
            <a:ext cx="5359400" cy="31718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9" name="Line 12"/>
          <p:cNvSpPr>
            <a:spLocks noChangeShapeType="1"/>
          </p:cNvSpPr>
          <p:nvPr/>
        </p:nvSpPr>
        <p:spPr bwMode="auto">
          <a:xfrm flipH="1">
            <a:off x="6182278" y="3333934"/>
            <a:ext cx="441325" cy="47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「例題４．ステップ実行」の手順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172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3" y="595313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/>
              <a:t>(average (list 40 90 80)) </a:t>
            </a:r>
            <a:r>
              <a:rPr lang="ja-JP" altLang="en-US" sz="2800"/>
              <a:t>から </a:t>
            </a:r>
            <a:r>
              <a:rPr lang="en-US" altLang="ja-JP" sz="2800"/>
              <a:t>70 </a:t>
            </a:r>
            <a:r>
              <a:rPr lang="ja-JP" altLang="en-US" sz="2800"/>
              <a:t>が得られる過程の概略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22400"/>
            <a:ext cx="8839200" cy="5435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average</a:t>
            </a:r>
            <a:r>
              <a:rPr lang="en-US" altLang="ja-JP" sz="2800" dirty="0"/>
              <a:t> (list 40 90 80))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= (/ (</a:t>
            </a:r>
            <a:r>
              <a:rPr lang="en-US" altLang="ja-JP" sz="2800" dirty="0">
                <a:solidFill>
                  <a:schemeClr val="accent2"/>
                </a:solidFill>
              </a:rPr>
              <a:t>list-sum</a:t>
            </a:r>
            <a:r>
              <a:rPr lang="en-US" altLang="ja-JP" sz="2800" dirty="0"/>
              <a:t> (list 40 90 80)) (length (list 40 90 80)))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= (/ 210 (length (list 40 90 80)))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= (/ 210 3)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= 70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82575" y="1492250"/>
            <a:ext cx="3608388" cy="433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903663" y="138906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98907" y="4799806"/>
            <a:ext cx="588963" cy="3603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144471" y="4817269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292100" y="1962150"/>
            <a:ext cx="8486775" cy="271859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232400" y="4065588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068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3" y="595313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2800"/>
              <a:t>(average (list 40 90 80)) </a:t>
            </a:r>
            <a:r>
              <a:rPr lang="ja-JP" altLang="en-US" sz="2800"/>
              <a:t>から </a:t>
            </a:r>
            <a:r>
              <a:rPr lang="en-US" altLang="ja-JP" sz="2800"/>
              <a:t>70 </a:t>
            </a:r>
            <a:r>
              <a:rPr lang="ja-JP" altLang="en-US" sz="2800"/>
              <a:t>が得られる過程の概略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22400"/>
            <a:ext cx="8839200" cy="4559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average</a:t>
            </a:r>
            <a:r>
              <a:rPr lang="en-US" altLang="ja-JP" sz="2800"/>
              <a:t> (list 40 90 80))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(/ (</a:t>
            </a:r>
            <a:r>
              <a:rPr lang="en-US" altLang="ja-JP" sz="2800">
                <a:solidFill>
                  <a:schemeClr val="accent2"/>
                </a:solidFill>
              </a:rPr>
              <a:t>list-sum</a:t>
            </a:r>
            <a:r>
              <a:rPr lang="en-US" altLang="ja-JP" sz="2800"/>
              <a:t> (list 40 90 80)) (length (list 40 90 80)))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(/ 210 (length (list 40 90 80)))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(/ 210 3)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70</a:t>
            </a:r>
          </a:p>
        </p:txBody>
      </p:sp>
      <p:sp>
        <p:nvSpPr>
          <p:cNvPr id="43012" name="Rectangle 12"/>
          <p:cNvSpPr>
            <a:spLocks noChangeArrowheads="1"/>
          </p:cNvSpPr>
          <p:nvPr/>
        </p:nvSpPr>
        <p:spPr bwMode="auto">
          <a:xfrm>
            <a:off x="639763" y="2003425"/>
            <a:ext cx="7993062" cy="4937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3" name="Line 13"/>
          <p:cNvSpPr>
            <a:spLocks noChangeShapeType="1"/>
          </p:cNvSpPr>
          <p:nvPr/>
        </p:nvSpPr>
        <p:spPr bwMode="auto">
          <a:xfrm flipH="1" flipV="1">
            <a:off x="4113213" y="2511425"/>
            <a:ext cx="184150" cy="73501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4" name="Text Box 14"/>
          <p:cNvSpPr txBox="1">
            <a:spLocks noChangeArrowheads="1"/>
          </p:cNvSpPr>
          <p:nvPr/>
        </p:nvSpPr>
        <p:spPr bwMode="auto">
          <a:xfrm>
            <a:off x="649288" y="3306763"/>
            <a:ext cx="8120062" cy="2070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(define (</a:t>
            </a:r>
            <a:r>
              <a:rPr lang="en-US" altLang="ja-JP">
                <a:solidFill>
                  <a:schemeClr val="accent2"/>
                </a:solidFill>
              </a:rPr>
              <a:t>average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(/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(lengt</a:t>
            </a:r>
            <a:r>
              <a:rPr lang="en-US" altLang="ja-JP">
                <a:solidFill>
                  <a:schemeClr val="accent2"/>
                </a:solidFill>
              </a:rPr>
              <a:t>h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(list 40 90 80) </a:t>
            </a:r>
            <a:r>
              <a:rPr lang="ja-JP" altLang="en-US"/>
              <a:t>で置き換えたもの</a:t>
            </a:r>
          </a:p>
        </p:txBody>
      </p:sp>
      <p:sp>
        <p:nvSpPr>
          <p:cNvPr id="43015" name="Rectangle 15"/>
          <p:cNvSpPr>
            <a:spLocks noChangeArrowheads="1"/>
          </p:cNvSpPr>
          <p:nvPr/>
        </p:nvSpPr>
        <p:spPr bwMode="auto">
          <a:xfrm>
            <a:off x="2016125" y="4373563"/>
            <a:ext cx="6064250" cy="49053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12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003300" y="2108200"/>
            <a:ext cx="6540500" cy="15830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76425" y="2393950"/>
            <a:ext cx="5205413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リストの要素の数だけ，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同じ処理を繰り返す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36625" y="1289050"/>
            <a:ext cx="58150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リストを扱うプログラムでは</a:t>
            </a:r>
            <a:endParaRPr lang="ja-JP" altLang="en-US" sz="2800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76425" y="3842052"/>
            <a:ext cx="58150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/>
              <a:t>ことが多い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4883151"/>
            <a:ext cx="8140700" cy="1473200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長さが１０のリストなら，処理を１０回繰り返したい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	⇒</a:t>
            </a:r>
            <a:r>
              <a:rPr lang="ja-JP" altLang="en-US" dirty="0"/>
              <a:t>　「</a:t>
            </a:r>
            <a:r>
              <a:rPr lang="ja-JP" altLang="en-US" b="1" dirty="0">
                <a:solidFill>
                  <a:srgbClr val="C00000"/>
                </a:solidFill>
              </a:rPr>
              <a:t>再帰</a:t>
            </a:r>
            <a:r>
              <a:rPr lang="ja-JP" altLang="en-US" dirty="0"/>
              <a:t>」のテクニック（次ページ）</a:t>
            </a:r>
          </a:p>
          <a:p>
            <a:pPr eaLnBrk="1" hangingPunct="1"/>
            <a:endParaRPr lang="ja-JP" alt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リストと繰り返し処理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4942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7772400" cy="358457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/>
              <a:t>リストの要素の中に「</a:t>
            </a:r>
            <a:r>
              <a:rPr lang="en-US" altLang="ja-JP"/>
              <a:t>5」</a:t>
            </a:r>
            <a:r>
              <a:rPr lang="ja-JP" altLang="en-US"/>
              <a:t>を含むかどうか調べる関数 </a:t>
            </a:r>
            <a:r>
              <a:rPr lang="en-US" altLang="ja-JP">
                <a:solidFill>
                  <a:schemeClr val="accent2"/>
                </a:solidFill>
              </a:rPr>
              <a:t>contains-5?</a:t>
            </a:r>
            <a:r>
              <a:rPr lang="en-US" altLang="ja-JP"/>
              <a:t> </a:t>
            </a:r>
            <a:r>
              <a:rPr lang="ja-JP" altLang="en-US"/>
              <a:t>を作り，実行する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	</a:t>
            </a:r>
            <a:endParaRPr lang="ja-JP" altLang="en-US"/>
          </a:p>
          <a:p>
            <a:pPr marL="609600" indent="-609600" eaLnBrk="1" hangingPunct="1"/>
            <a:endParaRPr lang="ja-JP" altLang="en-US"/>
          </a:p>
          <a:p>
            <a:pPr marL="609600" indent="-609600" eaLnBrk="1" hangingPunct="1"/>
            <a:endParaRPr lang="ja-JP" altLang="en-US"/>
          </a:p>
          <a:p>
            <a:pPr marL="609600" indent="-609600" eaLnBrk="1" hangingPunct="1"/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例題５．「5」を含むか調べる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274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50563" y="769328"/>
            <a:ext cx="78279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726813" y="1863115"/>
            <a:ext cx="6696075" cy="29019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contains-5?: list -&gt; true or false</a:t>
            </a:r>
            <a:endParaRPr lang="ja-JP" altLang="en-US" sz="2400">
              <a:solidFill>
                <a:srgbClr val="008000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it investigates whether 5 is included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(contains-5? (list 3 5 7 9)) = true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[(empty?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false]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[else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[(= (first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5)  true]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[else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))])]))</a:t>
            </a:r>
            <a:endParaRPr lang="ja-JP" altLang="en-US" sz="240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45800" y="4758715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248084" y="6296025"/>
            <a:ext cx="512176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82363" y="5400065"/>
            <a:ext cx="6696075" cy="8318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(list 1</a:t>
            </a:r>
            <a:r>
              <a:rPr lang="ja-JP" altLang="en-US" sz="2400"/>
              <a:t> </a:t>
            </a:r>
            <a:r>
              <a:rPr lang="en-US" altLang="ja-JP" sz="2400"/>
              <a:t>2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(list 3 5 7 9))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「例題５．「5」を含むか調べる」の手順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3289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0638"/>
            <a:ext cx="77216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673486" y="4183062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04800" y="915988"/>
            <a:ext cx="7392988" cy="24622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 flipV="1">
            <a:off x="3679825" y="3371850"/>
            <a:ext cx="236538" cy="7858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641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19050"/>
            <a:ext cx="7715250" cy="68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2936875" y="3044825"/>
            <a:ext cx="739775" cy="10525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11175" y="4105275"/>
            <a:ext cx="4922838" cy="3381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497138" y="998538"/>
            <a:ext cx="5986462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contains-5?</a:t>
            </a:r>
            <a:r>
              <a:rPr lang="ja-JP" altLang="en-US"/>
              <a:t> </a:t>
            </a:r>
            <a:r>
              <a:rPr lang="en-US" altLang="ja-JP"/>
              <a:t>(list 3 5 7 9))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3 5 7 9)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366963" y="4902200"/>
            <a:ext cx="4989512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true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303213" y="4452938"/>
            <a:ext cx="881062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 flipV="1">
            <a:off x="1203325" y="4770438"/>
            <a:ext cx="1144588" cy="523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6574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271565" y="2014947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639865" y="2529297"/>
            <a:ext cx="2344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contains-5?</a:t>
            </a: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2077765" y="268328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687115" y="1994309"/>
            <a:ext cx="241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3 5 7 9)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6486252" y="269439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446565" y="1948272"/>
            <a:ext cx="9699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true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030015" y="4097747"/>
            <a:ext cx="29559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１つのリスト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782990" y="4054884"/>
            <a:ext cx="25844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true/false </a:t>
            </a:r>
            <a:r>
              <a:rPr lang="ja-JP" altLang="en-US" sz="3600"/>
              <a:t>値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39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149350" y="1363663"/>
            <a:ext cx="7013575" cy="47117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contains-5?: list -&gt; true or false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it investigates whether 5 is included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(contains-5? (list 3 5 7 9)) = true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contains-5?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(cond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false]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[else (cond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    [(= (first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5)  true]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    [else (</a:t>
            </a:r>
            <a:r>
              <a:rPr lang="en-US" altLang="ja-JP">
                <a:solidFill>
                  <a:schemeClr val="accent2"/>
                </a:solidFill>
              </a:rPr>
              <a:t>contains-5?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))])]))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contains-5?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9160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571625"/>
            <a:ext cx="8267700" cy="4867275"/>
          </a:xfrm>
        </p:spPr>
        <p:txBody>
          <a:bodyPr>
            <a:normAutofit fontScale="92500"/>
          </a:bodyPr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600">
                <a:solidFill>
                  <a:schemeClr val="accent2"/>
                </a:solidFill>
              </a:rPr>
              <a:t>リストが空ならば</a:t>
            </a:r>
            <a:r>
              <a:rPr lang="ja-JP" altLang="en-US" sz="3600"/>
              <a:t>：　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終了条件</a:t>
            </a:r>
            <a:r>
              <a:rPr lang="ja-JP" altLang="en-US" sz="36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/>
              <a:t>		</a:t>
            </a:r>
            <a:r>
              <a:rPr lang="en-US" altLang="ja-JP" sz="3600"/>
              <a:t>false 	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自明な解</a:t>
            </a:r>
            <a:r>
              <a:rPr lang="ja-JP" altLang="en-US" sz="36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>
                <a:solidFill>
                  <a:schemeClr val="accent2"/>
                </a:solidFill>
              </a:rPr>
              <a:t>そうで無ければ</a:t>
            </a:r>
            <a:r>
              <a:rPr lang="ja-JP" altLang="en-US" sz="360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</a:pPr>
            <a:r>
              <a:rPr lang="ja-JP" altLang="en-US" sz="3200"/>
              <a:t>リストの </a:t>
            </a:r>
            <a:r>
              <a:rPr lang="en-US" altLang="ja-JP" sz="3200"/>
              <a:t>first </a:t>
            </a:r>
            <a:r>
              <a:rPr lang="ja-JP" altLang="en-US" sz="3200"/>
              <a:t>が</a:t>
            </a:r>
            <a:r>
              <a:rPr lang="ja-JP" altLang="en-US" sz="3200">
                <a:solidFill>
                  <a:schemeClr val="tx2"/>
                </a:solidFill>
              </a:rPr>
              <a:t>「</a:t>
            </a:r>
            <a:r>
              <a:rPr lang="en-US" altLang="ja-JP" sz="3200">
                <a:solidFill>
                  <a:schemeClr val="tx2"/>
                </a:solidFill>
              </a:rPr>
              <a:t>5</a:t>
            </a:r>
            <a:r>
              <a:rPr lang="ja-JP" altLang="en-US" sz="3200">
                <a:solidFill>
                  <a:schemeClr val="tx2"/>
                </a:solidFill>
              </a:rPr>
              <a:t>」である</a:t>
            </a:r>
            <a:r>
              <a:rPr lang="ja-JP" altLang="en-US" sz="3200"/>
              <a:t>かを調べる．</a:t>
            </a:r>
          </a:p>
          <a:p>
            <a:pPr marL="1752600" lvl="3" indent="-381000" eaLnBrk="1" hangingPunct="1">
              <a:lnSpc>
                <a:spcPct val="120000"/>
              </a:lnSpc>
            </a:pPr>
            <a:r>
              <a:rPr lang="ja-JP" altLang="en-US" sz="2800"/>
              <a:t>「</a:t>
            </a:r>
            <a:r>
              <a:rPr lang="en-US" altLang="ja-JP" sz="2800"/>
              <a:t>5</a:t>
            </a:r>
            <a:r>
              <a:rPr lang="ja-JP" altLang="en-US" sz="2800"/>
              <a:t>」ならば： </a:t>
            </a:r>
            <a:r>
              <a:rPr lang="en-US" altLang="ja-JP" sz="2800"/>
              <a:t>true</a:t>
            </a:r>
          </a:p>
          <a:p>
            <a:pPr marL="1752600" lvl="3" indent="-381000" eaLnBrk="1" hangingPunct="1">
              <a:lnSpc>
                <a:spcPct val="120000"/>
              </a:lnSpc>
            </a:pPr>
            <a:r>
              <a:rPr lang="ja-JP" altLang="en-US" sz="2800"/>
              <a:t>「5」で無いならば</a:t>
            </a:r>
            <a:r>
              <a:rPr lang="en-US" altLang="ja-JP" sz="2800"/>
              <a:t>: </a:t>
            </a:r>
            <a:r>
              <a:rPr lang="ja-JP" altLang="en-US" sz="2800"/>
              <a:t>リストの </a:t>
            </a:r>
            <a:r>
              <a:rPr lang="en-US" altLang="ja-JP" sz="2800"/>
              <a:t>rest </a:t>
            </a:r>
            <a:r>
              <a:rPr lang="ja-JP" altLang="en-US" sz="2800"/>
              <a:t>が「5」を含むかどうかを調べる</a:t>
            </a:r>
          </a:p>
          <a:p>
            <a:pPr marL="1371600" lvl="2" indent="-457200" eaLnBrk="1" hangingPunct="1">
              <a:lnSpc>
                <a:spcPct val="120000"/>
              </a:lnSpc>
            </a:pPr>
            <a:endParaRPr lang="ja-JP" altLang="en-US" sz="2000"/>
          </a:p>
          <a:p>
            <a:pPr marL="609600" indent="-609600" eaLnBrk="1" hangingPunct="1"/>
            <a:endParaRPr lang="ja-JP" altLang="en-US" sz="2800"/>
          </a:p>
          <a:p>
            <a:pPr marL="609600" indent="-609600" eaLnBrk="1" hangingPunct="1"/>
            <a:endParaRPr lang="ja-JP" altLang="en-US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「5」を含むか調べる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2109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226553" y="22805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217153" y="22805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207753" y="22805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334878" y="2301184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5493753" y="22805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096378" y="2794896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first</a:t>
            </a:r>
          </a:p>
        </p:txBody>
      </p:sp>
      <p:sp>
        <p:nvSpPr>
          <p:cNvPr id="51209" name="AutoShape 9"/>
          <p:cNvSpPr>
            <a:spLocks/>
          </p:cNvSpPr>
          <p:nvPr/>
        </p:nvSpPr>
        <p:spPr bwMode="auto">
          <a:xfrm rot="-5386638">
            <a:off x="4947653" y="164409"/>
            <a:ext cx="377825" cy="5972175"/>
          </a:xfrm>
          <a:prstGeom prst="leftBrace">
            <a:avLst>
              <a:gd name="adj1" fmla="val 131723"/>
              <a:gd name="adj2" fmla="val 508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795253" y="3185421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rest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121653" y="827984"/>
            <a:ext cx="4287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リストが空で無いとき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6455778" y="2326584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7614653" y="23059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2229853" y="48967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3220453" y="48967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4347578" y="4917384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5506453" y="48967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6468478" y="4942784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．．．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7627353" y="4922146"/>
            <a:ext cx="6096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464553" y="1645546"/>
            <a:ext cx="83185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1582153" y="3995046"/>
            <a:ext cx="72009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22" name="AutoShape 22"/>
          <p:cNvSpPr>
            <a:spLocks noChangeArrowheads="1"/>
          </p:cNvSpPr>
          <p:nvPr/>
        </p:nvSpPr>
        <p:spPr bwMode="auto">
          <a:xfrm>
            <a:off x="261353" y="4566546"/>
            <a:ext cx="1041400" cy="800100"/>
          </a:xfrm>
          <a:prstGeom prst="rightArrow">
            <a:avLst>
              <a:gd name="adj1" fmla="val 50000"/>
              <a:gd name="adj2" fmla="val 325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H="1" flipV="1">
            <a:off x="1759953" y="2801246"/>
            <a:ext cx="355600" cy="571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1126540" y="3391796"/>
            <a:ext cx="3673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「</a:t>
            </a:r>
            <a:r>
              <a:rPr lang="en-US" altLang="ja-JP" dirty="0">
                <a:solidFill>
                  <a:schemeClr val="accent2"/>
                </a:solidFill>
              </a:rPr>
              <a:t>5</a:t>
            </a:r>
            <a:r>
              <a:rPr lang="ja-JP" altLang="en-US" dirty="0">
                <a:solidFill>
                  <a:schemeClr val="accent2"/>
                </a:solidFill>
              </a:rPr>
              <a:t>」で無いならば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2963278" y="1651896"/>
            <a:ext cx="41862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「</a:t>
            </a:r>
            <a:r>
              <a:rPr lang="en-US" altLang="ja-JP">
                <a:solidFill>
                  <a:schemeClr val="tx2"/>
                </a:solidFill>
              </a:rPr>
              <a:t>5</a:t>
            </a:r>
            <a:r>
              <a:rPr lang="ja-JP" altLang="en-US">
                <a:solidFill>
                  <a:schemeClr val="tx2"/>
                </a:solidFill>
              </a:rPr>
              <a:t>」 を含むか調べる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3344278" y="4039496"/>
            <a:ext cx="41862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「</a:t>
            </a:r>
            <a:r>
              <a:rPr lang="en-US" altLang="ja-JP">
                <a:solidFill>
                  <a:schemeClr val="tx2"/>
                </a:solidFill>
              </a:rPr>
              <a:t>5</a:t>
            </a:r>
            <a:r>
              <a:rPr lang="ja-JP" altLang="en-US">
                <a:solidFill>
                  <a:schemeClr val="tx2"/>
                </a:solidFill>
              </a:rPr>
              <a:t>」 を含むか調べる</a:t>
            </a:r>
          </a:p>
        </p:txBody>
      </p:sp>
      <p:sp>
        <p:nvSpPr>
          <p:cNvPr id="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「5」を含むか調べる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3329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2663" y="1460500"/>
            <a:ext cx="7708900" cy="512542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>
                <a:solidFill>
                  <a:srgbClr val="008000"/>
                </a:solidFill>
              </a:rPr>
              <a:t>;; contains-5?: list -&gt; true or false</a:t>
            </a:r>
            <a:endParaRPr lang="ja-JP" altLang="en-US" sz="3600" dirty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>
                <a:solidFill>
                  <a:srgbClr val="008000"/>
                </a:solidFill>
              </a:rPr>
              <a:t>;; it investigates whether 5 is included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>
                <a:solidFill>
                  <a:srgbClr val="008000"/>
                </a:solidFill>
              </a:rPr>
              <a:t>;; (contains-5? (list 3 5 7 9)) = true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>
                <a:solidFill>
                  <a:schemeClr val="accent2"/>
                </a:solidFill>
              </a:rPr>
              <a:t>contains-5?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/>
              <a:t> 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/>
              <a:t>     [(empty?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 false]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/>
              <a:t>     [else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/>
              <a:t>         [(= (first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 5)  true]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dirty="0"/>
              <a:t>         [else (</a:t>
            </a:r>
            <a:r>
              <a:rPr lang="en-US" altLang="ja-JP" sz="3600" dirty="0">
                <a:solidFill>
                  <a:schemeClr val="accent2"/>
                </a:solidFill>
              </a:rPr>
              <a:t>contains-5?</a:t>
            </a:r>
            <a:r>
              <a:rPr lang="en-US" altLang="ja-JP" sz="3600" dirty="0"/>
              <a:t> (rest </a:t>
            </a:r>
            <a:r>
              <a:rPr lang="en-US" altLang="ja-JP" sz="3600" dirty="0">
                <a:solidFill>
                  <a:schemeClr val="tx2"/>
                </a:solidFill>
              </a:rPr>
              <a:t>a-list</a:t>
            </a:r>
            <a:r>
              <a:rPr lang="en-US" altLang="ja-JP" sz="3600" dirty="0"/>
              <a:t>))])]))</a:t>
            </a:r>
            <a:endParaRPr lang="ja-JP" altLang="en-US" sz="3600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789113" y="4181475"/>
            <a:ext cx="2700337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549775" y="4179888"/>
            <a:ext cx="885825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765800" y="4176713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98438" y="4048125"/>
            <a:ext cx="99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終了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条件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「5」を含むか調べる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4832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517900" y="3400425"/>
            <a:ext cx="5408613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98550" y="2547938"/>
            <a:ext cx="26209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551238" y="3467100"/>
            <a:ext cx="54197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[(= (first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 5) 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[else 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))]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53258" name="AutoShape 10"/>
          <p:cNvCxnSpPr>
            <a:cxnSpLocks noChangeShapeType="1"/>
            <a:stCxn id="53251" idx="3"/>
            <a:endCxn id="53250" idx="0"/>
          </p:cNvCxnSpPr>
          <p:nvPr/>
        </p:nvCxnSpPr>
        <p:spPr bwMode="auto">
          <a:xfrm>
            <a:off x="4321175" y="2878138"/>
            <a:ext cx="190182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877888" y="5492750"/>
            <a:ext cx="3822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false </a:t>
            </a:r>
            <a:r>
              <a:rPr lang="ja-JP" altLang="en-US" sz="2800"/>
              <a:t>が自明な解である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98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7388" y="1579563"/>
            <a:ext cx="7740650" cy="2103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tx2"/>
                </a:solidFill>
              </a:rPr>
              <a:t>foo</a:t>
            </a:r>
            <a:r>
              <a:rPr lang="en-US" altLang="ja-JP" sz="2800"/>
              <a:t> </a:t>
            </a:r>
            <a:r>
              <a:rPr lang="ja-JP" altLang="en-US" sz="2800"/>
              <a:t>パラメータの並び</a:t>
            </a:r>
            <a:r>
              <a:rPr lang="en-US" altLang="ja-JP" sz="28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(cond       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[</a:t>
            </a:r>
            <a:r>
              <a:rPr lang="ja-JP" altLang="en-US" sz="2800"/>
              <a:t>終了条件　自明の答</a:t>
            </a:r>
            <a:r>
              <a:rPr lang="en-US" altLang="ja-JP" sz="2800"/>
              <a:t>]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[else (</a:t>
            </a:r>
            <a:r>
              <a:rPr lang="en-US" altLang="ja-JP" sz="2800">
                <a:solidFill>
                  <a:schemeClr val="tx2"/>
                </a:solidFill>
              </a:rPr>
              <a:t>foo</a:t>
            </a:r>
            <a:r>
              <a:rPr lang="en-US" altLang="ja-JP" sz="2800"/>
              <a:t> </a:t>
            </a:r>
            <a:r>
              <a:rPr lang="ja-JP" altLang="en-US" sz="2800"/>
              <a:t>新たなパラメータの並び</a:t>
            </a:r>
            <a:r>
              <a:rPr lang="en-US" altLang="ja-JP" sz="2800"/>
              <a:t>)]))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71685" y="1568616"/>
            <a:ext cx="524683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800">
              <a:solidFill>
                <a:schemeClr val="tx2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71685" y="3150820"/>
            <a:ext cx="524683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800">
              <a:solidFill>
                <a:schemeClr val="tx2"/>
              </a:solidFill>
            </a:endParaRP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190625" y="4595813"/>
            <a:ext cx="6988175" cy="2262187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ja-JP" altLang="en-US" dirty="0"/>
              <a:t>関数</a:t>
            </a:r>
            <a:r>
              <a:rPr lang="en-US" altLang="ja-JP" dirty="0"/>
              <a:t>(</a:t>
            </a:r>
            <a:r>
              <a:rPr lang="ja-JP" altLang="en-US" dirty="0"/>
              <a:t>上では </a:t>
            </a:r>
            <a:r>
              <a:rPr lang="en-US" altLang="ja-JP" dirty="0">
                <a:solidFill>
                  <a:schemeClr val="accent2"/>
                </a:solidFill>
              </a:rPr>
              <a:t>foo</a:t>
            </a:r>
            <a:r>
              <a:rPr lang="en-US" altLang="ja-JP" dirty="0"/>
              <a:t>)</a:t>
            </a:r>
            <a:r>
              <a:rPr lang="ja-JP" altLang="en-US" dirty="0"/>
              <a:t>の内部に ，同じ関数 </a:t>
            </a:r>
            <a:r>
              <a:rPr lang="en-US" altLang="ja-JP" dirty="0">
                <a:solidFill>
                  <a:schemeClr val="accent2"/>
                </a:solidFill>
              </a:rPr>
              <a:t>foo</a:t>
            </a:r>
            <a:r>
              <a:rPr lang="en-US" altLang="ja-JP" dirty="0"/>
              <a:t> </a:t>
            </a:r>
            <a:r>
              <a:rPr lang="ja-JP" altLang="en-US" dirty="0"/>
              <a:t>が登場</a:t>
            </a:r>
          </a:p>
          <a:p>
            <a:pPr lvl="1" eaLnBrk="1" hangingPunct="1"/>
            <a:r>
              <a:rPr lang="en-US" altLang="ja-JP" sz="2800" dirty="0">
                <a:solidFill>
                  <a:schemeClr val="accent2"/>
                </a:solidFill>
              </a:rPr>
              <a:t>foo</a:t>
            </a:r>
            <a:r>
              <a:rPr lang="en-US" altLang="ja-JP" sz="2800" dirty="0"/>
              <a:t> </a:t>
            </a:r>
            <a:r>
              <a:rPr lang="ja-JP" altLang="en-US" sz="2800" dirty="0"/>
              <a:t>の実行が繰り返される</a:t>
            </a:r>
          </a:p>
          <a:p>
            <a:pPr eaLnBrk="1" hangingPunct="1">
              <a:buFontTx/>
              <a:buNone/>
            </a:pPr>
            <a:endParaRPr lang="ja-JP" altLang="en-US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3525" y="944563"/>
            <a:ext cx="34163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再帰関数のパターン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再帰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0514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484313"/>
            <a:ext cx="819467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/>
              <a:t>contains-5? </a:t>
            </a:r>
            <a:r>
              <a:rPr lang="ja-JP" altLang="en-US" dirty="0"/>
              <a:t>の内部に </a:t>
            </a:r>
            <a:r>
              <a:rPr lang="en-US" altLang="ja-JP" dirty="0"/>
              <a:t>contains-5?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contains-5?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contains-5?</a:t>
            </a:r>
            <a:r>
              <a:rPr lang="en-US" altLang="ja-JP" dirty="0"/>
              <a:t> (list 3 5 7 9))</a:t>
            </a:r>
            <a:r>
              <a:rPr lang="ja-JP" altLang="en-US" dirty="0">
                <a:solidFill>
                  <a:srgbClr val="006600"/>
                </a:solidFill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		 = (</a:t>
            </a:r>
            <a:r>
              <a:rPr lang="en-US" altLang="ja-JP" dirty="0">
                <a:solidFill>
                  <a:schemeClr val="accent2"/>
                </a:solidFill>
              </a:rPr>
              <a:t>contains-5?</a:t>
            </a:r>
            <a:r>
              <a:rPr lang="en-US" altLang="ja-JP" dirty="0"/>
              <a:t> (list 5 7 9))</a:t>
            </a:r>
            <a:endParaRPr lang="en-US" altLang="ja-JP" dirty="0">
              <a:solidFill>
                <a:srgbClr val="006600"/>
              </a:solidFill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624013" y="2066925"/>
            <a:ext cx="6670675" cy="2444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contains-5?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[(empty?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)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[else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    [(= (first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    [else (</a:t>
            </a:r>
            <a:r>
              <a:rPr lang="en-US" altLang="ja-JP" dirty="0">
                <a:solidFill>
                  <a:schemeClr val="accent2"/>
                </a:solidFill>
              </a:rPr>
              <a:t>contains-5?</a:t>
            </a:r>
            <a:r>
              <a:rPr lang="en-US" altLang="ja-JP" dirty="0"/>
              <a:t> (rest </a:t>
            </a:r>
            <a:r>
              <a:rPr lang="en-US" altLang="ja-JP" dirty="0">
                <a:solidFill>
                  <a:schemeClr val="tx2"/>
                </a:solidFill>
              </a:rPr>
              <a:t>a-list</a:t>
            </a:r>
            <a:r>
              <a:rPr lang="en-US" altLang="ja-JP" dirty="0"/>
              <a:t>))])]))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101975" y="2105025"/>
            <a:ext cx="1909763" cy="4587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569750" y="4038600"/>
            <a:ext cx="1922463" cy="4079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「5」を含むか調べる </a:t>
            </a:r>
            <a:r>
              <a:rPr lang="en-US" altLang="ja-JP" sz="4000" dirty="0"/>
              <a:t>contains-5?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5646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531897" cy="5333166"/>
          </a:xfrm>
        </p:spPr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contains-5?</a:t>
            </a:r>
            <a:r>
              <a:rPr lang="en-US" altLang="ja-JP" dirty="0"/>
              <a:t> </a:t>
            </a:r>
            <a:r>
              <a:rPr lang="ja-JP" altLang="en-US" dirty="0"/>
              <a:t>（例題５）について，実行結果に至る過程を見る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contains-5?</a:t>
            </a:r>
            <a:r>
              <a:rPr lang="en-US" altLang="ja-JP" dirty="0"/>
              <a:t> (list 3 5 7 9)) </a:t>
            </a:r>
            <a:r>
              <a:rPr lang="ja-JP" altLang="en-US" dirty="0"/>
              <a:t>から </a:t>
            </a:r>
            <a:r>
              <a:rPr lang="en-US" altLang="ja-JP" dirty="0"/>
              <a:t>true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33613" y="3427413"/>
            <a:ext cx="3943350" cy="22463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3 5 7 9))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5 7 9))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true</a:t>
            </a:r>
            <a:endParaRPr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363100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74625" y="644893"/>
            <a:ext cx="7827963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88988" y="2162543"/>
            <a:ext cx="6696075" cy="26574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[(empty?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false]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[(= (first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5) 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[else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))])]))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(list 3 5 7 9))</a:t>
            </a:r>
            <a:endParaRPr lang="ja-JP" altLang="en-US" sz="240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73038" y="4835893"/>
            <a:ext cx="8970962" cy="164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DrScheme </a:t>
            </a:r>
            <a:r>
              <a:rPr lang="ja-JP" altLang="en-US" sz="28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確認しなさい　 （</a:t>
            </a:r>
            <a:r>
              <a:rPr lang="en-US" altLang="ja-JP" sz="2800"/>
              <a:t>Step </a:t>
            </a:r>
            <a:r>
              <a:rPr lang="ja-JP" altLang="en-US" sz="2800"/>
              <a:t>ボタン，</a:t>
            </a:r>
            <a:r>
              <a:rPr lang="en-US" altLang="ja-JP" sz="2800"/>
              <a:t>Next </a:t>
            </a:r>
            <a:r>
              <a:rPr lang="ja-JP" altLang="en-US" sz="28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/>
              <a:t>　理解しながら進むこと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149601" y="6396407"/>
            <a:ext cx="520699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56327" name="Text Box 10"/>
          <p:cNvSpPr txBox="1">
            <a:spLocks noChangeArrowheads="1"/>
          </p:cNvSpPr>
          <p:nvPr/>
        </p:nvSpPr>
        <p:spPr bwMode="auto">
          <a:xfrm>
            <a:off x="6530975" y="3022968"/>
            <a:ext cx="23383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例題５と同じ</a:t>
            </a:r>
          </a:p>
        </p:txBody>
      </p:sp>
      <p:sp>
        <p:nvSpPr>
          <p:cNvPr id="56328" name="Rectangle 11"/>
          <p:cNvSpPr>
            <a:spLocks noChangeArrowheads="1"/>
          </p:cNvSpPr>
          <p:nvPr/>
        </p:nvSpPr>
        <p:spPr bwMode="auto">
          <a:xfrm>
            <a:off x="811213" y="2210168"/>
            <a:ext cx="5359400" cy="22240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9" name="Line 12"/>
          <p:cNvSpPr>
            <a:spLocks noChangeShapeType="1"/>
          </p:cNvSpPr>
          <p:nvPr/>
        </p:nvSpPr>
        <p:spPr bwMode="auto">
          <a:xfrm flipH="1">
            <a:off x="6156325" y="3332531"/>
            <a:ext cx="441325" cy="47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「例題６．ステップ実行」の手順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8160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36525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contains-5? (list 3 5 7 9)) </a:t>
            </a:r>
            <a:r>
              <a:rPr lang="ja-JP" altLang="en-US" sz="2800"/>
              <a:t>から </a:t>
            </a:r>
            <a:r>
              <a:rPr lang="en-US" altLang="ja-JP" sz="2800"/>
              <a:t>true </a:t>
            </a:r>
            <a:r>
              <a:rPr lang="ja-JP" altLang="en-US" sz="2800"/>
              <a:t>が得られる過程の概略</a:t>
            </a:r>
            <a:endParaRPr lang="en-US" altLang="ja-JP" sz="28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51657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contains-5?</a:t>
            </a:r>
            <a:r>
              <a:rPr lang="en-US" altLang="ja-JP" sz="2800" dirty="0"/>
              <a:t> (list 3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=(</a:t>
            </a:r>
            <a:r>
              <a:rPr lang="en-US" altLang="ja-JP" sz="2800" dirty="0">
                <a:solidFill>
                  <a:schemeClr val="accent2"/>
                </a:solidFill>
              </a:rPr>
              <a:t>contains-5?</a:t>
            </a:r>
            <a:r>
              <a:rPr lang="en-US" altLang="ja-JP" sz="2800" dirty="0"/>
              <a:t> (list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true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98438" y="965200"/>
            <a:ext cx="3940175" cy="468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149725" y="9779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31813" y="3417887"/>
            <a:ext cx="733425" cy="3762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245394" y="34051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292100" y="1466850"/>
            <a:ext cx="5213350" cy="17780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1479550" y="2774950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689600" y="928688"/>
            <a:ext cx="34655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folHlink"/>
                </a:solidFill>
              </a:rPr>
              <a:t>(</a:t>
            </a:r>
            <a:r>
              <a:rPr lang="en-US" altLang="ja-JP" sz="2800">
                <a:solidFill>
                  <a:schemeClr val="folHlink"/>
                </a:solidFill>
              </a:rPr>
              <a:t>list 3 5 7 9) </a:t>
            </a:r>
            <a:r>
              <a:rPr lang="ja-JP" altLang="en-US" sz="2800">
                <a:solidFill>
                  <a:schemeClr val="folHlink"/>
                </a:solidFill>
              </a:rPr>
              <a:t>から探す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5868988" y="2106613"/>
            <a:ext cx="3197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folHlink"/>
                </a:solidFill>
              </a:rPr>
              <a:t>(</a:t>
            </a:r>
            <a:r>
              <a:rPr lang="en-US" altLang="ja-JP" sz="2800">
                <a:solidFill>
                  <a:schemeClr val="folHlink"/>
                </a:solidFill>
              </a:rPr>
              <a:t>list 5 7 9) </a:t>
            </a:r>
            <a:r>
              <a:rPr lang="ja-JP" altLang="en-US" sz="2800">
                <a:solidFill>
                  <a:schemeClr val="folHlink"/>
                </a:solidFill>
              </a:rPr>
              <a:t>から探す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026150" y="3344863"/>
            <a:ext cx="26987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folHlink"/>
                </a:solidFill>
              </a:rPr>
              <a:t>先頭が 5 なので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folHlink"/>
                </a:solidFill>
              </a:rPr>
              <a:t>true</a:t>
            </a:r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105650" y="1606550"/>
            <a:ext cx="571500" cy="4000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7107238" y="2778125"/>
            <a:ext cx="571500" cy="4000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82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212725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contains-5? (list 3 5 7 9))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(contains-5? (list 5 7 9))</a:t>
            </a:r>
            <a:r>
              <a:rPr lang="ja-JP" altLang="en-US" sz="2800"/>
              <a:t>が得られる過程</a:t>
            </a:r>
            <a:endParaRPr lang="en-US" altLang="ja-JP" sz="28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34829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3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true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50813" y="882650"/>
            <a:ext cx="3927475" cy="176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 flipH="1">
            <a:off x="3797300" y="1506538"/>
            <a:ext cx="565150" cy="414337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202113" y="950913"/>
            <a:ext cx="4897437" cy="5499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(list 3 5 7 9))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[(empty? (list 3 5 7 9))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[false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3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  <a:endParaRPr lang="ja-JP" alt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[false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(list 5 7 9))</a:t>
            </a:r>
            <a:endParaRPr lang="en-US" altLang="ja-JP" sz="240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197225" y="1827213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00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84150"/>
            <a:ext cx="8801100" cy="384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/>
              <a:t>(</a:t>
            </a:r>
            <a:r>
              <a:rPr lang="en-US" altLang="ja-JP" sz="2800"/>
              <a:t>contains-5? (list 3 5 7 9))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(contains-5? (list 5 7 9))</a:t>
            </a:r>
            <a:r>
              <a:rPr lang="ja-JP" altLang="en-US" sz="2800"/>
              <a:t>が得られる過程</a:t>
            </a:r>
            <a:endParaRPr lang="en-US" altLang="ja-JP" sz="28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917575"/>
            <a:ext cx="5557838" cy="34829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3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=(</a:t>
            </a:r>
            <a:r>
              <a:rPr lang="en-US" altLang="ja-JP" sz="2800">
                <a:solidFill>
                  <a:schemeClr val="accent2"/>
                </a:solidFill>
              </a:rPr>
              <a:t>contains-5?</a:t>
            </a:r>
            <a:r>
              <a:rPr lang="en-US" altLang="ja-JP" sz="2800"/>
              <a:t> (list 5 7 9))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= true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50813" y="882650"/>
            <a:ext cx="3927475" cy="1765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 flipH="1">
            <a:off x="3797300" y="1506538"/>
            <a:ext cx="565150" cy="414337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202113" y="950913"/>
            <a:ext cx="4897437" cy="5499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(list 3 5 7 9))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[(empty? (list 3 5 7 9))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[false false]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(first (list 3 5 7 9))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[(= 3 5)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  <a:endParaRPr lang="ja-JP" alt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[false  true]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[else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(rest (list 3 5 7 9)))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</a:t>
            </a:r>
            <a:r>
              <a:rPr lang="en-US" altLang="ja-JP" sz="2000">
                <a:solidFill>
                  <a:schemeClr val="accent2"/>
                </a:solidFill>
              </a:rPr>
              <a:t>contains-5?</a:t>
            </a:r>
            <a:r>
              <a:rPr lang="en-US" altLang="ja-JP" sz="2000"/>
              <a:t> (list 5 7 9))</a:t>
            </a:r>
            <a:endParaRPr lang="en-US" altLang="ja-JP" sz="2400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197225" y="1827213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4503738" y="1250950"/>
            <a:ext cx="4524375" cy="12366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 flipV="1">
            <a:off x="4930775" y="2476500"/>
            <a:ext cx="276225" cy="8540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61963" y="3348038"/>
            <a:ext cx="8120062" cy="30416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(define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[(empty?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false]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[(= (first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5) 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[else (</a:t>
            </a:r>
            <a:r>
              <a:rPr lang="en-US" altLang="ja-JP" sz="2400">
                <a:solidFill>
                  <a:schemeClr val="accent2"/>
                </a:solidFill>
              </a:rPr>
              <a:t>contains-5?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))])]))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(list 3 5 7 9)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1651000" y="4192588"/>
            <a:ext cx="4594225" cy="18145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9535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011" y="1287463"/>
            <a:ext cx="8016875" cy="45180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ja-JP" altLang="en-US" dirty="0"/>
              <a:t>２つのベクトルデータ </a:t>
            </a:r>
            <a:r>
              <a:rPr lang="en-US" altLang="ja-JP" dirty="0">
                <a:solidFill>
                  <a:schemeClr val="tx2"/>
                </a:solidFill>
              </a:rPr>
              <a:t>x, y</a:t>
            </a:r>
            <a:r>
              <a:rPr lang="en-US" altLang="ja-JP" dirty="0"/>
              <a:t> </a:t>
            </a:r>
            <a:r>
              <a:rPr lang="ja-JP" altLang="en-US" dirty="0"/>
              <a:t>から２つのベクトルの内積を求めるプログラム</a:t>
            </a:r>
            <a:r>
              <a:rPr lang="ja-JP" altLang="en-US" dirty="0">
                <a:solidFill>
                  <a:schemeClr val="hlink"/>
                </a:solidFill>
              </a:rPr>
              <a:t> </a:t>
            </a:r>
            <a:r>
              <a:rPr lang="en-US" altLang="ja-JP" dirty="0">
                <a:solidFill>
                  <a:schemeClr val="accent2"/>
                </a:solidFill>
              </a:rPr>
              <a:t>product</a:t>
            </a:r>
            <a:r>
              <a:rPr lang="en-US" altLang="ja-JP" dirty="0">
                <a:solidFill>
                  <a:schemeClr val="hlink"/>
                </a:solidFill>
              </a:rPr>
              <a:t> </a:t>
            </a:r>
            <a:r>
              <a:rPr lang="ja-JP" altLang="en-US" dirty="0"/>
              <a:t>を作り，実行する</a:t>
            </a:r>
          </a:p>
          <a:p>
            <a:pPr lvl="1" eaLnBrk="1" hangingPunct="1">
              <a:lnSpc>
                <a:spcPct val="150000"/>
              </a:lnSpc>
            </a:pPr>
            <a:r>
              <a:rPr lang="ja-JP" altLang="en-US" dirty="0"/>
              <a:t>２つのベクトルデータ </a:t>
            </a:r>
            <a:r>
              <a:rPr lang="en-US" altLang="ja-JP" dirty="0">
                <a:solidFill>
                  <a:schemeClr val="tx2"/>
                </a:solidFill>
              </a:rPr>
              <a:t>x, y </a:t>
            </a:r>
            <a:r>
              <a:rPr lang="ja-JP" altLang="en-US" dirty="0"/>
              <a:t>は</a:t>
            </a:r>
            <a:r>
              <a:rPr lang="ja-JP" altLang="en-US" dirty="0">
                <a:solidFill>
                  <a:schemeClr val="tx2"/>
                </a:solidFill>
              </a:rPr>
              <a:t>リスト</a:t>
            </a:r>
            <a:r>
              <a:rPr lang="ja-JP" altLang="en-US" dirty="0"/>
              <a:t>として扱う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例題７．ベクトルの内積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3558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68359" y="821715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644609" y="1986940"/>
            <a:ext cx="7610475" cy="30226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product: list list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inner product of two vectors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(product (list 1 2 3) (list 4 5 6)) =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 y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[(empty?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(first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(first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(rest</a:t>
            </a:r>
            <a:r>
              <a:rPr lang="en-US" altLang="ja-JP" sz="2400">
                <a:solidFill>
                  <a:schemeClr val="accent2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>
                <a:solidFill>
                  <a:schemeClr val="accent2"/>
                </a:solidFill>
              </a:rPr>
              <a:t>)</a:t>
            </a:r>
            <a:r>
              <a:rPr lang="en-US" altLang="ja-JP" sz="2400"/>
              <a:t>))]))</a:t>
            </a:r>
            <a:endParaRPr lang="ja-JP" altLang="en-US" sz="2400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63596" y="4998428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3079751" y="6348413"/>
            <a:ext cx="532764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☆</a:t>
            </a:r>
            <a:r>
              <a:rPr lang="ja-JP" altLang="en-US" sz="2400" dirty="0">
                <a:solidFill>
                  <a:schemeClr val="tx2"/>
                </a:solidFill>
              </a:rPr>
              <a:t>　次は，例題８に進んでください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19209" y="5582628"/>
            <a:ext cx="6696075" cy="58896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product </a:t>
            </a:r>
            <a:r>
              <a:rPr lang="en-US" altLang="ja-JP"/>
              <a:t>(list 1 2 3) (list 4 5 6))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「例題７．ベクトルの内積」の手順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090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3338"/>
            <a:ext cx="7623175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498725" y="4183856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04800" y="915988"/>
            <a:ext cx="7392988" cy="24622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 flipV="1">
            <a:off x="3679825" y="3371850"/>
            <a:ext cx="236538" cy="7858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995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588"/>
            <a:ext cx="7686675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3371850" y="3044825"/>
            <a:ext cx="304800" cy="5286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588963" y="3616325"/>
            <a:ext cx="5557837" cy="3381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622509" y="965202"/>
            <a:ext cx="7319962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product</a:t>
            </a:r>
            <a:r>
              <a:rPr lang="en-US" altLang="ja-JP"/>
              <a:t> (list 1 2 3) (list 4 5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(list 1 2 3) </a:t>
            </a:r>
            <a:r>
              <a:rPr lang="ja-JP" altLang="en-US">
                <a:solidFill>
                  <a:srgbClr val="008000"/>
                </a:solidFill>
              </a:rPr>
              <a:t>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(list 4 5 6)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444750" y="4413250"/>
            <a:ext cx="4699000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32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81000" y="3963988"/>
            <a:ext cx="881063" cy="3429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 flipV="1">
            <a:off x="1281113" y="4281488"/>
            <a:ext cx="1144587" cy="523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3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4635500"/>
            <a:ext cx="8675688" cy="1911350"/>
          </a:xfrm>
        </p:spPr>
        <p:txBody>
          <a:bodyPr/>
          <a:lstStyle/>
          <a:p>
            <a:pPr eaLnBrk="1" hangingPunct="1"/>
            <a:r>
              <a:rPr lang="ja-JP" altLang="en-US"/>
              <a:t>条件文（</a:t>
            </a:r>
            <a:r>
              <a:rPr lang="en-US" altLang="ja-JP"/>
              <a:t>cond</a:t>
            </a:r>
            <a:r>
              <a:rPr lang="ja-JP" altLang="en-US"/>
              <a:t>） と組み合わせ</a:t>
            </a:r>
          </a:p>
          <a:p>
            <a:pPr lvl="1" eaLnBrk="1" hangingPunct="1"/>
            <a:r>
              <a:rPr lang="ja-JP" altLang="en-US"/>
              <a:t>繰り返しのたびに 「終了条件」の真偽が判定される</a:t>
            </a:r>
          </a:p>
          <a:p>
            <a:pPr lvl="1" eaLnBrk="1" hangingPunct="1"/>
            <a:r>
              <a:rPr lang="ja-JP" altLang="en-US"/>
              <a:t>「終了条件」が満足されるまで ，処理が繰り返される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8900" y="1312863"/>
            <a:ext cx="5278437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>
                <a:solidFill>
                  <a:schemeClr val="tx2"/>
                </a:solidFill>
              </a:rPr>
              <a:t>foo</a:t>
            </a:r>
            <a:r>
              <a:rPr lang="en-US" altLang="ja-JP" sz="2800" dirty="0"/>
              <a:t> ...)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(</a:t>
            </a:r>
            <a:r>
              <a:rPr lang="en-US" altLang="ja-JP" sz="2800" dirty="0" err="1"/>
              <a:t>cond</a:t>
            </a:r>
            <a:r>
              <a:rPr lang="en-US" altLang="ja-JP" sz="2800" dirty="0"/>
              <a:t>       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[</a:t>
            </a:r>
            <a:r>
              <a:rPr lang="ja-JP" altLang="en-US" sz="2800" dirty="0"/>
              <a:t>終了条件　自明の答</a:t>
            </a:r>
            <a:r>
              <a:rPr lang="en-US" altLang="ja-JP" sz="2800" dirty="0"/>
              <a:t>]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[else (</a:t>
            </a:r>
            <a:r>
              <a:rPr lang="en-US" altLang="ja-JP" sz="2800" dirty="0">
                <a:solidFill>
                  <a:schemeClr val="tx2"/>
                </a:solidFill>
              </a:rPr>
              <a:t>foo</a:t>
            </a:r>
            <a:r>
              <a:rPr lang="en-US" altLang="ja-JP" sz="2800" dirty="0"/>
              <a:t> </a:t>
            </a:r>
            <a:r>
              <a:rPr lang="ja-JP" altLang="en-US" sz="2800" dirty="0"/>
              <a:t>新たなパラメータ</a:t>
            </a:r>
            <a:r>
              <a:rPr lang="en-US" altLang="ja-JP" sz="2800" dirty="0"/>
              <a:t>)]))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121525" y="2601913"/>
            <a:ext cx="1970088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265738" y="1695450"/>
            <a:ext cx="2049462" cy="747713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189663" y="2443163"/>
            <a:ext cx="0" cy="1493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189663" y="116205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7373938" y="2068513"/>
            <a:ext cx="5842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958138" y="2068513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80063" y="18240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終了条件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213600" y="2824163"/>
            <a:ext cx="20320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再帰呼び出し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559425" y="2524125"/>
            <a:ext cx="5873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208838" y="1660525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629275" y="3992563"/>
            <a:ext cx="141605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自明な解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再帰での終了条件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8739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386138" y="195421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079875" y="2505075"/>
            <a:ext cx="16573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2192338" y="262255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771525" y="1446213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 2 3)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6600825" y="263366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6732588" y="1887538"/>
            <a:ext cx="6524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32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159000" y="31892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00825" y="314642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784225" y="2016125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4 5 6)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1127125" y="4206875"/>
            <a:ext cx="29559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２つのリスト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5921375" y="4419600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出力は数値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3456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71588"/>
            <a:ext cx="7159625" cy="5191125"/>
          </a:xfr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product: list list -&gt; number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inner product of two vectors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(product (list 1 2 3) (list 4 5 6)) = 32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product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x y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        [(empty?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0]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        [else (+ (* (first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(first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/>
              <a:t>))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                     (</a:t>
            </a:r>
            <a:r>
              <a:rPr lang="en-US" altLang="ja-JP">
                <a:solidFill>
                  <a:schemeClr val="accent2"/>
                </a:solidFill>
              </a:rPr>
              <a:t>product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(rest</a:t>
            </a:r>
            <a:r>
              <a:rPr lang="en-US" altLang="ja-JP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>
                <a:solidFill>
                  <a:schemeClr val="accent2"/>
                </a:solidFill>
              </a:rPr>
              <a:t>)</a:t>
            </a:r>
            <a:r>
              <a:rPr lang="en-US" altLang="ja-JP"/>
              <a:t>))]))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product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7392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487488" y="1441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615950" y="1520825"/>
            <a:ext cx="7785100" cy="2847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product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x y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[(= </a:t>
            </a:r>
            <a:r>
              <a:rPr lang="en-US" altLang="ja-JP" sz="3600">
                <a:solidFill>
                  <a:schemeClr val="tx2"/>
                </a:solidFill>
              </a:rPr>
              <a:t>x </a:t>
            </a:r>
            <a:r>
              <a:rPr lang="en-US" altLang="ja-JP" sz="3600"/>
              <a:t>empty)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[else (+ (* (first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 (first </a:t>
            </a:r>
            <a:r>
              <a:rPr lang="en-US" altLang="ja-JP" sz="3600">
                <a:solidFill>
                  <a:schemeClr val="tx2"/>
                </a:solidFill>
              </a:rPr>
              <a:t>y</a:t>
            </a:r>
            <a:r>
              <a:rPr lang="en-US" altLang="ja-JP" sz="3600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         (</a:t>
            </a:r>
            <a:r>
              <a:rPr lang="en-US" altLang="ja-JP" sz="3600">
                <a:solidFill>
                  <a:schemeClr val="accent2"/>
                </a:solidFill>
              </a:rPr>
              <a:t>product</a:t>
            </a:r>
            <a:r>
              <a:rPr lang="en-US" altLang="ja-JP" sz="3600"/>
              <a:t> (rest </a:t>
            </a:r>
            <a:r>
              <a:rPr lang="en-US" altLang="ja-JP" sz="3600">
                <a:solidFill>
                  <a:schemeClr val="tx2"/>
                </a:solidFill>
              </a:rPr>
              <a:t>x</a:t>
            </a:r>
            <a:r>
              <a:rPr lang="en-US" altLang="ja-JP" sz="3600"/>
              <a:t>) (rest</a:t>
            </a:r>
            <a:r>
              <a:rPr lang="en-US" altLang="ja-JP" sz="3600">
                <a:solidFill>
                  <a:schemeClr val="accent2"/>
                </a:solidFill>
              </a:rPr>
              <a:t> </a:t>
            </a:r>
            <a:r>
              <a:rPr lang="en-US" altLang="ja-JP" sz="3600">
                <a:solidFill>
                  <a:schemeClr val="tx2"/>
                </a:solidFill>
              </a:rPr>
              <a:t>y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  <a:r>
              <a:rPr lang="en-US" altLang="ja-JP" sz="3600"/>
              <a:t>))]))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55775" y="2798763"/>
            <a:ext cx="2239963" cy="4429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 flipV="1">
            <a:off x="1225549" y="3270250"/>
            <a:ext cx="796925" cy="14351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82563" y="4733925"/>
            <a:ext cx="821848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終了条件の判定：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正しくは「</a:t>
            </a:r>
            <a:r>
              <a:rPr lang="en-US" altLang="ja-JP" sz="2400" dirty="0"/>
              <a:t>(empty? x)</a:t>
            </a:r>
            <a:r>
              <a:rPr lang="ja-JP" altLang="en-US" sz="2400" dirty="0"/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</a:t>
            </a:r>
            <a:r>
              <a:rPr lang="en-US" altLang="ja-JP" sz="2400" dirty="0">
                <a:solidFill>
                  <a:schemeClr val="tx2"/>
                </a:solidFill>
              </a:rPr>
              <a:t>x </a:t>
            </a:r>
            <a:r>
              <a:rPr lang="ja-JP" altLang="en-US" sz="2400" dirty="0">
                <a:solidFill>
                  <a:schemeClr val="tx2"/>
                </a:solidFill>
              </a:rPr>
              <a:t>がリストのとき、</a:t>
            </a:r>
            <a:r>
              <a:rPr lang="en-US" altLang="ja-JP" sz="2400" dirty="0">
                <a:solidFill>
                  <a:schemeClr val="tx2"/>
                </a:solidFill>
              </a:rPr>
              <a:t>(= x empty) </a:t>
            </a:r>
            <a:r>
              <a:rPr lang="ja-JP" altLang="en-US" sz="2400" dirty="0">
                <a:solidFill>
                  <a:schemeClr val="tx2"/>
                </a:solidFill>
              </a:rPr>
              <a:t>はエラー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「</a:t>
            </a:r>
            <a:r>
              <a:rPr lang="en-US" altLang="ja-JP" sz="2400" dirty="0"/>
              <a:t>=</a:t>
            </a:r>
            <a:r>
              <a:rPr lang="ja-JP" altLang="en-US" sz="2400" dirty="0"/>
              <a:t>」は数値の比較には使えるが，リスト同士の比較には</a:t>
            </a:r>
            <a:r>
              <a:rPr lang="ja-JP" altLang="en-US" sz="2400" b="1" u="sng" dirty="0">
                <a:solidFill>
                  <a:srgbClr val="FF0000"/>
                </a:solidFill>
              </a:rPr>
              <a:t>使えない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よくある勘違い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9478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8266113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solidFill>
                  <a:schemeClr val="accent2"/>
                </a:solidFill>
              </a:rPr>
              <a:t>リストが空ならば</a:t>
            </a:r>
            <a:r>
              <a:rPr lang="ja-JP" altLang="en-US" sz="2800" dirty="0"/>
              <a:t>：　</a:t>
            </a:r>
            <a:r>
              <a:rPr lang="en-US" altLang="ja-JP" sz="2800" dirty="0">
                <a:solidFill>
                  <a:schemeClr val="tx2"/>
                </a:solidFill>
              </a:rPr>
              <a:t>→</a:t>
            </a:r>
            <a:r>
              <a:rPr lang="ja-JP" altLang="en-US" sz="2800" dirty="0">
                <a:solidFill>
                  <a:schemeClr val="tx2"/>
                </a:solidFill>
              </a:rPr>
              <a:t>　終了条件</a:t>
            </a:r>
            <a:r>
              <a:rPr lang="ja-JP" altLang="en-US" sz="2800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0 			</a:t>
            </a:r>
            <a:r>
              <a:rPr lang="en-US" altLang="ja-JP" sz="2800" dirty="0">
                <a:solidFill>
                  <a:schemeClr val="tx2"/>
                </a:solidFill>
              </a:rPr>
              <a:t>→</a:t>
            </a:r>
            <a:r>
              <a:rPr lang="ja-JP" altLang="en-US" sz="2800" dirty="0">
                <a:solidFill>
                  <a:schemeClr val="tx2"/>
                </a:solidFill>
              </a:rPr>
              <a:t>　自明な解</a:t>
            </a:r>
            <a:r>
              <a:rPr lang="ja-JP" altLang="en-US" sz="2800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2800" dirty="0">
                <a:solidFill>
                  <a:schemeClr val="accent2"/>
                </a:solidFill>
              </a:rPr>
              <a:t>そうで無ければ</a:t>
            </a:r>
            <a:r>
              <a:rPr lang="ja-JP" altLang="en-US" sz="2800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 dirty="0"/>
              <a:t>「２つのリストの </a:t>
            </a:r>
            <a:r>
              <a:rPr lang="en-US" altLang="ja-JP" sz="2800" dirty="0"/>
              <a:t>rest </a:t>
            </a:r>
            <a:r>
              <a:rPr lang="ja-JP" altLang="en-US" sz="2800" dirty="0"/>
              <a:t>の内積と，２つのリストの先頭の積との和」　が求める解</a:t>
            </a:r>
          </a:p>
          <a:p>
            <a:pPr marL="609600" indent="-609600" eaLnBrk="1" hangingPunct="1">
              <a:buFontTx/>
              <a:buNone/>
            </a:pPr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ベクトルの内積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470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2663" y="1358900"/>
            <a:ext cx="7708900" cy="54419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product: list list -&gt; number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inner product of two vectors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;; (product (list 1 2 3) (list 4 5 6)) = 32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product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x y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dirty="0"/>
              <a:t> 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dirty="0"/>
              <a:t>        [(empty? </a:t>
            </a:r>
            <a:r>
              <a:rPr lang="en-US" altLang="ja-JP" dirty="0">
                <a:solidFill>
                  <a:schemeClr val="tx2"/>
                </a:solidFill>
              </a:rPr>
              <a:t>x</a:t>
            </a:r>
            <a:r>
              <a:rPr lang="en-US" altLang="ja-JP" dirty="0"/>
              <a:t>) 0]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dirty="0"/>
              <a:t>        [else (+ (* (first </a:t>
            </a:r>
            <a:r>
              <a:rPr lang="en-US" altLang="ja-JP" dirty="0">
                <a:solidFill>
                  <a:schemeClr val="tx2"/>
                </a:solidFill>
              </a:rPr>
              <a:t>x</a:t>
            </a:r>
            <a:r>
              <a:rPr lang="en-US" altLang="ja-JP" dirty="0"/>
              <a:t>) (first </a:t>
            </a:r>
            <a:r>
              <a:rPr lang="en-US" altLang="ja-JP" dirty="0">
                <a:solidFill>
                  <a:schemeClr val="tx2"/>
                </a:solidFill>
              </a:rPr>
              <a:t>y</a:t>
            </a:r>
            <a:r>
              <a:rPr lang="en-US" altLang="ja-JP" dirty="0"/>
              <a:t>))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dirty="0"/>
              <a:t>                     (</a:t>
            </a:r>
            <a:r>
              <a:rPr lang="en-US" altLang="ja-JP" dirty="0">
                <a:solidFill>
                  <a:schemeClr val="accent2"/>
                </a:solidFill>
              </a:rPr>
              <a:t>product</a:t>
            </a:r>
            <a:r>
              <a:rPr lang="en-US" altLang="ja-JP" dirty="0"/>
              <a:t> (rest </a:t>
            </a:r>
            <a:r>
              <a:rPr lang="en-US" altLang="ja-JP" dirty="0">
                <a:solidFill>
                  <a:schemeClr val="tx2"/>
                </a:solidFill>
              </a:rPr>
              <a:t>x</a:t>
            </a:r>
            <a:r>
              <a:rPr lang="en-US" altLang="ja-JP" dirty="0"/>
              <a:t>) (rest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r>
              <a:rPr lang="en-US" altLang="ja-JP" dirty="0">
                <a:solidFill>
                  <a:schemeClr val="tx2"/>
                </a:solidFill>
              </a:rPr>
              <a:t>y</a:t>
            </a:r>
            <a:r>
              <a:rPr lang="en-US" altLang="ja-JP" dirty="0">
                <a:solidFill>
                  <a:schemeClr val="accent2"/>
                </a:solidFill>
              </a:rPr>
              <a:t>)</a:t>
            </a:r>
            <a:r>
              <a:rPr lang="en-US" altLang="ja-JP" dirty="0"/>
              <a:t>))]))</a:t>
            </a:r>
            <a:endParaRPr lang="ja-JP" altLang="en-US" dirty="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582737" y="3889375"/>
            <a:ext cx="1793875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436937" y="3879850"/>
            <a:ext cx="244475" cy="6477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017962" y="3890963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0" y="3676650"/>
            <a:ext cx="99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終了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条件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ベクトルの内積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3314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613150" y="3400425"/>
            <a:ext cx="5313363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384300" y="2547938"/>
            <a:ext cx="20050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(empty?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836988" y="3651250"/>
            <a:ext cx="497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(+ (* (first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(first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(</a:t>
            </a:r>
            <a:r>
              <a:rPr lang="en-US" altLang="ja-JP">
                <a:solidFill>
                  <a:schemeClr val="accent2"/>
                </a:solidFill>
              </a:rPr>
              <a:t>product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(rest</a:t>
            </a:r>
            <a:r>
              <a:rPr lang="en-US" altLang="ja-JP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>
                <a:solidFill>
                  <a:schemeClr val="accent2"/>
                </a:solidFill>
              </a:rPr>
              <a:t>)</a:t>
            </a:r>
            <a:r>
              <a:rPr lang="en-US" altLang="ja-JP"/>
              <a:t>))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Yes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No</a:t>
            </a:r>
          </a:p>
        </p:txBody>
      </p:sp>
      <p:cxnSp>
        <p:nvCxnSpPr>
          <p:cNvPr id="69642" name="AutoShape 10"/>
          <p:cNvCxnSpPr>
            <a:cxnSpLocks noChangeShapeType="1"/>
            <a:stCxn id="69635" idx="3"/>
            <a:endCxn id="69634" idx="0"/>
          </p:cNvCxnSpPr>
          <p:nvPr/>
        </p:nvCxnSpPr>
        <p:spPr bwMode="auto">
          <a:xfrm>
            <a:off x="4321175" y="2878138"/>
            <a:ext cx="1949450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877888" y="5492750"/>
            <a:ext cx="33258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 </a:t>
            </a:r>
            <a:r>
              <a:rPr lang="ja-JP" altLang="en-US" sz="2800"/>
              <a:t>が自明な解である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2169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484313"/>
            <a:ext cx="819467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/>
              <a:t>product </a:t>
            </a:r>
            <a:r>
              <a:rPr lang="ja-JP" altLang="en-US" dirty="0"/>
              <a:t>の内部に </a:t>
            </a:r>
            <a:r>
              <a:rPr lang="en-US" altLang="ja-JP" dirty="0"/>
              <a:t>product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product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product</a:t>
            </a:r>
            <a:r>
              <a:rPr lang="en-US" altLang="ja-JP" dirty="0"/>
              <a:t> (list 1 2 3) (list 4 5 6))</a:t>
            </a:r>
            <a:r>
              <a:rPr lang="en-US" altLang="ja-JP" dirty="0">
                <a:solidFill>
                  <a:srgbClr val="0066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		= (+ (* 1 4) (</a:t>
            </a:r>
            <a:r>
              <a:rPr lang="en-US" altLang="ja-JP" dirty="0">
                <a:solidFill>
                  <a:schemeClr val="accent2"/>
                </a:solidFill>
              </a:rPr>
              <a:t>product </a:t>
            </a:r>
            <a:r>
              <a:rPr lang="en-US" altLang="ja-JP" dirty="0"/>
              <a:t>(list 2 3) (list 5 6)))</a:t>
            </a:r>
            <a:endParaRPr lang="en-US" altLang="ja-JP" dirty="0">
              <a:solidFill>
                <a:srgbClr val="006600"/>
              </a:solidFill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169988" y="2143125"/>
            <a:ext cx="6905625" cy="2538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product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x y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[(empty?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[else (+ (* (first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(first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   (</a:t>
            </a:r>
            <a:r>
              <a:rPr lang="en-US" altLang="ja-JP">
                <a:solidFill>
                  <a:schemeClr val="accent2"/>
                </a:solidFill>
              </a:rPr>
              <a:t>product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(rest</a:t>
            </a:r>
            <a:r>
              <a:rPr lang="en-US" altLang="ja-JP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>
                <a:solidFill>
                  <a:schemeClr val="accent2"/>
                </a:solidFill>
              </a:rPr>
              <a:t>)</a:t>
            </a:r>
            <a:r>
              <a:rPr lang="en-US" altLang="ja-JP"/>
              <a:t>))]))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2616200" y="2232025"/>
            <a:ext cx="1298575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272630" y="4167981"/>
            <a:ext cx="1381919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ベクトルの内積 </a:t>
            </a:r>
            <a:r>
              <a:rPr lang="en-US" altLang="ja-JP" sz="4000" dirty="0"/>
              <a:t>product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863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product</a:t>
            </a:r>
            <a:r>
              <a:rPr lang="en-US" altLang="ja-JP" dirty="0"/>
              <a:t> </a:t>
            </a:r>
            <a:r>
              <a:rPr lang="ja-JP" altLang="en-US" dirty="0"/>
              <a:t>（例題７）について，実行結果に至る過程を見る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product</a:t>
            </a:r>
            <a:r>
              <a:rPr lang="en-US" altLang="ja-JP" dirty="0"/>
              <a:t> (list 1 2 3) (list 4 5 6)) </a:t>
            </a:r>
            <a:r>
              <a:rPr lang="ja-JP" altLang="en-US" dirty="0"/>
              <a:t>から </a:t>
            </a:r>
            <a:r>
              <a:rPr lang="en-US" altLang="ja-JP" dirty="0"/>
              <a:t>32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例題８．ステップ実行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97980" y="326070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7093" y="2825730"/>
            <a:ext cx="5667375" cy="383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(list 1 2 3) (list 4 5 6))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(* 1 4)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2 3) (list 5 6)))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(+ 4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(+ 10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3) (list 6))))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(+ 4 (+ 10 (+ 18 (product empty empty))))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32</a:t>
            </a:r>
            <a:endParaRPr lang="ja-JP" altLang="en-US" sz="24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190280" y="396873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9" name="AutoShape 7"/>
          <p:cNvSpPr>
            <a:spLocks/>
          </p:cNvSpPr>
          <p:nvPr/>
        </p:nvSpPr>
        <p:spPr bwMode="auto">
          <a:xfrm>
            <a:off x="6052418" y="2893993"/>
            <a:ext cx="349250" cy="2925762"/>
          </a:xfrm>
          <a:prstGeom prst="rightBrace">
            <a:avLst>
              <a:gd name="adj1" fmla="val 69811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6038130" y="5891193"/>
            <a:ext cx="349250" cy="755650"/>
          </a:xfrm>
          <a:prstGeom prst="rightBrace">
            <a:avLst>
              <a:gd name="adj1" fmla="val 18030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392143" y="4006830"/>
            <a:ext cx="26987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基本的な計算式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への展開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366743" y="5924530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演算の実行</a:t>
            </a:r>
          </a:p>
        </p:txBody>
      </p:sp>
    </p:spTree>
    <p:extLst>
      <p:ext uri="{BB962C8B-B14F-4D97-AF65-F5344CB8AC3E}">
        <p14:creationId xmlns:p14="http://schemas.microsoft.com/office/powerpoint/2010/main" val="4289356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69850" y="714744"/>
            <a:ext cx="7827963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684213" y="2222869"/>
            <a:ext cx="6696075" cy="22923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 y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[(empty?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(* (first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(first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(rest</a:t>
            </a:r>
            <a:r>
              <a:rPr lang="en-US" altLang="ja-JP" sz="2400">
                <a:solidFill>
                  <a:schemeClr val="accent2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>
                <a:solidFill>
                  <a:schemeClr val="accent2"/>
                </a:solidFill>
              </a:rPr>
              <a:t>)</a:t>
            </a:r>
            <a:r>
              <a:rPr lang="en-US" altLang="ja-JP" sz="2400"/>
              <a:t>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1 2 3) (list 4 5 6))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92075" y="4542207"/>
            <a:ext cx="8970963" cy="164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DrScheme </a:t>
            </a:r>
            <a:r>
              <a:rPr lang="ja-JP" altLang="en-US" sz="28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    確認しなさい　 （</a:t>
            </a:r>
            <a:r>
              <a:rPr lang="en-US" altLang="ja-JP" sz="2800"/>
              <a:t>Step </a:t>
            </a:r>
            <a:r>
              <a:rPr lang="ja-JP" altLang="en-US" sz="2800"/>
              <a:t>ボタン，</a:t>
            </a:r>
            <a:r>
              <a:rPr lang="en-US" altLang="ja-JP" sz="2800"/>
              <a:t>Next </a:t>
            </a:r>
            <a:r>
              <a:rPr lang="ja-JP" altLang="en-US" sz="28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/>
              <a:t>　理解しながら進むこと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386138" y="6254751"/>
            <a:ext cx="4945063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☆</a:t>
            </a:r>
            <a:r>
              <a:rPr lang="ja-JP" altLang="en-US" sz="2400" dirty="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72711" name="Text Box 10"/>
          <p:cNvSpPr txBox="1">
            <a:spLocks noChangeArrowheads="1"/>
          </p:cNvSpPr>
          <p:nvPr/>
        </p:nvSpPr>
        <p:spPr bwMode="auto">
          <a:xfrm>
            <a:off x="6426200" y="2989632"/>
            <a:ext cx="23383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例題７と同じ</a:t>
            </a:r>
          </a:p>
        </p:txBody>
      </p:sp>
      <p:sp>
        <p:nvSpPr>
          <p:cNvPr id="72712" name="Rectangle 11"/>
          <p:cNvSpPr>
            <a:spLocks noChangeArrowheads="1"/>
          </p:cNvSpPr>
          <p:nvPr/>
        </p:nvSpPr>
        <p:spPr bwMode="auto">
          <a:xfrm>
            <a:off x="706438" y="2262557"/>
            <a:ext cx="5359400" cy="18764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13" name="Line 12"/>
          <p:cNvSpPr>
            <a:spLocks noChangeShapeType="1"/>
          </p:cNvSpPr>
          <p:nvPr/>
        </p:nvSpPr>
        <p:spPr bwMode="auto">
          <a:xfrm flipH="1">
            <a:off x="6051550" y="3299194"/>
            <a:ext cx="441325" cy="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「例題８．ステップ実行」の手順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2724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/>
          <a:lstStyle/>
          <a:p>
            <a:pPr eaLnBrk="1" hangingPunct="1"/>
            <a:r>
              <a:rPr lang="en-US" altLang="ja-JP" sz="2800"/>
              <a:t>(product (list 1 2 3) (list 4 5 6))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32 </a:t>
            </a:r>
            <a:r>
              <a:rPr lang="ja-JP" altLang="en-US" sz="2800"/>
              <a:t>が得られる過程の概略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366838"/>
            <a:ext cx="6843713" cy="5491162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(list 1 2 3) (list 4 5 6))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(* 1 4)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2 3) (list 5 6)))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(+ 10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3) (list 6))))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 (+ 10 (+ 18 (product empty empty))))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32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76213" y="1355725"/>
            <a:ext cx="4632325" cy="468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895850" y="13462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387350" y="6371433"/>
            <a:ext cx="733425" cy="376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120775" y="620077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169862" y="1868488"/>
            <a:ext cx="7450137" cy="43322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554413" y="5751513"/>
            <a:ext cx="3878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413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728" y="1255090"/>
            <a:ext cx="7493000" cy="26558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ある終了条件（例えば、リストが </a:t>
            </a:r>
            <a:r>
              <a:rPr lang="en-US" altLang="ja-JP" dirty="0"/>
              <a:t>empty </a:t>
            </a:r>
            <a:r>
              <a:rPr lang="ja-JP" altLang="en-US" dirty="0"/>
              <a:t>になるなど）が満足されたら，</a:t>
            </a:r>
            <a:r>
              <a:rPr lang="ja-JP" altLang="en-US" dirty="0">
                <a:solidFill>
                  <a:schemeClr val="tx2"/>
                </a:solidFill>
              </a:rPr>
              <a:t>処理を終える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dirty="0"/>
              <a:t>リストの </a:t>
            </a:r>
            <a:r>
              <a:rPr lang="en-US" altLang="ja-JP" dirty="0"/>
              <a:t>rest </a:t>
            </a:r>
            <a:r>
              <a:rPr lang="ja-JP" altLang="en-US" dirty="0"/>
              <a:t>をとりながら，処理を繰り返すことが多い</a:t>
            </a:r>
          </a:p>
          <a:p>
            <a:pPr eaLnBrk="1" hangingPunct="1"/>
            <a:endParaRPr lang="ja-JP" altLang="en-US" dirty="0">
              <a:solidFill>
                <a:schemeClr val="tx2"/>
              </a:solidFill>
            </a:endParaRPr>
          </a:p>
          <a:p>
            <a:pPr eaLnBrk="1" hangingPunct="1"/>
            <a:endParaRPr lang="ja-JP" altLang="en-US" dirty="0">
              <a:solidFill>
                <a:schemeClr val="tx2"/>
              </a:solidFill>
            </a:endParaRPr>
          </a:p>
          <a:p>
            <a:pPr eaLnBrk="1" hangingPunct="1"/>
            <a:endParaRPr lang="ja-JP" alt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リストでの繰り返しと終了条件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7548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" y="0"/>
            <a:ext cx="8801100" cy="942975"/>
          </a:xfrm>
        </p:spPr>
        <p:txBody>
          <a:bodyPr/>
          <a:lstStyle/>
          <a:p>
            <a:pPr eaLnBrk="1" hangingPunct="1"/>
            <a:r>
              <a:rPr lang="en-US" altLang="ja-JP" sz="2800"/>
              <a:t>(product (list 1 2 3) (list 4 5 6))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(+ 4 (product (list 2 3) (list 5 6))) </a:t>
            </a:r>
            <a:r>
              <a:rPr lang="ja-JP" altLang="en-US" sz="2800"/>
              <a:t>が得られる過程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366838"/>
            <a:ext cx="6843713" cy="5491162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(list 1 2 3) (list 4 5 6))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2 3) (list 5 6)))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(+ 10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3) (list 6))))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 (+ 10 (+ 18 (product empty empty))))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32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50813" y="1385888"/>
            <a:ext cx="3946525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154488" y="911225"/>
            <a:ext cx="4999037" cy="51784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(list 1 2 3) (list 4 5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[(empty? (list 1 2 3))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[else (+ (* (first (list 1 2 3))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</a:t>
            </a:r>
            <a:r>
              <a:rPr lang="en-US" altLang="ja-JP" sz="1600">
                <a:solidFill>
                  <a:schemeClr val="accent2"/>
                </a:solidFill>
              </a:rPr>
              <a:t> </a:t>
            </a:r>
            <a:r>
              <a:rPr lang="en-US" altLang="ja-JP" sz="1600"/>
              <a:t>(list 4 5 6))))])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[else (+ (* (first (list 1 2 3))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</a:t>
            </a:r>
            <a:r>
              <a:rPr lang="en-US" altLang="ja-JP" sz="1600">
                <a:solidFill>
                  <a:schemeClr val="accent2"/>
                </a:solidFill>
              </a:rPr>
              <a:t> </a:t>
            </a:r>
            <a:r>
              <a:rPr lang="en-US" altLang="ja-JP" sz="1600"/>
              <a:t>(list 4 5 6))))])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(* (first (list 1 2 3))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(* 1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(* 1 4)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(+ 4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(+ 4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(list 2 3)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(+ 4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(list 2 3) (list 5 6)))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117850" y="1989138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 flipH="1">
            <a:off x="3781425" y="1711325"/>
            <a:ext cx="565150" cy="414338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3911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" y="0"/>
            <a:ext cx="8801100" cy="942975"/>
          </a:xfrm>
        </p:spPr>
        <p:txBody>
          <a:bodyPr/>
          <a:lstStyle/>
          <a:p>
            <a:pPr eaLnBrk="1" hangingPunct="1"/>
            <a:r>
              <a:rPr lang="en-US" altLang="ja-JP" sz="2800"/>
              <a:t>(product (list 1 2 3) (list 4 5 6)) </a:t>
            </a:r>
            <a:r>
              <a:rPr lang="ja-JP" altLang="en-US" sz="2800"/>
              <a:t>から </a:t>
            </a:r>
            <a:br>
              <a:rPr lang="ja-JP" altLang="en-US" sz="2800"/>
            </a:br>
            <a:r>
              <a:rPr lang="en-US" altLang="ja-JP" sz="2800"/>
              <a:t>(+ 4 (product (list 2 3) (list 5 6))) </a:t>
            </a:r>
            <a:r>
              <a:rPr lang="ja-JP" altLang="en-US" sz="2800"/>
              <a:t>が得られる過程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366838"/>
            <a:ext cx="6843713" cy="5491162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(list 1 2 3) (list 4 5 6))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2 3) (list 5 6)))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(+ 10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(</a:t>
            </a:r>
            <a:r>
              <a:rPr lang="en-US" altLang="ja-JP" sz="2400">
                <a:solidFill>
                  <a:schemeClr val="accent2"/>
                </a:solidFill>
              </a:rPr>
              <a:t>product </a:t>
            </a:r>
            <a:r>
              <a:rPr lang="en-US" altLang="ja-JP" sz="2400"/>
              <a:t>(list 3) (list 6))))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(+ 4 (+ 10 (+ 18 (product empty empty)))) 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32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50813" y="1385888"/>
            <a:ext cx="3946525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164013" y="911225"/>
            <a:ext cx="4999037" cy="51784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(list 1 2 3) (list 4 5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[(empty? (list 1 2 3))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[else (+ (* (first (list 1 2 3))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</a:t>
            </a:r>
            <a:r>
              <a:rPr lang="en-US" altLang="ja-JP" sz="1600">
                <a:solidFill>
                  <a:schemeClr val="accent2"/>
                </a:solidFill>
              </a:rPr>
              <a:t> </a:t>
            </a:r>
            <a:r>
              <a:rPr lang="en-US" altLang="ja-JP" sz="1600"/>
              <a:t>(list 4 5 6))))])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[false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[else (+ (* (first (list 1 2 3))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</a:t>
            </a:r>
            <a:r>
              <a:rPr lang="en-US" altLang="ja-JP" sz="1600">
                <a:solidFill>
                  <a:schemeClr val="accent2"/>
                </a:solidFill>
              </a:rPr>
              <a:t> </a:t>
            </a:r>
            <a:r>
              <a:rPr lang="en-US" altLang="ja-JP" sz="1600"/>
              <a:t>(list 4 5 6))))])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(* (first (list 1 2 3))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(* 1 (first (list 4 5 6)))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(* 1 4)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                    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(+ 4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(rest (list 1 2 3))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(+ 4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(list 2 3) (rest (list 4 5 6))))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/>
              <a:t>= (+ 4 (</a:t>
            </a:r>
            <a:r>
              <a:rPr lang="en-US" altLang="ja-JP" sz="1600">
                <a:solidFill>
                  <a:schemeClr val="accent2"/>
                </a:solidFill>
              </a:rPr>
              <a:t>product</a:t>
            </a:r>
            <a:r>
              <a:rPr lang="en-US" altLang="ja-JP" sz="1600"/>
              <a:t> (list 2 3) (list 5 6)))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117850" y="1989138"/>
            <a:ext cx="1466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 flipH="1">
            <a:off x="3781425" y="1711325"/>
            <a:ext cx="565150" cy="414338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432300" y="1300163"/>
            <a:ext cx="4673600" cy="987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V="1">
            <a:off x="4318000" y="2276475"/>
            <a:ext cx="633413" cy="12080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54013" y="3487738"/>
            <a:ext cx="8670925" cy="2676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</a:t>
            </a: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x y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[(empty?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[else (+ (* (first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(first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            (</a:t>
            </a:r>
            <a:r>
              <a:rPr lang="en-US" altLang="ja-JP" sz="2400">
                <a:solidFill>
                  <a:schemeClr val="accent2"/>
                </a:solidFill>
              </a:rPr>
              <a:t>product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(rest</a:t>
            </a:r>
            <a:r>
              <a:rPr lang="en-US" altLang="ja-JP" sz="2400">
                <a:solidFill>
                  <a:schemeClr val="accent2"/>
                </a:solidFill>
              </a:rPr>
              <a:t>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>
                <a:solidFill>
                  <a:schemeClr val="accent2"/>
                </a:solidFill>
              </a:rPr>
              <a:t>)</a:t>
            </a:r>
            <a:r>
              <a:rPr lang="en-US" altLang="ja-JP" sz="2400"/>
              <a:t>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(list 1 2 3) </a:t>
            </a:r>
            <a:r>
              <a:rPr lang="ja-JP" altLang="en-US" sz="2400"/>
              <a:t>で，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(list 4 5 6)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1616075" y="4316413"/>
            <a:ext cx="4695825" cy="143033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95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ja-JP" altLang="en-US" sz="4400" dirty="0"/>
              <a:t>今日のパソコン演習課題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3318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296988"/>
            <a:ext cx="7772400" cy="2522537"/>
          </a:xfrm>
        </p:spPr>
        <p:txBody>
          <a:bodyPr/>
          <a:lstStyle/>
          <a:p>
            <a:pPr eaLnBrk="1" hangingPunct="1"/>
            <a:r>
              <a:rPr lang="ja-JP" altLang="en-US"/>
              <a:t>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</a:t>
            </a:r>
            <a:r>
              <a:rPr lang="ja-JP" altLang="en-US"/>
              <a:t>（授業の例題１）についての問題</a:t>
            </a:r>
          </a:p>
          <a:p>
            <a:pPr lvl="1" eaLnBrk="1" hangingPunct="1"/>
            <a:r>
              <a:rPr lang="en-US" altLang="ja-JP"/>
              <a:t>(list-sum (list 1 2 3)) </a:t>
            </a:r>
            <a:r>
              <a:rPr lang="ja-JP" altLang="en-US"/>
              <a:t>から </a:t>
            </a:r>
            <a:r>
              <a:rPr lang="en-US" altLang="ja-JP"/>
              <a:t>6 </a:t>
            </a:r>
            <a:r>
              <a:rPr lang="ja-JP" altLang="en-US"/>
              <a:t>が得られる過程の</a:t>
            </a:r>
            <a:r>
              <a:rPr lang="ja-JP" altLang="en-US">
                <a:solidFill>
                  <a:schemeClr val="tx2"/>
                </a:solidFill>
              </a:rPr>
              <a:t>概略</a:t>
            </a:r>
            <a:r>
              <a:rPr lang="ja-JP" altLang="en-US"/>
              <a:t>を数行程度で説明しなさい</a:t>
            </a:r>
          </a:p>
          <a:p>
            <a:pPr lvl="1" eaLnBrk="1" hangingPunct="1"/>
            <a:r>
              <a:rPr lang="en-US" altLang="ja-JP"/>
              <a:t>DrScheme </a:t>
            </a:r>
            <a:r>
              <a:rPr lang="ja-JP" altLang="en-US"/>
              <a:t>の </a:t>
            </a:r>
            <a:r>
              <a:rPr lang="en-US" altLang="ja-JP"/>
              <a:t>stepper </a:t>
            </a:r>
            <a:r>
              <a:rPr lang="ja-JP" altLang="en-US"/>
              <a:t>を使うと，すぐに分かる</a:t>
            </a:r>
          </a:p>
          <a:p>
            <a:pPr lvl="1" eaLnBrk="1" hangingPunct="1"/>
            <a:endParaRPr lang="ja-JP" altLang="en-US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66775" y="3348038"/>
            <a:ext cx="7691438" cy="25479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[(empty?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[else (+ (first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(</a:t>
            </a:r>
            <a:r>
              <a:rPr lang="en-US" altLang="ja-JP">
                <a:solidFill>
                  <a:schemeClr val="accent2"/>
                </a:solidFill>
              </a:rPr>
              <a:t>list-sum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)))]))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5970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1" y="584200"/>
            <a:ext cx="8547099" cy="621665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ja-JP" sz="2800" dirty="0" err="1"/>
              <a:t>DrScheme</a:t>
            </a:r>
            <a:r>
              <a:rPr lang="en-US" altLang="ja-JP" sz="2800" dirty="0"/>
              <a:t> </a:t>
            </a:r>
            <a:r>
              <a:rPr lang="ja-JP" altLang="en-US" sz="2800" dirty="0"/>
              <a:t>の </a:t>
            </a:r>
            <a:r>
              <a:rPr lang="en-US" altLang="ja-JP" sz="2800" dirty="0"/>
              <a:t>stepper </a:t>
            </a:r>
            <a:r>
              <a:rPr lang="ja-JP" altLang="en-US" sz="2800" dirty="0"/>
              <a:t>を利用した実行エラーの解決に関する問題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ja-JP" altLang="en-US" sz="2400" dirty="0"/>
              <a:t>まずは，次を「定義用ウインドウ」で，実行しなさい</a:t>
            </a:r>
          </a:p>
          <a:p>
            <a:pPr marL="1371600" lvl="2" indent="-457200" eaLnBrk="1" hangingPunct="1">
              <a:buFontTx/>
              <a:buChar char="–"/>
            </a:pPr>
            <a:r>
              <a:rPr lang="ja-JP" altLang="en-US" sz="2000" dirty="0"/>
              <a:t>入力した後に，</a:t>
            </a:r>
            <a:r>
              <a:rPr lang="en-US" altLang="ja-JP" sz="2000" dirty="0"/>
              <a:t>Execute </a:t>
            </a:r>
            <a:r>
              <a:rPr lang="ja-JP" altLang="en-US" sz="2000" dirty="0"/>
              <a:t>ボタンを押す</a:t>
            </a:r>
          </a:p>
          <a:p>
            <a:pPr marL="1371600" lvl="2" indent="-457200" eaLnBrk="1" hangingPunct="1">
              <a:buFontTx/>
              <a:buNone/>
            </a:pPr>
            <a:r>
              <a:rPr lang="ja-JP" altLang="en-US" sz="2000" dirty="0"/>
              <a:t>	</a:t>
            </a:r>
            <a:r>
              <a:rPr lang="en-US" altLang="ja-JP" sz="2000" dirty="0"/>
              <a:t>⇒</a:t>
            </a:r>
            <a:r>
              <a:rPr lang="ja-JP" altLang="en-US" sz="2000" dirty="0"/>
              <a:t>　すると，実行用ウインドウに（赤い文字で）</a:t>
            </a:r>
            <a:r>
              <a:rPr lang="ja-JP" altLang="en-US" sz="2000" dirty="0">
                <a:solidFill>
                  <a:schemeClr val="tx2"/>
                </a:solidFill>
              </a:rPr>
              <a:t>エラーメッセージが表示される</a:t>
            </a:r>
            <a:r>
              <a:rPr lang="ja-JP" altLang="en-US" sz="2000" dirty="0"/>
              <a:t>（これは実行エラー）</a:t>
            </a:r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1371600" lvl="2" indent="-457200" eaLnBrk="1" hangingPunct="1">
              <a:buFontTx/>
              <a:buNone/>
            </a:pPr>
            <a:endParaRPr lang="ja-JP" altLang="en-US" sz="2000" dirty="0"/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ja-JP" sz="2400" dirty="0" err="1"/>
              <a:t>DrScheme</a:t>
            </a:r>
            <a:r>
              <a:rPr lang="en-US" altLang="ja-JP" sz="2400" dirty="0"/>
              <a:t> </a:t>
            </a:r>
            <a:r>
              <a:rPr lang="ja-JP" altLang="en-US" sz="2400" dirty="0"/>
              <a:t>で </a:t>
            </a:r>
            <a:r>
              <a:rPr lang="en-US" altLang="ja-JP" sz="2400" dirty="0"/>
              <a:t>stepper </a:t>
            </a:r>
            <a:r>
              <a:rPr lang="ja-JP" altLang="en-US" sz="2400" dirty="0"/>
              <a:t>を使ってステップ実行を行って，エラーの箇所を特定しなさい．エラーの原因について報告しなさい．  </a:t>
            </a:r>
            <a:endParaRPr lang="en-US" altLang="ja-JP" sz="2400" dirty="0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243013" y="3071813"/>
            <a:ext cx="7691437" cy="2301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(define (</a:t>
            </a:r>
            <a:r>
              <a:rPr lang="en-US" altLang="ja-JP" sz="2400">
                <a:solidFill>
                  <a:schemeClr val="accent2"/>
                </a:solidFill>
              </a:rPr>
              <a:t>list-length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[(empty?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</a:t>
            </a:r>
            <a:r>
              <a:rPr lang="en-US" altLang="ja-JP" sz="2400">
                <a:solidFill>
                  <a:schemeClr val="accent2"/>
                </a:solidFill>
              </a:rPr>
              <a:t>list-length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a-list</a:t>
            </a:r>
            <a:r>
              <a:rPr lang="en-US" altLang="ja-JP" sz="240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list-length</a:t>
            </a:r>
            <a:r>
              <a:rPr lang="en-US" altLang="ja-JP" sz="2400"/>
              <a:t> 100)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課題２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523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605" y="1039813"/>
            <a:ext cx="8167688" cy="2036762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25000"/>
              </a:lnSpc>
              <a:buNone/>
            </a:pPr>
            <a:r>
              <a:rPr lang="ja-JP" altLang="en-US" sz="3600" dirty="0">
                <a:solidFill>
                  <a:schemeClr val="accent2"/>
                </a:solidFill>
              </a:rPr>
              <a:t>シンボル出現の判定プログラム作成</a:t>
            </a:r>
          </a:p>
          <a:p>
            <a:pPr marL="990600" lvl="1" indent="-533400" eaLnBrk="1" hangingPunct="1">
              <a:lnSpc>
                <a:spcPct val="125000"/>
              </a:lnSpc>
            </a:pPr>
            <a:r>
              <a:rPr lang="ja-JP" altLang="en-US" sz="3200" dirty="0"/>
              <a:t>シンボルのリスト </a:t>
            </a:r>
            <a:r>
              <a:rPr lang="en-US" altLang="ja-JP" sz="3200" dirty="0">
                <a:solidFill>
                  <a:schemeClr val="tx2"/>
                </a:solidFill>
              </a:rPr>
              <a:t>a-list</a:t>
            </a:r>
            <a:r>
              <a:rPr lang="en-US" altLang="ja-JP" sz="3200" dirty="0"/>
              <a:t> </a:t>
            </a:r>
            <a:r>
              <a:rPr lang="ja-JP" altLang="en-US" sz="3200" dirty="0"/>
              <a:t>と，シンボル </a:t>
            </a:r>
            <a:r>
              <a:rPr lang="en-US" altLang="ja-JP" sz="3200" dirty="0">
                <a:solidFill>
                  <a:schemeClr val="tx2"/>
                </a:solidFill>
              </a:rPr>
              <a:t>a-symbol</a:t>
            </a:r>
            <a:r>
              <a:rPr lang="en-US" altLang="ja-JP" sz="3200" dirty="0"/>
              <a:t> </a:t>
            </a:r>
            <a:r>
              <a:rPr lang="ja-JP" altLang="en-US" sz="3200" dirty="0"/>
              <a:t>から，</a:t>
            </a:r>
            <a:r>
              <a:rPr lang="en-US" altLang="ja-JP" sz="3200" dirty="0">
                <a:solidFill>
                  <a:schemeClr val="tx2"/>
                </a:solidFill>
              </a:rPr>
              <a:t>a-list</a:t>
            </a:r>
            <a:r>
              <a:rPr lang="en-US" altLang="ja-JP" sz="3200" dirty="0"/>
              <a:t> </a:t>
            </a:r>
            <a:r>
              <a:rPr lang="ja-JP" altLang="en-US" sz="3200" dirty="0"/>
              <a:t>が </a:t>
            </a:r>
            <a:r>
              <a:rPr lang="en-US" altLang="ja-JP" sz="3200" dirty="0">
                <a:solidFill>
                  <a:schemeClr val="tx2"/>
                </a:solidFill>
              </a:rPr>
              <a:t>a-symbol</a:t>
            </a:r>
            <a:r>
              <a:rPr lang="en-US" altLang="ja-JP" sz="3200" dirty="0"/>
              <a:t> </a:t>
            </a:r>
            <a:r>
              <a:rPr lang="ja-JP" altLang="en-US" sz="3200" dirty="0"/>
              <a:t>を含むときに限り </a:t>
            </a:r>
            <a:r>
              <a:rPr lang="en-US" altLang="ja-JP" sz="3200" dirty="0"/>
              <a:t>true </a:t>
            </a:r>
            <a:r>
              <a:rPr lang="ja-JP" altLang="en-US" sz="3200" dirty="0"/>
              <a:t>を返す関数 </a:t>
            </a:r>
            <a:r>
              <a:rPr lang="en-US" altLang="ja-JP" sz="3200" dirty="0">
                <a:solidFill>
                  <a:schemeClr val="accent2"/>
                </a:solidFill>
              </a:rPr>
              <a:t>contains?</a:t>
            </a:r>
            <a:r>
              <a:rPr lang="en-US" altLang="ja-JP" sz="3200" dirty="0"/>
              <a:t> </a:t>
            </a:r>
            <a:r>
              <a:rPr lang="ja-JP" altLang="en-US" sz="3200" dirty="0"/>
              <a:t>を作りなさい</a:t>
            </a:r>
            <a:endParaRPr lang="en-US" altLang="ja-JP" sz="3200" dirty="0"/>
          </a:p>
          <a:p>
            <a:pPr marL="609600" indent="-609600" eaLnBrk="1" hangingPunct="1">
              <a:buFontTx/>
              <a:buNone/>
            </a:pPr>
            <a:endParaRPr lang="ja-JP" altLang="en-US" sz="4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課題３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11425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1447333"/>
            <a:ext cx="8461208" cy="4732086"/>
          </a:xfrm>
        </p:spPr>
        <p:txBody>
          <a:bodyPr/>
          <a:lstStyle/>
          <a:p>
            <a:pPr eaLnBrk="1" hangingPunct="1"/>
            <a:r>
              <a:rPr lang="ja-JP" altLang="en-US" dirty="0"/>
              <a:t>リストの要素を調べ，</a:t>
            </a:r>
          </a:p>
          <a:p>
            <a:pPr lvl="1" eaLnBrk="1" hangingPunct="1"/>
            <a:r>
              <a:rPr lang="ja-JP" altLang="en-US" dirty="0"/>
              <a:t>すべての要素が１０以上　→　</a:t>
            </a:r>
            <a:r>
              <a:rPr lang="en-US" altLang="ja-JP" dirty="0"/>
              <a:t>true</a:t>
            </a:r>
          </a:p>
          <a:p>
            <a:pPr lvl="1" eaLnBrk="1" hangingPunct="1"/>
            <a:r>
              <a:rPr lang="ja-JP" altLang="en-US" dirty="0"/>
              <a:t>そうでなければ		→　</a:t>
            </a:r>
            <a:r>
              <a:rPr lang="en-US" altLang="ja-JP" dirty="0"/>
              <a:t>false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647700" y="3151188"/>
            <a:ext cx="75438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>
                <a:solidFill>
                  <a:schemeClr val="accent2"/>
                </a:solidFill>
              </a:rPr>
              <a:t>all-are-large</a:t>
            </a:r>
            <a:r>
              <a:rPr lang="en-US" altLang="ja-JP" sz="3600" dirty="0"/>
              <a:t> </a:t>
            </a:r>
            <a:r>
              <a:rPr lang="en-US" altLang="ja-JP" sz="3600" dirty="0" err="1">
                <a:solidFill>
                  <a:srgbClr val="FF0000"/>
                </a:solidFill>
              </a:rPr>
              <a:t>alon</a:t>
            </a:r>
            <a:r>
              <a:rPr lang="en-US" altLang="ja-JP" sz="36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[(empty? </a:t>
            </a:r>
            <a:r>
              <a:rPr lang="en-US" altLang="ja-JP" sz="3600" dirty="0" err="1">
                <a:solidFill>
                  <a:srgbClr val="FF0000"/>
                </a:solidFill>
              </a:rPr>
              <a:t>alon</a:t>
            </a:r>
            <a:r>
              <a:rPr lang="en-US" altLang="ja-JP" sz="3600" dirty="0"/>
              <a:t>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[else (and (&lt;= 10 (first </a:t>
            </a:r>
            <a:r>
              <a:rPr lang="en-US" altLang="ja-JP" sz="3600" dirty="0" err="1">
                <a:solidFill>
                  <a:srgbClr val="FF0000"/>
                </a:solidFill>
              </a:rPr>
              <a:t>alon</a:t>
            </a:r>
            <a:r>
              <a:rPr lang="en-US" altLang="ja-JP" sz="3600" dirty="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           (</a:t>
            </a:r>
            <a:r>
              <a:rPr lang="en-US" altLang="ja-JP" sz="3600" dirty="0">
                <a:solidFill>
                  <a:schemeClr val="accent2"/>
                </a:solidFill>
              </a:rPr>
              <a:t>all-are-large</a:t>
            </a:r>
            <a:r>
              <a:rPr lang="en-US" altLang="ja-JP" sz="3600" dirty="0"/>
              <a:t> (rest </a:t>
            </a:r>
            <a:r>
              <a:rPr lang="en-US" altLang="ja-JP" sz="3600" dirty="0" err="1">
                <a:solidFill>
                  <a:srgbClr val="FF0000"/>
                </a:solidFill>
              </a:rPr>
              <a:t>alon</a:t>
            </a:r>
            <a:r>
              <a:rPr lang="en-US" altLang="ja-JP" sz="3600" dirty="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3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9301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課題３のヒント：</a:t>
            </a:r>
            <a:br>
              <a:rPr lang="ja-JP" altLang="en-US" sz="4000" dirty="0"/>
            </a:br>
            <a:r>
              <a:rPr lang="ja-JP" altLang="en-US" sz="4000" dirty="0"/>
              <a:t>すべての要素が１０以上か？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15731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533105" cy="533316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リストの要素の中に 「偶数」を含むかどうか調べる関数を作りなさい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偶数を１つでも含めば </a:t>
            </a:r>
            <a:r>
              <a:rPr lang="en-US" altLang="ja-JP" dirty="0"/>
              <a:t>true</a:t>
            </a:r>
            <a:r>
              <a:rPr lang="ja-JP" altLang="en-US" dirty="0" err="1"/>
              <a:t>．</a:t>
            </a:r>
            <a:r>
              <a:rPr lang="ja-JP" altLang="en-US" dirty="0"/>
              <a:t>１つも含まなければ </a:t>
            </a:r>
            <a:r>
              <a:rPr lang="en-US" altLang="ja-JP" dirty="0"/>
              <a:t>false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dirty="0"/>
              <a:t>even? </a:t>
            </a:r>
            <a:r>
              <a:rPr lang="ja-JP" altLang="en-US" dirty="0"/>
              <a:t>を使うこと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課題４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125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141413"/>
            <a:ext cx="8431213" cy="3303587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ja-JP"/>
              <a:t>n</a:t>
            </a:r>
            <a:r>
              <a:rPr lang="ja-JP" altLang="en-US"/>
              <a:t>次の多項式</a:t>
            </a:r>
            <a:br>
              <a:rPr lang="ja-JP" altLang="en-US"/>
            </a:br>
            <a:r>
              <a:rPr lang="en-US" altLang="ja-JP">
                <a:solidFill>
                  <a:schemeClr val="accent2"/>
                </a:solidFill>
              </a:rPr>
              <a:t>f(x) = a</a:t>
            </a:r>
            <a:r>
              <a:rPr lang="en-US" altLang="ja-JP" sz="2400">
                <a:solidFill>
                  <a:schemeClr val="accent2"/>
                </a:solidFill>
              </a:rPr>
              <a:t>0</a:t>
            </a:r>
            <a:r>
              <a:rPr lang="en-US" altLang="ja-JP">
                <a:solidFill>
                  <a:schemeClr val="accent2"/>
                </a:solidFill>
              </a:rPr>
              <a:t> + a</a:t>
            </a:r>
            <a:r>
              <a:rPr lang="en-US" altLang="ja-JP" sz="2400">
                <a:solidFill>
                  <a:schemeClr val="accent2"/>
                </a:solidFill>
              </a:rPr>
              <a:t>1</a:t>
            </a:r>
            <a:r>
              <a:rPr lang="ja-JP" altLang="en-US">
                <a:solidFill>
                  <a:schemeClr val="accent2"/>
                </a:solidFill>
              </a:rPr>
              <a:t>・</a:t>
            </a:r>
            <a:r>
              <a:rPr lang="en-US" altLang="ja-JP">
                <a:solidFill>
                  <a:schemeClr val="accent2"/>
                </a:solidFill>
              </a:rPr>
              <a:t>x + a</a:t>
            </a:r>
            <a:r>
              <a:rPr lang="en-US" altLang="ja-JP" sz="2400">
                <a:solidFill>
                  <a:schemeClr val="accent2"/>
                </a:solidFill>
              </a:rPr>
              <a:t>2</a:t>
            </a:r>
            <a:r>
              <a:rPr lang="ja-JP" altLang="en-US">
                <a:solidFill>
                  <a:schemeClr val="accent2"/>
                </a:solidFill>
              </a:rPr>
              <a:t>・</a:t>
            </a:r>
            <a:r>
              <a:rPr lang="en-US" altLang="ja-JP">
                <a:solidFill>
                  <a:schemeClr val="accent2"/>
                </a:solidFill>
              </a:rPr>
              <a:t>x + </a:t>
            </a:r>
            <a:r>
              <a:rPr lang="ja-JP" altLang="en-US">
                <a:solidFill>
                  <a:schemeClr val="accent2"/>
                </a:solidFill>
              </a:rPr>
              <a:t>・・・ </a:t>
            </a:r>
            <a:r>
              <a:rPr lang="en-US" altLang="ja-JP">
                <a:solidFill>
                  <a:schemeClr val="accent2"/>
                </a:solidFill>
              </a:rPr>
              <a:t>+a</a:t>
            </a:r>
            <a:r>
              <a:rPr lang="en-US" altLang="ja-JP" sz="2400">
                <a:solidFill>
                  <a:schemeClr val="accent2"/>
                </a:solidFill>
              </a:rPr>
              <a:t>n</a:t>
            </a:r>
            <a:r>
              <a:rPr lang="ja-JP" altLang="en-US">
                <a:solidFill>
                  <a:schemeClr val="accent2"/>
                </a:solidFill>
              </a:rPr>
              <a:t>・</a:t>
            </a:r>
            <a:r>
              <a:rPr lang="en-US" altLang="ja-JP">
                <a:solidFill>
                  <a:schemeClr val="accent2"/>
                </a:solidFill>
              </a:rPr>
              <a:t>x</a:t>
            </a:r>
            <a:br>
              <a:rPr lang="en-US" altLang="ja-JP">
                <a:solidFill>
                  <a:schemeClr val="accent2"/>
                </a:solidFill>
              </a:rPr>
            </a:br>
            <a:r>
              <a:rPr lang="ja-JP" altLang="en-US"/>
              <a:t>について，次数 </a:t>
            </a:r>
            <a:r>
              <a:rPr lang="en-US" altLang="ja-JP"/>
              <a:t>n </a:t>
            </a:r>
            <a:r>
              <a:rPr lang="ja-JP" altLang="en-US"/>
              <a:t>と，係数 </a:t>
            </a:r>
            <a:r>
              <a:rPr lang="en-US" altLang="ja-JP"/>
              <a:t>a</a:t>
            </a:r>
            <a:r>
              <a:rPr lang="en-US" altLang="ja-JP" sz="2400"/>
              <a:t>0</a:t>
            </a:r>
            <a:r>
              <a:rPr lang="en-US" altLang="ja-JP"/>
              <a:t> </a:t>
            </a:r>
            <a:r>
              <a:rPr lang="ja-JP" altLang="en-US"/>
              <a:t>から </a:t>
            </a:r>
            <a:r>
              <a:rPr lang="en-US" altLang="ja-JP"/>
              <a:t>a</a:t>
            </a:r>
            <a:r>
              <a:rPr lang="en-US" altLang="ja-JP" sz="2400"/>
              <a:t>n</a:t>
            </a:r>
            <a:r>
              <a:rPr lang="en-US" altLang="ja-JP"/>
              <a:t> </a:t>
            </a:r>
            <a:r>
              <a:rPr lang="ja-JP" altLang="en-US"/>
              <a:t>から，</a:t>
            </a:r>
            <a:r>
              <a:rPr lang="en-US" altLang="ja-JP"/>
              <a:t>f(x) </a:t>
            </a:r>
            <a:r>
              <a:rPr lang="ja-JP" altLang="en-US"/>
              <a:t>を計算するプログラムを作りなさい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/>
              <a:t>次ページ以降で説明する </a:t>
            </a:r>
            <a:r>
              <a:rPr lang="en-US" altLang="ja-JP"/>
              <a:t>Horner</a:t>
            </a:r>
            <a:r>
              <a:rPr lang="ja-JP" altLang="en-US"/>
              <a:t>法を使うこと</a:t>
            </a:r>
          </a:p>
          <a:p>
            <a:pPr lvl="1" eaLnBrk="1" hangingPunct="1">
              <a:lnSpc>
                <a:spcPct val="115000"/>
              </a:lnSpc>
            </a:pPr>
            <a:endParaRPr lang="ja-JP" altLang="en-US"/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457700" y="1706563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573838" y="1670050"/>
            <a:ext cx="44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ｎ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25917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836738"/>
            <a:ext cx="8431212" cy="28067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ja-JP" sz="3600"/>
              <a:t>n</a:t>
            </a:r>
            <a:r>
              <a:rPr lang="ja-JP" altLang="en-US" sz="3600"/>
              <a:t>次の多項式</a:t>
            </a:r>
            <a:br>
              <a:rPr lang="ja-JP" altLang="en-US" sz="3600"/>
            </a:br>
            <a:r>
              <a:rPr lang="ja-JP" altLang="en-US" sz="3600"/>
              <a:t>	</a:t>
            </a:r>
            <a:r>
              <a:rPr lang="en-US" altLang="ja-JP" sz="3600">
                <a:solidFill>
                  <a:schemeClr val="accent2"/>
                </a:solidFill>
              </a:rPr>
              <a:t>f(x) = a</a:t>
            </a:r>
            <a:r>
              <a:rPr lang="en-US" altLang="ja-JP" sz="3600" baseline="-25000">
                <a:solidFill>
                  <a:schemeClr val="accent2"/>
                </a:solidFill>
              </a:rPr>
              <a:t>0</a:t>
            </a:r>
            <a:r>
              <a:rPr lang="en-US" altLang="ja-JP" sz="3600">
                <a:solidFill>
                  <a:schemeClr val="accent2"/>
                </a:solidFill>
              </a:rPr>
              <a:t> + a</a:t>
            </a:r>
            <a:r>
              <a:rPr lang="en-US" altLang="ja-JP" sz="3600" baseline="-25000">
                <a:solidFill>
                  <a:schemeClr val="accent2"/>
                </a:solidFill>
              </a:rPr>
              <a:t>1</a:t>
            </a:r>
            <a:r>
              <a:rPr lang="ja-JP" altLang="en-US" sz="3600">
                <a:solidFill>
                  <a:schemeClr val="accent2"/>
                </a:solidFill>
              </a:rPr>
              <a:t>・</a:t>
            </a:r>
            <a:r>
              <a:rPr lang="en-US" altLang="ja-JP" sz="3600">
                <a:solidFill>
                  <a:schemeClr val="accent2"/>
                </a:solidFill>
              </a:rPr>
              <a:t>x + a</a:t>
            </a:r>
            <a:r>
              <a:rPr lang="en-US" altLang="ja-JP" sz="3600" baseline="-25000">
                <a:solidFill>
                  <a:schemeClr val="accent2"/>
                </a:solidFill>
              </a:rPr>
              <a:t>2</a:t>
            </a:r>
            <a:r>
              <a:rPr lang="ja-JP" altLang="en-US" sz="3600">
                <a:solidFill>
                  <a:schemeClr val="accent2"/>
                </a:solidFill>
              </a:rPr>
              <a:t>・</a:t>
            </a:r>
            <a:r>
              <a:rPr lang="en-US" altLang="ja-JP" sz="3600">
                <a:solidFill>
                  <a:schemeClr val="accent2"/>
                </a:solidFill>
              </a:rPr>
              <a:t>x</a:t>
            </a:r>
            <a:r>
              <a:rPr lang="en-US" altLang="ja-JP" sz="3600" baseline="30000">
                <a:solidFill>
                  <a:schemeClr val="accent2"/>
                </a:solidFill>
              </a:rPr>
              <a:t>2</a:t>
            </a:r>
            <a:r>
              <a:rPr lang="en-US" altLang="ja-JP" sz="3600">
                <a:solidFill>
                  <a:schemeClr val="accent2"/>
                </a:solidFill>
              </a:rPr>
              <a:t> + </a:t>
            </a:r>
            <a:r>
              <a:rPr lang="ja-JP" altLang="en-US" sz="3600">
                <a:solidFill>
                  <a:schemeClr val="accent2"/>
                </a:solidFill>
              </a:rPr>
              <a:t>・・・ </a:t>
            </a:r>
            <a:r>
              <a:rPr lang="en-US" altLang="ja-JP" sz="3600">
                <a:solidFill>
                  <a:schemeClr val="accent2"/>
                </a:solidFill>
              </a:rPr>
              <a:t>+a</a:t>
            </a:r>
            <a:r>
              <a:rPr lang="en-US" altLang="ja-JP" sz="3600" baseline="-25000">
                <a:solidFill>
                  <a:schemeClr val="accent2"/>
                </a:solidFill>
              </a:rPr>
              <a:t>n</a:t>
            </a:r>
            <a:r>
              <a:rPr lang="ja-JP" altLang="en-US" sz="3600">
                <a:solidFill>
                  <a:schemeClr val="accent2"/>
                </a:solidFill>
              </a:rPr>
              <a:t>・</a:t>
            </a:r>
            <a:r>
              <a:rPr lang="en-US" altLang="ja-JP" sz="3600">
                <a:solidFill>
                  <a:schemeClr val="accent2"/>
                </a:solidFill>
              </a:rPr>
              <a:t>x</a:t>
            </a:r>
            <a:r>
              <a:rPr lang="en-US" altLang="ja-JP" sz="3600" baseline="30000">
                <a:solidFill>
                  <a:schemeClr val="accent2"/>
                </a:solidFill>
              </a:rPr>
              <a:t>n</a:t>
            </a:r>
            <a:r>
              <a:rPr lang="en-US" altLang="ja-JP" sz="3600">
                <a:solidFill>
                  <a:schemeClr val="accent2"/>
                </a:solidFill>
              </a:rPr>
              <a:t/>
            </a:r>
            <a:br>
              <a:rPr lang="en-US" altLang="ja-JP" sz="3600">
                <a:solidFill>
                  <a:schemeClr val="accent2"/>
                </a:solidFill>
              </a:rPr>
            </a:br>
            <a:r>
              <a:rPr lang="ja-JP" altLang="en-US" sz="3600"/>
              <a:t>について，次数 </a:t>
            </a:r>
            <a:r>
              <a:rPr lang="en-US" altLang="ja-JP" sz="3600"/>
              <a:t>n </a:t>
            </a:r>
            <a:r>
              <a:rPr lang="ja-JP" altLang="en-US" sz="3600"/>
              <a:t>，係数 </a:t>
            </a:r>
            <a:r>
              <a:rPr lang="en-US" altLang="ja-JP" sz="3600"/>
              <a:t>a</a:t>
            </a:r>
            <a:r>
              <a:rPr lang="en-US" altLang="ja-JP" sz="3600" baseline="-25000"/>
              <a:t>0</a:t>
            </a:r>
            <a:r>
              <a:rPr lang="en-US" altLang="ja-JP" sz="3600"/>
              <a:t> </a:t>
            </a:r>
            <a:r>
              <a:rPr lang="ja-JP" altLang="en-US" sz="3600"/>
              <a:t>から </a:t>
            </a:r>
            <a:r>
              <a:rPr lang="en-US" altLang="ja-JP" sz="3600"/>
              <a:t>a</a:t>
            </a:r>
            <a:r>
              <a:rPr lang="en-US" altLang="ja-JP" sz="3600" baseline="-25000"/>
              <a:t>n</a:t>
            </a:r>
            <a:r>
              <a:rPr lang="en-US" altLang="ja-JP" sz="3600"/>
              <a:t> </a:t>
            </a:r>
            <a:r>
              <a:rPr lang="ja-JP" altLang="en-US" sz="3600"/>
              <a:t>と </a:t>
            </a:r>
            <a:r>
              <a:rPr lang="en-US" altLang="ja-JP" sz="3600"/>
              <a:t>x </a:t>
            </a:r>
            <a:r>
              <a:rPr lang="ja-JP" altLang="en-US" sz="3600"/>
              <a:t>から</a:t>
            </a:r>
            <a:r>
              <a:rPr lang="en-US" altLang="ja-JP" sz="3600"/>
              <a:t>f(x) </a:t>
            </a:r>
            <a:r>
              <a:rPr lang="ja-JP" altLang="en-US" sz="3600"/>
              <a:t>を計算する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多項式の計算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36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95007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609725"/>
            <a:ext cx="8458200" cy="24225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f(x) 	= a</a:t>
            </a:r>
            <a:r>
              <a:rPr lang="en-US" altLang="ja-JP" sz="2000"/>
              <a:t>0</a:t>
            </a:r>
            <a:r>
              <a:rPr lang="en-US" altLang="ja-JP" sz="2800"/>
              <a:t> + a</a:t>
            </a:r>
            <a:r>
              <a:rPr lang="en-US" altLang="ja-JP" sz="2000"/>
              <a:t>1</a:t>
            </a:r>
            <a:r>
              <a:rPr lang="ja-JP" altLang="en-US" sz="2800"/>
              <a:t>・</a:t>
            </a:r>
            <a:r>
              <a:rPr lang="en-US" altLang="ja-JP" sz="2800"/>
              <a:t>x + a</a:t>
            </a:r>
            <a:r>
              <a:rPr lang="en-US" altLang="ja-JP" sz="2000"/>
              <a:t>2</a:t>
            </a:r>
            <a:r>
              <a:rPr lang="ja-JP" altLang="en-US" sz="2800"/>
              <a:t>・</a:t>
            </a:r>
            <a:r>
              <a:rPr lang="en-US" altLang="ja-JP" sz="2800"/>
              <a:t>x + </a:t>
            </a:r>
            <a:r>
              <a:rPr lang="ja-JP" altLang="en-US" sz="2800"/>
              <a:t>・・・ </a:t>
            </a:r>
            <a:r>
              <a:rPr lang="en-US" altLang="ja-JP" sz="2800"/>
              <a:t>+a</a:t>
            </a:r>
            <a:r>
              <a:rPr lang="en-US" altLang="ja-JP" sz="2000"/>
              <a:t>n</a:t>
            </a:r>
            <a:r>
              <a:rPr lang="ja-JP" altLang="en-US" sz="2800"/>
              <a:t>・</a:t>
            </a:r>
            <a:r>
              <a:rPr lang="en-US" altLang="ja-JP" sz="2800"/>
              <a:t>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		= a</a:t>
            </a:r>
            <a:r>
              <a:rPr lang="en-US" altLang="ja-JP" sz="2000"/>
              <a:t>0</a:t>
            </a:r>
            <a:r>
              <a:rPr lang="en-US" altLang="ja-JP" sz="2800"/>
              <a:t> + ( a</a:t>
            </a:r>
            <a:r>
              <a:rPr lang="en-US" altLang="ja-JP" sz="2000"/>
              <a:t>1</a:t>
            </a:r>
            <a:r>
              <a:rPr lang="en-US" altLang="ja-JP" sz="2800"/>
              <a:t> + ( a</a:t>
            </a:r>
            <a:r>
              <a:rPr lang="en-US" altLang="ja-JP" sz="2000"/>
              <a:t>2</a:t>
            </a:r>
            <a:r>
              <a:rPr lang="en-US" altLang="ja-JP" sz="2800"/>
              <a:t> + </a:t>
            </a:r>
            <a:r>
              <a:rPr lang="ja-JP" altLang="en-US" sz="2800"/>
              <a:t>・・・ </a:t>
            </a:r>
            <a:r>
              <a:rPr lang="en-US" altLang="ja-JP" sz="2800"/>
              <a:t>+ ( a</a:t>
            </a:r>
            <a:r>
              <a:rPr lang="en-US" altLang="ja-JP" sz="2000"/>
              <a:t>n-1</a:t>
            </a:r>
            <a:r>
              <a:rPr lang="en-US" altLang="ja-JP" sz="2800"/>
              <a:t> + a</a:t>
            </a:r>
            <a:r>
              <a:rPr lang="en-US" altLang="ja-JP" sz="2000"/>
              <a:t>n </a:t>
            </a:r>
            <a:r>
              <a:rPr lang="ja-JP" altLang="en-US" sz="2800"/>
              <a:t>・</a:t>
            </a:r>
            <a:r>
              <a:rPr lang="en-US" altLang="ja-JP" sz="2800"/>
              <a:t>x </a:t>
            </a:r>
            <a:r>
              <a:rPr lang="en-US" altLang="ja-JP" sz="2000"/>
              <a:t>)  </a:t>
            </a:r>
            <a:r>
              <a:rPr lang="en-US" altLang="ja-JP" sz="2800"/>
              <a:t>x </a:t>
            </a:r>
            <a:r>
              <a:rPr lang="ja-JP" altLang="en-US" sz="2800"/>
              <a:t>・・・</a:t>
            </a:r>
            <a:r>
              <a:rPr lang="en-US" altLang="ja-JP" sz="2000"/>
              <a:t>) </a:t>
            </a:r>
            <a:r>
              <a:rPr lang="en-US" altLang="ja-JP" sz="2800"/>
              <a:t>x </a:t>
            </a:r>
            <a:r>
              <a:rPr lang="en-US" altLang="ja-JP" sz="2000"/>
              <a:t>) </a:t>
            </a:r>
            <a:r>
              <a:rPr lang="en-US" altLang="ja-JP" sz="2800"/>
              <a:t>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      </a:t>
            </a:r>
            <a:r>
              <a:rPr lang="ja-JP" altLang="en-US" sz="2800">
                <a:solidFill>
                  <a:schemeClr val="accent2"/>
                </a:solidFill>
              </a:rPr>
              <a:t>例えば，    </a:t>
            </a:r>
            <a:r>
              <a:rPr lang="en-US" altLang="ja-JP" sz="2800">
                <a:solidFill>
                  <a:schemeClr val="accent2"/>
                </a:solidFill>
              </a:rPr>
              <a:t>5 + 6x + 3x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                            = 5 + ( 6 + 3x ) 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    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181100" y="4381500"/>
            <a:ext cx="44704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u="sng"/>
              <a:t>計算手順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①  a</a:t>
            </a:r>
            <a:r>
              <a:rPr lang="en-US" altLang="ja-JP" sz="2400"/>
              <a:t>n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②  a</a:t>
            </a:r>
            <a:r>
              <a:rPr lang="en-US" altLang="ja-JP" sz="2400"/>
              <a:t>n</a:t>
            </a:r>
            <a:r>
              <a:rPr lang="en-US" altLang="ja-JP" sz="2800"/>
              <a:t>-1 + a</a:t>
            </a:r>
            <a:r>
              <a:rPr lang="en-US" altLang="ja-JP" sz="2400"/>
              <a:t>n</a:t>
            </a:r>
            <a:r>
              <a:rPr lang="ja-JP" altLang="en-US" sz="2800"/>
              <a:t>・</a:t>
            </a:r>
            <a:r>
              <a:rPr lang="en-US" altLang="ja-JP" sz="2800"/>
              <a:t>x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③  a</a:t>
            </a:r>
            <a:r>
              <a:rPr lang="en-US" altLang="ja-JP" sz="2400"/>
              <a:t>n-2</a:t>
            </a:r>
            <a:r>
              <a:rPr lang="en-US" altLang="ja-JP" sz="2800"/>
              <a:t> + ( a</a:t>
            </a:r>
            <a:r>
              <a:rPr lang="en-US" altLang="ja-JP" sz="2400"/>
              <a:t>n-1 </a:t>
            </a:r>
            <a:r>
              <a:rPr lang="en-US" altLang="ja-JP" sz="2800"/>
              <a:t>+ a</a:t>
            </a:r>
            <a:r>
              <a:rPr lang="en-US" altLang="ja-JP" sz="2400"/>
              <a:t>n</a:t>
            </a:r>
            <a:r>
              <a:rPr lang="ja-JP" altLang="en-US" sz="2800"/>
              <a:t>・</a:t>
            </a:r>
            <a:r>
              <a:rPr lang="en-US" altLang="ja-JP" sz="2800"/>
              <a:t>x ) x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・・・  （</a:t>
            </a:r>
            <a:r>
              <a:rPr lang="en-US" altLang="ja-JP" sz="2800"/>
              <a:t>a</a:t>
            </a:r>
            <a:r>
              <a:rPr lang="en-US" altLang="ja-JP" sz="2800" baseline="-25000"/>
              <a:t>0</a:t>
            </a:r>
            <a:r>
              <a:rPr lang="en-US" altLang="ja-JP" sz="2800"/>
              <a:t> </a:t>
            </a:r>
            <a:r>
              <a:rPr lang="ja-JP" altLang="en-US" sz="2800"/>
              <a:t>まで続ける）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629025" y="1468438"/>
            <a:ext cx="758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/>
              <a:t>2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5648325" y="1538288"/>
            <a:ext cx="3190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/>
              <a:t>n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4143375" y="3024188"/>
            <a:ext cx="314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Horner</a:t>
            </a:r>
            <a:r>
              <a:rPr lang="ja-JP" altLang="en-US" dirty="0"/>
              <a:t>法による多項式の計算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1350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ja-JP" altLang="en-US" sz="4000"/>
              <a:t>さらに勉強したい人への</a:t>
            </a:r>
            <a:br>
              <a:rPr lang="ja-JP" altLang="en-US" sz="4000"/>
            </a:br>
            <a:r>
              <a:rPr lang="ja-JP" altLang="en-US" sz="4000"/>
              <a:t>補足説明資料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ja-JP" altLang="en-US" sz="32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6842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8900"/>
            <a:ext cx="77724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ja-JP">
                <a:solidFill>
                  <a:schemeClr val="accent2"/>
                </a:solidFill>
              </a:rPr>
              <a:t>(length list)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		</a:t>
            </a:r>
            <a:r>
              <a:rPr lang="ja-JP" altLang="en-US"/>
              <a:t>リストの要素の個数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>
                <a:solidFill>
                  <a:schemeClr val="accent2"/>
                </a:solidFill>
              </a:rPr>
              <a:t>(list-ref list n)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		</a:t>
            </a:r>
            <a:r>
              <a:rPr lang="ja-JP" altLang="en-US"/>
              <a:t>リストのｎ番目の要素（先頭は０番目）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720850" y="4575175"/>
            <a:ext cx="5929313" cy="1708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これらの関数と同じ機能を持つ関数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my-length, my-list-ref </a:t>
            </a:r>
            <a:r>
              <a:rPr lang="ja-JP" altLang="en-US" sz="2800">
                <a:solidFill>
                  <a:schemeClr val="tx2"/>
                </a:solidFill>
              </a:rPr>
              <a:t>を敢えて書いて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みた例を以下に紹介する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リストに関係する関数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37876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909763"/>
            <a:ext cx="8437562" cy="41148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sz="3600"/>
              <a:t>リストの </a:t>
            </a:r>
            <a:r>
              <a:rPr lang="en-US" altLang="ja-JP" sz="3600"/>
              <a:t>n </a:t>
            </a:r>
            <a:r>
              <a:rPr lang="ja-JP" altLang="en-US" sz="3600"/>
              <a:t>番目の要素（先頭は 0 番目）を得る関数 </a:t>
            </a:r>
            <a:r>
              <a:rPr lang="en-US" altLang="ja-JP" sz="3600">
                <a:solidFill>
                  <a:schemeClr val="accent2"/>
                </a:solidFill>
              </a:rPr>
              <a:t>my-list-ref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例題９．リストの </a:t>
            </a:r>
            <a:r>
              <a:rPr lang="en-US" altLang="ja-JP" dirty="0"/>
              <a:t>n </a:t>
            </a:r>
            <a:r>
              <a:rPr lang="ja-JP" altLang="en-US" dirty="0"/>
              <a:t>番目の要素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0986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44450"/>
            <a:ext cx="7974013" cy="68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3278188" y="3748088"/>
            <a:ext cx="63404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90116" name="Rectangle 3"/>
          <p:cNvSpPr>
            <a:spLocks noChangeArrowheads="1"/>
          </p:cNvSpPr>
          <p:nvPr/>
        </p:nvSpPr>
        <p:spPr bwMode="auto">
          <a:xfrm>
            <a:off x="444500" y="1016000"/>
            <a:ext cx="7566025" cy="20431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7" name="Line 4"/>
          <p:cNvSpPr>
            <a:spLocks noChangeShapeType="1"/>
          </p:cNvSpPr>
          <p:nvPr/>
        </p:nvSpPr>
        <p:spPr bwMode="auto">
          <a:xfrm flipH="1" flipV="1">
            <a:off x="3700463" y="3049588"/>
            <a:ext cx="215900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2540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22225"/>
            <a:ext cx="7977187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 flipH="1">
            <a:off x="3143250" y="2627313"/>
            <a:ext cx="955675" cy="15176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838200" y="4154488"/>
            <a:ext cx="5391150" cy="4238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730500" y="581025"/>
            <a:ext cx="6319838" cy="253841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my-list-ref</a:t>
            </a:r>
            <a:r>
              <a:rPr lang="ja-JP" altLang="en-US"/>
              <a:t> </a:t>
            </a:r>
            <a:r>
              <a:rPr lang="en-US" altLang="ja-JP"/>
              <a:t>(list 11 12 13 14)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11 12 13 14) </a:t>
            </a:r>
            <a:r>
              <a:rPr lang="ja-JP" altLang="en-US">
                <a:solidFill>
                  <a:srgbClr val="008000"/>
                </a:solidFill>
              </a:rPr>
              <a:t>に</a:t>
            </a:r>
            <a:r>
              <a:rPr lang="en-US" altLang="ja-JP">
                <a:solidFill>
                  <a:srgbClr val="008000"/>
                </a:solidFill>
              </a:rPr>
              <a:t>,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1</a:t>
            </a:r>
            <a:r>
              <a:rPr lang="en-US" altLang="ja-JP">
                <a:solidFill>
                  <a:srgbClr val="008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2298700" y="5008563"/>
            <a:ext cx="4699000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12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476250" y="4559300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 flipH="1" flipV="1">
            <a:off x="1135063" y="4876800"/>
            <a:ext cx="1144587" cy="5238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65395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2884488" y="305276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233738" y="3543300"/>
            <a:ext cx="213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my-list-ref</a:t>
            </a:r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1690688" y="372110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0" y="2174875"/>
            <a:ext cx="3676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11 12 13 14) 1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6099175" y="37322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6059488" y="2986088"/>
            <a:ext cx="6524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12</a:t>
            </a:r>
            <a:endParaRPr lang="en-US" altLang="ja-JP" sz="3600">
              <a:solidFill>
                <a:srgbClr val="008000"/>
              </a:solidFill>
            </a:endParaRP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1657350" y="53451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6099175" y="53022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37384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01625" y="2827338"/>
            <a:ext cx="8567738" cy="2308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my-list-ref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a-list n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[(= n 0) (first</a:t>
            </a:r>
            <a:r>
              <a:rPr lang="ja-JP" altLang="en-US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[else (</a:t>
            </a:r>
            <a:r>
              <a:rPr lang="en-US" altLang="ja-JP" sz="3600">
                <a:solidFill>
                  <a:schemeClr val="accent2"/>
                </a:solidFill>
              </a:rPr>
              <a:t>my-list-ref</a:t>
            </a:r>
            <a:r>
              <a:rPr lang="en-US" altLang="ja-JP" sz="3600"/>
              <a:t> (rest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 (- </a:t>
            </a:r>
            <a:r>
              <a:rPr lang="en-US" altLang="ja-JP" sz="3600">
                <a:solidFill>
                  <a:schemeClr val="tx2"/>
                </a:solidFill>
              </a:rPr>
              <a:t>n</a:t>
            </a:r>
            <a:r>
              <a:rPr lang="en-US" altLang="ja-JP" sz="3600"/>
              <a:t> 1))]))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4025900" y="2955925"/>
            <a:ext cx="1314450" cy="4746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4679950" y="5473700"/>
            <a:ext cx="43132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</a:t>
            </a:r>
            <a:r>
              <a:rPr lang="en-US" altLang="ja-JP" sz="2800">
                <a:solidFill>
                  <a:srgbClr val="008000"/>
                </a:solidFill>
              </a:rPr>
              <a:t>2</a:t>
            </a:r>
            <a:r>
              <a:rPr lang="ja-JP" altLang="en-US" sz="2800">
                <a:solidFill>
                  <a:srgbClr val="008000"/>
                </a:solidFill>
              </a:rPr>
              <a:t>つ受け取る（入力）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 flipH="1" flipV="1">
            <a:off x="4762500" y="3409950"/>
            <a:ext cx="1065213" cy="20542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2744788" y="1938338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 flipH="1">
            <a:off x="2795588" y="2433638"/>
            <a:ext cx="160337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1949450" y="2949575"/>
            <a:ext cx="1993900" cy="4921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533400" y="2952750"/>
            <a:ext cx="1181100" cy="48418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 flipH="1">
            <a:off x="1100138" y="2435225"/>
            <a:ext cx="160337" cy="5095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53975" y="1620838"/>
            <a:ext cx="326231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835025" y="3538538"/>
            <a:ext cx="7397750" cy="15478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V="1">
            <a:off x="1893888" y="5067300"/>
            <a:ext cx="201612" cy="8429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242888" y="5851525"/>
            <a:ext cx="51212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a-list</a:t>
            </a:r>
            <a:r>
              <a:rPr lang="ja-JP" altLang="en-US" sz="2800">
                <a:solidFill>
                  <a:srgbClr val="008000"/>
                </a:solidFill>
              </a:rPr>
              <a:t> と </a:t>
            </a:r>
            <a:r>
              <a:rPr lang="en-US" altLang="ja-JP" sz="2800">
                <a:solidFill>
                  <a:srgbClr val="008000"/>
                </a:solidFill>
              </a:rPr>
              <a:t>n </a:t>
            </a:r>
            <a:r>
              <a:rPr lang="ja-JP" altLang="en-US" sz="2800">
                <a:solidFill>
                  <a:srgbClr val="008000"/>
                </a:solidFill>
              </a:rPr>
              <a:t>の値から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n </a:t>
            </a:r>
            <a:r>
              <a:rPr lang="ja-JP" altLang="en-US" sz="2800">
                <a:solidFill>
                  <a:srgbClr val="008000"/>
                </a:solidFill>
              </a:rPr>
              <a:t>番目の要素を求める（出力）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my-list-ref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4830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0" y="893763"/>
            <a:ext cx="7859713" cy="640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(list 11 12 13 14) 1)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1 0) (first</a:t>
            </a:r>
            <a:r>
              <a:rPr lang="ja-JP" altLang="en-US" sz="2400"/>
              <a:t> </a:t>
            </a:r>
            <a:r>
              <a:rPr lang="en-US" altLang="ja-JP" sz="2400"/>
              <a:t>(list 11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11 12 13 14) ) (- 1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[false (first</a:t>
            </a:r>
            <a:r>
              <a:rPr lang="ja-JP" altLang="en-US" sz="2400"/>
              <a:t> </a:t>
            </a:r>
            <a:r>
              <a:rPr lang="en-US" altLang="ja-JP" sz="2400"/>
              <a:t>(list 11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11 12 13 14) ) (- 1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11 12 13 14) ) (- 1 1))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(list 12 13 14) (- 1 1))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(list 12 13 14) 0)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0 0) (first</a:t>
            </a:r>
            <a:r>
              <a:rPr lang="ja-JP" altLang="en-US" sz="2400"/>
              <a:t> </a:t>
            </a:r>
            <a:r>
              <a:rPr lang="en-US" altLang="ja-JP" sz="2400"/>
              <a:t>(list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12 13 14) ) (- 0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[true (first</a:t>
            </a:r>
            <a:r>
              <a:rPr lang="ja-JP" altLang="en-US" sz="2400"/>
              <a:t> </a:t>
            </a:r>
            <a:r>
              <a:rPr lang="en-US" altLang="ja-JP" sz="2400"/>
              <a:t>(list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12 13 14) ) (- 0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(first</a:t>
            </a:r>
            <a:r>
              <a:rPr lang="ja-JP" altLang="en-US" sz="2400"/>
              <a:t> </a:t>
            </a:r>
            <a:r>
              <a:rPr lang="en-US" altLang="ja-JP" sz="2400"/>
              <a:t>(list 12 13 14))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12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9421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61925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2800"/>
              <a:t>(my-list-ref</a:t>
            </a:r>
            <a:r>
              <a:rPr lang="ja-JP" altLang="en-US" sz="2800"/>
              <a:t> (</a:t>
            </a:r>
            <a:r>
              <a:rPr lang="en-US" altLang="ja-JP" sz="2800"/>
              <a:t>list 11 12 13 14) 1) </a:t>
            </a:r>
            <a:r>
              <a:rPr lang="ja-JP" altLang="en-US" sz="2800"/>
              <a:t>から12が得られる過程</a:t>
            </a:r>
          </a:p>
        </p:txBody>
      </p:sp>
      <p:sp>
        <p:nvSpPr>
          <p:cNvPr id="94212" name="Rectangle 5"/>
          <p:cNvSpPr>
            <a:spLocks noChangeArrowheads="1"/>
          </p:cNvSpPr>
          <p:nvPr/>
        </p:nvSpPr>
        <p:spPr bwMode="auto">
          <a:xfrm>
            <a:off x="38100" y="839788"/>
            <a:ext cx="4090988" cy="4587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94213" name="Text Box 6"/>
          <p:cNvSpPr txBox="1">
            <a:spLocks noChangeArrowheads="1"/>
          </p:cNvSpPr>
          <p:nvPr/>
        </p:nvSpPr>
        <p:spPr bwMode="auto">
          <a:xfrm>
            <a:off x="4224338" y="8286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94214" name="Rectangle 7"/>
          <p:cNvSpPr>
            <a:spLocks noChangeArrowheads="1"/>
          </p:cNvSpPr>
          <p:nvPr/>
        </p:nvSpPr>
        <p:spPr bwMode="auto">
          <a:xfrm>
            <a:off x="292100" y="1335088"/>
            <a:ext cx="8716963" cy="51752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5" name="Text Box 8"/>
          <p:cNvSpPr txBox="1">
            <a:spLocks noChangeArrowheads="1"/>
          </p:cNvSpPr>
          <p:nvPr/>
        </p:nvSpPr>
        <p:spPr bwMode="auto">
          <a:xfrm>
            <a:off x="5540375" y="6111875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94216" name="Rectangle 9"/>
          <p:cNvSpPr>
            <a:spLocks noChangeArrowheads="1"/>
          </p:cNvSpPr>
          <p:nvPr/>
        </p:nvSpPr>
        <p:spPr bwMode="auto">
          <a:xfrm>
            <a:off x="287338" y="6523038"/>
            <a:ext cx="614362" cy="3254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7" name="Text Box 10"/>
          <p:cNvSpPr txBox="1">
            <a:spLocks noChangeArrowheads="1"/>
          </p:cNvSpPr>
          <p:nvPr/>
        </p:nvSpPr>
        <p:spPr bwMode="auto">
          <a:xfrm>
            <a:off x="922338" y="63769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12038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0" y="893763"/>
            <a:ext cx="7962900" cy="60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(list 11 12 13 14) 1)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1 0) (first</a:t>
            </a:r>
            <a:r>
              <a:rPr lang="ja-JP" altLang="en-US" sz="2400"/>
              <a:t> </a:t>
            </a:r>
            <a:r>
              <a:rPr lang="en-US" altLang="ja-JP" sz="2400"/>
              <a:t>(list 11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11 12 13 14) ) (- 1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[false (first</a:t>
            </a:r>
            <a:r>
              <a:rPr lang="ja-JP" altLang="en-US" sz="2400"/>
              <a:t> </a:t>
            </a:r>
            <a:r>
              <a:rPr lang="en-US" altLang="ja-JP" sz="2400"/>
              <a:t>(list 11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11 12 13 14) ) (- 1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11 12 13 14) ) (- 1 1))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(list 12 13 14) (- 1 1))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(list 12 13 14) 0)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[(= 0 0) (first</a:t>
            </a:r>
            <a:r>
              <a:rPr lang="ja-JP" altLang="en-US" sz="2400"/>
              <a:t> </a:t>
            </a:r>
            <a:r>
              <a:rPr lang="en-US" altLang="ja-JP" sz="2400"/>
              <a:t>(list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12 13 14) ) (- 0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[true (first</a:t>
            </a:r>
            <a:r>
              <a:rPr lang="ja-JP" altLang="en-US" sz="2400"/>
              <a:t> </a:t>
            </a:r>
            <a:r>
              <a:rPr lang="en-US" altLang="ja-JP" sz="2400"/>
              <a:t>(list 12 13 14))]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my-list-ref</a:t>
            </a:r>
            <a:r>
              <a:rPr lang="en-US" altLang="ja-JP" sz="2400"/>
              <a:t> (rest (list 12 13 14) ) (- 0 1))])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(first</a:t>
            </a:r>
            <a:r>
              <a:rPr lang="ja-JP" altLang="en-US" sz="2400"/>
              <a:t> </a:t>
            </a:r>
            <a:r>
              <a:rPr lang="en-US" altLang="ja-JP" sz="2400"/>
              <a:t>(list 12 13 14))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12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61925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2800"/>
              <a:t>(my-list-ref</a:t>
            </a:r>
            <a:r>
              <a:rPr lang="ja-JP" altLang="en-US" sz="2800"/>
              <a:t> (</a:t>
            </a:r>
            <a:r>
              <a:rPr lang="en-US" altLang="ja-JP" sz="2800"/>
              <a:t>list 11 12 13 14) 1) </a:t>
            </a:r>
            <a:r>
              <a:rPr lang="ja-JP" altLang="en-US" sz="2800"/>
              <a:t>から12が得られる過程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141413" y="3114675"/>
            <a:ext cx="928687" cy="442913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522288" y="4038600"/>
            <a:ext cx="6700837" cy="457200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946275" y="4533900"/>
            <a:ext cx="2357438" cy="457200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4298950" y="5014913"/>
            <a:ext cx="257175" cy="457200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276225" y="1300163"/>
            <a:ext cx="6699250" cy="1011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 flipH="1" flipV="1">
            <a:off x="2906713" y="2317750"/>
            <a:ext cx="315912" cy="10810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173038" y="2984500"/>
            <a:ext cx="8502650" cy="31083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(define (</a:t>
            </a:r>
            <a:r>
              <a:rPr lang="en-US" altLang="ja-JP" sz="2800">
                <a:solidFill>
                  <a:schemeClr val="accent2"/>
                </a:solidFill>
              </a:rPr>
              <a:t>my-list-ref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a-list 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  [(= n 0) (first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  [else (</a:t>
            </a:r>
            <a:r>
              <a:rPr lang="en-US" altLang="ja-JP" sz="2800">
                <a:solidFill>
                  <a:schemeClr val="accent2"/>
                </a:solidFill>
              </a:rPr>
              <a:t>my-list-ref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の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 </a:t>
            </a:r>
            <a:r>
              <a:rPr lang="ja-JP" altLang="en-US" sz="2800"/>
              <a:t>を </a:t>
            </a:r>
            <a:r>
              <a:rPr lang="en-US" altLang="ja-JP" sz="2800"/>
              <a:t>(list 11 12 13 14) </a:t>
            </a:r>
            <a:r>
              <a:rPr lang="ja-JP" altLang="en-US" sz="2800"/>
              <a:t>で，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</a:t>
            </a:r>
            <a:r>
              <a:rPr lang="ja-JP" altLang="en-US" sz="2800"/>
              <a:t>を 1</a:t>
            </a:r>
            <a:r>
              <a:rPr lang="en-US" altLang="ja-JP" sz="2800"/>
              <a:t> </a:t>
            </a:r>
            <a:r>
              <a:rPr lang="ja-JP" altLang="en-US" sz="2800"/>
              <a:t>で置き換えたもの</a:t>
            </a: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1492250" y="3932238"/>
            <a:ext cx="5575300" cy="12795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4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78711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312738"/>
            <a:ext cx="8801100" cy="1143000"/>
          </a:xfrm>
        </p:spPr>
        <p:txBody>
          <a:bodyPr/>
          <a:lstStyle/>
          <a:p>
            <a:pPr eaLnBrk="1" hangingPunct="1"/>
            <a:r>
              <a:rPr lang="en-US" altLang="ja-JP"/>
              <a:t>(my-list-ref</a:t>
            </a:r>
            <a:r>
              <a:rPr lang="ja-JP" altLang="en-US"/>
              <a:t> (</a:t>
            </a:r>
            <a:r>
              <a:rPr lang="en-US" altLang="ja-JP"/>
              <a:t>list 11 12 13 14) 1) </a:t>
            </a:r>
            <a:r>
              <a:rPr lang="ja-JP" altLang="en-US"/>
              <a:t>から</a:t>
            </a:r>
            <a:br>
              <a:rPr lang="ja-JP" altLang="en-US"/>
            </a:br>
            <a:r>
              <a:rPr lang="ja-JP" altLang="en-US"/>
              <a:t>12が得られる過程の概略</a:t>
            </a:r>
            <a:endParaRPr lang="en-US" altLang="ja-JP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2138363"/>
            <a:ext cx="6129338" cy="28336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my-list-ref</a:t>
            </a:r>
            <a:r>
              <a:rPr lang="en-US" altLang="ja-JP"/>
              <a:t> (list 11 12 13 14) 1)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…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</a:t>
            </a:r>
            <a:r>
              <a:rPr lang="en-US" altLang="ja-JP">
                <a:solidFill>
                  <a:schemeClr val="accent2"/>
                </a:solidFill>
              </a:rPr>
              <a:t>my-list-ref</a:t>
            </a:r>
            <a:r>
              <a:rPr lang="en-US" altLang="ja-JP"/>
              <a:t> (list 12 13 14) 0)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/>
              <a:t>=  …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(first</a:t>
            </a:r>
            <a:r>
              <a:rPr lang="ja-JP" altLang="en-US"/>
              <a:t> </a:t>
            </a:r>
            <a:r>
              <a:rPr lang="en-US" altLang="ja-JP"/>
              <a:t>(list 12 13 14))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= 12 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5808663" y="2005013"/>
            <a:ext cx="2852737" cy="10779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リストの1番目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の要素</a:t>
            </a: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4813300" y="3618706"/>
            <a:ext cx="4265613" cy="107791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リスト </a:t>
            </a:r>
            <a:r>
              <a:rPr lang="en-US" altLang="ja-JP">
                <a:solidFill>
                  <a:schemeClr val="folHlink"/>
                </a:solidFill>
              </a:rPr>
              <a:t>rest </a:t>
            </a:r>
            <a:r>
              <a:rPr lang="ja-JP" altLang="en-US">
                <a:solidFill>
                  <a:schemeClr val="folHlink"/>
                </a:solidFill>
              </a:rPr>
              <a:t>を取って，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その0番目の要素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5918200" y="5173663"/>
            <a:ext cx="2646363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リストの先頭</a:t>
            </a:r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6829425" y="3143250"/>
            <a:ext cx="571500" cy="4000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6843713" y="4772025"/>
            <a:ext cx="571500" cy="4000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17978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000125" y="5697538"/>
            <a:ext cx="8955088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my-list-ref </a:t>
            </a:r>
            <a:r>
              <a:rPr lang="ja-JP" altLang="en-US">
                <a:solidFill>
                  <a:srgbClr val="003300"/>
                </a:solidFill>
              </a:rPr>
              <a:t>の「</a:t>
            </a:r>
            <a:r>
              <a:rPr lang="en-US" altLang="ja-JP">
                <a:solidFill>
                  <a:srgbClr val="003300"/>
                </a:solidFill>
              </a:rPr>
              <a:t>a-list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(list 11 12 13 14)</a:t>
            </a:r>
            <a:r>
              <a:rPr lang="ja-JP" altLang="en-US">
                <a:solidFill>
                  <a:srgbClr val="003300"/>
                </a:solidFill>
              </a:rPr>
              <a:t>」で，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n</a:t>
            </a:r>
            <a:r>
              <a:rPr lang="ja-JP" altLang="en-US">
                <a:solidFill>
                  <a:srgbClr val="003300"/>
                </a:solidFill>
              </a:rPr>
              <a:t>」は「1」で置き換わる</a:t>
            </a:r>
          </a:p>
        </p:txBody>
      </p:sp>
      <p:pic>
        <p:nvPicPr>
          <p:cNvPr id="97283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1988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01655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2684463" y="5659438"/>
            <a:ext cx="4243387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(= 1 0)</a:t>
            </a:r>
            <a:r>
              <a:rPr lang="ja-JP" altLang="en-US">
                <a:solidFill>
                  <a:srgbClr val="003300"/>
                </a:solidFill>
              </a:rPr>
              <a:t>」 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false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pic>
        <p:nvPicPr>
          <p:cNvPr id="98307" name="Picture 3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608013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72892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868488" y="5657850"/>
            <a:ext cx="6499225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(cond [false </a:t>
            </a:r>
            <a:r>
              <a:rPr lang="ja-JP" altLang="en-US">
                <a:solidFill>
                  <a:srgbClr val="003300"/>
                </a:solidFill>
              </a:rPr>
              <a:t>式Ｘ</a:t>
            </a:r>
            <a:r>
              <a:rPr lang="en-US" altLang="ja-JP">
                <a:solidFill>
                  <a:srgbClr val="003300"/>
                </a:solidFill>
              </a:rPr>
              <a:t>] [else </a:t>
            </a:r>
            <a:r>
              <a:rPr lang="ja-JP" altLang="en-US">
                <a:solidFill>
                  <a:srgbClr val="003300"/>
                </a:solidFill>
              </a:rPr>
              <a:t>式Ｙ</a:t>
            </a:r>
            <a:r>
              <a:rPr lang="en-US" altLang="ja-JP">
                <a:solidFill>
                  <a:srgbClr val="003300"/>
                </a:solidFill>
              </a:rPr>
              <a:t>])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「式Ｙ」で置き換わる</a:t>
            </a:r>
          </a:p>
        </p:txBody>
      </p:sp>
      <p:pic>
        <p:nvPicPr>
          <p:cNvPr id="99331" name="Picture 3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604838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66406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814513" y="5668963"/>
            <a:ext cx="5780087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(rest (list 11 12 13 14))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(list 12 13 14)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pic>
        <p:nvPicPr>
          <p:cNvPr id="100355" name="Picture 3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614363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4106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871663" y="5878513"/>
            <a:ext cx="5927725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(- 1 1)</a:t>
            </a:r>
            <a:r>
              <a:rPr lang="ja-JP" altLang="en-US">
                <a:solidFill>
                  <a:srgbClr val="003300"/>
                </a:solidFill>
              </a:rPr>
              <a:t>」は「0」で置き換わる</a:t>
            </a:r>
          </a:p>
        </p:txBody>
      </p:sp>
      <p:pic>
        <p:nvPicPr>
          <p:cNvPr id="101379" name="Picture 3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600075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274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000125" y="5697538"/>
            <a:ext cx="8458200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my-list-ref </a:t>
            </a:r>
            <a:r>
              <a:rPr lang="ja-JP" altLang="en-US">
                <a:solidFill>
                  <a:srgbClr val="003300"/>
                </a:solidFill>
              </a:rPr>
              <a:t>の「</a:t>
            </a:r>
            <a:r>
              <a:rPr lang="en-US" altLang="ja-JP">
                <a:solidFill>
                  <a:srgbClr val="003300"/>
                </a:solidFill>
              </a:rPr>
              <a:t>a-list</a:t>
            </a:r>
            <a:r>
              <a:rPr lang="ja-JP" altLang="en-US">
                <a:solidFill>
                  <a:srgbClr val="003300"/>
                </a:solidFill>
              </a:rPr>
              <a:t>」は「</a:t>
            </a:r>
            <a:r>
              <a:rPr lang="en-US" altLang="ja-JP">
                <a:solidFill>
                  <a:srgbClr val="003300"/>
                </a:solidFill>
              </a:rPr>
              <a:t>(list 12 13 14)</a:t>
            </a:r>
            <a:r>
              <a:rPr lang="ja-JP" altLang="en-US">
                <a:solidFill>
                  <a:srgbClr val="003300"/>
                </a:solidFill>
              </a:rPr>
              <a:t>」で，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n</a:t>
            </a:r>
            <a:r>
              <a:rPr lang="ja-JP" altLang="en-US">
                <a:solidFill>
                  <a:srgbClr val="003300"/>
                </a:solidFill>
              </a:rPr>
              <a:t>」は「0」で置き換わる</a:t>
            </a:r>
          </a:p>
        </p:txBody>
      </p:sp>
      <p:pic>
        <p:nvPicPr>
          <p:cNvPr id="102403" name="Picture 3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85788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9871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2684463" y="5659438"/>
            <a:ext cx="4168775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(= 0 0)</a:t>
            </a:r>
            <a:r>
              <a:rPr lang="ja-JP" altLang="en-US">
                <a:solidFill>
                  <a:srgbClr val="003300"/>
                </a:solidFill>
              </a:rPr>
              <a:t>」 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true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pic>
        <p:nvPicPr>
          <p:cNvPr id="103427" name="Picture 3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639763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00113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868488" y="5657850"/>
            <a:ext cx="6361112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(cond [true</a:t>
            </a:r>
            <a:r>
              <a:rPr lang="ja-JP" altLang="en-US">
                <a:solidFill>
                  <a:srgbClr val="003300"/>
                </a:solidFill>
              </a:rPr>
              <a:t> 式Ｘ</a:t>
            </a:r>
            <a:r>
              <a:rPr lang="en-US" altLang="ja-JP">
                <a:solidFill>
                  <a:srgbClr val="003300"/>
                </a:solidFill>
              </a:rPr>
              <a:t>] [else </a:t>
            </a:r>
            <a:r>
              <a:rPr lang="ja-JP" altLang="en-US">
                <a:solidFill>
                  <a:srgbClr val="003300"/>
                </a:solidFill>
              </a:rPr>
              <a:t>式Ｙ</a:t>
            </a:r>
            <a:r>
              <a:rPr lang="en-US" altLang="ja-JP">
                <a:solidFill>
                  <a:srgbClr val="003300"/>
                </a:solidFill>
              </a:rPr>
              <a:t>])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「式Ｘ」で置き換わる</a:t>
            </a:r>
          </a:p>
        </p:txBody>
      </p:sp>
      <p:pic>
        <p:nvPicPr>
          <p:cNvPr id="104451" name="Picture 3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587375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0163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814513" y="5668963"/>
            <a:ext cx="4764087" cy="1077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(first</a:t>
            </a:r>
            <a:r>
              <a:rPr lang="ja-JP" altLang="en-US">
                <a:solidFill>
                  <a:srgbClr val="003300"/>
                </a:solidFill>
              </a:rPr>
              <a:t> </a:t>
            </a:r>
            <a:r>
              <a:rPr lang="en-US" altLang="ja-JP">
                <a:solidFill>
                  <a:srgbClr val="003300"/>
                </a:solidFill>
              </a:rPr>
              <a:t>(list 12 13 14))</a:t>
            </a:r>
            <a:r>
              <a:rPr lang="ja-JP" altLang="en-US">
                <a:solidFill>
                  <a:srgbClr val="003300"/>
                </a:solidFill>
              </a:rPr>
              <a:t>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「</a:t>
            </a:r>
            <a:r>
              <a:rPr lang="en-US" altLang="ja-JP">
                <a:solidFill>
                  <a:srgbClr val="003300"/>
                </a:solidFill>
              </a:rPr>
              <a:t>12</a:t>
            </a:r>
            <a:r>
              <a:rPr lang="ja-JP" altLang="en-US">
                <a:solidFill>
                  <a:srgbClr val="003300"/>
                </a:solidFill>
              </a:rPr>
              <a:t>」で置き換わる</a:t>
            </a:r>
          </a:p>
        </p:txBody>
      </p:sp>
      <p:pic>
        <p:nvPicPr>
          <p:cNvPr id="105475" name="Picture 3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555625"/>
            <a:ext cx="905192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59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7399</Words>
  <Application>Microsoft Office PowerPoint</Application>
  <PresentationFormat>画面に合わせる (4:3)</PresentationFormat>
  <Paragraphs>1347</Paragraphs>
  <Slides>119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119</vt:i4>
      </vt:variant>
    </vt:vector>
  </HeadingPairs>
  <TitlesOfParts>
    <vt:vector size="125" baseType="lpstr">
      <vt:lpstr>メイリオ</vt:lpstr>
      <vt:lpstr>游ゴシック</vt:lpstr>
      <vt:lpstr>Arial</vt:lpstr>
      <vt:lpstr>Calibri</vt:lpstr>
      <vt:lpstr>Segoe UI</vt:lpstr>
      <vt:lpstr>Office テーマ</vt:lpstr>
      <vt:lpstr>sp-6. リストと繰り返し処理 </vt:lpstr>
      <vt:lpstr>アウトライン</vt:lpstr>
      <vt:lpstr>本日の内容</vt:lpstr>
      <vt:lpstr>リストと繰り返し処理</vt:lpstr>
      <vt:lpstr>再帰</vt:lpstr>
      <vt:lpstr>再帰での終了条件</vt:lpstr>
      <vt:lpstr>リストでの繰り返しと終了条件</vt:lpstr>
      <vt:lpstr>パソコン演習</vt:lpstr>
      <vt:lpstr>パソコン演習の進め方</vt:lpstr>
      <vt:lpstr>DrScheme の使用</vt:lpstr>
      <vt:lpstr>例題１．リストの総和</vt:lpstr>
      <vt:lpstr>「例題１．リストの総和」の手順</vt:lpstr>
      <vt:lpstr>PowerPoint プレゼンテーション</vt:lpstr>
      <vt:lpstr>　</vt:lpstr>
      <vt:lpstr>入力と出力</vt:lpstr>
      <vt:lpstr>list-sum 関数</vt:lpstr>
      <vt:lpstr>リストの総和</vt:lpstr>
      <vt:lpstr>リストの総和</vt:lpstr>
      <vt:lpstr>リストの総和</vt:lpstr>
      <vt:lpstr>PowerPoint プレゼンテーション</vt:lpstr>
      <vt:lpstr>リストの総和 list-sum</vt:lpstr>
      <vt:lpstr>例題２．ステップ実行</vt:lpstr>
      <vt:lpstr>「例題２．ステップ実行」の手順</vt:lpstr>
      <vt:lpstr>(list-sum (list 1 2 3)) から  6 が得られる過程の概略</vt:lpstr>
      <vt:lpstr>(list-sum (list 1 2 3)) から  (+ 1 (list 2 3)) が得られる過程</vt:lpstr>
      <vt:lpstr>(list-sum (list 1 2 3)) から  (+ 1 (list 2 3)) が得られる過程</vt:lpstr>
      <vt:lpstr>(contains-5? (list 3 5 7 9)) から  (contains-5? (list 5 7 9))が得られる過程</vt:lpstr>
      <vt:lpstr>例題３．平均点</vt:lpstr>
      <vt:lpstr>平均点</vt:lpstr>
      <vt:lpstr>「例題３．平均点」の手順</vt:lpstr>
      <vt:lpstr>PowerPoint プレゼンテーション</vt:lpstr>
      <vt:lpstr> </vt:lpstr>
      <vt:lpstr>入力と出力</vt:lpstr>
      <vt:lpstr>平均点のプログラム</vt:lpstr>
      <vt:lpstr>list-sum, average の関係</vt:lpstr>
      <vt:lpstr>例題４．ステップ実行　</vt:lpstr>
      <vt:lpstr>「例題４．ステップ実行」の手順</vt:lpstr>
      <vt:lpstr>(average (list 40 90 80)) から 70 が得られる過程の概略</vt:lpstr>
      <vt:lpstr>(average (list 40 90 80)) から 70 が得られる過程の概略</vt:lpstr>
      <vt:lpstr>例題５．「5」を含むか調べる</vt:lpstr>
      <vt:lpstr>「例題５．「5」を含むか調べる」の手順</vt:lpstr>
      <vt:lpstr>PowerPoint プレゼンテーション</vt:lpstr>
      <vt:lpstr>　</vt:lpstr>
      <vt:lpstr>入力と出力</vt:lpstr>
      <vt:lpstr>contains-5? 関数</vt:lpstr>
      <vt:lpstr>「5」を含むか調べる</vt:lpstr>
      <vt:lpstr>「5」を含むか調べる</vt:lpstr>
      <vt:lpstr>「5」を含むか調べる</vt:lpstr>
      <vt:lpstr>PowerPoint プレゼンテーション</vt:lpstr>
      <vt:lpstr>「5」を含むか調べる contains-5?</vt:lpstr>
      <vt:lpstr>例題６．ステップ実行　</vt:lpstr>
      <vt:lpstr>「例題６．ステップ実行」の手順</vt:lpstr>
      <vt:lpstr>(contains-5? (list 3 5 7 9)) から true が得られる過程の概略</vt:lpstr>
      <vt:lpstr>(contains-5? (list 3 5 7 9)) から  (contains-5? (list 5 7 9))が得られる過程</vt:lpstr>
      <vt:lpstr>(contains-5? (list 3 5 7 9)) から  (contains-5? (list 5 7 9))が得られる過程</vt:lpstr>
      <vt:lpstr>例題７．ベクトルの内積</vt:lpstr>
      <vt:lpstr>「例題７．ベクトルの内積」の手順</vt:lpstr>
      <vt:lpstr>PowerPoint プレゼンテーション</vt:lpstr>
      <vt:lpstr>　</vt:lpstr>
      <vt:lpstr>入力と出力</vt:lpstr>
      <vt:lpstr>product 関数</vt:lpstr>
      <vt:lpstr>よくある勘違い</vt:lpstr>
      <vt:lpstr>ベクトルの内積</vt:lpstr>
      <vt:lpstr>ベクトルの内積</vt:lpstr>
      <vt:lpstr>PowerPoint プレゼンテーション</vt:lpstr>
      <vt:lpstr>ベクトルの内積 product</vt:lpstr>
      <vt:lpstr>例題８．ステップ実行　</vt:lpstr>
      <vt:lpstr>「例題８．ステップ実行」の手順</vt:lpstr>
      <vt:lpstr>(product (list 1 2 3) (list 4 5 6)) から  32 が得られる過程の概略</vt:lpstr>
      <vt:lpstr>(product (list 1 2 3) (list 4 5 6)) から  (+ 4 (product (list 2 3) (list 5 6))) が得られる過程</vt:lpstr>
      <vt:lpstr>(product (list 1 2 3) (list 4 5 6)) から  (+ 4 (product (list 2 3) (list 5 6))) が得られる過程</vt:lpstr>
      <vt:lpstr>今日のパソコン演習課題</vt:lpstr>
      <vt:lpstr>課題１</vt:lpstr>
      <vt:lpstr>課題２</vt:lpstr>
      <vt:lpstr>課題３</vt:lpstr>
      <vt:lpstr>課題３のヒント： すべての要素が１０以上か？</vt:lpstr>
      <vt:lpstr>課題４</vt:lpstr>
      <vt:lpstr>課題５</vt:lpstr>
      <vt:lpstr>多項式の計算</vt:lpstr>
      <vt:lpstr>Horner法による多項式の計算</vt:lpstr>
      <vt:lpstr>さらに勉強したい人への 補足説明資料</vt:lpstr>
      <vt:lpstr>リストに関係する関数</vt:lpstr>
      <vt:lpstr>例題９．リストの n 番目の要素</vt:lpstr>
      <vt:lpstr>PowerPoint プレゼンテーション</vt:lpstr>
      <vt:lpstr>　</vt:lpstr>
      <vt:lpstr>入力と出力</vt:lpstr>
      <vt:lpstr>my-list-ref 関数</vt:lpstr>
      <vt:lpstr>(my-list-ref (list 11 12 13 14) 1) から12が得られる過程</vt:lpstr>
      <vt:lpstr>(my-list-ref (list 11 12 13 14) 1) から12が得られる過程</vt:lpstr>
      <vt:lpstr>(my-list-ref (list 11 12 13 14) 1) から 12が得られる過程の概略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リストの n 番目の要素</vt:lpstr>
      <vt:lpstr>リストの n 番目の要素</vt:lpstr>
      <vt:lpstr>リストの n 番目の要素</vt:lpstr>
      <vt:lpstr>PowerPoint プレゼンテーション</vt:lpstr>
      <vt:lpstr>リストの n 番目の要素 my-list-ref</vt:lpstr>
      <vt:lpstr>例題１０．リストの長さ</vt:lpstr>
      <vt:lpstr>PowerPoint プレゼンテーション</vt:lpstr>
      <vt:lpstr>　</vt:lpstr>
      <vt:lpstr>入力と出力</vt:lpstr>
      <vt:lpstr>my-length 関数</vt:lpstr>
      <vt:lpstr>(my-list-ref (list 11 12)) から 2 が得られる過程 (1/2)</vt:lpstr>
      <vt:lpstr>(my-list-ref (list 11 12)) から 2 が得られる過程 (2/2)</vt:lpstr>
      <vt:lpstr>(my-length (list 11 12)) から  2 が得られる過程の概略</vt:lpstr>
      <vt:lpstr>よくある勘違い</vt:lpstr>
      <vt:lpstr>実行エラーの例</vt:lpstr>
      <vt:lpstr>リストの長さ</vt:lpstr>
      <vt:lpstr>リストの長さ</vt:lpstr>
      <vt:lpstr>リストの長さ</vt:lpstr>
      <vt:lpstr>PowerPoint プレゼンテーション</vt:lpstr>
      <vt:lpstr>リストの長さ my-length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リストと繰り返し処理</dc:title>
  <dc:creator>kaneko kunihiko</dc:creator>
  <cp:lastModifiedBy>me</cp:lastModifiedBy>
  <cp:revision>34</cp:revision>
  <dcterms:created xsi:type="dcterms:W3CDTF">2019-11-02T00:06:04Z</dcterms:created>
  <dcterms:modified xsi:type="dcterms:W3CDTF">2023-01-19T04:01:09Z</dcterms:modified>
</cp:coreProperties>
</file>