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6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82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2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5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8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AB6-E315-404A-ACC5-5DDD4728508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6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p-5. </a:t>
            </a:r>
            <a:r>
              <a:rPr lang="ja-JP" altLang="en-US" sz="4400" dirty="0">
                <a:latin typeface="メイリオ" panose="020B0604030504040204" pitchFamily="50" charset="-128"/>
              </a:rPr>
              <a:t>リスト，シンボル，文字列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first, rest </a:t>
            </a:r>
            <a:r>
              <a:rPr lang="ja-JP" altLang="en-US" sz="4000" dirty="0"/>
              <a:t>に関する実行エラーの例</a:t>
            </a:r>
          </a:p>
        </p:txBody>
      </p:sp>
      <p:pic>
        <p:nvPicPr>
          <p:cNvPr id="12291" name="Picture 3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1963738"/>
            <a:ext cx="9023350" cy="328295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52738" y="5414963"/>
            <a:ext cx="307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DrScheme </a:t>
            </a:r>
            <a:r>
              <a:rPr lang="ja-JP" altLang="en-US" sz="2400"/>
              <a:t>の実行画面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65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416" y="1209743"/>
            <a:ext cx="8642350" cy="958850"/>
          </a:xfrm>
        </p:spPr>
        <p:txBody>
          <a:bodyPr/>
          <a:lstStyle/>
          <a:p>
            <a:pPr eaLnBrk="1" hangingPunct="1"/>
            <a:r>
              <a:rPr lang="en-US" altLang="ja-JP"/>
              <a:t>empty? </a:t>
            </a:r>
            <a:r>
              <a:rPr lang="ja-JP" altLang="en-US"/>
              <a:t>は，リストが空リストであるかを調べる</a:t>
            </a:r>
          </a:p>
        </p:txBody>
      </p:sp>
      <p:pic>
        <p:nvPicPr>
          <p:cNvPr id="1331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1" y="2027305"/>
            <a:ext cx="8928100" cy="29241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629916" y="5402330"/>
            <a:ext cx="7894638" cy="84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ja-JP" sz="2800">
                <a:solidFill>
                  <a:schemeClr val="accent2"/>
                </a:solidFill>
              </a:rPr>
              <a:t>empty? </a:t>
            </a:r>
            <a:r>
              <a:rPr lang="ja-JP" altLang="en-US" sz="2800">
                <a:solidFill>
                  <a:schemeClr val="accent2"/>
                </a:solidFill>
              </a:rPr>
              <a:t>の意味</a:t>
            </a:r>
            <a:r>
              <a:rPr lang="ja-JP" altLang="en-US" sz="2800"/>
              <a:t>：</a:t>
            </a:r>
          </a:p>
          <a:p>
            <a:pPr lvl="1" eaLnBrk="1" hangingPunct="1">
              <a:lnSpc>
                <a:spcPct val="75000"/>
              </a:lnSpc>
            </a:pPr>
            <a:r>
              <a:rPr lang="ja-JP" altLang="en-US" sz="2400">
                <a:solidFill>
                  <a:schemeClr val="tx2"/>
                </a:solidFill>
              </a:rPr>
              <a:t>「空リスト」</a:t>
            </a:r>
            <a:r>
              <a:rPr lang="ja-JP" altLang="en-US" sz="2400"/>
              <a:t>ならば </a:t>
            </a:r>
            <a:r>
              <a:rPr lang="en-US" altLang="ja-JP" sz="2400"/>
              <a:t>true </a:t>
            </a:r>
            <a:r>
              <a:rPr lang="ja-JP" altLang="en-US" sz="2400"/>
              <a:t>（さもなければ </a:t>
            </a:r>
            <a:r>
              <a:rPr lang="en-US" altLang="ja-JP" sz="2400"/>
              <a:t>false</a:t>
            </a:r>
            <a:r>
              <a:rPr lang="ja-JP" altLang="en-US" sz="2400"/>
              <a:t>）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ja-JP" altLang="en-US" sz="20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empty?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250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3200" y="927100"/>
            <a:ext cx="8535988" cy="57753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>
                <a:solidFill>
                  <a:schemeClr val="accent2"/>
                </a:solidFill>
              </a:rPr>
              <a:t>リストに関する演算子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/>
              <a:t>first		</a:t>
            </a:r>
            <a:r>
              <a:rPr lang="ja-JP" altLang="en-US"/>
              <a:t>リストの先頭の要素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（例） </a:t>
            </a:r>
            <a:r>
              <a:rPr lang="en-US" altLang="ja-JP">
                <a:solidFill>
                  <a:srgbClr val="008000"/>
                </a:solidFill>
              </a:rPr>
              <a:t>(first (rest (rest a-list)))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/>
              <a:t>rest		</a:t>
            </a:r>
            <a:r>
              <a:rPr lang="ja-JP" altLang="en-US"/>
              <a:t>リストから先頭の要素を除いた残り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（例） </a:t>
            </a:r>
            <a:r>
              <a:rPr lang="en-US" altLang="ja-JP">
                <a:solidFill>
                  <a:srgbClr val="008000"/>
                </a:solidFill>
              </a:rPr>
              <a:t>(rest a-list)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/>
              <a:t>empty? 	</a:t>
            </a:r>
            <a:r>
              <a:rPr lang="ja-JP" altLang="en-US"/>
              <a:t>リストが空リストであるか調べる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（例） </a:t>
            </a:r>
            <a:r>
              <a:rPr lang="en-US" altLang="ja-JP">
                <a:solidFill>
                  <a:srgbClr val="008000"/>
                </a:solidFill>
              </a:rPr>
              <a:t>(empty? a-list)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>
                <a:solidFill>
                  <a:schemeClr val="accent2"/>
                </a:solidFill>
              </a:rPr>
              <a:t>list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/>
              <a:t>list		</a:t>
            </a:r>
            <a:r>
              <a:rPr lang="ja-JP" altLang="en-US"/>
              <a:t>リストを記述するためのキーワード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		（例） </a:t>
            </a:r>
            <a:r>
              <a:rPr lang="en-US" altLang="ja-JP">
                <a:solidFill>
                  <a:srgbClr val="008000"/>
                </a:solidFill>
              </a:rPr>
              <a:t>(list 15 8 6 32 23)</a:t>
            </a:r>
            <a:endParaRPr lang="ja-JP" altLang="en-US" sz="20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リストに関するキーワード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91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5-3 </a:t>
            </a:r>
            <a:r>
              <a:rPr lang="ja-JP" altLang="en-US" sz="3975" dirty="0">
                <a:latin typeface="メイリオ" panose="020B0604030504040204" pitchFamily="50" charset="-128"/>
              </a:rPr>
              <a:t>リストに関する演算子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9933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358900"/>
            <a:ext cx="8483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ja-JP" sz="2400" dirty="0">
                <a:solidFill>
                  <a:schemeClr val="accent2"/>
                </a:solidFill>
              </a:rPr>
              <a:t>length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		</a:t>
            </a:r>
            <a:r>
              <a:rPr lang="ja-JP" altLang="en-US" sz="2400" dirty="0"/>
              <a:t>リストの要素の個数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2400" dirty="0">
                <a:solidFill>
                  <a:schemeClr val="accent2"/>
                </a:solidFill>
              </a:rPr>
              <a:t>list-ref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		</a:t>
            </a:r>
            <a:r>
              <a:rPr lang="ja-JP" altLang="en-US" sz="2400" dirty="0"/>
              <a:t>リストのｎ番目の要素（先頭は０番目）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ja-JP" sz="2400" dirty="0">
                <a:solidFill>
                  <a:schemeClr val="accent2"/>
                </a:solidFill>
              </a:rPr>
              <a:t>append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400" dirty="0"/>
              <a:t>		</a:t>
            </a:r>
            <a:r>
              <a:rPr lang="ja-JP" altLang="en-US" sz="2400" dirty="0"/>
              <a:t>リストの連結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リストに関する演算子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0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676275" y="5511800"/>
            <a:ext cx="7894638" cy="1130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ja-JP">
                <a:solidFill>
                  <a:schemeClr val="accent2"/>
                </a:solidFill>
              </a:rPr>
              <a:t>length </a:t>
            </a:r>
            <a:r>
              <a:rPr lang="ja-JP" altLang="en-US">
                <a:solidFill>
                  <a:schemeClr val="accent2"/>
                </a:solidFill>
              </a:rPr>
              <a:t>の意味</a:t>
            </a:r>
            <a:r>
              <a:rPr lang="ja-JP" altLang="en-US"/>
              <a:t>：</a:t>
            </a:r>
          </a:p>
          <a:p>
            <a:pPr lvl="1" eaLnBrk="1" hangingPunct="1">
              <a:lnSpc>
                <a:spcPct val="75000"/>
              </a:lnSpc>
            </a:pPr>
            <a:r>
              <a:rPr lang="ja-JP" altLang="en-US" sz="3200"/>
              <a:t>リストの要素の個数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ja-JP" altLang="en-US" sz="2000"/>
          </a:p>
        </p:txBody>
      </p:sp>
      <p:pic>
        <p:nvPicPr>
          <p:cNvPr id="16388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1114425"/>
            <a:ext cx="9031287" cy="3451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Line 9"/>
          <p:cNvSpPr>
            <a:spLocks noChangeShapeType="1"/>
          </p:cNvSpPr>
          <p:nvPr/>
        </p:nvSpPr>
        <p:spPr bwMode="auto">
          <a:xfrm flipH="1" flipV="1">
            <a:off x="4625975" y="4451350"/>
            <a:ext cx="355600" cy="3889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390" name="Rectangle 10"/>
          <p:cNvSpPr>
            <a:spLocks noChangeArrowheads="1"/>
          </p:cNvSpPr>
          <p:nvPr/>
        </p:nvSpPr>
        <p:spPr bwMode="auto">
          <a:xfrm>
            <a:off x="76200" y="3308350"/>
            <a:ext cx="9036050" cy="1162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1" name="Text Box 11"/>
          <p:cNvSpPr txBox="1">
            <a:spLocks noChangeArrowheads="1"/>
          </p:cNvSpPr>
          <p:nvPr/>
        </p:nvSpPr>
        <p:spPr bwMode="auto">
          <a:xfrm>
            <a:off x="4824412" y="4362373"/>
            <a:ext cx="4287838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リストで無い場合には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実行エラーとなる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length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931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68413"/>
            <a:ext cx="7683500" cy="3405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693104" y="5677165"/>
            <a:ext cx="7894638" cy="7460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ja-JP" sz="2400" dirty="0">
                <a:solidFill>
                  <a:schemeClr val="accent2"/>
                </a:solidFill>
              </a:rPr>
              <a:t>list-ref </a:t>
            </a:r>
            <a:r>
              <a:rPr lang="ja-JP" altLang="en-US" sz="2400" dirty="0">
                <a:solidFill>
                  <a:schemeClr val="accent2"/>
                </a:solidFill>
              </a:rPr>
              <a:t>の意味</a:t>
            </a:r>
            <a:r>
              <a:rPr lang="ja-JP" altLang="en-US" sz="2400" dirty="0"/>
              <a:t>：</a:t>
            </a:r>
          </a:p>
          <a:p>
            <a:pPr lvl="1" eaLnBrk="1" hangingPunct="1">
              <a:lnSpc>
                <a:spcPct val="75000"/>
              </a:lnSpc>
            </a:pPr>
            <a:r>
              <a:rPr lang="ja-JP" altLang="en-US" sz="2400" dirty="0"/>
              <a:t>リストのｎ番目の要素（先頭は０番目）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ja-JP" altLang="en-US" sz="2000" dirty="0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 flipV="1">
            <a:off x="5083175" y="4629150"/>
            <a:ext cx="355600" cy="3889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6200" y="3625850"/>
            <a:ext cx="7645400" cy="10223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448300" y="4849813"/>
            <a:ext cx="2749550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リストで無い場合には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実行エラーとなる</a:t>
            </a:r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H="1">
            <a:off x="5900738" y="2173288"/>
            <a:ext cx="419100" cy="385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76200" y="2571750"/>
            <a:ext cx="7658100" cy="10096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5806199" y="1474787"/>
            <a:ext cx="3262313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指定した番号が大きすぎる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と実行エラーとなる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list-ref</a:t>
            </a:r>
            <a:r>
              <a:rPr lang="ja-JP" altLang="en-US" sz="4000" dirty="0"/>
              <a:t>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157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928688"/>
            <a:ext cx="9093200" cy="3367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653256" y="5666547"/>
            <a:ext cx="7894638" cy="726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ja-JP" sz="2400" dirty="0">
                <a:solidFill>
                  <a:schemeClr val="accent2"/>
                </a:solidFill>
              </a:rPr>
              <a:t>append </a:t>
            </a:r>
            <a:r>
              <a:rPr lang="ja-JP" altLang="en-US" sz="2400" dirty="0">
                <a:solidFill>
                  <a:schemeClr val="accent2"/>
                </a:solidFill>
              </a:rPr>
              <a:t>の意味</a:t>
            </a:r>
            <a:r>
              <a:rPr lang="ja-JP" altLang="en-US" sz="2400" dirty="0"/>
              <a:t>：</a:t>
            </a:r>
          </a:p>
          <a:p>
            <a:pPr lvl="1" eaLnBrk="1" hangingPunct="1">
              <a:lnSpc>
                <a:spcPct val="75000"/>
              </a:lnSpc>
            </a:pPr>
            <a:r>
              <a:rPr lang="ja-JP" altLang="en-US" sz="2400" dirty="0"/>
              <a:t>リストの連結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ja-JP" altLang="en-US" sz="2000" dirty="0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 flipV="1">
            <a:off x="4600575" y="4222750"/>
            <a:ext cx="520700" cy="477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0800" y="3079750"/>
            <a:ext cx="9067800" cy="11620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741152" y="4461991"/>
            <a:ext cx="4287838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リストで無い場合には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実行エラーとなる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append 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473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 fontScale="90000"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5-4 </a:t>
            </a:r>
            <a:r>
              <a:rPr lang="ja-JP" altLang="en-US" sz="4000" dirty="0"/>
              <a:t>数字，シンボル，文字列を含むリスト</a:t>
            </a:r>
            <a:endParaRPr lang="ja-JP" altLang="en-US" sz="3975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18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867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438" y="992937"/>
            <a:ext cx="7772400" cy="564440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2400" dirty="0"/>
              <a:t>「</a:t>
            </a:r>
            <a:r>
              <a:rPr lang="ja-JP" altLang="en-US" sz="2400" dirty="0"/>
              <a:t>記号」や「単語」を表す</a:t>
            </a:r>
          </a:p>
          <a:p>
            <a:pPr eaLnBrk="1" hangingPunct="1"/>
            <a:r>
              <a:rPr lang="ja-JP" altLang="en-US" sz="2400" dirty="0"/>
              <a:t>カッコ、ダブルクオーテーションマーク，空白，コンマはシンボルとして使えない</a:t>
            </a:r>
          </a:p>
          <a:p>
            <a:pPr lvl="1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　　(</a:t>
            </a:r>
            <a:r>
              <a:rPr lang="ja-JP" altLang="en-US" dirty="0">
                <a:solidFill>
                  <a:srgbClr val="008000"/>
                </a:solidFill>
              </a:rPr>
              <a:t>例）　	'</a:t>
            </a:r>
            <a:r>
              <a:rPr lang="en-US" altLang="ja-JP" dirty="0">
                <a:solidFill>
                  <a:srgbClr val="008000"/>
                </a:solidFill>
              </a:rPr>
              <a:t>the</a:t>
            </a:r>
          </a:p>
          <a:p>
            <a:pPr lvl="1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	'a </a:t>
            </a:r>
          </a:p>
          <a:p>
            <a:pPr lvl="1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	'cat! </a:t>
            </a:r>
          </a:p>
          <a:p>
            <a:pPr lvl="1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	'</a:t>
            </a:r>
            <a:r>
              <a:rPr lang="en-US" altLang="ja-JP" dirty="0" err="1">
                <a:solidFill>
                  <a:srgbClr val="008000"/>
                </a:solidFill>
              </a:rPr>
              <a:t>tow^3</a:t>
            </a:r>
            <a:r>
              <a:rPr lang="en-US" altLang="ja-JP" dirty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	'</a:t>
            </a:r>
            <a:r>
              <a:rPr lang="en-US" altLang="ja-JP" dirty="0" err="1">
                <a:solidFill>
                  <a:srgbClr val="008000"/>
                </a:solidFill>
              </a:rPr>
              <a:t>and%so%on</a:t>
            </a:r>
            <a:endParaRPr lang="en-US" altLang="ja-JP" dirty="0">
              <a:solidFill>
                <a:srgbClr val="008000"/>
              </a:solidFill>
            </a:endParaRPr>
          </a:p>
          <a:p>
            <a:pPr eaLnBrk="1" hangingPunct="1"/>
            <a:r>
              <a:rPr lang="ja-JP" altLang="en-US" sz="2400" dirty="0">
                <a:solidFill>
                  <a:schemeClr val="tx2"/>
                </a:solidFill>
              </a:rPr>
              <a:t>「'」が無い</a:t>
            </a:r>
            <a:r>
              <a:rPr lang="ja-JP" altLang="en-US" sz="2400" dirty="0"/>
              <a:t>と，</a:t>
            </a:r>
            <a:r>
              <a:rPr lang="ja-JP" altLang="en-US" sz="2400" dirty="0">
                <a:solidFill>
                  <a:schemeClr val="tx2"/>
                </a:solidFill>
              </a:rPr>
              <a:t>変数名</a:t>
            </a:r>
            <a:r>
              <a:rPr lang="ja-JP" altLang="en-US" sz="2400" dirty="0"/>
              <a:t>の意味になる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シンボル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5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5-1 </a:t>
            </a:r>
            <a:r>
              <a:rPr lang="ja-JP" altLang="en-US" dirty="0"/>
              <a:t>リストとは</a:t>
            </a:r>
          </a:p>
          <a:p>
            <a:pPr marL="0" indent="0">
              <a:buNone/>
            </a:pPr>
            <a:r>
              <a:rPr lang="en-US" altLang="ja-JP" dirty="0"/>
              <a:t>5-2 Scheme </a:t>
            </a:r>
            <a:r>
              <a:rPr lang="ja-JP" altLang="en-US" dirty="0"/>
              <a:t>プログラムでのリストの記法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list </a:t>
            </a:r>
            <a:r>
              <a:rPr lang="ja-JP" altLang="en-US" dirty="0"/>
              <a:t>句</a:t>
            </a:r>
          </a:p>
          <a:p>
            <a:pPr marL="0" indent="0">
              <a:buNone/>
            </a:pPr>
            <a:r>
              <a:rPr lang="en-US" altLang="ja-JP" dirty="0"/>
              <a:t>5-3 </a:t>
            </a:r>
            <a:r>
              <a:rPr lang="ja-JP" altLang="en-US" dirty="0"/>
              <a:t>リストに関する演算子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first, rest, empty?, length, list-ref, append </a:t>
            </a:r>
          </a:p>
          <a:p>
            <a:pPr marL="0" indent="0">
              <a:buNone/>
            </a:pPr>
            <a:r>
              <a:rPr lang="en-US" altLang="ja-JP" dirty="0"/>
              <a:t>5-4 </a:t>
            </a:r>
            <a:r>
              <a:rPr lang="ja-JP" altLang="en-US" dirty="0"/>
              <a:t>数字，シンボル，文字列を含むリスト</a:t>
            </a:r>
          </a:p>
          <a:p>
            <a:pPr marL="0" indent="0">
              <a:buNone/>
            </a:pPr>
            <a:r>
              <a:rPr kumimoji="1" lang="en-US" altLang="ja-JP" dirty="0"/>
              <a:t>5-5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5-6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4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ja-JP" sz="3600"/>
              <a:t>symbol</a:t>
            </a:r>
            <a:r>
              <a:rPr lang="ja-JP" altLang="en-US" sz="3600"/>
              <a:t>の比較演算子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ja-JP" altLang="en-US" sz="3200">
                <a:solidFill>
                  <a:srgbClr val="003300"/>
                </a:solidFill>
              </a:rPr>
              <a:t>(</a:t>
            </a:r>
            <a:r>
              <a:rPr lang="en-US" altLang="ja-JP" sz="3200">
                <a:solidFill>
                  <a:srgbClr val="003300"/>
                </a:solidFill>
              </a:rPr>
              <a:t>symbol=? 'Hello 'Hello)　　	</a:t>
            </a:r>
            <a:r>
              <a:rPr lang="ja-JP" altLang="en-US" sz="3200">
                <a:solidFill>
                  <a:srgbClr val="003300"/>
                </a:solidFill>
              </a:rPr>
              <a:t>→ </a:t>
            </a:r>
            <a:r>
              <a:rPr lang="en-US" altLang="ja-JP" sz="3200">
                <a:solidFill>
                  <a:srgbClr val="003300"/>
                </a:solidFill>
              </a:rPr>
              <a:t>true 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altLang="ja-JP" sz="3200">
                <a:solidFill>
                  <a:srgbClr val="003300"/>
                </a:solidFill>
              </a:rPr>
              <a:t>(symbol=? 'Hello 'Hallo)		</a:t>
            </a:r>
            <a:r>
              <a:rPr lang="ja-JP" altLang="en-US" sz="3200">
                <a:solidFill>
                  <a:srgbClr val="003300"/>
                </a:solidFill>
              </a:rPr>
              <a:t>→ </a:t>
            </a:r>
            <a:r>
              <a:rPr lang="en-US" altLang="ja-JP" sz="3200">
                <a:solidFill>
                  <a:srgbClr val="003300"/>
                </a:solidFill>
              </a:rPr>
              <a:t>false</a:t>
            </a:r>
          </a:p>
          <a:p>
            <a:pPr eaLnBrk="1" hangingPunct="1">
              <a:buFontTx/>
              <a:buNone/>
            </a:pPr>
            <a:endParaRPr lang="en-US" altLang="ja-JP" sz="2800">
              <a:solidFill>
                <a:srgbClr val="003300"/>
              </a:solidFill>
            </a:endParaRPr>
          </a:p>
          <a:p>
            <a:pPr eaLnBrk="1" hangingPunct="1">
              <a:buFontTx/>
              <a:buNone/>
            </a:pPr>
            <a:endParaRPr lang="en-US" altLang="ja-JP">
              <a:solidFill>
                <a:srgbClr val="0033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symbol=? </a:t>
            </a:r>
            <a:r>
              <a:rPr lang="ja-JP" altLang="en-US" dirty="0"/>
              <a:t>の意味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685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8025"/>
            <a:ext cx="6446838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16313" y="1749425"/>
            <a:ext cx="5627687" cy="1152525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/>
              <a:t>本当は「</a:t>
            </a:r>
            <a:r>
              <a:rPr lang="en-US" altLang="ja-JP"/>
              <a:t>symbol=?</a:t>
            </a:r>
            <a:r>
              <a:rPr lang="ja-JP" altLang="en-US"/>
              <a:t>」と書くべき．しかし，「</a:t>
            </a:r>
            <a:r>
              <a:rPr lang="en-US" altLang="ja-JP"/>
              <a:t>=</a:t>
            </a:r>
            <a:r>
              <a:rPr lang="ja-JP" altLang="en-US"/>
              <a:t>」と書いている．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30263" y="2146300"/>
            <a:ext cx="266700" cy="10715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1120775" y="2159000"/>
            <a:ext cx="2378075" cy="3159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934273" y="5400675"/>
            <a:ext cx="4238625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/>
            <a:r>
              <a:rPr lang="ja-JP" altLang="en-US"/>
              <a:t>実行すると，エラーメッセージが出る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0800" y="3998913"/>
            <a:ext cx="5461000" cy="1011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 flipV="1">
            <a:off x="4816475" y="5022850"/>
            <a:ext cx="169863" cy="377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よくある間違い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806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3600"/>
              <a:t>文字列：　「"」で囲む</a:t>
            </a:r>
          </a:p>
          <a:p>
            <a:pPr lvl="1" eaLnBrk="1" hangingPunct="1">
              <a:buFontTx/>
              <a:buNone/>
            </a:pPr>
            <a:r>
              <a:rPr lang="en-US" altLang="ja-JP" sz="3200">
                <a:solidFill>
                  <a:srgbClr val="003300"/>
                </a:solidFill>
              </a:rPr>
              <a:t>"This is a string"</a:t>
            </a:r>
          </a:p>
          <a:p>
            <a:pPr eaLnBrk="1" hangingPunct="1"/>
            <a:r>
              <a:rPr lang="ja-JP" altLang="en-US" sz="3600"/>
              <a:t>空白文字なども「文字列」として使える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文字列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174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249" y="1141675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数値同士の比較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&lt;, &lt;=, =, &gt;=, &gt; </a:t>
            </a:r>
            <a:r>
              <a:rPr lang="ja-JP" altLang="en-US" dirty="0"/>
              <a:t>など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/>
              <a:t>シンボル同士の比較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symbol=? </a:t>
            </a:r>
            <a:r>
              <a:rPr lang="ja-JP" altLang="en-US" dirty="0"/>
              <a:t>など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dirty="0"/>
              <a:t>文字列同士の比較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dirty="0"/>
              <a:t>		</a:t>
            </a:r>
            <a:r>
              <a:rPr lang="en-US" altLang="ja-JP" dirty="0"/>
              <a:t>string&lt;?, string&lt;=?, string=?, string&gt;=?, 	string&gt;? </a:t>
            </a:r>
            <a:r>
              <a:rPr lang="ja-JP" altLang="en-US" dirty="0"/>
              <a:t>など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さまざまな比較演算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824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2510" y="715964"/>
            <a:ext cx="7772400" cy="60055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ja-JP" sz="2400" dirty="0"/>
              <a:t>atomic </a:t>
            </a:r>
            <a:r>
              <a:rPr lang="ja-JP" altLang="en-US" sz="2400" dirty="0"/>
              <a:t>式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000" dirty="0">
                <a:solidFill>
                  <a:schemeClr val="accent2"/>
                </a:solidFill>
              </a:rPr>
              <a:t>数値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 sz="2000" dirty="0">
                <a:solidFill>
                  <a:schemeClr val="accent2"/>
                </a:solidFill>
              </a:rPr>
              <a:t>true, false </a:t>
            </a:r>
            <a:r>
              <a:rPr lang="ja-JP" altLang="en-US" sz="2000" dirty="0">
                <a:solidFill>
                  <a:schemeClr val="accent2"/>
                </a:solidFill>
              </a:rPr>
              <a:t>値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000" dirty="0">
                <a:solidFill>
                  <a:schemeClr val="accent2"/>
                </a:solidFill>
              </a:rPr>
              <a:t>変数名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000" dirty="0">
                <a:solidFill>
                  <a:schemeClr val="accent2"/>
                </a:solidFill>
              </a:rPr>
              <a:t>シンボル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000" dirty="0">
                <a:solidFill>
                  <a:schemeClr val="accent2"/>
                </a:solidFill>
              </a:rPr>
              <a:t>文字列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ja-JP" sz="2000" dirty="0">
                <a:solidFill>
                  <a:schemeClr val="accent2"/>
                </a:solidFill>
              </a:rPr>
              <a:t>empty,</a:t>
            </a:r>
            <a:endParaRPr lang="ja-JP" altLang="en-US" sz="20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/>
              <a:t>など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400" dirty="0"/>
              <a:t>括弧の入った式 </a:t>
            </a:r>
            <a:r>
              <a:rPr lang="en-US" altLang="ja-JP" sz="2400" dirty="0"/>
              <a:t>(compound)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 dirty="0"/>
              <a:t>	(</a:t>
            </a:r>
            <a:r>
              <a:rPr lang="ja-JP" altLang="en-US" sz="2000" dirty="0"/>
              <a:t>演算子 式の並び</a:t>
            </a:r>
            <a:r>
              <a:rPr lang="en-US" altLang="ja-JP" sz="2000" dirty="0"/>
              <a:t>)  </a:t>
            </a:r>
            <a:r>
              <a:rPr lang="ja-JP" altLang="en-US" sz="2000" dirty="0"/>
              <a:t>　</a:t>
            </a:r>
            <a:r>
              <a:rPr lang="en-US" altLang="ja-JP" sz="2000" dirty="0"/>
              <a:t>(</a:t>
            </a:r>
            <a:r>
              <a:rPr lang="ja-JP" altLang="en-US" sz="2000" dirty="0"/>
              <a:t>関数名 式の並び</a:t>
            </a:r>
            <a:r>
              <a:rPr lang="en-US" altLang="ja-JP" sz="2000" dirty="0"/>
              <a:t>)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/>
              <a:t>	</a:t>
            </a:r>
            <a:r>
              <a:rPr lang="en-US" altLang="ja-JP" sz="2000" dirty="0"/>
              <a:t>(</a:t>
            </a:r>
            <a:r>
              <a:rPr lang="en-US" altLang="ja-JP" sz="2000" dirty="0" err="1"/>
              <a:t>cond</a:t>
            </a:r>
            <a:r>
              <a:rPr lang="en-US" altLang="ja-JP" sz="2000" dirty="0"/>
              <a:t> [(</a:t>
            </a:r>
            <a:r>
              <a:rPr lang="ja-JP" altLang="en-US" sz="2000" dirty="0"/>
              <a:t>条件式</a:t>
            </a:r>
            <a:r>
              <a:rPr lang="en-US" altLang="ja-JP" sz="2000" dirty="0"/>
              <a:t>) </a:t>
            </a:r>
            <a:r>
              <a:rPr lang="ja-JP" altLang="en-US" sz="2000" dirty="0"/>
              <a:t>式</a:t>
            </a:r>
            <a:r>
              <a:rPr lang="en-US" altLang="ja-JP" sz="2000" dirty="0"/>
              <a:t>] ... )    (list </a:t>
            </a:r>
            <a:r>
              <a:rPr lang="ja-JP" altLang="en-US" sz="2000" dirty="0"/>
              <a:t>式の並び）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400" dirty="0"/>
              <a:t>関数の定義式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ja-JP" altLang="en-US" sz="2000" dirty="0"/>
              <a:t>関数名 変数の並び</a:t>
            </a:r>
            <a:r>
              <a:rPr lang="en-US" altLang="ja-JP" sz="2000" dirty="0"/>
              <a:t>)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ja-JP" altLang="en-US" sz="2000" dirty="0"/>
              <a:t>    式</a:t>
            </a:r>
            <a:r>
              <a:rPr lang="en-US" altLang="ja-JP" sz="2000" dirty="0"/>
              <a:t>)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292225" y="4498975"/>
            <a:ext cx="2205038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046163" y="5876925"/>
            <a:ext cx="3935412" cy="88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00625" y="6116638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のパターン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606800" y="4508500"/>
            <a:ext cx="2535238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378700" y="4770438"/>
            <a:ext cx="1724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のパターン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292225" y="5032375"/>
            <a:ext cx="2732088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6" name="AutoShape 10"/>
          <p:cNvSpPr>
            <a:spLocks/>
          </p:cNvSpPr>
          <p:nvPr/>
        </p:nvSpPr>
        <p:spPr bwMode="auto">
          <a:xfrm>
            <a:off x="7042150" y="4416425"/>
            <a:ext cx="228600" cy="1143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24312" y="4985276"/>
            <a:ext cx="1963738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184900" y="5040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など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Scheme</a:t>
            </a:r>
            <a:r>
              <a:rPr lang="ja-JP" altLang="en-US" sz="4000" dirty="0"/>
              <a:t>の式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3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696913"/>
            <a:ext cx="5784850" cy="61595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数値：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5, -5, 0.5 </a:t>
            </a:r>
            <a:r>
              <a:rPr lang="ja-JP" altLang="en-US" sz="1800">
                <a:solidFill>
                  <a:srgbClr val="008000"/>
                </a:solidFill>
              </a:rPr>
              <a:t>など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1800">
                <a:solidFill>
                  <a:schemeClr val="accent2"/>
                </a:solidFill>
              </a:rPr>
              <a:t>true, false </a:t>
            </a:r>
            <a:r>
              <a:rPr lang="ja-JP" altLang="en-US" sz="1800">
                <a:solidFill>
                  <a:schemeClr val="accent2"/>
                </a:solidFill>
              </a:rPr>
              <a:t>値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true, false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シンボル，文字列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変数名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1800">
                <a:solidFill>
                  <a:schemeClr val="accent2"/>
                </a:solidFill>
              </a:rPr>
              <a:t>empty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四則演算子：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+, -, *, /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比較演算子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&lt;, &lt;=, &gt;, &gt;=, =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奇数か偶数かの判定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odd?, even?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論理演算子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		and, or, not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リストに関する演算子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	</a:t>
            </a:r>
            <a:r>
              <a:rPr lang="ja-JP" altLang="en-US" sz="1800">
                <a:solidFill>
                  <a:srgbClr val="008000"/>
                </a:solidFill>
              </a:rPr>
              <a:t>	</a:t>
            </a:r>
            <a:r>
              <a:rPr lang="en-US" altLang="ja-JP" sz="1800">
                <a:solidFill>
                  <a:srgbClr val="008000"/>
                </a:solidFill>
              </a:rPr>
              <a:t>first, rest, empty?, length, list-ref, append</a:t>
            </a:r>
            <a:endParaRPr lang="ja-JP" altLang="en-US" sz="180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accent2"/>
                </a:solidFill>
              </a:rPr>
              <a:t>その他の演算子：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remainder, quotient, max, min,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>
                <a:solidFill>
                  <a:srgbClr val="008000"/>
                </a:solidFill>
              </a:rPr>
              <a:t>		abs, sqrt, expt, log, sin, cos, tan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>
                <a:solidFill>
                  <a:srgbClr val="008000"/>
                </a:solidFill>
              </a:rPr>
              <a:t>		</a:t>
            </a:r>
            <a:r>
              <a:rPr lang="en-US" altLang="ja-JP" sz="1800">
                <a:solidFill>
                  <a:srgbClr val="008000"/>
                </a:solidFill>
              </a:rPr>
              <a:t>asin, acos, atan </a:t>
            </a:r>
            <a:r>
              <a:rPr lang="ja-JP" altLang="en-US" sz="1800">
                <a:solidFill>
                  <a:srgbClr val="008000"/>
                </a:solidFill>
              </a:rPr>
              <a:t>など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29225" y="703263"/>
            <a:ext cx="3810000" cy="5037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括弧</a:t>
            </a:r>
            <a:br>
              <a:rPr lang="ja-JP" altLang="en-US" sz="2000">
                <a:solidFill>
                  <a:schemeClr val="accent2"/>
                </a:solidFill>
              </a:rPr>
            </a:br>
            <a:r>
              <a:rPr lang="ja-JP" altLang="en-US" sz="2000">
                <a:solidFill>
                  <a:schemeClr val="accent2"/>
                </a:solidFill>
              </a:rPr>
              <a:t>	</a:t>
            </a:r>
            <a:r>
              <a:rPr lang="en-US" altLang="ja-JP" sz="2000">
                <a:solidFill>
                  <a:srgbClr val="008000"/>
                </a:solidFill>
              </a:rPr>
              <a:t>(, ), [, ]</a:t>
            </a:r>
            <a:r>
              <a:rPr lang="en-US" altLang="ja-JP" sz="200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000">
                <a:solidFill>
                  <a:schemeClr val="accent2"/>
                </a:solidFill>
              </a:rPr>
              <a:t>関数名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define </a:t>
            </a: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cond</a:t>
            </a: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000">
                <a:solidFill>
                  <a:schemeClr val="accent2"/>
                </a:solidFill>
              </a:rPr>
              <a:t>list </a:t>
            </a:r>
            <a:endParaRPr lang="ja-JP" alt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00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34036" y="4905278"/>
            <a:ext cx="5489575" cy="54451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172709" y="2537193"/>
            <a:ext cx="1641475" cy="3873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11138" y="2365375"/>
            <a:ext cx="2173287" cy="2746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2800" dirty="0"/>
              <a:t>Scheme </a:t>
            </a:r>
            <a:r>
              <a:rPr lang="ja-JP" altLang="en-US" sz="2800" dirty="0"/>
              <a:t>の式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362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5-5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7911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各自で自習　＋　巡回指導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640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89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例題１．リストの式　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75331" y="1466997"/>
            <a:ext cx="7310437" cy="771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ja-JP" altLang="en-US" sz="3600"/>
              <a:t>リストの式を書く</a:t>
            </a:r>
          </a:p>
          <a:p>
            <a:pPr lvl="1">
              <a:lnSpc>
                <a:spcPct val="120000"/>
              </a:lnSpc>
            </a:pPr>
            <a:r>
              <a:rPr lang="ja-JP" altLang="en-US" sz="3200">
                <a:solidFill>
                  <a:schemeClr val="tx2"/>
                </a:solidFill>
              </a:rPr>
              <a:t>リストの式を書くために 「</a:t>
            </a:r>
            <a:r>
              <a:rPr lang="en-US" altLang="ja-JP" sz="3200">
                <a:solidFill>
                  <a:schemeClr val="tx2"/>
                </a:solidFill>
              </a:rPr>
              <a:t>list」 </a:t>
            </a:r>
            <a:r>
              <a:rPr lang="ja-JP" altLang="en-US" sz="3200">
                <a:solidFill>
                  <a:schemeClr val="tx2"/>
                </a:solidFill>
              </a:rPr>
              <a:t>を使う</a:t>
            </a:r>
          </a:p>
          <a:p>
            <a:pPr lvl="1">
              <a:lnSpc>
                <a:spcPct val="125000"/>
              </a:lnSpc>
            </a:pPr>
            <a:endParaRPr lang="ja-JP" altLang="en-US" sz="320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ja-JP" altLang="en-US"/>
          </a:p>
          <a:p>
            <a:pPr lvl="1">
              <a:lnSpc>
                <a:spcPct val="90000"/>
              </a:lnSpc>
              <a:buFontTx/>
              <a:buNone/>
            </a:pPr>
            <a:endParaRPr lang="ja-JP" altLang="en-US"/>
          </a:p>
          <a:p>
            <a:pPr>
              <a:lnSpc>
                <a:spcPct val="90000"/>
              </a:lnSpc>
            </a:pPr>
            <a:endParaRPr lang="ja-JP" altLang="en-US" sz="240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18356" y="4430859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922981" y="3837134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59506" y="4086372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2446981" y="3837134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723206" y="4086372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3970981" y="3837134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259906" y="4086372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5494981" y="3837134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669606" y="4086372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7018981" y="3837134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193606" y="4086372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 flipV="1">
            <a:off x="1888181" y="4319734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3412181" y="4332434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flipV="1">
            <a:off x="4936181" y="4332434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V="1">
            <a:off x="6460181" y="4332434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722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5-1 </a:t>
            </a:r>
            <a:r>
              <a:rPr lang="ja-JP" altLang="en-US" sz="3975" dirty="0">
                <a:latin typeface="メイリオ" panose="020B0604030504040204" pitchFamily="50" charset="-128"/>
              </a:rPr>
              <a:t>リストとは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1357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11164" y="1227138"/>
            <a:ext cx="742014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32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32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340403" y="2891646"/>
            <a:ext cx="4243388" cy="7112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(list 15 8 6 32 23)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64914" y="6190296"/>
            <a:ext cx="5104932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「例題１．リストの式」の手順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18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0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966788"/>
            <a:ext cx="9124951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11125" y="4581525"/>
            <a:ext cx="3213100" cy="4016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 flipV="1">
            <a:off x="3303588" y="4810125"/>
            <a:ext cx="1222375" cy="3286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4157663" y="4673600"/>
            <a:ext cx="3933825" cy="1077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「</a:t>
            </a:r>
            <a:r>
              <a:rPr lang="en-US" altLang="ja-JP">
                <a:solidFill>
                  <a:schemeClr val="tx2"/>
                </a:solidFill>
              </a:rPr>
              <a:t>(list 15 8 6 32 23)</a:t>
            </a:r>
            <a:r>
              <a:rPr lang="ja-JP" altLang="en-US">
                <a:solidFill>
                  <a:schemeClr val="tx2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と表示される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>
            <a:off x="3063875" y="265588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58775" y="4019550"/>
            <a:ext cx="3490913" cy="53975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794125" y="2255838"/>
            <a:ext cx="393382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「</a:t>
            </a:r>
            <a:r>
              <a:rPr lang="en-US" altLang="ja-JP">
                <a:solidFill>
                  <a:srgbClr val="008000"/>
                </a:solidFill>
              </a:rPr>
              <a:t>(list 15 8 6 32 23)</a:t>
            </a:r>
            <a:r>
              <a:rPr lang="ja-JP" altLang="en-US">
                <a:solidFill>
                  <a:srgbClr val="008000"/>
                </a:solidFill>
              </a:rPr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を入力すると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85800" y="130175"/>
            <a:ext cx="77724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</a:rPr>
              <a:t>実行結果の例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768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コンピュータが行っていること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65725" y="722313"/>
            <a:ext cx="2921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(list 15 8 6 32 23)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614863" y="4595813"/>
            <a:ext cx="37750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(list 15 8 6 32 23)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がそのまま表示される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113338" y="1104900"/>
            <a:ext cx="2817812" cy="5302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070475" y="5035550"/>
            <a:ext cx="2889250" cy="4762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464300" y="2800350"/>
            <a:ext cx="7938" cy="1909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834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3143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例題２．リストの </a:t>
            </a:r>
            <a:r>
              <a:rPr lang="en-US" altLang="ja-JP"/>
              <a:t>first </a:t>
            </a:r>
            <a:r>
              <a:rPr lang="ja-JP" altLang="en-US"/>
              <a:t>と </a:t>
            </a:r>
            <a:r>
              <a:rPr lang="en-US" altLang="ja-JP"/>
              <a:t>rest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48672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リスト (</a:t>
            </a:r>
            <a:r>
              <a:rPr lang="en-US" altLang="ja-JP" sz="3600"/>
              <a:t>list 15 8 6 32 23) </a:t>
            </a:r>
            <a:r>
              <a:rPr lang="ja-JP" altLang="en-US" sz="3600"/>
              <a:t>に対して，</a:t>
            </a:r>
            <a:r>
              <a:rPr lang="en-US" altLang="ja-JP" sz="3600"/>
              <a:t>first </a:t>
            </a:r>
            <a:r>
              <a:rPr lang="ja-JP" altLang="en-US" sz="3600"/>
              <a:t>と </a:t>
            </a:r>
            <a:r>
              <a:rPr lang="en-US" altLang="ja-JP" sz="3600"/>
              <a:t>rest </a:t>
            </a:r>
            <a:r>
              <a:rPr lang="ja-JP" altLang="en-US" sz="3600"/>
              <a:t>を実行する</a:t>
            </a:r>
          </a:p>
          <a:p>
            <a:pPr eaLnBrk="1" hangingPunct="1">
              <a:buFontTx/>
              <a:buNone/>
            </a:pPr>
            <a:endParaRPr lang="ja-JP" altLang="en-US" sz="3600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149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858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673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949575" y="49133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197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486275" y="49133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721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8959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7245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4199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2114550" y="51466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V="1">
            <a:off x="3638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V="1">
            <a:off x="5162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V="1">
            <a:off x="6686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162050" y="4460875"/>
            <a:ext cx="927100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2686050" y="4460875"/>
            <a:ext cx="5511800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1209675" y="5800725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5045075" y="5788025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552450" y="3611563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19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11164" y="1227138"/>
            <a:ext cx="837189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725087" y="2690996"/>
            <a:ext cx="5395912" cy="1320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(first (list 15 8 6 32 23))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(rest (list 15 8 6 32 23))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995643" y="6207125"/>
            <a:ext cx="5245177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次は，例題３に進んでください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「例題２．リストの </a:t>
            </a:r>
            <a:r>
              <a:rPr lang="en-US" altLang="ja-JP" sz="4000" dirty="0"/>
              <a:t>first </a:t>
            </a:r>
            <a:r>
              <a:rPr lang="ja-JP" altLang="en-US" sz="4000" dirty="0"/>
              <a:t>と </a:t>
            </a:r>
            <a:r>
              <a:rPr lang="en-US" altLang="ja-JP" sz="4000" dirty="0"/>
              <a:t>rest</a:t>
            </a:r>
            <a:r>
              <a:rPr lang="ja-JP" altLang="en-US" sz="4000" dirty="0"/>
              <a:t>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9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700088"/>
            <a:ext cx="7558088" cy="558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14325" y="3794125"/>
            <a:ext cx="4138613" cy="5984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335463" y="26400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4430713" y="3154363"/>
            <a:ext cx="871537" cy="749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667250" y="2568575"/>
            <a:ext cx="2981325" cy="5889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 </a:t>
            </a:r>
            <a:r>
              <a:rPr lang="ja-JP" altLang="en-US">
                <a:solidFill>
                  <a:srgbClr val="008000"/>
                </a:solidFill>
              </a:rPr>
              <a:t>の実行結果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38138" y="4446588"/>
            <a:ext cx="4138612" cy="5984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943475" y="4775200"/>
            <a:ext cx="2870200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  <a:r>
              <a:rPr lang="ja-JP" altLang="en-US">
                <a:solidFill>
                  <a:srgbClr val="008000"/>
                </a:solidFill>
              </a:rPr>
              <a:t>の実行結果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 flipV="1">
            <a:off x="4483100" y="4713288"/>
            <a:ext cx="442913" cy="2079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実行結果の例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356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800" dirty="0"/>
              <a:t>first</a:t>
            </a:r>
            <a:endParaRPr lang="ja-JP" altLang="en-US" sz="4800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968875" y="677863"/>
            <a:ext cx="39020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(first (list 15 8 6 32 23))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32413" y="4595813"/>
            <a:ext cx="233838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983163" y="1093788"/>
            <a:ext cx="3622675" cy="5413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830888" y="5035550"/>
            <a:ext cx="1300162" cy="4762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464300" y="2800350"/>
            <a:ext cx="7938" cy="1909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730750" y="6032500"/>
            <a:ext cx="3878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リストの先頭の要素</a:t>
            </a:r>
          </a:p>
        </p:txBody>
      </p:sp>
    </p:spTree>
    <p:extLst>
      <p:ext uri="{BB962C8B-B14F-4D97-AF65-F5344CB8AC3E}">
        <p14:creationId xmlns:p14="http://schemas.microsoft.com/office/powerpoint/2010/main" val="1070006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800" dirty="0"/>
              <a:t>rest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332413" y="4440238"/>
            <a:ext cx="233838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(list 8 6 32 23)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983163" y="1093788"/>
            <a:ext cx="3622675" cy="5413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243513" y="4868863"/>
            <a:ext cx="2519362" cy="4762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6464300" y="2800350"/>
            <a:ext cx="7938" cy="1909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397375" y="5788025"/>
            <a:ext cx="4699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リストから先頭の要素を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除いた残り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968875" y="677863"/>
            <a:ext cx="39020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(rest (list 15 8 6 32 23))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を入力すると・・・</a:t>
            </a:r>
          </a:p>
        </p:txBody>
      </p:sp>
    </p:spTree>
    <p:extLst>
      <p:ext uri="{BB962C8B-B14F-4D97-AF65-F5344CB8AC3E}">
        <p14:creationId xmlns:p14="http://schemas.microsoft.com/office/powerpoint/2010/main" val="7040824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48672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要素が１つしか無いリスト (</a:t>
            </a:r>
            <a:r>
              <a:rPr lang="en-US" altLang="ja-JP" sz="3600"/>
              <a:t>list 15) </a:t>
            </a:r>
            <a:r>
              <a:rPr lang="ja-JP" altLang="en-US" sz="3600"/>
              <a:t>に対して，</a:t>
            </a:r>
            <a:r>
              <a:rPr lang="en-US" altLang="ja-JP" sz="3600"/>
              <a:t>first </a:t>
            </a:r>
            <a:r>
              <a:rPr lang="ja-JP" altLang="en-US" sz="3600"/>
              <a:t>と </a:t>
            </a:r>
            <a:r>
              <a:rPr lang="en-US" altLang="ja-JP" sz="3600"/>
              <a:t>rest </a:t>
            </a:r>
            <a:r>
              <a:rPr lang="ja-JP" altLang="en-US" sz="3600"/>
              <a:t>を実行する</a:t>
            </a:r>
          </a:p>
          <a:p>
            <a:pPr eaLnBrk="1" hangingPunct="1">
              <a:buFontTx/>
              <a:buNone/>
            </a:pPr>
            <a:endParaRPr lang="ja-JP" altLang="en-US" sz="3600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3192463" y="4564063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328988" y="4813300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205163" y="4360863"/>
            <a:ext cx="927100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4729163" y="4360863"/>
            <a:ext cx="1697037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252788" y="5700713"/>
            <a:ext cx="83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5216525" y="5702300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595563" y="3511550"/>
            <a:ext cx="10048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5024438" y="4843463"/>
            <a:ext cx="9858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empty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例題３．リストの </a:t>
            </a:r>
            <a:r>
              <a:rPr lang="en-US" altLang="ja-JP" dirty="0"/>
              <a:t>first </a:t>
            </a:r>
            <a:r>
              <a:rPr lang="ja-JP" altLang="en-US" dirty="0"/>
              <a:t>と </a:t>
            </a:r>
            <a:r>
              <a:rPr lang="en-US" altLang="ja-JP" dirty="0"/>
              <a:t>rest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757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11163" y="1227138"/>
            <a:ext cx="8076489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2877837" y="6207125"/>
            <a:ext cx="5312494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次は，例題４に進んでください</a:t>
            </a:r>
          </a:p>
        </p:txBody>
      </p:sp>
      <p:sp>
        <p:nvSpPr>
          <p:cNvPr id="39941" name="Text Box 6"/>
          <p:cNvSpPr txBox="1">
            <a:spLocks noChangeArrowheads="1"/>
          </p:cNvSpPr>
          <p:nvPr/>
        </p:nvSpPr>
        <p:spPr bwMode="auto">
          <a:xfrm>
            <a:off x="2277430" y="2659949"/>
            <a:ext cx="4130675" cy="13208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(first (list 15))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(rest (list 15))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「例題３．リストの </a:t>
            </a:r>
            <a:r>
              <a:rPr lang="en-US" altLang="ja-JP" sz="4000" dirty="0"/>
              <a:t>first </a:t>
            </a:r>
            <a:r>
              <a:rPr lang="ja-JP" altLang="en-US" sz="4000" dirty="0"/>
              <a:t>と </a:t>
            </a:r>
            <a:r>
              <a:rPr lang="en-US" altLang="ja-JP" sz="4000" dirty="0"/>
              <a:t>rest</a:t>
            </a:r>
            <a:r>
              <a:rPr lang="ja-JP" altLang="en-US" sz="4000" dirty="0"/>
              <a:t>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71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216025" y="28225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52550" y="30718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740025" y="28225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016250" y="30718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4264025" y="28225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52950" y="30718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5788025" y="28225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962650" y="30718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7312025" y="28225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486650" y="30718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498725" y="4395788"/>
            <a:ext cx="4800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データの並び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データに順序がある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2181225" y="33051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V="1">
            <a:off x="3705225" y="33178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5229225" y="33178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V="1">
            <a:off x="6753225" y="33178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リストとは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075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757238"/>
            <a:ext cx="7900987" cy="584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14325" y="4008438"/>
            <a:ext cx="4138613" cy="59848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335463" y="2854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4430713" y="3368675"/>
            <a:ext cx="871537" cy="749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667250" y="2782888"/>
            <a:ext cx="2981325" cy="5889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 </a:t>
            </a:r>
            <a:r>
              <a:rPr lang="ja-JP" altLang="en-US">
                <a:solidFill>
                  <a:srgbClr val="008000"/>
                </a:solidFill>
              </a:rPr>
              <a:t>の実行結果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38138" y="4660900"/>
            <a:ext cx="4138612" cy="5984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932363" y="4989513"/>
            <a:ext cx="2870200" cy="584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  <a:r>
              <a:rPr lang="ja-JP" altLang="en-US">
                <a:solidFill>
                  <a:srgbClr val="008000"/>
                </a:solidFill>
              </a:rPr>
              <a:t>の実行結果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4483100" y="4927600"/>
            <a:ext cx="442913" cy="2079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実行結果の例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668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800" dirty="0"/>
              <a:t>first</a:t>
            </a:r>
            <a:endParaRPr lang="ja-JP" altLang="en-US" sz="4800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49875" y="677863"/>
            <a:ext cx="39020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(first (list 15))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32413" y="4595813"/>
            <a:ext cx="233838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332413" y="1093788"/>
            <a:ext cx="2327275" cy="5413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830888" y="5035550"/>
            <a:ext cx="1300162" cy="4762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464300" y="2800350"/>
            <a:ext cx="7938" cy="1909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730750" y="6032500"/>
            <a:ext cx="3878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リストの先頭の要素</a:t>
            </a:r>
          </a:p>
        </p:txBody>
      </p:sp>
    </p:spTree>
    <p:extLst>
      <p:ext uri="{BB962C8B-B14F-4D97-AF65-F5344CB8AC3E}">
        <p14:creationId xmlns:p14="http://schemas.microsoft.com/office/powerpoint/2010/main" val="35642053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800" dirty="0"/>
              <a:t>rest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827088" y="2870200"/>
            <a:ext cx="3227387" cy="15605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コンピュータ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(Scheme </a:t>
            </a:r>
            <a:r>
              <a:rPr lang="ja-JP" altLang="en-US" sz="3600">
                <a:solidFill>
                  <a:schemeClr val="accent2"/>
                </a:solidFill>
              </a:rPr>
              <a:t>搭載</a:t>
            </a:r>
            <a:r>
              <a:rPr lang="en-US" altLang="ja-JP" sz="36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051050" y="1890713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038350" y="4656138"/>
            <a:ext cx="781050" cy="793750"/>
          </a:xfrm>
          <a:prstGeom prst="downArrow">
            <a:avLst>
              <a:gd name="adj1" fmla="val 50000"/>
              <a:gd name="adj2" fmla="val 2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7388" y="1028700"/>
            <a:ext cx="34972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Scheme </a:t>
            </a:r>
            <a:r>
              <a:rPr lang="ja-JP" altLang="en-US" sz="3600"/>
              <a:t>の式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90600" y="5600700"/>
            <a:ext cx="2936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式の実行結果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41938" y="677863"/>
            <a:ext cx="39020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(rest (list 15))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を入力すると・・・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32413" y="4440238"/>
            <a:ext cx="233838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empty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が表示される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356225" y="1093788"/>
            <a:ext cx="2228850" cy="541337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5243513" y="4868863"/>
            <a:ext cx="2519362" cy="4762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6464300" y="2800350"/>
            <a:ext cx="7938" cy="190976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397375" y="5788025"/>
            <a:ext cx="46990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リストから先頭の要素を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除いた残り</a:t>
            </a:r>
          </a:p>
        </p:txBody>
      </p:sp>
    </p:spTree>
    <p:extLst>
      <p:ext uri="{BB962C8B-B14F-4D97-AF65-F5344CB8AC3E}">
        <p14:creationId xmlns:p14="http://schemas.microsoft.com/office/powerpoint/2010/main" val="30657937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43075"/>
            <a:ext cx="7772400" cy="47894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dirty="0"/>
              <a:t>リストをつなげる関数 </a:t>
            </a:r>
            <a:r>
              <a:rPr lang="en-US" altLang="ja-JP" dirty="0">
                <a:solidFill>
                  <a:schemeClr val="accent2"/>
                </a:solidFill>
              </a:rPr>
              <a:t>append</a:t>
            </a:r>
            <a:r>
              <a:rPr lang="en-US" altLang="ja-JP" dirty="0"/>
              <a:t> </a:t>
            </a:r>
            <a:r>
              <a:rPr lang="ja-JP" altLang="en-US" dirty="0"/>
              <a:t>を使ってみる</a:t>
            </a:r>
            <a:endParaRPr lang="en-US" altLang="ja-JP" dirty="0"/>
          </a:p>
          <a:p>
            <a:pPr lvl="1" eaLnBrk="1" hangingPunct="1">
              <a:lnSpc>
                <a:spcPct val="125000"/>
              </a:lnSpc>
            </a:pPr>
            <a:r>
              <a:rPr lang="en-US" altLang="ja-JP" dirty="0"/>
              <a:t>append </a:t>
            </a:r>
            <a:r>
              <a:rPr lang="ja-JP" altLang="en-US" dirty="0"/>
              <a:t>は </a:t>
            </a:r>
            <a:r>
              <a:rPr lang="en-US" altLang="ja-JP" dirty="0"/>
              <a:t>Scheme </a:t>
            </a:r>
            <a:r>
              <a:rPr lang="ja-JP" altLang="en-US" dirty="0"/>
              <a:t>が備えている関数</a:t>
            </a:r>
          </a:p>
          <a:p>
            <a:pPr lvl="1" eaLnBrk="1" hangingPunct="1">
              <a:lnSpc>
                <a:spcPct val="125000"/>
              </a:lnSpc>
            </a:pPr>
            <a:endParaRPr lang="ja-JP" altLang="en-US" dirty="0"/>
          </a:p>
          <a:p>
            <a:pPr lvl="1" eaLnBrk="1" hangingPunct="1">
              <a:lnSpc>
                <a:spcPct val="115000"/>
              </a:lnSpc>
            </a:pPr>
            <a:endParaRPr lang="ja-JP" altLang="en-US" sz="3200" dirty="0"/>
          </a:p>
          <a:p>
            <a:pPr lvl="1" eaLnBrk="1" hangingPunct="1">
              <a:lnSpc>
                <a:spcPct val="115000"/>
              </a:lnSpc>
            </a:pPr>
            <a:endParaRPr lang="ja-JP" altLang="en-US" sz="18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例題４．</a:t>
            </a:r>
            <a:r>
              <a:rPr lang="en-US" altLang="ja-JP" dirty="0"/>
              <a:t>append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7374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11164" y="1227138"/>
            <a:ext cx="827405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次の式を「</a:t>
            </a:r>
            <a:r>
              <a:rPr lang="ja-JP" altLang="en-US" sz="3200" dirty="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実行用ウインドウ</a:t>
            </a:r>
            <a:r>
              <a:rPr lang="ja-JP" altLang="en-US" sz="3200" dirty="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93764" y="2650559"/>
            <a:ext cx="7791450" cy="19304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(append (list 1 2) (list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(append (list 1 2) (list 3 4) (list 5 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(append (list 1 2) 3 (list 4 5))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844421" y="6259811"/>
            <a:ext cx="5469327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次は，例題５に進んでください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「例題４．</a:t>
            </a:r>
            <a:r>
              <a:rPr lang="en-US" altLang="ja-JP" sz="4000" dirty="0"/>
              <a:t>append </a:t>
            </a:r>
            <a:r>
              <a:rPr lang="ja-JP" altLang="en-US" sz="4000" dirty="0"/>
              <a:t>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8032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" y="-19050"/>
            <a:ext cx="74580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4300" y="3732213"/>
            <a:ext cx="4940300" cy="5159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14300" y="4346575"/>
            <a:ext cx="6473825" cy="51593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15888" y="4933950"/>
            <a:ext cx="6105525" cy="827088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 flipH="1">
            <a:off x="5060327" y="2621140"/>
            <a:ext cx="409244" cy="1023494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131468" y="2036940"/>
            <a:ext cx="38782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rgbClr val="008000"/>
                </a:solidFill>
              </a:rPr>
              <a:t>２つのリストを併合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264949" y="3181527"/>
            <a:ext cx="3878263" cy="58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rgbClr val="008000"/>
                </a:solidFill>
              </a:rPr>
              <a:t>３つのリストを併合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5702300" y="3786188"/>
            <a:ext cx="368300" cy="5730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282738" y="5851525"/>
            <a:ext cx="3878262" cy="1077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rgbClr val="008000"/>
                </a:solidFill>
              </a:rPr>
              <a:t>リストでないものは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rgbClr val="008000"/>
                </a:solidFill>
              </a:rPr>
              <a:t>併合できない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1371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48672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リストの３番目の要素を得る関数 </a:t>
            </a:r>
            <a:r>
              <a:rPr lang="en-US" altLang="ja-JP" sz="3600">
                <a:solidFill>
                  <a:schemeClr val="accent2"/>
                </a:solidFill>
              </a:rPr>
              <a:t>element3</a:t>
            </a:r>
            <a:r>
              <a:rPr lang="en-US" altLang="ja-JP" sz="3600"/>
              <a:t> </a:t>
            </a:r>
            <a:r>
              <a:rPr lang="ja-JP" altLang="en-US" sz="3600"/>
              <a:t>を作り，実行する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3200"/>
              <a:t>first, rest </a:t>
            </a:r>
            <a:r>
              <a:rPr lang="ja-JP" altLang="en-US" sz="3200"/>
              <a:t>の組み合わせ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1149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2858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2673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2949575" y="49133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4197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486275" y="4913313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5721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8959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47116" name="Oval 12"/>
          <p:cNvSpPr>
            <a:spLocks noChangeArrowheads="1"/>
          </p:cNvSpPr>
          <p:nvPr/>
        </p:nvSpPr>
        <p:spPr bwMode="auto">
          <a:xfrm>
            <a:off x="7245350" y="4664075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7419975" y="4913313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V="1">
            <a:off x="2114550" y="51466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 flipV="1">
            <a:off x="3638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 flipV="1">
            <a:off x="5162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V="1">
            <a:off x="6686550" y="5159375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22" name="Text Box 20"/>
          <p:cNvSpPr txBox="1">
            <a:spLocks noChangeArrowheads="1"/>
          </p:cNvSpPr>
          <p:nvPr/>
        </p:nvSpPr>
        <p:spPr bwMode="auto">
          <a:xfrm>
            <a:off x="552450" y="3611563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</a:t>
            </a:r>
          </a:p>
        </p:txBody>
      </p:sp>
      <p:sp>
        <p:nvSpPr>
          <p:cNvPr id="47123" name="AutoShape 25"/>
          <p:cNvSpPr>
            <a:spLocks noChangeArrowheads="1"/>
          </p:cNvSpPr>
          <p:nvPr/>
        </p:nvSpPr>
        <p:spPr bwMode="auto">
          <a:xfrm>
            <a:off x="4376738" y="5748338"/>
            <a:ext cx="576262" cy="4889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24" name="Text Box 26"/>
          <p:cNvSpPr txBox="1">
            <a:spLocks noChangeArrowheads="1"/>
          </p:cNvSpPr>
          <p:nvPr/>
        </p:nvSpPr>
        <p:spPr bwMode="auto">
          <a:xfrm>
            <a:off x="4114800" y="6238875"/>
            <a:ext cx="1262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３番目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例題５．リストの基本操作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4702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71625"/>
            <a:ext cx="7772400" cy="48672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リストの３番目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＝ リストの </a:t>
            </a:r>
            <a:r>
              <a:rPr lang="en-US" altLang="ja-JP" sz="3200"/>
              <a:t>rest </a:t>
            </a:r>
            <a:r>
              <a:rPr lang="ja-JP" altLang="en-US" sz="3200"/>
              <a:t>の </a:t>
            </a:r>
            <a:r>
              <a:rPr lang="en-US" altLang="ja-JP" sz="3200"/>
              <a:t>rest </a:t>
            </a:r>
            <a:r>
              <a:rPr lang="ja-JP" altLang="en-US" sz="3200"/>
              <a:t>の </a:t>
            </a:r>
            <a:r>
              <a:rPr lang="en-US" altLang="ja-JP" sz="3200"/>
              <a:t>first</a:t>
            </a:r>
            <a:endParaRPr lang="ja-JP" altLang="en-US" sz="320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ja-JP" altLang="en-US" sz="3200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149350" y="449738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285875" y="474662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2673350" y="449738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949575" y="47466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4197350" y="449738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486275" y="4746625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5721350" y="449738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5895975" y="474662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7245350" y="4497388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7419975" y="4746625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V="1">
            <a:off x="2114550" y="497998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3638550" y="499268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V="1">
            <a:off x="5162550" y="499268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6686550" y="4992688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4084638" y="4429125"/>
            <a:ext cx="1227137" cy="1095375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2325688" y="3844925"/>
            <a:ext cx="6351587" cy="2173288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52450" y="3444875"/>
            <a:ext cx="10048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3892550" y="4060825"/>
            <a:ext cx="4567238" cy="170815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2473325" y="5884863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3997325" y="5554663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4225925" y="5313363"/>
            <a:ext cx="83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リストの基本操作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303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77825" y="1286853"/>
            <a:ext cx="78279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93700" y="2360003"/>
            <a:ext cx="7827962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en-US" altLang="ja-JP" sz="2800"/>
              <a:t>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(first (rest (rest </a:t>
            </a:r>
            <a:r>
              <a:rPr lang="en-US" altLang="ja-JP" sz="2800">
                <a:solidFill>
                  <a:schemeClr val="tx2"/>
                </a:solidFill>
              </a:rPr>
              <a:t>a-list</a:t>
            </a:r>
            <a:r>
              <a:rPr lang="en-US" altLang="ja-JP" sz="2800"/>
              <a:t>))))</a:t>
            </a:r>
            <a:endParaRPr lang="ja-JP" altLang="en-US" sz="280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65125" y="3847490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130278" y="6221413"/>
            <a:ext cx="5200300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次は，例題６に進んでください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01687" y="4488840"/>
            <a:ext cx="6696075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ja-JP" altLang="en-US" sz="2800"/>
              <a:t> </a:t>
            </a:r>
            <a:r>
              <a:rPr lang="en-US" altLang="ja-JP" sz="2800"/>
              <a:t>(list 1 2 3 4))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ja-JP" altLang="en-US" sz="2800"/>
              <a:t> </a:t>
            </a:r>
            <a:r>
              <a:rPr lang="en-US" altLang="ja-JP" sz="2800"/>
              <a:t>(list 15 8 6 32 23))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「例題５．リストの基本操作」の手順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1097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44450"/>
            <a:ext cx="8678862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707145" y="3413125"/>
            <a:ext cx="6340475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98438" y="1231900"/>
            <a:ext cx="6648450" cy="11001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 flipV="1">
            <a:off x="3422650" y="2349500"/>
            <a:ext cx="493713" cy="10636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1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5-2 Scheme</a:t>
            </a:r>
            <a:r>
              <a:rPr lang="ja-JP" altLang="en-US" sz="3975" dirty="0">
                <a:latin typeface="メイリオ" panose="020B0604030504040204" pitchFamily="50" charset="-128"/>
              </a:rPr>
              <a:t> でのリストの表記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29366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5"/>
            <a:ext cx="8674100" cy="677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2892425" y="3338513"/>
            <a:ext cx="784225" cy="11509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87363" y="4505325"/>
            <a:ext cx="6451600" cy="4667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952986" y="1297781"/>
            <a:ext cx="6908800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element3</a:t>
            </a:r>
            <a:r>
              <a:rPr lang="ja-JP" altLang="en-US"/>
              <a:t> </a:t>
            </a:r>
            <a:r>
              <a:rPr lang="en-US" altLang="ja-JP"/>
              <a:t>(list 15 8 6 32 23))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15 8 6 32 23)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408113" y="5467350"/>
            <a:ext cx="449421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6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171450" y="4937125"/>
            <a:ext cx="639763" cy="4222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 flipV="1">
            <a:off x="830263" y="5254625"/>
            <a:ext cx="581025" cy="3952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9430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574495" y="2357146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199970" y="2857208"/>
            <a:ext cx="19732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element3</a:t>
            </a: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2380695" y="3025483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831295" y="1631658"/>
            <a:ext cx="3448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(list 15</a:t>
            </a:r>
            <a:r>
              <a:rPr lang="ja-JP" altLang="en-US" sz="3600">
                <a:solidFill>
                  <a:srgbClr val="008000"/>
                </a:solidFill>
              </a:rPr>
              <a:t> </a:t>
            </a:r>
            <a:r>
              <a:rPr lang="en-US" altLang="ja-JP" sz="3600">
                <a:solidFill>
                  <a:srgbClr val="008000"/>
                </a:solidFill>
              </a:rPr>
              <a:t>8 6 32 23)</a:t>
            </a: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6789182" y="3036596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6749495" y="2290471"/>
            <a:ext cx="419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6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347357" y="4628858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入力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789182" y="4585996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9696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809313" y="2412270"/>
            <a:ext cx="7691438" cy="157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/>
              <a:t>(define (</a:t>
            </a:r>
            <a:r>
              <a:rPr lang="en-US" altLang="ja-JP" sz="4800">
                <a:solidFill>
                  <a:schemeClr val="accent2"/>
                </a:solidFill>
              </a:rPr>
              <a:t>element3</a:t>
            </a:r>
            <a:r>
              <a:rPr lang="en-US" altLang="ja-JP" sz="4800"/>
              <a:t> </a:t>
            </a:r>
            <a:r>
              <a:rPr lang="en-US" altLang="ja-JP" sz="4800">
                <a:solidFill>
                  <a:schemeClr val="tx2"/>
                </a:solidFill>
              </a:rPr>
              <a:t>a-list</a:t>
            </a:r>
            <a:r>
              <a:rPr lang="en-US" altLang="ja-JP" sz="4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/>
              <a:t>    (first (rest (rest </a:t>
            </a:r>
            <a:r>
              <a:rPr lang="en-US" altLang="ja-JP" sz="4800">
                <a:solidFill>
                  <a:schemeClr val="tx2"/>
                </a:solidFill>
              </a:rPr>
              <a:t>a-list</a:t>
            </a:r>
            <a:r>
              <a:rPr lang="en-US" altLang="ja-JP" sz="4800"/>
              <a:t>))))</a:t>
            </a:r>
          </a:p>
        </p:txBody>
      </p:sp>
      <p:sp>
        <p:nvSpPr>
          <p:cNvPr id="53252" name="Rectangle 6"/>
          <p:cNvSpPr>
            <a:spLocks noChangeArrowheads="1"/>
          </p:cNvSpPr>
          <p:nvPr/>
        </p:nvSpPr>
        <p:spPr bwMode="auto">
          <a:xfrm>
            <a:off x="5289238" y="2585307"/>
            <a:ext cx="1314450" cy="5365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3" name="Text Box 7"/>
          <p:cNvSpPr txBox="1">
            <a:spLocks noChangeArrowheads="1"/>
          </p:cNvSpPr>
          <p:nvPr/>
        </p:nvSpPr>
        <p:spPr bwMode="auto">
          <a:xfrm>
            <a:off x="4500251" y="4785582"/>
            <a:ext cx="44942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  <a:endParaRPr lang="en-US" altLang="ja-JP" sz="2800">
              <a:solidFill>
                <a:srgbClr val="008000"/>
              </a:solidFill>
            </a:endParaRPr>
          </a:p>
        </p:txBody>
      </p:sp>
      <p:sp>
        <p:nvSpPr>
          <p:cNvPr id="53254" name="Line 8"/>
          <p:cNvSpPr>
            <a:spLocks noChangeShapeType="1"/>
          </p:cNvSpPr>
          <p:nvPr/>
        </p:nvSpPr>
        <p:spPr bwMode="auto">
          <a:xfrm flipV="1">
            <a:off x="5665476" y="3129820"/>
            <a:ext cx="74612" cy="17049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5" name="Text Box 9"/>
          <p:cNvSpPr txBox="1">
            <a:spLocks noChangeArrowheads="1"/>
          </p:cNvSpPr>
          <p:nvPr/>
        </p:nvSpPr>
        <p:spPr bwMode="auto">
          <a:xfrm>
            <a:off x="3838263" y="1577245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53256" name="Line 10"/>
          <p:cNvSpPr>
            <a:spLocks noChangeShapeType="1"/>
          </p:cNvSpPr>
          <p:nvPr/>
        </p:nvSpPr>
        <p:spPr bwMode="auto">
          <a:xfrm flipH="1">
            <a:off x="4050988" y="2099532"/>
            <a:ext cx="160338" cy="5095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7" name="Rectangle 11"/>
          <p:cNvSpPr>
            <a:spLocks noChangeArrowheads="1"/>
          </p:cNvSpPr>
          <p:nvPr/>
        </p:nvSpPr>
        <p:spPr bwMode="auto">
          <a:xfrm>
            <a:off x="3008001" y="2596420"/>
            <a:ext cx="2192337" cy="5365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8" name="Rectangle 12"/>
          <p:cNvSpPr>
            <a:spLocks noChangeArrowheads="1"/>
          </p:cNvSpPr>
          <p:nvPr/>
        </p:nvSpPr>
        <p:spPr bwMode="auto">
          <a:xfrm>
            <a:off x="1107763" y="2594832"/>
            <a:ext cx="1585913" cy="54768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59" name="Line 13"/>
          <p:cNvSpPr>
            <a:spLocks noChangeShapeType="1"/>
          </p:cNvSpPr>
          <p:nvPr/>
        </p:nvSpPr>
        <p:spPr bwMode="auto">
          <a:xfrm flipH="1">
            <a:off x="1639576" y="2077307"/>
            <a:ext cx="160337" cy="50958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0" name="Text Box 14"/>
          <p:cNvSpPr txBox="1">
            <a:spLocks noChangeArrowheads="1"/>
          </p:cNvSpPr>
          <p:nvPr/>
        </p:nvSpPr>
        <p:spPr bwMode="auto">
          <a:xfrm>
            <a:off x="593413" y="1262920"/>
            <a:ext cx="326231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53261" name="Rectangle 15"/>
          <p:cNvSpPr>
            <a:spLocks noChangeArrowheads="1"/>
          </p:cNvSpPr>
          <p:nvPr/>
        </p:nvSpPr>
        <p:spPr bwMode="auto">
          <a:xfrm>
            <a:off x="1210951" y="3302857"/>
            <a:ext cx="5954712" cy="64293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262" name="Line 16"/>
          <p:cNvSpPr>
            <a:spLocks noChangeShapeType="1"/>
          </p:cNvSpPr>
          <p:nvPr/>
        </p:nvSpPr>
        <p:spPr bwMode="auto">
          <a:xfrm flipV="1">
            <a:off x="2414276" y="3948970"/>
            <a:ext cx="265112" cy="10223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3" name="Text Box 17"/>
          <p:cNvSpPr txBox="1">
            <a:spLocks noChangeArrowheads="1"/>
          </p:cNvSpPr>
          <p:nvPr/>
        </p:nvSpPr>
        <p:spPr bwMode="auto">
          <a:xfrm>
            <a:off x="763276" y="4912582"/>
            <a:ext cx="521176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a-list</a:t>
            </a:r>
            <a:r>
              <a:rPr lang="ja-JP" altLang="en-US" sz="2800">
                <a:solidFill>
                  <a:srgbClr val="008000"/>
                </a:solidFill>
              </a:rPr>
              <a:t> の値から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３番目の要素を求める（出力）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element3</a:t>
            </a:r>
            <a:r>
              <a:rPr lang="en-US" altLang="ja-JP" dirty="0"/>
              <a:t>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7515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-4763" y="1317625"/>
            <a:ext cx="6832601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en-US" altLang="ja-JP" sz="2800"/>
              <a:t> (list 15 8 6 32 23))</a:t>
            </a:r>
          </a:p>
          <a:p>
            <a:pPr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(rest (list 15 8 6 32 23))))</a:t>
            </a:r>
          </a:p>
          <a:p>
            <a:pPr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(list 8 6 32 23)))</a:t>
            </a:r>
          </a:p>
          <a:p>
            <a:pPr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(list 6 32 23))</a:t>
            </a:r>
          </a:p>
          <a:p>
            <a:pPr eaLnBrk="1" hangingPunct="1">
              <a:lnSpc>
                <a:spcPct val="210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6</a:t>
            </a:r>
            <a:endParaRPr lang="en-US" altLang="ja-JP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1858963" y="2719388"/>
            <a:ext cx="3413125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(element3 (list 15 8 6 32 23)) </a:t>
            </a:r>
            <a:r>
              <a:rPr lang="ja-JP" altLang="en-US" sz="3200"/>
              <a:t>から</a:t>
            </a:r>
            <a:r>
              <a:rPr lang="en-US" altLang="ja-JP" sz="3200"/>
              <a:t>6</a:t>
            </a:r>
            <a:r>
              <a:rPr lang="ja-JP" altLang="en-US" sz="3200"/>
              <a:t>が得られる過程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46038" y="1746250"/>
            <a:ext cx="4337050" cy="4587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394200" y="16779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52425" y="2487613"/>
            <a:ext cx="8599488" cy="27003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064209" y="4763293"/>
            <a:ext cx="38782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537200" y="2570163"/>
            <a:ext cx="3048000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(first (rest (rest a-list)))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427663" y="2995613"/>
            <a:ext cx="34353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a-list = (list 15 8 6 32 23) </a:t>
            </a:r>
            <a:r>
              <a:rPr lang="ja-JP" altLang="en-US" sz="2000">
                <a:solidFill>
                  <a:srgbClr val="008000"/>
                </a:solidFill>
              </a:rPr>
              <a:t>が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代入される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352425" y="5368131"/>
            <a:ext cx="614363" cy="3254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77900" y="52593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実行結果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273550" y="3638550"/>
            <a:ext cx="446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(rest (list 15 8 6 32 23)) → (list 8 6 32 23)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54286" name="Rectangle 16"/>
          <p:cNvSpPr>
            <a:spLocks noChangeArrowheads="1"/>
          </p:cNvSpPr>
          <p:nvPr/>
        </p:nvSpPr>
        <p:spPr bwMode="auto">
          <a:xfrm>
            <a:off x="1154113" y="3608388"/>
            <a:ext cx="2955925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7" name="Rectangle 17"/>
          <p:cNvSpPr>
            <a:spLocks noChangeArrowheads="1"/>
          </p:cNvSpPr>
          <p:nvPr/>
        </p:nvSpPr>
        <p:spPr bwMode="auto">
          <a:xfrm>
            <a:off x="373063" y="4506913"/>
            <a:ext cx="2751137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8" name="Rectangle 19"/>
          <p:cNvSpPr>
            <a:spLocks noChangeArrowheads="1"/>
          </p:cNvSpPr>
          <p:nvPr/>
        </p:nvSpPr>
        <p:spPr bwMode="auto">
          <a:xfrm>
            <a:off x="79375" y="1835150"/>
            <a:ext cx="4195763" cy="3143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289" name="Text Box 21"/>
          <p:cNvSpPr txBox="1">
            <a:spLocks noChangeArrowheads="1"/>
          </p:cNvSpPr>
          <p:nvPr/>
        </p:nvSpPr>
        <p:spPr bwMode="auto">
          <a:xfrm>
            <a:off x="3182938" y="4452938"/>
            <a:ext cx="3956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(rest (list 8 6 32 23)) → (list 6 32 23)</a:t>
            </a:r>
            <a:endParaRPr lang="ja-JP" altLang="en-US" sz="2000" dirty="0">
              <a:solidFill>
                <a:srgbClr val="008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373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91440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(element3 (list 15 8 6 32 23)) </a:t>
            </a:r>
            <a:r>
              <a:rPr lang="ja-JP" altLang="en-US" sz="3200"/>
              <a:t>から</a:t>
            </a:r>
            <a:r>
              <a:rPr lang="en-US" altLang="ja-JP" sz="3200"/>
              <a:t>6</a:t>
            </a:r>
            <a:r>
              <a:rPr lang="ja-JP" altLang="en-US" sz="3200"/>
              <a:t>が得られる過程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61925" y="1338263"/>
            <a:ext cx="6832600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en-US" altLang="ja-JP" sz="2800"/>
              <a:t> (list 15 8 6 32 23))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(rest (list 15 8 6 32 23))))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(list 8 6 32 23)))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(list 6 32 23))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6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76250" y="2560638"/>
            <a:ext cx="5292725" cy="60166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 flipV="1">
            <a:off x="2595563" y="3157538"/>
            <a:ext cx="328612" cy="893762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87400" y="3708400"/>
            <a:ext cx="8186738" cy="2554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(define (</a:t>
            </a:r>
            <a:r>
              <a:rPr lang="en-US" altLang="ja-JP">
                <a:solidFill>
                  <a:schemeClr val="accent2"/>
                </a:solidFill>
              </a:rPr>
              <a:t>element3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    (first (rest (rest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/>
              <a:t>))))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の 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ja-JP" altLang="en-US"/>
              <a:t> を </a:t>
            </a:r>
            <a:r>
              <a:rPr lang="en-US" altLang="ja-JP"/>
              <a:t>(list 15 8 6 32 23) </a:t>
            </a:r>
            <a:r>
              <a:rPr lang="ja-JP" altLang="en-US"/>
              <a:t>で置き換えたもの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2178050" y="4773613"/>
            <a:ext cx="3810000" cy="5222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256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086725" cy="5300662"/>
          </a:xfrm>
        </p:spPr>
        <p:txBody>
          <a:bodyPr/>
          <a:lstStyle/>
          <a:p>
            <a:pPr eaLnBrk="1" hangingPunct="1"/>
            <a:r>
              <a:rPr lang="ja-JP" altLang="en-US"/>
              <a:t>リストの長さが２以下の時には，「エラーメッセージ」が表示される</a:t>
            </a:r>
          </a:p>
          <a:p>
            <a:pPr eaLnBrk="1" hangingPunct="1"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例）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(element3 (list 1 2))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</a:t>
            </a:r>
            <a:r>
              <a:rPr lang="ja-JP" altLang="en-US">
                <a:solidFill>
                  <a:srgbClr val="008000"/>
                </a:solidFill>
              </a:rPr>
              <a:t>→　エラーメッセージが表示される	</a:t>
            </a:r>
          </a:p>
          <a:p>
            <a:pPr eaLnBrk="1" hangingPunct="1"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関数 </a:t>
            </a:r>
            <a:r>
              <a:rPr lang="en-US" altLang="ja-JP" dirty="0" err="1"/>
              <a:t>element3</a:t>
            </a:r>
            <a:r>
              <a:rPr lang="en-US" altLang="ja-JP" dirty="0"/>
              <a:t> </a:t>
            </a:r>
            <a:r>
              <a:rPr lang="ja-JP" altLang="en-US" dirty="0"/>
              <a:t>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784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0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311150"/>
            <a:ext cx="6586537" cy="633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Line 4"/>
          <p:cNvSpPr>
            <a:spLocks noChangeShapeType="1"/>
          </p:cNvSpPr>
          <p:nvPr/>
        </p:nvSpPr>
        <p:spPr bwMode="auto">
          <a:xfrm flipH="1">
            <a:off x="2557463" y="3430588"/>
            <a:ext cx="825500" cy="1193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269875" y="4629150"/>
            <a:ext cx="2800350" cy="3540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9" name="Rectangle 8"/>
          <p:cNvSpPr>
            <a:spLocks noChangeArrowheads="1"/>
          </p:cNvSpPr>
          <p:nvPr/>
        </p:nvSpPr>
        <p:spPr bwMode="auto">
          <a:xfrm>
            <a:off x="149225" y="4995863"/>
            <a:ext cx="5638800" cy="49053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50" name="Line 9"/>
          <p:cNvSpPr>
            <a:spLocks noChangeShapeType="1"/>
          </p:cNvSpPr>
          <p:nvPr/>
        </p:nvSpPr>
        <p:spPr bwMode="auto">
          <a:xfrm flipH="1" flipV="1">
            <a:off x="5715000" y="5486400"/>
            <a:ext cx="285750" cy="2984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57352" name="Text Box 6"/>
          <p:cNvSpPr txBox="1">
            <a:spLocks noChangeArrowheads="1"/>
          </p:cNvSpPr>
          <p:nvPr/>
        </p:nvSpPr>
        <p:spPr bwMode="auto">
          <a:xfrm>
            <a:off x="2282825" y="1951038"/>
            <a:ext cx="5370513" cy="206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element3</a:t>
            </a:r>
            <a:r>
              <a:rPr lang="ja-JP" altLang="en-US"/>
              <a:t> </a:t>
            </a:r>
            <a:r>
              <a:rPr lang="en-US" altLang="ja-JP"/>
              <a:t>(list 1 2))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a-list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(list 1 2) </a:t>
            </a: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57353" name="Text Box 7"/>
          <p:cNvSpPr txBox="1">
            <a:spLocks noChangeArrowheads="1"/>
          </p:cNvSpPr>
          <p:nvPr/>
        </p:nvSpPr>
        <p:spPr bwMode="auto">
          <a:xfrm>
            <a:off x="4353840" y="5715001"/>
            <a:ext cx="3878263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エラーメッセージが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5894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-4763" y="1473200"/>
            <a:ext cx="6832601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en-US" altLang="ja-JP" sz="2800"/>
              <a:t> (list 1 2))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(rest (list 1 2)))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(list 2)))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empty)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851025" y="2813050"/>
            <a:ext cx="2081213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595313"/>
            <a:ext cx="9144000" cy="641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/>
              <a:t>(element3 (list 1 2)) </a:t>
            </a:r>
            <a:r>
              <a:rPr lang="ja-JP" altLang="en-US" sz="3200"/>
              <a:t>から</a:t>
            </a:r>
            <a:br>
              <a:rPr lang="ja-JP" altLang="en-US" sz="3200"/>
            </a:br>
            <a:r>
              <a:rPr lang="ja-JP" altLang="en-US" sz="3200"/>
              <a:t>実行エラーに至る過程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0163" y="1895475"/>
            <a:ext cx="3003550" cy="4587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3028950" y="184626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44488" y="2547938"/>
            <a:ext cx="8599487" cy="26876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064208" y="4796238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4572000" y="2587625"/>
            <a:ext cx="3048000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(first (rest (rest a-list)))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4462463" y="3013075"/>
            <a:ext cx="2473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a-list = (list 1 2) </a:t>
            </a:r>
            <a:r>
              <a:rPr lang="ja-JP" altLang="en-US" sz="2000">
                <a:solidFill>
                  <a:srgbClr val="008000"/>
                </a:solidFill>
              </a:rPr>
              <a:t>が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代入される</a:t>
            </a:r>
          </a:p>
        </p:txBody>
      </p:sp>
      <p:sp>
        <p:nvSpPr>
          <p:cNvPr id="58379" name="Text Box 13"/>
          <p:cNvSpPr txBox="1">
            <a:spLocks noChangeArrowheads="1"/>
          </p:cNvSpPr>
          <p:nvPr/>
        </p:nvSpPr>
        <p:spPr bwMode="auto">
          <a:xfrm>
            <a:off x="3046413" y="3629025"/>
            <a:ext cx="319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(rest (list 1 2)) → (list 2)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58380" name="Rectangle 14"/>
          <p:cNvSpPr>
            <a:spLocks noChangeArrowheads="1"/>
          </p:cNvSpPr>
          <p:nvPr/>
        </p:nvSpPr>
        <p:spPr bwMode="auto">
          <a:xfrm>
            <a:off x="1135063" y="3711575"/>
            <a:ext cx="1828800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81" name="Rectangle 15"/>
          <p:cNvSpPr>
            <a:spLocks noChangeArrowheads="1"/>
          </p:cNvSpPr>
          <p:nvPr/>
        </p:nvSpPr>
        <p:spPr bwMode="auto">
          <a:xfrm>
            <a:off x="404813" y="4595813"/>
            <a:ext cx="1800225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82" name="Rectangle 16"/>
          <p:cNvSpPr>
            <a:spLocks noChangeArrowheads="1"/>
          </p:cNvSpPr>
          <p:nvPr/>
        </p:nvSpPr>
        <p:spPr bwMode="auto">
          <a:xfrm>
            <a:off x="92075" y="1984375"/>
            <a:ext cx="2846388" cy="3143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383" name="Text Box 18"/>
          <p:cNvSpPr txBox="1">
            <a:spLocks noChangeArrowheads="1"/>
          </p:cNvSpPr>
          <p:nvPr/>
        </p:nvSpPr>
        <p:spPr bwMode="auto">
          <a:xfrm>
            <a:off x="2263775" y="4495800"/>
            <a:ext cx="292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(rest (list 1)) → empty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58384" name="Rectangle 19"/>
          <p:cNvSpPr>
            <a:spLocks noChangeArrowheads="1"/>
          </p:cNvSpPr>
          <p:nvPr/>
        </p:nvSpPr>
        <p:spPr bwMode="auto">
          <a:xfrm>
            <a:off x="185738" y="5521325"/>
            <a:ext cx="8570912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 「空リスト </a:t>
            </a:r>
            <a:r>
              <a:rPr lang="en-US" altLang="ja-JP" sz="2800">
                <a:solidFill>
                  <a:schemeClr val="tx2"/>
                </a:solidFill>
              </a:rPr>
              <a:t>empty </a:t>
            </a:r>
            <a:r>
              <a:rPr lang="ja-JP" altLang="en-US" sz="2800">
                <a:solidFill>
                  <a:schemeClr val="tx2"/>
                </a:solidFill>
              </a:rPr>
              <a:t>に対して </a:t>
            </a:r>
            <a:r>
              <a:rPr lang="en-US" altLang="ja-JP" sz="2800">
                <a:solidFill>
                  <a:schemeClr val="tx2"/>
                </a:solidFill>
              </a:rPr>
              <a:t>first </a:t>
            </a:r>
            <a:r>
              <a:rPr lang="ja-JP" altLang="en-US" sz="2800">
                <a:solidFill>
                  <a:schemeClr val="tx2"/>
                </a:solidFill>
              </a:rPr>
              <a:t>を実行できない」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という決まりがあるので，実行エラー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902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89038"/>
            <a:ext cx="84756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tx2"/>
                </a:solidFill>
              </a:rPr>
              <a:t>ｘ</a:t>
            </a:r>
            <a:r>
              <a:rPr lang="ja-JP" altLang="en-US"/>
              <a:t> の値から，３種類のシンボル（</a:t>
            </a:r>
            <a:r>
              <a:rPr lang="en-US" altLang="ja-JP"/>
              <a:t>'Cold, 'Warm, 'Hot</a:t>
            </a:r>
            <a:r>
              <a:rPr lang="ja-JP" altLang="en-US"/>
              <a:t>）のどれかを出力する関数 </a:t>
            </a:r>
            <a:r>
              <a:rPr lang="en-US" altLang="ja-JP">
                <a:solidFill>
                  <a:schemeClr val="accent2"/>
                </a:solidFill>
              </a:rPr>
              <a:t>judge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eaLnBrk="1" hangingPunct="1">
              <a:lnSpc>
                <a:spcPct val="120000"/>
              </a:lnSpc>
            </a:pPr>
            <a:endParaRPr lang="en-US" altLang="ja-JP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		x ≦ 20 		→ 'Cold</a:t>
            </a:r>
          </a:p>
          <a:p>
            <a:pPr eaLnBrk="1" hangingPunct="1"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		</a:t>
            </a:r>
            <a:r>
              <a:rPr lang="en-US" altLang="ja-JP" sz="3600">
                <a:solidFill>
                  <a:srgbClr val="008000"/>
                </a:solidFill>
              </a:rPr>
              <a:t>20 &lt; x ≦ 30 	→ 'Warm</a:t>
            </a:r>
          </a:p>
          <a:p>
            <a:pPr eaLnBrk="1" hangingPunct="1"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		30 &lt; x 		→ 'Hot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4454525" y="6080125"/>
            <a:ext cx="32589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/>
              <a:t>シンボル</a:t>
            </a:r>
          </a:p>
        </p:txBody>
      </p:sp>
      <p:sp>
        <p:nvSpPr>
          <p:cNvPr id="59397" name="AutoShape 5"/>
          <p:cNvSpPr>
            <a:spLocks/>
          </p:cNvSpPr>
          <p:nvPr/>
        </p:nvSpPr>
        <p:spPr bwMode="auto">
          <a:xfrm rot="5400000">
            <a:off x="5395912" y="5040313"/>
            <a:ext cx="212725" cy="1581150"/>
          </a:xfrm>
          <a:prstGeom prst="rightBrace">
            <a:avLst>
              <a:gd name="adj1" fmla="val 619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例題６．シンボル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329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56172" y="763772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72047" y="1836922"/>
            <a:ext cx="7827962" cy="22923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3300"/>
                </a:solidFill>
              </a:rPr>
              <a:t>;;</a:t>
            </a:r>
            <a:r>
              <a:rPr lang="en-US" altLang="ja-JP" sz="2400">
                <a:solidFill>
                  <a:srgbClr val="003300"/>
                </a:solidFill>
              </a:rPr>
              <a:t>judge: number -&gt; symbol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(judge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[(&lt;=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20) 'Cold]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[(and (&lt; 20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(&lt;=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 30)) 'Warm]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[(&lt; 30 </a:t>
            </a:r>
            <a:r>
              <a:rPr lang="en-US" altLang="ja-JP" sz="2400">
                <a:solidFill>
                  <a:schemeClr val="tx2"/>
                </a:solidFill>
              </a:rPr>
              <a:t>x</a:t>
            </a:r>
            <a:r>
              <a:rPr lang="en-US" altLang="ja-JP" sz="2400"/>
              <a:t>) 'Hot]))</a:t>
            </a:r>
            <a:endParaRPr lang="ja-JP" altLang="en-US" sz="2400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43472" y="4213410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2945154" y="6348413"/>
            <a:ext cx="5379814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次は，例題７に進んでください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680034" y="4854760"/>
            <a:ext cx="6696075" cy="138271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judge</a:t>
            </a:r>
            <a:r>
              <a:rPr lang="en-US" altLang="ja-JP" sz="2800"/>
              <a:t> 15)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judge</a:t>
            </a:r>
            <a:r>
              <a:rPr lang="en-US" altLang="ja-JP" sz="2800"/>
              <a:t> 20)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judge</a:t>
            </a:r>
            <a:r>
              <a:rPr lang="en-US" altLang="ja-JP" sz="2800"/>
              <a:t> 25)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「例題６．シンボル」の手順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069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85888" y="3259138"/>
            <a:ext cx="6178550" cy="1108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6600"/>
              <a:t>(list 15 8 6 32 23)</a:t>
            </a:r>
            <a:endParaRPr lang="ja-JP" altLang="en-US" sz="66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00063" y="1522413"/>
            <a:ext cx="43402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リストであることを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8197" name="AutoShape 5"/>
          <p:cNvSpPr>
            <a:spLocks/>
          </p:cNvSpPr>
          <p:nvPr/>
        </p:nvSpPr>
        <p:spPr bwMode="auto">
          <a:xfrm rot="5400000">
            <a:off x="4219576" y="2163762"/>
            <a:ext cx="531812" cy="5827713"/>
          </a:xfrm>
          <a:prstGeom prst="rightBrace">
            <a:avLst>
              <a:gd name="adj1" fmla="val 91319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62475" y="20462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本体の部分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1817688" y="2713038"/>
            <a:ext cx="228600" cy="6953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4967288" y="2690813"/>
            <a:ext cx="249237" cy="7397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676400" y="3406775"/>
            <a:ext cx="1208088" cy="838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035300" y="3416300"/>
            <a:ext cx="4191000" cy="8382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33638" y="5459413"/>
            <a:ext cx="43402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これ自体が１つの式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Scheme </a:t>
            </a:r>
            <a:r>
              <a:rPr lang="ja-JP" altLang="en-US" dirty="0" err="1"/>
              <a:t>での</a:t>
            </a:r>
            <a:r>
              <a:rPr lang="ja-JP" altLang="en-US" dirty="0"/>
              <a:t>リストの記法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7267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6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38100"/>
            <a:ext cx="7016750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314575" y="4111625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36525" y="936625"/>
            <a:ext cx="6523038" cy="22844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H="1" flipV="1">
            <a:off x="3698875" y="3217863"/>
            <a:ext cx="227013" cy="873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8219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10" descr="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38100"/>
            <a:ext cx="7026275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2625725" y="24717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396875" y="3605213"/>
            <a:ext cx="3521075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805113" y="400050"/>
            <a:ext cx="4287837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judge </a:t>
            </a:r>
            <a:r>
              <a:rPr lang="en-US" altLang="ja-JP"/>
              <a:t>15)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425504" y="4432870"/>
            <a:ext cx="5160962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'Cold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76200" y="3935413"/>
            <a:ext cx="1009650" cy="293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 flipV="1">
            <a:off x="1081088" y="4114800"/>
            <a:ext cx="2326954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5885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101975" y="2289175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033838" y="2816225"/>
            <a:ext cx="1222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judge</a:t>
            </a:r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1908175" y="29575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6316663" y="2968625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6454775" y="2071688"/>
            <a:ext cx="1155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6600"/>
                </a:solidFill>
              </a:rPr>
              <a:t>'Cold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874838" y="35242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316663" y="34813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198563" y="1598613"/>
            <a:ext cx="19161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x </a:t>
            </a:r>
            <a:r>
              <a:rPr lang="ja-JP" altLang="en-US" sz="3600"/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15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1036638" y="4675188"/>
            <a:ext cx="2492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１つの数値</a:t>
            </a:r>
            <a:endParaRPr lang="en-US" altLang="ja-JP" sz="3600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675313" y="4622800"/>
            <a:ext cx="34163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１つのシンボル</a:t>
            </a:r>
            <a:endParaRPr lang="en-US" altLang="ja-JP" sz="3600"/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2335213" y="1949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8896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480234" y="1965948"/>
            <a:ext cx="7472362" cy="3768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;; </a:t>
            </a:r>
            <a:r>
              <a:rPr lang="en-US" altLang="ja-JP">
                <a:solidFill>
                  <a:srgbClr val="003300"/>
                </a:solidFill>
              </a:rPr>
              <a:t>judge: number -&gt; symbol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(define (judge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[(&lt;=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20) 'Cold]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[(and (&lt; 20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(&lt;=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30)) 'Warm]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/>
              <a:t>     [(&lt; 30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 'Hot]))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228321" y="6096623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H="1" flipV="1">
            <a:off x="3061509" y="3170861"/>
            <a:ext cx="1289050" cy="30146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2921809" y="988048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 flipH="1">
            <a:off x="2551921" y="1518273"/>
            <a:ext cx="606425" cy="12906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89784" y="2815261"/>
            <a:ext cx="1095375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197784" y="1488111"/>
            <a:ext cx="93662" cy="13160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99234" y="721348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64523" name="Rectangle 12"/>
          <p:cNvSpPr>
            <a:spLocks noChangeArrowheads="1"/>
          </p:cNvSpPr>
          <p:nvPr/>
        </p:nvSpPr>
        <p:spPr bwMode="auto">
          <a:xfrm>
            <a:off x="1953434" y="2810498"/>
            <a:ext cx="942975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524" name="Rectangle 13"/>
          <p:cNvSpPr>
            <a:spLocks noChangeArrowheads="1"/>
          </p:cNvSpPr>
          <p:nvPr/>
        </p:nvSpPr>
        <p:spPr bwMode="auto">
          <a:xfrm>
            <a:off x="2939271" y="2808911"/>
            <a:ext cx="212725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judge </a:t>
            </a:r>
            <a:r>
              <a:rPr lang="ja-JP" altLang="en-US" sz="4000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8588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927665"/>
            <a:ext cx="8432800" cy="30607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120000"/>
              </a:lnSpc>
            </a:pPr>
            <a:r>
              <a:rPr lang="ja-JP" altLang="en-US" dirty="0">
                <a:solidFill>
                  <a:schemeClr val="tx2"/>
                </a:solidFill>
              </a:rPr>
              <a:t>ｘ</a:t>
            </a:r>
            <a:r>
              <a:rPr lang="ja-JP" altLang="en-US" dirty="0"/>
              <a:t> の値から，数字あるいはシンボルを出力する関数 </a:t>
            </a:r>
            <a:r>
              <a:rPr lang="en-US" altLang="ja-JP" dirty="0" err="1">
                <a:solidFill>
                  <a:schemeClr val="accent2"/>
                </a:solidFill>
              </a:rPr>
              <a:t>ast</a:t>
            </a:r>
            <a:r>
              <a:rPr lang="en-US" altLang="ja-JP" dirty="0"/>
              <a:t> </a:t>
            </a:r>
            <a:r>
              <a:rPr lang="ja-JP" altLang="en-US" dirty="0"/>
              <a:t>を作り，実行する</a:t>
            </a:r>
          </a:p>
          <a:p>
            <a:pPr lvl="1" eaLnBrk="1" hangingPunct="1"/>
            <a:r>
              <a:rPr lang="en-US" altLang="ja-JP" sz="3200" dirty="0"/>
              <a:t>x &gt; 0 </a:t>
            </a:r>
            <a:r>
              <a:rPr lang="ja-JP" altLang="en-US" sz="3200" dirty="0"/>
              <a:t>ならば：	</a:t>
            </a:r>
            <a:r>
              <a:rPr lang="en-US" altLang="ja-JP" sz="3200" dirty="0"/>
              <a:t>x </a:t>
            </a:r>
            <a:r>
              <a:rPr lang="ja-JP" altLang="en-US" sz="3200" dirty="0"/>
              <a:t>の値を出力する</a:t>
            </a:r>
          </a:p>
          <a:p>
            <a:pPr lvl="1" eaLnBrk="1" hangingPunct="1"/>
            <a:r>
              <a:rPr lang="en-US" altLang="ja-JP" sz="3200" dirty="0"/>
              <a:t>x ≦ 0 </a:t>
            </a:r>
            <a:r>
              <a:rPr lang="ja-JP" altLang="en-US" sz="3200" dirty="0"/>
              <a:t>ならば：	「</a:t>
            </a:r>
            <a:r>
              <a:rPr lang="en-US" altLang="ja-JP" sz="3200" dirty="0"/>
              <a:t>'*</a:t>
            </a:r>
            <a:r>
              <a:rPr lang="ja-JP" altLang="en-US" sz="3200" dirty="0"/>
              <a:t>」を出力する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736725" y="3878263"/>
            <a:ext cx="18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40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例題７．数字かシンボルを出力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496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267392" y="644893"/>
            <a:ext cx="7827962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83267" y="1781543"/>
            <a:ext cx="7827962" cy="20510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ast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[(&gt;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 0) 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        [else '*]))</a:t>
            </a:r>
            <a:endParaRPr lang="ja-JP" alt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54692" y="4094531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2917104" y="6259811"/>
            <a:ext cx="545835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次は，例題８に進んでください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91254" y="4735881"/>
            <a:ext cx="6696075" cy="138271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ast</a:t>
            </a:r>
            <a:r>
              <a:rPr lang="en-US" altLang="ja-JP" sz="2800"/>
              <a:t>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ast</a:t>
            </a:r>
            <a:r>
              <a:rPr lang="en-US" altLang="ja-JP" sz="2800"/>
              <a:t>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ast</a:t>
            </a:r>
            <a:r>
              <a:rPr lang="en-US" altLang="ja-JP" sz="2800"/>
              <a:t> -10)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「例題７．数値かシンボルを出力」の手順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16014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6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8100"/>
            <a:ext cx="7026275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314575" y="4111625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36525" y="936625"/>
            <a:ext cx="6523038" cy="2284413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H="1" flipV="1">
            <a:off x="3698875" y="3217863"/>
            <a:ext cx="227013" cy="873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97405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8100"/>
            <a:ext cx="7016750" cy="679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 flipH="1">
            <a:off x="2625725" y="24717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96875" y="3605213"/>
            <a:ext cx="3521075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805113" y="400050"/>
            <a:ext cx="4287837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ast </a:t>
            </a:r>
            <a:r>
              <a:rPr lang="en-US" altLang="ja-JP"/>
              <a:t>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649897" y="4555331"/>
            <a:ext cx="4699000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10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76200" y="3935413"/>
            <a:ext cx="1009650" cy="293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 flipV="1">
            <a:off x="1081088" y="4114799"/>
            <a:ext cx="2568809" cy="71834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49658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599740" y="1716974"/>
            <a:ext cx="2974975" cy="17637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531603" y="2244024"/>
            <a:ext cx="73501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ast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1405940" y="2385312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5814428" y="2396424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5952540" y="1499487"/>
            <a:ext cx="6524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6600"/>
                </a:solidFill>
              </a:rPr>
              <a:t>15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372603" y="2952049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5814428" y="2909187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696328" y="1026412"/>
            <a:ext cx="19161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x </a:t>
            </a:r>
            <a:r>
              <a:rPr lang="ja-JP" altLang="en-US" sz="3600"/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10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534403" y="4102987"/>
            <a:ext cx="24923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１つの数値</a:t>
            </a:r>
            <a:endParaRPr lang="en-US" altLang="ja-JP" sz="3600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904790" y="4050599"/>
            <a:ext cx="3878263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１つの数値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あるいはシンボル</a:t>
            </a:r>
            <a:endParaRPr lang="en-US" altLang="ja-JP" sz="3600"/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832978" y="1377249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5901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811213" y="2066925"/>
            <a:ext cx="7472362" cy="3159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4000"/>
              <a:t>(define (</a:t>
            </a:r>
            <a:r>
              <a:rPr lang="en-US" altLang="ja-JP" sz="4000">
                <a:solidFill>
                  <a:schemeClr val="accent2"/>
                </a:solidFill>
              </a:rPr>
              <a:t>ast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x</a:t>
            </a:r>
            <a:r>
              <a:rPr lang="en-US" altLang="ja-JP" sz="4000"/>
              <a:t>)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4000"/>
              <a:t>    (cond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4000"/>
              <a:t>        [(&gt; </a:t>
            </a:r>
            <a:r>
              <a:rPr lang="en-US" altLang="ja-JP" sz="4000">
                <a:solidFill>
                  <a:schemeClr val="tx2"/>
                </a:solidFill>
              </a:rPr>
              <a:t>x</a:t>
            </a:r>
            <a:r>
              <a:rPr lang="en-US" altLang="ja-JP" sz="4000"/>
              <a:t> 0) </a:t>
            </a:r>
            <a:r>
              <a:rPr lang="en-US" altLang="ja-JP" sz="4000">
                <a:solidFill>
                  <a:schemeClr val="tx2"/>
                </a:solidFill>
              </a:rPr>
              <a:t>x</a:t>
            </a:r>
            <a:r>
              <a:rPr lang="en-US" altLang="ja-JP" sz="4000"/>
              <a:t>]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ja-JP" sz="4000"/>
              <a:t>        [else '*]))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613275" y="5481638"/>
            <a:ext cx="44942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値を１つ受け取る（入力）</a:t>
            </a: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 flipH="1" flipV="1">
            <a:off x="3482975" y="2782888"/>
            <a:ext cx="1895475" cy="26447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3252788" y="1089025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関数の名前</a:t>
            </a:r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>
            <a:off x="3044825" y="1619250"/>
            <a:ext cx="444500" cy="7747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1066800" y="2392363"/>
            <a:ext cx="1312863" cy="41116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1528763" y="1589088"/>
            <a:ext cx="93662" cy="7905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430213" y="822325"/>
            <a:ext cx="326231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「関数である」ことを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示すキーワード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2619375" y="2395538"/>
            <a:ext cx="661988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3360738" y="2393950"/>
            <a:ext cx="220662" cy="3841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 err="1"/>
              <a:t>ast</a:t>
            </a:r>
            <a:r>
              <a:rPr lang="en-US" altLang="ja-JP" sz="4000" dirty="0"/>
              <a:t> </a:t>
            </a:r>
            <a:r>
              <a:rPr lang="ja-JP" altLang="en-US" sz="4000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5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3683000"/>
            <a:ext cx="8493125" cy="27051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ja-JP"/>
              <a:t>first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先頭のこと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rest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先頭を取り除いた残り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rest </a:t>
            </a:r>
            <a:r>
              <a:rPr lang="ja-JP" altLang="en-US"/>
              <a:t>もまたリスト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例）　上のリストの </a:t>
            </a:r>
            <a:r>
              <a:rPr lang="en-US" altLang="ja-JP">
                <a:solidFill>
                  <a:srgbClr val="008000"/>
                </a:solidFill>
              </a:rPr>
              <a:t>rest </a:t>
            </a:r>
            <a:r>
              <a:rPr lang="ja-JP" altLang="en-US">
                <a:solidFill>
                  <a:srgbClr val="008000"/>
                </a:solidFill>
              </a:rPr>
              <a:t>の </a:t>
            </a:r>
            <a:r>
              <a:rPr lang="en-US" altLang="ja-JP">
                <a:solidFill>
                  <a:srgbClr val="008000"/>
                </a:solidFill>
              </a:rPr>
              <a:t>rest </a:t>
            </a:r>
            <a:r>
              <a:rPr lang="ja-JP" altLang="en-US">
                <a:solidFill>
                  <a:srgbClr val="008000"/>
                </a:solidFill>
              </a:rPr>
              <a:t>の </a:t>
            </a:r>
            <a:r>
              <a:rPr lang="en-US" altLang="ja-JP">
                <a:solidFill>
                  <a:srgbClr val="008000"/>
                </a:solidFill>
              </a:rPr>
              <a:t>rest </a:t>
            </a:r>
            <a:r>
              <a:rPr lang="ja-JP" altLang="en-US">
                <a:solidFill>
                  <a:srgbClr val="008000"/>
                </a:solidFill>
              </a:rPr>
              <a:t>の </a:t>
            </a:r>
            <a:r>
              <a:rPr lang="en-US" altLang="ja-JP">
                <a:solidFill>
                  <a:srgbClr val="008000"/>
                </a:solidFill>
              </a:rPr>
              <a:t>first </a:t>
            </a:r>
            <a:r>
              <a:rPr lang="ja-JP" altLang="en-US">
                <a:solidFill>
                  <a:srgbClr val="008000"/>
                </a:solidFill>
              </a:rPr>
              <a:t>は：　３２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1104900" y="1816100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241425" y="2065338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１５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628900" y="1816100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905125" y="20653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4152900" y="1816100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441825" y="20653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６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5676900" y="1816100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851525" y="2065338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３２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7200900" y="1816100"/>
            <a:ext cx="965200" cy="965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375525" y="2065338"/>
            <a:ext cx="800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2070100" y="2298700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3594100" y="2311400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V="1">
            <a:off x="5118100" y="2311400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6642100" y="2311400"/>
            <a:ext cx="546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1117600" y="1612900"/>
            <a:ext cx="927100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2641600" y="1612900"/>
            <a:ext cx="5511800" cy="1409700"/>
          </a:xfrm>
          <a:prstGeom prst="rect">
            <a:avLst/>
          </a:prstGeom>
          <a:noFill/>
          <a:ln w="9525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165225" y="295275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first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000625" y="2940050"/>
            <a:ext cx="81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rest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first </a:t>
            </a:r>
            <a:r>
              <a:rPr lang="ja-JP" altLang="en-US" dirty="0"/>
              <a:t>と </a:t>
            </a:r>
            <a:r>
              <a:rPr lang="en-US" altLang="ja-JP" dirty="0"/>
              <a:t>rest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9901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189038"/>
            <a:ext cx="8475662" cy="544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次の４種のシンボルから，「答え」を返すような関数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>
                <a:solidFill>
                  <a:schemeClr val="accent2"/>
                </a:solidFill>
              </a:rPr>
              <a:t>reply</a:t>
            </a:r>
            <a:r>
              <a:rPr lang="en-US" altLang="ja-JP"/>
              <a:t> </a:t>
            </a:r>
            <a:r>
              <a:rPr lang="ja-JP" altLang="en-US"/>
              <a:t>を作り，実行する</a:t>
            </a:r>
          </a:p>
          <a:p>
            <a:pPr eaLnBrk="1" hangingPunct="1">
              <a:lnSpc>
                <a:spcPct val="120000"/>
              </a:lnSpc>
            </a:pPr>
            <a:endParaRPr lang="en-US" altLang="ja-JP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		'GoodMorning   </a:t>
            </a:r>
            <a:r>
              <a:rPr lang="ja-JP" altLang="en-US">
                <a:solidFill>
                  <a:srgbClr val="003300"/>
                </a:solidFill>
              </a:rPr>
              <a:t>→　'</a:t>
            </a:r>
            <a:r>
              <a:rPr lang="en-US" altLang="ja-JP">
                <a:solidFill>
                  <a:srgbClr val="003300"/>
                </a:solidFill>
              </a:rPr>
              <a:t>Hi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     	'HowAreYou	</a:t>
            </a:r>
            <a:r>
              <a:rPr lang="ja-JP" altLang="en-US">
                <a:solidFill>
                  <a:srgbClr val="003300"/>
                </a:solidFill>
              </a:rPr>
              <a:t>→　'</a:t>
            </a:r>
            <a:r>
              <a:rPr lang="en-US" altLang="ja-JP">
                <a:solidFill>
                  <a:srgbClr val="003300"/>
                </a:solidFill>
              </a:rPr>
              <a:t>Fine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     	'GoodAfternoon	</a:t>
            </a:r>
            <a:r>
              <a:rPr lang="ja-JP" altLang="en-US">
                <a:solidFill>
                  <a:srgbClr val="003300"/>
                </a:solidFill>
              </a:rPr>
              <a:t>→　'</a:t>
            </a:r>
            <a:r>
              <a:rPr lang="en-US" altLang="ja-JP">
                <a:solidFill>
                  <a:srgbClr val="003300"/>
                </a:solidFill>
              </a:rPr>
              <a:t>NeedANap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     	'GoodEvening	</a:t>
            </a:r>
            <a:r>
              <a:rPr lang="ja-JP" altLang="en-US">
                <a:solidFill>
                  <a:srgbClr val="003300"/>
                </a:solidFill>
              </a:rPr>
              <a:t>→　'</a:t>
            </a:r>
            <a:r>
              <a:rPr lang="en-US" altLang="ja-JP">
                <a:solidFill>
                  <a:srgbClr val="003300"/>
                </a:solidFill>
              </a:rPr>
              <a:t>BoyAmITired</a:t>
            </a:r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>
              <a:solidFill>
                <a:srgbClr val="003300"/>
              </a:solidFill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722813" y="2549525"/>
            <a:ext cx="121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答え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362075" y="5729288"/>
            <a:ext cx="75707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これ以外の入力に対しては，実行エラー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例題８．シンボル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01921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11150" y="708209"/>
            <a:ext cx="78279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34975" y="1743259"/>
            <a:ext cx="7827962" cy="302260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3300"/>
                </a:solidFill>
              </a:rPr>
              <a:t>;;</a:t>
            </a:r>
            <a:r>
              <a:rPr lang="en-US" altLang="ja-JP" sz="2400">
                <a:solidFill>
                  <a:srgbClr val="003300"/>
                </a:solidFill>
              </a:rPr>
              <a:t>reply: symbol -&gt; symbol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</a:rPr>
              <a:t>;;to determine a reply for the greeting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reply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</a:t>
            </a:r>
            <a:r>
              <a:rPr lang="ja-JP" altLang="en-US" sz="2400"/>
              <a:t> </a:t>
            </a:r>
            <a:r>
              <a:rPr lang="en-US" altLang="ja-JP" sz="2400"/>
              <a:t>'GoodMorning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'Hi]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  'Fine]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'NeedANap]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'BoyAmITired]))</a:t>
            </a:r>
            <a:endParaRPr lang="ja-JP" altLang="en-US" sz="2400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65125" y="4696009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203206" y="6348413"/>
            <a:ext cx="4936638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801687" y="5337359"/>
            <a:ext cx="6696075" cy="9556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reply</a:t>
            </a:r>
            <a:r>
              <a:rPr lang="en-US" altLang="ja-JP" sz="2800"/>
              <a:t> 'GoodMorning)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reply</a:t>
            </a:r>
            <a:r>
              <a:rPr lang="en-US" altLang="ja-JP" sz="2800"/>
              <a:t> 'Hello)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「例題８．シンボル」の手順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308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6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8100"/>
            <a:ext cx="7862888" cy="679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514600" y="4273550"/>
            <a:ext cx="634047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まず，</a:t>
            </a:r>
            <a:r>
              <a:rPr lang="en-US" altLang="ja-JP">
                <a:solidFill>
                  <a:srgbClr val="008000"/>
                </a:solidFill>
              </a:rPr>
              <a:t>Scheme </a:t>
            </a:r>
            <a:r>
              <a:rPr lang="ja-JP" altLang="en-US">
                <a:solidFill>
                  <a:srgbClr val="008000"/>
                </a:solidFill>
              </a:rPr>
              <a:t>のプログラムを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コンピュータに読み込ませている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11125" y="979488"/>
            <a:ext cx="7508875" cy="23907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H="1" flipV="1">
            <a:off x="3898900" y="3379788"/>
            <a:ext cx="227013" cy="8731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7820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0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9050"/>
            <a:ext cx="7867650" cy="680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2921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H="1">
            <a:off x="2625725" y="2471738"/>
            <a:ext cx="952500" cy="11477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396875" y="3605213"/>
            <a:ext cx="3521075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805113" y="400050"/>
            <a:ext cx="6240462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reply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/>
              <a:t>'GoodMorning)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'GoodMorning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4373563" y="4543425"/>
            <a:ext cx="4772025" cy="1077913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実行結果である「</a:t>
            </a:r>
            <a:r>
              <a:rPr lang="en-US" altLang="ja-JP"/>
              <a:t>'Hi</a:t>
            </a:r>
            <a:r>
              <a:rPr lang="ja-JP" altLang="en-US">
                <a:solidFill>
                  <a:srgbClr val="008000"/>
                </a:solidFill>
              </a:rPr>
              <a:t>」が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表示される　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76200" y="3935413"/>
            <a:ext cx="1009650" cy="293687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H="1" flipV="1">
            <a:off x="1081088" y="4114800"/>
            <a:ext cx="3295650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113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0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47625"/>
            <a:ext cx="7850188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xfrm>
            <a:off x="354013" y="939800"/>
            <a:ext cx="8286750" cy="368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　</a:t>
            </a:r>
          </a:p>
        </p:txBody>
      </p:sp>
      <p:sp>
        <p:nvSpPr>
          <p:cNvPr id="75780" name="Line 4"/>
          <p:cNvSpPr>
            <a:spLocks noChangeShapeType="1"/>
          </p:cNvSpPr>
          <p:nvPr/>
        </p:nvSpPr>
        <p:spPr bwMode="auto">
          <a:xfrm flipH="1">
            <a:off x="1916113" y="3111500"/>
            <a:ext cx="952500" cy="11477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96875" y="4252913"/>
            <a:ext cx="2651125" cy="3460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2236788" y="1047750"/>
            <a:ext cx="4864100" cy="206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ここでは，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	(</a:t>
            </a:r>
            <a:r>
              <a:rPr lang="en-US" altLang="ja-JP">
                <a:solidFill>
                  <a:schemeClr val="accent2"/>
                </a:solidFill>
              </a:rPr>
              <a:t>reply</a:t>
            </a:r>
            <a:r>
              <a:rPr lang="ja-JP" altLang="en-US">
                <a:solidFill>
                  <a:schemeClr val="accent2"/>
                </a:solidFill>
              </a:rPr>
              <a:t> </a:t>
            </a:r>
            <a:r>
              <a:rPr lang="en-US" altLang="ja-JP"/>
              <a:t>'Hello)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と書いて，</a:t>
            </a:r>
            <a:r>
              <a:rPr lang="en-US" altLang="ja-JP">
                <a:solidFill>
                  <a:schemeClr val="tx2"/>
                </a:solidFill>
              </a:rPr>
              <a:t>x</a:t>
            </a:r>
            <a:r>
              <a:rPr lang="en-US" altLang="ja-JP">
                <a:solidFill>
                  <a:srgbClr val="008000"/>
                </a:solidFill>
              </a:rPr>
              <a:t> </a:t>
            </a:r>
            <a:r>
              <a:rPr lang="ja-JP" altLang="en-US">
                <a:solidFill>
                  <a:srgbClr val="008000"/>
                </a:solidFill>
              </a:rPr>
              <a:t>の値を</a:t>
            </a:r>
            <a:r>
              <a:rPr lang="en-US" altLang="ja-JP">
                <a:solidFill>
                  <a:srgbClr val="008000"/>
                </a:solidFill>
              </a:rPr>
              <a:t> 'Hello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に設定しての実行　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4373563" y="5164138"/>
            <a:ext cx="2646362" cy="1077912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実行エラーが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発生する　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76200" y="4583113"/>
            <a:ext cx="3770313" cy="330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 flipV="1">
            <a:off x="3602038" y="4887913"/>
            <a:ext cx="774700" cy="6143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2417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297238" y="244951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229100" y="2976563"/>
            <a:ext cx="112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reply</a:t>
            </a: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2103438" y="31178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auto">
          <a:xfrm>
            <a:off x="6511925" y="312896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6650038" y="2232025"/>
            <a:ext cx="6794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6600"/>
                </a:solidFill>
              </a:rPr>
              <a:t>'Hi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070100" y="368458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511925" y="364172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365125" y="1695450"/>
            <a:ext cx="29289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x </a:t>
            </a:r>
            <a:r>
              <a:rPr lang="ja-JP" altLang="en-US" sz="3600"/>
              <a:t>の値：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'GoodMorning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663575" y="4773613"/>
            <a:ext cx="34163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入力はシンボル</a:t>
            </a:r>
            <a:endParaRPr lang="en-US" altLang="ja-JP" sz="3600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5302250" y="4721225"/>
            <a:ext cx="34163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出力はシンボル</a:t>
            </a:r>
            <a:endParaRPr lang="en-US" altLang="ja-JP" sz="3600"/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2530475" y="21097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b="1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15233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6550" y="1339850"/>
            <a:ext cx="8521700" cy="51927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;; </a:t>
            </a:r>
            <a:r>
              <a:rPr lang="en-US" altLang="ja-JP">
                <a:solidFill>
                  <a:srgbClr val="003300"/>
                </a:solidFill>
              </a:rPr>
              <a:t>reply: symbol -&gt; symbol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;; to determine a reply for the greeting s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(define (</a:t>
            </a:r>
            <a:r>
              <a:rPr lang="en-US" altLang="ja-JP">
                <a:solidFill>
                  <a:schemeClr val="accent2"/>
                </a:solidFill>
              </a:rPr>
              <a:t>reply</a:t>
            </a:r>
            <a:r>
              <a:rPr lang="en-US" altLang="ja-JP"/>
              <a:t> </a:t>
            </a:r>
            <a:r>
              <a:rPr lang="en-US" altLang="ja-JP">
                <a:solidFill>
                  <a:schemeClr val="tx2"/>
                </a:solidFill>
              </a:rPr>
              <a:t>s</a:t>
            </a:r>
            <a:r>
              <a:rPr lang="en-US" altLang="ja-JP"/>
              <a:t>)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  (cond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     [(symbol=?</a:t>
            </a:r>
            <a:r>
              <a:rPr lang="ja-JP" altLang="en-US"/>
              <a:t> </a:t>
            </a:r>
            <a:r>
              <a:rPr lang="en-US" altLang="ja-JP"/>
              <a:t>'GoodMorning </a:t>
            </a:r>
            <a:r>
              <a:rPr lang="en-US" altLang="ja-JP">
                <a:solidFill>
                  <a:schemeClr val="tx2"/>
                </a:solidFill>
              </a:rPr>
              <a:t>s</a:t>
            </a:r>
            <a:r>
              <a:rPr lang="en-US" altLang="ja-JP"/>
              <a:t>) 'Hi]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     [(symbol=? 'HowAreYou </a:t>
            </a:r>
            <a:r>
              <a:rPr lang="en-US" altLang="ja-JP">
                <a:solidFill>
                  <a:schemeClr val="tx2"/>
                </a:solidFill>
              </a:rPr>
              <a:t>s</a:t>
            </a:r>
            <a:r>
              <a:rPr lang="en-US" altLang="ja-JP"/>
              <a:t>)   'Fine]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     [(symbol=? 'GoodAfternoon </a:t>
            </a:r>
            <a:r>
              <a:rPr lang="en-US" altLang="ja-JP">
                <a:solidFill>
                  <a:schemeClr val="tx2"/>
                </a:solidFill>
              </a:rPr>
              <a:t>s</a:t>
            </a:r>
            <a:r>
              <a:rPr lang="en-US" altLang="ja-JP"/>
              <a:t>) 'NeedANap]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/>
              <a:t>     [(symbol=? 'GoodEvening </a:t>
            </a:r>
            <a:r>
              <a:rPr lang="en-US" altLang="ja-JP">
                <a:solidFill>
                  <a:schemeClr val="tx2"/>
                </a:solidFill>
              </a:rPr>
              <a:t>s</a:t>
            </a:r>
            <a:r>
              <a:rPr lang="en-US" altLang="ja-JP"/>
              <a:t>) 'BoyAmITired]))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reply </a:t>
            </a:r>
            <a:r>
              <a:rPr lang="ja-JP" altLang="en-US" dirty="0"/>
              <a:t>関数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239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8025"/>
            <a:ext cx="6446838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16313" y="1749425"/>
            <a:ext cx="5627687" cy="1152525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/>
              <a:t>本当は「</a:t>
            </a:r>
            <a:r>
              <a:rPr lang="en-US" altLang="ja-JP"/>
              <a:t>symbol=?</a:t>
            </a:r>
            <a:r>
              <a:rPr lang="ja-JP" altLang="en-US"/>
              <a:t>」と書くべき．しかし，「</a:t>
            </a:r>
            <a:r>
              <a:rPr lang="en-US" altLang="ja-JP"/>
              <a:t>=</a:t>
            </a:r>
            <a:r>
              <a:rPr lang="ja-JP" altLang="en-US"/>
              <a:t>」と書いている．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830263" y="2146300"/>
            <a:ext cx="266700" cy="10715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 flipH="1">
            <a:off x="1120775" y="2159000"/>
            <a:ext cx="2378075" cy="3159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635500" y="5405438"/>
            <a:ext cx="4238625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/>
            <a:r>
              <a:rPr lang="ja-JP" altLang="en-US"/>
              <a:t>実行すると，エラーメッセージが出る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50800" y="3998913"/>
            <a:ext cx="5461000" cy="101123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 flipH="1" flipV="1">
            <a:off x="4816475" y="5022850"/>
            <a:ext cx="169863" cy="3778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よくある間違い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2610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484313" y="1074738"/>
            <a:ext cx="6981825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(define (reply </a:t>
            </a:r>
            <a:r>
              <a:rPr lang="en-US" altLang="ja-JP" sz="2800">
                <a:solidFill>
                  <a:schemeClr val="tx2"/>
                </a:solidFill>
              </a:rPr>
              <a:t>s</a:t>
            </a:r>
            <a:r>
              <a:rPr lang="en-US" altLang="ja-JP" sz="28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[(symbol=?</a:t>
            </a:r>
            <a:r>
              <a:rPr lang="ja-JP" altLang="en-US" sz="2800"/>
              <a:t> </a:t>
            </a:r>
            <a:r>
              <a:rPr lang="en-US" altLang="ja-JP" sz="2800"/>
              <a:t>'GoodMorning </a:t>
            </a:r>
            <a:r>
              <a:rPr lang="en-US" altLang="ja-JP" sz="2800">
                <a:solidFill>
                  <a:schemeClr val="tx2"/>
                </a:solidFill>
              </a:rPr>
              <a:t>s</a:t>
            </a:r>
            <a:r>
              <a:rPr lang="en-US" altLang="ja-JP" sz="2800"/>
              <a:t>) 'Hi]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[(symbol=? 'HowAreYou </a:t>
            </a:r>
            <a:r>
              <a:rPr lang="en-US" altLang="ja-JP" sz="2800">
                <a:solidFill>
                  <a:schemeClr val="tx2"/>
                </a:solidFill>
              </a:rPr>
              <a:t>s</a:t>
            </a:r>
            <a:r>
              <a:rPr lang="en-US" altLang="ja-JP" sz="2800"/>
              <a:t>)   'Fine]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[(symbol=? 'GoodAfternoon </a:t>
            </a:r>
            <a:r>
              <a:rPr lang="en-US" altLang="ja-JP" sz="2800">
                <a:solidFill>
                  <a:schemeClr val="tx2"/>
                </a:solidFill>
              </a:rPr>
              <a:t>s</a:t>
            </a:r>
            <a:r>
              <a:rPr lang="en-US" altLang="ja-JP" sz="2800"/>
              <a:t>) 'NeedANap]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     [(symbol=? 'GoodEvening </a:t>
            </a:r>
            <a:r>
              <a:rPr lang="en-US" altLang="ja-JP" sz="2800">
                <a:solidFill>
                  <a:schemeClr val="tx2"/>
                </a:solidFill>
              </a:rPr>
              <a:t>s</a:t>
            </a:r>
            <a:r>
              <a:rPr lang="en-US" altLang="ja-JP" sz="2800"/>
              <a:t>) 'BoyAmITired]))</a:t>
            </a:r>
            <a:endParaRPr lang="ja-JP" altLang="en-US" sz="2800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263650" y="192246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50838" y="156686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判定順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268413" y="23558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263650" y="27670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69888" y="4451350"/>
            <a:ext cx="8253412" cy="22764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/>
              <a:t>cond </a:t>
            </a:r>
            <a:r>
              <a:rPr lang="ja-JP" altLang="en-US" sz="2800"/>
              <a:t>文に並べた条件式は，上から順に判定される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上の例では，①，②，③，</a:t>
            </a:r>
            <a:r>
              <a:rPr lang="en-US" altLang="ja-JP" sz="2400">
                <a:solidFill>
                  <a:srgbClr val="008000"/>
                </a:solidFill>
              </a:rPr>
              <a:t>④</a:t>
            </a:r>
            <a:r>
              <a:rPr lang="ja-JP" altLang="en-US" sz="2400">
                <a:solidFill>
                  <a:srgbClr val="008000"/>
                </a:solidFill>
              </a:rPr>
              <a:t>の順に判定が行われ，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①が成り立てば，②，③，</a:t>
            </a:r>
            <a:r>
              <a:rPr lang="en-US" altLang="ja-JP" sz="2400">
                <a:solidFill>
                  <a:srgbClr val="008000"/>
                </a:solidFill>
              </a:rPr>
              <a:t>④</a:t>
            </a:r>
            <a:r>
              <a:rPr lang="ja-JP" altLang="en-US" sz="2400">
                <a:solidFill>
                  <a:srgbClr val="008000"/>
                </a:solidFill>
              </a:rPr>
              <a:t>は判定されない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/>
              <a:t>条件式の並べ方に意味がある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1263650" y="3186113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条件式の判定順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36903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538163" y="1104900"/>
            <a:ext cx="80708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reply</a:t>
            </a:r>
            <a:r>
              <a:rPr lang="ja-JP" altLang="en-US" sz="2400"/>
              <a:t> </a:t>
            </a:r>
            <a:r>
              <a:rPr lang="en-US" altLang="ja-JP" sz="2400"/>
              <a:t>'GoodMorning)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</a:t>
            </a:r>
            <a:r>
              <a:rPr lang="ja-JP" altLang="en-US" sz="2400"/>
              <a:t> </a:t>
            </a:r>
            <a:r>
              <a:rPr lang="en-US" altLang="ja-JP" sz="2400"/>
              <a:t>'GoodMorning 'GoodMorning) 'Hi]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'GoodMorning)   'Fine]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'GoodMorning) 'NeedANap]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'GoodMorning) 'BoyAmITired])</a:t>
            </a:r>
            <a:r>
              <a:rPr lang="en-US" altLang="ja-JP" sz="2400" b="1"/>
              <a:t>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[true 'Hi]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'GoodMorning)   'Fine]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'GoodMorning) 'NeedANap]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'GoodMorning) 'BoyAmITired])</a:t>
            </a:r>
            <a:r>
              <a:rPr lang="en-US" altLang="ja-JP" sz="2400" b="1"/>
              <a:t> </a:t>
            </a:r>
            <a:r>
              <a:rPr lang="en-US" altLang="ja-JP" sz="2400"/>
              <a:t>= 'Hi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(reply '</a:t>
            </a:r>
            <a:r>
              <a:rPr lang="en-US" altLang="ja-JP" sz="3200" dirty="0" err="1"/>
              <a:t>GoodMorning</a:t>
            </a:r>
            <a:r>
              <a:rPr lang="en-US" altLang="ja-JP" sz="3200" dirty="0"/>
              <a:t>) </a:t>
            </a:r>
            <a:r>
              <a:rPr lang="ja-JP" altLang="en-US" sz="3200" dirty="0"/>
              <a:t>から </a:t>
            </a:r>
            <a:r>
              <a:rPr lang="en-US" altLang="ja-JP" sz="3200" dirty="0"/>
              <a:t>'Hi </a:t>
            </a:r>
            <a:r>
              <a:rPr lang="ja-JP" altLang="en-US" sz="32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75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086725" cy="371157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ja-JP"/>
              <a:t>empty </a:t>
            </a:r>
            <a:r>
              <a:rPr lang="ja-JP" altLang="en-US"/>
              <a:t>は「</a:t>
            </a:r>
            <a:r>
              <a:rPr lang="ja-JP" altLang="en-US">
                <a:solidFill>
                  <a:schemeClr val="tx2"/>
                </a:solidFill>
              </a:rPr>
              <a:t>空リスト</a:t>
            </a:r>
            <a:r>
              <a:rPr lang="ja-JP" altLang="en-US"/>
              <a:t>」を表す</a:t>
            </a:r>
            <a:r>
              <a:rPr lang="ja-JP" altLang="en-US">
                <a:solidFill>
                  <a:schemeClr val="tx2"/>
                </a:solidFill>
              </a:rPr>
              <a:t>特別な記号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ja-JP"/>
              <a:t>rest  </a:t>
            </a:r>
            <a:r>
              <a:rPr lang="ja-JP" altLang="en-US"/>
              <a:t>との関係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/>
              <a:t> </a:t>
            </a:r>
            <a:r>
              <a:rPr lang="ja-JP" altLang="en-US"/>
              <a:t>リストの長さが１の時には，</a:t>
            </a:r>
            <a:r>
              <a:rPr lang="en-US" altLang="ja-JP"/>
              <a:t>empty</a:t>
            </a: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例）</a:t>
            </a:r>
            <a:r>
              <a:rPr lang="ja-JP" altLang="en-US">
                <a:solidFill>
                  <a:srgbClr val="008000"/>
                </a:solidFill>
              </a:rPr>
              <a:t>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(rest (list 15))</a:t>
            </a:r>
            <a:endParaRPr lang="ja-JP" altLang="en-US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	= empty		</a:t>
            </a:r>
            <a:endParaRPr lang="ja-JP" altLang="en-US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empty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333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538163" y="1104900"/>
            <a:ext cx="807085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(</a:t>
            </a:r>
            <a:r>
              <a:rPr lang="en-US" altLang="ja-JP" sz="2400">
                <a:solidFill>
                  <a:schemeClr val="accent2"/>
                </a:solidFill>
              </a:rPr>
              <a:t>reply</a:t>
            </a:r>
            <a:r>
              <a:rPr lang="ja-JP" altLang="en-US" sz="2400"/>
              <a:t> </a:t>
            </a:r>
            <a:r>
              <a:rPr lang="en-US" altLang="ja-JP" sz="2400"/>
              <a:t>'GoodMorning)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</a:t>
            </a:r>
            <a:r>
              <a:rPr lang="ja-JP" altLang="en-US" sz="2400"/>
              <a:t> </a:t>
            </a:r>
            <a:r>
              <a:rPr lang="en-US" altLang="ja-JP" sz="2400"/>
              <a:t>'GoodMorning 'GoodMorning) 'Hi]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'GoodMorning)   'Fine]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'GoodMorning) 'NeedANap]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'GoodMorning) 'BoyAmITired])</a:t>
            </a:r>
            <a:r>
              <a:rPr lang="en-US" altLang="ja-JP" sz="2400" b="1"/>
              <a:t>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= (cond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[true 'Hi]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'GoodMorning)   'Fine]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'GoodMorning) 'NeedANap]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'GoodMorning) 'BoyAmITired])</a:t>
            </a:r>
            <a:r>
              <a:rPr lang="en-US" altLang="ja-JP" sz="2400" b="1"/>
              <a:t> </a:t>
            </a:r>
            <a:r>
              <a:rPr lang="en-US" altLang="ja-JP" sz="2400"/>
              <a:t>= 'Hi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946150" y="1660525"/>
            <a:ext cx="7575550" cy="21621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3051175" y="3810000"/>
            <a:ext cx="79375" cy="74295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765175" y="4140200"/>
            <a:ext cx="7913688" cy="2676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これは，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</a:t>
            </a:r>
            <a:r>
              <a:rPr lang="ja-JP" altLang="en-US" sz="2400"/>
              <a:t> </a:t>
            </a:r>
            <a:r>
              <a:rPr lang="en-US" altLang="ja-JP" sz="2400"/>
              <a:t>'GoodMorning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'Hi]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'HowAreYou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  'Fine]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'GoodAfternoon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'NeedANap]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[(symbol=? 'GoodEvening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en-US" altLang="ja-JP" sz="2400"/>
              <a:t>) 'BoyAmITired])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 </a:t>
            </a:r>
            <a:r>
              <a:rPr lang="en-US" altLang="ja-JP" sz="2400">
                <a:solidFill>
                  <a:schemeClr val="tx2"/>
                </a:solidFill>
              </a:rPr>
              <a:t>s</a:t>
            </a:r>
            <a:r>
              <a:rPr lang="ja-JP" altLang="en-US" sz="2400"/>
              <a:t> を </a:t>
            </a:r>
            <a:r>
              <a:rPr lang="en-US" altLang="ja-JP" sz="2400"/>
              <a:t>'GoodMorning </a:t>
            </a:r>
            <a:r>
              <a:rPr lang="ja-JP" altLang="en-US" sz="2400"/>
              <a:t>で置き換えたもの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984250" y="4589463"/>
            <a:ext cx="5910263" cy="18224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(reply '</a:t>
            </a:r>
            <a:r>
              <a:rPr lang="en-US" altLang="ja-JP" sz="3200" dirty="0" err="1"/>
              <a:t>GoodMorning</a:t>
            </a:r>
            <a:r>
              <a:rPr lang="en-US" altLang="ja-JP" sz="3200" dirty="0"/>
              <a:t>) </a:t>
            </a:r>
            <a:r>
              <a:rPr lang="ja-JP" altLang="en-US" sz="3200" dirty="0"/>
              <a:t>から </a:t>
            </a:r>
            <a:r>
              <a:rPr lang="en-US" altLang="ja-JP" sz="3200" dirty="0"/>
              <a:t>'Hi </a:t>
            </a:r>
            <a:r>
              <a:rPr lang="ja-JP" altLang="en-US" sz="3200" dirty="0"/>
              <a:t>が得られる過程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174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5-6 </a:t>
            </a:r>
            <a:r>
              <a:rPr lang="ja-JP" altLang="en-US" sz="4400" dirty="0"/>
              <a:t>課題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8665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044575"/>
            <a:ext cx="7718425" cy="20913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ja-JP" altLang="en-US" sz="2800" dirty="0"/>
              <a:t>実行結果を報告しなさい</a:t>
            </a:r>
          </a:p>
          <a:p>
            <a:pPr marL="990600" lvl="1" indent="-533400" eaLnBrk="1" hangingPunct="1"/>
            <a:r>
              <a:rPr lang="ja-JP" altLang="en-US" sz="2400" dirty="0"/>
              <a:t>「</a:t>
            </a:r>
            <a:r>
              <a:rPr lang="en-US" altLang="ja-JP" sz="2400" dirty="0" err="1"/>
              <a:t>DrScheme</a:t>
            </a:r>
            <a:r>
              <a:rPr lang="en-US" altLang="ja-JP" sz="2400" dirty="0"/>
              <a:t> </a:t>
            </a:r>
            <a:r>
              <a:rPr lang="ja-JP" altLang="en-US" sz="2400" dirty="0"/>
              <a:t>の実行用ウインドウ」で実行して，実行結果を報告しなさい</a:t>
            </a:r>
          </a:p>
          <a:p>
            <a:pPr marL="990600" lvl="1" indent="-533400" eaLnBrk="1" hangingPunct="1"/>
            <a:r>
              <a:rPr lang="ja-JP" altLang="en-US" sz="2400" dirty="0"/>
              <a:t>「エラー」が出た場合には，「エラー」と記入すること</a:t>
            </a:r>
            <a:r>
              <a:rPr lang="ja-JP" altLang="en-US" dirty="0"/>
              <a:t> </a:t>
            </a:r>
          </a:p>
        </p:txBody>
      </p:sp>
      <p:graphicFrame>
        <p:nvGraphicFramePr>
          <p:cNvPr id="1253512" name="Group 136"/>
          <p:cNvGraphicFramePr>
            <a:graphicFrameLocks noGrp="1"/>
          </p:cNvGraphicFramePr>
          <p:nvPr/>
        </p:nvGraphicFramePr>
        <p:xfrm>
          <a:off x="744538" y="3052763"/>
          <a:ext cx="7369175" cy="3757614"/>
        </p:xfrm>
        <a:graphic>
          <a:graphicData uri="http://schemas.openxmlformats.org/drawingml/2006/table">
            <a:tbl>
              <a:tblPr/>
              <a:tblGrid>
                <a:gridCol w="1843087">
                  <a:extLst>
                    <a:ext uri="{9D8B030D-6E8A-4147-A177-3AD203B41FA5}">
                      <a16:colId xmlns:a16="http://schemas.microsoft.com/office/drawing/2014/main" val="13861259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675721089"/>
                    </a:ext>
                  </a:extLst>
                </a:gridCol>
                <a:gridCol w="1843088">
                  <a:extLst>
                    <a:ext uri="{9D8B030D-6E8A-4147-A177-3AD203B41FA5}">
                      <a16:colId xmlns:a16="http://schemas.microsoft.com/office/drawing/2014/main" val="4268449175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3933460213"/>
                    </a:ext>
                  </a:extLst>
                </a:gridCol>
              </a:tblGrid>
              <a:tr h="642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1)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1 2)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1 2 3)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6190150"/>
                  </a:ext>
                </a:extLst>
              </a:tr>
              <a:tr h="642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first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408551"/>
                  </a:ext>
                </a:extLst>
              </a:tr>
              <a:tr h="642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rest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333683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first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rest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(list ...)))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44515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first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rest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(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rest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(list ...))))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の実行結果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34364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課題１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99282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665162"/>
            <a:ext cx="7772400" cy="6056313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dirty="0"/>
              <a:t>最高気温 </a:t>
            </a:r>
            <a:r>
              <a:rPr lang="en-US" altLang="ja-JP" dirty="0">
                <a:solidFill>
                  <a:schemeClr val="tx2"/>
                </a:solidFill>
              </a:rPr>
              <a:t>high</a:t>
            </a:r>
            <a:r>
              <a:rPr lang="en-US" altLang="ja-JP" dirty="0"/>
              <a:t> </a:t>
            </a:r>
            <a:r>
              <a:rPr lang="ja-JP" altLang="en-US" dirty="0"/>
              <a:t>と最低気温 </a:t>
            </a:r>
            <a:r>
              <a:rPr lang="en-US" altLang="ja-JP" dirty="0">
                <a:solidFill>
                  <a:schemeClr val="tx2"/>
                </a:solidFill>
              </a:rPr>
              <a:t>low</a:t>
            </a:r>
            <a:r>
              <a:rPr lang="en-US" altLang="ja-JP" dirty="0"/>
              <a:t> </a:t>
            </a:r>
            <a:r>
              <a:rPr lang="ja-JP" altLang="en-US" dirty="0"/>
              <a:t>から，真夏日，夏日，冬日，真冬日を判定する関数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accent2"/>
                </a:solidFill>
              </a:rPr>
              <a:t>summer-winter-day</a:t>
            </a:r>
            <a:r>
              <a:rPr lang="en-US" altLang="ja-JP" dirty="0"/>
              <a:t> </a:t>
            </a:r>
            <a:r>
              <a:rPr lang="ja-JP" altLang="en-US" dirty="0"/>
              <a:t>を作成し，実行結果を報告しなさい </a:t>
            </a:r>
          </a:p>
          <a:p>
            <a:pPr lvl="1" eaLnBrk="1" hangingPunct="1"/>
            <a:r>
              <a:rPr lang="en-US" altLang="ja-JP" dirty="0"/>
              <a:t>"Tropical Day"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（真夏日，１日の最高気温が３０度以上の日）</a:t>
            </a:r>
          </a:p>
          <a:p>
            <a:pPr lvl="1" eaLnBrk="1" hangingPunct="1"/>
            <a:r>
              <a:rPr lang="en-US" altLang="ja-JP" dirty="0"/>
              <a:t>"Summer Day"	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（夏日，１日の最高気温が２５度以上の日）</a:t>
            </a:r>
          </a:p>
          <a:p>
            <a:pPr lvl="1" eaLnBrk="1" hangingPunct="1"/>
            <a:r>
              <a:rPr lang="en-US" altLang="ja-JP" dirty="0"/>
              <a:t>"Frost Day"		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（冬日，１日の最低気温が０度未満の日）</a:t>
            </a:r>
          </a:p>
          <a:p>
            <a:pPr lvl="1" eaLnBrk="1" hangingPunct="1"/>
            <a:r>
              <a:rPr lang="en-US" altLang="ja-JP" dirty="0"/>
              <a:t>"Ice Day"		</a:t>
            </a:r>
          </a:p>
          <a:p>
            <a:pPr lvl="1" eaLnBrk="1" hangingPunct="1">
              <a:buFontTx/>
              <a:buNone/>
            </a:pPr>
            <a:r>
              <a:rPr lang="ja-JP" altLang="en-US" dirty="0"/>
              <a:t>	（真冬日，１日の最高気温が０度未満の日）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課題２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2001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6350"/>
            <a:ext cx="8077200" cy="5051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ある年 </a:t>
            </a:r>
            <a:r>
              <a:rPr lang="en-US" altLang="ja-JP" sz="3600" dirty="0">
                <a:solidFill>
                  <a:schemeClr val="tx2"/>
                </a:solidFill>
              </a:rPr>
              <a:t>y</a:t>
            </a:r>
            <a:r>
              <a:rPr lang="en-US" altLang="ja-JP" sz="3600" dirty="0"/>
              <a:t> </a:t>
            </a:r>
            <a:r>
              <a:rPr lang="ja-JP" altLang="en-US" sz="3600" dirty="0"/>
              <a:t>のある月 </a:t>
            </a:r>
            <a:r>
              <a:rPr lang="en-US" altLang="ja-JP" sz="3600" dirty="0">
                <a:solidFill>
                  <a:schemeClr val="tx2"/>
                </a:solidFill>
              </a:rPr>
              <a:t>m </a:t>
            </a:r>
            <a:r>
              <a:rPr lang="ja-JP" altLang="en-US" sz="3600" dirty="0"/>
              <a:t>のある日 </a:t>
            </a:r>
            <a:r>
              <a:rPr lang="en-US" altLang="ja-JP" sz="3600" dirty="0">
                <a:solidFill>
                  <a:schemeClr val="tx2"/>
                </a:solidFill>
              </a:rPr>
              <a:t>d</a:t>
            </a:r>
            <a:r>
              <a:rPr lang="en-US" altLang="ja-JP" sz="3600" dirty="0"/>
              <a:t> </a:t>
            </a:r>
            <a:r>
              <a:rPr lang="ja-JP" altLang="en-US" sz="3600" dirty="0"/>
              <a:t>が存在するかを調べ，存在すれば </a:t>
            </a:r>
            <a:r>
              <a:rPr lang="en-US" altLang="ja-JP" sz="3600" dirty="0">
                <a:solidFill>
                  <a:schemeClr val="tx2"/>
                </a:solidFill>
              </a:rPr>
              <a:t>d</a:t>
            </a:r>
            <a:r>
              <a:rPr lang="en-US" altLang="ja-JP" sz="3600" dirty="0"/>
              <a:t> </a:t>
            </a:r>
            <a:r>
              <a:rPr lang="ja-JP" altLang="en-US" sz="3600" dirty="0"/>
              <a:t>を，存在しなければシンボル「</a:t>
            </a:r>
            <a:r>
              <a:rPr lang="en-US" altLang="ja-JP" sz="3600" dirty="0"/>
              <a:t>'*</a:t>
            </a:r>
            <a:r>
              <a:rPr lang="ja-JP" altLang="en-US" sz="3600"/>
              <a:t>」を返す関数を作成し，実行結果を報告しなさい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ja-JP" altLang="en-US" sz="3200" dirty="0">
                <a:solidFill>
                  <a:srgbClr val="008000"/>
                </a:solidFill>
              </a:rPr>
              <a:t>例えば，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</a:t>
            </a:r>
            <a:r>
              <a:rPr lang="en-US" altLang="ja-JP" sz="3200" dirty="0">
                <a:solidFill>
                  <a:srgbClr val="008000"/>
                </a:solidFill>
              </a:rPr>
              <a:t>2004 10 10 ⇒ 10 </a:t>
            </a:r>
            <a:r>
              <a:rPr lang="ja-JP" altLang="en-US" sz="3200" dirty="0">
                <a:solidFill>
                  <a:srgbClr val="008000"/>
                </a:solidFill>
              </a:rPr>
              <a:t>を出力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</a:t>
            </a:r>
            <a:r>
              <a:rPr lang="en-US" altLang="ja-JP" sz="3200" dirty="0">
                <a:solidFill>
                  <a:srgbClr val="008000"/>
                </a:solidFill>
              </a:rPr>
              <a:t>2004 10 0   ⇒ '* </a:t>
            </a:r>
            <a:r>
              <a:rPr lang="ja-JP" altLang="en-US" sz="3200" dirty="0">
                <a:solidFill>
                  <a:srgbClr val="008000"/>
                </a:solidFill>
              </a:rPr>
              <a:t>を出力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</a:t>
            </a:r>
            <a:r>
              <a:rPr lang="en-US" altLang="ja-JP" sz="3200" dirty="0">
                <a:solidFill>
                  <a:srgbClr val="008000"/>
                </a:solidFill>
              </a:rPr>
              <a:t>2004 10 32 ⇒ '* </a:t>
            </a:r>
            <a:r>
              <a:rPr lang="ja-JP" altLang="en-US" sz="3200" dirty="0">
                <a:solidFill>
                  <a:srgbClr val="008000"/>
                </a:solidFill>
              </a:rPr>
              <a:t>を出力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47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4442" name="Group 26"/>
          <p:cNvGraphicFramePr>
            <a:graphicFrameLocks noGrp="1"/>
          </p:cNvGraphicFramePr>
          <p:nvPr/>
        </p:nvGraphicFramePr>
        <p:xfrm>
          <a:off x="1500188" y="2570163"/>
          <a:ext cx="6096000" cy="40386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828949565"/>
                    </a:ext>
                  </a:extLst>
                </a:gridCol>
                <a:gridCol w="1687512">
                  <a:extLst>
                    <a:ext uri="{9D8B030D-6E8A-4147-A177-3AD203B41FA5}">
                      <a16:colId xmlns:a16="http://schemas.microsoft.com/office/drawing/2014/main" val="1428587345"/>
                    </a:ext>
                  </a:extLst>
                </a:gridCol>
                <a:gridCol w="1360488">
                  <a:extLst>
                    <a:ext uri="{9D8B030D-6E8A-4147-A177-3AD203B41FA5}">
                      <a16:colId xmlns:a16="http://schemas.microsoft.com/office/drawing/2014/main" val="174335156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21123432"/>
                    </a:ext>
                  </a:extLst>
                </a:gridCol>
              </a:tblGrid>
              <a:tr h="1328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空で無いリスト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空リスト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数値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062977"/>
                  </a:ext>
                </a:extLst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first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45807"/>
                  </a:ext>
                </a:extLst>
              </a:tr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rest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612927"/>
                  </a:ext>
                </a:extLst>
              </a:tr>
            </a:tbl>
          </a:graphicData>
        </a:graphic>
      </p:graphicFrame>
      <p:sp>
        <p:nvSpPr>
          <p:cNvPr id="11289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54025" y="1206500"/>
            <a:ext cx="7772400" cy="1103313"/>
          </a:xfrm>
        </p:spPr>
        <p:txBody>
          <a:bodyPr/>
          <a:lstStyle/>
          <a:p>
            <a:pPr eaLnBrk="1" hangingPunct="1"/>
            <a:r>
              <a:rPr lang="ja-JP" altLang="en-US"/>
              <a:t>要するに，「空でないリスト」だけ，</a:t>
            </a:r>
            <a:r>
              <a:rPr lang="en-US" altLang="ja-JP"/>
              <a:t>first, rest </a:t>
            </a:r>
            <a:r>
              <a:rPr lang="ja-JP" altLang="en-US"/>
              <a:t>が実行できる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4000" dirty="0"/>
              <a:t>first, rest </a:t>
            </a:r>
            <a:r>
              <a:rPr lang="ja-JP" altLang="en-US" sz="4000" dirty="0"/>
              <a:t>に関する実行エラー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7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2923</Words>
  <Application>Microsoft Office PowerPoint</Application>
  <PresentationFormat>画面に合わせる (4:3)</PresentationFormat>
  <Paragraphs>765</Paragraphs>
  <Slides>84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84</vt:i4>
      </vt:variant>
    </vt:vector>
  </HeadingPairs>
  <TitlesOfParts>
    <vt:vector size="90" baseType="lpstr">
      <vt:lpstr>メイリオ</vt:lpstr>
      <vt:lpstr>游ゴシック</vt:lpstr>
      <vt:lpstr>Arial</vt:lpstr>
      <vt:lpstr>Calibri</vt:lpstr>
      <vt:lpstr>Segoe UI</vt:lpstr>
      <vt:lpstr>Office テーマ</vt:lpstr>
      <vt:lpstr>sp-5. リスト，シンボル，文字列 </vt:lpstr>
      <vt:lpstr>アウトライン</vt:lpstr>
      <vt:lpstr>5-1 リストとは</vt:lpstr>
      <vt:lpstr>リストとは</vt:lpstr>
      <vt:lpstr>5-2 Scheme でのリストの表記</vt:lpstr>
      <vt:lpstr>Scheme でのリストの記法</vt:lpstr>
      <vt:lpstr>first と rest</vt:lpstr>
      <vt:lpstr>empty</vt:lpstr>
      <vt:lpstr>first, rest に関する実行エラー</vt:lpstr>
      <vt:lpstr>first, rest に関する実行エラーの例</vt:lpstr>
      <vt:lpstr>empty? </vt:lpstr>
      <vt:lpstr>リストに関するキーワード</vt:lpstr>
      <vt:lpstr>5-3 リストに関する演算子</vt:lpstr>
      <vt:lpstr>リストに関する演算子</vt:lpstr>
      <vt:lpstr>length </vt:lpstr>
      <vt:lpstr>list-ref </vt:lpstr>
      <vt:lpstr>append </vt:lpstr>
      <vt:lpstr>5-4 数字，シンボル，文字列を含むリスト</vt:lpstr>
      <vt:lpstr>シンボル</vt:lpstr>
      <vt:lpstr>symbol=? の意味</vt:lpstr>
      <vt:lpstr>よくある間違い</vt:lpstr>
      <vt:lpstr>文字列</vt:lpstr>
      <vt:lpstr>さまざまな比較演算</vt:lpstr>
      <vt:lpstr>Schemeの式</vt:lpstr>
      <vt:lpstr>Scheme の式</vt:lpstr>
      <vt:lpstr>5-5 パソコン演習</vt:lpstr>
      <vt:lpstr>パソコン演習の進め方</vt:lpstr>
      <vt:lpstr>DrScheme の使用</vt:lpstr>
      <vt:lpstr>例題１．リストの式　</vt:lpstr>
      <vt:lpstr>「例題１．リストの式」の手順</vt:lpstr>
      <vt:lpstr>PowerPoint プレゼンテーション</vt:lpstr>
      <vt:lpstr>コンピュータが行っていること</vt:lpstr>
      <vt:lpstr>例題２．リストの first と rest</vt:lpstr>
      <vt:lpstr>「例題２．リストの first と rest」の手順</vt:lpstr>
      <vt:lpstr>実行結果の例</vt:lpstr>
      <vt:lpstr>first</vt:lpstr>
      <vt:lpstr>rest</vt:lpstr>
      <vt:lpstr>例題３．リストの first と rest</vt:lpstr>
      <vt:lpstr>「例題３．リストの first と rest」の手順</vt:lpstr>
      <vt:lpstr>実行結果の例</vt:lpstr>
      <vt:lpstr>first</vt:lpstr>
      <vt:lpstr>rest</vt:lpstr>
      <vt:lpstr>例題４．append</vt:lpstr>
      <vt:lpstr>「例題４．append 」の手順</vt:lpstr>
      <vt:lpstr>PowerPoint プレゼンテーション</vt:lpstr>
      <vt:lpstr>例題５．リストの基本操作</vt:lpstr>
      <vt:lpstr>リストの基本操作</vt:lpstr>
      <vt:lpstr>「例題５．リストの基本操作」の手順</vt:lpstr>
      <vt:lpstr>PowerPoint プレゼンテーション</vt:lpstr>
      <vt:lpstr>　</vt:lpstr>
      <vt:lpstr>入力と出力</vt:lpstr>
      <vt:lpstr>element3 関数</vt:lpstr>
      <vt:lpstr>(element3 (list 15 8 6 32 23)) から6が得られる過程</vt:lpstr>
      <vt:lpstr>(element3 (list 15 8 6 32 23)) から6が得られる過程</vt:lpstr>
      <vt:lpstr>関数 element3 について</vt:lpstr>
      <vt:lpstr>　</vt:lpstr>
      <vt:lpstr>(element3 (list 1 2)) から 実行エラーに至る過程</vt:lpstr>
      <vt:lpstr>例題６．シンボル</vt:lpstr>
      <vt:lpstr>「例題６．シンボル」の手順</vt:lpstr>
      <vt:lpstr>PowerPoint プレゼンテーション</vt:lpstr>
      <vt:lpstr>　</vt:lpstr>
      <vt:lpstr>入力と出力</vt:lpstr>
      <vt:lpstr>judge 関数</vt:lpstr>
      <vt:lpstr>例題７．数字かシンボルを出力</vt:lpstr>
      <vt:lpstr>「例題７．数値かシンボルを出力」の手順</vt:lpstr>
      <vt:lpstr>PowerPoint プレゼンテーション</vt:lpstr>
      <vt:lpstr>　</vt:lpstr>
      <vt:lpstr>入力と出力</vt:lpstr>
      <vt:lpstr>ast 関数</vt:lpstr>
      <vt:lpstr>例題８．シンボル</vt:lpstr>
      <vt:lpstr>「例題８．シンボル」の手順</vt:lpstr>
      <vt:lpstr>PowerPoint プレゼンテーション</vt:lpstr>
      <vt:lpstr>　</vt:lpstr>
      <vt:lpstr>　</vt:lpstr>
      <vt:lpstr>入力と出力</vt:lpstr>
      <vt:lpstr>reply 関数</vt:lpstr>
      <vt:lpstr>よくある間違い</vt:lpstr>
      <vt:lpstr>条件式の判定順</vt:lpstr>
      <vt:lpstr>(reply 'GoodMorning) から 'Hi が得られる過程</vt:lpstr>
      <vt:lpstr>(reply 'GoodMorning) から 'Hi が得られる過程</vt:lpstr>
      <vt:lpstr>5-6 課題</vt:lpstr>
      <vt:lpstr>課題１</vt:lpstr>
      <vt:lpstr>課題２</vt:lpstr>
      <vt:lpstr>課題３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リスト，シンボル，文字列</dc:title>
  <dc:creator>kaneko kunihiko</dc:creator>
  <cp:lastModifiedBy>me</cp:lastModifiedBy>
  <cp:revision>34</cp:revision>
  <dcterms:created xsi:type="dcterms:W3CDTF">2019-11-02T00:06:04Z</dcterms:created>
  <dcterms:modified xsi:type="dcterms:W3CDTF">2023-01-19T04:00:57Z</dcterms:modified>
</cp:coreProperties>
</file>