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8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2DCD0-A438-45C9-AA70-53FDE4597310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91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D5AE7-9388-4F87-82C6-ABE8D7B0D75A}" type="datetime1">
              <a:rPr lang="ja-JP" altLang="en-US" smtClean="0"/>
              <a:t>2023/1/19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556CA-CE56-4185-A80B-A31D2BD763C6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3145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  <p:sldLayoutId id="2147483674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p-4. </a:t>
            </a:r>
            <a:r>
              <a:rPr lang="ja-JP" altLang="en-US" sz="4400" dirty="0">
                <a:latin typeface="メイリオ" panose="020B0604030504040204" pitchFamily="50" charset="-128"/>
              </a:rPr>
              <a:t>条件式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</a:t>
            </a:r>
            <a:r>
              <a:rPr lang="en-US" altLang="ja-JP" dirty="0" smtClean="0"/>
              <a:t>:</a:t>
            </a:r>
            <a:r>
              <a:rPr lang="ja-JP" altLang="en-US" dirty="0"/>
              <a:t>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284288"/>
            <a:ext cx="7173913" cy="31305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/>
              <a:t>「</a:t>
            </a:r>
            <a:r>
              <a:rPr lang="en-US" altLang="ja-JP"/>
              <a:t>≦</a:t>
            </a:r>
            <a:r>
              <a:rPr lang="ja-JP" altLang="en-US"/>
              <a:t>」，「</a:t>
            </a:r>
            <a:r>
              <a:rPr lang="en-US" altLang="ja-JP"/>
              <a:t>≧</a:t>
            </a:r>
            <a:r>
              <a:rPr lang="ja-JP" altLang="en-US"/>
              <a:t>」を使うことはできない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95488" y="3252788"/>
            <a:ext cx="5229225" cy="782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</a:t>
            </a:r>
            <a:r>
              <a:rPr lang="en-US" altLang="ja-JP">
                <a:solidFill>
                  <a:schemeClr val="tx2"/>
                </a:solidFill>
              </a:rPr>
              <a:t>≦</a:t>
            </a:r>
            <a:r>
              <a:rPr lang="en-US" altLang="ja-JP"/>
              <a:t> amount 1000) 0.040]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76338" y="2470150"/>
            <a:ext cx="26463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これは間違い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936750" y="5457825"/>
            <a:ext cx="5229225" cy="782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amount 1000) 0.040]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117600" y="4675188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正しくは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よくある間違い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812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63" y="990600"/>
            <a:ext cx="7772400" cy="463708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endParaRPr lang="en-US" altLang="ja-JP">
              <a:solidFill>
                <a:srgbClr val="0033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/>
              <a:t>define (</a:t>
            </a:r>
            <a:r>
              <a:rPr lang="en-US" altLang="ja-JP">
                <a:solidFill>
                  <a:schemeClr val="accent2"/>
                </a:solidFill>
              </a:rPr>
              <a:t>interest-rate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1000) 0.040]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0.045]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[(&gt; 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0.050]))</a:t>
            </a:r>
          </a:p>
        </p:txBody>
      </p:sp>
      <p:sp>
        <p:nvSpPr>
          <p:cNvPr id="13316" name="Rectangle 14"/>
          <p:cNvSpPr>
            <a:spLocks noChangeArrowheads="1"/>
          </p:cNvSpPr>
          <p:nvPr/>
        </p:nvSpPr>
        <p:spPr bwMode="auto">
          <a:xfrm>
            <a:off x="296863" y="2201863"/>
            <a:ext cx="4633912" cy="2109787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3317" name="Text Box 15"/>
          <p:cNvSpPr txBox="1">
            <a:spLocks noChangeArrowheads="1"/>
          </p:cNvSpPr>
          <p:nvPr/>
        </p:nvSpPr>
        <p:spPr bwMode="auto">
          <a:xfrm>
            <a:off x="5903913" y="2632075"/>
            <a:ext cx="3057525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この部分で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１つの大きな式</a:t>
            </a:r>
          </a:p>
        </p:txBody>
      </p:sp>
      <p:sp>
        <p:nvSpPr>
          <p:cNvPr id="13318" name="AutoShape 16"/>
          <p:cNvSpPr>
            <a:spLocks/>
          </p:cNvSpPr>
          <p:nvPr/>
        </p:nvSpPr>
        <p:spPr bwMode="auto">
          <a:xfrm>
            <a:off x="5335588" y="2224088"/>
            <a:ext cx="209550" cy="2109787"/>
          </a:xfrm>
          <a:prstGeom prst="rightBrace">
            <a:avLst>
              <a:gd name="adj1" fmla="val 83901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3319" name="Text Box 17"/>
          <p:cNvSpPr txBox="1">
            <a:spLocks noChangeArrowheads="1"/>
          </p:cNvSpPr>
          <p:nvPr/>
        </p:nvSpPr>
        <p:spPr bwMode="auto">
          <a:xfrm>
            <a:off x="1112838" y="5010150"/>
            <a:ext cx="808355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amount </a:t>
            </a:r>
            <a:r>
              <a:rPr lang="ja-JP" altLang="en-US"/>
              <a:t>の値によって，結果が変わってくる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⇒</a:t>
            </a:r>
            <a:r>
              <a:rPr lang="ja-JP" altLang="en-US"/>
              <a:t>　条件式と呼ばれる由来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条件式の例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354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4094" y="1080294"/>
            <a:ext cx="7772400" cy="5867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endParaRPr lang="en-US" altLang="ja-JP" dirty="0">
              <a:solidFill>
                <a:srgbClr val="0033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dirty="0"/>
              <a:t>(</a:t>
            </a:r>
            <a:r>
              <a:rPr lang="en-US" altLang="ja-JP" dirty="0"/>
              <a:t>define (</a:t>
            </a:r>
            <a:r>
              <a:rPr lang="en-US" altLang="ja-JP" dirty="0">
                <a:solidFill>
                  <a:schemeClr val="accent2"/>
                </a:solidFill>
              </a:rPr>
              <a:t>interest-rate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amount</a:t>
            </a:r>
            <a:r>
              <a:rPr lang="en-US" altLang="ja-JP" dirty="0"/>
              <a:t>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[(&lt;= </a:t>
            </a:r>
            <a:r>
              <a:rPr lang="en-US" altLang="ja-JP" dirty="0">
                <a:solidFill>
                  <a:schemeClr val="tx2"/>
                </a:solidFill>
              </a:rPr>
              <a:t>amount</a:t>
            </a:r>
            <a:r>
              <a:rPr lang="en-US" altLang="ja-JP" dirty="0"/>
              <a:t> 1000) 0.040]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[(&lt;= </a:t>
            </a:r>
            <a:r>
              <a:rPr lang="en-US" altLang="ja-JP" dirty="0">
                <a:solidFill>
                  <a:schemeClr val="tx2"/>
                </a:solidFill>
              </a:rPr>
              <a:t>amount</a:t>
            </a:r>
            <a:r>
              <a:rPr lang="en-US" altLang="ja-JP" dirty="0"/>
              <a:t> 5000) 0.045]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[(&gt;  </a:t>
            </a:r>
            <a:r>
              <a:rPr lang="en-US" altLang="ja-JP" dirty="0">
                <a:solidFill>
                  <a:schemeClr val="tx2"/>
                </a:solidFill>
              </a:rPr>
              <a:t>amount</a:t>
            </a:r>
            <a:r>
              <a:rPr lang="en-US" altLang="ja-JP" dirty="0"/>
              <a:t> 5000) 0.050]))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>
            <a:off x="2542426" y="4176585"/>
            <a:ext cx="355600" cy="687388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594688" y="3609848"/>
            <a:ext cx="2916238" cy="449262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510551" y="4811585"/>
            <a:ext cx="2236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>
                <a:solidFill>
                  <a:srgbClr val="00801E"/>
                </a:solidFill>
              </a:rPr>
              <a:t>条件の並び</a:t>
            </a:r>
          </a:p>
        </p:txBody>
      </p:sp>
      <p:sp>
        <p:nvSpPr>
          <p:cNvPr id="14343" name="Rectangle 13"/>
          <p:cNvSpPr>
            <a:spLocks noChangeArrowheads="1"/>
          </p:cNvSpPr>
          <p:nvPr/>
        </p:nvSpPr>
        <p:spPr bwMode="auto">
          <a:xfrm>
            <a:off x="1601038" y="3073273"/>
            <a:ext cx="3030538" cy="449262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4344" name="Rectangle 14"/>
          <p:cNvSpPr>
            <a:spLocks noChangeArrowheads="1"/>
          </p:cNvSpPr>
          <p:nvPr/>
        </p:nvSpPr>
        <p:spPr bwMode="auto">
          <a:xfrm>
            <a:off x="1607388" y="2517648"/>
            <a:ext cx="3030538" cy="449262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0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条件式の例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580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640013" y="1101725"/>
            <a:ext cx="5191125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/>
              <a:t>define (</a:t>
            </a:r>
            <a:r>
              <a:rPr lang="en-US" altLang="ja-JP">
                <a:solidFill>
                  <a:schemeClr val="accent2"/>
                </a:solidFill>
              </a:rPr>
              <a:t>interest-rate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1000) 0.040]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0.045]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[(&gt; 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0.050]))</a:t>
            </a:r>
            <a:endParaRPr lang="ja-JP" alt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949450" y="227806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455738" y="1782763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判定順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928813" y="278765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949450" y="327501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69888" y="4451350"/>
            <a:ext cx="8253412" cy="22764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400"/>
              <a:t>cond </a:t>
            </a:r>
            <a:r>
              <a:rPr lang="ja-JP" altLang="en-US" sz="2400"/>
              <a:t>文に並んだ複数の「条件」は，上から順に判定される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上の例では，①，②，③の順に判定が行われ，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①が成り立てば，②，③は判定されない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②が成り立てば，③は判定されない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/>
              <a:t>「条件」の並んだ</a:t>
            </a:r>
            <a:r>
              <a:rPr lang="ja-JP" altLang="en-US" sz="2400">
                <a:solidFill>
                  <a:schemeClr val="tx2"/>
                </a:solidFill>
              </a:rPr>
              <a:t>順序</a:t>
            </a:r>
            <a:r>
              <a:rPr lang="ja-JP" altLang="en-US" sz="2400"/>
              <a:t>に意味がある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条件式での判定順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835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1750" y="1381125"/>
            <a:ext cx="4559300" cy="2246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/>
              <a:t>define (</a:t>
            </a:r>
            <a:r>
              <a:rPr lang="en-US" altLang="ja-JP" sz="2800">
                <a:solidFill>
                  <a:schemeClr val="accent2"/>
                </a:solidFill>
              </a:rPr>
              <a:t>interest-rate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[(&lt;=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1000) 0.040]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[(&lt;=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5000) 0.045]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[else </a:t>
            </a:r>
            <a:r>
              <a:rPr lang="ja-JP" altLang="en-US" sz="2800"/>
              <a:t>0.050]))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2400" y="5005388"/>
            <a:ext cx="8032968" cy="83099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</a:rPr>
              <a:t>else </a:t>
            </a:r>
            <a:r>
              <a:rPr lang="ja-JP" altLang="en-US" sz="2400" dirty="0">
                <a:solidFill>
                  <a:schemeClr val="accent2"/>
                </a:solidFill>
              </a:rPr>
              <a:t>とは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	「</a:t>
            </a:r>
            <a:r>
              <a:rPr lang="ja-JP" altLang="en-US" sz="2400" dirty="0">
                <a:solidFill>
                  <a:schemeClr val="accent2"/>
                </a:solidFill>
              </a:rPr>
              <a:t>上記の条件がどれも成り立たなければ</a:t>
            </a:r>
            <a:r>
              <a:rPr lang="ja-JP" altLang="en-US" sz="2400" dirty="0"/>
              <a:t>」という意味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22237" y="6019878"/>
            <a:ext cx="86804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★</a:t>
            </a:r>
            <a:r>
              <a:rPr lang="ja-JP" altLang="en-US" sz="2400"/>
              <a:t>　</a:t>
            </a:r>
            <a:r>
              <a:rPr lang="en-US" altLang="ja-JP" sz="2400"/>
              <a:t>else </a:t>
            </a:r>
            <a:r>
              <a:rPr lang="ja-JP" altLang="en-US" sz="2400"/>
              <a:t>の方が，自分にとって分かりやすければ，</a:t>
            </a:r>
            <a:r>
              <a:rPr lang="en-US" altLang="ja-JP" sz="2400"/>
              <a:t>else </a:t>
            </a:r>
            <a:r>
              <a:rPr lang="ja-JP" altLang="en-US" sz="2400"/>
              <a:t>を使う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629150" y="1368425"/>
            <a:ext cx="4559300" cy="2246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/>
              <a:t>define (</a:t>
            </a:r>
            <a:r>
              <a:rPr lang="en-US" altLang="ja-JP" sz="2800">
                <a:solidFill>
                  <a:schemeClr val="accent2"/>
                </a:solidFill>
              </a:rPr>
              <a:t>interest-rate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[(&lt;=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1000) 0.040]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[(&lt;=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5000) 0.045]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[(&gt; 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5000) </a:t>
            </a:r>
            <a:r>
              <a:rPr lang="ja-JP" altLang="en-US" sz="2800"/>
              <a:t>0.050]))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127375" y="3878263"/>
            <a:ext cx="326231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この２つは，結局は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同じことを行っている</a:t>
            </a: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3886200" y="3352800"/>
            <a:ext cx="1152525" cy="514350"/>
          </a:xfrm>
          <a:prstGeom prst="leftRightArrow">
            <a:avLst>
              <a:gd name="adj1" fmla="val 50000"/>
              <a:gd name="adj2" fmla="val 44815"/>
            </a:avLst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else </a:t>
            </a:r>
            <a:r>
              <a:rPr lang="ja-JP" altLang="en-US" sz="4000" dirty="0"/>
              <a:t>の使用例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473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even?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92175" y="5778500"/>
            <a:ext cx="7894638" cy="844550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ja-JP">
                <a:solidFill>
                  <a:schemeClr val="accent2"/>
                </a:solidFill>
              </a:rPr>
              <a:t>even? </a:t>
            </a:r>
            <a:r>
              <a:rPr lang="ja-JP" altLang="en-US">
                <a:solidFill>
                  <a:schemeClr val="accent2"/>
                </a:solidFill>
              </a:rPr>
              <a:t>の意味</a:t>
            </a:r>
            <a:r>
              <a:rPr lang="ja-JP" altLang="en-US"/>
              <a:t>：</a:t>
            </a:r>
          </a:p>
          <a:p>
            <a:pPr lvl="1">
              <a:lnSpc>
                <a:spcPct val="75000"/>
              </a:lnSpc>
            </a:pPr>
            <a:r>
              <a:rPr lang="ja-JP" altLang="en-US">
                <a:solidFill>
                  <a:schemeClr val="tx2"/>
                </a:solidFill>
              </a:rPr>
              <a:t>偶数</a:t>
            </a:r>
            <a:r>
              <a:rPr lang="ja-JP" altLang="en-US"/>
              <a:t>ならば </a:t>
            </a:r>
            <a:r>
              <a:rPr lang="en-US" altLang="ja-JP"/>
              <a:t>true </a:t>
            </a:r>
            <a:r>
              <a:rPr lang="ja-JP" altLang="en-US"/>
              <a:t>（さもなければ </a:t>
            </a:r>
            <a:r>
              <a:rPr lang="en-US" altLang="ja-JP"/>
              <a:t>false</a:t>
            </a:r>
            <a:r>
              <a:rPr lang="ja-JP" altLang="en-US"/>
              <a:t>）</a:t>
            </a:r>
          </a:p>
          <a:p>
            <a:pPr>
              <a:lnSpc>
                <a:spcPct val="75000"/>
              </a:lnSpc>
              <a:buFontTx/>
              <a:buNone/>
            </a:pPr>
            <a:endParaRPr lang="ja-JP" altLang="en-US" sz="2000"/>
          </a:p>
        </p:txBody>
      </p:sp>
      <p:pic>
        <p:nvPicPr>
          <p:cNvPr id="7" name="Picture 4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388" y="942975"/>
            <a:ext cx="7315200" cy="4402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528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論理演算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8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(and A B)		A </a:t>
            </a:r>
            <a:r>
              <a:rPr lang="ja-JP" altLang="en-US">
                <a:solidFill>
                  <a:srgbClr val="100070"/>
                </a:solidFill>
              </a:rPr>
              <a:t>かつ </a:t>
            </a:r>
            <a:r>
              <a:rPr lang="en-US" altLang="ja-JP">
                <a:solidFill>
                  <a:srgbClr val="100070"/>
                </a:solidFill>
              </a:rPr>
              <a:t>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    </a:t>
            </a:r>
            <a:r>
              <a:rPr lang="ja-JP" altLang="en-US">
                <a:solidFill>
                  <a:srgbClr val="008000"/>
                </a:solidFill>
              </a:rPr>
              <a:t>例）   </a:t>
            </a:r>
            <a:r>
              <a:rPr lang="en-US" altLang="ja-JP">
                <a:solidFill>
                  <a:srgbClr val="008000"/>
                </a:solidFill>
              </a:rPr>
              <a:t>(and (= x y) (&lt; y z))</a:t>
            </a:r>
            <a:endParaRPr lang="ja-JP" altLang="en-US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(or A B)		A </a:t>
            </a:r>
            <a:r>
              <a:rPr lang="ja-JP" altLang="en-US">
                <a:solidFill>
                  <a:srgbClr val="100070"/>
                </a:solidFill>
              </a:rPr>
              <a:t>または </a:t>
            </a:r>
            <a:r>
              <a:rPr lang="en-US" altLang="ja-JP">
                <a:solidFill>
                  <a:srgbClr val="100070"/>
                </a:solidFill>
              </a:rPr>
              <a:t>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    </a:t>
            </a:r>
            <a:r>
              <a:rPr lang="ja-JP" altLang="en-US">
                <a:solidFill>
                  <a:srgbClr val="008000"/>
                </a:solidFill>
              </a:rPr>
              <a:t>例）  </a:t>
            </a:r>
            <a:r>
              <a:rPr lang="en-US" altLang="ja-JP">
                <a:solidFill>
                  <a:srgbClr val="008000"/>
                </a:solidFill>
              </a:rPr>
              <a:t>(or (= x y) (&lt; x  z</a:t>
            </a:r>
            <a:r>
              <a:rPr lang="ja-JP" altLang="en-US">
                <a:solidFill>
                  <a:srgbClr val="008000"/>
                </a:solidFill>
              </a:rPr>
              <a:t>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(not A)		A</a:t>
            </a:r>
            <a:r>
              <a:rPr lang="ja-JP" altLang="en-US">
                <a:solidFill>
                  <a:srgbClr val="100070"/>
                </a:solidFill>
              </a:rPr>
              <a:t>でない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    例）   </a:t>
            </a:r>
            <a:r>
              <a:rPr lang="en-US" altLang="ja-JP">
                <a:solidFill>
                  <a:srgbClr val="008000"/>
                </a:solidFill>
              </a:rPr>
              <a:t>(not (= x y))</a:t>
            </a:r>
            <a:r>
              <a:rPr lang="en-US" altLang="ja-JP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/>
              <a:t>真，偽に関する論理的な演算を行う．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092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7038" y="2193925"/>
            <a:ext cx="8369300" cy="45513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比較演算 （</a:t>
            </a:r>
            <a:r>
              <a:rPr lang="en-US" altLang="ja-JP" sz="2400">
                <a:solidFill>
                  <a:schemeClr val="accent2"/>
                </a:solidFill>
              </a:rPr>
              <a:t>&lt;</a:t>
            </a:r>
            <a:r>
              <a:rPr lang="ja-JP" altLang="en-US" sz="2400">
                <a:solidFill>
                  <a:schemeClr val="accent2"/>
                </a:solidFill>
              </a:rPr>
              <a:t>，</a:t>
            </a:r>
            <a:r>
              <a:rPr lang="en-US" altLang="ja-JP" sz="2400">
                <a:solidFill>
                  <a:schemeClr val="accent2"/>
                </a:solidFill>
              </a:rPr>
              <a:t>&lt;=</a:t>
            </a:r>
            <a:r>
              <a:rPr lang="ja-JP" altLang="en-US" sz="2400">
                <a:solidFill>
                  <a:schemeClr val="accent2"/>
                </a:solidFill>
              </a:rPr>
              <a:t>，</a:t>
            </a:r>
            <a:r>
              <a:rPr lang="en-US" altLang="ja-JP" sz="2400">
                <a:solidFill>
                  <a:schemeClr val="accent2"/>
                </a:solidFill>
              </a:rPr>
              <a:t>&gt;</a:t>
            </a:r>
            <a:r>
              <a:rPr lang="ja-JP" altLang="en-US" sz="2400">
                <a:solidFill>
                  <a:schemeClr val="accent2"/>
                </a:solidFill>
              </a:rPr>
              <a:t>，</a:t>
            </a:r>
            <a:r>
              <a:rPr lang="en-US" altLang="ja-JP" sz="2400">
                <a:solidFill>
                  <a:schemeClr val="accent2"/>
                </a:solidFill>
              </a:rPr>
              <a:t>&gt;=</a:t>
            </a:r>
            <a:r>
              <a:rPr lang="ja-JP" altLang="en-US" sz="2400">
                <a:solidFill>
                  <a:schemeClr val="accent2"/>
                </a:solidFill>
              </a:rPr>
              <a:t>，</a:t>
            </a:r>
            <a:r>
              <a:rPr lang="en-US" altLang="ja-JP" sz="2400">
                <a:solidFill>
                  <a:schemeClr val="accent2"/>
                </a:solidFill>
              </a:rPr>
              <a:t>=</a:t>
            </a:r>
            <a:r>
              <a:rPr lang="ja-JP" altLang="en-US" sz="2400">
                <a:solidFill>
                  <a:schemeClr val="accent2"/>
                </a:solidFill>
              </a:rPr>
              <a:t>）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</a:t>
            </a:r>
            <a:r>
              <a:rPr lang="ja-JP" altLang="en-US" sz="2400">
                <a:solidFill>
                  <a:srgbClr val="008000"/>
                </a:solidFill>
              </a:rPr>
              <a:t>例：	</a:t>
            </a:r>
            <a:r>
              <a:rPr lang="en-US" altLang="ja-JP" sz="2400"/>
              <a:t>(&lt;= </a:t>
            </a:r>
            <a:r>
              <a:rPr lang="en-US" altLang="ja-JP" sz="2400">
                <a:solidFill>
                  <a:schemeClr val="tx2"/>
                </a:solidFill>
              </a:rPr>
              <a:t>amount</a:t>
            </a:r>
            <a:r>
              <a:rPr lang="en-US" altLang="ja-JP" sz="2400"/>
              <a:t> 1000),  (&lt;= </a:t>
            </a:r>
            <a:r>
              <a:rPr lang="en-US" altLang="ja-JP" sz="2400">
                <a:solidFill>
                  <a:schemeClr val="tx2"/>
                </a:solidFill>
              </a:rPr>
              <a:t>amount</a:t>
            </a:r>
            <a:r>
              <a:rPr lang="en-US" altLang="ja-JP" sz="2400"/>
              <a:t> 5000),  (&gt;  </a:t>
            </a:r>
            <a:r>
              <a:rPr lang="en-US" altLang="ja-JP" sz="2400">
                <a:solidFill>
                  <a:schemeClr val="tx2"/>
                </a:solidFill>
              </a:rPr>
              <a:t>amount</a:t>
            </a:r>
            <a:r>
              <a:rPr lang="en-US" altLang="ja-JP" sz="2400"/>
              <a:t> 5000),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</a:t>
            </a:r>
            <a:r>
              <a:rPr lang="en-US" altLang="ja-JP" sz="2400"/>
              <a:t>(= (remainder </a:t>
            </a:r>
            <a:r>
              <a:rPr lang="en-US" altLang="ja-JP" sz="2400">
                <a:solidFill>
                  <a:schemeClr val="tx2"/>
                </a:solidFill>
              </a:rPr>
              <a:t>year </a:t>
            </a:r>
            <a:r>
              <a:rPr lang="en-US" altLang="ja-JP" sz="2400"/>
              <a:t>400) 0)</a:t>
            </a:r>
            <a:endParaRPr lang="ja-JP" altLang="en-US" sz="2400"/>
          </a:p>
          <a:p>
            <a:pPr eaLnBrk="1" hangingPunct="1">
              <a:lnSpc>
                <a:spcPct val="11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奇数，偶数の判定（</a:t>
            </a:r>
            <a:r>
              <a:rPr lang="en-US" altLang="ja-JP" sz="2400">
                <a:solidFill>
                  <a:schemeClr val="accent2"/>
                </a:solidFill>
              </a:rPr>
              <a:t>odd?, even?</a:t>
            </a:r>
            <a:r>
              <a:rPr lang="ja-JP" altLang="en-US" sz="2400">
                <a:solidFill>
                  <a:schemeClr val="accent2"/>
                </a:solidFill>
              </a:rPr>
              <a:t>）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</a:t>
            </a:r>
            <a:r>
              <a:rPr lang="ja-JP" altLang="en-US" sz="2400">
                <a:solidFill>
                  <a:srgbClr val="008000"/>
                </a:solidFill>
              </a:rPr>
              <a:t>例：	</a:t>
            </a:r>
            <a:r>
              <a:rPr lang="en-US" altLang="ja-JP" sz="2400"/>
              <a:t>(odd?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), (is-leap? </a:t>
            </a:r>
            <a:r>
              <a:rPr lang="en-US" altLang="ja-JP" sz="2400">
                <a:solidFill>
                  <a:schemeClr val="tx2"/>
                </a:solidFill>
              </a:rPr>
              <a:t>k</a:t>
            </a:r>
            <a:r>
              <a:rPr lang="en-US" altLang="ja-JP" sz="2400"/>
              <a:t>)</a:t>
            </a:r>
            <a:r>
              <a:rPr lang="ja-JP" altLang="en-US" sz="2400"/>
              <a:t> </a:t>
            </a:r>
            <a:endParaRPr lang="ja-JP" altLang="en-US" sz="2400">
              <a:solidFill>
                <a:schemeClr val="accent2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ja-JP" sz="2400">
                <a:solidFill>
                  <a:schemeClr val="accent2"/>
                </a:solidFill>
              </a:rPr>
              <a:t>true, false </a:t>
            </a:r>
            <a:r>
              <a:rPr lang="ja-JP" altLang="en-US" sz="2400">
                <a:solidFill>
                  <a:schemeClr val="accent2"/>
                </a:solidFill>
              </a:rPr>
              <a:t>値を出力とするような関数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</a:t>
            </a:r>
            <a:r>
              <a:rPr lang="ja-JP" altLang="en-US" sz="2400">
                <a:solidFill>
                  <a:srgbClr val="008000"/>
                </a:solidFill>
              </a:rPr>
              <a:t>例</a:t>
            </a:r>
            <a:r>
              <a:rPr lang="en-US" altLang="ja-JP" sz="2400">
                <a:solidFill>
                  <a:srgbClr val="008000"/>
                </a:solidFill>
              </a:rPr>
              <a:t>:</a:t>
            </a:r>
            <a:r>
              <a:rPr lang="en-US" altLang="ja-JP" sz="2400">
                <a:solidFill>
                  <a:schemeClr val="accent2"/>
                </a:solidFill>
              </a:rPr>
              <a:t> 	</a:t>
            </a:r>
            <a:r>
              <a:rPr lang="en-US" altLang="ja-JP" sz="2400"/>
              <a:t>(is-child </a:t>
            </a:r>
            <a:r>
              <a:rPr lang="en-US" altLang="ja-JP" sz="2400">
                <a:solidFill>
                  <a:schemeClr val="tx2"/>
                </a:solidFill>
              </a:rPr>
              <a:t>a</a:t>
            </a:r>
            <a:r>
              <a:rPr lang="en-US" altLang="ja-JP" sz="2400"/>
              <a:t>)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 sz="2400">
                <a:solidFill>
                  <a:schemeClr val="accent2"/>
                </a:solidFill>
              </a:rPr>
              <a:t>and, or, not </a:t>
            </a:r>
            <a:r>
              <a:rPr lang="ja-JP" altLang="en-US" sz="2400">
                <a:solidFill>
                  <a:schemeClr val="accent2"/>
                </a:solidFill>
              </a:rPr>
              <a:t>による組み合わせ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</a:t>
            </a:r>
            <a:r>
              <a:rPr lang="ja-JP" altLang="en-US" sz="2400">
                <a:solidFill>
                  <a:srgbClr val="008000"/>
                </a:solidFill>
              </a:rPr>
              <a:t>例：　</a:t>
            </a:r>
            <a:r>
              <a:rPr lang="ja-JP" altLang="en-US" sz="2400"/>
              <a:t> </a:t>
            </a:r>
            <a:r>
              <a:rPr lang="en-US" altLang="ja-JP" sz="2400"/>
              <a:t>(or (= </a:t>
            </a:r>
            <a:r>
              <a:rPr lang="en-US" altLang="ja-JP" sz="2400">
                <a:solidFill>
                  <a:schemeClr val="tx2"/>
                </a:solidFill>
              </a:rPr>
              <a:t>m</a:t>
            </a:r>
            <a:r>
              <a:rPr lang="en-US" altLang="ja-JP" sz="2400"/>
              <a:t> 1) (= </a:t>
            </a:r>
            <a:r>
              <a:rPr lang="en-US" altLang="ja-JP" sz="2400">
                <a:solidFill>
                  <a:schemeClr val="tx2"/>
                </a:solidFill>
              </a:rPr>
              <a:t>m</a:t>
            </a:r>
            <a:r>
              <a:rPr lang="en-US" altLang="ja-JP" sz="2400"/>
              <a:t> 2)), (not (= </a:t>
            </a:r>
            <a:r>
              <a:rPr lang="en-US" altLang="ja-JP" sz="2400">
                <a:solidFill>
                  <a:schemeClr val="tx2"/>
                </a:solidFill>
              </a:rPr>
              <a:t>a</a:t>
            </a:r>
            <a:r>
              <a:rPr lang="en-US" altLang="ja-JP" sz="2400"/>
              <a:t> 0))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3300"/>
                </a:solidFill>
              </a:rPr>
              <a:t>など</a:t>
            </a:r>
          </a:p>
        </p:txBody>
      </p:sp>
      <p:sp>
        <p:nvSpPr>
          <p:cNvPr id="20484" name="Text Box 8"/>
          <p:cNvSpPr txBox="1">
            <a:spLocks noChangeArrowheads="1"/>
          </p:cNvSpPr>
          <p:nvPr/>
        </p:nvSpPr>
        <p:spPr bwMode="auto">
          <a:xfrm>
            <a:off x="493713" y="1027113"/>
            <a:ext cx="735368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「</a:t>
            </a:r>
            <a:r>
              <a:rPr lang="en-US" altLang="ja-JP" sz="2400" dirty="0"/>
              <a:t>true, false </a:t>
            </a:r>
            <a:r>
              <a:rPr lang="ja-JP" altLang="en-US" sz="2400" dirty="0"/>
              <a:t>の値をとるもの」なら，何でも書くこと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ができる</a:t>
            </a:r>
          </a:p>
        </p:txBody>
      </p:sp>
      <p:sp>
        <p:nvSpPr>
          <p:cNvPr id="20485" name="Line 9"/>
          <p:cNvSpPr>
            <a:spLocks noChangeShapeType="1"/>
          </p:cNvSpPr>
          <p:nvPr/>
        </p:nvSpPr>
        <p:spPr bwMode="auto">
          <a:xfrm flipH="1">
            <a:off x="2701321" y="5175027"/>
            <a:ext cx="2938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6" name="Text Box 10"/>
          <p:cNvSpPr txBox="1">
            <a:spLocks noChangeArrowheads="1"/>
          </p:cNvSpPr>
          <p:nvPr/>
        </p:nvSpPr>
        <p:spPr bwMode="auto">
          <a:xfrm>
            <a:off x="6175375" y="5465763"/>
            <a:ext cx="23177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is-child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age</a:t>
            </a:r>
            <a:r>
              <a:rPr lang="en-US" altLang="ja-JP" sz="2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(&lt; </a:t>
            </a:r>
            <a:r>
              <a:rPr lang="en-US" altLang="ja-JP" sz="2000">
                <a:solidFill>
                  <a:schemeClr val="tx2"/>
                </a:solidFill>
              </a:rPr>
              <a:t>age</a:t>
            </a:r>
            <a:r>
              <a:rPr lang="en-US" altLang="ja-JP" sz="2000"/>
              <a:t> 12))</a:t>
            </a:r>
            <a:endParaRPr lang="ja-JP" altLang="en-US" sz="2000"/>
          </a:p>
        </p:txBody>
      </p:sp>
      <p:sp>
        <p:nvSpPr>
          <p:cNvPr id="20487" name="Text Box 11"/>
          <p:cNvSpPr txBox="1">
            <a:spLocks noChangeArrowheads="1"/>
          </p:cNvSpPr>
          <p:nvPr/>
        </p:nvSpPr>
        <p:spPr bwMode="auto">
          <a:xfrm>
            <a:off x="5699126" y="4897438"/>
            <a:ext cx="34163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但し，</a:t>
            </a:r>
            <a:r>
              <a:rPr lang="en-US" altLang="ja-JP" sz="1800" dirty="0"/>
              <a:t>is-child </a:t>
            </a:r>
            <a:r>
              <a:rPr lang="ja-JP" altLang="en-US" sz="1800" dirty="0"/>
              <a:t>が例えば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次のように定義されていること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条件式での「条件」として書けるもの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090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752475"/>
            <a:ext cx="5286375" cy="61055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数値：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</a:t>
            </a:r>
            <a:r>
              <a:rPr lang="en-US" altLang="ja-JP" sz="2400">
                <a:solidFill>
                  <a:srgbClr val="008000"/>
                </a:solidFill>
              </a:rPr>
              <a:t>5, -5, 0.5 </a:t>
            </a:r>
            <a:r>
              <a:rPr lang="ja-JP" altLang="en-US" sz="2400">
                <a:solidFill>
                  <a:srgbClr val="008000"/>
                </a:solidFill>
              </a:rPr>
              <a:t>など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400">
                <a:solidFill>
                  <a:schemeClr val="accent2"/>
                </a:solidFill>
              </a:rPr>
              <a:t>true, false </a:t>
            </a:r>
            <a:r>
              <a:rPr lang="ja-JP" altLang="en-US" sz="2400">
                <a:solidFill>
                  <a:schemeClr val="accent2"/>
                </a:solidFill>
              </a:rPr>
              <a:t>値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	</a:t>
            </a:r>
            <a:r>
              <a:rPr lang="en-US" altLang="ja-JP" sz="2400">
                <a:solidFill>
                  <a:srgbClr val="008000"/>
                </a:solidFill>
              </a:rPr>
              <a:t>true, false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変数名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四則演算子：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</a:t>
            </a:r>
            <a:r>
              <a:rPr lang="en-US" altLang="ja-JP" sz="2400">
                <a:solidFill>
                  <a:srgbClr val="008000"/>
                </a:solidFill>
              </a:rPr>
              <a:t>+, -, *, /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比較演算子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	</a:t>
            </a:r>
            <a:r>
              <a:rPr lang="en-US" altLang="ja-JP" sz="2400">
                <a:solidFill>
                  <a:srgbClr val="008000"/>
                </a:solidFill>
              </a:rPr>
              <a:t>&lt;, &lt;=, &gt;, &gt;=, =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奇数か偶数かの判定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	</a:t>
            </a:r>
            <a:r>
              <a:rPr lang="en-US" altLang="ja-JP" sz="2400">
                <a:solidFill>
                  <a:srgbClr val="008000"/>
                </a:solidFill>
              </a:rPr>
              <a:t>odd?, even? 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論理演算子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		and, or, not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その他の演算子：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</a:t>
            </a:r>
            <a:r>
              <a:rPr lang="en-US" altLang="ja-JP" sz="2400">
                <a:solidFill>
                  <a:srgbClr val="008000"/>
                </a:solidFill>
              </a:rPr>
              <a:t>remainder, quotient, max, min, 	abs, sqrt, expt, log, sin, cos, tan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	</a:t>
            </a:r>
            <a:r>
              <a:rPr lang="en-US" altLang="ja-JP" sz="2400">
                <a:solidFill>
                  <a:srgbClr val="008000"/>
                </a:solidFill>
              </a:rPr>
              <a:t>asin, acos, atan </a:t>
            </a:r>
            <a:r>
              <a:rPr lang="ja-JP" altLang="en-US" sz="2400">
                <a:solidFill>
                  <a:srgbClr val="008000"/>
                </a:solidFill>
              </a:rPr>
              <a:t>など</a:t>
            </a:r>
            <a:endParaRPr lang="ja-JP" altLang="en-US" sz="240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38725" y="800100"/>
            <a:ext cx="3810000" cy="4019550"/>
          </a:xfrm>
        </p:spPr>
        <p:txBody>
          <a:bodyPr/>
          <a:lstStyle/>
          <a:p>
            <a:pPr eaLnBrk="1" hangingPunct="1"/>
            <a:r>
              <a:rPr lang="ja-JP" altLang="en-US" sz="2800">
                <a:solidFill>
                  <a:schemeClr val="accent2"/>
                </a:solidFill>
              </a:rPr>
              <a:t>括弧</a:t>
            </a:r>
            <a:br>
              <a:rPr lang="ja-JP" altLang="en-US" sz="2800">
                <a:solidFill>
                  <a:schemeClr val="accent2"/>
                </a:solidFill>
              </a:rPr>
            </a:br>
            <a:r>
              <a:rPr lang="ja-JP" altLang="en-US" sz="2800">
                <a:solidFill>
                  <a:schemeClr val="accent2"/>
                </a:solidFill>
              </a:rPr>
              <a:t>	</a:t>
            </a:r>
            <a:r>
              <a:rPr lang="en-US" altLang="ja-JP" sz="2800">
                <a:solidFill>
                  <a:srgbClr val="008000"/>
                </a:solidFill>
              </a:rPr>
              <a:t>(, ), [, ]</a:t>
            </a:r>
            <a:r>
              <a:rPr lang="en-US" altLang="ja-JP" sz="2800">
                <a:solidFill>
                  <a:schemeClr val="accent2"/>
                </a:solidFill>
              </a:rPr>
              <a:t> </a:t>
            </a:r>
          </a:p>
          <a:p>
            <a:pPr eaLnBrk="1" hangingPunct="1"/>
            <a:r>
              <a:rPr lang="ja-JP" altLang="en-US" sz="2800">
                <a:solidFill>
                  <a:schemeClr val="accent2"/>
                </a:solidFill>
              </a:rPr>
              <a:t>関数名</a:t>
            </a:r>
          </a:p>
          <a:p>
            <a:pPr eaLnBrk="1" hangingPunct="1"/>
            <a:r>
              <a:rPr lang="en-US" altLang="ja-JP" sz="2800">
                <a:solidFill>
                  <a:schemeClr val="accent2"/>
                </a:solidFill>
              </a:rPr>
              <a:t>define</a:t>
            </a:r>
            <a:endParaRPr lang="ja-JP" altLang="en-US" sz="2800">
              <a:solidFill>
                <a:schemeClr val="accent2"/>
              </a:solidFill>
            </a:endParaRPr>
          </a:p>
          <a:p>
            <a:pPr eaLnBrk="1" hangingPunct="1"/>
            <a:r>
              <a:rPr lang="en-US" altLang="ja-JP" sz="2800">
                <a:solidFill>
                  <a:schemeClr val="accent2"/>
                </a:solidFill>
              </a:rPr>
              <a:t>cond</a:t>
            </a:r>
            <a:endParaRPr lang="en-US" altLang="ja-JP" sz="2800">
              <a:solidFill>
                <a:srgbClr val="008000"/>
              </a:solidFill>
            </a:endParaRPr>
          </a:p>
          <a:p>
            <a:pPr eaLnBrk="1" hangingPunct="1"/>
            <a:endParaRPr lang="ja-JP" altLang="en-US" sz="280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61925" y="3264913"/>
            <a:ext cx="3838575" cy="209341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892675" y="2828925"/>
            <a:ext cx="2139950" cy="5143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454775" y="1136650"/>
            <a:ext cx="657225" cy="5334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68275" y="1489075"/>
            <a:ext cx="3838575" cy="7366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Scheme </a:t>
            </a:r>
            <a:r>
              <a:rPr lang="ja-JP" altLang="en-US" sz="3200" dirty="0"/>
              <a:t>の式</a:t>
            </a:r>
            <a:r>
              <a:rPr lang="ja-JP" altLang="en-US" dirty="0"/>
              <a:t>の構成要素</a:t>
            </a:r>
            <a:endParaRPr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768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4-2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3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4</a:t>
            </a:r>
            <a:r>
              <a:rPr kumimoji="1" lang="en-US" altLang="ja-JP" dirty="0"/>
              <a:t>-1</a:t>
            </a:r>
            <a:r>
              <a:rPr lang="ja-JP" altLang="en-US" dirty="0"/>
              <a:t> 条件式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4</a:t>
            </a:r>
            <a:r>
              <a:rPr kumimoji="1" lang="en-US" altLang="ja-JP" dirty="0"/>
              <a:t>-2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4-3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297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870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DrScheme </a:t>
            </a:r>
            <a:r>
              <a:rPr lang="ja-JP" altLang="en-US"/>
              <a:t>の使用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361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949450"/>
            <a:ext cx="8129588" cy="471487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 sz="2800"/>
              <a:t>残高 </a:t>
            </a:r>
            <a:r>
              <a:rPr lang="en-US" altLang="ja-JP" sz="2800"/>
              <a:t>amount </a:t>
            </a:r>
            <a:r>
              <a:rPr lang="ja-JP" altLang="en-US" sz="2800"/>
              <a:t>から利率を求める関数</a:t>
            </a:r>
            <a:r>
              <a:rPr lang="ja-JP" altLang="en-US" sz="2800">
                <a:solidFill>
                  <a:schemeClr val="accent2"/>
                </a:solidFill>
              </a:rPr>
              <a:t> </a:t>
            </a:r>
            <a:r>
              <a:rPr lang="en-US" altLang="ja-JP" sz="2800">
                <a:solidFill>
                  <a:schemeClr val="accent2"/>
                </a:solidFill>
              </a:rPr>
              <a:t>interest-rate </a:t>
            </a:r>
            <a:r>
              <a:rPr lang="ja-JP" altLang="en-US" sz="2800"/>
              <a:t>を作り，実行する</a:t>
            </a:r>
            <a:endParaRPr lang="en-US" altLang="ja-JP" sz="2800"/>
          </a:p>
          <a:p>
            <a:pPr lvl="1" eaLnBrk="1" hangingPunct="1">
              <a:lnSpc>
                <a:spcPct val="130000"/>
              </a:lnSpc>
            </a:pPr>
            <a:r>
              <a:rPr lang="ja-JP" altLang="en-US" sz="2400"/>
              <a:t>残高が $1000 以下ならば：  4%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 sz="2400"/>
              <a:t>残高が $5000 以下ならば：  4.5%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 sz="2400"/>
              <a:t>残高が $5000より多ければ：  5%</a:t>
            </a:r>
          </a:p>
          <a:p>
            <a:pPr eaLnBrk="1" hangingPunct="1">
              <a:lnSpc>
                <a:spcPct val="130000"/>
              </a:lnSpc>
            </a:pPr>
            <a:r>
              <a:rPr lang="ja-JP" altLang="en-US" sz="2800"/>
              <a:t>残高を条件とする</a:t>
            </a:r>
            <a:r>
              <a:rPr lang="ja-JP" altLang="en-US" sz="2800">
                <a:solidFill>
                  <a:schemeClr val="tx2"/>
                </a:solidFill>
              </a:rPr>
              <a:t>条件式</a:t>
            </a:r>
            <a:r>
              <a:rPr lang="ja-JP" altLang="en-US" sz="2800"/>
              <a:t>を使う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ja-JP" sz="2800"/>
              <a:t>cond </a:t>
            </a:r>
            <a:r>
              <a:rPr lang="ja-JP" altLang="en-US" sz="2800"/>
              <a:t>句が登場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ja-JP" altLang="en-US" sz="2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例題１．条件式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823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Line 5"/>
          <p:cNvSpPr>
            <a:spLocks noChangeShapeType="1"/>
          </p:cNvSpPr>
          <p:nvPr/>
        </p:nvSpPr>
        <p:spPr bwMode="auto">
          <a:xfrm>
            <a:off x="1181100" y="5962650"/>
            <a:ext cx="6943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7870825" y="6078538"/>
            <a:ext cx="996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残高</a:t>
            </a:r>
          </a:p>
        </p:txBody>
      </p:sp>
      <p:sp>
        <p:nvSpPr>
          <p:cNvPr id="26629" name="Line 7"/>
          <p:cNvSpPr>
            <a:spLocks noChangeShapeType="1"/>
          </p:cNvSpPr>
          <p:nvPr/>
        </p:nvSpPr>
        <p:spPr bwMode="auto">
          <a:xfrm flipV="1">
            <a:off x="1397000" y="1949450"/>
            <a:ext cx="0" cy="422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0" name="Text Box 8"/>
          <p:cNvSpPr txBox="1">
            <a:spLocks noChangeArrowheads="1"/>
          </p:cNvSpPr>
          <p:nvPr/>
        </p:nvSpPr>
        <p:spPr bwMode="auto">
          <a:xfrm>
            <a:off x="857250" y="1331913"/>
            <a:ext cx="996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利率</a:t>
            </a:r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1003300" y="5962650"/>
            <a:ext cx="393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0</a:t>
            </a:r>
          </a:p>
        </p:txBody>
      </p:sp>
      <p:sp>
        <p:nvSpPr>
          <p:cNvPr id="26632" name="Line 11"/>
          <p:cNvSpPr>
            <a:spLocks noChangeShapeType="1"/>
          </p:cNvSpPr>
          <p:nvPr/>
        </p:nvSpPr>
        <p:spPr bwMode="auto">
          <a:xfrm>
            <a:off x="2492375" y="5854700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3" name="Line 12"/>
          <p:cNvSpPr>
            <a:spLocks noChangeShapeType="1"/>
          </p:cNvSpPr>
          <p:nvPr/>
        </p:nvSpPr>
        <p:spPr bwMode="auto">
          <a:xfrm>
            <a:off x="3594100" y="5861050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4" name="Line 13"/>
          <p:cNvSpPr>
            <a:spLocks noChangeShapeType="1"/>
          </p:cNvSpPr>
          <p:nvPr/>
        </p:nvSpPr>
        <p:spPr bwMode="auto">
          <a:xfrm>
            <a:off x="4695825" y="5857875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5" name="Line 14"/>
          <p:cNvSpPr>
            <a:spLocks noChangeShapeType="1"/>
          </p:cNvSpPr>
          <p:nvPr/>
        </p:nvSpPr>
        <p:spPr bwMode="auto">
          <a:xfrm>
            <a:off x="5797550" y="5864225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6" name="Line 15"/>
          <p:cNvSpPr>
            <a:spLocks noChangeShapeType="1"/>
          </p:cNvSpPr>
          <p:nvPr/>
        </p:nvSpPr>
        <p:spPr bwMode="auto">
          <a:xfrm>
            <a:off x="6899275" y="5861050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37" name="Text Box 16"/>
          <p:cNvSpPr txBox="1">
            <a:spLocks noChangeArrowheads="1"/>
          </p:cNvSpPr>
          <p:nvPr/>
        </p:nvSpPr>
        <p:spPr bwMode="auto">
          <a:xfrm>
            <a:off x="1079500" y="5840413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6638" name="Text Box 17"/>
          <p:cNvSpPr txBox="1">
            <a:spLocks noChangeArrowheads="1"/>
          </p:cNvSpPr>
          <p:nvPr/>
        </p:nvSpPr>
        <p:spPr bwMode="auto">
          <a:xfrm>
            <a:off x="2276475" y="6027738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6639" name="Text Box 18"/>
          <p:cNvSpPr txBox="1">
            <a:spLocks noChangeArrowheads="1"/>
          </p:cNvSpPr>
          <p:nvPr/>
        </p:nvSpPr>
        <p:spPr bwMode="auto">
          <a:xfrm>
            <a:off x="1990725" y="5978525"/>
            <a:ext cx="10175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1000</a:t>
            </a:r>
          </a:p>
        </p:txBody>
      </p:sp>
      <p:sp>
        <p:nvSpPr>
          <p:cNvPr id="26640" name="Text Box 19"/>
          <p:cNvSpPr txBox="1">
            <a:spLocks noChangeArrowheads="1"/>
          </p:cNvSpPr>
          <p:nvPr/>
        </p:nvSpPr>
        <p:spPr bwMode="auto">
          <a:xfrm>
            <a:off x="6445250" y="5975350"/>
            <a:ext cx="10175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5000</a:t>
            </a:r>
          </a:p>
        </p:txBody>
      </p:sp>
      <p:sp>
        <p:nvSpPr>
          <p:cNvPr id="26641" name="Line 21"/>
          <p:cNvSpPr>
            <a:spLocks noChangeShapeType="1"/>
          </p:cNvSpPr>
          <p:nvPr/>
        </p:nvSpPr>
        <p:spPr bwMode="auto">
          <a:xfrm>
            <a:off x="1276350" y="5962650"/>
            <a:ext cx="238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2" name="Line 25"/>
          <p:cNvSpPr>
            <a:spLocks noChangeShapeType="1"/>
          </p:cNvSpPr>
          <p:nvPr/>
        </p:nvSpPr>
        <p:spPr bwMode="auto">
          <a:xfrm>
            <a:off x="1263650" y="3549650"/>
            <a:ext cx="238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3" name="Line 26"/>
          <p:cNvSpPr>
            <a:spLocks noChangeShapeType="1"/>
          </p:cNvSpPr>
          <p:nvPr/>
        </p:nvSpPr>
        <p:spPr bwMode="auto">
          <a:xfrm>
            <a:off x="1260475" y="2946400"/>
            <a:ext cx="238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4" name="Line 27"/>
          <p:cNvSpPr>
            <a:spLocks noChangeShapeType="1"/>
          </p:cNvSpPr>
          <p:nvPr/>
        </p:nvSpPr>
        <p:spPr bwMode="auto">
          <a:xfrm>
            <a:off x="1266825" y="3257550"/>
            <a:ext cx="238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5" name="Text Box 28"/>
          <p:cNvSpPr txBox="1">
            <a:spLocks noChangeArrowheads="1"/>
          </p:cNvSpPr>
          <p:nvPr/>
        </p:nvSpPr>
        <p:spPr bwMode="auto">
          <a:xfrm>
            <a:off x="228600" y="3302000"/>
            <a:ext cx="8239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0.04</a:t>
            </a:r>
          </a:p>
        </p:txBody>
      </p:sp>
      <p:sp>
        <p:nvSpPr>
          <p:cNvPr id="26646" name="Text Box 29"/>
          <p:cNvSpPr txBox="1">
            <a:spLocks noChangeArrowheads="1"/>
          </p:cNvSpPr>
          <p:nvPr/>
        </p:nvSpPr>
        <p:spPr bwMode="auto">
          <a:xfrm>
            <a:off x="234950" y="3013075"/>
            <a:ext cx="1006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0.045</a:t>
            </a:r>
          </a:p>
        </p:txBody>
      </p:sp>
      <p:sp>
        <p:nvSpPr>
          <p:cNvPr id="26647" name="Text Box 30"/>
          <p:cNvSpPr txBox="1">
            <a:spLocks noChangeArrowheads="1"/>
          </p:cNvSpPr>
          <p:nvPr/>
        </p:nvSpPr>
        <p:spPr bwMode="auto">
          <a:xfrm>
            <a:off x="231775" y="2705100"/>
            <a:ext cx="8239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0.05</a:t>
            </a:r>
          </a:p>
        </p:txBody>
      </p:sp>
      <p:sp>
        <p:nvSpPr>
          <p:cNvPr id="26648" name="Line 31"/>
          <p:cNvSpPr>
            <a:spLocks noChangeShapeType="1"/>
          </p:cNvSpPr>
          <p:nvPr/>
        </p:nvSpPr>
        <p:spPr bwMode="auto">
          <a:xfrm flipV="1">
            <a:off x="1381125" y="3552825"/>
            <a:ext cx="15144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49" name="Line 32"/>
          <p:cNvSpPr>
            <a:spLocks noChangeShapeType="1"/>
          </p:cNvSpPr>
          <p:nvPr/>
        </p:nvSpPr>
        <p:spPr bwMode="auto">
          <a:xfrm flipV="1">
            <a:off x="1387475" y="3235325"/>
            <a:ext cx="6048375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50" name="Line 33"/>
          <p:cNvSpPr>
            <a:spLocks noChangeShapeType="1"/>
          </p:cNvSpPr>
          <p:nvPr/>
        </p:nvSpPr>
        <p:spPr bwMode="auto">
          <a:xfrm flipV="1">
            <a:off x="1393825" y="2936875"/>
            <a:ext cx="6048375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51" name="Line 34"/>
          <p:cNvSpPr>
            <a:spLocks noChangeShapeType="1"/>
          </p:cNvSpPr>
          <p:nvPr/>
        </p:nvSpPr>
        <p:spPr bwMode="auto">
          <a:xfrm>
            <a:off x="2495550" y="253365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52" name="Line 35"/>
          <p:cNvSpPr>
            <a:spLocks noChangeShapeType="1"/>
          </p:cNvSpPr>
          <p:nvPr/>
        </p:nvSpPr>
        <p:spPr bwMode="auto">
          <a:xfrm>
            <a:off x="6902450" y="2530475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53" name="Oval 36"/>
          <p:cNvSpPr>
            <a:spLocks noChangeArrowheads="1"/>
          </p:cNvSpPr>
          <p:nvPr/>
        </p:nvSpPr>
        <p:spPr bwMode="auto">
          <a:xfrm>
            <a:off x="2371725" y="3419475"/>
            <a:ext cx="238125" cy="2667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6654" name="Oval 37"/>
          <p:cNvSpPr>
            <a:spLocks noChangeArrowheads="1"/>
          </p:cNvSpPr>
          <p:nvPr/>
        </p:nvSpPr>
        <p:spPr bwMode="auto">
          <a:xfrm>
            <a:off x="6778625" y="3092450"/>
            <a:ext cx="238125" cy="2667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6655" name="Line 38"/>
          <p:cNvSpPr>
            <a:spLocks noChangeShapeType="1"/>
          </p:cNvSpPr>
          <p:nvPr/>
        </p:nvSpPr>
        <p:spPr bwMode="auto">
          <a:xfrm>
            <a:off x="1400175" y="3543300"/>
            <a:ext cx="108585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56" name="Line 39"/>
          <p:cNvSpPr>
            <a:spLocks noChangeShapeType="1"/>
          </p:cNvSpPr>
          <p:nvPr/>
        </p:nvSpPr>
        <p:spPr bwMode="auto">
          <a:xfrm>
            <a:off x="2616200" y="3235325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6657" name="Oval 40"/>
          <p:cNvSpPr>
            <a:spLocks noChangeArrowheads="1"/>
          </p:cNvSpPr>
          <p:nvPr/>
        </p:nvSpPr>
        <p:spPr bwMode="auto">
          <a:xfrm>
            <a:off x="2368550" y="3101975"/>
            <a:ext cx="238125" cy="2667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6658" name="Oval 41"/>
          <p:cNvSpPr>
            <a:spLocks noChangeArrowheads="1"/>
          </p:cNvSpPr>
          <p:nvPr/>
        </p:nvSpPr>
        <p:spPr bwMode="auto">
          <a:xfrm>
            <a:off x="6775450" y="2803525"/>
            <a:ext cx="238125" cy="2667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6659" name="Line 42"/>
          <p:cNvSpPr>
            <a:spLocks noChangeShapeType="1"/>
          </p:cNvSpPr>
          <p:nvPr/>
        </p:nvSpPr>
        <p:spPr bwMode="auto">
          <a:xfrm flipV="1">
            <a:off x="7013575" y="2927350"/>
            <a:ext cx="1619250" cy="95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例題１．条件式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949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93738" y="838200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4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4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157288" y="1912938"/>
            <a:ext cx="6696075" cy="30099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3300"/>
                </a:solidFill>
              </a:rPr>
              <a:t>;; </a:t>
            </a:r>
            <a:r>
              <a:rPr lang="en-US" altLang="ja-JP" sz="2800">
                <a:solidFill>
                  <a:srgbClr val="003300"/>
                </a:solidFill>
              </a:rPr>
              <a:t>interest-rate: number -&gt; number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</a:rPr>
              <a:t>;; to determine the interest rate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</a:rPr>
              <a:t>;; for the given amount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/>
              <a:t>define (</a:t>
            </a:r>
            <a:r>
              <a:rPr lang="en-US" altLang="ja-JP" sz="2800">
                <a:solidFill>
                  <a:schemeClr val="accent2"/>
                </a:solidFill>
              </a:rPr>
              <a:t>interest-rate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(cond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1000) 0.040]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5000) 0.045]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[(&gt; 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5000) 0.050]))</a:t>
            </a:r>
            <a:endParaRPr lang="ja-JP" altLang="en-US" sz="280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14375" y="4970463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810519" y="6348413"/>
            <a:ext cx="5346153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50938" y="5611813"/>
            <a:ext cx="6696075" cy="6508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accent2"/>
                </a:solidFill>
              </a:rPr>
              <a:t>interest-rate</a:t>
            </a:r>
            <a:r>
              <a:rPr lang="en-US" altLang="ja-JP" sz="3600"/>
              <a:t> 1000)</a:t>
            </a:r>
            <a:endParaRPr lang="ja-JP" altLang="en-US" sz="36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「例題１．条件式」の手順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126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" y="0"/>
            <a:ext cx="68961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803525" y="4168776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54000" y="1265238"/>
            <a:ext cx="5853113" cy="18176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 flipV="1">
            <a:off x="3422650" y="3094038"/>
            <a:ext cx="493713" cy="1063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363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9525"/>
            <a:ext cx="6884987" cy="682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2663825" y="2576513"/>
            <a:ext cx="914400" cy="11287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20700" y="3709988"/>
            <a:ext cx="4057650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571875" y="487363"/>
            <a:ext cx="4879975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interest-rate</a:t>
            </a:r>
            <a:r>
              <a:rPr lang="ja-JP" altLang="en-US"/>
              <a:t> </a:t>
            </a:r>
            <a:r>
              <a:rPr lang="en-US" altLang="ja-JP"/>
              <a:t>1500)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1500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963738" y="4703763"/>
            <a:ext cx="5211762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0.045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04788" y="4097338"/>
            <a:ext cx="1238250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 flipV="1">
            <a:off x="1462088" y="4535488"/>
            <a:ext cx="493712" cy="4603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9784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44450"/>
            <a:ext cx="6870700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10160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2663825" y="3300413"/>
            <a:ext cx="914400" cy="11287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20700" y="4433888"/>
            <a:ext cx="4057650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571875" y="1211263"/>
            <a:ext cx="4879975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今度は，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interest-rate</a:t>
            </a:r>
            <a:r>
              <a:rPr lang="ja-JP" altLang="en-US"/>
              <a:t> </a:t>
            </a:r>
            <a:r>
              <a:rPr lang="en-US" altLang="ja-JP"/>
              <a:t>6000)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6000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963738" y="5427663"/>
            <a:ext cx="500697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0.05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04788" y="4821238"/>
            <a:ext cx="1238250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 flipV="1">
            <a:off x="1462088" y="5259388"/>
            <a:ext cx="493712" cy="4603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350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035953" y="2188851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318528" y="2731776"/>
            <a:ext cx="25066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interest-rate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1842153" y="2857188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802465" y="2111063"/>
            <a:ext cx="11207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1500</a:t>
            </a: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6250640" y="2868301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6210953" y="2122176"/>
            <a:ext cx="12382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0.045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491315" y="4562163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入力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217303" y="4570101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出力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84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935681" y="2271449"/>
            <a:ext cx="5395912" cy="2547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/>
              <a:t>define (</a:t>
            </a:r>
            <a:r>
              <a:rPr lang="en-US" altLang="ja-JP">
                <a:solidFill>
                  <a:schemeClr val="accent2"/>
                </a:solidFill>
              </a:rPr>
              <a:t>interest-rate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1000) 0.040]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0.045]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[(&gt;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0.050]))</a:t>
            </a:r>
          </a:p>
        </p:txBody>
      </p:sp>
      <p:sp>
        <p:nvSpPr>
          <p:cNvPr id="32772" name="AutoShape 4"/>
          <p:cNvSpPr>
            <a:spLocks/>
          </p:cNvSpPr>
          <p:nvPr/>
        </p:nvSpPr>
        <p:spPr bwMode="auto">
          <a:xfrm>
            <a:off x="6576068" y="2374637"/>
            <a:ext cx="250825" cy="1852612"/>
          </a:xfrm>
          <a:prstGeom prst="rightBrace">
            <a:avLst>
              <a:gd name="adj1" fmla="val 615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844356" y="2976299"/>
            <a:ext cx="22367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１つの関数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436118" y="2390512"/>
            <a:ext cx="1249363" cy="4603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517081" y="5167049"/>
            <a:ext cx="44942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値を１つ受け取る（入力）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 flipV="1">
            <a:off x="5126681" y="2836599"/>
            <a:ext cx="555625" cy="23796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232793" y="1369749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3445518" y="1892037"/>
            <a:ext cx="160338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2402531" y="2388924"/>
            <a:ext cx="1974850" cy="4603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1135706" y="2387337"/>
            <a:ext cx="1095375" cy="4603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1667518" y="1869812"/>
            <a:ext cx="160338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621356" y="1055424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1227781" y="2922324"/>
            <a:ext cx="4560887" cy="18192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V="1">
            <a:off x="2431106" y="4720962"/>
            <a:ext cx="68262" cy="5984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780106" y="5294049"/>
            <a:ext cx="37750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amount </a:t>
            </a:r>
            <a:r>
              <a:rPr lang="ja-JP" altLang="en-US" sz="2800">
                <a:solidFill>
                  <a:srgbClr val="008000"/>
                </a:solidFill>
              </a:rPr>
              <a:t>の値から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利率を求める（出力）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interest-rate </a:t>
            </a:r>
            <a:r>
              <a:rPr lang="ja-JP" altLang="en-US" dirty="0"/>
              <a:t>関数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568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4-1</a:t>
            </a:r>
            <a:r>
              <a:rPr lang="ja-JP" altLang="en-US" sz="4400" dirty="0"/>
              <a:t> 条件式</a:t>
            </a:r>
            <a:endParaRPr lang="en-US" altLang="ja-JP" sz="4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ja-JP" sz="32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3623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63" y="990600"/>
            <a:ext cx="7772400" cy="463708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endParaRPr lang="en-US" altLang="ja-JP">
              <a:solidFill>
                <a:srgbClr val="0033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/>
              <a:t>define (</a:t>
            </a:r>
            <a:r>
              <a:rPr lang="en-US" altLang="ja-JP">
                <a:solidFill>
                  <a:schemeClr val="accent2"/>
                </a:solidFill>
              </a:rPr>
              <a:t>interest-rate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1000) 0.040]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0.045]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[(&gt; 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0.050]))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 flipH="1">
            <a:off x="1336759" y="4092439"/>
            <a:ext cx="355600" cy="687388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89021" y="3525702"/>
            <a:ext cx="2916238" cy="449262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70009" y="4670289"/>
            <a:ext cx="1403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>
                <a:solidFill>
                  <a:srgbClr val="00801E"/>
                </a:solidFill>
              </a:rPr>
              <a:t>条件式</a:t>
            </a:r>
          </a:p>
        </p:txBody>
      </p:sp>
      <p:sp>
        <p:nvSpPr>
          <p:cNvPr id="33798" name="AutoShape 6"/>
          <p:cNvSpPr>
            <a:spLocks/>
          </p:cNvSpPr>
          <p:nvPr/>
        </p:nvSpPr>
        <p:spPr bwMode="auto">
          <a:xfrm>
            <a:off x="4605421" y="2265227"/>
            <a:ext cx="139700" cy="552450"/>
          </a:xfrm>
          <a:prstGeom prst="rightBrace">
            <a:avLst>
              <a:gd name="adj1" fmla="val 32955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3799" name="AutoShape 7"/>
          <p:cNvSpPr>
            <a:spLocks/>
          </p:cNvSpPr>
          <p:nvPr/>
        </p:nvSpPr>
        <p:spPr bwMode="auto">
          <a:xfrm>
            <a:off x="4618121" y="2879589"/>
            <a:ext cx="139700" cy="552450"/>
          </a:xfrm>
          <a:prstGeom prst="rightBrace">
            <a:avLst>
              <a:gd name="adj1" fmla="val 32955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3800" name="AutoShape 8"/>
          <p:cNvSpPr>
            <a:spLocks/>
          </p:cNvSpPr>
          <p:nvPr/>
        </p:nvSpPr>
        <p:spPr bwMode="auto">
          <a:xfrm>
            <a:off x="4621296" y="3493952"/>
            <a:ext cx="139700" cy="552450"/>
          </a:xfrm>
          <a:prstGeom prst="rightBrace">
            <a:avLst>
              <a:gd name="adj1" fmla="val 32955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824496" y="2263639"/>
            <a:ext cx="3740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1E"/>
                </a:solidFill>
              </a:rPr>
              <a:t>amount ≦ 1000 </a:t>
            </a:r>
            <a:r>
              <a:rPr lang="ja-JP" altLang="en-US" sz="28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4681621" y="2941502"/>
            <a:ext cx="42608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>
                <a:solidFill>
                  <a:srgbClr val="00801E"/>
                </a:solidFill>
              </a:rPr>
              <a:t>1000 ＜ amount ≦ 5000 </a:t>
            </a:r>
            <a:r>
              <a:rPr lang="ja-JP" altLang="en-US" sz="24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845134" y="3501889"/>
            <a:ext cx="3740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1E"/>
                </a:solidFill>
              </a:rPr>
              <a:t>5000 </a:t>
            </a:r>
            <a:r>
              <a:rPr lang="ja-JP" altLang="en-US" sz="2800">
                <a:solidFill>
                  <a:srgbClr val="00801E"/>
                </a:solidFill>
              </a:rPr>
              <a:t>＜ </a:t>
            </a:r>
            <a:r>
              <a:rPr lang="en-US" altLang="ja-JP" sz="2800">
                <a:solidFill>
                  <a:srgbClr val="00801E"/>
                </a:solidFill>
              </a:rPr>
              <a:t>amount </a:t>
            </a:r>
            <a:r>
              <a:rPr lang="ja-JP" altLang="en-US" sz="28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395371" y="2989127"/>
            <a:ext cx="3030538" cy="449262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01721" y="2433502"/>
            <a:ext cx="3030538" cy="449262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条件式のプログラム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174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8" y="2347913"/>
            <a:ext cx="8704262" cy="39020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dirty="0"/>
              <a:t>(</a:t>
            </a:r>
            <a:r>
              <a:rPr lang="en-US" altLang="ja-JP" dirty="0"/>
              <a:t>define (interest-rate amount)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[(&lt;= amount 1000) 0.040]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[(&lt;= amount 5000) 0.045]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[(&gt;  amount 5000) 0.050]))</a:t>
            </a:r>
            <a:endParaRPr lang="ja-JP" altLang="en-US" sz="4000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892253" y="3395751"/>
            <a:ext cx="2625102" cy="422275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05420" y="1079588"/>
            <a:ext cx="49752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「</a:t>
            </a:r>
            <a:r>
              <a:rPr lang="en-US" altLang="ja-JP" dirty="0">
                <a:solidFill>
                  <a:srgbClr val="006600"/>
                </a:solidFill>
              </a:rPr>
              <a:t>amount ≦ 1000」</a:t>
            </a:r>
            <a:r>
              <a:rPr lang="ja-JP" altLang="en-US" dirty="0">
                <a:solidFill>
                  <a:srgbClr val="006600"/>
                </a:solidFill>
              </a:rPr>
              <a:t>の意味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1542924" y="1770151"/>
            <a:ext cx="2559050" cy="162560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比較演算の例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2984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640013" y="1101725"/>
            <a:ext cx="5191125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/>
              <a:t>define (</a:t>
            </a:r>
            <a:r>
              <a:rPr lang="en-US" altLang="ja-JP">
                <a:solidFill>
                  <a:schemeClr val="accent2"/>
                </a:solidFill>
              </a:rPr>
              <a:t>interest-rate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1000) 0.040]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0.045]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[(&gt;  </a:t>
            </a:r>
            <a:r>
              <a:rPr lang="en-US" altLang="ja-JP">
                <a:solidFill>
                  <a:schemeClr val="tx2"/>
                </a:solidFill>
              </a:rPr>
              <a:t>amount</a:t>
            </a:r>
            <a:r>
              <a:rPr lang="en-US" altLang="ja-JP"/>
              <a:t> 5000) 0.050]))</a:t>
            </a:r>
            <a:endParaRPr lang="ja-JP" altLang="en-U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949450" y="227806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455738" y="1782763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判定順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928813" y="278765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949450" y="327501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69888" y="4451350"/>
            <a:ext cx="8253412" cy="22764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ja-JP" sz="2800"/>
              <a:t>cond </a:t>
            </a:r>
            <a:r>
              <a:rPr lang="ja-JP" altLang="en-US" sz="2800"/>
              <a:t>文に並べた条件式は，上から順に判定される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上の例では，①，②，③の順に判定が行われ，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①が成り立てば，②，③は判定されない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②が成り立てば，③は判定されない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/>
              <a:t>条件式の並んだ</a:t>
            </a:r>
            <a:r>
              <a:rPr lang="ja-JP" altLang="en-US" sz="2800">
                <a:solidFill>
                  <a:schemeClr val="tx2"/>
                </a:solidFill>
              </a:rPr>
              <a:t>順序</a:t>
            </a:r>
            <a:r>
              <a:rPr lang="ja-JP" altLang="en-US" sz="2800"/>
              <a:t>に意味がある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条件式の判定順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9498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38113" y="5310188"/>
            <a:ext cx="12620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字下げ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22363"/>
            <a:ext cx="7173913" cy="31305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/>
              <a:t>字下げを忘れると</a:t>
            </a:r>
          </a:p>
          <a:p>
            <a:pPr lvl="1" eaLnBrk="1" hangingPunct="1"/>
            <a:r>
              <a:rPr lang="ja-JP" altLang="en-US"/>
              <a:t>プログラムは動くが，読みづらい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306388" y="2347913"/>
            <a:ext cx="8704262" cy="3902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/>
              <a:t>(</a:t>
            </a:r>
            <a:r>
              <a:rPr lang="en-US" altLang="ja-JP"/>
              <a:t>define (interest-rate amount)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amount 1000) 0.040]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amount 5000) 0.045]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[(&gt;  amount 5000) 0.050]))</a:t>
            </a:r>
            <a:endParaRPr lang="ja-JP" altLang="en-US" sz="4000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561975" y="3005138"/>
            <a:ext cx="0" cy="53181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854075" y="3559175"/>
            <a:ext cx="9525" cy="15367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字下げを忘れないこと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683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interest-rate</a:t>
            </a:r>
            <a:r>
              <a:rPr lang="ja-JP" altLang="en-US" dirty="0"/>
              <a:t> （例題１）について，実行結果に至る過程を見る</a:t>
            </a:r>
          </a:p>
          <a:p>
            <a:pPr lvl="1"/>
            <a:r>
              <a:rPr lang="ja-JP" altLang="en-US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interest-rate</a:t>
            </a:r>
            <a:r>
              <a:rPr lang="en-US" altLang="ja-JP" dirty="0"/>
              <a:t> 1500) </a:t>
            </a:r>
            <a:r>
              <a:rPr lang="ja-JP" altLang="en-US" dirty="0"/>
              <a:t>から </a:t>
            </a:r>
            <a:r>
              <a:rPr lang="en-US" altLang="ja-JP" dirty="0"/>
              <a:t>0.045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2238" y="2852738"/>
            <a:ext cx="3935412" cy="19383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(</a:t>
            </a:r>
            <a:r>
              <a:rPr lang="en-US" altLang="ja-JP" sz="2400" dirty="0"/>
              <a:t>define (</a:t>
            </a:r>
            <a:r>
              <a:rPr lang="en-US" altLang="ja-JP" sz="2400" dirty="0">
                <a:solidFill>
                  <a:schemeClr val="accent2"/>
                </a:solidFill>
              </a:rPr>
              <a:t>interest-rate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chemeClr val="tx2"/>
                </a:solidFill>
              </a:rPr>
              <a:t>amount</a:t>
            </a:r>
            <a:r>
              <a:rPr lang="en-US" altLang="ja-JP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(</a:t>
            </a:r>
            <a:r>
              <a:rPr lang="en-US" altLang="ja-JP" sz="2400" dirty="0" err="1"/>
              <a:t>cond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 [(&lt;= </a:t>
            </a:r>
            <a:r>
              <a:rPr lang="en-US" altLang="ja-JP" sz="2400" dirty="0">
                <a:solidFill>
                  <a:schemeClr val="tx2"/>
                </a:solidFill>
              </a:rPr>
              <a:t>amount</a:t>
            </a:r>
            <a:r>
              <a:rPr lang="en-US" altLang="ja-JP" sz="2400" dirty="0"/>
              <a:t> 1000) 0.040]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 [(&lt;= </a:t>
            </a:r>
            <a:r>
              <a:rPr lang="en-US" altLang="ja-JP" sz="2400" dirty="0">
                <a:solidFill>
                  <a:schemeClr val="tx2"/>
                </a:solidFill>
              </a:rPr>
              <a:t>amount</a:t>
            </a:r>
            <a:r>
              <a:rPr lang="en-US" altLang="ja-JP" sz="2400" dirty="0"/>
              <a:t> 5000) 0.045]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 [(&gt;  </a:t>
            </a:r>
            <a:r>
              <a:rPr lang="en-US" altLang="ja-JP" sz="2400" dirty="0">
                <a:solidFill>
                  <a:schemeClr val="tx2"/>
                </a:solidFill>
              </a:rPr>
              <a:t>amount</a:t>
            </a:r>
            <a:r>
              <a:rPr lang="en-US" altLang="ja-JP" sz="2400" dirty="0"/>
              <a:t> 5000) 0.050]))</a:t>
            </a:r>
            <a:endParaRPr lang="ja-JP" altLang="en-US" sz="20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205288" y="2808288"/>
            <a:ext cx="4745037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interest-rate</a:t>
            </a:r>
            <a:r>
              <a:rPr lang="ja-JP" altLang="en-US" sz="2000"/>
              <a:t> </a:t>
            </a:r>
            <a:r>
              <a:rPr lang="en-US" altLang="ja-JP" sz="2000"/>
              <a:t>1500)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[(&lt;= 1500 1000) 0.040]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[(&lt;= 1500 5000) 0.045]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[(&gt; 1500 5000) </a:t>
            </a:r>
            <a:r>
              <a:rPr lang="ja-JP" altLang="en-US" sz="2000"/>
              <a:t>0.050])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[false 0.040]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[(&lt;= 1500 5000) 0.045]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[(&gt; 1500 5000) </a:t>
            </a:r>
            <a:r>
              <a:rPr lang="ja-JP" altLang="en-US" sz="2000"/>
              <a:t>0.050])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[(&lt;= 1500 5000) 0.045]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[(&gt; 1500 5000) </a:t>
            </a:r>
            <a:r>
              <a:rPr lang="ja-JP" altLang="en-US" sz="2000"/>
              <a:t>0.050])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[true 0.045]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[(&gt; 1500 5000) </a:t>
            </a:r>
            <a:r>
              <a:rPr lang="ja-JP" altLang="en-US" sz="2000"/>
              <a:t>0.050])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0.045</a:t>
            </a:r>
            <a:endParaRPr lang="ja-JP" altLang="en-US" sz="200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195763" y="2774950"/>
            <a:ext cx="2382837" cy="3413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3724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20880" y="566922"/>
            <a:ext cx="6802438" cy="127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4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4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4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935243" y="1968684"/>
            <a:ext cx="6696075" cy="30591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3300"/>
                </a:solidFill>
              </a:rPr>
              <a:t>;; </a:t>
            </a:r>
            <a:r>
              <a:rPr lang="en-US" altLang="ja-JP" sz="2400">
                <a:solidFill>
                  <a:srgbClr val="003300"/>
                </a:solidFill>
              </a:rPr>
              <a:t>interest-rate: number -&gt; number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;; to determine the interest rate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;; for the given amount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/>
              <a:t>define (</a:t>
            </a:r>
            <a:r>
              <a:rPr lang="en-US" altLang="ja-JP" sz="2400">
                <a:solidFill>
                  <a:schemeClr val="accent2"/>
                </a:solidFill>
              </a:rPr>
              <a:t>interest-rate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amount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[(&lt;= </a:t>
            </a:r>
            <a:r>
              <a:rPr lang="en-US" altLang="ja-JP" sz="2400">
                <a:solidFill>
                  <a:schemeClr val="tx2"/>
                </a:solidFill>
              </a:rPr>
              <a:t>amount</a:t>
            </a:r>
            <a:r>
              <a:rPr lang="en-US" altLang="ja-JP" sz="2400"/>
              <a:t> 1000) 0.040]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[(&lt;= </a:t>
            </a:r>
            <a:r>
              <a:rPr lang="en-US" altLang="ja-JP" sz="2400">
                <a:solidFill>
                  <a:schemeClr val="tx2"/>
                </a:solidFill>
              </a:rPr>
              <a:t>amount</a:t>
            </a:r>
            <a:r>
              <a:rPr lang="en-US" altLang="ja-JP" sz="2400"/>
              <a:t> 5000) 0.045]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[(&gt;  </a:t>
            </a:r>
            <a:r>
              <a:rPr lang="en-US" altLang="ja-JP" sz="2400">
                <a:solidFill>
                  <a:schemeClr val="tx2"/>
                </a:solidFill>
              </a:rPr>
              <a:t>amount</a:t>
            </a:r>
            <a:r>
              <a:rPr lang="en-US" altLang="ja-JP" sz="2400"/>
              <a:t> 5000) 0.050]))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interest-rate</a:t>
            </a:r>
            <a:r>
              <a:rPr lang="en-US" altLang="ja-JP" sz="2400"/>
              <a:t> 1500)</a:t>
            </a:r>
            <a:endParaRPr lang="ja-JP" altLang="en-US" sz="24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52643" y="5067484"/>
            <a:ext cx="7715250" cy="134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2. DrScheme </a:t>
            </a:r>
            <a:r>
              <a:rPr lang="ja-JP" altLang="en-US" sz="2400"/>
              <a:t>を使って，ステップ実行の様子を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確認しなさい　 （</a:t>
            </a:r>
            <a:r>
              <a:rPr lang="en-US" altLang="ja-JP" sz="2400"/>
              <a:t>Step </a:t>
            </a:r>
            <a:r>
              <a:rPr lang="ja-JP" altLang="en-US" sz="2400"/>
              <a:t>ボタン，</a:t>
            </a:r>
            <a:r>
              <a:rPr lang="en-US" altLang="ja-JP" sz="2400"/>
              <a:t>Next </a:t>
            </a:r>
            <a:r>
              <a:rPr lang="ja-JP" altLang="en-US" sz="2400"/>
              <a:t>ボタンを使用）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 sz="2000"/>
              <a:t>　理解しながら進むこと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675883" y="6337300"/>
            <a:ext cx="549201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38919" name="Line 10"/>
          <p:cNvSpPr>
            <a:spLocks noChangeShapeType="1"/>
          </p:cNvSpPr>
          <p:nvPr/>
        </p:nvSpPr>
        <p:spPr bwMode="auto">
          <a:xfrm flipH="1">
            <a:off x="5723143" y="4691247"/>
            <a:ext cx="1247775" cy="1349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6562930" y="4241984"/>
            <a:ext cx="1979613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例題１に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１行書き加える</a:t>
            </a:r>
          </a:p>
        </p:txBody>
      </p:sp>
      <p:sp>
        <p:nvSpPr>
          <p:cNvPr id="38921" name="Text Box 13"/>
          <p:cNvSpPr txBox="1">
            <a:spLocks noChangeArrowheads="1"/>
          </p:cNvSpPr>
          <p:nvPr/>
        </p:nvSpPr>
        <p:spPr bwMode="auto">
          <a:xfrm>
            <a:off x="6426405" y="3025959"/>
            <a:ext cx="2646363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例題１と同じ</a:t>
            </a:r>
          </a:p>
        </p:txBody>
      </p:sp>
      <p:sp>
        <p:nvSpPr>
          <p:cNvPr id="38922" name="Rectangle 14"/>
          <p:cNvSpPr>
            <a:spLocks noChangeArrowheads="1"/>
          </p:cNvSpPr>
          <p:nvPr/>
        </p:nvSpPr>
        <p:spPr bwMode="auto">
          <a:xfrm>
            <a:off x="970168" y="4651559"/>
            <a:ext cx="4756150" cy="35083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8923" name="Rectangle 15"/>
          <p:cNvSpPr>
            <a:spLocks noChangeArrowheads="1"/>
          </p:cNvSpPr>
          <p:nvPr/>
        </p:nvSpPr>
        <p:spPr bwMode="auto">
          <a:xfrm>
            <a:off x="957468" y="2052822"/>
            <a:ext cx="4905375" cy="25987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8924" name="Line 16"/>
          <p:cNvSpPr>
            <a:spLocks noChangeShapeType="1"/>
          </p:cNvSpPr>
          <p:nvPr/>
        </p:nvSpPr>
        <p:spPr bwMode="auto">
          <a:xfrm flipH="1">
            <a:off x="5846968" y="3389497"/>
            <a:ext cx="590550" cy="793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「例題２．ステップ実行」の手順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9198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3"/>
          <p:cNvSpPr>
            <a:spLocks noChangeArrowheads="1"/>
          </p:cNvSpPr>
          <p:nvPr/>
        </p:nvSpPr>
        <p:spPr bwMode="auto">
          <a:xfrm>
            <a:off x="771525" y="1495425"/>
            <a:ext cx="2324100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3200"/>
              <a:t>(interest-rate</a:t>
            </a:r>
            <a:r>
              <a:rPr lang="ja-JP" altLang="en-US" sz="3200"/>
              <a:t> </a:t>
            </a:r>
            <a:r>
              <a:rPr lang="en-US" altLang="ja-JP" sz="3200"/>
              <a:t>1500) </a:t>
            </a:r>
            <a:r>
              <a:rPr lang="ja-JP" altLang="en-US" sz="3200"/>
              <a:t>から </a:t>
            </a:r>
            <a:r>
              <a:rPr lang="en-US" altLang="ja-JP" sz="3200"/>
              <a:t>0.045 </a:t>
            </a:r>
            <a:r>
              <a:rPr lang="ja-JP" altLang="en-US" sz="3200"/>
              <a:t>が得られる過程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144463" y="660400"/>
            <a:ext cx="6832600" cy="623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interest-rate</a:t>
            </a:r>
            <a:r>
              <a:rPr lang="ja-JP" altLang="en-US" sz="2800"/>
              <a:t> </a:t>
            </a:r>
            <a:r>
              <a:rPr lang="en-US" altLang="ja-JP" sz="2800"/>
              <a:t>1500)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1500 1000) 0.040]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1500 5000) 0.045]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[(&gt; 1500 5000) </a:t>
            </a:r>
            <a:r>
              <a:rPr lang="ja-JP" altLang="en-US" sz="2800"/>
              <a:t>0.050])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[false 0.040]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1500 5000) 0.045]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[(&gt; 1500 5000) </a:t>
            </a:r>
            <a:r>
              <a:rPr lang="ja-JP" altLang="en-US" sz="2800"/>
              <a:t>0.050])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1500 5000) 0.045]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[(&gt; 1500 5000) </a:t>
            </a:r>
            <a:r>
              <a:rPr lang="ja-JP" altLang="en-US" sz="2800"/>
              <a:t>0.050])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[true 0.045]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[(&gt; 1500 5000) </a:t>
            </a:r>
            <a:r>
              <a:rPr lang="ja-JP" altLang="en-US" sz="2800"/>
              <a:t>0.050])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0.045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04788" y="690563"/>
            <a:ext cx="2835275" cy="4048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013075" y="61753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471488" y="1128713"/>
            <a:ext cx="8599487" cy="53213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5192712" y="5976938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225925" y="1289050"/>
            <a:ext cx="3830638" cy="13208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 [(&lt;= amount 1000) 0.040]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 [(&lt;= amount 5000) 0.045]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 [(&gt; amount 5000) 0.050])</a:t>
            </a:r>
            <a:endParaRPr lang="ja-JP" altLang="en-US" sz="2000">
              <a:solidFill>
                <a:srgbClr val="008000"/>
              </a:solidFill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498975" y="2400300"/>
            <a:ext cx="3675063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に </a:t>
            </a:r>
            <a:r>
              <a:rPr lang="en-US" altLang="ja-JP" sz="2000">
                <a:solidFill>
                  <a:srgbClr val="008000"/>
                </a:solidFill>
              </a:rPr>
              <a:t>amount = 1500 </a:t>
            </a:r>
            <a:r>
              <a:rPr lang="ja-JP" altLang="en-US" sz="20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506413" y="6502400"/>
            <a:ext cx="1028700" cy="3254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555750" y="636587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39949" name="Text Box 20"/>
          <p:cNvSpPr txBox="1">
            <a:spLocks noChangeArrowheads="1"/>
          </p:cNvSpPr>
          <p:nvPr/>
        </p:nvSpPr>
        <p:spPr bwMode="auto">
          <a:xfrm>
            <a:off x="4070350" y="3297238"/>
            <a:ext cx="362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(&lt;= 1500 1000) → false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39950" name="Text Box 21"/>
          <p:cNvSpPr txBox="1">
            <a:spLocks noChangeArrowheads="1"/>
          </p:cNvSpPr>
          <p:nvPr/>
        </p:nvSpPr>
        <p:spPr bwMode="auto">
          <a:xfrm>
            <a:off x="4124325" y="4475163"/>
            <a:ext cx="36147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[false 0.040] → </a:t>
            </a:r>
            <a:r>
              <a:rPr lang="ja-JP" altLang="en-US" sz="2800">
                <a:solidFill>
                  <a:srgbClr val="008000"/>
                </a:solidFill>
              </a:rPr>
              <a:t>消える</a:t>
            </a:r>
          </a:p>
        </p:txBody>
      </p:sp>
      <p:sp>
        <p:nvSpPr>
          <p:cNvPr id="39951" name="Text Box 22"/>
          <p:cNvSpPr txBox="1">
            <a:spLocks noChangeArrowheads="1"/>
          </p:cNvSpPr>
          <p:nvPr/>
        </p:nvSpPr>
        <p:spPr bwMode="auto">
          <a:xfrm>
            <a:off x="4105275" y="5541963"/>
            <a:ext cx="3508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(&lt;= 1500 5000) → true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39952" name="Rectangle 26"/>
          <p:cNvSpPr>
            <a:spLocks noChangeArrowheads="1"/>
          </p:cNvSpPr>
          <p:nvPr/>
        </p:nvSpPr>
        <p:spPr bwMode="auto">
          <a:xfrm>
            <a:off x="635000" y="3025775"/>
            <a:ext cx="1924050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9953" name="Rectangle 27"/>
          <p:cNvSpPr>
            <a:spLocks noChangeArrowheads="1"/>
          </p:cNvSpPr>
          <p:nvPr/>
        </p:nvSpPr>
        <p:spPr bwMode="auto">
          <a:xfrm>
            <a:off x="774700" y="4575175"/>
            <a:ext cx="2314575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9954" name="Rectangle 28"/>
          <p:cNvSpPr>
            <a:spLocks noChangeArrowheads="1"/>
          </p:cNvSpPr>
          <p:nvPr/>
        </p:nvSpPr>
        <p:spPr bwMode="auto">
          <a:xfrm>
            <a:off x="504825" y="5362575"/>
            <a:ext cx="3514725" cy="106680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9955" name="Rectangle 29"/>
          <p:cNvSpPr>
            <a:spLocks noChangeArrowheads="1"/>
          </p:cNvSpPr>
          <p:nvPr/>
        </p:nvSpPr>
        <p:spPr bwMode="auto">
          <a:xfrm>
            <a:off x="231775" y="746125"/>
            <a:ext cx="2762250" cy="3143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9131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938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3200"/>
              <a:t>(interest-rate</a:t>
            </a:r>
            <a:r>
              <a:rPr lang="ja-JP" altLang="en-US" sz="3200"/>
              <a:t> </a:t>
            </a:r>
            <a:r>
              <a:rPr lang="en-US" altLang="ja-JP" sz="3200"/>
              <a:t>1500) </a:t>
            </a:r>
            <a:r>
              <a:rPr lang="ja-JP" altLang="en-US" sz="3200"/>
              <a:t>から </a:t>
            </a:r>
            <a:r>
              <a:rPr lang="en-US" altLang="ja-JP" sz="3200"/>
              <a:t>0.045 </a:t>
            </a:r>
            <a:r>
              <a:rPr lang="ja-JP" altLang="en-US" sz="3200"/>
              <a:t>が得られる過程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44463" y="660400"/>
            <a:ext cx="6832600" cy="623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interest-rate</a:t>
            </a:r>
            <a:r>
              <a:rPr lang="ja-JP" altLang="en-US" sz="2800"/>
              <a:t> </a:t>
            </a:r>
            <a:r>
              <a:rPr lang="en-US" altLang="ja-JP" sz="2800"/>
              <a:t>1500)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1500 1000) 0.040]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1500 5000) 0.045]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[(&gt; 1500 5000) </a:t>
            </a:r>
            <a:r>
              <a:rPr lang="ja-JP" altLang="en-US" sz="2800"/>
              <a:t>0.050])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[false 0.040]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1500 5000) 0.045]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[(&gt; 1500 5000) </a:t>
            </a:r>
            <a:r>
              <a:rPr lang="ja-JP" altLang="en-US" sz="2800"/>
              <a:t>0.050])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[(&lt;= 1500 5000) 0.045]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[(&gt; 1500 5000) </a:t>
            </a:r>
            <a:r>
              <a:rPr lang="ja-JP" altLang="en-US" sz="2800"/>
              <a:t>0.050])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(cond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[true 0.045]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     [(&gt; 1500 5000) </a:t>
            </a:r>
            <a:r>
              <a:rPr lang="ja-JP" altLang="en-US" sz="2800"/>
              <a:t>0.050])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0.045</a:t>
            </a:r>
          </a:p>
        </p:txBody>
      </p:sp>
      <p:sp>
        <p:nvSpPr>
          <p:cNvPr id="40964" name="Rectangle 20"/>
          <p:cNvSpPr>
            <a:spLocks noChangeArrowheads="1"/>
          </p:cNvSpPr>
          <p:nvPr/>
        </p:nvSpPr>
        <p:spPr bwMode="auto">
          <a:xfrm>
            <a:off x="476250" y="1155700"/>
            <a:ext cx="3686175" cy="14890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0965" name="Line 21"/>
          <p:cNvSpPr>
            <a:spLocks noChangeShapeType="1"/>
          </p:cNvSpPr>
          <p:nvPr/>
        </p:nvSpPr>
        <p:spPr bwMode="auto">
          <a:xfrm flipH="1" flipV="1">
            <a:off x="2613025" y="2641600"/>
            <a:ext cx="311150" cy="7905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66" name="Text Box 22"/>
          <p:cNvSpPr txBox="1">
            <a:spLocks noChangeArrowheads="1"/>
          </p:cNvSpPr>
          <p:nvPr/>
        </p:nvSpPr>
        <p:spPr bwMode="auto">
          <a:xfrm>
            <a:off x="787400" y="3089275"/>
            <a:ext cx="7913688" cy="31099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	(</a:t>
            </a:r>
            <a:r>
              <a:rPr lang="en-US" altLang="ja-JP" sz="2800"/>
              <a:t>define (</a:t>
            </a:r>
            <a:r>
              <a:rPr lang="en-US" altLang="ja-JP" sz="2800">
                <a:solidFill>
                  <a:schemeClr val="accent2"/>
                </a:solidFill>
              </a:rPr>
              <a:t>interest-rate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[(&lt;=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1000) 0.040]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[(&lt;=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5000) 0.045]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[(&gt; 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en-US" altLang="ja-JP" sz="2800"/>
              <a:t> 5000) </a:t>
            </a:r>
            <a:r>
              <a:rPr lang="ja-JP" altLang="en-US" sz="2800"/>
              <a:t>0.050]))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の </a:t>
            </a:r>
            <a:r>
              <a:rPr lang="en-US" altLang="ja-JP" sz="2800">
                <a:solidFill>
                  <a:schemeClr val="tx2"/>
                </a:solidFill>
              </a:rPr>
              <a:t>amount</a:t>
            </a:r>
            <a:r>
              <a:rPr lang="ja-JP" altLang="en-US" sz="2800"/>
              <a:t> を </a:t>
            </a:r>
            <a:r>
              <a:rPr lang="en-US" altLang="ja-JP" sz="2800"/>
              <a:t>1500 </a:t>
            </a:r>
            <a:r>
              <a:rPr lang="ja-JP" altLang="en-US" sz="2800"/>
              <a:t>で置き換えたもの</a:t>
            </a:r>
          </a:p>
        </p:txBody>
      </p:sp>
      <p:sp>
        <p:nvSpPr>
          <p:cNvPr id="40967" name="Rectangle 23"/>
          <p:cNvSpPr>
            <a:spLocks noChangeArrowheads="1"/>
          </p:cNvSpPr>
          <p:nvPr/>
        </p:nvSpPr>
        <p:spPr bwMode="auto">
          <a:xfrm>
            <a:off x="1965325" y="4052888"/>
            <a:ext cx="3998913" cy="16668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0162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341438"/>
            <a:ext cx="8629650" cy="5380037"/>
          </a:xfrm>
        </p:spPr>
        <p:txBody>
          <a:bodyPr/>
          <a:lstStyle/>
          <a:p>
            <a:pPr eaLnBrk="1" hangingPunct="1">
              <a:lnSpc>
                <a:spcPct val="135000"/>
              </a:lnSpc>
            </a:pPr>
            <a:r>
              <a:rPr lang="ja-JP" altLang="en-US" sz="3600"/>
              <a:t>月 </a:t>
            </a:r>
            <a:r>
              <a:rPr lang="en-US" altLang="ja-JP" sz="3600">
                <a:solidFill>
                  <a:schemeClr val="tx2"/>
                </a:solidFill>
              </a:rPr>
              <a:t>month</a:t>
            </a:r>
            <a:r>
              <a:rPr lang="en-US" altLang="ja-JP" sz="3600"/>
              <a:t> </a:t>
            </a:r>
            <a:r>
              <a:rPr lang="ja-JP" altLang="en-US" sz="3600"/>
              <a:t>から，日数を求めるプログラム </a:t>
            </a:r>
            <a:r>
              <a:rPr lang="en-US" altLang="ja-JP" sz="3600">
                <a:solidFill>
                  <a:schemeClr val="accent2"/>
                </a:solidFill>
              </a:rPr>
              <a:t>easy-get-num-of-days</a:t>
            </a:r>
            <a:r>
              <a:rPr lang="en-US" altLang="ja-JP" sz="3600"/>
              <a:t> </a:t>
            </a:r>
            <a:r>
              <a:rPr lang="ja-JP" altLang="en-US" sz="3600"/>
              <a:t>を書く．ここでは、うるう年のことは考えない</a:t>
            </a:r>
            <a:endParaRPr lang="ja-JP" altLang="en-US" sz="2800"/>
          </a:p>
          <a:p>
            <a:pPr lvl="1" eaLnBrk="1" hangingPunct="1">
              <a:lnSpc>
                <a:spcPct val="135000"/>
              </a:lnSpc>
            </a:pPr>
            <a:r>
              <a:rPr lang="ja-JP" altLang="en-US">
                <a:solidFill>
                  <a:schemeClr val="tx2"/>
                </a:solidFill>
              </a:rPr>
              <a:t>比較演算と論理演算を組み合わせる</a:t>
            </a:r>
            <a:endParaRPr lang="ja-JP" altLang="en-US"/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	</a:t>
            </a:r>
            <a:endParaRPr lang="ja-JP" altLang="en-US" sz="2800">
              <a:solidFill>
                <a:schemeClr val="accent2"/>
              </a:solidFill>
              <a:latin typeface="CS Times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例題３．月の日数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065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42959" y="722681"/>
            <a:ext cx="78279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22384" y="1386256"/>
            <a:ext cx="6696075" cy="27305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(cond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[(= </a:t>
            </a:r>
            <a:r>
              <a:rPr lang="en-US" altLang="ja-JP" sz="2400">
                <a:solidFill>
                  <a:schemeClr val="tx2"/>
                </a:solidFill>
              </a:rPr>
              <a:t>month </a:t>
            </a:r>
            <a:r>
              <a:rPr lang="en-US" altLang="ja-JP" sz="2400"/>
              <a:t>2) 28]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(=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 4)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        </a:t>
            </a:r>
            <a:r>
              <a:rPr lang="en-US" altLang="ja-JP" sz="2400"/>
              <a:t>(=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 6)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</a:t>
            </a:r>
            <a:r>
              <a:rPr lang="en-US" altLang="ja-JP" sz="2400">
                <a:solidFill>
                  <a:schemeClr val="tx2"/>
                </a:solidFill>
              </a:rPr>
              <a:t>month </a:t>
            </a:r>
            <a:r>
              <a:rPr lang="en-US" altLang="ja-JP" sz="2400"/>
              <a:t>9)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</a:t>
            </a:r>
            <a:r>
              <a:rPr lang="en-US" altLang="ja-JP" sz="2400">
                <a:solidFill>
                  <a:schemeClr val="tx2"/>
                </a:solidFill>
              </a:rPr>
              <a:t> month</a:t>
            </a:r>
            <a:r>
              <a:rPr lang="en-US" altLang="ja-JP" sz="2400"/>
              <a:t> 11)) 30]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  <a:endParaRPr lang="en-US" altLang="ja-JP" sz="2800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63596" y="4021506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074180" y="6278563"/>
            <a:ext cx="5301276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644609" y="4666031"/>
            <a:ext cx="6696075" cy="15621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ja-JP" altLang="en-US" sz="2400"/>
              <a:t> </a:t>
            </a:r>
            <a:r>
              <a:rPr lang="en-US" altLang="ja-JP" sz="2400"/>
              <a:t>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ja-JP" altLang="en-US" sz="2400"/>
              <a:t> </a:t>
            </a:r>
            <a:r>
              <a:rPr lang="en-US" altLang="ja-JP" sz="2400"/>
              <a:t>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ja-JP" altLang="en-US" sz="2400"/>
              <a:t> </a:t>
            </a:r>
            <a:r>
              <a:rPr lang="en-US" altLang="ja-JP" sz="2400"/>
              <a:t>4)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「例題３．月の日数」の手順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14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249" y="1101471"/>
            <a:ext cx="7772400" cy="4983163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endParaRPr lang="ja-JP" altLang="en-US" dirty="0"/>
          </a:p>
          <a:p>
            <a:pPr eaLnBrk="1" hangingPunct="1">
              <a:lnSpc>
                <a:spcPct val="125000"/>
              </a:lnSpc>
            </a:pPr>
            <a:r>
              <a:rPr lang="ja-JP" altLang="en-US" dirty="0">
                <a:solidFill>
                  <a:schemeClr val="tx2"/>
                </a:solidFill>
              </a:rPr>
              <a:t>条件式</a:t>
            </a:r>
            <a:r>
              <a:rPr lang="ja-JP" altLang="en-US" dirty="0"/>
              <a:t>を使って，より役に立つプログラムを作れるようになる．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比較演算 （</a:t>
            </a:r>
            <a:r>
              <a:rPr lang="en-US" altLang="ja-JP" dirty="0"/>
              <a:t>&lt;</a:t>
            </a:r>
            <a:r>
              <a:rPr lang="ja-JP" altLang="en-US" dirty="0" err="1"/>
              <a:t>，</a:t>
            </a:r>
            <a:r>
              <a:rPr lang="en-US" altLang="ja-JP" dirty="0"/>
              <a:t>&lt;=</a:t>
            </a:r>
            <a:r>
              <a:rPr lang="ja-JP" altLang="en-US" dirty="0" err="1"/>
              <a:t>，</a:t>
            </a:r>
            <a:r>
              <a:rPr lang="en-US" altLang="ja-JP" dirty="0"/>
              <a:t>&gt;</a:t>
            </a:r>
            <a:r>
              <a:rPr lang="ja-JP" altLang="en-US" dirty="0" err="1"/>
              <a:t>，</a:t>
            </a:r>
            <a:r>
              <a:rPr lang="en-US" altLang="ja-JP" dirty="0"/>
              <a:t>&gt;=</a:t>
            </a:r>
            <a:r>
              <a:rPr lang="ja-JP" altLang="en-US" dirty="0" err="1"/>
              <a:t>，</a:t>
            </a:r>
            <a:r>
              <a:rPr lang="en-US" altLang="ja-JP" dirty="0"/>
              <a:t>=</a:t>
            </a:r>
            <a:r>
              <a:rPr lang="ja-JP" altLang="en-US" dirty="0"/>
              <a:t>）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条件式のキーワード： </a:t>
            </a:r>
            <a:r>
              <a:rPr lang="en-US" altLang="ja-JP" dirty="0" err="1"/>
              <a:t>cond</a:t>
            </a:r>
            <a:r>
              <a:rPr lang="en-US" altLang="ja-JP" dirty="0"/>
              <a:t>, else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奇数，偶数の判定（</a:t>
            </a:r>
            <a:r>
              <a:rPr lang="en-US" altLang="ja-JP" dirty="0"/>
              <a:t>odd?, even?</a:t>
            </a:r>
            <a:r>
              <a:rPr lang="ja-JP" altLang="en-US" dirty="0"/>
              <a:t>）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論理演算 （</a:t>
            </a:r>
            <a:r>
              <a:rPr lang="en-US" altLang="ja-JP" dirty="0"/>
              <a:t>and, or, not</a:t>
            </a:r>
            <a:r>
              <a:rPr lang="ja-JP" altLang="en-US" dirty="0"/>
              <a:t>）</a:t>
            </a:r>
          </a:p>
          <a:p>
            <a:pPr lvl="1" eaLnBrk="1" hangingPunct="1"/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6960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28575"/>
            <a:ext cx="7993063" cy="681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314575" y="4111625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936625"/>
            <a:ext cx="7537450" cy="228441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 flipV="1">
            <a:off x="3698875" y="3217863"/>
            <a:ext cx="227013" cy="873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0757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28575"/>
            <a:ext cx="7850188" cy="679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 flipH="1">
            <a:off x="2625725" y="2471738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96875" y="3605213"/>
            <a:ext cx="3521075" cy="346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805113" y="400050"/>
            <a:ext cx="5326062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easy-get-num-of-days </a:t>
            </a:r>
            <a:r>
              <a:rPr lang="en-US" altLang="ja-JP"/>
              <a:t>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month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4373563" y="4543425"/>
            <a:ext cx="4699000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31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76200" y="3935413"/>
            <a:ext cx="1009650" cy="2936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 flipV="1">
            <a:off x="1081088" y="4114800"/>
            <a:ext cx="3295650" cy="739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510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544345" y="2480562"/>
            <a:ext cx="3544887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668170" y="3115562"/>
            <a:ext cx="3349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easy-get-num-of-days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1350545" y="3148899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75895" y="2342449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6368632" y="3160012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6328945" y="2413887"/>
            <a:ext cx="6524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31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1317207" y="3768024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入力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6368632" y="3725162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出力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321845" y="4695124"/>
            <a:ext cx="2236787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１つの数値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6322595" y="4666549"/>
            <a:ext cx="2236787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１つの数値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3777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811213" y="2066925"/>
            <a:ext cx="7472362" cy="44370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easy-get-num-of-days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month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[(= </a:t>
            </a:r>
            <a:r>
              <a:rPr lang="en-US" altLang="ja-JP">
                <a:solidFill>
                  <a:schemeClr val="tx2"/>
                </a:solidFill>
              </a:rPr>
              <a:t>month </a:t>
            </a:r>
            <a:r>
              <a:rPr lang="en-US" altLang="ja-JP"/>
              <a:t>2) 28]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[(or (= </a:t>
            </a:r>
            <a:r>
              <a:rPr lang="en-US" altLang="ja-JP">
                <a:solidFill>
                  <a:schemeClr val="tx2"/>
                </a:solidFill>
              </a:rPr>
              <a:t>month</a:t>
            </a:r>
            <a:r>
              <a:rPr lang="en-US" altLang="ja-JP"/>
              <a:t>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            </a:t>
            </a:r>
            <a:r>
              <a:rPr lang="en-US" altLang="ja-JP"/>
              <a:t>(= </a:t>
            </a:r>
            <a:r>
              <a:rPr lang="en-US" altLang="ja-JP">
                <a:solidFill>
                  <a:schemeClr val="tx2"/>
                </a:solidFill>
              </a:rPr>
              <a:t>month</a:t>
            </a:r>
            <a:r>
              <a:rPr lang="en-US" altLang="ja-JP"/>
              <a:t>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(= </a:t>
            </a:r>
            <a:r>
              <a:rPr lang="en-US" altLang="ja-JP">
                <a:solidFill>
                  <a:schemeClr val="tx2"/>
                </a:solidFill>
              </a:rPr>
              <a:t>month </a:t>
            </a:r>
            <a:r>
              <a:rPr lang="en-US" altLang="ja-JP"/>
              <a:t>9)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(=</a:t>
            </a:r>
            <a:r>
              <a:rPr lang="en-US" altLang="ja-JP">
                <a:solidFill>
                  <a:schemeClr val="tx2"/>
                </a:solidFill>
              </a:rPr>
              <a:t> month</a:t>
            </a:r>
            <a:r>
              <a:rPr lang="en-US" altLang="ja-JP"/>
              <a:t> 11)) 30]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[else 31]))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833149" y="5680075"/>
            <a:ext cx="4494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</a:rPr>
              <a:t>値を１つ受け取る（入力）</a:t>
            </a:r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 flipV="1">
            <a:off x="6480175" y="2584450"/>
            <a:ext cx="871538" cy="30956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252788" y="1089025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 flipH="1">
            <a:off x="3897313" y="1682750"/>
            <a:ext cx="144462" cy="5127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011238" y="2201863"/>
            <a:ext cx="1095375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 flipH="1">
            <a:off x="1612900" y="1681163"/>
            <a:ext cx="160338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30213" y="822325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47115" name="Line 12"/>
          <p:cNvSpPr>
            <a:spLocks noChangeShapeType="1"/>
          </p:cNvSpPr>
          <p:nvPr/>
        </p:nvSpPr>
        <p:spPr bwMode="auto">
          <a:xfrm flipV="1">
            <a:off x="2306638" y="4659313"/>
            <a:ext cx="39687" cy="46513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6" name="Rectangle 14"/>
          <p:cNvSpPr>
            <a:spLocks noChangeArrowheads="1"/>
          </p:cNvSpPr>
          <p:nvPr/>
        </p:nvSpPr>
        <p:spPr bwMode="auto">
          <a:xfrm>
            <a:off x="2274888" y="2197100"/>
            <a:ext cx="3587750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7117" name="Rectangle 15"/>
          <p:cNvSpPr>
            <a:spLocks noChangeArrowheads="1"/>
          </p:cNvSpPr>
          <p:nvPr/>
        </p:nvSpPr>
        <p:spPr bwMode="auto">
          <a:xfrm>
            <a:off x="5903913" y="2205038"/>
            <a:ext cx="1100137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easy-get-</a:t>
            </a:r>
            <a:r>
              <a:rPr lang="en-US" altLang="ja-JP" sz="4000" dirty="0" err="1"/>
              <a:t>num</a:t>
            </a:r>
            <a:r>
              <a:rPr lang="en-US" altLang="ja-JP" sz="4000" dirty="0"/>
              <a:t>-of-days </a:t>
            </a:r>
            <a:r>
              <a:rPr lang="ja-JP" altLang="en-US" sz="4000" dirty="0"/>
              <a:t>関数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6277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49288" y="0"/>
            <a:ext cx="7772400" cy="935038"/>
          </a:xfrm>
        </p:spPr>
        <p:txBody>
          <a:bodyPr/>
          <a:lstStyle/>
          <a:p>
            <a:pPr eaLnBrk="1" hangingPunct="1"/>
            <a:r>
              <a:rPr lang="ja-JP" altLang="en-US"/>
              <a:t>例題４．ステップ実行</a:t>
            </a:r>
            <a:r>
              <a:rPr lang="en-US" altLang="ja-JP"/>
              <a:t>　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4838" y="857250"/>
            <a:ext cx="7629525" cy="2325688"/>
          </a:xfrm>
        </p:spPr>
        <p:txBody>
          <a:bodyPr/>
          <a:lstStyle/>
          <a:p>
            <a:pPr eaLnBrk="1" hangingPunct="1"/>
            <a:r>
              <a:rPr lang="ja-JP" altLang="en-US" sz="2800"/>
              <a:t>関数 </a:t>
            </a:r>
            <a:r>
              <a:rPr lang="en-US" altLang="ja-JP" sz="2800">
                <a:solidFill>
                  <a:schemeClr val="accent2"/>
                </a:solidFill>
              </a:rPr>
              <a:t>easy-get-num-of-days</a:t>
            </a:r>
            <a:r>
              <a:rPr lang="en-US" altLang="ja-JP" sz="2800"/>
              <a:t> </a:t>
            </a:r>
            <a:r>
              <a:rPr lang="ja-JP" altLang="en-US" sz="2800"/>
              <a:t>（例題３）について，実行結果に至る過程を見る</a:t>
            </a:r>
          </a:p>
          <a:p>
            <a:pPr lvl="1" eaLnBrk="1" hangingPunct="1"/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en-US" altLang="ja-JP" sz="2400"/>
              <a:t> 1) </a:t>
            </a:r>
            <a:r>
              <a:rPr lang="ja-JP" altLang="en-US" sz="2400"/>
              <a:t>から </a:t>
            </a:r>
            <a:r>
              <a:rPr lang="en-US" altLang="ja-JP" sz="2400"/>
              <a:t>31 </a:t>
            </a:r>
            <a:r>
              <a:rPr lang="ja-JP" altLang="en-US" sz="2400"/>
              <a:t>に至る過程を見る</a:t>
            </a:r>
          </a:p>
          <a:p>
            <a:pPr lvl="1" eaLnBrk="1" hangingPunct="1"/>
            <a:r>
              <a:rPr lang="en-US" altLang="ja-JP" sz="2400"/>
              <a:t>DrScheme </a:t>
            </a:r>
            <a:r>
              <a:rPr lang="ja-JP" altLang="en-US" sz="2400"/>
              <a:t>の </a:t>
            </a:r>
            <a:r>
              <a:rPr lang="en-US" altLang="ja-JP" sz="2400"/>
              <a:t>stepper </a:t>
            </a:r>
            <a:r>
              <a:rPr lang="ja-JP" altLang="en-US" sz="2400"/>
              <a:t>を使用する</a:t>
            </a:r>
            <a:endParaRPr lang="ja-JP" altLang="en-US" sz="1800"/>
          </a:p>
          <a:p>
            <a:pPr eaLnBrk="1" hangingPunct="1">
              <a:buFontTx/>
              <a:buNone/>
            </a:pPr>
            <a:endParaRPr lang="ja-JP" altLang="en-US" sz="2800"/>
          </a:p>
          <a:p>
            <a:pPr eaLnBrk="1" hangingPunct="1"/>
            <a:endParaRPr lang="ja-JP" altLang="en-US" sz="200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124075" y="3429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598613" y="2982913"/>
            <a:ext cx="5724525" cy="35401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easy-get-num-of-days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month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[(= </a:t>
            </a:r>
            <a:r>
              <a:rPr lang="en-US" altLang="ja-JP" sz="2800">
                <a:solidFill>
                  <a:schemeClr val="tx2"/>
                </a:solidFill>
              </a:rPr>
              <a:t>month </a:t>
            </a:r>
            <a:r>
              <a:rPr lang="en-US" altLang="ja-JP" sz="2800"/>
              <a:t>2) 28]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[(or (= </a:t>
            </a:r>
            <a:r>
              <a:rPr lang="en-US" altLang="ja-JP" sz="2800">
                <a:solidFill>
                  <a:schemeClr val="tx2"/>
                </a:solidFill>
              </a:rPr>
              <a:t>month</a:t>
            </a:r>
            <a:r>
              <a:rPr lang="en-US" altLang="ja-JP" sz="2800"/>
              <a:t>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            </a:t>
            </a:r>
            <a:r>
              <a:rPr lang="en-US" altLang="ja-JP" sz="2800"/>
              <a:t>(= </a:t>
            </a:r>
            <a:r>
              <a:rPr lang="en-US" altLang="ja-JP" sz="2800">
                <a:solidFill>
                  <a:schemeClr val="tx2"/>
                </a:solidFill>
              </a:rPr>
              <a:t>month</a:t>
            </a:r>
            <a:r>
              <a:rPr lang="en-US" altLang="ja-JP" sz="2800"/>
              <a:t>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(= </a:t>
            </a:r>
            <a:r>
              <a:rPr lang="en-US" altLang="ja-JP" sz="2800">
                <a:solidFill>
                  <a:schemeClr val="tx2"/>
                </a:solidFill>
              </a:rPr>
              <a:t>month </a:t>
            </a:r>
            <a:r>
              <a:rPr lang="en-US" altLang="ja-JP" sz="2800"/>
              <a:t>9)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(=</a:t>
            </a:r>
            <a:r>
              <a:rPr lang="en-US" altLang="ja-JP" sz="2800">
                <a:solidFill>
                  <a:schemeClr val="tx2"/>
                </a:solidFill>
              </a:rPr>
              <a:t> month</a:t>
            </a:r>
            <a:r>
              <a:rPr lang="en-US" altLang="ja-JP" sz="2800"/>
              <a:t> 11)) 30]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[else 31]))</a:t>
            </a:r>
            <a:endParaRPr lang="ja-JP" altLang="en-US" sz="1800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4016375" y="4137025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	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56CA-CE56-4185-A80B-A31D2BD763C6}" type="slidenum">
              <a:rPr lang="ja-JP" altLang="en-US" smtClean="0"/>
              <a:pPr>
                <a:defRPr/>
              </a:pPr>
              <a:t>44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884716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21845" y="566922"/>
            <a:ext cx="6802438" cy="127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4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4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4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936208" y="1835334"/>
            <a:ext cx="6696075" cy="33512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[(= </a:t>
            </a:r>
            <a:r>
              <a:rPr lang="en-US" altLang="ja-JP" sz="2400">
                <a:solidFill>
                  <a:schemeClr val="tx2"/>
                </a:solidFill>
              </a:rPr>
              <a:t>month </a:t>
            </a:r>
            <a:r>
              <a:rPr lang="en-US" altLang="ja-JP" sz="2400"/>
              <a:t>2) 28]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[(or (=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            </a:t>
            </a:r>
            <a:r>
              <a:rPr lang="en-US" altLang="ja-JP" sz="2400"/>
              <a:t>(=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(= </a:t>
            </a:r>
            <a:r>
              <a:rPr lang="en-US" altLang="ja-JP" sz="2400">
                <a:solidFill>
                  <a:schemeClr val="tx2"/>
                </a:solidFill>
              </a:rPr>
              <a:t>month </a:t>
            </a:r>
            <a:r>
              <a:rPr lang="en-US" altLang="ja-JP" sz="2400"/>
              <a:t>9)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(=</a:t>
            </a:r>
            <a:r>
              <a:rPr lang="en-US" altLang="ja-JP" sz="2400">
                <a:solidFill>
                  <a:schemeClr val="tx2"/>
                </a:solidFill>
              </a:rPr>
              <a:t> month</a:t>
            </a:r>
            <a:r>
              <a:rPr lang="en-US" altLang="ja-JP" sz="2400"/>
              <a:t> 11)) 30]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ja-JP" altLang="en-US" sz="2400"/>
              <a:t> </a:t>
            </a:r>
            <a:r>
              <a:rPr lang="en-US" altLang="ja-JP" sz="2400"/>
              <a:t>1)</a:t>
            </a:r>
            <a:endParaRPr lang="ja-JP" altLang="en-US" sz="2400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53608" y="5067484"/>
            <a:ext cx="7715250" cy="134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2. DrScheme </a:t>
            </a:r>
            <a:r>
              <a:rPr lang="ja-JP" altLang="en-US" sz="2400"/>
              <a:t>を使って，ステップ実行の様子を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確認しなさい　 （</a:t>
            </a:r>
            <a:r>
              <a:rPr lang="en-US" altLang="ja-JP" sz="2400"/>
              <a:t>Step </a:t>
            </a:r>
            <a:r>
              <a:rPr lang="ja-JP" altLang="en-US" sz="2400"/>
              <a:t>ボタン，</a:t>
            </a:r>
            <a:r>
              <a:rPr lang="en-US" altLang="ja-JP" sz="2400"/>
              <a:t>Next </a:t>
            </a:r>
            <a:r>
              <a:rPr lang="ja-JP" altLang="en-US" sz="2400"/>
              <a:t>ボタンを使用）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 sz="2000"/>
              <a:t>　理解しながら進むこと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945154" y="6337300"/>
            <a:ext cx="5301275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次は，例題５に進んでください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>
            <a:off x="5705058" y="4829359"/>
            <a:ext cx="1247775" cy="1349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6708358" y="4362634"/>
            <a:ext cx="1979612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例題３に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１行書き加える</a:t>
            </a: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6462295" y="2933884"/>
            <a:ext cx="2646363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例題３と同じ</a:t>
            </a:r>
          </a:p>
        </p:txBody>
      </p:sp>
      <p:sp>
        <p:nvSpPr>
          <p:cNvPr id="49162" name="Rectangle 11"/>
          <p:cNvSpPr>
            <a:spLocks noChangeArrowheads="1"/>
          </p:cNvSpPr>
          <p:nvPr/>
        </p:nvSpPr>
        <p:spPr bwMode="auto">
          <a:xfrm>
            <a:off x="961608" y="4808722"/>
            <a:ext cx="4756150" cy="35083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9163" name="Rectangle 12"/>
          <p:cNvSpPr>
            <a:spLocks noChangeArrowheads="1"/>
          </p:cNvSpPr>
          <p:nvPr/>
        </p:nvSpPr>
        <p:spPr bwMode="auto">
          <a:xfrm>
            <a:off x="958433" y="1870259"/>
            <a:ext cx="4905375" cy="29273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49164" name="Line 13"/>
          <p:cNvSpPr>
            <a:spLocks noChangeShapeType="1"/>
          </p:cNvSpPr>
          <p:nvPr/>
        </p:nvSpPr>
        <p:spPr bwMode="auto">
          <a:xfrm flipH="1">
            <a:off x="5847933" y="3289484"/>
            <a:ext cx="615950" cy="984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「例題４．ステップ実行」の手順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8122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3200"/>
              <a:t>(</a:t>
            </a:r>
            <a:r>
              <a:rPr lang="en-US" altLang="ja-JP" sz="2800"/>
              <a:t>easy-get-num-of-days 1) </a:t>
            </a:r>
            <a:r>
              <a:rPr lang="ja-JP" altLang="en-US" sz="2800"/>
              <a:t>から </a:t>
            </a:r>
            <a:r>
              <a:rPr lang="en-US" altLang="ja-JP" sz="2800"/>
              <a:t>31 </a:t>
            </a:r>
            <a:r>
              <a:rPr lang="ja-JP" altLang="en-US" sz="2800"/>
              <a:t>が得られる過程 </a:t>
            </a:r>
            <a:r>
              <a:rPr lang="en-US" altLang="ja-JP" sz="2800"/>
              <a:t>(1/3)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30188" y="603250"/>
            <a:ext cx="7010400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en-US" altLang="ja-JP" sz="2400"/>
              <a:t> 1)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[(= 1 2) 28]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(= 1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        </a:t>
            </a:r>
            <a:r>
              <a:rPr lang="en-US" altLang="ja-JP" sz="2400"/>
              <a:t>(= 1 6)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 9)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[false 28]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(= 1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        </a:t>
            </a:r>
            <a:r>
              <a:rPr lang="en-US" altLang="ja-JP" sz="2400"/>
              <a:t>(= 1 6)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 9)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  <a:endParaRPr lang="ja-JP" altLang="en-US" sz="24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(= 1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        </a:t>
            </a:r>
            <a:r>
              <a:rPr lang="en-US" altLang="ja-JP" sz="2400"/>
              <a:t>(= 1 6)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 9)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  <a:endParaRPr lang="ja-JP" altLang="en-US" sz="2400"/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3449638" y="46355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252413" y="976313"/>
            <a:ext cx="8872537" cy="58340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4473575" y="6307931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28950" y="1133475"/>
            <a:ext cx="2889250" cy="17018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(cond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[(= month 2) 28]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[(or (= month 4)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            </a:t>
            </a:r>
            <a:r>
              <a:rPr lang="en-US" altLang="ja-JP" sz="2000">
                <a:solidFill>
                  <a:srgbClr val="008000"/>
                </a:solidFill>
              </a:rPr>
              <a:t>(= month 6)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        (= month 9)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         (= month 11)) 30]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  [else 31]))</a:t>
            </a:r>
            <a:endParaRPr lang="ja-JP" altLang="en-US" sz="2000">
              <a:solidFill>
                <a:srgbClr val="008000"/>
              </a:solidFill>
            </a:endParaRP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5948363" y="1676400"/>
            <a:ext cx="3162300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に </a:t>
            </a:r>
            <a:r>
              <a:rPr lang="en-US" altLang="ja-JP" sz="2000">
                <a:solidFill>
                  <a:srgbClr val="008000"/>
                </a:solidFill>
              </a:rPr>
              <a:t>month = 1 </a:t>
            </a:r>
            <a:r>
              <a:rPr lang="ja-JP" altLang="en-US" sz="20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50185" name="Text Box 11"/>
          <p:cNvSpPr txBox="1">
            <a:spLocks noChangeArrowheads="1"/>
          </p:cNvSpPr>
          <p:nvPr/>
        </p:nvSpPr>
        <p:spPr bwMode="auto">
          <a:xfrm>
            <a:off x="2932113" y="3663950"/>
            <a:ext cx="2359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(= 1 2) → false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50186" name="Rectangle 16"/>
          <p:cNvSpPr>
            <a:spLocks noChangeArrowheads="1"/>
          </p:cNvSpPr>
          <p:nvPr/>
        </p:nvSpPr>
        <p:spPr bwMode="auto">
          <a:xfrm>
            <a:off x="249238" y="630238"/>
            <a:ext cx="3201987" cy="298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0187" name="Text Box 17"/>
          <p:cNvSpPr txBox="1">
            <a:spLocks noChangeArrowheads="1"/>
          </p:cNvSpPr>
          <p:nvPr/>
        </p:nvSpPr>
        <p:spPr bwMode="auto">
          <a:xfrm>
            <a:off x="2901950" y="5570538"/>
            <a:ext cx="36147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[false 0.040] → </a:t>
            </a:r>
            <a:r>
              <a:rPr lang="ja-JP" altLang="en-US" sz="2800">
                <a:solidFill>
                  <a:srgbClr val="008000"/>
                </a:solidFill>
              </a:rPr>
              <a:t>消える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4891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3200"/>
              <a:t>(</a:t>
            </a:r>
            <a:r>
              <a:rPr lang="en-US" altLang="ja-JP" sz="2800"/>
              <a:t>easy-get-num-of-days 1) </a:t>
            </a:r>
            <a:r>
              <a:rPr lang="ja-JP" altLang="en-US" sz="2800"/>
              <a:t>から </a:t>
            </a:r>
            <a:r>
              <a:rPr lang="en-US" altLang="ja-JP" sz="2800"/>
              <a:t>31 </a:t>
            </a:r>
            <a:r>
              <a:rPr lang="ja-JP" altLang="en-US" sz="2800"/>
              <a:t>が得られる過程 </a:t>
            </a:r>
            <a:r>
              <a:rPr lang="en-US" altLang="ja-JP" sz="2800"/>
              <a:t>(1/3)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30188" y="603250"/>
            <a:ext cx="7010400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en-US" altLang="ja-JP" sz="2400"/>
              <a:t> 1)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[(= 1 2) 28]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(= 1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        </a:t>
            </a:r>
            <a:r>
              <a:rPr lang="en-US" altLang="ja-JP" sz="2400"/>
              <a:t>(= 1 6)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 9)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[false 28]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(= 1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        </a:t>
            </a:r>
            <a:r>
              <a:rPr lang="en-US" altLang="ja-JP" sz="2400"/>
              <a:t>(= 1 6)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 9)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  <a:endParaRPr lang="ja-JP" altLang="en-US" sz="24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(= 1 4)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        </a:t>
            </a:r>
            <a:r>
              <a:rPr lang="en-US" altLang="ja-JP" sz="2400"/>
              <a:t>(= 1 6)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 9)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  <a:endParaRPr lang="ja-JP" altLang="en-US" sz="2400"/>
          </a:p>
        </p:txBody>
      </p:sp>
      <p:sp>
        <p:nvSpPr>
          <p:cNvPr id="51204" name="Rectangle 12"/>
          <p:cNvSpPr>
            <a:spLocks noChangeArrowheads="1"/>
          </p:cNvSpPr>
          <p:nvPr/>
        </p:nvSpPr>
        <p:spPr bwMode="auto">
          <a:xfrm>
            <a:off x="522288" y="942975"/>
            <a:ext cx="4532312" cy="20653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1205" name="Line 13"/>
          <p:cNvSpPr>
            <a:spLocks noChangeShapeType="1"/>
          </p:cNvSpPr>
          <p:nvPr/>
        </p:nvSpPr>
        <p:spPr bwMode="auto">
          <a:xfrm flipH="1" flipV="1">
            <a:off x="2513013" y="3043238"/>
            <a:ext cx="244475" cy="118903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206" name="Text Box 14"/>
          <p:cNvSpPr txBox="1">
            <a:spLocks noChangeArrowheads="1"/>
          </p:cNvSpPr>
          <p:nvPr/>
        </p:nvSpPr>
        <p:spPr bwMode="auto">
          <a:xfrm>
            <a:off x="146050" y="3268663"/>
            <a:ext cx="8866188" cy="3406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	(define (</a:t>
            </a:r>
            <a:r>
              <a:rPr lang="en-US" altLang="ja-JP" sz="2400">
                <a:solidFill>
                  <a:schemeClr val="accent2"/>
                </a:solidFill>
              </a:rPr>
              <a:t>easy-get-num-of-days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	  (cond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	    [(= </a:t>
            </a:r>
            <a:r>
              <a:rPr lang="en-US" altLang="ja-JP" sz="2400">
                <a:solidFill>
                  <a:schemeClr val="tx2"/>
                </a:solidFill>
              </a:rPr>
              <a:t>month </a:t>
            </a:r>
            <a:r>
              <a:rPr lang="en-US" altLang="ja-JP" sz="2400"/>
              <a:t>2) 28]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	    [(or (=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 4)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	            </a:t>
            </a:r>
            <a:r>
              <a:rPr lang="en-US" altLang="ja-JP" sz="2400"/>
              <a:t>(=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 6)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	            (= </a:t>
            </a:r>
            <a:r>
              <a:rPr lang="en-US" altLang="ja-JP" sz="2400">
                <a:solidFill>
                  <a:schemeClr val="tx2"/>
                </a:solidFill>
              </a:rPr>
              <a:t>month </a:t>
            </a:r>
            <a:r>
              <a:rPr lang="en-US" altLang="ja-JP" sz="2400"/>
              <a:t>9)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	            (=</a:t>
            </a:r>
            <a:r>
              <a:rPr lang="en-US" altLang="ja-JP" sz="2400">
                <a:solidFill>
                  <a:schemeClr val="tx2"/>
                </a:solidFill>
              </a:rPr>
              <a:t> month</a:t>
            </a:r>
            <a:r>
              <a:rPr lang="en-US" altLang="ja-JP" sz="2400"/>
              <a:t> 11)) 30]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	   [else 31]))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の </a:t>
            </a:r>
            <a:r>
              <a:rPr lang="en-US" altLang="ja-JP" sz="2400">
                <a:solidFill>
                  <a:schemeClr val="tx2"/>
                </a:solidFill>
              </a:rPr>
              <a:t>month</a:t>
            </a:r>
            <a:r>
              <a:rPr lang="en-US" altLang="ja-JP" sz="2400"/>
              <a:t> </a:t>
            </a:r>
            <a:r>
              <a:rPr lang="ja-JP" altLang="en-US" sz="2400"/>
              <a:t>を </a:t>
            </a:r>
            <a:r>
              <a:rPr lang="en-US" altLang="ja-JP" sz="2400"/>
              <a:t>1 </a:t>
            </a:r>
            <a:r>
              <a:rPr lang="ja-JP" altLang="en-US" sz="2400"/>
              <a:t>で置き換えたもの</a:t>
            </a:r>
          </a:p>
        </p:txBody>
      </p:sp>
      <p:sp>
        <p:nvSpPr>
          <p:cNvPr id="51207" name="Rectangle 15"/>
          <p:cNvSpPr>
            <a:spLocks noChangeArrowheads="1"/>
          </p:cNvSpPr>
          <p:nvPr/>
        </p:nvSpPr>
        <p:spPr bwMode="auto">
          <a:xfrm>
            <a:off x="1262063" y="4035425"/>
            <a:ext cx="3067050" cy="22621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9390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9688"/>
            <a:ext cx="9144000" cy="641351"/>
          </a:xfrm>
        </p:spPr>
        <p:txBody>
          <a:bodyPr/>
          <a:lstStyle/>
          <a:p>
            <a:pPr eaLnBrk="1" hangingPunct="1"/>
            <a:r>
              <a:rPr lang="en-US" altLang="ja-JP" sz="3200"/>
              <a:t>(</a:t>
            </a:r>
            <a:r>
              <a:rPr lang="en-US" altLang="ja-JP" sz="2800"/>
              <a:t>easy-get-num-of-days 1) </a:t>
            </a:r>
            <a:r>
              <a:rPr lang="ja-JP" altLang="en-US" sz="2800"/>
              <a:t>から </a:t>
            </a:r>
            <a:r>
              <a:rPr lang="en-US" altLang="ja-JP" sz="2800"/>
              <a:t>31 </a:t>
            </a:r>
            <a:r>
              <a:rPr lang="ja-JP" altLang="en-US" sz="2800"/>
              <a:t>が得られる過程 </a:t>
            </a:r>
            <a:r>
              <a:rPr lang="en-US" altLang="ja-JP" sz="2800"/>
              <a:t>(2/3)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30188" y="517525"/>
            <a:ext cx="7010400" cy="660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false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        </a:t>
            </a:r>
            <a:r>
              <a:rPr lang="en-US" altLang="ja-JP" sz="2400"/>
              <a:t>(= 1 6)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 9)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  <a:endParaRPr lang="ja-JP" altLang="en-US" sz="2400"/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(= 1 9)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false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(= 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en-US" altLang="ja-JP" sz="2400"/>
              <a:t>11)) 30]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[(or false) 30]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[else 31]))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252413" y="595313"/>
            <a:ext cx="8872537" cy="62150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2229" name="Text Box 6"/>
          <p:cNvSpPr txBox="1">
            <a:spLocks noChangeArrowheads="1"/>
          </p:cNvSpPr>
          <p:nvPr/>
        </p:nvSpPr>
        <p:spPr bwMode="auto">
          <a:xfrm>
            <a:off x="4572000" y="6482299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52230" name="Text Box 9"/>
          <p:cNvSpPr txBox="1">
            <a:spLocks noChangeArrowheads="1"/>
          </p:cNvSpPr>
          <p:nvPr/>
        </p:nvSpPr>
        <p:spPr bwMode="auto">
          <a:xfrm>
            <a:off x="2986088" y="1247775"/>
            <a:ext cx="2359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(= 1 4) → false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52231" name="Text Box 11"/>
          <p:cNvSpPr txBox="1">
            <a:spLocks noChangeArrowheads="1"/>
          </p:cNvSpPr>
          <p:nvPr/>
        </p:nvSpPr>
        <p:spPr bwMode="auto">
          <a:xfrm>
            <a:off x="3006725" y="5122863"/>
            <a:ext cx="2476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false → </a:t>
            </a:r>
            <a:r>
              <a:rPr lang="ja-JP" altLang="en-US" sz="2800">
                <a:solidFill>
                  <a:srgbClr val="008000"/>
                </a:solidFill>
              </a:rPr>
              <a:t>消える</a:t>
            </a:r>
          </a:p>
        </p:txBody>
      </p:sp>
      <p:sp>
        <p:nvSpPr>
          <p:cNvPr id="52232" name="Text Box 12"/>
          <p:cNvSpPr txBox="1">
            <a:spLocks noChangeArrowheads="1"/>
          </p:cNvSpPr>
          <p:nvPr/>
        </p:nvSpPr>
        <p:spPr bwMode="auto">
          <a:xfrm>
            <a:off x="2989263" y="2727325"/>
            <a:ext cx="2476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false → </a:t>
            </a:r>
            <a:r>
              <a:rPr lang="ja-JP" altLang="en-US" sz="2800">
                <a:solidFill>
                  <a:srgbClr val="008000"/>
                </a:solidFill>
              </a:rPr>
              <a:t>消える</a:t>
            </a:r>
          </a:p>
        </p:txBody>
      </p:sp>
      <p:sp>
        <p:nvSpPr>
          <p:cNvPr id="52233" name="Text Box 13"/>
          <p:cNvSpPr txBox="1">
            <a:spLocks noChangeArrowheads="1"/>
          </p:cNvSpPr>
          <p:nvPr/>
        </p:nvSpPr>
        <p:spPr bwMode="auto">
          <a:xfrm>
            <a:off x="2994025" y="3979863"/>
            <a:ext cx="23590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(= 1 9) → false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52234" name="Text Box 14"/>
          <p:cNvSpPr txBox="1">
            <a:spLocks noChangeArrowheads="1"/>
          </p:cNvSpPr>
          <p:nvPr/>
        </p:nvSpPr>
        <p:spPr bwMode="auto">
          <a:xfrm>
            <a:off x="3025775" y="6073775"/>
            <a:ext cx="2536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(= 1 11) → false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8601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9688"/>
            <a:ext cx="9144000" cy="641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</a:t>
            </a:r>
            <a:r>
              <a:rPr lang="en-US" altLang="ja-JP" sz="3200"/>
              <a:t>easy-get-num-of-days 1) </a:t>
            </a:r>
            <a:r>
              <a:rPr lang="ja-JP" altLang="en-US" sz="3200"/>
              <a:t>から </a:t>
            </a:r>
            <a:r>
              <a:rPr lang="en-US" altLang="ja-JP" sz="3200"/>
              <a:t>31 </a:t>
            </a:r>
            <a:r>
              <a:rPr lang="ja-JP" altLang="en-US" sz="3200"/>
              <a:t>が得られる過程 </a:t>
            </a:r>
            <a:r>
              <a:rPr lang="en-US" altLang="ja-JP" sz="3200"/>
              <a:t>(3)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57175" y="852488"/>
            <a:ext cx="7010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[false 30]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[else 31]))</a:t>
            </a:r>
            <a:endParaRPr lang="ja-JP" altLang="en-US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31</a:t>
            </a:r>
            <a:endParaRPr lang="ja-JP" altLang="en-US" sz="280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252413" y="958850"/>
            <a:ext cx="8872537" cy="12747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5391150" y="1779588"/>
            <a:ext cx="38782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986088" y="1247775"/>
            <a:ext cx="2681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(or false) → false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1476375" y="2182813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出力結果</a:t>
            </a:r>
          </a:p>
        </p:txBody>
      </p:sp>
      <p:sp>
        <p:nvSpPr>
          <p:cNvPr id="53256" name="Rectangle 12"/>
          <p:cNvSpPr>
            <a:spLocks noChangeArrowheads="1"/>
          </p:cNvSpPr>
          <p:nvPr/>
        </p:nvSpPr>
        <p:spPr bwMode="auto">
          <a:xfrm>
            <a:off x="520700" y="2259013"/>
            <a:ext cx="874713" cy="298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31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9925" y="1630363"/>
            <a:ext cx="5648325" cy="471805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3600"/>
              <a:t>  演算子            意味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3200">
                <a:solidFill>
                  <a:srgbClr val="006600"/>
                </a:solidFill>
              </a:rPr>
              <a:t>＜                     より小さい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3200">
                <a:solidFill>
                  <a:srgbClr val="006600"/>
                </a:solidFill>
              </a:rPr>
              <a:t>＜＝                 以下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3200">
                <a:solidFill>
                  <a:srgbClr val="006600"/>
                </a:solidFill>
              </a:rPr>
              <a:t>＞                     より大きい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3200">
                <a:solidFill>
                  <a:srgbClr val="006600"/>
                </a:solidFill>
              </a:rPr>
              <a:t>＞＝                 以上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r>
              <a:rPr lang="ja-JP" altLang="en-US" sz="3200">
                <a:solidFill>
                  <a:srgbClr val="006600"/>
                </a:solidFill>
              </a:rPr>
              <a:t>＝                     等しい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endParaRPr lang="ja-JP" altLang="en-US" sz="3200">
              <a:solidFill>
                <a:srgbClr val="0066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58800" y="1273175"/>
            <a:ext cx="7772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比較演算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380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0038" y="1341438"/>
            <a:ext cx="8629650" cy="5380037"/>
          </a:xfrm>
        </p:spPr>
        <p:txBody>
          <a:bodyPr/>
          <a:lstStyle/>
          <a:p>
            <a:pPr eaLnBrk="1" hangingPunct="1">
              <a:lnSpc>
                <a:spcPct val="135000"/>
              </a:lnSpc>
            </a:pPr>
            <a:r>
              <a:rPr lang="ja-JP" altLang="en-US" sz="3600"/>
              <a:t>西暦年 </a:t>
            </a:r>
            <a:r>
              <a:rPr lang="en-US" altLang="ja-JP" sz="3600">
                <a:solidFill>
                  <a:schemeClr val="tx2"/>
                </a:solidFill>
              </a:rPr>
              <a:t>year</a:t>
            </a:r>
            <a:r>
              <a:rPr lang="en-US" altLang="ja-JP" sz="3600"/>
              <a:t> </a:t>
            </a:r>
            <a:r>
              <a:rPr lang="ja-JP" altLang="en-US" sz="3600"/>
              <a:t>から，うるう年であるかを求める関数 </a:t>
            </a:r>
            <a:r>
              <a:rPr lang="en-US" altLang="ja-JP" sz="3600">
                <a:solidFill>
                  <a:schemeClr val="accent2"/>
                </a:solidFill>
              </a:rPr>
              <a:t>is-leap?</a:t>
            </a:r>
            <a:r>
              <a:rPr lang="en-US" altLang="ja-JP" sz="3600"/>
              <a:t> </a:t>
            </a:r>
            <a:r>
              <a:rPr lang="ja-JP" altLang="en-US" sz="3600"/>
              <a:t>を作り，実行する</a:t>
            </a:r>
            <a:endParaRPr lang="ja-JP" altLang="en-US" sz="2800"/>
          </a:p>
          <a:p>
            <a:pPr lvl="1" eaLnBrk="1" hangingPunct="1">
              <a:lnSpc>
                <a:spcPct val="135000"/>
              </a:lnSpc>
            </a:pPr>
            <a:r>
              <a:rPr lang="ja-JP" altLang="en-US"/>
              <a:t>うるう年の判定のために，比較演算と論理演算を組み合わせる</a:t>
            </a:r>
          </a:p>
          <a:p>
            <a:pPr lvl="1" eaLnBrk="1" hangingPunct="1">
              <a:lnSpc>
                <a:spcPct val="135000"/>
              </a:lnSpc>
            </a:pPr>
            <a:r>
              <a:rPr lang="ja-JP" altLang="en-US"/>
              <a:t>西暦年が</a:t>
            </a:r>
            <a:r>
              <a:rPr lang="ja-JP" altLang="en-US">
                <a:solidFill>
                  <a:schemeClr val="tx2"/>
                </a:solidFill>
              </a:rPr>
              <a:t> </a:t>
            </a:r>
            <a:r>
              <a:rPr lang="en-US" altLang="ja-JP">
                <a:solidFill>
                  <a:schemeClr val="tx2"/>
                </a:solidFill>
              </a:rPr>
              <a:t>4, 100, 400 </a:t>
            </a:r>
            <a:r>
              <a:rPr lang="ja-JP" altLang="en-US">
                <a:solidFill>
                  <a:schemeClr val="tx2"/>
                </a:solidFill>
              </a:rPr>
              <a:t>の倍数であるか</a:t>
            </a:r>
            <a:r>
              <a:rPr lang="ja-JP" altLang="en-US"/>
              <a:t>を調べるために</a:t>
            </a:r>
            <a:r>
              <a:rPr lang="ja-JP" altLang="en-US">
                <a:solidFill>
                  <a:schemeClr val="tx2"/>
                </a:solidFill>
              </a:rPr>
              <a:t> </a:t>
            </a:r>
            <a:r>
              <a:rPr lang="en-US" altLang="ja-JP">
                <a:solidFill>
                  <a:schemeClr val="tx2"/>
                </a:solidFill>
              </a:rPr>
              <a:t>remainder </a:t>
            </a:r>
            <a:r>
              <a:rPr lang="ja-JP" altLang="en-US"/>
              <a:t>を使う</a:t>
            </a:r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	例） 	２００１    </a:t>
            </a:r>
            <a:r>
              <a:rPr lang="en-US" altLang="ja-JP" sz="2800">
                <a:solidFill>
                  <a:schemeClr val="accent2"/>
                </a:solidFill>
              </a:rPr>
              <a:t>→  </a:t>
            </a:r>
            <a:r>
              <a:rPr lang="ja-JP" altLang="en-US" sz="2800">
                <a:solidFill>
                  <a:schemeClr val="accent2"/>
                </a:solidFill>
                <a:latin typeface="CS Times" charset="0"/>
              </a:rPr>
              <a:t>うるう年でない</a:t>
            </a:r>
            <a:endParaRPr lang="ja-JP" altLang="en-US" sz="2800">
              <a:latin typeface="CS Times" charset="0"/>
            </a:endParaRPr>
          </a:p>
          <a:p>
            <a:pPr eaLnBrk="1" hangingPunct="1">
              <a:lnSpc>
                <a:spcPct val="135000"/>
              </a:lnSpc>
              <a:buFontTx/>
              <a:buNone/>
            </a:pPr>
            <a:r>
              <a:rPr lang="ja-JP" altLang="en-US" sz="2800"/>
              <a:t>			</a:t>
            </a:r>
            <a:r>
              <a:rPr lang="ja-JP" altLang="en-US" sz="2800">
                <a:solidFill>
                  <a:schemeClr val="accent2"/>
                </a:solidFill>
              </a:rPr>
              <a:t>２００４    </a:t>
            </a:r>
            <a:r>
              <a:rPr lang="en-US" altLang="ja-JP" sz="2800">
                <a:solidFill>
                  <a:schemeClr val="accent2"/>
                </a:solidFill>
              </a:rPr>
              <a:t>→  </a:t>
            </a:r>
            <a:r>
              <a:rPr lang="ja-JP" altLang="en-US" sz="2800">
                <a:solidFill>
                  <a:schemeClr val="accent2"/>
                </a:solidFill>
                <a:latin typeface="CS Times" charset="0"/>
              </a:rPr>
              <a:t>うるう年である</a:t>
            </a:r>
            <a:endParaRPr lang="ja-JP" altLang="en-US" sz="2400"/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例題５．うるう年の判定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9654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055688"/>
            <a:ext cx="8308975" cy="58023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うるう年とは：   </a:t>
            </a:r>
            <a:r>
              <a:rPr lang="en-US" altLang="ja-JP" sz="2800" dirty="0">
                <a:solidFill>
                  <a:schemeClr val="tx2"/>
                </a:solidFill>
              </a:rPr>
              <a:t>2</a:t>
            </a:r>
            <a:r>
              <a:rPr lang="ja-JP" altLang="en-US" sz="2800" dirty="0">
                <a:solidFill>
                  <a:schemeClr val="tx2"/>
                </a:solidFill>
              </a:rPr>
              <a:t>月が</a:t>
            </a:r>
            <a:r>
              <a:rPr lang="en-US" altLang="ja-JP" sz="2800" dirty="0">
                <a:solidFill>
                  <a:schemeClr val="tx2"/>
                </a:solidFill>
              </a:rPr>
              <a:t>29</a:t>
            </a:r>
            <a:r>
              <a:rPr lang="ja-JP" altLang="en-US" sz="2800" dirty="0">
                <a:solidFill>
                  <a:schemeClr val="tx2"/>
                </a:solidFill>
              </a:rPr>
              <a:t>日まである年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うるう年は</a:t>
            </a:r>
            <a:r>
              <a:rPr lang="en-US" altLang="ja-JP" sz="2800" dirty="0"/>
              <a:t>400</a:t>
            </a:r>
            <a:r>
              <a:rPr lang="ja-JP" altLang="en-US" sz="2800" dirty="0"/>
              <a:t>年に</a:t>
            </a:r>
            <a:r>
              <a:rPr lang="en-US" altLang="ja-JP" sz="2800" dirty="0"/>
              <a:t>97</a:t>
            </a:r>
            <a:r>
              <a:rPr lang="ja-JP" altLang="en-US" sz="2800" dirty="0"/>
              <a:t>回で，</a:t>
            </a:r>
            <a:r>
              <a:rPr lang="en-US" altLang="ja-JP" sz="2800" dirty="0"/>
              <a:t>1</a:t>
            </a:r>
            <a:r>
              <a:rPr lang="ja-JP" altLang="en-US" sz="2800" dirty="0"/>
              <a:t>年の平均日数は</a:t>
            </a:r>
            <a:r>
              <a:rPr lang="en-US" altLang="ja-JP" sz="2800" dirty="0"/>
              <a:t>365.2422</a:t>
            </a:r>
            <a:r>
              <a:rPr lang="ja-JP" altLang="en-US" sz="2800" dirty="0"/>
              <a:t>日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うるう年の判定法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chemeClr val="tx2"/>
                </a:solidFill>
              </a:rPr>
              <a:t>年数が</a:t>
            </a:r>
            <a:r>
              <a:rPr lang="en-US" altLang="ja-JP" sz="2400" dirty="0">
                <a:solidFill>
                  <a:schemeClr val="tx2"/>
                </a:solidFill>
              </a:rPr>
              <a:t>4</a:t>
            </a:r>
            <a:r>
              <a:rPr lang="ja-JP" altLang="en-US" sz="2400" dirty="0">
                <a:solidFill>
                  <a:schemeClr val="tx2"/>
                </a:solidFill>
              </a:rPr>
              <a:t>の倍数の年	</a:t>
            </a:r>
            <a:r>
              <a:rPr lang="en-US" altLang="ja-JP" sz="2400" dirty="0">
                <a:solidFill>
                  <a:schemeClr val="tx2"/>
                </a:solidFill>
              </a:rPr>
              <a:t>→  </a:t>
            </a:r>
            <a:r>
              <a:rPr lang="ja-JP" altLang="en-US" sz="2400" dirty="0">
                <a:solidFill>
                  <a:schemeClr val="tx2"/>
                </a:solidFill>
              </a:rPr>
              <a:t>うるう年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但し， </a:t>
            </a:r>
            <a:r>
              <a:rPr lang="en-US" altLang="ja-JP" sz="2400" dirty="0">
                <a:solidFill>
                  <a:schemeClr val="tx2"/>
                </a:solidFill>
              </a:rPr>
              <a:t>100</a:t>
            </a:r>
            <a:r>
              <a:rPr lang="ja-JP" altLang="en-US" sz="2400" dirty="0">
                <a:solidFill>
                  <a:schemeClr val="tx2"/>
                </a:solidFill>
              </a:rPr>
              <a:t>の倍数の年で</a:t>
            </a:r>
            <a:r>
              <a:rPr lang="en-US" altLang="ja-JP" sz="2400" dirty="0">
                <a:solidFill>
                  <a:schemeClr val="tx2"/>
                </a:solidFill>
              </a:rPr>
              <a:t>400</a:t>
            </a:r>
            <a:r>
              <a:rPr lang="ja-JP" altLang="en-US" sz="2400" dirty="0">
                <a:solidFill>
                  <a:schemeClr val="tx2"/>
                </a:solidFill>
              </a:rPr>
              <a:t>の倍数でない年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				        </a:t>
            </a:r>
            <a:r>
              <a:rPr lang="en-US" altLang="ja-JP" sz="2400" dirty="0">
                <a:solidFill>
                  <a:schemeClr val="tx2"/>
                </a:solidFill>
              </a:rPr>
              <a:t>→  </a:t>
            </a:r>
            <a:r>
              <a:rPr lang="ja-JP" altLang="en-US" sz="2400" dirty="0">
                <a:solidFill>
                  <a:schemeClr val="tx2"/>
                </a:solidFill>
              </a:rPr>
              <a:t>うるう年ではない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                                                  （４の倍数なのだが例外とする）</a:t>
            </a:r>
            <a:endParaRPr lang="ja-JP" altLang="en-US" sz="28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  </a:t>
            </a:r>
            <a:r>
              <a:rPr lang="ja-JP" altLang="en-US" sz="2000" dirty="0">
                <a:solidFill>
                  <a:schemeClr val="accent2"/>
                </a:solidFill>
              </a:rPr>
              <a:t>  </a:t>
            </a:r>
            <a:r>
              <a:rPr lang="en-US" altLang="ja-JP" sz="2000" dirty="0">
                <a:solidFill>
                  <a:schemeClr val="accent2"/>
                </a:solidFill>
              </a:rPr>
              <a:t>(</a:t>
            </a:r>
            <a:r>
              <a:rPr lang="ja-JP" altLang="en-US" sz="2000" dirty="0">
                <a:solidFill>
                  <a:schemeClr val="accent2"/>
                </a:solidFill>
              </a:rPr>
              <a:t>例）  	２００８年：  うるう年（４の倍数）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  			２００４年：  うるう年（４の倍数）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２０００年：  うるう年（４の倍数）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１９００年：  うるう年ではない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	    （１００の倍数だが４００の倍数でない）			１８００年：  うるう年ではない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	    （１００の倍数だが４００の倍数でない）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グレゴリオ暦でのうるう年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6425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8" y="1981200"/>
            <a:ext cx="8886825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1600">
                <a:solidFill>
                  <a:srgbClr val="100070"/>
                </a:solidFill>
                <a:latin typeface="CS Times" charset="0"/>
              </a:rPr>
              <a:t>(</a:t>
            </a:r>
            <a:r>
              <a:rPr lang="en-US" altLang="ja-JP" sz="1600">
                <a:solidFill>
                  <a:schemeClr val="tx2"/>
                </a:solidFill>
                <a:latin typeface="CS Times" charset="0"/>
              </a:rPr>
              <a:t>or</a:t>
            </a:r>
            <a:r>
              <a:rPr lang="en-US" altLang="ja-JP" sz="1600">
                <a:solidFill>
                  <a:srgbClr val="100070"/>
                </a:solidFill>
                <a:latin typeface="CS Times" charset="0"/>
              </a:rPr>
              <a:t> (= (remainder year 400) 0) (</a:t>
            </a:r>
            <a:r>
              <a:rPr lang="en-US" altLang="ja-JP" sz="1600">
                <a:solidFill>
                  <a:schemeClr val="tx2"/>
                </a:solidFill>
                <a:latin typeface="CS Times" charset="0"/>
              </a:rPr>
              <a:t>and</a:t>
            </a:r>
            <a:r>
              <a:rPr lang="en-US" altLang="ja-JP" sz="1600">
                <a:solidFill>
                  <a:srgbClr val="100070"/>
                </a:solidFill>
                <a:latin typeface="CS Times" charset="0"/>
              </a:rPr>
              <a:t> (</a:t>
            </a:r>
            <a:r>
              <a:rPr lang="en-US" altLang="ja-JP" sz="1600">
                <a:solidFill>
                  <a:schemeClr val="tx2"/>
                </a:solidFill>
                <a:latin typeface="CS Times" charset="0"/>
              </a:rPr>
              <a:t>not</a:t>
            </a:r>
            <a:r>
              <a:rPr lang="en-US" altLang="ja-JP" sz="1600">
                <a:solidFill>
                  <a:srgbClr val="100070"/>
                </a:solidFill>
                <a:latin typeface="CS Times" charset="0"/>
              </a:rPr>
              <a:t> (= (remainder year 100) 0)) (= (remainder year 4) 0)))</a:t>
            </a:r>
          </a:p>
          <a:p>
            <a:pPr eaLnBrk="1" hangingPunct="1">
              <a:buFontTx/>
              <a:buNone/>
            </a:pPr>
            <a:endParaRPr lang="en-US" altLang="ja-JP" sz="2800">
              <a:solidFill>
                <a:srgbClr val="336600"/>
              </a:solidFill>
            </a:endParaRPr>
          </a:p>
        </p:txBody>
      </p:sp>
      <p:sp>
        <p:nvSpPr>
          <p:cNvPr id="56324" name="AutoShape 4"/>
          <p:cNvSpPr>
            <a:spLocks/>
          </p:cNvSpPr>
          <p:nvPr/>
        </p:nvSpPr>
        <p:spPr bwMode="auto">
          <a:xfrm rot="5402591">
            <a:off x="4819651" y="995362"/>
            <a:ext cx="304800" cy="2911475"/>
          </a:xfrm>
          <a:prstGeom prst="rightBrace">
            <a:avLst>
              <a:gd name="adj1" fmla="val 79601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6325" name="AutoShape 5"/>
          <p:cNvSpPr>
            <a:spLocks/>
          </p:cNvSpPr>
          <p:nvPr/>
        </p:nvSpPr>
        <p:spPr bwMode="auto">
          <a:xfrm rot="5402591">
            <a:off x="7435850" y="1376363"/>
            <a:ext cx="307975" cy="2171700"/>
          </a:xfrm>
          <a:prstGeom prst="rightBrace">
            <a:avLst>
              <a:gd name="adj1" fmla="val 58763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6326" name="AutoShape 6"/>
          <p:cNvSpPr>
            <a:spLocks/>
          </p:cNvSpPr>
          <p:nvPr/>
        </p:nvSpPr>
        <p:spPr bwMode="auto">
          <a:xfrm rot="5402591">
            <a:off x="1593851" y="1222375"/>
            <a:ext cx="304800" cy="2435225"/>
          </a:xfrm>
          <a:prstGeom prst="rightBrace">
            <a:avLst>
              <a:gd name="adj1" fmla="val 6658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601663" y="2722563"/>
            <a:ext cx="2492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400の倍数である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813175" y="2662238"/>
            <a:ext cx="2492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100の倍数でない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6545263" y="2722563"/>
            <a:ext cx="21859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4の倍数である</a:t>
            </a:r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4945063" y="3255963"/>
            <a:ext cx="83820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6545263" y="3332163"/>
            <a:ext cx="91440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783263" y="409416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かつ</a:t>
            </a: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1897063" y="3332163"/>
            <a:ext cx="838200" cy="1905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3878263" y="4551363"/>
            <a:ext cx="190500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2659063" y="5389563"/>
            <a:ext cx="1108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または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うるう年の判定式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5180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216904" y="722681"/>
            <a:ext cx="78279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96329" y="1386256"/>
            <a:ext cx="6696075" cy="26638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is-leap?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year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[ (or  (= (remainder </a:t>
            </a:r>
            <a:r>
              <a:rPr lang="en-US" altLang="ja-JP" sz="2800">
                <a:solidFill>
                  <a:schemeClr val="tx2"/>
                </a:solidFill>
              </a:rPr>
              <a:t>year</a:t>
            </a:r>
            <a:r>
              <a:rPr lang="en-US" altLang="ja-JP" sz="2800"/>
              <a:t> 400)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(and (not (= (remainder </a:t>
            </a:r>
            <a:r>
              <a:rPr lang="en-US" altLang="ja-JP" sz="2800">
                <a:solidFill>
                  <a:schemeClr val="tx2"/>
                </a:solidFill>
              </a:rPr>
              <a:t>year</a:t>
            </a:r>
            <a:r>
              <a:rPr lang="en-US" altLang="ja-JP" sz="2800"/>
              <a:t>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(= (remainder </a:t>
            </a:r>
            <a:r>
              <a:rPr lang="en-US" altLang="ja-JP" sz="2800">
                <a:solidFill>
                  <a:schemeClr val="tx2"/>
                </a:solidFill>
              </a:rPr>
              <a:t>year</a:t>
            </a:r>
            <a:r>
              <a:rPr lang="en-US" altLang="ja-JP" sz="2800"/>
              <a:t>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[else false]))</a:t>
            </a:r>
            <a:endParaRPr lang="ja-JP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237541" y="4158031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922715" y="6278563"/>
            <a:ext cx="5290056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次は，例題６に進んでください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718554" y="4802556"/>
            <a:ext cx="6696075" cy="10763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is-leap?</a:t>
            </a:r>
            <a:r>
              <a:rPr lang="en-US" altLang="ja-JP"/>
              <a:t> 2004)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is-leap?</a:t>
            </a:r>
            <a:r>
              <a:rPr lang="en-US" altLang="ja-JP"/>
              <a:t> 2005)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「例題５．うるう年の判定」の手順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3138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53975"/>
            <a:ext cx="91059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305050" y="4178300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54000" y="1198563"/>
            <a:ext cx="8253413" cy="209391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 flipV="1">
            <a:off x="3689350" y="3284538"/>
            <a:ext cx="227013" cy="873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1267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4475" cy="676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2625725" y="2576513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396875" y="3709988"/>
            <a:ext cx="3105150" cy="346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571875" y="487363"/>
            <a:ext cx="5200650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is-leap? </a:t>
            </a:r>
            <a:r>
              <a:rPr lang="ja-JP" altLang="en-US"/>
              <a:t> </a:t>
            </a:r>
            <a:r>
              <a:rPr lang="en-US" altLang="ja-JP"/>
              <a:t>2004)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2004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963738" y="4703763"/>
            <a:ext cx="4989512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true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76200" y="4040188"/>
            <a:ext cx="1009650" cy="4318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 flipH="1" flipV="1">
            <a:off x="1052513" y="4440238"/>
            <a:ext cx="903287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6997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10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9144000" cy="676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2401888" y="3175000"/>
            <a:ext cx="952500" cy="11477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400050" y="4321175"/>
            <a:ext cx="3124200" cy="4127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170238" y="1125538"/>
            <a:ext cx="5200650" cy="2554287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今度は，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is-leap? </a:t>
            </a:r>
            <a:r>
              <a:rPr lang="ja-JP" altLang="en-US"/>
              <a:t> </a:t>
            </a:r>
            <a:r>
              <a:rPr lang="en-US" altLang="ja-JP"/>
              <a:t>2005)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2005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2182813" y="4910138"/>
            <a:ext cx="506412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false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57150" y="4725988"/>
            <a:ext cx="1208088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 flipV="1">
            <a:off x="1271588" y="4964113"/>
            <a:ext cx="903287" cy="555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3145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2211310" y="2099094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836785" y="2599156"/>
            <a:ext cx="16240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is-leap?</a:t>
            </a:r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1017510" y="2767431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642860" y="1960981"/>
            <a:ext cx="11207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2004</a:t>
            </a:r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425997" y="2778544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5386310" y="2032419"/>
            <a:ext cx="9699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true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984172" y="3386556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入力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5425997" y="3343694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出力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4416347" y="4458119"/>
            <a:ext cx="4011613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true </a:t>
            </a:r>
            <a:r>
              <a:rPr lang="ja-JP" altLang="en-US"/>
              <a:t>あるいは </a:t>
            </a:r>
            <a:r>
              <a:rPr lang="en-US" altLang="ja-JP"/>
              <a:t>false </a:t>
            </a:r>
            <a:r>
              <a:rPr lang="ja-JP" altLang="en-US"/>
              <a:t>値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0357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732675" y="2253641"/>
            <a:ext cx="7472362" cy="26733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is-leap?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year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[(or (= (remainder </a:t>
            </a:r>
            <a:r>
              <a:rPr lang="en-US" altLang="ja-JP" sz="2800">
                <a:solidFill>
                  <a:schemeClr val="tx2"/>
                </a:solidFill>
              </a:rPr>
              <a:t>year </a:t>
            </a:r>
            <a:r>
              <a:rPr lang="en-US" altLang="ja-JP" sz="2800"/>
              <a:t>400)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(and (not (= (remainder </a:t>
            </a:r>
            <a:r>
              <a:rPr lang="en-US" altLang="ja-JP" sz="2800">
                <a:solidFill>
                  <a:schemeClr val="tx2"/>
                </a:solidFill>
              </a:rPr>
              <a:t>year</a:t>
            </a:r>
            <a:r>
              <a:rPr lang="en-US" altLang="ja-JP" sz="2800"/>
              <a:t>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      (= (remainder </a:t>
            </a:r>
            <a:r>
              <a:rPr lang="en-US" altLang="ja-JP" sz="2800">
                <a:solidFill>
                  <a:schemeClr val="tx2"/>
                </a:solidFill>
              </a:rPr>
              <a:t>year</a:t>
            </a:r>
            <a:r>
              <a:rPr lang="en-US" altLang="ja-JP" sz="2800"/>
              <a:t>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[else false]))</a:t>
            </a:r>
          </a:p>
        </p:txBody>
      </p:sp>
      <p:sp>
        <p:nvSpPr>
          <p:cNvPr id="62468" name="Text Box 7"/>
          <p:cNvSpPr txBox="1">
            <a:spLocks noChangeArrowheads="1"/>
          </p:cNvSpPr>
          <p:nvPr/>
        </p:nvSpPr>
        <p:spPr bwMode="auto">
          <a:xfrm>
            <a:off x="4977660" y="5373079"/>
            <a:ext cx="4494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</a:rPr>
              <a:t>値を１つ受け取る（入力）</a:t>
            </a:r>
          </a:p>
        </p:txBody>
      </p:sp>
      <p:sp>
        <p:nvSpPr>
          <p:cNvPr id="62469" name="Line 8"/>
          <p:cNvSpPr>
            <a:spLocks noChangeShapeType="1"/>
          </p:cNvSpPr>
          <p:nvPr/>
        </p:nvSpPr>
        <p:spPr bwMode="auto">
          <a:xfrm flipH="1" flipV="1">
            <a:off x="3885450" y="2742591"/>
            <a:ext cx="1993900" cy="25796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70" name="Text Box 9"/>
          <p:cNvSpPr txBox="1">
            <a:spLocks noChangeArrowheads="1"/>
          </p:cNvSpPr>
          <p:nvPr/>
        </p:nvSpPr>
        <p:spPr bwMode="auto">
          <a:xfrm>
            <a:off x="3182187" y="1266216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62471" name="Line 10"/>
          <p:cNvSpPr>
            <a:spLocks noChangeShapeType="1"/>
          </p:cNvSpPr>
          <p:nvPr/>
        </p:nvSpPr>
        <p:spPr bwMode="auto">
          <a:xfrm flipH="1">
            <a:off x="2794837" y="1798029"/>
            <a:ext cx="388938" cy="5572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72" name="Rectangle 12"/>
          <p:cNvSpPr>
            <a:spLocks noChangeArrowheads="1"/>
          </p:cNvSpPr>
          <p:nvPr/>
        </p:nvSpPr>
        <p:spPr bwMode="auto">
          <a:xfrm>
            <a:off x="932700" y="2350479"/>
            <a:ext cx="933450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2473" name="Line 13"/>
          <p:cNvSpPr>
            <a:spLocks noChangeShapeType="1"/>
          </p:cNvSpPr>
          <p:nvPr/>
        </p:nvSpPr>
        <p:spPr bwMode="auto">
          <a:xfrm flipH="1">
            <a:off x="1397837" y="1823429"/>
            <a:ext cx="160338" cy="5095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74" name="Text Box 14"/>
          <p:cNvSpPr txBox="1">
            <a:spLocks noChangeArrowheads="1"/>
          </p:cNvSpPr>
          <p:nvPr/>
        </p:nvSpPr>
        <p:spPr bwMode="auto">
          <a:xfrm>
            <a:off x="351675" y="1009041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62475" name="Rectangle 15"/>
          <p:cNvSpPr>
            <a:spLocks noChangeArrowheads="1"/>
          </p:cNvSpPr>
          <p:nvPr/>
        </p:nvSpPr>
        <p:spPr bwMode="auto">
          <a:xfrm>
            <a:off x="1167650" y="2828316"/>
            <a:ext cx="6370637" cy="20288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2476" name="Line 16"/>
          <p:cNvSpPr>
            <a:spLocks noChangeShapeType="1"/>
          </p:cNvSpPr>
          <p:nvPr/>
        </p:nvSpPr>
        <p:spPr bwMode="auto">
          <a:xfrm flipV="1">
            <a:off x="2228100" y="4846029"/>
            <a:ext cx="39687" cy="46513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77" name="Text Box 17"/>
          <p:cNvSpPr txBox="1">
            <a:spLocks noChangeArrowheads="1"/>
          </p:cNvSpPr>
          <p:nvPr/>
        </p:nvSpPr>
        <p:spPr bwMode="auto">
          <a:xfrm>
            <a:off x="53225" y="5288941"/>
            <a:ext cx="53498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year </a:t>
            </a:r>
            <a:r>
              <a:rPr lang="ja-JP" altLang="en-US" sz="2800">
                <a:solidFill>
                  <a:srgbClr val="008000"/>
                </a:solidFill>
              </a:rPr>
              <a:t>の値から </a:t>
            </a:r>
            <a:r>
              <a:rPr lang="en-US" altLang="ja-JP" sz="2800">
                <a:solidFill>
                  <a:srgbClr val="008000"/>
                </a:solidFill>
              </a:rPr>
              <a:t>true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あるいは </a:t>
            </a:r>
            <a:r>
              <a:rPr lang="en-US" altLang="ja-JP" sz="2800">
                <a:solidFill>
                  <a:srgbClr val="008000"/>
                </a:solidFill>
              </a:rPr>
              <a:t>false </a:t>
            </a:r>
            <a:r>
              <a:rPr lang="ja-JP" altLang="en-US" sz="2800">
                <a:solidFill>
                  <a:srgbClr val="008000"/>
                </a:solidFill>
              </a:rPr>
              <a:t>を求める（出力）</a:t>
            </a:r>
          </a:p>
        </p:txBody>
      </p:sp>
      <p:sp>
        <p:nvSpPr>
          <p:cNvPr id="62478" name="Rectangle 18"/>
          <p:cNvSpPr>
            <a:spLocks noChangeArrowheads="1"/>
          </p:cNvSpPr>
          <p:nvPr/>
        </p:nvSpPr>
        <p:spPr bwMode="auto">
          <a:xfrm>
            <a:off x="2024900" y="2356829"/>
            <a:ext cx="1143000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2479" name="Rectangle 19"/>
          <p:cNvSpPr>
            <a:spLocks noChangeArrowheads="1"/>
          </p:cNvSpPr>
          <p:nvPr/>
        </p:nvSpPr>
        <p:spPr bwMode="auto">
          <a:xfrm>
            <a:off x="3193300" y="2363179"/>
            <a:ext cx="657225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is-leap?</a:t>
            </a:r>
            <a:r>
              <a:rPr lang="ja-JP" altLang="en-US" dirty="0"/>
              <a:t> 関数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6928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</a:rPr>
              <a:t>うるう年の判定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00038" y="2232025"/>
            <a:ext cx="8455025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10007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is-leap?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[ (or  (= (remainder 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/>
              <a:t> 400)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 (and (not (= (remainder 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/>
              <a:t>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         (= (remainder 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/>
              <a:t>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[else false]))</a:t>
            </a:r>
            <a:endParaRPr lang="ja-JP" altLang="en-US" sz="360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V="1">
            <a:off x="5986463" y="2525713"/>
            <a:ext cx="631825" cy="735012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63613" y="3305175"/>
            <a:ext cx="6888162" cy="150812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453188" y="1912938"/>
            <a:ext cx="2338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801E"/>
                </a:solidFill>
              </a:rPr>
              <a:t>１つの条件式</a:t>
            </a:r>
          </a:p>
        </p:txBody>
      </p:sp>
    </p:spTree>
    <p:extLst>
      <p:ext uri="{BB962C8B-B14F-4D97-AF65-F5344CB8AC3E}">
        <p14:creationId xmlns:p14="http://schemas.microsoft.com/office/powerpoint/2010/main" val="2465813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比較演算</a:t>
            </a:r>
          </a:p>
        </p:txBody>
      </p:sp>
      <p:graphicFrame>
        <p:nvGraphicFramePr>
          <p:cNvPr id="713731" name="Group 3"/>
          <p:cNvGraphicFramePr>
            <a:graphicFrameLocks noGrp="1"/>
          </p:cNvGraphicFramePr>
          <p:nvPr/>
        </p:nvGraphicFramePr>
        <p:xfrm>
          <a:off x="1143000" y="2133600"/>
          <a:ext cx="7239000" cy="32004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61899592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74789426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1449177607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数式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意味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6014346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(=  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 y)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x=y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is equal to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40587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(&lt;  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 y)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x&lt;y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is less than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7614773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(&gt; 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  y)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x&gt;y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is greater than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894582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(&lt;= 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 y)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x≦y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is less than and equal to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226788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(&gt;= </a:t>
                      </a: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 y)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x≧y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x is greater than and equal to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909833"/>
                  </a:ext>
                </a:extLst>
              </a:tr>
            </a:tbl>
          </a:graphicData>
        </a:graphic>
      </p:graphicFrame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1447800" y="5464175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4888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543117" cy="5333166"/>
          </a:xfrm>
        </p:spPr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is-leap?</a:t>
            </a:r>
            <a:r>
              <a:rPr lang="ja-JP" altLang="en-US" dirty="0"/>
              <a:t> （例題５）について，実行結果に至る過程を見る</a:t>
            </a:r>
          </a:p>
          <a:p>
            <a:pPr lvl="1"/>
            <a:r>
              <a:rPr lang="ja-JP" altLang="en-US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is-leap?</a:t>
            </a:r>
            <a:r>
              <a:rPr lang="en-US" altLang="ja-JP" dirty="0"/>
              <a:t> 2004) </a:t>
            </a:r>
            <a:r>
              <a:rPr lang="ja-JP" altLang="en-US" dirty="0"/>
              <a:t>から </a:t>
            </a:r>
            <a:r>
              <a:rPr lang="en-US" altLang="ja-JP" dirty="0"/>
              <a:t>true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22300" y="3089275"/>
            <a:ext cx="7564438" cy="30257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is-leap?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[ (or  (= (remainder 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/>
              <a:t> 400)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 (and (not (= (remainder 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/>
              <a:t>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             (= (remainder </a:t>
            </a:r>
            <a:r>
              <a:rPr lang="en-US" altLang="ja-JP">
                <a:solidFill>
                  <a:schemeClr val="tx2"/>
                </a:solidFill>
              </a:rPr>
              <a:t>year</a:t>
            </a:r>
            <a:r>
              <a:rPr lang="en-US" altLang="ja-JP"/>
              <a:t>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[else false]))</a:t>
            </a: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5912553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90082" y="566922"/>
            <a:ext cx="6802438" cy="127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4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4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4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804445" y="1835334"/>
            <a:ext cx="6696075" cy="31686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is-leap?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year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(cond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 (or  (= (remainder </a:t>
            </a:r>
            <a:r>
              <a:rPr lang="en-US" altLang="ja-JP" sz="2400">
                <a:solidFill>
                  <a:schemeClr val="tx2"/>
                </a:solidFill>
              </a:rPr>
              <a:t>year</a:t>
            </a:r>
            <a:r>
              <a:rPr lang="en-US" altLang="ja-JP" sz="2400"/>
              <a:t> 400) 0)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(and (not (= (remainder </a:t>
            </a:r>
            <a:r>
              <a:rPr lang="en-US" altLang="ja-JP" sz="2400">
                <a:solidFill>
                  <a:schemeClr val="tx2"/>
                </a:solidFill>
              </a:rPr>
              <a:t>year</a:t>
            </a:r>
            <a:r>
              <a:rPr lang="en-US" altLang="ja-JP" sz="2400"/>
              <a:t> 100) 0))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(= (remainder </a:t>
            </a:r>
            <a:r>
              <a:rPr lang="en-US" altLang="ja-JP" sz="2400">
                <a:solidFill>
                  <a:schemeClr val="tx2"/>
                </a:solidFill>
              </a:rPr>
              <a:t>year</a:t>
            </a:r>
            <a:r>
              <a:rPr lang="en-US" altLang="ja-JP" sz="2400"/>
              <a:t> 4) 0))) true]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[else false]))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is-leap?</a:t>
            </a:r>
            <a:r>
              <a:rPr lang="ja-JP" altLang="en-US" sz="2400"/>
              <a:t> </a:t>
            </a:r>
            <a:r>
              <a:rPr lang="en-US" altLang="ja-JP" sz="2400"/>
              <a:t>2004)</a:t>
            </a:r>
            <a:endParaRPr lang="ja-JP" altLang="en-US" sz="2400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21845" y="5067484"/>
            <a:ext cx="7715250" cy="134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2. DrScheme </a:t>
            </a:r>
            <a:r>
              <a:rPr lang="ja-JP" altLang="en-US" sz="2400"/>
              <a:t>を使って，ステップ実行の様子を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/>
              <a:t>    確認しなさい　 （</a:t>
            </a:r>
            <a:r>
              <a:rPr lang="en-US" altLang="ja-JP" sz="2400"/>
              <a:t>Step </a:t>
            </a:r>
            <a:r>
              <a:rPr lang="ja-JP" altLang="en-US" sz="2400"/>
              <a:t>ボタン，</a:t>
            </a:r>
            <a:r>
              <a:rPr lang="en-US" altLang="ja-JP" sz="2400"/>
              <a:t>Next </a:t>
            </a:r>
            <a:r>
              <a:rPr lang="ja-JP" altLang="en-US" sz="2400"/>
              <a:t>ボタンを使用）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ja-JP" altLang="en-US" sz="2000"/>
              <a:t>　理解しながら進むこと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2889056" y="6337300"/>
            <a:ext cx="5273226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次は，例題７に進んでください</a:t>
            </a: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 flipH="1" flipV="1">
            <a:off x="5644732" y="4846822"/>
            <a:ext cx="1184275" cy="1730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6713120" y="4697597"/>
            <a:ext cx="1979612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例題５に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１行書き加える</a:t>
            </a: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7187782" y="2727509"/>
            <a:ext cx="1416050" cy="1077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と同じ</a:t>
            </a:r>
          </a:p>
        </p:txBody>
      </p:sp>
      <p:sp>
        <p:nvSpPr>
          <p:cNvPr id="65546" name="Rectangle 11"/>
          <p:cNvSpPr>
            <a:spLocks noChangeArrowheads="1"/>
          </p:cNvSpPr>
          <p:nvPr/>
        </p:nvSpPr>
        <p:spPr bwMode="auto">
          <a:xfrm>
            <a:off x="856832" y="4618222"/>
            <a:ext cx="4756150" cy="35083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5547" name="Rectangle 12"/>
          <p:cNvSpPr>
            <a:spLocks noChangeArrowheads="1"/>
          </p:cNvSpPr>
          <p:nvPr/>
        </p:nvSpPr>
        <p:spPr bwMode="auto">
          <a:xfrm>
            <a:off x="826670" y="1870259"/>
            <a:ext cx="5729287" cy="26717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5548" name="Line 13"/>
          <p:cNvSpPr>
            <a:spLocks noChangeShapeType="1"/>
          </p:cNvSpPr>
          <p:nvPr/>
        </p:nvSpPr>
        <p:spPr bwMode="auto">
          <a:xfrm flipH="1" flipV="1">
            <a:off x="6563895" y="3278372"/>
            <a:ext cx="636587" cy="174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「例題６．ステップ実行」の手順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4333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3200"/>
              <a:t>(is-leap? 2004) </a:t>
            </a:r>
            <a:r>
              <a:rPr lang="ja-JP" altLang="en-US" sz="3200"/>
              <a:t>から </a:t>
            </a:r>
            <a:r>
              <a:rPr lang="en-US" altLang="ja-JP" sz="3200"/>
              <a:t>true </a:t>
            </a:r>
            <a:r>
              <a:rPr lang="ja-JP" altLang="en-US" sz="3200"/>
              <a:t>が得られる過程 </a:t>
            </a:r>
            <a:r>
              <a:rPr lang="en-US" altLang="ja-JP" sz="3200"/>
              <a:t>(1/3)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588" y="746125"/>
            <a:ext cx="7804150" cy="600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is-leap?</a:t>
            </a:r>
            <a:r>
              <a:rPr lang="en-US" altLang="ja-JP" sz="2400"/>
              <a:t> 2004)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(= (remainder 2004 400)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(and (not (= (remainder 2004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(= 4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(and (not (= (remainder 2004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false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(and (not (= (remainder 2004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8100" y="785813"/>
            <a:ext cx="2159000" cy="3190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2813050" y="61753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52413" y="1138238"/>
            <a:ext cx="8872537" cy="56721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4495841" y="6348412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5826125" y="1231900"/>
            <a:ext cx="3259138" cy="11652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solidFill>
                  <a:srgbClr val="008000"/>
                </a:solidFill>
              </a:rPr>
              <a:t>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solidFill>
                  <a:srgbClr val="008000"/>
                </a:solidFill>
              </a:rPr>
              <a:t>  [(or (= (remainder year 400)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solidFill>
                  <a:srgbClr val="008000"/>
                </a:solidFill>
              </a:rPr>
              <a:t>         (and (not (= (remainder year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solidFill>
                  <a:srgbClr val="008000"/>
                </a:solidFill>
              </a:rPr>
              <a:t>                  (= (remainder year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solidFill>
                  <a:srgbClr val="008000"/>
                </a:solidFill>
              </a:rPr>
              <a:t>  [else false])</a:t>
            </a:r>
            <a:endParaRPr lang="ja-JP" altLang="en-US" sz="2000">
              <a:solidFill>
                <a:srgbClr val="008000"/>
              </a:solidFill>
            </a:endParaRP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5824538" y="2190750"/>
            <a:ext cx="3311525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に </a:t>
            </a:r>
            <a:r>
              <a:rPr lang="en-US" altLang="ja-JP" sz="2000">
                <a:solidFill>
                  <a:srgbClr val="008000"/>
                </a:solidFill>
              </a:rPr>
              <a:t>year = 2004 </a:t>
            </a:r>
            <a:r>
              <a:rPr lang="ja-JP" altLang="en-US" sz="2000">
                <a:solidFill>
                  <a:srgbClr val="008000"/>
                </a:solidFill>
              </a:rPr>
              <a:t>が代入される</a:t>
            </a:r>
          </a:p>
        </p:txBody>
      </p:sp>
      <p:sp>
        <p:nvSpPr>
          <p:cNvPr id="66570" name="Text Box 12"/>
          <p:cNvSpPr txBox="1">
            <a:spLocks noChangeArrowheads="1"/>
          </p:cNvSpPr>
          <p:nvPr/>
        </p:nvSpPr>
        <p:spPr bwMode="auto">
          <a:xfrm>
            <a:off x="5694363" y="3957638"/>
            <a:ext cx="3532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(remainder</a:t>
            </a:r>
            <a:r>
              <a:rPr lang="ja-JP" altLang="en-US" sz="2400">
                <a:solidFill>
                  <a:srgbClr val="008000"/>
                </a:solidFill>
              </a:rPr>
              <a:t> </a:t>
            </a:r>
            <a:r>
              <a:rPr lang="en-US" altLang="ja-JP" sz="2400">
                <a:solidFill>
                  <a:srgbClr val="008000"/>
                </a:solidFill>
              </a:rPr>
              <a:t>2004 400) → 4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6571" name="Text Box 15"/>
          <p:cNvSpPr txBox="1">
            <a:spLocks noChangeArrowheads="1"/>
          </p:cNvSpPr>
          <p:nvPr/>
        </p:nvSpPr>
        <p:spPr bwMode="auto">
          <a:xfrm>
            <a:off x="5934075" y="5659438"/>
            <a:ext cx="204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(= 4 0) → false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6572" name="Rectangle 19"/>
          <p:cNvSpPr>
            <a:spLocks noChangeArrowheads="1"/>
          </p:cNvSpPr>
          <p:nvPr/>
        </p:nvSpPr>
        <p:spPr bwMode="auto">
          <a:xfrm>
            <a:off x="1571625" y="1562100"/>
            <a:ext cx="2705100" cy="33337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6573" name="Rectangle 20"/>
          <p:cNvSpPr>
            <a:spLocks noChangeArrowheads="1"/>
          </p:cNvSpPr>
          <p:nvPr/>
        </p:nvSpPr>
        <p:spPr bwMode="auto">
          <a:xfrm>
            <a:off x="1225550" y="3397250"/>
            <a:ext cx="914400" cy="33337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6574" name="Rectangle 21"/>
          <p:cNvSpPr>
            <a:spLocks noChangeArrowheads="1"/>
          </p:cNvSpPr>
          <p:nvPr/>
        </p:nvSpPr>
        <p:spPr bwMode="auto">
          <a:xfrm>
            <a:off x="793750" y="5222875"/>
            <a:ext cx="5133975" cy="105727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6575" name="Rectangle 22"/>
          <p:cNvSpPr>
            <a:spLocks noChangeArrowheads="1"/>
          </p:cNvSpPr>
          <p:nvPr/>
        </p:nvSpPr>
        <p:spPr bwMode="auto">
          <a:xfrm>
            <a:off x="76200" y="828675"/>
            <a:ext cx="1933575" cy="2762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99583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641350"/>
          </a:xfrm>
        </p:spPr>
        <p:txBody>
          <a:bodyPr/>
          <a:lstStyle/>
          <a:p>
            <a:pPr eaLnBrk="1" hangingPunct="1"/>
            <a:r>
              <a:rPr lang="en-US" altLang="ja-JP" sz="3200"/>
              <a:t>(is-leap? 2004) </a:t>
            </a:r>
            <a:r>
              <a:rPr lang="ja-JP" altLang="en-US" sz="3200"/>
              <a:t>から </a:t>
            </a:r>
            <a:r>
              <a:rPr lang="en-US" altLang="ja-JP" sz="3200"/>
              <a:t>true </a:t>
            </a:r>
            <a:r>
              <a:rPr lang="ja-JP" altLang="en-US" sz="3200"/>
              <a:t>が得られる過程 </a:t>
            </a:r>
            <a:r>
              <a:rPr lang="en-US" altLang="ja-JP" sz="3200"/>
              <a:t>(1/3)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588" y="746125"/>
            <a:ext cx="7804150" cy="600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is-leap?</a:t>
            </a:r>
            <a:r>
              <a:rPr lang="en-US" altLang="ja-JP" sz="2400"/>
              <a:t> 2004)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(= (remainder 2004 400)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(and (not (= (remainder 2004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(= 4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(and (not (= (remainder 2004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false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(and (not (= (remainder 2004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</p:txBody>
      </p:sp>
      <p:sp>
        <p:nvSpPr>
          <p:cNvPr id="67588" name="Rectangle 12"/>
          <p:cNvSpPr>
            <a:spLocks noChangeArrowheads="1"/>
          </p:cNvSpPr>
          <p:nvPr/>
        </p:nvSpPr>
        <p:spPr bwMode="auto">
          <a:xfrm>
            <a:off x="323850" y="1206500"/>
            <a:ext cx="5718175" cy="18018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7589" name="Line 13"/>
          <p:cNvSpPr>
            <a:spLocks noChangeShapeType="1"/>
          </p:cNvSpPr>
          <p:nvPr/>
        </p:nvSpPr>
        <p:spPr bwMode="auto">
          <a:xfrm flipH="1" flipV="1">
            <a:off x="2513013" y="3043238"/>
            <a:ext cx="244475" cy="118903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590" name="Text Box 14"/>
          <p:cNvSpPr txBox="1">
            <a:spLocks noChangeArrowheads="1"/>
          </p:cNvSpPr>
          <p:nvPr/>
        </p:nvSpPr>
        <p:spPr bwMode="auto">
          <a:xfrm>
            <a:off x="155575" y="3548063"/>
            <a:ext cx="8866188" cy="30416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(define (</a:t>
            </a:r>
            <a:r>
              <a:rPr lang="en-US" altLang="ja-JP" sz="2400">
                <a:solidFill>
                  <a:schemeClr val="accent2"/>
                </a:solidFill>
              </a:rPr>
              <a:t>is-leap?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year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[(or (= (remainder </a:t>
            </a:r>
            <a:r>
              <a:rPr lang="en-US" altLang="ja-JP" sz="2400">
                <a:solidFill>
                  <a:schemeClr val="tx2"/>
                </a:solidFill>
              </a:rPr>
              <a:t>year </a:t>
            </a:r>
            <a:r>
              <a:rPr lang="en-US" altLang="ja-JP" sz="2400"/>
              <a:t>400)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      (and (not (= (remainder </a:t>
            </a:r>
            <a:r>
              <a:rPr lang="en-US" altLang="ja-JP" sz="2400">
                <a:solidFill>
                  <a:schemeClr val="tx2"/>
                </a:solidFill>
              </a:rPr>
              <a:t>year</a:t>
            </a:r>
            <a:r>
              <a:rPr lang="en-US" altLang="ja-JP" sz="2400"/>
              <a:t>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               (= (remainder </a:t>
            </a:r>
            <a:r>
              <a:rPr lang="en-US" altLang="ja-JP" sz="2400">
                <a:solidFill>
                  <a:schemeClr val="tx2"/>
                </a:solidFill>
              </a:rPr>
              <a:t>year</a:t>
            </a:r>
            <a:r>
              <a:rPr lang="en-US" altLang="ja-JP" sz="2400"/>
              <a:t>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	        [else false]))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 </a:t>
            </a:r>
            <a:r>
              <a:rPr lang="en-US" altLang="ja-JP" sz="2400">
                <a:solidFill>
                  <a:schemeClr val="tx2"/>
                </a:solidFill>
              </a:rPr>
              <a:t>year</a:t>
            </a:r>
            <a:r>
              <a:rPr lang="ja-JP" altLang="en-US" sz="2400"/>
              <a:t> を </a:t>
            </a:r>
            <a:r>
              <a:rPr lang="en-US" altLang="ja-JP" sz="2400"/>
              <a:t>2004 </a:t>
            </a:r>
            <a:r>
              <a:rPr lang="ja-JP" altLang="en-US" sz="2400"/>
              <a:t>で置き換えたもの</a:t>
            </a:r>
          </a:p>
        </p:txBody>
      </p:sp>
      <p:sp>
        <p:nvSpPr>
          <p:cNvPr id="67591" name="Rectangle 15"/>
          <p:cNvSpPr>
            <a:spLocks noChangeArrowheads="1"/>
          </p:cNvSpPr>
          <p:nvPr/>
        </p:nvSpPr>
        <p:spPr bwMode="auto">
          <a:xfrm>
            <a:off x="1443038" y="4379913"/>
            <a:ext cx="5457825" cy="17907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11852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3"/>
            <a:ext cx="9144000" cy="488950"/>
          </a:xfrm>
        </p:spPr>
        <p:txBody>
          <a:bodyPr/>
          <a:lstStyle/>
          <a:p>
            <a:pPr eaLnBrk="1" hangingPunct="1"/>
            <a:r>
              <a:rPr lang="en-US" altLang="ja-JP" sz="2800"/>
              <a:t>(is-leap? 2004) </a:t>
            </a:r>
            <a:r>
              <a:rPr lang="ja-JP" altLang="en-US" sz="2800"/>
              <a:t>から </a:t>
            </a:r>
            <a:r>
              <a:rPr lang="en-US" altLang="ja-JP" sz="2800"/>
              <a:t>true </a:t>
            </a:r>
            <a:r>
              <a:rPr lang="ja-JP" altLang="en-US" sz="2800"/>
              <a:t>が得られる過程 </a:t>
            </a:r>
            <a:r>
              <a:rPr lang="en-US" altLang="ja-JP" sz="2800"/>
              <a:t>(2/3)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44463" y="450850"/>
            <a:ext cx="7804150" cy="672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(and (not (= (remainder 2004 100)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(and (not (= 4 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(and (not false)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(and true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68612" name="Rectangle 6"/>
          <p:cNvSpPr>
            <a:spLocks noChangeArrowheads="1"/>
          </p:cNvSpPr>
          <p:nvPr/>
        </p:nvSpPr>
        <p:spPr bwMode="auto">
          <a:xfrm>
            <a:off x="433388" y="538163"/>
            <a:ext cx="8682037" cy="630078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4453649" y="6376987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68614" name="Text Box 15"/>
          <p:cNvSpPr txBox="1">
            <a:spLocks noChangeArrowheads="1"/>
          </p:cNvSpPr>
          <p:nvPr/>
        </p:nvSpPr>
        <p:spPr bwMode="auto">
          <a:xfrm>
            <a:off x="5694363" y="2547938"/>
            <a:ext cx="35321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(remainder</a:t>
            </a:r>
            <a:r>
              <a:rPr lang="ja-JP" altLang="en-US" sz="2400">
                <a:solidFill>
                  <a:srgbClr val="008000"/>
                </a:solidFill>
              </a:rPr>
              <a:t> </a:t>
            </a:r>
            <a:r>
              <a:rPr lang="en-US" altLang="ja-JP" sz="2400">
                <a:solidFill>
                  <a:srgbClr val="008000"/>
                </a:solidFill>
              </a:rPr>
              <a:t>2004 100) → 4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8615" name="Text Box 16"/>
          <p:cNvSpPr txBox="1">
            <a:spLocks noChangeArrowheads="1"/>
          </p:cNvSpPr>
          <p:nvPr/>
        </p:nvSpPr>
        <p:spPr bwMode="auto">
          <a:xfrm>
            <a:off x="5905500" y="4354513"/>
            <a:ext cx="204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(= 4 0) → false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8616" name="Text Box 17"/>
          <p:cNvSpPr txBox="1">
            <a:spLocks noChangeArrowheads="1"/>
          </p:cNvSpPr>
          <p:nvPr/>
        </p:nvSpPr>
        <p:spPr bwMode="auto">
          <a:xfrm>
            <a:off x="5864225" y="5837238"/>
            <a:ext cx="23891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(not false) → true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6022975" y="989013"/>
            <a:ext cx="296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(or false </a:t>
            </a:r>
            <a:r>
              <a:rPr lang="ja-JP" altLang="en-US" sz="2400">
                <a:solidFill>
                  <a:srgbClr val="008000"/>
                </a:solidFill>
              </a:rPr>
              <a:t>式</a:t>
            </a:r>
            <a:r>
              <a:rPr lang="en-US" altLang="ja-JP" sz="2400">
                <a:solidFill>
                  <a:srgbClr val="008000"/>
                </a:solidFill>
              </a:rPr>
              <a:t>) → (or </a:t>
            </a:r>
            <a:r>
              <a:rPr lang="ja-JP" altLang="en-US" sz="2400">
                <a:solidFill>
                  <a:srgbClr val="008000"/>
                </a:solidFill>
              </a:rPr>
              <a:t>式</a:t>
            </a:r>
            <a:r>
              <a:rPr lang="en-US" altLang="ja-JP" sz="2400">
                <a:solidFill>
                  <a:srgbClr val="008000"/>
                </a:solidFill>
              </a:rPr>
              <a:t>)</a:t>
            </a:r>
          </a:p>
        </p:txBody>
      </p:sp>
      <p:sp>
        <p:nvSpPr>
          <p:cNvPr id="68618" name="Rectangle 20"/>
          <p:cNvSpPr>
            <a:spLocks noChangeArrowheads="1"/>
          </p:cNvSpPr>
          <p:nvPr/>
        </p:nvSpPr>
        <p:spPr bwMode="auto">
          <a:xfrm>
            <a:off x="2879725" y="908050"/>
            <a:ext cx="2733675" cy="30480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8619" name="Rectangle 21"/>
          <p:cNvSpPr>
            <a:spLocks noChangeArrowheads="1"/>
          </p:cNvSpPr>
          <p:nvPr/>
        </p:nvSpPr>
        <p:spPr bwMode="auto">
          <a:xfrm>
            <a:off x="2524125" y="2752725"/>
            <a:ext cx="895350" cy="30480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8620" name="Rectangle 22"/>
          <p:cNvSpPr>
            <a:spLocks noChangeArrowheads="1"/>
          </p:cNvSpPr>
          <p:nvPr/>
        </p:nvSpPr>
        <p:spPr bwMode="auto">
          <a:xfrm>
            <a:off x="1968500" y="4216400"/>
            <a:ext cx="1323975" cy="30480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8621" name="Rectangle 23"/>
          <p:cNvSpPr>
            <a:spLocks noChangeArrowheads="1"/>
          </p:cNvSpPr>
          <p:nvPr/>
        </p:nvSpPr>
        <p:spPr bwMode="auto">
          <a:xfrm>
            <a:off x="1355725" y="5670550"/>
            <a:ext cx="3790950" cy="6667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87833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7488"/>
            <a:ext cx="9144000" cy="488950"/>
          </a:xfrm>
        </p:spPr>
        <p:txBody>
          <a:bodyPr/>
          <a:lstStyle/>
          <a:p>
            <a:pPr eaLnBrk="1" hangingPunct="1"/>
            <a:r>
              <a:rPr lang="en-US" altLang="ja-JP" sz="2800"/>
              <a:t>(is-leap? 2004) </a:t>
            </a:r>
            <a:r>
              <a:rPr lang="ja-JP" altLang="en-US" sz="2800"/>
              <a:t>から </a:t>
            </a:r>
            <a:r>
              <a:rPr lang="en-US" altLang="ja-JP" sz="2800"/>
              <a:t>true </a:t>
            </a:r>
            <a:r>
              <a:rPr lang="ja-JP" altLang="en-US" sz="2800"/>
              <a:t>が得られる過程 </a:t>
            </a:r>
            <a:r>
              <a:rPr lang="en-US" altLang="ja-JP" sz="2800"/>
              <a:t>(3/3)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334963" y="1108075"/>
            <a:ext cx="7804150" cy="572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[(or (and (= (remainder 2004 4) 0))) true]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[(or (and (= 0 0))) true]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[(or (and true)) true]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[(or true) true]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[true true]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false]))</a:t>
            </a:r>
            <a:endParaRPr lang="ja-JP" altLang="en-US" sz="2400"/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true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414338" y="1090613"/>
            <a:ext cx="8599487" cy="538797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4698206" y="6064251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611188" y="6521450"/>
            <a:ext cx="1028700" cy="3254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660525" y="6384925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5543550" y="1779588"/>
            <a:ext cx="331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(and true </a:t>
            </a:r>
            <a:r>
              <a:rPr lang="ja-JP" altLang="en-US" sz="2400">
                <a:solidFill>
                  <a:srgbClr val="008000"/>
                </a:solidFill>
              </a:rPr>
              <a:t>式</a:t>
            </a:r>
            <a:r>
              <a:rPr lang="en-US" altLang="ja-JP" sz="2400">
                <a:solidFill>
                  <a:srgbClr val="008000"/>
                </a:solidFill>
              </a:rPr>
              <a:t>) → (and </a:t>
            </a:r>
            <a:r>
              <a:rPr lang="ja-JP" altLang="en-US" sz="2400">
                <a:solidFill>
                  <a:srgbClr val="008000"/>
                </a:solidFill>
              </a:rPr>
              <a:t>式</a:t>
            </a:r>
            <a:r>
              <a:rPr lang="en-US" altLang="ja-JP" sz="2400">
                <a:solidFill>
                  <a:srgbClr val="008000"/>
                </a:solidFill>
              </a:rPr>
              <a:t>)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084638" y="2566988"/>
            <a:ext cx="32242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(remainder</a:t>
            </a:r>
            <a:r>
              <a:rPr lang="ja-JP" altLang="en-US" sz="2400">
                <a:solidFill>
                  <a:srgbClr val="008000"/>
                </a:solidFill>
              </a:rPr>
              <a:t> </a:t>
            </a:r>
            <a:r>
              <a:rPr lang="en-US" altLang="ja-JP" sz="2400">
                <a:solidFill>
                  <a:srgbClr val="008000"/>
                </a:solidFill>
              </a:rPr>
              <a:t>2004 4) → 0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3676650" y="3573463"/>
            <a:ext cx="194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(= 0 0) → true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3092450" y="4808538"/>
            <a:ext cx="23796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(and true) → true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3089275" y="5681663"/>
            <a:ext cx="21764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(or true) → true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2517775" y="1565275"/>
            <a:ext cx="2409825" cy="3238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2152650" y="2647950"/>
            <a:ext cx="885825" cy="3238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1549400" y="3711575"/>
            <a:ext cx="1209675" cy="3238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1127125" y="4746625"/>
            <a:ext cx="1038225" cy="3238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638175" y="5438775"/>
            <a:ext cx="2000250" cy="1009650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8005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ツエラーの公式 </a:t>
            </a:r>
            <a:r>
              <a:rPr lang="en-US" altLang="ja-JP" dirty="0" err="1">
                <a:solidFill>
                  <a:schemeClr val="accent2"/>
                </a:solidFill>
              </a:rPr>
              <a:t>zellar</a:t>
            </a:r>
            <a:r>
              <a:rPr lang="en-US" altLang="ja-JP" dirty="0"/>
              <a:t> </a:t>
            </a:r>
            <a:r>
              <a:rPr lang="ja-JP" altLang="en-US" dirty="0"/>
              <a:t>を作り，実行する</a:t>
            </a:r>
          </a:p>
          <a:p>
            <a:pPr lvl="1"/>
            <a:r>
              <a:rPr lang="ja-JP" altLang="en-US" dirty="0"/>
              <a:t>ツエラーの公式とは：　西暦の年</a:t>
            </a:r>
            <a:r>
              <a:rPr lang="en-US" altLang="ja-JP" dirty="0"/>
              <a:t>，</a:t>
            </a:r>
            <a:r>
              <a:rPr lang="ja-JP" altLang="en-US" dirty="0"/>
              <a:t>月</a:t>
            </a:r>
            <a:r>
              <a:rPr lang="en-US" altLang="ja-JP" dirty="0"/>
              <a:t>，</a:t>
            </a:r>
            <a:r>
              <a:rPr lang="ja-JP" altLang="en-US" dirty="0"/>
              <a:t>日から曜日を求める公式</a:t>
            </a:r>
          </a:p>
          <a:p>
            <a:pPr lvl="1"/>
            <a:r>
              <a:rPr lang="ja-JP" altLang="en-US" dirty="0"/>
              <a:t>年：　西暦の年</a:t>
            </a:r>
          </a:p>
          <a:p>
            <a:pPr lvl="1"/>
            <a:r>
              <a:rPr lang="ja-JP" altLang="en-US" dirty="0"/>
              <a:t>月：　３から１４</a:t>
            </a:r>
          </a:p>
          <a:p>
            <a:pPr lvl="1"/>
            <a:r>
              <a:rPr lang="ja-JP" altLang="en-US" dirty="0"/>
              <a:t>計算された曜日は「数字」．次の意味になる．</a:t>
            </a:r>
          </a:p>
          <a:p>
            <a:pPr lvl="1">
              <a:buNone/>
            </a:pPr>
            <a:r>
              <a:rPr lang="ja-JP" altLang="en-US" sz="2000" dirty="0"/>
              <a:t>	</a:t>
            </a:r>
            <a:r>
              <a:rPr lang="ja-JP" altLang="en-US" sz="2000" dirty="0">
                <a:solidFill>
                  <a:schemeClr val="accent2"/>
                </a:solidFill>
              </a:rPr>
              <a:t>		０：日曜日</a:t>
            </a:r>
          </a:p>
          <a:p>
            <a:pPr lvl="1"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  		１：月曜日</a:t>
            </a:r>
          </a:p>
          <a:p>
            <a:pPr lvl="1"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２：火曜日</a:t>
            </a:r>
          </a:p>
          <a:p>
            <a:pPr lvl="1"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３：水曜日</a:t>
            </a:r>
          </a:p>
          <a:p>
            <a:pPr lvl="1"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４：木曜日</a:t>
            </a:r>
          </a:p>
          <a:p>
            <a:pPr lvl="1"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５：金曜日</a:t>
            </a:r>
          </a:p>
          <a:p>
            <a:pPr lvl="1">
              <a:buNone/>
            </a:pPr>
            <a:r>
              <a:rPr lang="ja-JP" altLang="en-US" sz="2000" dirty="0">
                <a:solidFill>
                  <a:schemeClr val="accent2"/>
                </a:solidFill>
              </a:rPr>
              <a:t>			６：土曜日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例題７．曜日を求める　</a:t>
            </a:r>
          </a:p>
        </p:txBody>
      </p:sp>
    </p:spTree>
    <p:extLst>
      <p:ext uri="{BB962C8B-B14F-4D97-AF65-F5344CB8AC3E}">
        <p14:creationId xmlns:p14="http://schemas.microsoft.com/office/powerpoint/2010/main" val="19856684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955675"/>
            <a:ext cx="8469312" cy="4114800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105000"/>
              </a:lnSpc>
              <a:buFontTx/>
              <a:buNone/>
            </a:pPr>
            <a:endParaRPr lang="ja-JP" altLang="en-US" sz="2400" b="1" dirty="0"/>
          </a:p>
          <a:p>
            <a:pPr eaLnBrk="1" hangingPunct="1">
              <a:lnSpc>
                <a:spcPct val="105000"/>
              </a:lnSpc>
            </a:pPr>
            <a:endParaRPr lang="ja-JP" altLang="en-US" sz="2800" dirty="0"/>
          </a:p>
          <a:p>
            <a:pPr eaLnBrk="1" hangingPunct="1">
              <a:lnSpc>
                <a:spcPct val="105000"/>
              </a:lnSpc>
            </a:pPr>
            <a:r>
              <a:rPr lang="ja-JP" altLang="en-US" sz="3600" dirty="0"/>
              <a:t>ツエラーの公式では，「</a:t>
            </a:r>
            <a:r>
              <a:rPr lang="en-US" altLang="ja-JP" sz="3600" dirty="0">
                <a:solidFill>
                  <a:schemeClr val="tx2"/>
                </a:solidFill>
              </a:rPr>
              <a:t>1</a:t>
            </a:r>
            <a:r>
              <a:rPr lang="ja-JP" altLang="en-US" sz="3600" dirty="0">
                <a:solidFill>
                  <a:schemeClr val="tx2"/>
                </a:solidFill>
              </a:rPr>
              <a:t>年の起点 を</a:t>
            </a:r>
            <a:r>
              <a:rPr lang="en-US" altLang="ja-JP" sz="3600" dirty="0">
                <a:solidFill>
                  <a:schemeClr val="tx2"/>
                </a:solidFill>
              </a:rPr>
              <a:t>3</a:t>
            </a:r>
            <a:r>
              <a:rPr lang="ja-JP" altLang="en-US" sz="3600" dirty="0">
                <a:solidFill>
                  <a:schemeClr val="tx2"/>
                </a:solidFill>
              </a:rPr>
              <a:t>月とし、月は</a:t>
            </a:r>
            <a:r>
              <a:rPr lang="en-US" altLang="ja-JP" sz="3600" dirty="0">
                <a:solidFill>
                  <a:schemeClr val="tx2"/>
                </a:solidFill>
              </a:rPr>
              <a:t>3</a:t>
            </a:r>
            <a:r>
              <a:rPr lang="ja-JP" altLang="en-US" sz="3600" dirty="0">
                <a:solidFill>
                  <a:schemeClr val="tx2"/>
                </a:solidFill>
              </a:rPr>
              <a:t>月から</a:t>
            </a:r>
            <a:r>
              <a:rPr lang="en-US" altLang="ja-JP" sz="3600" dirty="0">
                <a:solidFill>
                  <a:schemeClr val="tx2"/>
                </a:solidFill>
              </a:rPr>
              <a:t>14</a:t>
            </a:r>
            <a:r>
              <a:rPr lang="ja-JP" altLang="en-US" sz="3600" dirty="0">
                <a:solidFill>
                  <a:schemeClr val="tx2"/>
                </a:solidFill>
              </a:rPr>
              <a:t>月まである</a:t>
            </a:r>
            <a:r>
              <a:rPr lang="ja-JP" altLang="en-US" sz="3600" dirty="0"/>
              <a:t>」と考えている</a:t>
            </a:r>
          </a:p>
          <a:p>
            <a:pPr lvl="1" eaLnBrk="1" hangingPunct="1">
              <a:lnSpc>
                <a:spcPct val="105000"/>
              </a:lnSpc>
            </a:pPr>
            <a:r>
              <a:rPr lang="ja-JP" altLang="en-US" sz="3200" dirty="0"/>
              <a:t>１月，２月は，</a:t>
            </a:r>
            <a:r>
              <a:rPr lang="ja-JP" altLang="en-US" sz="3200" dirty="0">
                <a:solidFill>
                  <a:schemeClr val="tx2"/>
                </a:solidFill>
              </a:rPr>
              <a:t>前年の</a:t>
            </a:r>
            <a:r>
              <a:rPr lang="en-US" altLang="ja-JP" sz="3200" dirty="0">
                <a:solidFill>
                  <a:schemeClr val="tx2"/>
                </a:solidFill>
              </a:rPr>
              <a:t>13</a:t>
            </a:r>
            <a:r>
              <a:rPr lang="ja-JP" altLang="en-US" sz="3200" dirty="0" err="1">
                <a:solidFill>
                  <a:schemeClr val="tx2"/>
                </a:solidFill>
              </a:rPr>
              <a:t>，</a:t>
            </a:r>
            <a:r>
              <a:rPr lang="en-US" altLang="ja-JP" sz="3200" dirty="0">
                <a:solidFill>
                  <a:schemeClr val="tx2"/>
                </a:solidFill>
              </a:rPr>
              <a:t>14</a:t>
            </a:r>
            <a:r>
              <a:rPr lang="ja-JP" altLang="en-US" sz="3200" dirty="0">
                <a:solidFill>
                  <a:schemeClr val="tx2"/>
                </a:solidFill>
              </a:rPr>
              <a:t>月と考える</a:t>
            </a:r>
            <a:r>
              <a:rPr lang="ja-JP" altLang="en-US" sz="3200" dirty="0"/>
              <a:t>ということ</a:t>
            </a:r>
          </a:p>
          <a:p>
            <a:pPr lvl="1" eaLnBrk="1" hangingPunct="1">
              <a:lnSpc>
                <a:spcPct val="105000"/>
              </a:lnSpc>
            </a:pPr>
            <a:r>
              <a:rPr lang="ja-JP" altLang="en-US" sz="3200" dirty="0"/>
              <a:t>うるう年があるので，１年の起点を</a:t>
            </a:r>
            <a:r>
              <a:rPr lang="en-US" altLang="ja-JP" sz="3200" dirty="0"/>
              <a:t>3</a:t>
            </a:r>
            <a:r>
              <a:rPr lang="ja-JP" altLang="en-US" sz="3200" dirty="0"/>
              <a:t>月とする方が計算が簡単</a:t>
            </a:r>
          </a:p>
          <a:p>
            <a:pPr lvl="1" eaLnBrk="1" hangingPunct="1">
              <a:lnSpc>
                <a:spcPct val="105000"/>
              </a:lnSpc>
            </a:pPr>
            <a:endParaRPr lang="ja-JP" altLang="en-US" sz="3200" dirty="0">
              <a:solidFill>
                <a:srgbClr val="006600"/>
              </a:solidFill>
              <a:latin typeface="CS Times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ツエラーの公式での起点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62776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754063"/>
            <a:ext cx="8624888" cy="5882349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105000"/>
              </a:lnSpc>
              <a:buFontTx/>
              <a:buNone/>
            </a:pPr>
            <a:endParaRPr lang="ja-JP" altLang="en-US" sz="2400" b="1" dirty="0"/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dirty="0">
                <a:solidFill>
                  <a:srgbClr val="003300"/>
                </a:solidFill>
              </a:rPr>
              <a:t>[(y+[y/4]+[y/400]-[y/100]+[(</a:t>
            </a:r>
            <a:r>
              <a:rPr lang="en-US" altLang="ja-JP" dirty="0" err="1">
                <a:solidFill>
                  <a:srgbClr val="003300"/>
                </a:solidFill>
              </a:rPr>
              <a:t>13m+8</a:t>
            </a:r>
            <a:r>
              <a:rPr lang="en-US" altLang="ja-JP" dirty="0">
                <a:solidFill>
                  <a:srgbClr val="003300"/>
                </a:solidFill>
              </a:rPr>
              <a:t>)/5]+d) mod 7] 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dirty="0"/>
              <a:t>		</a:t>
            </a:r>
            <a:r>
              <a:rPr lang="en-US" altLang="ja-JP" dirty="0">
                <a:solidFill>
                  <a:srgbClr val="003300"/>
                </a:solidFill>
              </a:rPr>
              <a:t>y: </a:t>
            </a:r>
            <a:r>
              <a:rPr lang="ja-JP" altLang="en-US" dirty="0">
                <a:solidFill>
                  <a:srgbClr val="003300"/>
                </a:solidFill>
              </a:rPr>
              <a:t>年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dirty="0">
                <a:solidFill>
                  <a:srgbClr val="003300"/>
                </a:solidFill>
              </a:rPr>
              <a:t>		</a:t>
            </a:r>
            <a:r>
              <a:rPr lang="en-US" altLang="ja-JP" dirty="0">
                <a:solidFill>
                  <a:srgbClr val="003300"/>
                </a:solidFill>
              </a:rPr>
              <a:t>m: 3</a:t>
            </a:r>
            <a:r>
              <a:rPr lang="ja-JP" altLang="en-US" dirty="0">
                <a:solidFill>
                  <a:srgbClr val="003300"/>
                </a:solidFill>
              </a:rPr>
              <a:t>月を起点とする月（３から１４まで）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dirty="0">
                <a:solidFill>
                  <a:srgbClr val="003300"/>
                </a:solidFill>
              </a:rPr>
              <a:t>			 </a:t>
            </a:r>
            <a:r>
              <a:rPr lang="en-US" altLang="ja-JP" sz="2800" dirty="0"/>
              <a:t>1</a:t>
            </a:r>
            <a:r>
              <a:rPr lang="ja-JP" altLang="en-US" sz="2800" dirty="0"/>
              <a:t>月，２月は，前年の</a:t>
            </a:r>
            <a:r>
              <a:rPr lang="en-US" altLang="ja-JP" sz="2800" dirty="0"/>
              <a:t>13</a:t>
            </a:r>
            <a:r>
              <a:rPr lang="ja-JP" altLang="en-US" sz="2800" dirty="0" err="1"/>
              <a:t>，</a:t>
            </a:r>
            <a:r>
              <a:rPr lang="en-US" altLang="ja-JP" sz="2800" dirty="0"/>
              <a:t>14</a:t>
            </a:r>
            <a:r>
              <a:rPr lang="ja-JP" altLang="en-US" sz="2800" dirty="0"/>
              <a:t>月と考える</a:t>
            </a:r>
            <a:endParaRPr lang="ja-JP" altLang="en-US" dirty="0">
              <a:solidFill>
                <a:srgbClr val="003300"/>
              </a:solidFill>
            </a:endParaRP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dirty="0">
                <a:solidFill>
                  <a:srgbClr val="003300"/>
                </a:solidFill>
              </a:rPr>
              <a:t>		d: </a:t>
            </a:r>
            <a:r>
              <a:rPr lang="ja-JP" altLang="en-US" dirty="0">
                <a:solidFill>
                  <a:srgbClr val="003300"/>
                </a:solidFill>
              </a:rPr>
              <a:t>日</a:t>
            </a:r>
          </a:p>
          <a:p>
            <a:pPr eaLnBrk="1" hangingPunct="1">
              <a:lnSpc>
                <a:spcPct val="105000"/>
              </a:lnSpc>
            </a:pPr>
            <a:endParaRPr lang="en-US" altLang="ja-JP" dirty="0"/>
          </a:p>
          <a:p>
            <a:pPr eaLnBrk="1" hangingPunct="1">
              <a:lnSpc>
                <a:spcPct val="105000"/>
              </a:lnSpc>
            </a:pPr>
            <a:r>
              <a:rPr lang="ja-JP" altLang="en-US" sz="2800" dirty="0"/>
              <a:t>この値が</a:t>
            </a:r>
            <a:r>
              <a:rPr lang="en-US" altLang="ja-JP" sz="2800" dirty="0"/>
              <a:t>0</a:t>
            </a:r>
            <a:r>
              <a:rPr lang="ja-JP" altLang="en-US" sz="2800" dirty="0"/>
              <a:t>なら日曜，</a:t>
            </a:r>
            <a:r>
              <a:rPr lang="en-US" altLang="ja-JP" sz="2800" dirty="0"/>
              <a:t>1</a:t>
            </a:r>
            <a:r>
              <a:rPr lang="ja-JP" altLang="en-US" sz="2800" dirty="0"/>
              <a:t>なら月曜・・・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800" dirty="0"/>
              <a:t>「</a:t>
            </a:r>
            <a:r>
              <a:rPr lang="en-US" altLang="ja-JP" sz="2800" dirty="0"/>
              <a:t>[]</a:t>
            </a:r>
            <a:r>
              <a:rPr lang="ja-JP" altLang="en-US" sz="2800" dirty="0"/>
              <a:t>」とあるのは，</a:t>
            </a:r>
            <a:r>
              <a:rPr lang="ja-JP" altLang="en-US" sz="2800" dirty="0">
                <a:solidFill>
                  <a:schemeClr val="tx2"/>
                </a:solidFill>
                <a:latin typeface="CS Times" charset="0"/>
              </a:rPr>
              <a:t>小数点以下切り捨て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800" dirty="0">
                <a:latin typeface="CS Times" charset="0"/>
              </a:rPr>
              <a:t>「</a:t>
            </a:r>
            <a:r>
              <a:rPr lang="en-US" altLang="ja-JP" sz="2800" dirty="0">
                <a:latin typeface="CS Times" charset="0"/>
              </a:rPr>
              <a:t>mod</a:t>
            </a:r>
            <a:r>
              <a:rPr lang="ja-JP" altLang="en-US" sz="2800" dirty="0">
                <a:latin typeface="CS Times" charset="0"/>
              </a:rPr>
              <a:t>」　とあるのは</a:t>
            </a:r>
            <a:r>
              <a:rPr lang="ja-JP" altLang="en-US" sz="2800" dirty="0">
                <a:solidFill>
                  <a:schemeClr val="tx2"/>
                </a:solidFill>
                <a:latin typeface="CS Times" charset="0"/>
              </a:rPr>
              <a:t>剰余</a:t>
            </a:r>
            <a:r>
              <a:rPr lang="ja-JP" altLang="en-US" sz="2800" dirty="0">
                <a:latin typeface="CS Times" charset="0"/>
              </a:rPr>
              <a:t>．例えば </a:t>
            </a:r>
            <a:r>
              <a:rPr lang="en-US" altLang="ja-JP" sz="2800" dirty="0">
                <a:latin typeface="CS Times" charset="0"/>
              </a:rPr>
              <a:t>2003 mod 4 </a:t>
            </a:r>
            <a:r>
              <a:rPr lang="ja-JP" altLang="en-US" sz="2800" dirty="0">
                <a:latin typeface="CS Times" charset="0"/>
              </a:rPr>
              <a:t>は３</a:t>
            </a:r>
            <a:endParaRPr lang="en-US" altLang="ja-JP" sz="2800" dirty="0">
              <a:latin typeface="CS Times" charset="0"/>
            </a:endParaRPr>
          </a:p>
          <a:p>
            <a:pPr eaLnBrk="1" hangingPunct="1">
              <a:lnSpc>
                <a:spcPct val="105000"/>
              </a:lnSpc>
            </a:pPr>
            <a:endParaRPr lang="en-US" altLang="ja-JP" sz="2000" dirty="0">
              <a:solidFill>
                <a:srgbClr val="336600"/>
              </a:solidFill>
              <a:latin typeface="CS Times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800" dirty="0">
              <a:solidFill>
                <a:srgbClr val="006600"/>
              </a:solidFill>
              <a:latin typeface="CS Times" charset="0"/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202699" y="1112087"/>
            <a:ext cx="8699500" cy="72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ツエラーの公式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54223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remainder</a:t>
            </a:r>
            <a:endParaRPr lang="ja-JP" altLang="en-US" sz="4000" dirty="0"/>
          </a:p>
        </p:txBody>
      </p:sp>
      <p:pic>
        <p:nvPicPr>
          <p:cNvPr id="6" name="Picture 2" descr="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4781" y="644893"/>
            <a:ext cx="6011862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78831" y="5574080"/>
            <a:ext cx="7894637" cy="1143000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ja-JP">
                <a:solidFill>
                  <a:schemeClr val="accent2"/>
                </a:solidFill>
              </a:rPr>
              <a:t>remainder </a:t>
            </a:r>
            <a:r>
              <a:rPr lang="ja-JP" altLang="en-US">
                <a:solidFill>
                  <a:schemeClr val="accent2"/>
                </a:solidFill>
              </a:rPr>
              <a:t>の意味</a:t>
            </a:r>
            <a:r>
              <a:rPr lang="ja-JP" altLang="en-US"/>
              <a:t>：</a:t>
            </a:r>
          </a:p>
          <a:p>
            <a:pPr lvl="1">
              <a:lnSpc>
                <a:spcPct val="75000"/>
              </a:lnSpc>
            </a:pPr>
            <a:r>
              <a:rPr lang="ja-JP" altLang="en-US"/>
              <a:t>割り算の余りを求める</a:t>
            </a:r>
          </a:p>
          <a:p>
            <a:pPr lvl="1">
              <a:lnSpc>
                <a:spcPct val="75000"/>
              </a:lnSpc>
            </a:pPr>
            <a:r>
              <a:rPr lang="en-US" altLang="ja-JP"/>
              <a:t>(remainder x y) </a:t>
            </a:r>
            <a:r>
              <a:rPr lang="ja-JP" altLang="en-US"/>
              <a:t>は，ツエラーの公式の </a:t>
            </a:r>
            <a:r>
              <a:rPr lang="en-US" altLang="ja-JP"/>
              <a:t>x mod y </a:t>
            </a:r>
            <a:r>
              <a:rPr lang="ja-JP" altLang="en-US"/>
              <a:t>に対応</a:t>
            </a:r>
          </a:p>
          <a:p>
            <a:pPr>
              <a:lnSpc>
                <a:spcPct val="75000"/>
              </a:lnSpc>
              <a:buFontTx/>
              <a:buNone/>
            </a:pP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2967849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4"/>
          <p:cNvSpPr txBox="1">
            <a:spLocks noChangeArrowheads="1"/>
          </p:cNvSpPr>
          <p:nvPr/>
        </p:nvSpPr>
        <p:spPr bwMode="auto">
          <a:xfrm>
            <a:off x="1246188" y="5626100"/>
            <a:ext cx="7491412" cy="1077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比較演算では，条件が成り立てば </a:t>
            </a:r>
            <a:r>
              <a:rPr lang="en-US" altLang="ja-JP"/>
              <a:t>true</a:t>
            </a:r>
            <a:r>
              <a:rPr lang="ja-JP" altLang="en-US"/>
              <a:t>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成り立たなければ </a:t>
            </a:r>
            <a:r>
              <a:rPr lang="en-US" altLang="ja-JP"/>
              <a:t>false </a:t>
            </a:r>
            <a:r>
              <a:rPr lang="ja-JP" altLang="en-US"/>
              <a:t>となる</a:t>
            </a:r>
          </a:p>
        </p:txBody>
      </p:sp>
      <p:pic>
        <p:nvPicPr>
          <p:cNvPr id="9220" name="Picture 35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88" y="1160463"/>
            <a:ext cx="5543550" cy="419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比較演算を実行してみると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2746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70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quotient</a:t>
            </a:r>
            <a:endParaRPr lang="ja-JP" altLang="en-US" sz="40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54720" y="5576889"/>
            <a:ext cx="7667625" cy="1144587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ja-JP">
                <a:solidFill>
                  <a:schemeClr val="accent2"/>
                </a:solidFill>
              </a:rPr>
              <a:t>quotient </a:t>
            </a:r>
            <a:r>
              <a:rPr lang="ja-JP" altLang="en-US">
                <a:solidFill>
                  <a:schemeClr val="accent2"/>
                </a:solidFill>
              </a:rPr>
              <a:t>の意味</a:t>
            </a:r>
            <a:r>
              <a:rPr lang="ja-JP" altLang="en-US"/>
              <a:t>：</a:t>
            </a:r>
          </a:p>
          <a:p>
            <a:pPr lvl="1">
              <a:lnSpc>
                <a:spcPct val="75000"/>
              </a:lnSpc>
            </a:pPr>
            <a:r>
              <a:rPr lang="ja-JP" altLang="en-US"/>
              <a:t>整数の割り算の商を求める</a:t>
            </a:r>
          </a:p>
          <a:p>
            <a:pPr lvl="1">
              <a:lnSpc>
                <a:spcPct val="75000"/>
              </a:lnSpc>
            </a:pPr>
            <a:r>
              <a:rPr lang="en-US" altLang="ja-JP"/>
              <a:t>(quotient x y) </a:t>
            </a:r>
            <a:r>
              <a:rPr lang="ja-JP" altLang="en-US"/>
              <a:t>は</a:t>
            </a:r>
            <a:r>
              <a:rPr lang="en-US" altLang="ja-JP"/>
              <a:t>,</a:t>
            </a:r>
            <a:r>
              <a:rPr lang="ja-JP" altLang="en-US"/>
              <a:t>　ツエラーの公式の </a:t>
            </a:r>
            <a:r>
              <a:rPr lang="en-US" altLang="ja-JP"/>
              <a:t>[x / y] </a:t>
            </a:r>
            <a:r>
              <a:rPr lang="ja-JP" altLang="en-US"/>
              <a:t>に対応</a:t>
            </a:r>
          </a:p>
          <a:p>
            <a:pPr>
              <a:lnSpc>
                <a:spcPct val="75000"/>
              </a:lnSpc>
              <a:buFontTx/>
              <a:buNone/>
            </a:pPr>
            <a:endParaRPr lang="ja-JP" altLang="en-US" sz="2000"/>
          </a:p>
        </p:txBody>
      </p:sp>
      <p:pic>
        <p:nvPicPr>
          <p:cNvPr id="7" name="Picture 4" descr="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8407" y="577851"/>
            <a:ext cx="6134100" cy="490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686245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813" y="374650"/>
            <a:ext cx="8624887" cy="1266825"/>
          </a:xfrm>
        </p:spPr>
        <p:txBody>
          <a:bodyPr>
            <a:normAutofit fontScale="85000" lnSpcReduction="20000"/>
          </a:bodyPr>
          <a:lstStyle/>
          <a:p>
            <a:pPr lvl="1" eaLnBrk="1" hangingPunct="1">
              <a:lnSpc>
                <a:spcPct val="105000"/>
              </a:lnSpc>
              <a:buFontTx/>
              <a:buNone/>
            </a:pPr>
            <a:endParaRPr lang="ja-JP" altLang="en-US" sz="2400" b="1" dirty="0"/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dirty="0">
                <a:solidFill>
                  <a:srgbClr val="003300"/>
                </a:solidFill>
              </a:rPr>
              <a:t>[(y+[y/4]+[y/400]-[y/100]+[(</a:t>
            </a:r>
            <a:r>
              <a:rPr lang="en-US" altLang="ja-JP" dirty="0" err="1">
                <a:solidFill>
                  <a:srgbClr val="003300"/>
                </a:solidFill>
              </a:rPr>
              <a:t>13m+8</a:t>
            </a:r>
            <a:r>
              <a:rPr lang="en-US" altLang="ja-JP" dirty="0">
                <a:solidFill>
                  <a:srgbClr val="003300"/>
                </a:solidFill>
              </a:rPr>
              <a:t>)/5]+d) mod 7] 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dirty="0"/>
              <a:t>		</a:t>
            </a:r>
            <a:endParaRPr lang="en-US" altLang="ja-JP" sz="2800" dirty="0">
              <a:latin typeface="CS Times" charset="0"/>
            </a:endParaRPr>
          </a:p>
          <a:p>
            <a:pPr eaLnBrk="1" hangingPunct="1">
              <a:lnSpc>
                <a:spcPct val="105000"/>
              </a:lnSpc>
            </a:pPr>
            <a:endParaRPr lang="en-US" altLang="ja-JP" sz="2000" dirty="0">
              <a:solidFill>
                <a:srgbClr val="336600"/>
              </a:solidFill>
              <a:latin typeface="CS Times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800" dirty="0">
              <a:solidFill>
                <a:srgbClr val="006600"/>
              </a:solidFill>
              <a:latin typeface="CS Times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60338" y="830263"/>
            <a:ext cx="8699500" cy="722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150813" y="1717675"/>
            <a:ext cx="8896350" cy="5114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zellar_f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y m d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(remainder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(+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(quotient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/>
              <a:t> 4)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(quotient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/>
              <a:t> 400)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(- (quotient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/>
              <a:t> 100))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(quotient (+ (* 13 </a:t>
            </a:r>
            <a:r>
              <a:rPr lang="en-US" altLang="ja-JP" sz="2400">
                <a:solidFill>
                  <a:schemeClr val="tx2"/>
                </a:solidFill>
              </a:rPr>
              <a:t>m</a:t>
            </a:r>
            <a:r>
              <a:rPr lang="en-US" altLang="ja-JP" sz="2400"/>
              <a:t>) 8) 5)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 </a:t>
            </a:r>
            <a:r>
              <a:rPr lang="en-US" altLang="ja-JP" sz="2400">
                <a:solidFill>
                  <a:schemeClr val="tx2"/>
                </a:solidFill>
              </a:rPr>
              <a:t>d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7))</a:t>
            </a:r>
            <a:endParaRPr lang="ja-JP" altLang="en-US" sz="2400"/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zellar</a:t>
            </a:r>
            <a:r>
              <a:rPr lang="ja-JP" altLang="en-US" sz="2400">
                <a:solidFill>
                  <a:srgbClr val="008000"/>
                </a:solidFill>
              </a:rPr>
              <a:t> </a:t>
            </a:r>
            <a:r>
              <a:rPr lang="en-US" altLang="ja-JP" sz="2400">
                <a:solidFill>
                  <a:srgbClr val="008000"/>
                </a:solidFill>
              </a:rPr>
              <a:t>: number number number -&gt; number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to determine youbi (the day of the week) from year, month, and day.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The result is 0 ... 6 meaning 0 is Sunday, 1 Monday, and so on</a:t>
            </a:r>
            <a:r>
              <a:rPr lang="en-US" altLang="ja-JP" sz="2400"/>
              <a:t>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zellar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y m d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[(or (= </a:t>
            </a:r>
            <a:r>
              <a:rPr lang="en-US" altLang="ja-JP" sz="2400">
                <a:solidFill>
                  <a:schemeClr val="tx2"/>
                </a:solidFill>
              </a:rPr>
              <a:t>m</a:t>
            </a:r>
            <a:r>
              <a:rPr lang="en-US" altLang="ja-JP" sz="2400"/>
              <a:t> 1) (= </a:t>
            </a:r>
            <a:r>
              <a:rPr lang="en-US" altLang="ja-JP" sz="2400">
                <a:solidFill>
                  <a:schemeClr val="tx2"/>
                </a:solidFill>
              </a:rPr>
              <a:t>m</a:t>
            </a:r>
            <a:r>
              <a:rPr lang="en-US" altLang="ja-JP" sz="2400"/>
              <a:t> 2)) (zellar_f (- </a:t>
            </a:r>
            <a:r>
              <a:rPr lang="en-US" altLang="ja-JP" sz="2400">
                <a:solidFill>
                  <a:schemeClr val="tx2"/>
                </a:solidFill>
              </a:rPr>
              <a:t>y</a:t>
            </a:r>
            <a:r>
              <a:rPr lang="en-US" altLang="ja-JP" sz="2400"/>
              <a:t> 1) (+ </a:t>
            </a:r>
            <a:r>
              <a:rPr lang="en-US" altLang="ja-JP" sz="2400">
                <a:solidFill>
                  <a:schemeClr val="tx2"/>
                </a:solidFill>
              </a:rPr>
              <a:t>m</a:t>
            </a:r>
            <a:r>
              <a:rPr lang="en-US" altLang="ja-JP" sz="2400"/>
              <a:t> 12) </a:t>
            </a:r>
            <a:r>
              <a:rPr lang="en-US" altLang="ja-JP" sz="2400">
                <a:solidFill>
                  <a:schemeClr val="tx2"/>
                </a:solidFill>
              </a:rPr>
              <a:t>d</a:t>
            </a:r>
            <a:r>
              <a:rPr lang="en-US" altLang="ja-JP" sz="2400"/>
              <a:t>)]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[else (</a:t>
            </a:r>
            <a:r>
              <a:rPr lang="en-US" altLang="ja-JP" sz="2400">
                <a:solidFill>
                  <a:schemeClr val="accent2"/>
                </a:solidFill>
              </a:rPr>
              <a:t>zellar_f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y m d</a:t>
            </a:r>
            <a:r>
              <a:rPr lang="en-US" altLang="ja-JP" sz="2400"/>
              <a:t>)]))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ツエラーの公式のプログラム</a:t>
            </a:r>
            <a:endParaRPr lang="en-US" altLang="ja-JP" sz="3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96849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4-3 </a:t>
            </a:r>
            <a:r>
              <a:rPr lang="ja-JP" altLang="en-US" sz="4400" dirty="0"/>
              <a:t>課題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8007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6350"/>
            <a:ext cx="8077200" cy="5051425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/>
              <a:t>次のような関数を作りなさい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en-US" altLang="ja-JP" sz="3200"/>
              <a:t>cond </a:t>
            </a:r>
            <a:r>
              <a:rPr lang="ja-JP" altLang="en-US" sz="3200"/>
              <a:t>を使うこと</a:t>
            </a:r>
          </a:p>
          <a:p>
            <a:pPr marL="990600" lvl="1" indent="-533400" eaLnBrk="1" hangingPunct="1">
              <a:lnSpc>
                <a:spcPct val="110000"/>
              </a:lnSpc>
            </a:pPr>
            <a:endParaRPr lang="ja-JP" altLang="en-US" sz="3200"/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/>
              <a:t>		５０グラム以下なら　</a:t>
            </a:r>
            <a:r>
              <a:rPr lang="en-US" altLang="ja-JP"/>
              <a:t>→</a:t>
            </a:r>
            <a:r>
              <a:rPr lang="ja-JP" altLang="en-US"/>
              <a:t>　１２０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/>
              <a:t>		７５グラム以下なら　</a:t>
            </a:r>
            <a:r>
              <a:rPr lang="en-US" altLang="ja-JP"/>
              <a:t>→</a:t>
            </a:r>
            <a:r>
              <a:rPr lang="ja-JP" altLang="en-US"/>
              <a:t>　１４０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/>
              <a:t>		１００グラム以下なら　</a:t>
            </a:r>
            <a:r>
              <a:rPr lang="en-US" altLang="ja-JP"/>
              <a:t>→</a:t>
            </a:r>
            <a:r>
              <a:rPr lang="ja-JP" altLang="en-US"/>
              <a:t>　１６０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/>
              <a:t>		１５０グラム以下なら　</a:t>
            </a:r>
            <a:r>
              <a:rPr lang="en-US" altLang="ja-JP"/>
              <a:t>→</a:t>
            </a:r>
            <a:r>
              <a:rPr lang="ja-JP" altLang="en-US"/>
              <a:t>　２００</a:t>
            </a:r>
          </a:p>
          <a:p>
            <a:pPr marL="990600" lvl="1" indent="-533400" eaLnBrk="1" hangingPunct="1">
              <a:lnSpc>
                <a:spcPct val="110000"/>
              </a:lnSpc>
            </a:pPr>
            <a:endParaRPr lang="en-US" altLang="ja-JP"/>
          </a:p>
          <a:p>
            <a:pPr marL="990600" lvl="1" indent="-533400" eaLnBrk="1" hangingPunct="1">
              <a:buFontTx/>
              <a:buAutoNum type="arabicPeriod"/>
            </a:pPr>
            <a:endParaRPr lang="en-US" altLang="ja-JP"/>
          </a:p>
        </p:txBody>
      </p:sp>
      <p:sp>
        <p:nvSpPr>
          <p:cNvPr id="77828" name="Rectangle 5"/>
          <p:cNvSpPr>
            <a:spLocks noChangeArrowheads="1"/>
          </p:cNvSpPr>
          <p:nvPr/>
        </p:nvSpPr>
        <p:spPr bwMode="auto">
          <a:xfrm>
            <a:off x="1120775" y="3067050"/>
            <a:ext cx="6199188" cy="2906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15177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133475"/>
            <a:ext cx="7772400" cy="927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ここにあるのは「</a:t>
            </a:r>
            <a:r>
              <a:rPr lang="ja-JP" altLang="en-US" sz="2800">
                <a:solidFill>
                  <a:schemeClr val="tx2"/>
                </a:solidFill>
              </a:rPr>
              <a:t>間違い</a:t>
            </a:r>
            <a:r>
              <a:rPr lang="ja-JP" altLang="en-US" sz="2800"/>
              <a:t>」の例です．同じ間違いをしないこと</a:t>
            </a:r>
          </a:p>
        </p:txBody>
      </p:sp>
      <p:sp>
        <p:nvSpPr>
          <p:cNvPr id="78852" name="Rectangle 12"/>
          <p:cNvSpPr>
            <a:spLocks noChangeArrowheads="1"/>
          </p:cNvSpPr>
          <p:nvPr/>
        </p:nvSpPr>
        <p:spPr bwMode="auto">
          <a:xfrm>
            <a:off x="884238" y="2751138"/>
            <a:ext cx="3109912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(decide price w)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... </a:t>
            </a:r>
            <a:r>
              <a:rPr lang="ja-JP" altLang="en-US" sz="2400">
                <a:solidFill>
                  <a:srgbClr val="008000"/>
                </a:solidFill>
              </a:rPr>
              <a:t>以下省略</a:t>
            </a:r>
          </a:p>
        </p:txBody>
      </p:sp>
      <p:sp>
        <p:nvSpPr>
          <p:cNvPr id="78853" name="Text Box 13"/>
          <p:cNvSpPr txBox="1">
            <a:spLocks noChangeArrowheads="1"/>
          </p:cNvSpPr>
          <p:nvPr/>
        </p:nvSpPr>
        <p:spPr bwMode="auto">
          <a:xfrm>
            <a:off x="736600" y="2217738"/>
            <a:ext cx="41862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１．関数名の付け方の間違い</a:t>
            </a:r>
          </a:p>
        </p:txBody>
      </p:sp>
      <p:sp>
        <p:nvSpPr>
          <p:cNvPr id="78854" name="Text Box 14"/>
          <p:cNvSpPr txBox="1">
            <a:spLocks noChangeArrowheads="1"/>
          </p:cNvSpPr>
          <p:nvPr/>
        </p:nvSpPr>
        <p:spPr bwMode="auto">
          <a:xfrm>
            <a:off x="885825" y="3687763"/>
            <a:ext cx="606266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⇒</a:t>
            </a:r>
            <a:r>
              <a:rPr lang="ja-JP" altLang="en-US" sz="2400">
                <a:solidFill>
                  <a:schemeClr val="tx2"/>
                </a:solidFill>
              </a:rPr>
              <a:t>　「</a:t>
            </a:r>
            <a:r>
              <a:rPr lang="en-US" altLang="ja-JP" sz="2400">
                <a:solidFill>
                  <a:schemeClr val="tx2"/>
                </a:solidFill>
              </a:rPr>
              <a:t>decice price</a:t>
            </a:r>
            <a:r>
              <a:rPr lang="ja-JP" altLang="en-US" sz="2400">
                <a:solidFill>
                  <a:schemeClr val="tx2"/>
                </a:solidFill>
              </a:rPr>
              <a:t>」では無く，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「</a:t>
            </a:r>
            <a:r>
              <a:rPr lang="en-US" altLang="ja-JP" sz="2400">
                <a:solidFill>
                  <a:schemeClr val="tx2"/>
                </a:solidFill>
              </a:rPr>
              <a:t>decide_price</a:t>
            </a:r>
            <a:r>
              <a:rPr lang="ja-JP" altLang="en-US" sz="2400">
                <a:solidFill>
                  <a:schemeClr val="tx2"/>
                </a:solidFill>
              </a:rPr>
              <a:t>」のように１単語で書くこと</a:t>
            </a:r>
          </a:p>
        </p:txBody>
      </p:sp>
      <p:sp>
        <p:nvSpPr>
          <p:cNvPr id="78855" name="Text Box 17"/>
          <p:cNvSpPr txBox="1">
            <a:spLocks noChangeArrowheads="1"/>
          </p:cNvSpPr>
          <p:nvPr/>
        </p:nvSpPr>
        <p:spPr bwMode="auto">
          <a:xfrm>
            <a:off x="781050" y="4881563"/>
            <a:ext cx="69564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２．</a:t>
            </a:r>
            <a:r>
              <a:rPr lang="en-US" altLang="ja-JP" sz="2400">
                <a:solidFill>
                  <a:schemeClr val="accent2"/>
                </a:solidFill>
              </a:rPr>
              <a:t>≦</a:t>
            </a:r>
            <a:r>
              <a:rPr lang="ja-JP" altLang="en-US" sz="2400">
                <a:solidFill>
                  <a:schemeClr val="accent2"/>
                </a:solidFill>
              </a:rPr>
              <a:t>，</a:t>
            </a:r>
            <a:r>
              <a:rPr lang="en-US" altLang="ja-JP" sz="2400">
                <a:solidFill>
                  <a:schemeClr val="accent2"/>
                </a:solidFill>
              </a:rPr>
              <a:t>≧</a:t>
            </a:r>
            <a:r>
              <a:rPr lang="ja-JP" altLang="en-US" sz="2400">
                <a:solidFill>
                  <a:schemeClr val="accent2"/>
                </a:solidFill>
              </a:rPr>
              <a:t>をプログラム中に使うことはできない</a:t>
            </a:r>
          </a:p>
        </p:txBody>
      </p:sp>
      <p:sp>
        <p:nvSpPr>
          <p:cNvPr id="78856" name="Text Box 18"/>
          <p:cNvSpPr txBox="1">
            <a:spLocks noChangeArrowheads="1"/>
          </p:cNvSpPr>
          <p:nvPr/>
        </p:nvSpPr>
        <p:spPr bwMode="auto">
          <a:xfrm>
            <a:off x="881063" y="5413375"/>
            <a:ext cx="4800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⇒</a:t>
            </a:r>
            <a:r>
              <a:rPr lang="ja-JP" altLang="en-US" sz="2400">
                <a:solidFill>
                  <a:schemeClr val="tx2"/>
                </a:solidFill>
              </a:rPr>
              <a:t>　代わりに，</a:t>
            </a:r>
            <a:r>
              <a:rPr lang="en-US" altLang="ja-JP" sz="2400">
                <a:solidFill>
                  <a:schemeClr val="tx2"/>
                </a:solidFill>
              </a:rPr>
              <a:t>&lt;=, &gt;= </a:t>
            </a:r>
            <a:r>
              <a:rPr lang="ja-JP" altLang="en-US" sz="2400">
                <a:solidFill>
                  <a:schemeClr val="tx2"/>
                </a:solidFill>
              </a:rPr>
              <a:t>を使うこと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課題のヒント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32835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6529" y="1214642"/>
            <a:ext cx="8077200" cy="5051425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ある年 </a:t>
            </a:r>
            <a:r>
              <a:rPr lang="en-US" altLang="ja-JP" sz="3600" dirty="0">
                <a:solidFill>
                  <a:schemeClr val="tx2"/>
                </a:solidFill>
              </a:rPr>
              <a:t>y</a:t>
            </a:r>
            <a:r>
              <a:rPr lang="en-US" altLang="ja-JP" sz="3600" dirty="0"/>
              <a:t> </a:t>
            </a:r>
            <a:r>
              <a:rPr lang="ja-JP" altLang="en-US" sz="3600" dirty="0"/>
              <a:t>のある月 </a:t>
            </a:r>
            <a:r>
              <a:rPr lang="en-US" altLang="ja-JP" sz="3600" dirty="0">
                <a:solidFill>
                  <a:schemeClr val="tx2"/>
                </a:solidFill>
              </a:rPr>
              <a:t>m </a:t>
            </a:r>
            <a:r>
              <a:rPr lang="ja-JP" altLang="en-US" sz="3600" dirty="0"/>
              <a:t>の日数を返す関数 </a:t>
            </a:r>
            <a:r>
              <a:rPr lang="en-US" altLang="ja-JP" sz="3600" dirty="0">
                <a:solidFill>
                  <a:schemeClr val="accent2"/>
                </a:solidFill>
              </a:rPr>
              <a:t>get-</a:t>
            </a:r>
            <a:r>
              <a:rPr lang="en-US" altLang="ja-JP" sz="3600" dirty="0" err="1">
                <a:solidFill>
                  <a:schemeClr val="accent2"/>
                </a:solidFill>
              </a:rPr>
              <a:t>num</a:t>
            </a:r>
            <a:r>
              <a:rPr lang="en-US" altLang="ja-JP" sz="3600" dirty="0">
                <a:solidFill>
                  <a:schemeClr val="accent2"/>
                </a:solidFill>
              </a:rPr>
              <a:t>-of-days</a:t>
            </a:r>
            <a:r>
              <a:rPr lang="en-US" altLang="ja-JP" sz="3600" dirty="0"/>
              <a:t> </a:t>
            </a:r>
            <a:r>
              <a:rPr lang="ja-JP" altLang="en-US" sz="3600" dirty="0"/>
              <a:t>を作成し，実行結果を報告しなさい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en-US" altLang="ja-JP" sz="3200" dirty="0">
                <a:solidFill>
                  <a:schemeClr val="accent2"/>
                </a:solidFill>
              </a:rPr>
              <a:t>easy-get-</a:t>
            </a:r>
            <a:r>
              <a:rPr lang="en-US" altLang="ja-JP" sz="3200" dirty="0" err="1">
                <a:solidFill>
                  <a:schemeClr val="accent2"/>
                </a:solidFill>
              </a:rPr>
              <a:t>num</a:t>
            </a:r>
            <a:r>
              <a:rPr lang="en-US" altLang="ja-JP" sz="3200" dirty="0">
                <a:solidFill>
                  <a:schemeClr val="accent2"/>
                </a:solidFill>
              </a:rPr>
              <a:t>-of-days</a:t>
            </a:r>
            <a:r>
              <a:rPr lang="ja-JP" altLang="en-US" sz="3200" dirty="0"/>
              <a:t>（授業の例題３）と，</a:t>
            </a:r>
            <a:r>
              <a:rPr lang="ja-JP" altLang="en-US" sz="3200" dirty="0">
                <a:solidFill>
                  <a:schemeClr val="accent2"/>
                </a:solidFill>
              </a:rPr>
              <a:t> </a:t>
            </a:r>
            <a:r>
              <a:rPr lang="en-US" altLang="ja-JP" sz="3200" dirty="0">
                <a:solidFill>
                  <a:schemeClr val="accent2"/>
                </a:solidFill>
              </a:rPr>
              <a:t>is-leap?</a:t>
            </a:r>
            <a:r>
              <a:rPr lang="en-US" altLang="ja-JP" sz="3200" dirty="0"/>
              <a:t> </a:t>
            </a:r>
            <a:r>
              <a:rPr lang="ja-JP" altLang="en-US" sz="3200" dirty="0"/>
              <a:t>（授業の例題５）を利用しなさい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ja-JP" altLang="en-US" sz="3200" dirty="0"/>
              <a:t>うるう年の２月についても，正しい日数を求めること</a:t>
            </a:r>
            <a:endParaRPr lang="ja-JP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課題２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878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550" y="1487488"/>
            <a:ext cx="8226425" cy="5104046"/>
          </a:xfrm>
        </p:spPr>
        <p:txBody>
          <a:bodyPr/>
          <a:lstStyle/>
          <a:p>
            <a:pPr marL="609600" indent="-609600" eaLnBrk="1" hangingPunct="1">
              <a:lnSpc>
                <a:spcPct val="115000"/>
              </a:lnSpc>
            </a:pPr>
            <a:r>
              <a:rPr lang="ja-JP" altLang="en-US" dirty="0"/>
              <a:t>次の値を求める関数 </a:t>
            </a:r>
            <a:r>
              <a:rPr lang="en-US" altLang="ja-JP" dirty="0" err="1">
                <a:solidFill>
                  <a:schemeClr val="accent2"/>
                </a:solidFill>
              </a:rPr>
              <a:t>foo2</a:t>
            </a:r>
            <a:r>
              <a:rPr lang="ja-JP" altLang="en-US" dirty="0"/>
              <a:t> を書きなさい</a:t>
            </a:r>
          </a:p>
          <a:p>
            <a:pPr marL="990600" lvl="1" indent="-533400" eaLnBrk="1" hangingPunct="1">
              <a:lnSpc>
                <a:spcPct val="115000"/>
              </a:lnSpc>
            </a:pPr>
            <a:r>
              <a:rPr lang="ja-JP" altLang="en-US" dirty="0"/>
              <a:t>「</a:t>
            </a:r>
            <a:r>
              <a:rPr lang="en-US" altLang="ja-JP" dirty="0"/>
              <a:t>X mod 7</a:t>
            </a:r>
            <a:r>
              <a:rPr lang="ja-JP" altLang="en-US" dirty="0"/>
              <a:t>」 は，</a:t>
            </a:r>
            <a:r>
              <a:rPr lang="en-US" altLang="ja-JP" dirty="0"/>
              <a:t>X </a:t>
            </a:r>
            <a:r>
              <a:rPr lang="ja-JP" altLang="en-US" dirty="0"/>
              <a:t>を </a:t>
            </a:r>
            <a:r>
              <a:rPr lang="en-US" altLang="ja-JP" dirty="0"/>
              <a:t>7 </a:t>
            </a:r>
            <a:r>
              <a:rPr lang="ja-JP" altLang="en-US" dirty="0"/>
              <a:t>で割った時の余り（剰余）．例えば </a:t>
            </a:r>
            <a:r>
              <a:rPr lang="en-US" altLang="ja-JP" dirty="0"/>
              <a:t>2003 mod 4 </a:t>
            </a:r>
            <a:r>
              <a:rPr lang="ja-JP" altLang="en-US" dirty="0"/>
              <a:t>は </a:t>
            </a:r>
            <a:r>
              <a:rPr lang="en-US" altLang="ja-JP" dirty="0"/>
              <a:t>3 </a:t>
            </a:r>
            <a:r>
              <a:rPr lang="ja-JP" altLang="en-US" dirty="0"/>
              <a:t>である． </a:t>
            </a:r>
          </a:p>
          <a:p>
            <a:pPr marL="990600" lvl="1" indent="-533400" eaLnBrk="1" hangingPunct="1">
              <a:lnSpc>
                <a:spcPct val="115000"/>
              </a:lnSpc>
            </a:pPr>
            <a:r>
              <a:rPr lang="en-US" altLang="ja-JP" dirty="0"/>
              <a:t>define </a:t>
            </a:r>
            <a:r>
              <a:rPr lang="ja-JP" altLang="en-US" dirty="0"/>
              <a:t>と </a:t>
            </a:r>
            <a:r>
              <a:rPr lang="en-US" altLang="ja-JP" dirty="0"/>
              <a:t>remainder </a:t>
            </a:r>
            <a:r>
              <a:rPr lang="ja-JP" altLang="en-US" dirty="0"/>
              <a:t>を使いなさい．</a:t>
            </a:r>
          </a:p>
          <a:p>
            <a:pPr marL="990600" lvl="1" indent="-533400" eaLnBrk="1" hangingPunct="1">
              <a:lnSpc>
                <a:spcPct val="115000"/>
              </a:lnSpc>
            </a:pPr>
            <a:endParaRPr lang="ja-JP" altLang="en-US" dirty="0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2166938" y="4460875"/>
            <a:ext cx="459105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 </a:t>
            </a:r>
            <a:r>
              <a:rPr lang="en-US" altLang="ja-JP" sz="3600"/>
              <a:t>[(20x + 8) / 7]  mod 10</a:t>
            </a:r>
            <a:r>
              <a:rPr lang="en-US" altLang="ja-JP" sz="2400"/>
              <a:t> </a:t>
            </a:r>
            <a:endParaRPr lang="ja-JP" altLang="en-US" sz="240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課題３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099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コンピュータが行っていること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165725" y="722313"/>
            <a:ext cx="29210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例えば：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tx2"/>
                </a:solidFill>
              </a:rPr>
              <a:t>=</a:t>
            </a:r>
            <a:r>
              <a:rPr lang="ja-JP" altLang="en-US" sz="3600"/>
              <a:t> </a:t>
            </a:r>
            <a:r>
              <a:rPr lang="en-US" altLang="ja-JP" sz="3600"/>
              <a:t>100 50)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219700" y="4740275"/>
            <a:ext cx="2338388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false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113338" y="1236663"/>
            <a:ext cx="2752725" cy="5397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788025" y="5245100"/>
            <a:ext cx="1233488" cy="4111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332538" y="2384425"/>
            <a:ext cx="15875" cy="26066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439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5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838200"/>
            <a:ext cx="58070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Line 7"/>
          <p:cNvSpPr>
            <a:spLocks noChangeShapeType="1"/>
          </p:cNvSpPr>
          <p:nvPr/>
        </p:nvSpPr>
        <p:spPr bwMode="auto">
          <a:xfrm flipH="1" flipV="1">
            <a:off x="4305300" y="2276475"/>
            <a:ext cx="439738" cy="3254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69" name="Rectangle 8"/>
          <p:cNvSpPr>
            <a:spLocks noChangeArrowheads="1"/>
          </p:cNvSpPr>
          <p:nvPr/>
        </p:nvSpPr>
        <p:spPr bwMode="auto">
          <a:xfrm>
            <a:off x="698500" y="1743075"/>
            <a:ext cx="3600450" cy="91598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4765675" y="1852613"/>
            <a:ext cx="4699000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is-child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age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(&lt; </a:t>
            </a:r>
            <a:r>
              <a:rPr lang="en-US" altLang="ja-JP">
                <a:solidFill>
                  <a:schemeClr val="tx2"/>
                </a:solidFill>
              </a:rPr>
              <a:t>age</a:t>
            </a:r>
            <a:r>
              <a:rPr lang="en-US" altLang="ja-JP"/>
              <a:t> 12))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という関数を作ってみた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4818063" y="4640263"/>
            <a:ext cx="3467100" cy="1570037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実行結果として，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true, false </a:t>
            </a:r>
            <a:r>
              <a:rPr lang="ja-JP" altLang="en-US">
                <a:solidFill>
                  <a:srgbClr val="008000"/>
                </a:solidFill>
              </a:rPr>
              <a:t>の値が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得られている　</a:t>
            </a:r>
          </a:p>
        </p:txBody>
      </p:sp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719138" y="4303713"/>
            <a:ext cx="2544762" cy="22320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11273" name="Line 12"/>
          <p:cNvSpPr>
            <a:spLocks noChangeShapeType="1"/>
          </p:cNvSpPr>
          <p:nvPr/>
        </p:nvSpPr>
        <p:spPr bwMode="auto">
          <a:xfrm flipH="1" flipV="1">
            <a:off x="3224213" y="5245100"/>
            <a:ext cx="1585912" cy="968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関数の中で比較演算を行ってみると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837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4530</Words>
  <Application>Microsoft Office PowerPoint</Application>
  <PresentationFormat>画面に合わせる (4:3)</PresentationFormat>
  <Paragraphs>953</Paragraphs>
  <Slides>76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76</vt:i4>
      </vt:variant>
    </vt:vector>
  </HeadingPairs>
  <TitlesOfParts>
    <vt:vector size="83" baseType="lpstr"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sp-4. 条件式 </vt:lpstr>
      <vt:lpstr>アウトライン</vt:lpstr>
      <vt:lpstr>4-1 条件式</vt:lpstr>
      <vt:lpstr>PowerPoint プレゼンテーション</vt:lpstr>
      <vt:lpstr>比較演算</vt:lpstr>
      <vt:lpstr>比較演算</vt:lpstr>
      <vt:lpstr>比較演算を実行してみると</vt:lpstr>
      <vt:lpstr>コンピュータが行っていること</vt:lpstr>
      <vt:lpstr>関数の中で比較演算を行ってみると</vt:lpstr>
      <vt:lpstr>よくある間違い</vt:lpstr>
      <vt:lpstr>条件式の例</vt:lpstr>
      <vt:lpstr>条件式の例</vt:lpstr>
      <vt:lpstr>条件式での判定順</vt:lpstr>
      <vt:lpstr>else の使用例</vt:lpstr>
      <vt:lpstr>even? </vt:lpstr>
      <vt:lpstr>論理演算</vt:lpstr>
      <vt:lpstr>条件式での「条件」として書けるもの</vt:lpstr>
      <vt:lpstr>Scheme の式の構成要素</vt:lpstr>
      <vt:lpstr>4-2 パソコン演習</vt:lpstr>
      <vt:lpstr>パソコン演習の進め方</vt:lpstr>
      <vt:lpstr>DrScheme の使用</vt:lpstr>
      <vt:lpstr>例題１．条件式</vt:lpstr>
      <vt:lpstr>例題１．条件式</vt:lpstr>
      <vt:lpstr>「例題１．条件式」の手順</vt:lpstr>
      <vt:lpstr>PowerPoint プレゼンテーション</vt:lpstr>
      <vt:lpstr>　</vt:lpstr>
      <vt:lpstr>　</vt:lpstr>
      <vt:lpstr>入力と出力</vt:lpstr>
      <vt:lpstr>interest-rate 関数</vt:lpstr>
      <vt:lpstr>条件式のプログラム</vt:lpstr>
      <vt:lpstr>比較演算の例</vt:lpstr>
      <vt:lpstr>条件式の判定順</vt:lpstr>
      <vt:lpstr>字下げを忘れないこと</vt:lpstr>
      <vt:lpstr>例題２．ステップ実行　</vt:lpstr>
      <vt:lpstr>「例題２．ステップ実行」の手順</vt:lpstr>
      <vt:lpstr>(interest-rate 1500) から 0.045 が得られる過程</vt:lpstr>
      <vt:lpstr>(interest-rate 1500) から 0.045 が得られる過程</vt:lpstr>
      <vt:lpstr>例題３．月の日数</vt:lpstr>
      <vt:lpstr>「例題３．月の日数」の手順</vt:lpstr>
      <vt:lpstr>PowerPoint プレゼンテーション</vt:lpstr>
      <vt:lpstr>　</vt:lpstr>
      <vt:lpstr>入力と出力</vt:lpstr>
      <vt:lpstr>easy-get-num-of-days 関数</vt:lpstr>
      <vt:lpstr>例題４．ステップ実行　</vt:lpstr>
      <vt:lpstr>「例題４．ステップ実行」の手順</vt:lpstr>
      <vt:lpstr>(easy-get-num-of-days 1) から 31 が得られる過程 (1/3)</vt:lpstr>
      <vt:lpstr>(easy-get-num-of-days 1) から 31 が得られる過程 (1/3)</vt:lpstr>
      <vt:lpstr>(easy-get-num-of-days 1) から 31 が得られる過程 (2/3)</vt:lpstr>
      <vt:lpstr>(easy-get-num-of-days 1) から 31 が得られる過程 (3)</vt:lpstr>
      <vt:lpstr>例題５．うるう年の判定</vt:lpstr>
      <vt:lpstr>グレゴリオ暦でのうるう年</vt:lpstr>
      <vt:lpstr>うるう年の判定式</vt:lpstr>
      <vt:lpstr>「例題５．うるう年の判定」の手順</vt:lpstr>
      <vt:lpstr>PowerPoint プレゼンテーション</vt:lpstr>
      <vt:lpstr>　</vt:lpstr>
      <vt:lpstr>　</vt:lpstr>
      <vt:lpstr>入力と出力</vt:lpstr>
      <vt:lpstr>is-leap? 関数</vt:lpstr>
      <vt:lpstr>うるう年の判定</vt:lpstr>
      <vt:lpstr>例題６．ステップ実行　</vt:lpstr>
      <vt:lpstr>「例題６．ステップ実行」の手順</vt:lpstr>
      <vt:lpstr>(is-leap? 2004) から true が得られる過程 (1/3)</vt:lpstr>
      <vt:lpstr>(is-leap? 2004) から true が得られる過程 (1/3)</vt:lpstr>
      <vt:lpstr>(is-leap? 2004) から true が得られる過程 (2/3)</vt:lpstr>
      <vt:lpstr>(is-leap? 2004) から true が得られる過程 (3/3)</vt:lpstr>
      <vt:lpstr>例題７．曜日を求める　</vt:lpstr>
      <vt:lpstr>ツエラーの公式での起点</vt:lpstr>
      <vt:lpstr>ツエラーの公式</vt:lpstr>
      <vt:lpstr>remainder</vt:lpstr>
      <vt:lpstr>quotient</vt:lpstr>
      <vt:lpstr>ツエラーの公式のプログラム</vt:lpstr>
      <vt:lpstr>4-3 課題</vt:lpstr>
      <vt:lpstr>課題１</vt:lpstr>
      <vt:lpstr>課題のヒント</vt:lpstr>
      <vt:lpstr>課題２</vt:lpstr>
      <vt:lpstr>課題３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条件式</dc:title>
  <dc:creator>kaneko kunihiko</dc:creator>
  <cp:lastModifiedBy>me</cp:lastModifiedBy>
  <cp:revision>36</cp:revision>
  <dcterms:created xsi:type="dcterms:W3CDTF">2019-11-02T00:06:04Z</dcterms:created>
  <dcterms:modified xsi:type="dcterms:W3CDTF">2023-01-19T04:00:43Z</dcterms:modified>
</cp:coreProperties>
</file>