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76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p-17. </a:t>
            </a:r>
            <a:r>
              <a:rPr lang="ja-JP" altLang="en-US" sz="4400" dirty="0">
                <a:latin typeface="メイリオ" panose="020B0604030504040204" pitchFamily="50" charset="-128"/>
              </a:rPr>
              <a:t>フィボナッチ数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</a:t>
            </a:r>
            <a:r>
              <a:rPr lang="en-US" altLang="ja-JP" dirty="0" smtClean="0"/>
              <a:t>:</a:t>
            </a:r>
            <a:r>
              <a:rPr lang="ja-JP" altLang="en-US" dirty="0"/>
              <a:t>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en-US" altLang="ja-JP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</a:t>
            </a:r>
            <a:r>
              <a:rPr lang="en-US" altLang="ja-JP" sz="3200" dirty="0">
                <a:solidFill>
                  <a:srgbClr val="008000"/>
                </a:solidFill>
              </a:rPr>
              <a:t>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/>
              <a:t>DrScheme </a:t>
            </a:r>
            <a:r>
              <a:rPr lang="ja-JP" altLang="en-US"/>
              <a:t>の使用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287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574800"/>
            <a:ext cx="8886825" cy="4635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生成的再帰（木構造再帰プロセス）の形で，フィボナッチ数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/>
              <a:t>の </a:t>
            </a:r>
            <a:r>
              <a:rPr lang="en-US" altLang="ja-JP"/>
              <a:t>i </a:t>
            </a:r>
            <a:r>
              <a:rPr lang="ja-JP" altLang="en-US"/>
              <a:t>番めの数    を計算するプログラムを作る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 例）  </a:t>
            </a:r>
            <a:r>
              <a:rPr lang="en-US" altLang="ja-JP">
                <a:solidFill>
                  <a:schemeClr val="accent2"/>
                </a:solidFill>
              </a:rPr>
              <a:t>0,</a:t>
            </a:r>
            <a:r>
              <a:rPr lang="en-US" altLang="ja-JP" sz="3600">
                <a:solidFill>
                  <a:schemeClr val="accent2"/>
                </a:solidFill>
              </a:rPr>
              <a:t>1,1,2,3,5,8,13,21,34,55,89,144,...</a:t>
            </a:r>
            <a:r>
              <a:rPr lang="en-US" altLang="ja-JP" sz="360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197100" y="2738438"/>
          <a:ext cx="4189413" cy="17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数式" r:id="rId3" imgW="1397000" imgH="685800" progId="Equation.3">
                  <p:embed/>
                </p:oleObj>
              </mc:Choice>
              <mc:Fallback>
                <p:oleObj name="数式" r:id="rId3" imgW="1397000" imgH="685800" progId="Equation.3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2738438"/>
                        <a:ext cx="4189413" cy="179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2744788" y="4705350"/>
          <a:ext cx="355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数式" r:id="rId5" imgW="152334" imgH="228501" progId="Equation.3">
                  <p:embed/>
                </p:oleObj>
              </mc:Choice>
              <mc:Fallback>
                <p:oleObj name="数式" r:id="rId5" imgW="152334" imgH="228501" progId="Equation.3">
                  <p:embed/>
                  <p:pic>
                    <p:nvPicPr>
                      <p:cNvPr id="133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4705350"/>
                        <a:ext cx="355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例題１．フィボナッチ数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23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86001" y="946003"/>
            <a:ext cx="7827963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36851" y="2071540"/>
            <a:ext cx="7580313" cy="19272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fibo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0)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[(=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 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[else (+ (</a:t>
            </a:r>
            <a:r>
              <a:rPr lang="en-US" altLang="ja-JP" sz="2400">
                <a:solidFill>
                  <a:schemeClr val="accent2"/>
                </a:solidFill>
              </a:rPr>
              <a:t>fibo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1)) (</a:t>
            </a:r>
            <a:r>
              <a:rPr lang="en-US" altLang="ja-JP" sz="2400">
                <a:solidFill>
                  <a:schemeClr val="accent2"/>
                </a:solidFill>
              </a:rPr>
              <a:t>fibo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 2)))]))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5851" y="3963840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152717" y="6348413"/>
            <a:ext cx="5149811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次は，例題２に進んでください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724164" y="4557565"/>
            <a:ext cx="6696075" cy="13827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fibo</a:t>
            </a:r>
            <a:r>
              <a:rPr lang="en-US" altLang="ja-JP" sz="2800"/>
              <a:t> 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fibo</a:t>
            </a:r>
            <a:r>
              <a:rPr lang="en-US" altLang="ja-JP" sz="2800"/>
              <a:t>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fibo</a:t>
            </a:r>
            <a:r>
              <a:rPr lang="en-US" altLang="ja-JP" sz="2800"/>
              <a:t> 7)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「例題１．フィボナッチ数」の手順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597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250" y="688975"/>
            <a:ext cx="8915400" cy="6142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実行結果の例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986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049588" y="237966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968750" y="2970213"/>
            <a:ext cx="920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fibo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1855788" y="304800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6264275" y="30591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402388" y="2162175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822450" y="3614738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264275" y="3571875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895475" y="2260600"/>
            <a:ext cx="4191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4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171575" y="4613275"/>
            <a:ext cx="1962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入力は数値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810250" y="4560888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出力は数値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555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7488"/>
            <a:ext cx="9144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4000"/>
              <a:t>(define (</a:t>
            </a:r>
            <a:r>
              <a:rPr lang="en-US" altLang="ja-JP" sz="4000">
                <a:solidFill>
                  <a:schemeClr val="accent2"/>
                </a:solidFill>
              </a:rPr>
              <a:t>fibo</a:t>
            </a:r>
            <a:r>
              <a:rPr lang="en-US" altLang="ja-JP" sz="4000"/>
              <a:t> </a:t>
            </a:r>
            <a:r>
              <a:rPr lang="en-US" altLang="ja-JP" sz="4000">
                <a:solidFill>
                  <a:schemeClr val="tx2"/>
                </a:solidFill>
              </a:rPr>
              <a:t>n</a:t>
            </a:r>
            <a:r>
              <a:rPr lang="en-US" altLang="ja-JP" sz="4000"/>
              <a:t>) 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 (cond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    [(= </a:t>
            </a:r>
            <a:r>
              <a:rPr lang="en-US" altLang="ja-JP" sz="4000">
                <a:solidFill>
                  <a:schemeClr val="tx2"/>
                </a:solidFill>
              </a:rPr>
              <a:t>n</a:t>
            </a:r>
            <a:r>
              <a:rPr lang="en-US" altLang="ja-JP" sz="4000"/>
              <a:t> 0) 0]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    [(= </a:t>
            </a:r>
            <a:r>
              <a:rPr lang="en-US" altLang="ja-JP" sz="4000">
                <a:solidFill>
                  <a:schemeClr val="tx2"/>
                </a:solidFill>
              </a:rPr>
              <a:t>n</a:t>
            </a:r>
            <a:r>
              <a:rPr lang="en-US" altLang="ja-JP" sz="4000"/>
              <a:t> 1) 1]</a:t>
            </a:r>
          </a:p>
          <a:p>
            <a:pPr eaLnBrk="1" hangingPunct="1">
              <a:buFontTx/>
              <a:buNone/>
            </a:pPr>
            <a:r>
              <a:rPr lang="en-US" altLang="ja-JP" sz="4000"/>
              <a:t>       [else (+ (</a:t>
            </a:r>
            <a:r>
              <a:rPr lang="en-US" altLang="ja-JP" sz="4000">
                <a:solidFill>
                  <a:schemeClr val="accent2"/>
                </a:solidFill>
              </a:rPr>
              <a:t>fibo</a:t>
            </a:r>
            <a:r>
              <a:rPr lang="en-US" altLang="ja-JP" sz="4000"/>
              <a:t> (- </a:t>
            </a:r>
            <a:r>
              <a:rPr lang="en-US" altLang="ja-JP" sz="4000">
                <a:solidFill>
                  <a:schemeClr val="tx2"/>
                </a:solidFill>
              </a:rPr>
              <a:t>n</a:t>
            </a:r>
            <a:r>
              <a:rPr lang="en-US" altLang="ja-JP" sz="4000"/>
              <a:t> 1)) (</a:t>
            </a:r>
            <a:r>
              <a:rPr lang="en-US" altLang="ja-JP" sz="4000">
                <a:solidFill>
                  <a:schemeClr val="accent2"/>
                </a:solidFill>
              </a:rPr>
              <a:t>fibo</a:t>
            </a:r>
            <a:r>
              <a:rPr lang="en-US" altLang="ja-JP" sz="4000"/>
              <a:t> (- </a:t>
            </a:r>
            <a:r>
              <a:rPr lang="en-US" altLang="ja-JP" sz="4000">
                <a:solidFill>
                  <a:schemeClr val="tx2"/>
                </a:solidFill>
              </a:rPr>
              <a:t>n</a:t>
            </a:r>
            <a:r>
              <a:rPr lang="en-US" altLang="ja-JP" sz="4000"/>
              <a:t> 2)))]))</a:t>
            </a:r>
          </a:p>
          <a:p>
            <a:pPr eaLnBrk="1" hangingPunct="1">
              <a:buFontTx/>
              <a:buNone/>
            </a:pPr>
            <a:endParaRPr lang="en-US" altLang="ja-JP"/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フィボナッチ数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674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1517650"/>
            <a:ext cx="8266112" cy="4867275"/>
          </a:xfrm>
        </p:spPr>
        <p:txBody>
          <a:bodyPr/>
          <a:lstStyle/>
          <a:p>
            <a:pPr marL="990600" lvl="1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altLang="ja-JP" sz="3200">
                <a:solidFill>
                  <a:schemeClr val="accent2"/>
                </a:solidFill>
              </a:rPr>
              <a:t>n = 0 </a:t>
            </a:r>
            <a:r>
              <a:rPr lang="ja-JP" altLang="en-US" sz="3200">
                <a:solidFill>
                  <a:schemeClr val="accent2"/>
                </a:solidFill>
              </a:rPr>
              <a:t>ならば</a:t>
            </a:r>
            <a:r>
              <a:rPr lang="ja-JP" altLang="en-US" sz="3200"/>
              <a:t>：　		</a:t>
            </a:r>
            <a:r>
              <a:rPr lang="ja-JP" altLang="en-US" sz="3200">
                <a:solidFill>
                  <a:schemeClr val="tx2"/>
                </a:solidFill>
              </a:rPr>
              <a:t>→　終了条件</a:t>
            </a:r>
            <a:r>
              <a:rPr lang="ja-JP" altLang="en-US" sz="320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200"/>
              <a:t>		</a:t>
            </a:r>
            <a:r>
              <a:rPr lang="en-US" altLang="ja-JP" sz="3200"/>
              <a:t>0 			</a:t>
            </a:r>
            <a:r>
              <a:rPr lang="en-US" altLang="ja-JP" sz="3200">
                <a:solidFill>
                  <a:schemeClr val="tx2"/>
                </a:solidFill>
              </a:rPr>
              <a:t>→</a:t>
            </a:r>
            <a:r>
              <a:rPr lang="ja-JP" altLang="en-US" sz="3200">
                <a:solidFill>
                  <a:schemeClr val="tx2"/>
                </a:solidFill>
              </a:rPr>
              <a:t>　自明な解</a:t>
            </a:r>
            <a:r>
              <a:rPr lang="ja-JP" altLang="en-US" sz="3200"/>
              <a:t>	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2"/>
            </a:pPr>
            <a:r>
              <a:rPr lang="en-US" altLang="ja-JP" sz="3200">
                <a:solidFill>
                  <a:schemeClr val="accent2"/>
                </a:solidFill>
              </a:rPr>
              <a:t>n = 1 </a:t>
            </a:r>
            <a:r>
              <a:rPr lang="ja-JP" altLang="en-US" sz="3200">
                <a:solidFill>
                  <a:schemeClr val="accent2"/>
                </a:solidFill>
              </a:rPr>
              <a:t>ならば</a:t>
            </a:r>
            <a:r>
              <a:rPr lang="ja-JP" altLang="en-US" sz="3200"/>
              <a:t>：　		</a:t>
            </a:r>
            <a:r>
              <a:rPr lang="ja-JP" altLang="en-US" sz="3200">
                <a:solidFill>
                  <a:schemeClr val="tx2"/>
                </a:solidFill>
              </a:rPr>
              <a:t>→　終了条件</a:t>
            </a:r>
            <a:r>
              <a:rPr lang="ja-JP" altLang="en-US" sz="3200"/>
              <a:t>　</a:t>
            </a:r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r>
              <a:rPr lang="ja-JP" altLang="en-US" sz="3200"/>
              <a:t>		</a:t>
            </a:r>
            <a:r>
              <a:rPr lang="en-US" altLang="ja-JP" sz="3200"/>
              <a:t>1 			</a:t>
            </a:r>
            <a:r>
              <a:rPr lang="en-US" altLang="ja-JP" sz="3200">
                <a:solidFill>
                  <a:schemeClr val="tx2"/>
                </a:solidFill>
              </a:rPr>
              <a:t>→</a:t>
            </a:r>
            <a:r>
              <a:rPr lang="ja-JP" altLang="en-US" sz="3200">
                <a:solidFill>
                  <a:schemeClr val="tx2"/>
                </a:solidFill>
              </a:rPr>
              <a:t>　自明な解</a:t>
            </a:r>
            <a:endParaRPr lang="ja-JP" altLang="en-US" sz="3200"/>
          </a:p>
          <a:p>
            <a:pPr marL="990600" lvl="1" indent="-533400" eaLnBrk="1" hangingPunct="1">
              <a:lnSpc>
                <a:spcPct val="120000"/>
              </a:lnSpc>
              <a:buFontTx/>
              <a:buAutoNum type="arabicPeriod" startAt="3"/>
            </a:pPr>
            <a:r>
              <a:rPr lang="ja-JP" altLang="en-US" sz="3200">
                <a:solidFill>
                  <a:schemeClr val="accent2"/>
                </a:solidFill>
              </a:rPr>
              <a:t>そうで無ければ</a:t>
            </a:r>
            <a:r>
              <a:rPr lang="ja-JP" altLang="en-US" sz="3200"/>
              <a:t>：　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Char char="–"/>
            </a:pPr>
            <a:r>
              <a:rPr lang="en-US" altLang="ja-JP" sz="2800"/>
              <a:t>(fibo (- n 2)) </a:t>
            </a:r>
            <a:r>
              <a:rPr lang="ja-JP" altLang="en-US" sz="2800"/>
              <a:t>と </a:t>
            </a:r>
            <a:r>
              <a:rPr lang="en-US" altLang="ja-JP" sz="2800"/>
              <a:t>(fibo (- n 1)) </a:t>
            </a:r>
            <a:r>
              <a:rPr lang="ja-JP" altLang="en-US" sz="2800"/>
              <a:t>を足す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None/>
            </a:pPr>
            <a:r>
              <a:rPr lang="ja-JP" altLang="en-US"/>
              <a:t>	</a:t>
            </a:r>
            <a:r>
              <a:rPr lang="ja-JP" altLang="en-US">
                <a:solidFill>
                  <a:srgbClr val="003300"/>
                </a:solidFill>
              </a:rPr>
              <a:t>⇒</a:t>
            </a:r>
            <a:r>
              <a:rPr lang="ja-JP" altLang="en-US"/>
              <a:t> 結局，</a:t>
            </a:r>
            <a:r>
              <a:rPr lang="en-US" altLang="ja-JP"/>
              <a:t>fibo </a:t>
            </a:r>
            <a:r>
              <a:rPr lang="ja-JP" altLang="en-US"/>
              <a:t>の実行を繰り返す</a:t>
            </a:r>
          </a:p>
          <a:p>
            <a:pPr marL="609600" indent="-609600" eaLnBrk="1" hangingPunct="1">
              <a:buFontTx/>
              <a:buNone/>
            </a:pPr>
            <a:endParaRPr lang="ja-JP" altLang="en-US" sz="2400"/>
          </a:p>
          <a:p>
            <a:pPr marL="609600" indent="-609600" eaLnBrk="1" hangingPunct="1"/>
            <a:endParaRPr lang="ja-JP" altLang="en-US" sz="2400"/>
          </a:p>
          <a:p>
            <a:pPr marL="609600" indent="-609600" eaLnBrk="1" hangingPunct="1"/>
            <a:endParaRPr lang="ja-JP" altLang="en-US" sz="2400"/>
          </a:p>
          <a:p>
            <a:pPr marL="609600" indent="-609600" eaLnBrk="1" hangingPunct="1"/>
            <a:endParaRPr lang="en-US" altLang="ja-JP" sz="24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フィボナッチ数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49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</a:t>
            </a:r>
            <a:r>
              <a:rPr lang="en-US" altLang="ja-JP" sz="3600" dirty="0" err="1"/>
              <a:t>fibo</a:t>
            </a:r>
            <a:r>
              <a:rPr lang="en-US" altLang="ja-JP" sz="3600" dirty="0"/>
              <a:t> 4)</a:t>
            </a:r>
            <a:r>
              <a:rPr lang="ja-JP" altLang="en-US" sz="3600" dirty="0"/>
              <a:t>から </a:t>
            </a:r>
            <a:br>
              <a:rPr lang="ja-JP" altLang="en-US" sz="3600" dirty="0"/>
            </a:br>
            <a:r>
              <a:rPr lang="ja-JP" altLang="en-US" sz="3600" dirty="0"/>
              <a:t> </a:t>
            </a:r>
            <a:r>
              <a:rPr lang="en-US" altLang="ja-JP" sz="3600" dirty="0"/>
              <a:t>3 </a:t>
            </a:r>
            <a:r>
              <a:rPr lang="ja-JP" altLang="en-US" sz="3600" dirty="0"/>
              <a:t>が得られる過程の概略 </a:t>
            </a:r>
            <a:r>
              <a:rPr lang="en-US" altLang="ja-JP" sz="3600" dirty="0"/>
              <a:t>(1/2)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47788"/>
            <a:ext cx="4341813" cy="55102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4)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(+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(- 4 1))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(- 4 2)))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(+ (+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(- 3 1))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(- 3 2)))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(- 4 2)))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…</a:t>
            </a:r>
          </a:p>
          <a:p>
            <a:pPr eaLnBrk="1" hangingPunct="1">
              <a:buFontTx/>
              <a:buNone/>
            </a:pPr>
            <a:endParaRPr lang="en-US" altLang="ja-JP"/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508500" y="1366838"/>
            <a:ext cx="4635500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= (+ (+ (+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(- 2 1))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(- 2 2)))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(- 3 2)))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(- 4 2)))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= (+ (+ (+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        1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        0)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(- 3 2)))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(- 4 2)))</a:t>
            </a:r>
            <a:endParaRPr lang="en-US" altLang="ja-JP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749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169863"/>
            <a:ext cx="8801100" cy="942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(fibo 4)</a:t>
            </a:r>
            <a:r>
              <a:rPr lang="ja-JP" altLang="en-US" sz="3600"/>
              <a:t>から </a:t>
            </a:r>
            <a:br>
              <a:rPr lang="ja-JP" altLang="en-US" sz="3600"/>
            </a:br>
            <a:r>
              <a:rPr lang="ja-JP" altLang="en-US" sz="3600"/>
              <a:t> </a:t>
            </a:r>
            <a:r>
              <a:rPr lang="en-US" altLang="ja-JP" sz="3600"/>
              <a:t>3 </a:t>
            </a:r>
            <a:r>
              <a:rPr lang="ja-JP" altLang="en-US" sz="3600"/>
              <a:t>が得られる過程の概略 </a:t>
            </a:r>
            <a:r>
              <a:rPr lang="en-US" altLang="ja-JP" sz="3600"/>
              <a:t>(2/2)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47788"/>
            <a:ext cx="4286250" cy="53324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/>
              <a:t>= …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= (+ (+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    1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    1)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ja-JP" sz="3600"/>
              <a:t>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(- 4 2)))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(+ 2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        (+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(- 2 1))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           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(- 2 2))))</a:t>
            </a:r>
            <a:endParaRPr lang="en-US" altLang="ja-JP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08500" y="1366838"/>
            <a:ext cx="4635500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781550" y="1273175"/>
            <a:ext cx="42862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(+ 2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        (+ 1 0))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/>
              <a:t>= 3</a:t>
            </a:r>
            <a:endParaRPr lang="en-US" altLang="ja-JP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824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91050" y="1479550"/>
            <a:ext cx="1412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(fibo 4)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95625" y="2457450"/>
            <a:ext cx="1412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(fibo 3)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944688" y="3435350"/>
            <a:ext cx="1412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(fibo 2)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93750" y="4413250"/>
            <a:ext cx="1412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(fibo 1)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779713" y="4398963"/>
            <a:ext cx="1412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(fibo 0)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787775" y="3425825"/>
            <a:ext cx="1412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(fibo 1)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226175" y="2386013"/>
            <a:ext cx="1412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(fibo 2)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373688" y="3417888"/>
            <a:ext cx="1412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(fibo 1)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7170738" y="3425825"/>
            <a:ext cx="1412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(fibo 0)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4170363" y="2041525"/>
            <a:ext cx="59055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928938" y="3041650"/>
            <a:ext cx="59055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676400" y="4019550"/>
            <a:ext cx="59055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6003925" y="2994025"/>
            <a:ext cx="59055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5791200" y="2057400"/>
            <a:ext cx="669925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7202488" y="2990850"/>
            <a:ext cx="669925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946525" y="3068638"/>
            <a:ext cx="669925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894013" y="4035425"/>
            <a:ext cx="669925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917575" y="5924550"/>
            <a:ext cx="792321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fibo </a:t>
            </a:r>
            <a:r>
              <a:rPr lang="ja-JP" altLang="en-US"/>
              <a:t>の計算パターンは、木構造再帰である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683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17-1</a:t>
            </a:r>
            <a:r>
              <a:rPr lang="ja-JP" altLang="en-US" dirty="0"/>
              <a:t> フィボナッチ数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1</a:t>
            </a:r>
            <a:r>
              <a:rPr lang="en-US" altLang="ja-JP" dirty="0"/>
              <a:t>7-2</a:t>
            </a:r>
            <a:r>
              <a:rPr kumimoji="1" lang="en-US" altLang="ja-JP" dirty="0"/>
              <a:t>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17-3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54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フィボナッチ数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495425"/>
            <a:ext cx="8240713" cy="46180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 sz="3600"/>
              <a:t>関数 </a:t>
            </a:r>
            <a:r>
              <a:rPr lang="en-US" altLang="ja-JP" sz="3600"/>
              <a:t>fibo </a:t>
            </a:r>
            <a:r>
              <a:rPr lang="ja-JP" altLang="en-US" sz="3600"/>
              <a:t>は，</a:t>
            </a:r>
            <a:r>
              <a:rPr lang="en-US" altLang="ja-JP" sz="3600"/>
              <a:t>n &gt; 1 </a:t>
            </a:r>
            <a:r>
              <a:rPr lang="ja-JP" altLang="en-US" sz="3600"/>
              <a:t>のとき，</a:t>
            </a:r>
            <a:r>
              <a:rPr lang="en-US" altLang="ja-JP" sz="3600"/>
              <a:t>fibo </a:t>
            </a:r>
            <a:r>
              <a:rPr lang="ja-JP" altLang="en-US" sz="3600"/>
              <a:t>を</a:t>
            </a:r>
            <a:r>
              <a:rPr lang="en-US" altLang="ja-JP" sz="3600"/>
              <a:t>2</a:t>
            </a:r>
            <a:r>
              <a:rPr lang="ja-JP" altLang="en-US" sz="3600"/>
              <a:t>回呼び出す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3600">
                <a:solidFill>
                  <a:schemeClr val="folHlink"/>
                </a:solidFill>
              </a:rPr>
              <a:t>	例） </a:t>
            </a:r>
            <a:r>
              <a:rPr lang="en-US" altLang="ja-JP" sz="3600">
                <a:solidFill>
                  <a:schemeClr val="folHlink"/>
                </a:solidFill>
              </a:rPr>
              <a:t>(fibo 10) </a:t>
            </a:r>
            <a:r>
              <a:rPr lang="ja-JP" altLang="en-US" sz="3600">
                <a:solidFill>
                  <a:schemeClr val="folHlink"/>
                </a:solidFill>
              </a:rPr>
              <a:t>を計算するために </a:t>
            </a:r>
            <a:r>
              <a:rPr lang="en-US" altLang="ja-JP" sz="3600">
                <a:solidFill>
                  <a:schemeClr val="folHlink"/>
                </a:solidFill>
              </a:rPr>
              <a:t>(fibo 9) 	</a:t>
            </a:r>
            <a:r>
              <a:rPr lang="ja-JP" altLang="en-US" sz="3600">
                <a:solidFill>
                  <a:schemeClr val="folHlink"/>
                </a:solidFill>
              </a:rPr>
              <a:t>と </a:t>
            </a:r>
            <a:r>
              <a:rPr lang="en-US" altLang="ja-JP" sz="3600">
                <a:solidFill>
                  <a:schemeClr val="folHlink"/>
                </a:solidFill>
              </a:rPr>
              <a:t>(fibo 8) </a:t>
            </a:r>
            <a:r>
              <a:rPr lang="ja-JP" altLang="en-US" sz="3600">
                <a:solidFill>
                  <a:schemeClr val="folHlink"/>
                </a:solidFill>
              </a:rPr>
              <a:t>を計算している</a:t>
            </a:r>
          </a:p>
          <a:p>
            <a:pPr eaLnBrk="1" hangingPunct="1">
              <a:lnSpc>
                <a:spcPct val="120000"/>
              </a:lnSpc>
            </a:pPr>
            <a:r>
              <a:rPr lang="ja-JP" altLang="en-US" sz="3600"/>
              <a:t>計算パターンは，木構造再帰</a:t>
            </a:r>
            <a:r>
              <a:rPr lang="en-US" altLang="ja-JP" sz="3600"/>
              <a:t>(tree recursion)</a:t>
            </a:r>
            <a:r>
              <a:rPr lang="ja-JP" altLang="en-US" sz="3600"/>
              <a:t>をなす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 sz="3200"/>
              <a:t>樹木状をなす　（前ページ）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56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289536"/>
            <a:ext cx="8886825" cy="5431939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3200" dirty="0"/>
              <a:t>フィボナッチ数</a:t>
            </a:r>
          </a:p>
          <a:p>
            <a:pPr eaLnBrk="1" hangingPunct="1">
              <a:buFontTx/>
              <a:buNone/>
            </a:pPr>
            <a:endParaRPr lang="ja-JP" altLang="en-US" sz="3200" dirty="0"/>
          </a:p>
          <a:p>
            <a:pPr eaLnBrk="1" hangingPunct="1"/>
            <a:endParaRPr lang="en-US" altLang="ja-JP" sz="3200" dirty="0"/>
          </a:p>
          <a:p>
            <a:pPr eaLnBrk="1" hangingPunct="1"/>
            <a:endParaRPr lang="ja-JP" altLang="en-US" sz="3200" dirty="0"/>
          </a:p>
          <a:p>
            <a:pPr eaLnBrk="1" hangingPunct="1"/>
            <a:endParaRPr lang="ja-JP" altLang="en-US" sz="3200" dirty="0"/>
          </a:p>
          <a:p>
            <a:pPr eaLnBrk="1" hangingPunct="1">
              <a:buFontTx/>
              <a:buNone/>
            </a:pPr>
            <a:r>
              <a:rPr lang="ja-JP" altLang="en-US" sz="3200" dirty="0"/>
              <a:t>の </a:t>
            </a:r>
            <a:r>
              <a:rPr lang="en-US" altLang="ja-JP" sz="3200" dirty="0" err="1"/>
              <a:t>i</a:t>
            </a:r>
            <a:r>
              <a:rPr lang="en-US" altLang="ja-JP" sz="3200" dirty="0"/>
              <a:t> </a:t>
            </a:r>
            <a:r>
              <a:rPr lang="ja-JP" altLang="en-US" sz="3200" dirty="0"/>
              <a:t>番</a:t>
            </a:r>
            <a:r>
              <a:rPr lang="ja-JP" altLang="en-US" sz="3200" dirty="0" err="1"/>
              <a:t>めの</a:t>
            </a:r>
            <a:r>
              <a:rPr lang="ja-JP" altLang="en-US" sz="3200" dirty="0"/>
              <a:t>数    を計算するプログラムを作る</a:t>
            </a:r>
          </a:p>
          <a:p>
            <a:pPr eaLnBrk="1" hangingPunct="1"/>
            <a:r>
              <a:rPr lang="ja-JP" altLang="en-US" sz="3200" dirty="0"/>
              <a:t>例題１よりも繰り返し回数が少なくなるように工夫する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598808" y="2016368"/>
          <a:ext cx="3844925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数式" r:id="rId3" imgW="1397000" imgH="685800" progId="Equation.3">
                  <p:embed/>
                </p:oleObj>
              </mc:Choice>
              <mc:Fallback>
                <p:oleObj name="数式" r:id="rId3" imgW="1397000" imgH="685800" progId="Equation.3">
                  <p:embed/>
                  <p:pic>
                    <p:nvPicPr>
                      <p:cNvPr id="235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808" y="2016368"/>
                        <a:ext cx="3844925" cy="188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2673731" y="4365625"/>
          <a:ext cx="355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数式" r:id="rId5" imgW="152334" imgH="228501" progId="Equation.3">
                  <p:embed/>
                </p:oleObj>
              </mc:Choice>
              <mc:Fallback>
                <p:oleObj name="数式" r:id="rId5" imgW="152334" imgH="228501" progId="Equation.3">
                  <p:embed/>
                  <p:pic>
                    <p:nvPicPr>
                      <p:cNvPr id="235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731" y="4365625"/>
                        <a:ext cx="355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92449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例題２．「反復的プロセス」での</a:t>
            </a:r>
            <a:br>
              <a:rPr lang="ja-JP" altLang="en-US" dirty="0"/>
            </a:br>
            <a:r>
              <a:rPr lang="ja-JP" altLang="en-US" dirty="0"/>
              <a:t>フィボナッチ数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181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74781" y="817747"/>
            <a:ext cx="7827963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次を「</a:t>
            </a:r>
            <a:r>
              <a:rPr lang="ja-JP" altLang="en-US" sz="2800">
                <a:solidFill>
                  <a:schemeClr val="tx2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定義用ウインドウ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」で，実行しなさい</a:t>
            </a:r>
          </a:p>
          <a:p>
            <a:pPr lvl="1" eaLnBrk="1" hangingPunct="1">
              <a:lnSpc>
                <a:spcPct val="120000"/>
              </a:lnSpc>
              <a:buFontTx/>
              <a:buChar char="•"/>
            </a:pP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入力した後に，</a:t>
            </a:r>
            <a:r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t>Execute </a:t>
            </a:r>
            <a:r>
              <a:rPr lang="ja-JP" altLang="en-US">
                <a:latin typeface="Calibri" panose="020F0502020204030204" pitchFamily="34" charset="0"/>
                <a:ea typeface="メイリオ" panose="020B0604030504040204" pitchFamily="50" charset="-128"/>
              </a:rPr>
              <a:t>ボタンを押す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25631" y="1943284"/>
            <a:ext cx="7580313" cy="229235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fibo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</a:t>
            </a:r>
            <a:r>
              <a:rPr lang="en-US" altLang="ja-JP" sz="2400">
                <a:solidFill>
                  <a:schemeClr val="accent2"/>
                </a:solidFill>
              </a:rPr>
              <a:t>fibo-iterate</a:t>
            </a:r>
            <a:r>
              <a:rPr lang="en-US" altLang="ja-JP" sz="2400"/>
              <a:t> 1 0 </a:t>
            </a:r>
            <a:r>
              <a:rPr lang="en-US" altLang="ja-JP" sz="2400">
                <a:solidFill>
                  <a:schemeClr val="tx2"/>
                </a:solidFill>
              </a:rPr>
              <a:t>n</a:t>
            </a:r>
            <a:r>
              <a:rPr lang="en-US" altLang="ja-JP" sz="2400"/>
              <a:t>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(define (</a:t>
            </a:r>
            <a:r>
              <a:rPr lang="en-US" altLang="ja-JP" sz="2400">
                <a:solidFill>
                  <a:schemeClr val="accent2"/>
                </a:solidFill>
              </a:rPr>
              <a:t>fibo-iterate</a:t>
            </a:r>
            <a:r>
              <a:rPr lang="en-US" altLang="ja-JP" sz="2400"/>
              <a:t> </a:t>
            </a:r>
            <a:r>
              <a:rPr lang="en-US" altLang="ja-JP" sz="2400">
                <a:solidFill>
                  <a:schemeClr val="tx2"/>
                </a:solidFill>
              </a:rPr>
              <a:t>a b counter</a:t>
            </a:r>
            <a:r>
              <a:rPr lang="en-US" altLang="ja-JP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(cond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[(= </a:t>
            </a:r>
            <a:r>
              <a:rPr lang="en-US" altLang="ja-JP" sz="2400">
                <a:solidFill>
                  <a:schemeClr val="tx2"/>
                </a:solidFill>
              </a:rPr>
              <a:t>counter</a:t>
            </a:r>
            <a:r>
              <a:rPr lang="en-US" altLang="ja-JP" sz="2400"/>
              <a:t> 0) </a:t>
            </a:r>
            <a:r>
              <a:rPr lang="en-US" altLang="ja-JP" sz="2400">
                <a:solidFill>
                  <a:schemeClr val="tx2"/>
                </a:solidFill>
              </a:rPr>
              <a:t>b</a:t>
            </a:r>
            <a:r>
              <a:rPr lang="en-US" altLang="ja-JP" sz="240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       [else (</a:t>
            </a:r>
            <a:r>
              <a:rPr lang="en-US" altLang="ja-JP" sz="2400">
                <a:solidFill>
                  <a:schemeClr val="accent2"/>
                </a:solidFill>
              </a:rPr>
              <a:t>fibo-iterate</a:t>
            </a:r>
            <a:r>
              <a:rPr lang="en-US" altLang="ja-JP" sz="2400"/>
              <a:t> (+ </a:t>
            </a:r>
            <a:r>
              <a:rPr lang="en-US" altLang="ja-JP" sz="2400">
                <a:solidFill>
                  <a:schemeClr val="tx2"/>
                </a:solidFill>
              </a:rPr>
              <a:t>a b</a:t>
            </a:r>
            <a:r>
              <a:rPr lang="en-US" altLang="ja-JP" sz="2400"/>
              <a:t>) </a:t>
            </a:r>
            <a:r>
              <a:rPr lang="en-US" altLang="ja-JP" sz="2400">
                <a:solidFill>
                  <a:schemeClr val="tx2"/>
                </a:solidFill>
              </a:rPr>
              <a:t>a</a:t>
            </a:r>
            <a:r>
              <a:rPr lang="en-US" altLang="ja-JP" sz="2400"/>
              <a:t> (- </a:t>
            </a:r>
            <a:r>
              <a:rPr lang="en-US" altLang="ja-JP" sz="2400">
                <a:solidFill>
                  <a:schemeClr val="tx2"/>
                </a:solidFill>
              </a:rPr>
              <a:t>counter</a:t>
            </a:r>
            <a:r>
              <a:rPr lang="en-US" altLang="ja-JP" sz="2400"/>
              <a:t> 1))]))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44631" y="4207059"/>
            <a:ext cx="87788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ja-JP" sz="2400"/>
              <a:t>2</a:t>
            </a:r>
            <a:r>
              <a:rPr lang="en-US" altLang="ja-JP" sz="2800"/>
              <a:t>. </a:t>
            </a:r>
            <a:r>
              <a:rPr lang="ja-JP" altLang="en-US" sz="2800"/>
              <a:t>その後，次を「</a:t>
            </a:r>
            <a:r>
              <a:rPr lang="ja-JP" altLang="en-US" sz="2800">
                <a:solidFill>
                  <a:schemeClr val="tx2"/>
                </a:solidFill>
              </a:rPr>
              <a:t>実行用ウインドウ</a:t>
            </a:r>
            <a:r>
              <a:rPr lang="ja-JP" altLang="en-US" sz="2800"/>
              <a:t>」で実行しなさい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141497" y="6348413"/>
            <a:ext cx="5020785" cy="4616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☆</a:t>
            </a:r>
            <a:r>
              <a:rPr lang="ja-JP" altLang="en-US" sz="2400">
                <a:solidFill>
                  <a:schemeClr val="tx2"/>
                </a:solidFill>
              </a:rPr>
              <a:t>　次は，課題に進んでください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12944" y="4800784"/>
            <a:ext cx="6696075" cy="13827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fibo</a:t>
            </a:r>
            <a:r>
              <a:rPr lang="en-US" altLang="ja-JP" sz="2800"/>
              <a:t> 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fibo</a:t>
            </a:r>
            <a:r>
              <a:rPr lang="en-US" altLang="ja-JP" sz="2800"/>
              <a:t>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fibo</a:t>
            </a:r>
            <a:r>
              <a:rPr lang="en-US" altLang="ja-JP" sz="2800"/>
              <a:t> 7)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2800" dirty="0"/>
              <a:t>「例題２．反復的プロセスでのフィボナッチ数」の手順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414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25" y="165100"/>
            <a:ext cx="7685088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41350" y="1084263"/>
            <a:ext cx="7551738" cy="18034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581025" y="3695700"/>
            <a:ext cx="2028825" cy="21685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057650" y="26685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 flipV="1">
            <a:off x="2606675" y="4840288"/>
            <a:ext cx="814388" cy="14605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597275" y="4695825"/>
            <a:ext cx="201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実行結果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69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463" y="1698625"/>
            <a:ext cx="8872537" cy="4114800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fibo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n</a:t>
            </a:r>
            <a:r>
              <a:rPr lang="en-US" altLang="ja-JP" sz="36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3600"/>
              <a:t>    (</a:t>
            </a:r>
            <a:r>
              <a:rPr lang="en-US" altLang="ja-JP" sz="3600">
                <a:solidFill>
                  <a:schemeClr val="accent2"/>
                </a:solidFill>
              </a:rPr>
              <a:t>fibo-iterate</a:t>
            </a:r>
            <a:r>
              <a:rPr lang="en-US" altLang="ja-JP" sz="3600"/>
              <a:t> 1 0 </a:t>
            </a:r>
            <a:r>
              <a:rPr lang="en-US" altLang="ja-JP" sz="3600">
                <a:solidFill>
                  <a:schemeClr val="tx2"/>
                </a:solidFill>
              </a:rPr>
              <a:t>n</a:t>
            </a:r>
            <a:r>
              <a:rPr lang="en-US" altLang="ja-JP" sz="3600"/>
              <a:t>)) </a:t>
            </a:r>
          </a:p>
          <a:p>
            <a:pPr eaLnBrk="1" hangingPunct="1"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fibo-iterate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a b counter</a:t>
            </a:r>
            <a:r>
              <a:rPr lang="en-US" altLang="ja-JP" sz="36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3600"/>
              <a:t>    (cond </a:t>
            </a:r>
          </a:p>
          <a:p>
            <a:pPr eaLnBrk="1" hangingPunct="1">
              <a:buFontTx/>
              <a:buNone/>
            </a:pPr>
            <a:r>
              <a:rPr lang="en-US" altLang="ja-JP" sz="3600"/>
              <a:t>       [(= </a:t>
            </a:r>
            <a:r>
              <a:rPr lang="en-US" altLang="ja-JP" sz="3600">
                <a:solidFill>
                  <a:schemeClr val="tx2"/>
                </a:solidFill>
              </a:rPr>
              <a:t>counter</a:t>
            </a:r>
            <a:r>
              <a:rPr lang="en-US" altLang="ja-JP" sz="3600"/>
              <a:t> 0) </a:t>
            </a:r>
            <a:r>
              <a:rPr lang="en-US" altLang="ja-JP" sz="3600">
                <a:solidFill>
                  <a:schemeClr val="tx2"/>
                </a:solidFill>
              </a:rPr>
              <a:t>b</a:t>
            </a:r>
            <a:r>
              <a:rPr lang="en-US" altLang="ja-JP" sz="3600"/>
              <a:t>]</a:t>
            </a:r>
          </a:p>
          <a:p>
            <a:pPr eaLnBrk="1" hangingPunct="1">
              <a:buFontTx/>
              <a:buNone/>
            </a:pPr>
            <a:r>
              <a:rPr lang="en-US" altLang="ja-JP" sz="3600"/>
              <a:t>       [else (</a:t>
            </a:r>
            <a:r>
              <a:rPr lang="en-US" altLang="ja-JP" sz="3600">
                <a:solidFill>
                  <a:schemeClr val="accent2"/>
                </a:solidFill>
              </a:rPr>
              <a:t>fibo-iterate</a:t>
            </a:r>
            <a:r>
              <a:rPr lang="en-US" altLang="ja-JP" sz="3600"/>
              <a:t> (+ </a:t>
            </a:r>
            <a:r>
              <a:rPr lang="en-US" altLang="ja-JP" sz="3600">
                <a:solidFill>
                  <a:schemeClr val="tx2"/>
                </a:solidFill>
              </a:rPr>
              <a:t>a b</a:t>
            </a:r>
            <a:r>
              <a:rPr lang="en-US" altLang="ja-JP" sz="3600"/>
              <a:t>) </a:t>
            </a:r>
            <a:r>
              <a:rPr lang="en-US" altLang="ja-JP" sz="3600">
                <a:solidFill>
                  <a:schemeClr val="tx2"/>
                </a:solidFill>
              </a:rPr>
              <a:t>a</a:t>
            </a:r>
            <a:r>
              <a:rPr lang="en-US" altLang="ja-JP" sz="3600"/>
              <a:t> (- </a:t>
            </a:r>
            <a:r>
              <a:rPr lang="en-US" altLang="ja-JP" sz="3600">
                <a:solidFill>
                  <a:schemeClr val="tx2"/>
                </a:solidFill>
              </a:rPr>
              <a:t>counter</a:t>
            </a:r>
            <a:r>
              <a:rPr lang="en-US" altLang="ja-JP" sz="3600"/>
              <a:t> 1))]))</a:t>
            </a:r>
          </a:p>
          <a:p>
            <a:pPr eaLnBrk="1" hangingPunct="1">
              <a:buFontTx/>
              <a:buNone/>
            </a:pPr>
            <a:endParaRPr lang="en-US" altLang="ja-JP"/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「反復的プロセス」でのフィボナッチ数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3581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0" y="1981200"/>
            <a:ext cx="8070850" cy="4114800"/>
          </a:xfrm>
        </p:spPr>
        <p:txBody>
          <a:bodyPr>
            <a:normAutofit lnSpcReduction="10000"/>
          </a:bodyPr>
          <a:lstStyle/>
          <a:p>
            <a:pPr marL="990600" lvl="1" indent="-533400" eaLnBrk="1" hangingPunct="1">
              <a:lnSpc>
                <a:spcPct val="105000"/>
              </a:lnSpc>
              <a:buFontTx/>
              <a:buAutoNum type="arabicPeriod"/>
            </a:pPr>
            <a:r>
              <a:rPr lang="ja-JP" altLang="en-US" sz="4000"/>
              <a:t>まず，</a:t>
            </a:r>
            <a:r>
              <a:rPr lang="en-US" altLang="ja-JP" sz="4000"/>
              <a:t>f</a:t>
            </a:r>
            <a:r>
              <a:rPr lang="en-US" altLang="ja-JP" sz="4000" baseline="-25000"/>
              <a:t>1</a:t>
            </a:r>
            <a:r>
              <a:rPr lang="en-US" altLang="ja-JP" sz="4000"/>
              <a:t> (=1), f</a:t>
            </a:r>
            <a:r>
              <a:rPr lang="en-US" altLang="ja-JP" sz="4000" baseline="-25000"/>
              <a:t>0</a:t>
            </a:r>
            <a:r>
              <a:rPr lang="en-US" altLang="ja-JP" sz="4000"/>
              <a:t> (=0) </a:t>
            </a:r>
            <a:r>
              <a:rPr lang="ja-JP" altLang="en-US" sz="4000"/>
              <a:t>から始める</a:t>
            </a:r>
          </a:p>
          <a:p>
            <a:pPr marL="990600" lvl="1" indent="-533400" eaLnBrk="1" hangingPunct="1">
              <a:lnSpc>
                <a:spcPct val="105000"/>
              </a:lnSpc>
              <a:buFontTx/>
              <a:buAutoNum type="arabicPeriod"/>
            </a:pPr>
            <a:r>
              <a:rPr lang="ja-JP" altLang="en-US" sz="4000"/>
              <a:t>次に，</a:t>
            </a:r>
            <a:r>
              <a:rPr lang="en-US" altLang="ja-JP" sz="4000"/>
              <a:t>f</a:t>
            </a:r>
            <a:r>
              <a:rPr lang="en-US" altLang="ja-JP" sz="4000" baseline="-25000"/>
              <a:t>0</a:t>
            </a:r>
            <a:r>
              <a:rPr lang="en-US" altLang="ja-JP" sz="4000"/>
              <a:t>, f</a:t>
            </a:r>
            <a:r>
              <a:rPr lang="en-US" altLang="ja-JP" sz="4000" baseline="-25000"/>
              <a:t>1</a:t>
            </a:r>
            <a:r>
              <a:rPr lang="en-US" altLang="ja-JP" sz="4000"/>
              <a:t> </a:t>
            </a:r>
            <a:r>
              <a:rPr lang="ja-JP" altLang="en-US" sz="4000"/>
              <a:t>を使って，</a:t>
            </a:r>
            <a:r>
              <a:rPr lang="en-US" altLang="ja-JP" sz="4000"/>
              <a:t>f</a:t>
            </a:r>
            <a:r>
              <a:rPr lang="en-US" altLang="ja-JP" sz="4000" baseline="-25000"/>
              <a:t>2</a:t>
            </a:r>
            <a:r>
              <a:rPr lang="en-US" altLang="ja-JP" sz="4000"/>
              <a:t> </a:t>
            </a:r>
            <a:r>
              <a:rPr lang="ja-JP" altLang="en-US" sz="4000"/>
              <a:t>を求める	</a:t>
            </a:r>
          </a:p>
          <a:p>
            <a:pPr marL="990600" lvl="1" indent="-533400" eaLnBrk="1" hangingPunct="1">
              <a:lnSpc>
                <a:spcPct val="105000"/>
              </a:lnSpc>
              <a:buFontTx/>
              <a:buAutoNum type="arabicPeriod"/>
            </a:pPr>
            <a:r>
              <a:rPr lang="ja-JP" altLang="en-US" sz="4000"/>
              <a:t>・・・</a:t>
            </a:r>
          </a:p>
          <a:p>
            <a:pPr marL="990600" lvl="1" indent="-533400" eaLnBrk="1" hangingPunct="1">
              <a:lnSpc>
                <a:spcPct val="105000"/>
              </a:lnSpc>
              <a:buFontTx/>
              <a:buAutoNum type="arabicPeriod"/>
            </a:pPr>
            <a:r>
              <a:rPr lang="en-US" altLang="ja-JP" sz="4000"/>
              <a:t>n </a:t>
            </a:r>
            <a:r>
              <a:rPr lang="ja-JP" altLang="en-US" sz="4000"/>
              <a:t>に達するまで続ける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「反復的プロセス」でのフィボナッチ数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559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7688" y="1898650"/>
            <a:ext cx="5919787" cy="4114800"/>
          </a:xfrm>
        </p:spPr>
        <p:txBody>
          <a:bodyPr/>
          <a:lstStyle/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en-US" altLang="ja-JP" sz="4400"/>
              <a:t>a=1, b=0 </a:t>
            </a:r>
            <a:r>
              <a:rPr lang="ja-JP" altLang="en-US" sz="4400"/>
              <a:t>から開始して，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ja-JP" altLang="en-US" sz="4400">
                <a:solidFill>
                  <a:schemeClr val="folHlink"/>
                </a:solidFill>
              </a:rPr>
              <a:t>	</a:t>
            </a:r>
            <a:r>
              <a:rPr lang="en-US" altLang="ja-JP" sz="4400">
                <a:solidFill>
                  <a:schemeClr val="folHlink"/>
                </a:solidFill>
              </a:rPr>
              <a:t>a ← a + b 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ja-JP" altLang="en-US" sz="4400">
                <a:solidFill>
                  <a:schemeClr val="folHlink"/>
                </a:solidFill>
              </a:rPr>
              <a:t>　　</a:t>
            </a:r>
            <a:r>
              <a:rPr lang="en-US" altLang="ja-JP" sz="4400">
                <a:solidFill>
                  <a:schemeClr val="folHlink"/>
                </a:solidFill>
              </a:rPr>
              <a:t>b ← a</a:t>
            </a:r>
          </a:p>
          <a:p>
            <a:pPr marL="609600" indent="-609600" eaLnBrk="1" hangingPunct="1">
              <a:lnSpc>
                <a:spcPct val="105000"/>
              </a:lnSpc>
              <a:buFontTx/>
              <a:buNone/>
            </a:pPr>
            <a:r>
              <a:rPr lang="ja-JP" altLang="en-US" sz="4400"/>
              <a:t>を繰り返す．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「反復的プロセス」でのフィボナッチ数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169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1150"/>
            <a:ext cx="7772400" cy="827088"/>
          </a:xfrm>
        </p:spPr>
        <p:txBody>
          <a:bodyPr/>
          <a:lstStyle/>
          <a:p>
            <a:pPr eaLnBrk="1" hangingPunct="1"/>
            <a:r>
              <a:rPr lang="ja-JP" altLang="en-US"/>
              <a:t>　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98625"/>
            <a:ext cx="8920163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fibo-iterate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a b counter</a:t>
            </a:r>
            <a:r>
              <a:rPr lang="en-US" altLang="ja-JP" sz="3600"/>
              <a:t>)</a:t>
            </a:r>
          </a:p>
          <a:p>
            <a:pPr eaLnBrk="1" hangingPunct="1">
              <a:buFontTx/>
              <a:buNone/>
            </a:pPr>
            <a:r>
              <a:rPr lang="en-US" altLang="ja-JP" sz="3600"/>
              <a:t>    (cond </a:t>
            </a:r>
          </a:p>
          <a:p>
            <a:pPr eaLnBrk="1" hangingPunct="1">
              <a:buFontTx/>
              <a:buNone/>
            </a:pPr>
            <a:r>
              <a:rPr lang="en-US" altLang="ja-JP" sz="3600"/>
              <a:t>       [(= </a:t>
            </a:r>
            <a:r>
              <a:rPr lang="en-US" altLang="ja-JP" sz="3600">
                <a:solidFill>
                  <a:schemeClr val="tx2"/>
                </a:solidFill>
              </a:rPr>
              <a:t>counter</a:t>
            </a:r>
            <a:r>
              <a:rPr lang="en-US" altLang="ja-JP" sz="3600"/>
              <a:t> 0) </a:t>
            </a:r>
            <a:r>
              <a:rPr lang="en-US" altLang="ja-JP" sz="3600">
                <a:solidFill>
                  <a:schemeClr val="tx2"/>
                </a:solidFill>
              </a:rPr>
              <a:t>b</a:t>
            </a:r>
            <a:r>
              <a:rPr lang="en-US" altLang="ja-JP" sz="3600"/>
              <a:t>]</a:t>
            </a:r>
          </a:p>
          <a:p>
            <a:pPr eaLnBrk="1" hangingPunct="1">
              <a:buFontTx/>
              <a:buNone/>
            </a:pPr>
            <a:r>
              <a:rPr lang="en-US" altLang="ja-JP" sz="3600"/>
              <a:t>       [else (</a:t>
            </a:r>
            <a:r>
              <a:rPr lang="en-US" altLang="ja-JP" sz="3600">
                <a:solidFill>
                  <a:schemeClr val="accent2"/>
                </a:solidFill>
              </a:rPr>
              <a:t>fibo-iterate</a:t>
            </a:r>
            <a:r>
              <a:rPr lang="en-US" altLang="ja-JP" sz="3600"/>
              <a:t> (+ </a:t>
            </a:r>
            <a:r>
              <a:rPr lang="en-US" altLang="ja-JP" sz="3600">
                <a:solidFill>
                  <a:schemeClr val="tx2"/>
                </a:solidFill>
              </a:rPr>
              <a:t>a b</a:t>
            </a:r>
            <a:r>
              <a:rPr lang="en-US" altLang="ja-JP" sz="3600"/>
              <a:t>) </a:t>
            </a:r>
            <a:r>
              <a:rPr lang="en-US" altLang="ja-JP" sz="3600">
                <a:solidFill>
                  <a:schemeClr val="tx2"/>
                </a:solidFill>
              </a:rPr>
              <a:t>a</a:t>
            </a:r>
            <a:r>
              <a:rPr lang="en-US" altLang="ja-JP" sz="3600"/>
              <a:t> (- </a:t>
            </a:r>
            <a:r>
              <a:rPr lang="en-US" altLang="ja-JP" sz="3600">
                <a:solidFill>
                  <a:schemeClr val="tx2"/>
                </a:solidFill>
              </a:rPr>
              <a:t>counter</a:t>
            </a:r>
            <a:r>
              <a:rPr lang="en-US" altLang="ja-JP" sz="3600"/>
              <a:t> 1))]))</a:t>
            </a:r>
          </a:p>
          <a:p>
            <a:pPr eaLnBrk="1" hangingPunct="1">
              <a:buFontTx/>
              <a:buNone/>
            </a:pPr>
            <a:endParaRPr lang="en-US" altLang="ja-JP" sz="3600"/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079875" y="3790950"/>
            <a:ext cx="1290638" cy="620713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403057" y="3785393"/>
            <a:ext cx="377825" cy="631825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 flipV="1">
            <a:off x="5700713" y="4392613"/>
            <a:ext cx="395287" cy="48895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H="1">
            <a:off x="4824413" y="3046413"/>
            <a:ext cx="441325" cy="74930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816475" y="2520950"/>
            <a:ext cx="1990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folHlink"/>
                </a:solidFill>
              </a:rPr>
              <a:t>a ← a + b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5561013" y="4722813"/>
            <a:ext cx="1187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folHlink"/>
                </a:solidFill>
              </a:rPr>
              <a:t>b← a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1008063" y="2970213"/>
            <a:ext cx="2449512" cy="7874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2701925" y="1123950"/>
            <a:ext cx="1514475" cy="186055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303713" y="647700"/>
            <a:ext cx="201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folHlink"/>
                </a:solidFill>
              </a:rPr>
              <a:t>終了条件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0485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041400" y="790575"/>
            <a:ext cx="3844925" cy="619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fibo</a:t>
            </a:r>
            <a:r>
              <a:rPr lang="en-US" altLang="ja-JP"/>
              <a:t> 4)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fibo-iterate</a:t>
            </a:r>
            <a:r>
              <a:rPr lang="en-US" altLang="ja-JP"/>
              <a:t> 1 0 4)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fibo-iterate</a:t>
            </a:r>
            <a:r>
              <a:rPr lang="en-US" altLang="ja-JP"/>
              <a:t> 1 1 3)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fibo-iterate</a:t>
            </a:r>
            <a:r>
              <a:rPr lang="en-US" altLang="ja-JP"/>
              <a:t> 2 1 2)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fibo-iterate</a:t>
            </a:r>
            <a:r>
              <a:rPr lang="en-US" altLang="ja-JP"/>
              <a:t> 3 2 1)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en-US" altLang="ja-JP">
                <a:solidFill>
                  <a:schemeClr val="accent2"/>
                </a:solidFill>
              </a:rPr>
              <a:t>fibo-iterate</a:t>
            </a:r>
            <a:r>
              <a:rPr lang="en-US" altLang="ja-JP"/>
              <a:t> 5 3 0)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...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/>
              <a:t>=</a:t>
            </a:r>
            <a:r>
              <a:rPr lang="ja-JP" altLang="en-US"/>
              <a:t>　</a:t>
            </a:r>
            <a:r>
              <a:rPr lang="en-US" altLang="ja-JP"/>
              <a:t>3</a:t>
            </a:r>
          </a:p>
        </p:txBody>
      </p:sp>
      <p:sp>
        <p:nvSpPr>
          <p:cNvPr id="30724" name="AutoShape 4"/>
          <p:cNvSpPr>
            <a:spLocks/>
          </p:cNvSpPr>
          <p:nvPr/>
        </p:nvSpPr>
        <p:spPr bwMode="auto">
          <a:xfrm>
            <a:off x="5249863" y="1335088"/>
            <a:ext cx="327025" cy="4535487"/>
          </a:xfrm>
          <a:prstGeom prst="rightBrace">
            <a:avLst>
              <a:gd name="adj1" fmla="val 115574"/>
              <a:gd name="adj2" fmla="val 50000"/>
            </a:avLst>
          </a:prstGeom>
          <a:noFill/>
          <a:ln w="952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838825" y="2957513"/>
            <a:ext cx="278765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3300"/>
                </a:solidFill>
              </a:rPr>
              <a:t>a, b, counter </a:t>
            </a:r>
            <a:r>
              <a:rPr lang="ja-JP" altLang="en-US">
                <a:solidFill>
                  <a:srgbClr val="003300"/>
                </a:solidFill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3300"/>
                </a:solidFill>
              </a:rPr>
              <a:t>値が変化する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>
              <a:solidFill>
                <a:srgbClr val="0033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sz="3600" dirty="0"/>
              <a:t>(</a:t>
            </a:r>
            <a:r>
              <a:rPr lang="en-US" altLang="ja-JP" sz="3600" dirty="0" err="1"/>
              <a:t>fibo</a:t>
            </a:r>
            <a:r>
              <a:rPr lang="en-US" altLang="ja-JP" sz="3600" dirty="0"/>
              <a:t> 4)</a:t>
            </a:r>
            <a:r>
              <a:rPr lang="ja-JP" altLang="en-US" sz="3600" dirty="0"/>
              <a:t> から  </a:t>
            </a:r>
            <a:r>
              <a:rPr lang="en-US" altLang="ja-JP" sz="3600" dirty="0"/>
              <a:t>3 </a:t>
            </a:r>
            <a:r>
              <a:rPr lang="ja-JP" altLang="en-US" sz="3600" dirty="0"/>
              <a:t>が得られる過程の概略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825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1295400"/>
            <a:ext cx="8240713" cy="53133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例題１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木構造的な再帰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計算が冗長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ja-JP" altLang="en-US">
                <a:solidFill>
                  <a:schemeClr val="folHlink"/>
                </a:solidFill>
              </a:rPr>
              <a:t>	例）　</a:t>
            </a:r>
            <a:r>
              <a:rPr lang="en-US" altLang="ja-JP">
                <a:solidFill>
                  <a:schemeClr val="folHlink"/>
                </a:solidFill>
              </a:rPr>
              <a:t>(fibo 4) </a:t>
            </a:r>
            <a:r>
              <a:rPr lang="ja-JP" altLang="en-US">
                <a:solidFill>
                  <a:schemeClr val="folHlink"/>
                </a:solidFill>
              </a:rPr>
              <a:t>の計算では，</a:t>
            </a:r>
            <a:r>
              <a:rPr lang="en-US" altLang="ja-JP">
                <a:solidFill>
                  <a:schemeClr val="folHlink"/>
                </a:solidFill>
              </a:rPr>
              <a:t>(fibo 2), (fibo 1), (fibo 0) </a:t>
            </a:r>
            <a:r>
              <a:rPr lang="ja-JP" altLang="en-US">
                <a:solidFill>
                  <a:schemeClr val="folHlink"/>
                </a:solidFill>
              </a:rPr>
              <a:t>が繰り返し現れる</a:t>
            </a:r>
            <a:endParaRPr lang="ja-JP" altLang="en-US"/>
          </a:p>
          <a:p>
            <a:pPr eaLnBrk="1" hangingPunct="1">
              <a:lnSpc>
                <a:spcPct val="120000"/>
              </a:lnSpc>
            </a:pPr>
            <a:r>
              <a:rPr lang="ja-JP" altLang="en-US">
                <a:solidFill>
                  <a:schemeClr val="accent2"/>
                </a:solidFill>
              </a:rPr>
              <a:t>例題２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反復的プロセス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例題１ではあった「冗長な計算」が、例題２で無い</a:t>
            </a:r>
            <a:endParaRPr lang="ja-JP" altLang="en-US" sz="24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まとめ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11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17-1 </a:t>
            </a:r>
            <a:r>
              <a:rPr lang="ja-JP" altLang="en-US" sz="3975" dirty="0">
                <a:latin typeface="メイリオ" panose="020B0604030504040204" pitchFamily="50" charset="-128"/>
              </a:rPr>
              <a:t>フィボナッチ数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257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17-3 </a:t>
            </a:r>
            <a:r>
              <a:rPr lang="ja-JP" altLang="en-US" sz="4400" dirty="0"/>
              <a:t>課題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342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93788"/>
            <a:ext cx="8385175" cy="4114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</a:pPr>
            <a:r>
              <a:rPr lang="ja-JP" altLang="en-US"/>
              <a:t>例題１と例題２のフィボナッチ数のプログラムを，性能の面から比較せよ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例題１と例題２のプログラムについて，</a:t>
            </a:r>
            <a:r>
              <a:rPr lang="en-US" altLang="ja-JP"/>
              <a:t>(fibo 6) </a:t>
            </a:r>
            <a:r>
              <a:rPr lang="ja-JP" altLang="en-US"/>
              <a:t>を計算するために，例題１の </a:t>
            </a:r>
            <a:r>
              <a:rPr lang="en-US" altLang="ja-JP"/>
              <a:t>fibo, </a:t>
            </a:r>
            <a:r>
              <a:rPr lang="ja-JP" altLang="en-US"/>
              <a:t>例題２の </a:t>
            </a:r>
            <a:r>
              <a:rPr lang="en-US" altLang="ja-JP"/>
              <a:t>fibo-iterate </a:t>
            </a:r>
            <a:r>
              <a:rPr lang="ja-JP" altLang="en-US"/>
              <a:t>が何回繰り返し実行されるか数えよ</a:t>
            </a:r>
          </a:p>
          <a:p>
            <a:pPr lvl="1" eaLnBrk="1" hangingPunct="1">
              <a:lnSpc>
                <a:spcPct val="120000"/>
              </a:lnSpc>
            </a:pPr>
            <a:r>
              <a:rPr lang="ja-JP" altLang="en-US"/>
              <a:t>例題１と例題２のプログラムを，</a:t>
            </a:r>
            <a:r>
              <a:rPr lang="en-US" altLang="ja-JP"/>
              <a:t>DrScheme </a:t>
            </a:r>
            <a:r>
              <a:rPr lang="ja-JP" altLang="en-US"/>
              <a:t>の</a:t>
            </a:r>
            <a:r>
              <a:rPr lang="en-US" altLang="ja-JP"/>
              <a:t>stepper </a:t>
            </a:r>
            <a:r>
              <a:rPr lang="ja-JP" altLang="en-US"/>
              <a:t>で実行し，最終的な結果が得られるまでに「</a:t>
            </a:r>
            <a:r>
              <a:rPr lang="en-US" altLang="ja-JP"/>
              <a:t>next</a:t>
            </a:r>
            <a:r>
              <a:rPr lang="ja-JP" altLang="en-US"/>
              <a:t>」ボタンを押した回数（置き換えが起こった回数）を数えてみよ</a:t>
            </a:r>
          </a:p>
          <a:p>
            <a:pPr lvl="2" eaLnBrk="1" hangingPunct="1">
              <a:lnSpc>
                <a:spcPct val="120000"/>
              </a:lnSpc>
            </a:pPr>
            <a:r>
              <a:rPr lang="ja-JP" altLang="en-US"/>
              <a:t>これは，</a:t>
            </a:r>
            <a:r>
              <a:rPr lang="en-US" altLang="ja-JP"/>
              <a:t>(fibo 3), (fibo 4), (fibo 5), (fibo 6) </a:t>
            </a:r>
            <a:r>
              <a:rPr lang="ja-JP" altLang="en-US"/>
              <a:t>について行え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92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381000" y="2209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13716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360488" y="13716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339975" y="13716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319463" y="13716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３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298950" y="13716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５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278438" y="13716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８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257925" y="1371600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１３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7237413" y="1371600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２１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8216900" y="1371600"/>
            <a:ext cx="8001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３４</a:t>
            </a: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1371600" y="2209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23622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33528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43434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53340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2" name="Oval 18"/>
          <p:cNvSpPr>
            <a:spLocks noChangeArrowheads="1"/>
          </p:cNvSpPr>
          <p:nvPr/>
        </p:nvSpPr>
        <p:spPr bwMode="auto">
          <a:xfrm>
            <a:off x="63246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73152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4" name="Oval 20"/>
          <p:cNvSpPr>
            <a:spLocks noChangeArrowheads="1"/>
          </p:cNvSpPr>
          <p:nvPr/>
        </p:nvSpPr>
        <p:spPr bwMode="auto">
          <a:xfrm>
            <a:off x="8305800" y="2209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5" name="Oval 21"/>
          <p:cNvSpPr>
            <a:spLocks noChangeArrowheads="1"/>
          </p:cNvSpPr>
          <p:nvPr/>
        </p:nvSpPr>
        <p:spPr bwMode="auto">
          <a:xfrm>
            <a:off x="23622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6" name="Oval 22"/>
          <p:cNvSpPr>
            <a:spLocks noChangeArrowheads="1"/>
          </p:cNvSpPr>
          <p:nvPr/>
        </p:nvSpPr>
        <p:spPr bwMode="auto">
          <a:xfrm>
            <a:off x="33528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7" name="Oval 23"/>
          <p:cNvSpPr>
            <a:spLocks noChangeArrowheads="1"/>
          </p:cNvSpPr>
          <p:nvPr/>
        </p:nvSpPr>
        <p:spPr bwMode="auto">
          <a:xfrm>
            <a:off x="434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8" name="Oval 24"/>
          <p:cNvSpPr>
            <a:spLocks noChangeArrowheads="1"/>
          </p:cNvSpPr>
          <p:nvPr/>
        </p:nvSpPr>
        <p:spPr bwMode="auto">
          <a:xfrm>
            <a:off x="53340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9" name="Oval 25"/>
          <p:cNvSpPr>
            <a:spLocks noChangeArrowheads="1"/>
          </p:cNvSpPr>
          <p:nvPr/>
        </p:nvSpPr>
        <p:spPr bwMode="auto">
          <a:xfrm>
            <a:off x="63246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0" name="Oval 26"/>
          <p:cNvSpPr>
            <a:spLocks noChangeArrowheads="1"/>
          </p:cNvSpPr>
          <p:nvPr/>
        </p:nvSpPr>
        <p:spPr bwMode="auto">
          <a:xfrm>
            <a:off x="73152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1" name="Oval 27"/>
          <p:cNvSpPr>
            <a:spLocks noChangeArrowheads="1"/>
          </p:cNvSpPr>
          <p:nvPr/>
        </p:nvSpPr>
        <p:spPr bwMode="auto">
          <a:xfrm>
            <a:off x="83058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2" name="Oval 28"/>
          <p:cNvSpPr>
            <a:spLocks noChangeArrowheads="1"/>
          </p:cNvSpPr>
          <p:nvPr/>
        </p:nvSpPr>
        <p:spPr bwMode="auto">
          <a:xfrm>
            <a:off x="33528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3" name="Oval 29"/>
          <p:cNvSpPr>
            <a:spLocks noChangeArrowheads="1"/>
          </p:cNvSpPr>
          <p:nvPr/>
        </p:nvSpPr>
        <p:spPr bwMode="auto">
          <a:xfrm>
            <a:off x="43434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4" name="Oval 30"/>
          <p:cNvSpPr>
            <a:spLocks noChangeArrowheads="1"/>
          </p:cNvSpPr>
          <p:nvPr/>
        </p:nvSpPr>
        <p:spPr bwMode="auto">
          <a:xfrm>
            <a:off x="53340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5" name="Oval 31"/>
          <p:cNvSpPr>
            <a:spLocks noChangeArrowheads="1"/>
          </p:cNvSpPr>
          <p:nvPr/>
        </p:nvSpPr>
        <p:spPr bwMode="auto">
          <a:xfrm>
            <a:off x="63246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6" name="Oval 32"/>
          <p:cNvSpPr>
            <a:spLocks noChangeArrowheads="1"/>
          </p:cNvSpPr>
          <p:nvPr/>
        </p:nvSpPr>
        <p:spPr bwMode="auto">
          <a:xfrm>
            <a:off x="73152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7" name="Oval 33"/>
          <p:cNvSpPr>
            <a:spLocks noChangeArrowheads="1"/>
          </p:cNvSpPr>
          <p:nvPr/>
        </p:nvSpPr>
        <p:spPr bwMode="auto">
          <a:xfrm>
            <a:off x="8305800" y="35814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8" name="Oval 34"/>
          <p:cNvSpPr>
            <a:spLocks noChangeArrowheads="1"/>
          </p:cNvSpPr>
          <p:nvPr/>
        </p:nvSpPr>
        <p:spPr bwMode="auto">
          <a:xfrm>
            <a:off x="43434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79" name="Oval 35"/>
          <p:cNvSpPr>
            <a:spLocks noChangeArrowheads="1"/>
          </p:cNvSpPr>
          <p:nvPr/>
        </p:nvSpPr>
        <p:spPr bwMode="auto">
          <a:xfrm>
            <a:off x="53340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0" name="Oval 36"/>
          <p:cNvSpPr>
            <a:spLocks noChangeArrowheads="1"/>
          </p:cNvSpPr>
          <p:nvPr/>
        </p:nvSpPr>
        <p:spPr bwMode="auto">
          <a:xfrm>
            <a:off x="63246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1" name="Oval 37"/>
          <p:cNvSpPr>
            <a:spLocks noChangeArrowheads="1"/>
          </p:cNvSpPr>
          <p:nvPr/>
        </p:nvSpPr>
        <p:spPr bwMode="auto">
          <a:xfrm>
            <a:off x="73152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2" name="Oval 38"/>
          <p:cNvSpPr>
            <a:spLocks noChangeArrowheads="1"/>
          </p:cNvSpPr>
          <p:nvPr/>
        </p:nvSpPr>
        <p:spPr bwMode="auto">
          <a:xfrm>
            <a:off x="8305800" y="42672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3" name="Oval 39"/>
          <p:cNvSpPr>
            <a:spLocks noChangeArrowheads="1"/>
          </p:cNvSpPr>
          <p:nvPr/>
        </p:nvSpPr>
        <p:spPr bwMode="auto">
          <a:xfrm>
            <a:off x="43434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4" name="Oval 40"/>
          <p:cNvSpPr>
            <a:spLocks noChangeArrowheads="1"/>
          </p:cNvSpPr>
          <p:nvPr/>
        </p:nvSpPr>
        <p:spPr bwMode="auto">
          <a:xfrm>
            <a:off x="53340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5" name="Oval 41"/>
          <p:cNvSpPr>
            <a:spLocks noChangeArrowheads="1"/>
          </p:cNvSpPr>
          <p:nvPr/>
        </p:nvSpPr>
        <p:spPr bwMode="auto">
          <a:xfrm>
            <a:off x="63246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73152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8305800" y="495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5334000" y="5638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9" name="Oval 45"/>
          <p:cNvSpPr>
            <a:spLocks noChangeArrowheads="1"/>
          </p:cNvSpPr>
          <p:nvPr/>
        </p:nvSpPr>
        <p:spPr bwMode="auto">
          <a:xfrm>
            <a:off x="6324600" y="5638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7315200" y="5638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8305800" y="5638800"/>
            <a:ext cx="457200" cy="457200"/>
          </a:xfrm>
          <a:prstGeom prst="ellipse">
            <a:avLst/>
          </a:prstGeom>
          <a:solidFill>
            <a:schemeClr val="hlink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92" name="Oval 48"/>
          <p:cNvSpPr>
            <a:spLocks noChangeArrowheads="1"/>
          </p:cNvSpPr>
          <p:nvPr/>
        </p:nvSpPr>
        <p:spPr bwMode="auto">
          <a:xfrm>
            <a:off x="5334000" y="6324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93" name="Oval 49"/>
          <p:cNvSpPr>
            <a:spLocks noChangeArrowheads="1"/>
          </p:cNvSpPr>
          <p:nvPr/>
        </p:nvSpPr>
        <p:spPr bwMode="auto">
          <a:xfrm>
            <a:off x="6324600" y="6324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94" name="Oval 50"/>
          <p:cNvSpPr>
            <a:spLocks noChangeArrowheads="1"/>
          </p:cNvSpPr>
          <p:nvPr/>
        </p:nvSpPr>
        <p:spPr bwMode="auto">
          <a:xfrm>
            <a:off x="7315200" y="6324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95" name="Oval 51"/>
          <p:cNvSpPr>
            <a:spLocks noChangeArrowheads="1"/>
          </p:cNvSpPr>
          <p:nvPr/>
        </p:nvSpPr>
        <p:spPr bwMode="auto">
          <a:xfrm>
            <a:off x="8305800" y="6324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96" name="Line 52"/>
          <p:cNvSpPr>
            <a:spLocks noChangeShapeType="1"/>
          </p:cNvSpPr>
          <p:nvPr/>
        </p:nvSpPr>
        <p:spPr bwMode="auto">
          <a:xfrm>
            <a:off x="8382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97" name="Line 53"/>
          <p:cNvSpPr>
            <a:spLocks noChangeShapeType="1"/>
          </p:cNvSpPr>
          <p:nvPr/>
        </p:nvSpPr>
        <p:spPr bwMode="auto">
          <a:xfrm>
            <a:off x="18288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98" name="Line 54"/>
          <p:cNvSpPr>
            <a:spLocks noChangeShapeType="1"/>
          </p:cNvSpPr>
          <p:nvPr/>
        </p:nvSpPr>
        <p:spPr bwMode="auto">
          <a:xfrm>
            <a:off x="28194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99" name="Line 55"/>
          <p:cNvSpPr>
            <a:spLocks noChangeShapeType="1"/>
          </p:cNvSpPr>
          <p:nvPr/>
        </p:nvSpPr>
        <p:spPr bwMode="auto">
          <a:xfrm>
            <a:off x="38100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0" name="Line 56"/>
          <p:cNvSpPr>
            <a:spLocks noChangeShapeType="1"/>
          </p:cNvSpPr>
          <p:nvPr/>
        </p:nvSpPr>
        <p:spPr bwMode="auto">
          <a:xfrm>
            <a:off x="48006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1" name="Line 57"/>
          <p:cNvSpPr>
            <a:spLocks noChangeShapeType="1"/>
          </p:cNvSpPr>
          <p:nvPr/>
        </p:nvSpPr>
        <p:spPr bwMode="auto">
          <a:xfrm>
            <a:off x="57912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2" name="Line 58"/>
          <p:cNvSpPr>
            <a:spLocks noChangeShapeType="1"/>
          </p:cNvSpPr>
          <p:nvPr/>
        </p:nvSpPr>
        <p:spPr bwMode="auto">
          <a:xfrm>
            <a:off x="67818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3" name="Line 59"/>
          <p:cNvSpPr>
            <a:spLocks noChangeShapeType="1"/>
          </p:cNvSpPr>
          <p:nvPr/>
        </p:nvSpPr>
        <p:spPr bwMode="auto">
          <a:xfrm>
            <a:off x="7772400" y="24384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4" name="Line 60"/>
          <p:cNvSpPr>
            <a:spLocks noChangeShapeType="1"/>
          </p:cNvSpPr>
          <p:nvPr/>
        </p:nvSpPr>
        <p:spPr bwMode="auto">
          <a:xfrm>
            <a:off x="276542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5" name="Line 61"/>
          <p:cNvSpPr>
            <a:spLocks noChangeShapeType="1"/>
          </p:cNvSpPr>
          <p:nvPr/>
        </p:nvSpPr>
        <p:spPr bwMode="auto">
          <a:xfrm>
            <a:off x="375602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6" name="Line 62"/>
          <p:cNvSpPr>
            <a:spLocks noChangeShapeType="1"/>
          </p:cNvSpPr>
          <p:nvPr/>
        </p:nvSpPr>
        <p:spPr bwMode="auto">
          <a:xfrm>
            <a:off x="4757738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7" name="Line 63"/>
          <p:cNvSpPr>
            <a:spLocks noChangeShapeType="1"/>
          </p:cNvSpPr>
          <p:nvPr/>
        </p:nvSpPr>
        <p:spPr bwMode="auto">
          <a:xfrm>
            <a:off x="573722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8" name="Line 64"/>
          <p:cNvSpPr>
            <a:spLocks noChangeShapeType="1"/>
          </p:cNvSpPr>
          <p:nvPr/>
        </p:nvSpPr>
        <p:spPr bwMode="auto">
          <a:xfrm>
            <a:off x="6727825" y="26019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09" name="Line 65"/>
          <p:cNvSpPr>
            <a:spLocks noChangeShapeType="1"/>
          </p:cNvSpPr>
          <p:nvPr/>
        </p:nvSpPr>
        <p:spPr bwMode="auto">
          <a:xfrm>
            <a:off x="7740650" y="26019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0" name="Line 66"/>
          <p:cNvSpPr>
            <a:spLocks noChangeShapeType="1"/>
          </p:cNvSpPr>
          <p:nvPr/>
        </p:nvSpPr>
        <p:spPr bwMode="auto">
          <a:xfrm>
            <a:off x="2765425" y="32877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1" name="Line 67"/>
          <p:cNvSpPr>
            <a:spLocks noChangeShapeType="1"/>
          </p:cNvSpPr>
          <p:nvPr/>
        </p:nvSpPr>
        <p:spPr bwMode="auto">
          <a:xfrm>
            <a:off x="1774825" y="25908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2" name="Line 68"/>
          <p:cNvSpPr>
            <a:spLocks noChangeShapeType="1"/>
          </p:cNvSpPr>
          <p:nvPr/>
        </p:nvSpPr>
        <p:spPr bwMode="auto">
          <a:xfrm>
            <a:off x="3756025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3" name="Line 69"/>
          <p:cNvSpPr>
            <a:spLocks noChangeShapeType="1"/>
          </p:cNvSpPr>
          <p:nvPr/>
        </p:nvSpPr>
        <p:spPr bwMode="auto">
          <a:xfrm>
            <a:off x="4746625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4" name="Line 70"/>
          <p:cNvSpPr>
            <a:spLocks noChangeShapeType="1"/>
          </p:cNvSpPr>
          <p:nvPr/>
        </p:nvSpPr>
        <p:spPr bwMode="auto">
          <a:xfrm>
            <a:off x="5737225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5" name="Line 71"/>
          <p:cNvSpPr>
            <a:spLocks noChangeShapeType="1"/>
          </p:cNvSpPr>
          <p:nvPr/>
        </p:nvSpPr>
        <p:spPr bwMode="auto">
          <a:xfrm>
            <a:off x="6727825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6" name="Line 72"/>
          <p:cNvSpPr>
            <a:spLocks noChangeShapeType="1"/>
          </p:cNvSpPr>
          <p:nvPr/>
        </p:nvSpPr>
        <p:spPr bwMode="auto">
          <a:xfrm>
            <a:off x="7739063" y="32766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7" name="Line 73"/>
          <p:cNvSpPr>
            <a:spLocks noChangeShapeType="1"/>
          </p:cNvSpPr>
          <p:nvPr/>
        </p:nvSpPr>
        <p:spPr bwMode="auto">
          <a:xfrm>
            <a:off x="3708400" y="4024313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8" name="Line 74"/>
          <p:cNvSpPr>
            <a:spLocks noChangeShapeType="1"/>
          </p:cNvSpPr>
          <p:nvPr/>
        </p:nvSpPr>
        <p:spPr bwMode="auto">
          <a:xfrm>
            <a:off x="3765550" y="3957638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19" name="Line 75"/>
          <p:cNvSpPr>
            <a:spLocks noChangeShapeType="1"/>
          </p:cNvSpPr>
          <p:nvPr/>
        </p:nvSpPr>
        <p:spPr bwMode="auto">
          <a:xfrm>
            <a:off x="4683125" y="4021138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0" name="Line 76"/>
          <p:cNvSpPr>
            <a:spLocks noChangeShapeType="1"/>
          </p:cNvSpPr>
          <p:nvPr/>
        </p:nvSpPr>
        <p:spPr bwMode="auto">
          <a:xfrm>
            <a:off x="4740275" y="395446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1" name="Line 77"/>
          <p:cNvSpPr>
            <a:spLocks noChangeShapeType="1"/>
          </p:cNvSpPr>
          <p:nvPr/>
        </p:nvSpPr>
        <p:spPr bwMode="auto">
          <a:xfrm>
            <a:off x="5680075" y="4017963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2" name="Line 78"/>
          <p:cNvSpPr>
            <a:spLocks noChangeShapeType="1"/>
          </p:cNvSpPr>
          <p:nvPr/>
        </p:nvSpPr>
        <p:spPr bwMode="auto">
          <a:xfrm>
            <a:off x="5737225" y="3951288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3" name="Line 79"/>
          <p:cNvSpPr>
            <a:spLocks noChangeShapeType="1"/>
          </p:cNvSpPr>
          <p:nvPr/>
        </p:nvSpPr>
        <p:spPr bwMode="auto">
          <a:xfrm>
            <a:off x="6677025" y="4014788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4" name="Line 80"/>
          <p:cNvSpPr>
            <a:spLocks noChangeShapeType="1"/>
          </p:cNvSpPr>
          <p:nvPr/>
        </p:nvSpPr>
        <p:spPr bwMode="auto">
          <a:xfrm>
            <a:off x="6734175" y="3948113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5" name="Line 81"/>
          <p:cNvSpPr>
            <a:spLocks noChangeShapeType="1"/>
          </p:cNvSpPr>
          <p:nvPr/>
        </p:nvSpPr>
        <p:spPr bwMode="auto">
          <a:xfrm>
            <a:off x="7673975" y="4011613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6" name="Line 82"/>
          <p:cNvSpPr>
            <a:spLocks noChangeShapeType="1"/>
          </p:cNvSpPr>
          <p:nvPr/>
        </p:nvSpPr>
        <p:spPr bwMode="auto">
          <a:xfrm>
            <a:off x="7731125" y="3944938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7" name="Line 83"/>
          <p:cNvSpPr>
            <a:spLocks noChangeShapeType="1"/>
          </p:cNvSpPr>
          <p:nvPr/>
        </p:nvSpPr>
        <p:spPr bwMode="auto">
          <a:xfrm>
            <a:off x="4702175" y="4691063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8" name="Line 84"/>
          <p:cNvSpPr>
            <a:spLocks noChangeShapeType="1"/>
          </p:cNvSpPr>
          <p:nvPr/>
        </p:nvSpPr>
        <p:spPr bwMode="auto">
          <a:xfrm>
            <a:off x="5702300" y="4689475"/>
            <a:ext cx="685800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29" name="Line 85"/>
          <p:cNvSpPr>
            <a:spLocks noChangeShapeType="1"/>
          </p:cNvSpPr>
          <p:nvPr/>
        </p:nvSpPr>
        <p:spPr bwMode="auto">
          <a:xfrm>
            <a:off x="6702425" y="4687888"/>
            <a:ext cx="685800" cy="1030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0" name="Line 86"/>
          <p:cNvSpPr>
            <a:spLocks noChangeShapeType="1"/>
          </p:cNvSpPr>
          <p:nvPr/>
        </p:nvSpPr>
        <p:spPr bwMode="auto">
          <a:xfrm>
            <a:off x="7702550" y="4686300"/>
            <a:ext cx="685800" cy="1030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1" name="Line 87"/>
          <p:cNvSpPr>
            <a:spLocks noChangeShapeType="1"/>
          </p:cNvSpPr>
          <p:nvPr/>
        </p:nvSpPr>
        <p:spPr bwMode="auto">
          <a:xfrm>
            <a:off x="4656138" y="4710113"/>
            <a:ext cx="782637" cy="167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2" name="Line 88"/>
          <p:cNvSpPr>
            <a:spLocks noChangeShapeType="1"/>
          </p:cNvSpPr>
          <p:nvPr/>
        </p:nvSpPr>
        <p:spPr bwMode="auto">
          <a:xfrm>
            <a:off x="5646738" y="4695825"/>
            <a:ext cx="782637" cy="167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3" name="Line 89"/>
          <p:cNvSpPr>
            <a:spLocks noChangeShapeType="1"/>
          </p:cNvSpPr>
          <p:nvPr/>
        </p:nvSpPr>
        <p:spPr bwMode="auto">
          <a:xfrm>
            <a:off x="6626225" y="4692650"/>
            <a:ext cx="782638" cy="167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4" name="Line 90"/>
          <p:cNvSpPr>
            <a:spLocks noChangeShapeType="1"/>
          </p:cNvSpPr>
          <p:nvPr/>
        </p:nvSpPr>
        <p:spPr bwMode="auto">
          <a:xfrm>
            <a:off x="7650163" y="4689475"/>
            <a:ext cx="782637" cy="167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5" name="Line 91"/>
          <p:cNvSpPr>
            <a:spLocks noChangeShapeType="1"/>
          </p:cNvSpPr>
          <p:nvPr/>
        </p:nvSpPr>
        <p:spPr bwMode="auto">
          <a:xfrm>
            <a:off x="4676775" y="5378450"/>
            <a:ext cx="639763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6" name="Line 92"/>
          <p:cNvSpPr>
            <a:spLocks noChangeShapeType="1"/>
          </p:cNvSpPr>
          <p:nvPr/>
        </p:nvSpPr>
        <p:spPr bwMode="auto">
          <a:xfrm>
            <a:off x="5699125" y="5378450"/>
            <a:ext cx="639763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7" name="Line 93"/>
          <p:cNvSpPr>
            <a:spLocks noChangeShapeType="1"/>
          </p:cNvSpPr>
          <p:nvPr/>
        </p:nvSpPr>
        <p:spPr bwMode="auto">
          <a:xfrm>
            <a:off x="6699250" y="5378450"/>
            <a:ext cx="639763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8" name="Line 94"/>
          <p:cNvSpPr>
            <a:spLocks noChangeShapeType="1"/>
          </p:cNvSpPr>
          <p:nvPr/>
        </p:nvSpPr>
        <p:spPr bwMode="auto">
          <a:xfrm>
            <a:off x="7677150" y="5378450"/>
            <a:ext cx="639763" cy="1435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39" name="Line 95"/>
          <p:cNvSpPr>
            <a:spLocks noChangeShapeType="1"/>
          </p:cNvSpPr>
          <p:nvPr/>
        </p:nvSpPr>
        <p:spPr bwMode="auto">
          <a:xfrm>
            <a:off x="5664200" y="6073775"/>
            <a:ext cx="365125" cy="784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0" name="Line 96"/>
          <p:cNvSpPr>
            <a:spLocks noChangeShapeType="1"/>
          </p:cNvSpPr>
          <p:nvPr/>
        </p:nvSpPr>
        <p:spPr bwMode="auto">
          <a:xfrm>
            <a:off x="6675438" y="6073775"/>
            <a:ext cx="365125" cy="784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1" name="Line 97"/>
          <p:cNvSpPr>
            <a:spLocks noChangeShapeType="1"/>
          </p:cNvSpPr>
          <p:nvPr/>
        </p:nvSpPr>
        <p:spPr bwMode="auto">
          <a:xfrm>
            <a:off x="7653338" y="6073775"/>
            <a:ext cx="365125" cy="784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2" name="Line 98"/>
          <p:cNvSpPr>
            <a:spLocks noChangeShapeType="1"/>
          </p:cNvSpPr>
          <p:nvPr/>
        </p:nvSpPr>
        <p:spPr bwMode="auto">
          <a:xfrm>
            <a:off x="5627688" y="6081713"/>
            <a:ext cx="268287" cy="754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3" name="Line 99"/>
          <p:cNvSpPr>
            <a:spLocks noChangeShapeType="1"/>
          </p:cNvSpPr>
          <p:nvPr/>
        </p:nvSpPr>
        <p:spPr bwMode="auto">
          <a:xfrm>
            <a:off x="6648450" y="6081713"/>
            <a:ext cx="268288" cy="754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4" name="Line 100"/>
          <p:cNvSpPr>
            <a:spLocks noChangeShapeType="1"/>
          </p:cNvSpPr>
          <p:nvPr/>
        </p:nvSpPr>
        <p:spPr bwMode="auto">
          <a:xfrm>
            <a:off x="7646988" y="6092825"/>
            <a:ext cx="268287" cy="754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5" name="Line 101"/>
          <p:cNvSpPr>
            <a:spLocks noChangeShapeType="1"/>
          </p:cNvSpPr>
          <p:nvPr/>
        </p:nvSpPr>
        <p:spPr bwMode="auto">
          <a:xfrm>
            <a:off x="5648325" y="6757988"/>
            <a:ext cx="36513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6" name="Line 102"/>
          <p:cNvSpPr>
            <a:spLocks noChangeShapeType="1"/>
          </p:cNvSpPr>
          <p:nvPr/>
        </p:nvSpPr>
        <p:spPr bwMode="auto">
          <a:xfrm>
            <a:off x="6642100" y="6751638"/>
            <a:ext cx="36513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247" name="Line 103"/>
          <p:cNvSpPr>
            <a:spLocks noChangeShapeType="1"/>
          </p:cNvSpPr>
          <p:nvPr/>
        </p:nvSpPr>
        <p:spPr bwMode="auto">
          <a:xfrm>
            <a:off x="7635875" y="6745288"/>
            <a:ext cx="36513" cy="100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フィボナッチ数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78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 descr="30%"/>
          <p:cNvSpPr>
            <a:spLocks noChangeArrowheads="1"/>
          </p:cNvSpPr>
          <p:nvPr/>
        </p:nvSpPr>
        <p:spPr bwMode="auto">
          <a:xfrm>
            <a:off x="5129213" y="4100513"/>
            <a:ext cx="585787" cy="60483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" name="Rectangle 4" descr="30%"/>
          <p:cNvSpPr>
            <a:spLocks noChangeArrowheads="1"/>
          </p:cNvSpPr>
          <p:nvPr/>
        </p:nvSpPr>
        <p:spPr bwMode="auto">
          <a:xfrm>
            <a:off x="5129213" y="4710113"/>
            <a:ext cx="585787" cy="604837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" name="Rectangle 5" descr="30%"/>
          <p:cNvSpPr>
            <a:spLocks noChangeArrowheads="1"/>
          </p:cNvSpPr>
          <p:nvPr/>
        </p:nvSpPr>
        <p:spPr bwMode="auto">
          <a:xfrm>
            <a:off x="5710238" y="4100513"/>
            <a:ext cx="585787" cy="60483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4" name="Rectangle 6" descr="30%"/>
          <p:cNvSpPr>
            <a:spLocks noChangeArrowheads="1"/>
          </p:cNvSpPr>
          <p:nvPr/>
        </p:nvSpPr>
        <p:spPr bwMode="auto">
          <a:xfrm>
            <a:off x="5710238" y="4710113"/>
            <a:ext cx="585787" cy="604837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5" name="Rectangle 7" descr="30%"/>
          <p:cNvSpPr>
            <a:spLocks noChangeArrowheads="1"/>
          </p:cNvSpPr>
          <p:nvPr/>
        </p:nvSpPr>
        <p:spPr bwMode="auto">
          <a:xfrm>
            <a:off x="6296025" y="4102100"/>
            <a:ext cx="585788" cy="60483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6" name="Rectangle 8" descr="30%"/>
          <p:cNvSpPr>
            <a:spLocks noChangeArrowheads="1"/>
          </p:cNvSpPr>
          <p:nvPr/>
        </p:nvSpPr>
        <p:spPr bwMode="auto">
          <a:xfrm>
            <a:off x="6296025" y="4711700"/>
            <a:ext cx="585788" cy="60483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7" name="Rectangle 9" descr="30%"/>
          <p:cNvSpPr>
            <a:spLocks noChangeArrowheads="1"/>
          </p:cNvSpPr>
          <p:nvPr/>
        </p:nvSpPr>
        <p:spPr bwMode="auto">
          <a:xfrm>
            <a:off x="5129213" y="3492500"/>
            <a:ext cx="585787" cy="604838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8" name="Rectangle 10" descr="30%"/>
          <p:cNvSpPr>
            <a:spLocks noChangeArrowheads="1"/>
          </p:cNvSpPr>
          <p:nvPr/>
        </p:nvSpPr>
        <p:spPr bwMode="auto">
          <a:xfrm>
            <a:off x="5710238" y="3492500"/>
            <a:ext cx="585787" cy="604838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9" name="Rectangle 11" descr="30%"/>
          <p:cNvSpPr>
            <a:spLocks noChangeArrowheads="1"/>
          </p:cNvSpPr>
          <p:nvPr/>
        </p:nvSpPr>
        <p:spPr bwMode="auto">
          <a:xfrm>
            <a:off x="6296025" y="3494088"/>
            <a:ext cx="585788" cy="60483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0" name="Rectangle 12" descr="30%"/>
          <p:cNvSpPr>
            <a:spLocks noChangeArrowheads="1"/>
          </p:cNvSpPr>
          <p:nvPr/>
        </p:nvSpPr>
        <p:spPr bwMode="auto">
          <a:xfrm>
            <a:off x="5129213" y="2889250"/>
            <a:ext cx="585787" cy="604838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1" name="Rectangle 13" descr="30%"/>
          <p:cNvSpPr>
            <a:spLocks noChangeArrowheads="1"/>
          </p:cNvSpPr>
          <p:nvPr/>
        </p:nvSpPr>
        <p:spPr bwMode="auto">
          <a:xfrm>
            <a:off x="5710238" y="2889250"/>
            <a:ext cx="585787" cy="604838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2" name="Rectangle 14" descr="30%"/>
          <p:cNvSpPr>
            <a:spLocks noChangeArrowheads="1"/>
          </p:cNvSpPr>
          <p:nvPr/>
        </p:nvSpPr>
        <p:spPr bwMode="auto">
          <a:xfrm>
            <a:off x="6296025" y="2890838"/>
            <a:ext cx="585788" cy="60483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3" name="Rectangle 15" descr="30%"/>
          <p:cNvSpPr>
            <a:spLocks noChangeArrowheads="1"/>
          </p:cNvSpPr>
          <p:nvPr/>
        </p:nvSpPr>
        <p:spPr bwMode="auto">
          <a:xfrm>
            <a:off x="5129213" y="2289175"/>
            <a:ext cx="585787" cy="604838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4" name="Rectangle 16" descr="30%"/>
          <p:cNvSpPr>
            <a:spLocks noChangeArrowheads="1"/>
          </p:cNvSpPr>
          <p:nvPr/>
        </p:nvSpPr>
        <p:spPr bwMode="auto">
          <a:xfrm>
            <a:off x="5710238" y="2289175"/>
            <a:ext cx="585787" cy="604838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5" name="Rectangle 17" descr="30%"/>
          <p:cNvSpPr>
            <a:spLocks noChangeArrowheads="1"/>
          </p:cNvSpPr>
          <p:nvPr/>
        </p:nvSpPr>
        <p:spPr bwMode="auto">
          <a:xfrm>
            <a:off x="6296025" y="2290763"/>
            <a:ext cx="585788" cy="604837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6" name="Rectangle 18" descr="30%"/>
          <p:cNvSpPr>
            <a:spLocks noChangeArrowheads="1"/>
          </p:cNvSpPr>
          <p:nvPr/>
        </p:nvSpPr>
        <p:spPr bwMode="auto">
          <a:xfrm>
            <a:off x="4545013" y="4100513"/>
            <a:ext cx="585787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7" name="Rectangle 19" descr="30%"/>
          <p:cNvSpPr>
            <a:spLocks noChangeArrowheads="1"/>
          </p:cNvSpPr>
          <p:nvPr/>
        </p:nvSpPr>
        <p:spPr bwMode="auto">
          <a:xfrm>
            <a:off x="4545013" y="4710113"/>
            <a:ext cx="585787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8" name="Rectangle 20" descr="30%"/>
          <p:cNvSpPr>
            <a:spLocks noChangeArrowheads="1"/>
          </p:cNvSpPr>
          <p:nvPr/>
        </p:nvSpPr>
        <p:spPr bwMode="auto">
          <a:xfrm>
            <a:off x="4545013" y="3492500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89" name="Rectangle 21" descr="30%"/>
          <p:cNvSpPr>
            <a:spLocks noChangeArrowheads="1"/>
          </p:cNvSpPr>
          <p:nvPr/>
        </p:nvSpPr>
        <p:spPr bwMode="auto">
          <a:xfrm>
            <a:off x="4545013" y="2889250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0" name="Rectangle 22" descr="30%"/>
          <p:cNvSpPr>
            <a:spLocks noChangeArrowheads="1"/>
          </p:cNvSpPr>
          <p:nvPr/>
        </p:nvSpPr>
        <p:spPr bwMode="auto">
          <a:xfrm>
            <a:off x="4545013" y="2289175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1" name="Rectangle 23" descr="30%"/>
          <p:cNvSpPr>
            <a:spLocks noChangeArrowheads="1"/>
          </p:cNvSpPr>
          <p:nvPr/>
        </p:nvSpPr>
        <p:spPr bwMode="auto">
          <a:xfrm>
            <a:off x="3962400" y="4097338"/>
            <a:ext cx="585788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2" name="Rectangle 24" descr="30%"/>
          <p:cNvSpPr>
            <a:spLocks noChangeArrowheads="1"/>
          </p:cNvSpPr>
          <p:nvPr/>
        </p:nvSpPr>
        <p:spPr bwMode="auto">
          <a:xfrm>
            <a:off x="3962400" y="4706938"/>
            <a:ext cx="585788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3" name="Rectangle 25" descr="30%"/>
          <p:cNvSpPr>
            <a:spLocks noChangeArrowheads="1"/>
          </p:cNvSpPr>
          <p:nvPr/>
        </p:nvSpPr>
        <p:spPr bwMode="auto">
          <a:xfrm>
            <a:off x="3962400" y="3489325"/>
            <a:ext cx="585788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4" name="Rectangle 26" descr="30%"/>
          <p:cNvSpPr>
            <a:spLocks noChangeArrowheads="1"/>
          </p:cNvSpPr>
          <p:nvPr/>
        </p:nvSpPr>
        <p:spPr bwMode="auto">
          <a:xfrm>
            <a:off x="3962400" y="2886075"/>
            <a:ext cx="585788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5" name="Rectangle 27" descr="30%"/>
          <p:cNvSpPr>
            <a:spLocks noChangeArrowheads="1"/>
          </p:cNvSpPr>
          <p:nvPr/>
        </p:nvSpPr>
        <p:spPr bwMode="auto">
          <a:xfrm>
            <a:off x="3962400" y="2286000"/>
            <a:ext cx="585788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6" name="Rectangle 28" descr="30%"/>
          <p:cNvSpPr>
            <a:spLocks noChangeArrowheads="1"/>
          </p:cNvSpPr>
          <p:nvPr/>
        </p:nvSpPr>
        <p:spPr bwMode="auto">
          <a:xfrm>
            <a:off x="3379788" y="4097338"/>
            <a:ext cx="585787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7" name="Rectangle 29" descr="30%"/>
          <p:cNvSpPr>
            <a:spLocks noChangeArrowheads="1"/>
          </p:cNvSpPr>
          <p:nvPr/>
        </p:nvSpPr>
        <p:spPr bwMode="auto">
          <a:xfrm>
            <a:off x="3379788" y="4706938"/>
            <a:ext cx="585787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8" name="Rectangle 30" descr="30%"/>
          <p:cNvSpPr>
            <a:spLocks noChangeArrowheads="1"/>
          </p:cNvSpPr>
          <p:nvPr/>
        </p:nvSpPr>
        <p:spPr bwMode="auto">
          <a:xfrm>
            <a:off x="3379788" y="3489325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99" name="Rectangle 31" descr="30%"/>
          <p:cNvSpPr>
            <a:spLocks noChangeArrowheads="1"/>
          </p:cNvSpPr>
          <p:nvPr/>
        </p:nvSpPr>
        <p:spPr bwMode="auto">
          <a:xfrm>
            <a:off x="3379788" y="2886075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0" name="Rectangle 32" descr="30%"/>
          <p:cNvSpPr>
            <a:spLocks noChangeArrowheads="1"/>
          </p:cNvSpPr>
          <p:nvPr/>
        </p:nvSpPr>
        <p:spPr bwMode="auto">
          <a:xfrm>
            <a:off x="3379788" y="2286000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1" name="Rectangle 33" descr="30%"/>
          <p:cNvSpPr>
            <a:spLocks noChangeArrowheads="1"/>
          </p:cNvSpPr>
          <p:nvPr/>
        </p:nvSpPr>
        <p:spPr bwMode="auto">
          <a:xfrm>
            <a:off x="2800350" y="4094163"/>
            <a:ext cx="585788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2" name="Rectangle 34" descr="30%"/>
          <p:cNvSpPr>
            <a:spLocks noChangeArrowheads="1"/>
          </p:cNvSpPr>
          <p:nvPr/>
        </p:nvSpPr>
        <p:spPr bwMode="auto">
          <a:xfrm>
            <a:off x="2800350" y="4703763"/>
            <a:ext cx="585788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3" name="Rectangle 35" descr="30%"/>
          <p:cNvSpPr>
            <a:spLocks noChangeArrowheads="1"/>
          </p:cNvSpPr>
          <p:nvPr/>
        </p:nvSpPr>
        <p:spPr bwMode="auto">
          <a:xfrm>
            <a:off x="2800350" y="3486150"/>
            <a:ext cx="585788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4" name="Rectangle 36" descr="30%"/>
          <p:cNvSpPr>
            <a:spLocks noChangeArrowheads="1"/>
          </p:cNvSpPr>
          <p:nvPr/>
        </p:nvSpPr>
        <p:spPr bwMode="auto">
          <a:xfrm>
            <a:off x="2800350" y="2882900"/>
            <a:ext cx="585788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5" name="Rectangle 37" descr="30%"/>
          <p:cNvSpPr>
            <a:spLocks noChangeArrowheads="1"/>
          </p:cNvSpPr>
          <p:nvPr/>
        </p:nvSpPr>
        <p:spPr bwMode="auto">
          <a:xfrm>
            <a:off x="2800350" y="2282825"/>
            <a:ext cx="585788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6" name="Rectangle 38" descr="30%"/>
          <p:cNvSpPr>
            <a:spLocks noChangeArrowheads="1"/>
          </p:cNvSpPr>
          <p:nvPr/>
        </p:nvSpPr>
        <p:spPr bwMode="auto">
          <a:xfrm>
            <a:off x="2217738" y="4094163"/>
            <a:ext cx="585787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7" name="Rectangle 39" descr="30%"/>
          <p:cNvSpPr>
            <a:spLocks noChangeArrowheads="1"/>
          </p:cNvSpPr>
          <p:nvPr/>
        </p:nvSpPr>
        <p:spPr bwMode="auto">
          <a:xfrm>
            <a:off x="2217738" y="4703763"/>
            <a:ext cx="585787" cy="604837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8" name="Rectangle 40" descr="30%"/>
          <p:cNvSpPr>
            <a:spLocks noChangeArrowheads="1"/>
          </p:cNvSpPr>
          <p:nvPr/>
        </p:nvSpPr>
        <p:spPr bwMode="auto">
          <a:xfrm>
            <a:off x="2217738" y="3486150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09" name="Rectangle 41" descr="30%"/>
          <p:cNvSpPr>
            <a:spLocks noChangeArrowheads="1"/>
          </p:cNvSpPr>
          <p:nvPr/>
        </p:nvSpPr>
        <p:spPr bwMode="auto">
          <a:xfrm>
            <a:off x="2217738" y="2882900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10" name="Rectangle 42" descr="30%"/>
          <p:cNvSpPr>
            <a:spLocks noChangeArrowheads="1"/>
          </p:cNvSpPr>
          <p:nvPr/>
        </p:nvSpPr>
        <p:spPr bwMode="auto">
          <a:xfrm>
            <a:off x="2217738" y="2282825"/>
            <a:ext cx="585787" cy="604838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5207000" y="369093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99"/>
                </a:solidFill>
              </a:rPr>
              <a:t>１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4719638" y="445928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99"/>
                </a:solidFill>
              </a:rPr>
              <a:t>２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5822950" y="52451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99"/>
                </a:solidFill>
              </a:rPr>
              <a:t>３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6807200" y="3544888"/>
            <a:ext cx="4921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99"/>
                </a:solidFill>
              </a:rPr>
              <a:t>５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4332288" y="1866900"/>
            <a:ext cx="492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0099"/>
                </a:solidFill>
              </a:rPr>
              <a:t>８</a:t>
            </a:r>
          </a:p>
        </p:txBody>
      </p:sp>
      <p:sp>
        <p:nvSpPr>
          <p:cNvPr id="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フィボナッチ数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95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574800"/>
            <a:ext cx="8886825" cy="4635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/>
              <a:t>生成的再帰（木構造再帰プロセス）の形で，フィボナッチ数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/>
          </a:p>
          <a:p>
            <a:pPr eaLnBrk="1" hangingPunct="1">
              <a:lnSpc>
                <a:spcPct val="90000"/>
              </a:lnSpc>
            </a:pPr>
            <a:endParaRPr lang="ja-JP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/>
              <a:t>の </a:t>
            </a:r>
            <a:r>
              <a:rPr lang="en-US" altLang="ja-JP"/>
              <a:t>i </a:t>
            </a:r>
            <a:r>
              <a:rPr lang="ja-JP" altLang="en-US"/>
              <a:t>番めの数    を計算するプログラムを作る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 例）  </a:t>
            </a:r>
            <a:r>
              <a:rPr lang="en-US" altLang="ja-JP">
                <a:solidFill>
                  <a:schemeClr val="accent2"/>
                </a:solidFill>
              </a:rPr>
              <a:t>0,</a:t>
            </a:r>
            <a:r>
              <a:rPr lang="en-US" altLang="ja-JP" sz="3600">
                <a:solidFill>
                  <a:schemeClr val="accent2"/>
                </a:solidFill>
              </a:rPr>
              <a:t>1,1,2,3,5,8,13,21,34,55,89,144,...</a:t>
            </a:r>
            <a:r>
              <a:rPr lang="en-US" altLang="ja-JP" sz="360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197100" y="2738438"/>
          <a:ext cx="4189413" cy="17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数式" r:id="rId3" imgW="1397000" imgH="685800" progId="Equation.3">
                  <p:embed/>
                </p:oleObj>
              </mc:Choice>
              <mc:Fallback>
                <p:oleObj name="数式" r:id="rId3" imgW="1397000" imgH="685800" progId="Equation.3">
                  <p:embed/>
                  <p:pic>
                    <p:nvPicPr>
                      <p:cNvPr id="81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2738438"/>
                        <a:ext cx="4189413" cy="179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744788" y="4705350"/>
          <a:ext cx="355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数式" r:id="rId5" imgW="152334" imgH="228501" progId="Equation.3">
                  <p:embed/>
                </p:oleObj>
              </mc:Choice>
              <mc:Fallback>
                <p:oleObj name="数式" r:id="rId5" imgW="152334" imgH="228501" progId="Equation.3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4705350"/>
                        <a:ext cx="355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800" dirty="0"/>
              <a:t>フィボナッチ数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8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1000125" y="2051050"/>
          <a:ext cx="7362825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数式" r:id="rId3" imgW="1397000" imgH="685800" progId="Equation.3">
                  <p:embed/>
                </p:oleObj>
              </mc:Choice>
              <mc:Fallback>
                <p:oleObj name="数式" r:id="rId3" imgW="1397000" imgH="685800" progId="Equation.3">
                  <p:embed/>
                  <p:pic>
                    <p:nvPicPr>
                      <p:cNvPr id="92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051050"/>
                        <a:ext cx="7362825" cy="314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800" dirty="0"/>
              <a:t>フィボナッチ数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398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17-2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205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2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991</Words>
  <Application>Microsoft Office PowerPoint</Application>
  <PresentationFormat>画面に合わせる (4:3)</PresentationFormat>
  <Paragraphs>263</Paragraphs>
  <Slides>31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8" baseType="lpstr"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sp-17. フィボナッチ数 </vt:lpstr>
      <vt:lpstr>アウトライン</vt:lpstr>
      <vt:lpstr>17-1 フィボナッチ数</vt:lpstr>
      <vt:lpstr>フィボナッチ数</vt:lpstr>
      <vt:lpstr>フィボナッチ数</vt:lpstr>
      <vt:lpstr>フィボナッチ数</vt:lpstr>
      <vt:lpstr>フィボナッチ数</vt:lpstr>
      <vt:lpstr>17-2 パソコン演習</vt:lpstr>
      <vt:lpstr>パソコン演習の進め方</vt:lpstr>
      <vt:lpstr>DrScheme の使用</vt:lpstr>
      <vt:lpstr>例題１．フィボナッチ数</vt:lpstr>
      <vt:lpstr>「例題１．フィボナッチ数」の手順</vt:lpstr>
      <vt:lpstr>実行結果の例</vt:lpstr>
      <vt:lpstr>入力と出力</vt:lpstr>
      <vt:lpstr>フィボナッチ数</vt:lpstr>
      <vt:lpstr>フィボナッチ数</vt:lpstr>
      <vt:lpstr>(fibo 4)から   3 が得られる過程の概略 (1/2)</vt:lpstr>
      <vt:lpstr>(fibo 4)から   3 が得られる過程の概略 (2/2)</vt:lpstr>
      <vt:lpstr>PowerPoint プレゼンテーション</vt:lpstr>
      <vt:lpstr>フィボナッチ数</vt:lpstr>
      <vt:lpstr>例題２．「反復的プロセス」での フィボナッチ数</vt:lpstr>
      <vt:lpstr>「例題２．反復的プロセスでのフィボナッチ数」の手順</vt:lpstr>
      <vt:lpstr>PowerPoint プレゼンテーション</vt:lpstr>
      <vt:lpstr>「反復的プロセス」でのフィボナッチ数</vt:lpstr>
      <vt:lpstr>「反復的プロセス」でのフィボナッチ数</vt:lpstr>
      <vt:lpstr>「反復的プロセス」でのフィボナッチ数</vt:lpstr>
      <vt:lpstr>　</vt:lpstr>
      <vt:lpstr>(fibo 4) から  3 が得られる過程の概略</vt:lpstr>
      <vt:lpstr>まとめ</vt:lpstr>
      <vt:lpstr>17-3 課題</vt:lpstr>
      <vt:lpstr>課題１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フィボナッチ数</dc:title>
  <dc:creator>kaneko kunihiko</dc:creator>
  <cp:lastModifiedBy>me</cp:lastModifiedBy>
  <cp:revision>36</cp:revision>
  <dcterms:created xsi:type="dcterms:W3CDTF">2019-11-02T00:06:04Z</dcterms:created>
  <dcterms:modified xsi:type="dcterms:W3CDTF">2023-01-19T04:00:11Z</dcterms:modified>
</cp:coreProperties>
</file>