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0"/>
  </p:notesMasterIdLst>
  <p:sldIdLst>
    <p:sldId id="103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027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36D-8047-4147-A476-D4BA46FED76C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88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  <p:sldLayoutId id="2147483673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scheme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s</a:t>
            </a:r>
            <a:r>
              <a:rPr lang="en-US" altLang="ja-JP" sz="4400" dirty="0">
                <a:latin typeface="メイリオ" panose="020B0604030504040204" pitchFamily="50" charset="-128"/>
              </a:rPr>
              <a:t>p-16. cons </a:t>
            </a:r>
            <a:r>
              <a:rPr lang="ja-JP" altLang="en-US" sz="4400" dirty="0">
                <a:latin typeface="メイリオ" panose="020B0604030504040204" pitchFamily="50" charset="-128"/>
              </a:rPr>
              <a:t>と種々のデータ構造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Scheme</a:t>
            </a:r>
            <a:r>
              <a:rPr lang="ja-JP" altLang="en-US" dirty="0"/>
              <a:t> プログラミング）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>
                <a:hlinkClick r:id="rId5"/>
              </a:rPr>
              <a:t>www.kkaneko.jp</a:t>
            </a:r>
            <a:r>
              <a:rPr lang="en-US" altLang="ja-JP" dirty="0">
                <a:hlinkClick r:id="rId5"/>
              </a:rPr>
              <a:t>/pro/scheme/</a:t>
            </a:r>
            <a:r>
              <a:rPr lang="en-US" altLang="ja-JP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「リスト」は</a:t>
            </a:r>
            <a:r>
              <a:rPr lang="ja-JP" altLang="en-US">
                <a:solidFill>
                  <a:schemeClr val="tx2"/>
                </a:solidFill>
              </a:rPr>
              <a:t>末尾が「空リスト」であるような「ペアの並び」</a:t>
            </a:r>
            <a:r>
              <a:rPr lang="ja-JP" altLang="en-US"/>
              <a:t>である</a:t>
            </a:r>
          </a:p>
          <a:p>
            <a:pPr eaLnBrk="1" hangingPunct="1"/>
            <a:endParaRPr lang="ja-JP" altLang="en-US"/>
          </a:p>
          <a:p>
            <a:pPr eaLnBrk="1" hangingPunct="1"/>
            <a:r>
              <a:rPr lang="ja-JP" altLang="en-US"/>
              <a:t>ペアの組み合わせによって，複雑な構造を表現できる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800" dirty="0"/>
              <a:t>まとめ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67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16-2 </a:t>
            </a:r>
            <a:r>
              <a:rPr lang="ja-JP" altLang="en-US" sz="4400" dirty="0"/>
              <a:t>パソコン演習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393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649413"/>
            <a:ext cx="7772400" cy="49260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資料を見ながら，「</a:t>
            </a:r>
            <a:r>
              <a:rPr lang="ja-JP" altLang="en-US" dirty="0">
                <a:solidFill>
                  <a:schemeClr val="tx2"/>
                </a:solidFill>
              </a:rPr>
              <a:t>例題</a:t>
            </a:r>
            <a:r>
              <a:rPr lang="ja-JP" altLang="en-US" dirty="0"/>
              <a:t>」を行ってみる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各自，「</a:t>
            </a:r>
            <a:r>
              <a:rPr lang="ja-JP" altLang="en-US" dirty="0">
                <a:solidFill>
                  <a:schemeClr val="tx2"/>
                </a:solidFill>
              </a:rPr>
              <a:t>課題</a:t>
            </a:r>
            <a:r>
              <a:rPr lang="ja-JP" altLang="en-US" dirty="0"/>
              <a:t>」に挑戦する</a:t>
            </a:r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marL="457200" lvl="1" indent="0" eaLnBrk="1" hangingPunct="1">
              <a:lnSpc>
                <a:spcPct val="110000"/>
              </a:lnSpc>
              <a:buNone/>
            </a:pPr>
            <a:endParaRPr lang="ja-JP" altLang="en-US" dirty="0"/>
          </a:p>
          <a:p>
            <a:pPr eaLnBrk="1" hangingPunct="1">
              <a:lnSpc>
                <a:spcPct val="130000"/>
              </a:lnSpc>
            </a:pPr>
            <a:r>
              <a:rPr lang="ja-JP" altLang="en-US" dirty="0"/>
              <a:t>自分のペースで先に進んで構いません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パソコン演習の進め方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581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138" y="1144588"/>
            <a:ext cx="8410575" cy="4114800"/>
          </a:xfrm>
        </p:spPr>
        <p:txBody>
          <a:bodyPr>
            <a:normAutofit fontScale="85000" lnSpcReduction="20000"/>
          </a:bodyPr>
          <a:lstStyle/>
          <a:p>
            <a:pPr marL="609600" indent="-609600" eaLnBrk="1" hangingPunct="1"/>
            <a:r>
              <a:rPr lang="en-US" altLang="ja-JP" sz="3600"/>
              <a:t>DrScheme </a:t>
            </a:r>
            <a:r>
              <a:rPr lang="ja-JP" altLang="en-US" sz="3600"/>
              <a:t>の起動</a:t>
            </a:r>
          </a:p>
          <a:p>
            <a:pPr marL="990600" lvl="1" indent="-533400" eaLnBrk="1" hangingPunct="1">
              <a:buFontTx/>
              <a:buNone/>
            </a:pPr>
            <a:r>
              <a:rPr lang="ja-JP" altLang="en-US" sz="3200">
                <a:solidFill>
                  <a:srgbClr val="008000"/>
                </a:solidFill>
              </a:rPr>
              <a:t>	プログラム　</a:t>
            </a:r>
            <a:r>
              <a:rPr lang="en-US" altLang="ja-JP" sz="3200">
                <a:solidFill>
                  <a:srgbClr val="008000"/>
                </a:solidFill>
              </a:rPr>
              <a:t>→ PLT Scheme → DrScheme</a:t>
            </a:r>
          </a:p>
          <a:p>
            <a:pPr marL="609600" indent="-609600" eaLnBrk="1" hangingPunct="1"/>
            <a:r>
              <a:rPr lang="ja-JP" altLang="en-US" sz="3600"/>
              <a:t>今日の演習では「</a:t>
            </a:r>
            <a:r>
              <a:rPr lang="en-US" altLang="ja-JP" sz="3600">
                <a:solidFill>
                  <a:schemeClr val="tx2"/>
                </a:solidFill>
              </a:rPr>
              <a:t>Full Scheme</a:t>
            </a:r>
            <a:r>
              <a:rPr lang="ja-JP" altLang="en-US" sz="3600"/>
              <a:t>」</a:t>
            </a:r>
          </a:p>
          <a:p>
            <a:pPr marL="609600" indent="-609600" eaLnBrk="1" hangingPunct="1">
              <a:buFontTx/>
              <a:buNone/>
            </a:pPr>
            <a:r>
              <a:rPr lang="ja-JP" altLang="en-US" sz="3600"/>
              <a:t>	に設定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ja-JP" sz="3200">
                <a:solidFill>
                  <a:srgbClr val="008000"/>
                </a:solidFill>
              </a:rPr>
              <a:t>	Language 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ja-JP" sz="3200">
                <a:solidFill>
                  <a:srgbClr val="008000"/>
                </a:solidFill>
              </a:rPr>
              <a:t>	→ Choose Language 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ja-JP" sz="3200">
                <a:solidFill>
                  <a:srgbClr val="008000"/>
                </a:solidFill>
              </a:rPr>
              <a:t>	→ Full Scheme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ja-JP" sz="3200">
                <a:solidFill>
                  <a:srgbClr val="008000"/>
                </a:solidFill>
              </a:rPr>
              <a:t>	→ OK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ja-JP" sz="3200">
                <a:solidFill>
                  <a:srgbClr val="008000"/>
                </a:solidFill>
              </a:rPr>
              <a:t>	→ </a:t>
            </a:r>
            <a:r>
              <a:rPr lang="ja-JP" altLang="en-US" sz="3200">
                <a:solidFill>
                  <a:srgbClr val="008000"/>
                </a:solidFill>
              </a:rPr>
              <a:t>「</a:t>
            </a:r>
            <a:r>
              <a:rPr lang="en-US" altLang="ja-JP" sz="3200">
                <a:solidFill>
                  <a:srgbClr val="008000"/>
                </a:solidFill>
              </a:rPr>
              <a:t>Execute </a:t>
            </a:r>
            <a:r>
              <a:rPr lang="ja-JP" altLang="en-US" sz="3200">
                <a:solidFill>
                  <a:srgbClr val="008000"/>
                </a:solidFill>
              </a:rPr>
              <a:t>ボタン」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009042" y="1934588"/>
            <a:ext cx="2971800" cy="8239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の使用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05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333500"/>
            <a:ext cx="7913688" cy="4413250"/>
          </a:xfrm>
        </p:spPr>
        <p:txBody>
          <a:bodyPr/>
          <a:lstStyle/>
          <a:p>
            <a:pPr marL="609600" indent="-609600" eaLnBrk="1" hangingPunct="1"/>
            <a:r>
              <a:rPr lang="ja-JP" altLang="en-US" sz="3600"/>
              <a:t>ペアが，自由に扱えるようになる</a:t>
            </a:r>
          </a:p>
          <a:p>
            <a:pPr marL="609600" indent="-609600" eaLnBrk="1" hangingPunct="1"/>
            <a:endParaRPr lang="ja-JP" altLang="en-US" sz="3600"/>
          </a:p>
          <a:p>
            <a:pPr marL="609600" indent="-609600" eaLnBrk="1" hangingPunct="1"/>
            <a:r>
              <a:rPr lang="ja-JP" altLang="en-US" sz="3600"/>
              <a:t>但し，「</a:t>
            </a:r>
            <a:r>
              <a:rPr lang="en-US" altLang="ja-JP" sz="3600"/>
              <a:t>empty</a:t>
            </a:r>
            <a:r>
              <a:rPr lang="ja-JP" altLang="en-US" sz="3600"/>
              <a:t>」が使えなくなるので，代わりに「</a:t>
            </a:r>
            <a:r>
              <a:rPr lang="en-US" altLang="ja-JP" sz="3600"/>
              <a:t>'()</a:t>
            </a:r>
            <a:r>
              <a:rPr lang="ja-JP" altLang="en-US" sz="3600"/>
              <a:t>」を使う</a:t>
            </a:r>
          </a:p>
          <a:p>
            <a:pPr marL="990600" lvl="1" indent="-533400" eaLnBrk="1" hangingPunct="1"/>
            <a:r>
              <a:rPr lang="en-US" altLang="ja-JP" sz="3200"/>
              <a:t>Full Scheme </a:t>
            </a:r>
            <a:r>
              <a:rPr lang="ja-JP" altLang="en-US" sz="3200"/>
              <a:t>で </a:t>
            </a:r>
            <a:r>
              <a:rPr lang="en-US" altLang="ja-JP" sz="3200"/>
              <a:t>empty </a:t>
            </a:r>
            <a:r>
              <a:rPr lang="ja-JP" altLang="en-US" sz="3200"/>
              <a:t>を使おうとするとエラー</a:t>
            </a:r>
          </a:p>
          <a:p>
            <a:pPr marL="609600" indent="-609600" eaLnBrk="1" hangingPunct="1"/>
            <a:r>
              <a:rPr lang="ja-JP" altLang="en-US" sz="3600"/>
              <a:t>リストの表示が変わる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1908175" y="5718175"/>
            <a:ext cx="57451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(list 15 8 6) ⇒ (15 8 6) </a:t>
            </a:r>
            <a:r>
              <a:rPr lang="ja-JP" altLang="en-US">
                <a:solidFill>
                  <a:srgbClr val="008000"/>
                </a:solidFill>
              </a:rPr>
              <a:t>のように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Full Scheme </a:t>
            </a:r>
            <a:r>
              <a:rPr lang="ja-JP" altLang="en-US" dirty="0"/>
              <a:t>では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752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438" y="896938"/>
            <a:ext cx="8945562" cy="54483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sz="3600"/>
              <a:t>シンボルと数値のペアを作る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sz="3200">
                <a:solidFill>
                  <a:schemeClr val="tx2"/>
                </a:solidFill>
              </a:rPr>
              <a:t>ペアを生成</a:t>
            </a:r>
            <a:r>
              <a:rPr lang="ja-JP" altLang="en-US" sz="3200"/>
              <a:t>するために</a:t>
            </a:r>
            <a:r>
              <a:rPr lang="ja-JP" altLang="en-US" sz="3200">
                <a:solidFill>
                  <a:schemeClr val="tx2"/>
                </a:solidFill>
              </a:rPr>
              <a:t> </a:t>
            </a:r>
            <a:r>
              <a:rPr lang="en-US" altLang="ja-JP" sz="3200">
                <a:solidFill>
                  <a:schemeClr val="tx2"/>
                </a:solidFill>
              </a:rPr>
              <a:t>cons </a:t>
            </a:r>
            <a:r>
              <a:rPr lang="ja-JP" altLang="en-US" sz="3200"/>
              <a:t>を使う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sz="3200"/>
              <a:t>ペアを構成する</a:t>
            </a:r>
            <a:r>
              <a:rPr lang="ja-JP" altLang="en-US" sz="3200">
                <a:solidFill>
                  <a:schemeClr val="tx2"/>
                </a:solidFill>
              </a:rPr>
              <a:t>部分</a:t>
            </a:r>
            <a:r>
              <a:rPr lang="ja-JP" altLang="en-US" sz="3200"/>
              <a:t>（</a:t>
            </a:r>
            <a:r>
              <a:rPr lang="en-US" altLang="ja-JP" sz="3200"/>
              <a:t>'apple </a:t>
            </a:r>
            <a:r>
              <a:rPr lang="ja-JP" altLang="en-US" sz="3200"/>
              <a:t>や </a:t>
            </a:r>
            <a:r>
              <a:rPr lang="en-US" altLang="ja-JP" sz="3200"/>
              <a:t>100 </a:t>
            </a:r>
            <a:r>
              <a:rPr lang="ja-JP" altLang="en-US" sz="3200"/>
              <a:t>など</a:t>
            </a:r>
            <a:r>
              <a:rPr lang="en-US" altLang="ja-JP" sz="3200"/>
              <a:t>)</a:t>
            </a:r>
            <a:r>
              <a:rPr lang="ja-JP" altLang="en-US" sz="3200"/>
              <a:t>を取り出すために</a:t>
            </a:r>
            <a:r>
              <a:rPr lang="ja-JP" altLang="en-US" sz="3200">
                <a:solidFill>
                  <a:schemeClr val="tx2"/>
                </a:solidFill>
              </a:rPr>
              <a:t> </a:t>
            </a:r>
            <a:r>
              <a:rPr lang="en-US" altLang="ja-JP" sz="3200">
                <a:solidFill>
                  <a:schemeClr val="tx2"/>
                </a:solidFill>
              </a:rPr>
              <a:t>car, cdr </a:t>
            </a:r>
            <a:r>
              <a:rPr lang="ja-JP" altLang="en-US" sz="3200"/>
              <a:t>を使う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ja-JP" altLang="en-US">
              <a:solidFill>
                <a:schemeClr val="tx2"/>
              </a:solidFill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		変数</a:t>
            </a:r>
            <a:r>
              <a:rPr lang="en-US" altLang="ja-JP">
                <a:solidFill>
                  <a:srgbClr val="003300"/>
                </a:solidFill>
              </a:rPr>
              <a:t>x</a:t>
            </a:r>
            <a:r>
              <a:rPr lang="ja-JP" altLang="en-US">
                <a:solidFill>
                  <a:srgbClr val="003300"/>
                </a:solidFill>
              </a:rPr>
              <a:t>：　	シンボル </a:t>
            </a:r>
            <a:r>
              <a:rPr lang="en-US" altLang="ja-JP">
                <a:solidFill>
                  <a:srgbClr val="003300"/>
                </a:solidFill>
              </a:rPr>
              <a:t>'apple </a:t>
            </a:r>
            <a:r>
              <a:rPr lang="ja-JP" altLang="en-US">
                <a:solidFill>
                  <a:srgbClr val="003300"/>
                </a:solidFill>
              </a:rPr>
              <a:t>と数値 </a:t>
            </a:r>
            <a:r>
              <a:rPr lang="en-US" altLang="ja-JP">
                <a:solidFill>
                  <a:srgbClr val="003300"/>
                </a:solidFill>
              </a:rPr>
              <a:t>100 </a:t>
            </a:r>
            <a:r>
              <a:rPr lang="ja-JP" altLang="en-US">
                <a:solidFill>
                  <a:srgbClr val="003300"/>
                </a:solidFill>
              </a:rPr>
              <a:t>のペア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		変数</a:t>
            </a:r>
            <a:r>
              <a:rPr lang="en-US" altLang="ja-JP">
                <a:solidFill>
                  <a:srgbClr val="003300"/>
                </a:solidFill>
              </a:rPr>
              <a:t>y:	</a:t>
            </a:r>
            <a:r>
              <a:rPr lang="ja-JP" altLang="en-US">
                <a:solidFill>
                  <a:srgbClr val="003300"/>
                </a:solidFill>
              </a:rPr>
              <a:t>シンボル </a:t>
            </a:r>
            <a:r>
              <a:rPr lang="en-US" altLang="ja-JP">
                <a:solidFill>
                  <a:srgbClr val="003300"/>
                </a:solidFill>
              </a:rPr>
              <a:t>'orange </a:t>
            </a:r>
            <a:r>
              <a:rPr lang="ja-JP" altLang="en-US">
                <a:solidFill>
                  <a:srgbClr val="003300"/>
                </a:solidFill>
              </a:rPr>
              <a:t>と数値 </a:t>
            </a:r>
            <a:r>
              <a:rPr lang="en-US" altLang="ja-JP">
                <a:solidFill>
                  <a:srgbClr val="003300"/>
                </a:solidFill>
              </a:rPr>
              <a:t>60 </a:t>
            </a:r>
            <a:r>
              <a:rPr lang="ja-JP" altLang="en-US">
                <a:solidFill>
                  <a:srgbClr val="003300"/>
                </a:solidFill>
              </a:rPr>
              <a:t>のペア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		変数</a:t>
            </a:r>
            <a:r>
              <a:rPr lang="en-US" altLang="ja-JP">
                <a:solidFill>
                  <a:srgbClr val="003300"/>
                </a:solidFill>
              </a:rPr>
              <a:t>z: 	</a:t>
            </a:r>
            <a:r>
              <a:rPr lang="ja-JP" altLang="en-US">
                <a:solidFill>
                  <a:srgbClr val="003300"/>
                </a:solidFill>
              </a:rPr>
              <a:t>シンボル </a:t>
            </a:r>
            <a:r>
              <a:rPr lang="en-US" altLang="ja-JP">
                <a:solidFill>
                  <a:srgbClr val="003300"/>
                </a:solidFill>
              </a:rPr>
              <a:t>'banana </a:t>
            </a:r>
            <a:r>
              <a:rPr lang="ja-JP" altLang="en-US">
                <a:solidFill>
                  <a:srgbClr val="003300"/>
                </a:solidFill>
              </a:rPr>
              <a:t>と数値 </a:t>
            </a:r>
            <a:r>
              <a:rPr lang="en-US" altLang="ja-JP">
                <a:solidFill>
                  <a:srgbClr val="003300"/>
                </a:solidFill>
              </a:rPr>
              <a:t>80 </a:t>
            </a:r>
            <a:r>
              <a:rPr lang="ja-JP" altLang="en-US">
                <a:solidFill>
                  <a:srgbClr val="003300"/>
                </a:solidFill>
              </a:rPr>
              <a:t>のペア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例題１．ペア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512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86000" y="1160647"/>
            <a:ext cx="7827963" cy="105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36850" y="2286184"/>
            <a:ext cx="7580313" cy="11969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x (cons 'apple 100))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y (cons 'orange 60))</a:t>
            </a: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z (cons 'banana 80))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55850" y="3864159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961983" y="6348413"/>
            <a:ext cx="5385423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次は，例題２に進んでください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724163" y="4457884"/>
            <a:ext cx="6696075" cy="13827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(car x)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(cdr x)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「例題１．ペア」の手順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345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390525"/>
            <a:ext cx="8632825" cy="607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000250" y="935038"/>
            <a:ext cx="3081338" cy="138271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H="1" flipV="1">
            <a:off x="5081588" y="2297113"/>
            <a:ext cx="744537" cy="55245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989638" y="2597150"/>
            <a:ext cx="22367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ペアの生成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206875" y="4110038"/>
            <a:ext cx="3057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表示されたペア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 flipV="1">
            <a:off x="2851150" y="4064000"/>
            <a:ext cx="1233488" cy="3175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363538" y="3767138"/>
            <a:ext cx="2527300" cy="44608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883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93850"/>
            <a:ext cx="7772400" cy="4114800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 sz="3600"/>
              <a:t>リスト </a:t>
            </a:r>
            <a:r>
              <a:rPr lang="en-US" altLang="ja-JP" sz="3600"/>
              <a:t>15, 8, 6 </a:t>
            </a:r>
            <a:r>
              <a:rPr lang="ja-JP" altLang="en-US" sz="3600"/>
              <a:t>を変数として定義し，名前</a:t>
            </a:r>
            <a:r>
              <a:rPr lang="en-US" altLang="ja-JP" sz="3600"/>
              <a:t>A</a:t>
            </a:r>
            <a:r>
              <a:rPr lang="ja-JP" altLang="en-US" sz="3600"/>
              <a:t>を付ける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sz="3200"/>
              <a:t>変数を定義するために </a:t>
            </a:r>
            <a:r>
              <a:rPr lang="en-US" altLang="ja-JP" sz="3200"/>
              <a:t>define </a:t>
            </a:r>
            <a:r>
              <a:rPr lang="ja-JP" altLang="en-US" sz="3200"/>
              <a:t>を使う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sz="3200">
                <a:solidFill>
                  <a:schemeClr val="tx2"/>
                </a:solidFill>
              </a:rPr>
              <a:t>リストを作るために </a:t>
            </a:r>
            <a:r>
              <a:rPr lang="en-US" altLang="ja-JP" sz="3200">
                <a:solidFill>
                  <a:schemeClr val="tx2"/>
                </a:solidFill>
              </a:rPr>
              <a:t>cons </a:t>
            </a:r>
            <a:r>
              <a:rPr lang="ja-JP" altLang="en-US" sz="3200">
                <a:solidFill>
                  <a:schemeClr val="tx2"/>
                </a:solidFill>
              </a:rPr>
              <a:t>を使う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ja-JP" altLang="en-US" sz="3200">
              <a:solidFill>
                <a:schemeClr val="tx2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例題２．リストの変数定義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771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46731" y="1208828"/>
            <a:ext cx="7827963" cy="105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97581" y="2334365"/>
            <a:ext cx="7580313" cy="4667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A (cons 15 (cons 8 (cons 6 '()))))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16581" y="3664690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130278" y="6348413"/>
            <a:ext cx="5082494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次は，例題３に進んでください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684894" y="4258415"/>
            <a:ext cx="6696075" cy="13827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(car 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(cdr A)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「例題２．リストの変数定義」の手順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93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16-1 </a:t>
            </a:r>
            <a:r>
              <a:rPr lang="ja-JP" altLang="en-US" dirty="0"/>
              <a:t>ペア</a:t>
            </a:r>
          </a:p>
          <a:p>
            <a:pPr marL="0" indent="0">
              <a:buNone/>
            </a:pPr>
            <a:r>
              <a:rPr kumimoji="1" lang="en-US" altLang="ja-JP" dirty="0"/>
              <a:t>16-2 </a:t>
            </a:r>
            <a:r>
              <a:rPr kumimoji="1" lang="ja-JP" altLang="en-US" dirty="0"/>
              <a:t>パソコン演習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16-3 </a:t>
            </a:r>
            <a:r>
              <a:rPr lang="ja-JP" altLang="en-US" dirty="0"/>
              <a:t>課題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15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3" y="184150"/>
            <a:ext cx="7413625" cy="660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035425" y="1955800"/>
            <a:ext cx="44386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「</a:t>
            </a:r>
            <a:r>
              <a:rPr lang="en-US" altLang="ja-JP" sz="2800">
                <a:solidFill>
                  <a:srgbClr val="008000"/>
                </a:solidFill>
              </a:rPr>
              <a:t>'()</a:t>
            </a:r>
            <a:r>
              <a:rPr lang="ja-JP" altLang="en-US" sz="2800">
                <a:solidFill>
                  <a:srgbClr val="008000"/>
                </a:solidFill>
              </a:rPr>
              <a:t>」は，空リストの意味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256338" y="728663"/>
            <a:ext cx="566737" cy="398462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5886450" y="1127125"/>
            <a:ext cx="554038" cy="8096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642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800225" y="2320925"/>
            <a:ext cx="1630363" cy="757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2616200" y="2320925"/>
            <a:ext cx="0" cy="757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2133600" y="2662238"/>
            <a:ext cx="103188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2954338" y="2663825"/>
            <a:ext cx="103187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2179638" y="2720975"/>
            <a:ext cx="0" cy="1030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3000375" y="2722563"/>
            <a:ext cx="884238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842963" y="2736850"/>
            <a:ext cx="950912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765300" y="3760788"/>
            <a:ext cx="790575" cy="7572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852613" y="3913188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100070"/>
                </a:solidFill>
              </a:rPr>
              <a:t>１５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895725" y="2303463"/>
            <a:ext cx="1630363" cy="7572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4711700" y="2303463"/>
            <a:ext cx="0" cy="757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90" name="Oval 14"/>
          <p:cNvSpPr>
            <a:spLocks noChangeArrowheads="1"/>
          </p:cNvSpPr>
          <p:nvPr/>
        </p:nvSpPr>
        <p:spPr bwMode="auto">
          <a:xfrm>
            <a:off x="4229100" y="2644775"/>
            <a:ext cx="103188" cy="130175"/>
          </a:xfrm>
          <a:prstGeom prst="ellipse">
            <a:avLst/>
          </a:prstGeom>
          <a:solidFill>
            <a:srgbClr val="10007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4275138" y="2703513"/>
            <a:ext cx="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3871913" y="3752850"/>
            <a:ext cx="790575" cy="757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4070350" y="3895725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100070"/>
                </a:solidFill>
              </a:rPr>
              <a:t>８</a:t>
            </a:r>
          </a:p>
        </p:txBody>
      </p:sp>
      <p:sp>
        <p:nvSpPr>
          <p:cNvPr id="24594" name="Oval 18"/>
          <p:cNvSpPr>
            <a:spLocks noChangeArrowheads="1"/>
          </p:cNvSpPr>
          <p:nvPr/>
        </p:nvSpPr>
        <p:spPr bwMode="auto">
          <a:xfrm>
            <a:off x="5106988" y="2647950"/>
            <a:ext cx="103187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5153025" y="2706688"/>
            <a:ext cx="884238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6048375" y="2287588"/>
            <a:ext cx="1630363" cy="7572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6864350" y="2287588"/>
            <a:ext cx="0" cy="757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98" name="Oval 22"/>
          <p:cNvSpPr>
            <a:spLocks noChangeArrowheads="1"/>
          </p:cNvSpPr>
          <p:nvPr/>
        </p:nvSpPr>
        <p:spPr bwMode="auto">
          <a:xfrm>
            <a:off x="6381750" y="2628900"/>
            <a:ext cx="103188" cy="130175"/>
          </a:xfrm>
          <a:prstGeom prst="ellipse">
            <a:avLst/>
          </a:prstGeom>
          <a:solidFill>
            <a:srgbClr val="10007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6427788" y="2687638"/>
            <a:ext cx="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6024563" y="3736975"/>
            <a:ext cx="790575" cy="757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6223000" y="3879850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100070"/>
                </a:solidFill>
              </a:rPr>
              <a:t>６</a:t>
            </a: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 flipH="1">
            <a:off x="6867525" y="2281238"/>
            <a:ext cx="788988" cy="76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542925" y="50641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1"/>
          </a:p>
        </p:txBody>
      </p:sp>
      <p:sp>
        <p:nvSpPr>
          <p:cNvPr id="24604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763588" y="5141913"/>
            <a:ext cx="7772400" cy="1201737"/>
          </a:xfrm>
        </p:spPr>
        <p:txBody>
          <a:bodyPr/>
          <a:lstStyle/>
          <a:p>
            <a:pPr eaLnBrk="1" hangingPunct="1"/>
            <a:r>
              <a:rPr lang="ja-JP" altLang="en-US" sz="3600"/>
              <a:t>リストの要素が，「ペアの並び」として順順につながる</a:t>
            </a:r>
          </a:p>
        </p:txBody>
      </p:sp>
      <p:sp>
        <p:nvSpPr>
          <p:cNvPr id="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200" dirty="0"/>
              <a:t>(cons 15 (cons 8 (cons 6 '()))) </a:t>
            </a:r>
            <a:r>
              <a:rPr lang="ja-JP" altLang="en-US" sz="3200" dirty="0"/>
              <a:t>の箱とポインタ記法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15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800225" y="2320925"/>
            <a:ext cx="1630363" cy="757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2616200" y="2320925"/>
            <a:ext cx="0" cy="757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2133600" y="2662238"/>
            <a:ext cx="103188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2954338" y="2663825"/>
            <a:ext cx="103187" cy="130175"/>
          </a:xfrm>
          <a:prstGeom prst="ellipse">
            <a:avLst/>
          </a:prstGeom>
          <a:solidFill>
            <a:srgbClr val="10007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2179638" y="2720975"/>
            <a:ext cx="0" cy="10302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3000375" y="2722563"/>
            <a:ext cx="884238" cy="15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842963" y="2736850"/>
            <a:ext cx="950912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1765300" y="3760788"/>
            <a:ext cx="790575" cy="75723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1852613" y="3913188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008000"/>
                </a:solidFill>
              </a:rPr>
              <a:t>１５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3895725" y="2303463"/>
            <a:ext cx="1630363" cy="75723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4711700" y="2303463"/>
            <a:ext cx="0" cy="7572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4229100" y="2644775"/>
            <a:ext cx="103188" cy="13017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275138" y="2703513"/>
            <a:ext cx="0" cy="10302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3871913" y="3752850"/>
            <a:ext cx="790575" cy="7572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4070350" y="3895725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８</a:t>
            </a:r>
          </a:p>
        </p:txBody>
      </p:sp>
      <p:sp>
        <p:nvSpPr>
          <p:cNvPr id="25618" name="Oval 18"/>
          <p:cNvSpPr>
            <a:spLocks noChangeArrowheads="1"/>
          </p:cNvSpPr>
          <p:nvPr/>
        </p:nvSpPr>
        <p:spPr bwMode="auto">
          <a:xfrm>
            <a:off x="5106988" y="2647950"/>
            <a:ext cx="103187" cy="13017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153025" y="2706688"/>
            <a:ext cx="884238" cy="15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6048375" y="2287588"/>
            <a:ext cx="1630363" cy="75723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864350" y="2287588"/>
            <a:ext cx="0" cy="7572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622" name="Oval 22"/>
          <p:cNvSpPr>
            <a:spLocks noChangeArrowheads="1"/>
          </p:cNvSpPr>
          <p:nvPr/>
        </p:nvSpPr>
        <p:spPr bwMode="auto">
          <a:xfrm>
            <a:off x="6381750" y="2628900"/>
            <a:ext cx="103188" cy="13017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6427788" y="2687638"/>
            <a:ext cx="0" cy="10302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6024563" y="3736975"/>
            <a:ext cx="790575" cy="7572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6223000" y="3879850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６</a:t>
            </a: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 flipH="1">
            <a:off x="6867525" y="2281238"/>
            <a:ext cx="788988" cy="76041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542925" y="50641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1"/>
          </a:p>
        </p:txBody>
      </p:sp>
      <p:sp>
        <p:nvSpPr>
          <p:cNvPr id="25628" name="AutoShape 28"/>
          <p:cNvSpPr>
            <a:spLocks/>
          </p:cNvSpPr>
          <p:nvPr/>
        </p:nvSpPr>
        <p:spPr bwMode="auto">
          <a:xfrm flipH="1">
            <a:off x="1212850" y="2851150"/>
            <a:ext cx="292100" cy="1781175"/>
          </a:xfrm>
          <a:prstGeom prst="rightBrace">
            <a:avLst>
              <a:gd name="adj1" fmla="val 50815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425450" y="3624263"/>
            <a:ext cx="6937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car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25630" name="AutoShape 30"/>
          <p:cNvSpPr>
            <a:spLocks/>
          </p:cNvSpPr>
          <p:nvPr/>
        </p:nvSpPr>
        <p:spPr bwMode="auto">
          <a:xfrm rot="5400000">
            <a:off x="5160963" y="2536825"/>
            <a:ext cx="376237" cy="4710113"/>
          </a:xfrm>
          <a:prstGeom prst="rightBrace">
            <a:avLst>
              <a:gd name="adj1" fmla="val 104325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4978400" y="5129213"/>
            <a:ext cx="7175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cdr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200" dirty="0"/>
              <a:t>(cons 15 (cons 8 (cons 6 '()))) </a:t>
            </a:r>
            <a:r>
              <a:rPr lang="ja-JP" altLang="en-US" sz="3200" dirty="0"/>
              <a:t>の箱とポインタ記法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8832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522538" y="1374775"/>
            <a:ext cx="1243012" cy="571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3144838" y="1374775"/>
            <a:ext cx="0" cy="571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2776538" y="1631950"/>
            <a:ext cx="77787" cy="9842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3402013" y="1633538"/>
            <a:ext cx="79375" cy="98425"/>
          </a:xfrm>
          <a:prstGeom prst="ellipse">
            <a:avLst/>
          </a:prstGeom>
          <a:solidFill>
            <a:srgbClr val="10007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811463" y="1676400"/>
            <a:ext cx="1587" cy="7762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3436938" y="1677988"/>
            <a:ext cx="674687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1789113" y="1687513"/>
            <a:ext cx="725487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495550" y="2460625"/>
            <a:ext cx="603250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2562225" y="2574925"/>
            <a:ext cx="8001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008000"/>
                </a:solidFill>
              </a:rPr>
              <a:t>１５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4119563" y="1362075"/>
            <a:ext cx="1244600" cy="5699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4741863" y="1362075"/>
            <a:ext cx="1587" cy="56991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4373563" y="1619250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4410075" y="1663700"/>
            <a:ext cx="0" cy="7762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4102100" y="2454275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252913" y="2562225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８</a:t>
            </a:r>
          </a:p>
        </p:txBody>
      </p:sp>
      <p:sp>
        <p:nvSpPr>
          <p:cNvPr id="26642" name="Oval 18"/>
          <p:cNvSpPr>
            <a:spLocks noChangeArrowheads="1"/>
          </p:cNvSpPr>
          <p:nvPr/>
        </p:nvSpPr>
        <p:spPr bwMode="auto">
          <a:xfrm>
            <a:off x="5043488" y="1620838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5078413" y="1665288"/>
            <a:ext cx="674687" cy="15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5761038" y="1349375"/>
            <a:ext cx="124460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6384925" y="1349375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46" name="Oval 22"/>
          <p:cNvSpPr>
            <a:spLocks noChangeArrowheads="1"/>
          </p:cNvSpPr>
          <p:nvPr/>
        </p:nvSpPr>
        <p:spPr bwMode="auto">
          <a:xfrm>
            <a:off x="6016625" y="1606550"/>
            <a:ext cx="77788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6051550" y="1651000"/>
            <a:ext cx="1588" cy="7778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5743575" y="2443163"/>
            <a:ext cx="603250" cy="5699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5895975" y="2549525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６</a:t>
            </a:r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 flipH="1">
            <a:off x="6386513" y="1344613"/>
            <a:ext cx="601662" cy="5730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1552575" y="3443288"/>
            <a:ext cx="1841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1"/>
          </a:p>
        </p:txBody>
      </p:sp>
      <p:sp>
        <p:nvSpPr>
          <p:cNvPr id="26652" name="AutoShape 28"/>
          <p:cNvSpPr>
            <a:spLocks/>
          </p:cNvSpPr>
          <p:nvPr/>
        </p:nvSpPr>
        <p:spPr bwMode="auto">
          <a:xfrm flipH="1">
            <a:off x="2073275" y="1774825"/>
            <a:ext cx="223838" cy="1343025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1473200" y="2357438"/>
            <a:ext cx="6937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car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26654" name="AutoShape 30"/>
          <p:cNvSpPr>
            <a:spLocks/>
          </p:cNvSpPr>
          <p:nvPr/>
        </p:nvSpPr>
        <p:spPr bwMode="auto">
          <a:xfrm rot="5400000">
            <a:off x="5086350" y="1517650"/>
            <a:ext cx="284163" cy="3592513"/>
          </a:xfrm>
          <a:prstGeom prst="rightBrace">
            <a:avLst>
              <a:gd name="adj1" fmla="val 105354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4945063" y="3492500"/>
            <a:ext cx="7175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cdr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2665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209550" y="3648075"/>
            <a:ext cx="8670925" cy="172085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ja-JP" altLang="en-US">
                <a:solidFill>
                  <a:schemeClr val="accent2"/>
                </a:solidFill>
              </a:rPr>
              <a:t>リストの </a:t>
            </a:r>
            <a:r>
              <a:rPr lang="en-US" altLang="ja-JP">
                <a:solidFill>
                  <a:schemeClr val="accent2"/>
                </a:solidFill>
              </a:rPr>
              <a:t>car:  </a:t>
            </a:r>
          </a:p>
          <a:p>
            <a:pPr lvl="1" eaLnBrk="1" hangingPunct="1"/>
            <a:r>
              <a:rPr lang="ja-JP" altLang="en-US">
                <a:solidFill>
                  <a:schemeClr val="tx2"/>
                </a:solidFill>
              </a:rPr>
              <a:t>リストの先頭要素</a:t>
            </a:r>
          </a:p>
          <a:p>
            <a:pPr lvl="1" eaLnBrk="1" hangingPunct="1"/>
            <a:endParaRPr lang="ja-JP" altLang="en-US" sz="2400">
              <a:solidFill>
                <a:srgbClr val="100070"/>
              </a:solidFill>
            </a:endParaRPr>
          </a:p>
          <a:p>
            <a:pPr eaLnBrk="1" hangingPunct="1"/>
            <a:r>
              <a:rPr lang="ja-JP" altLang="en-US">
                <a:solidFill>
                  <a:schemeClr val="accent2"/>
                </a:solidFill>
              </a:rPr>
              <a:t>リストの </a:t>
            </a:r>
            <a:r>
              <a:rPr lang="en-US" altLang="ja-JP">
                <a:solidFill>
                  <a:schemeClr val="accent2"/>
                </a:solidFill>
              </a:rPr>
              <a:t>cdr:  </a:t>
            </a:r>
          </a:p>
          <a:p>
            <a:pPr lvl="1" eaLnBrk="1" hangingPunct="1"/>
            <a:r>
              <a:rPr lang="ja-JP" altLang="en-US">
                <a:solidFill>
                  <a:schemeClr val="tx2"/>
                </a:solidFill>
              </a:rPr>
              <a:t>リストから先頭要素を取り除いた残り（やはりリスト）</a:t>
            </a:r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リストの </a:t>
            </a:r>
            <a:r>
              <a:rPr lang="en-US" altLang="ja-JP" sz="4000" dirty="0"/>
              <a:t>car </a:t>
            </a:r>
            <a:r>
              <a:rPr lang="ja-JP" altLang="en-US" sz="4000" dirty="0"/>
              <a:t>と </a:t>
            </a:r>
            <a:r>
              <a:rPr lang="en-US" altLang="ja-JP" sz="4000" dirty="0" err="1"/>
              <a:t>cdr</a:t>
            </a:r>
            <a:endParaRPr lang="en-US" altLang="ja-JP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215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 descr="25%"/>
          <p:cNvSpPr>
            <a:spLocks noChangeArrowheads="1"/>
          </p:cNvSpPr>
          <p:nvPr/>
        </p:nvSpPr>
        <p:spPr bwMode="auto">
          <a:xfrm>
            <a:off x="6472238" y="2232025"/>
            <a:ext cx="806450" cy="75882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406525" y="2259013"/>
            <a:ext cx="1630363" cy="7572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2222500" y="2259013"/>
            <a:ext cx="0" cy="757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1739900" y="2600325"/>
            <a:ext cx="103188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2560638" y="2601913"/>
            <a:ext cx="103187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1785938" y="2659063"/>
            <a:ext cx="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2606675" y="2660650"/>
            <a:ext cx="884238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436563" y="2674938"/>
            <a:ext cx="950912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371600" y="3698875"/>
            <a:ext cx="790575" cy="757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1458913" y="3851275"/>
            <a:ext cx="8001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100070"/>
                </a:solidFill>
              </a:rPr>
              <a:t>１５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3502025" y="2241550"/>
            <a:ext cx="1630363" cy="757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4318000" y="2241550"/>
            <a:ext cx="0" cy="757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7663" name="Oval 15"/>
          <p:cNvSpPr>
            <a:spLocks noChangeArrowheads="1"/>
          </p:cNvSpPr>
          <p:nvPr/>
        </p:nvSpPr>
        <p:spPr bwMode="auto">
          <a:xfrm>
            <a:off x="3835400" y="2582863"/>
            <a:ext cx="103188" cy="130175"/>
          </a:xfrm>
          <a:prstGeom prst="ellipse">
            <a:avLst/>
          </a:prstGeom>
          <a:solidFill>
            <a:srgbClr val="10007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3881438" y="2641600"/>
            <a:ext cx="0" cy="1030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3478213" y="3690938"/>
            <a:ext cx="790575" cy="7572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3676650" y="3833813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100070"/>
                </a:solidFill>
              </a:rPr>
              <a:t>８</a:t>
            </a:r>
          </a:p>
        </p:txBody>
      </p:sp>
      <p:sp>
        <p:nvSpPr>
          <p:cNvPr id="27667" name="Oval 19"/>
          <p:cNvSpPr>
            <a:spLocks noChangeArrowheads="1"/>
          </p:cNvSpPr>
          <p:nvPr/>
        </p:nvSpPr>
        <p:spPr bwMode="auto">
          <a:xfrm>
            <a:off x="4713288" y="2586038"/>
            <a:ext cx="103187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4759325" y="2644775"/>
            <a:ext cx="884238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5654675" y="2225675"/>
            <a:ext cx="1630363" cy="757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6470650" y="2225675"/>
            <a:ext cx="0" cy="757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7671" name="Oval 23"/>
          <p:cNvSpPr>
            <a:spLocks noChangeArrowheads="1"/>
          </p:cNvSpPr>
          <p:nvPr/>
        </p:nvSpPr>
        <p:spPr bwMode="auto">
          <a:xfrm>
            <a:off x="5988050" y="2566988"/>
            <a:ext cx="103188" cy="130175"/>
          </a:xfrm>
          <a:prstGeom prst="ellipse">
            <a:avLst/>
          </a:prstGeom>
          <a:solidFill>
            <a:srgbClr val="10007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6034088" y="2625725"/>
            <a:ext cx="0" cy="1030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7673" name="Rectangle 25"/>
          <p:cNvSpPr>
            <a:spLocks noChangeArrowheads="1"/>
          </p:cNvSpPr>
          <p:nvPr/>
        </p:nvSpPr>
        <p:spPr bwMode="auto">
          <a:xfrm>
            <a:off x="5630863" y="3675063"/>
            <a:ext cx="790575" cy="7572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5829300" y="3817938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100070"/>
                </a:solidFill>
              </a:rPr>
              <a:t>６</a:t>
            </a:r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 flipH="1">
            <a:off x="6473825" y="2219325"/>
            <a:ext cx="788988" cy="760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900113" y="47069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1"/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4273376" y="4990732"/>
            <a:ext cx="4699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tx2"/>
                </a:solidFill>
              </a:rPr>
              <a:t>「空リストである」こと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tx2"/>
                </a:solidFill>
              </a:rPr>
              <a:t>を示す特別な値が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tx2"/>
                </a:solidFill>
              </a:rPr>
              <a:t>入っている</a:t>
            </a:r>
          </a:p>
        </p:txBody>
      </p:sp>
      <p:sp>
        <p:nvSpPr>
          <p:cNvPr id="27678" name="Line 30"/>
          <p:cNvSpPr>
            <a:spLocks noChangeShapeType="1"/>
          </p:cNvSpPr>
          <p:nvPr/>
        </p:nvSpPr>
        <p:spPr bwMode="auto">
          <a:xfrm flipH="1" flipV="1">
            <a:off x="6858000" y="3155950"/>
            <a:ext cx="147638" cy="17399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リストの末尾としての空リスト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6679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 descr="25%"/>
          <p:cNvSpPr>
            <a:spLocks noChangeArrowheads="1"/>
          </p:cNvSpPr>
          <p:nvPr/>
        </p:nvSpPr>
        <p:spPr bwMode="auto">
          <a:xfrm>
            <a:off x="6472238" y="2232025"/>
            <a:ext cx="806450" cy="75882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406525" y="2259013"/>
            <a:ext cx="1630363" cy="7572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2222500" y="2259013"/>
            <a:ext cx="0" cy="757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1739900" y="2600325"/>
            <a:ext cx="103188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60638" y="2601913"/>
            <a:ext cx="103187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1785938" y="2659063"/>
            <a:ext cx="0" cy="10302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606675" y="2660650"/>
            <a:ext cx="884238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436563" y="2674938"/>
            <a:ext cx="950912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1371600" y="3698875"/>
            <a:ext cx="790575" cy="75723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1458913" y="3851275"/>
            <a:ext cx="8001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accent2"/>
                </a:solidFill>
              </a:rPr>
              <a:t>１５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3502025" y="2241550"/>
            <a:ext cx="1630363" cy="757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4318000" y="2241550"/>
            <a:ext cx="0" cy="757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87" name="Oval 15"/>
          <p:cNvSpPr>
            <a:spLocks noChangeArrowheads="1"/>
          </p:cNvSpPr>
          <p:nvPr/>
        </p:nvSpPr>
        <p:spPr bwMode="auto">
          <a:xfrm>
            <a:off x="3835400" y="2582863"/>
            <a:ext cx="103188" cy="130175"/>
          </a:xfrm>
          <a:prstGeom prst="ellipse">
            <a:avLst/>
          </a:prstGeom>
          <a:solidFill>
            <a:srgbClr val="10007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3881438" y="2641600"/>
            <a:ext cx="0" cy="1030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3478213" y="3690938"/>
            <a:ext cx="790575" cy="75723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3676650" y="3833813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accent2"/>
                </a:solidFill>
              </a:rPr>
              <a:t>８</a:t>
            </a:r>
          </a:p>
        </p:txBody>
      </p:sp>
      <p:sp>
        <p:nvSpPr>
          <p:cNvPr id="28691" name="Oval 19"/>
          <p:cNvSpPr>
            <a:spLocks noChangeArrowheads="1"/>
          </p:cNvSpPr>
          <p:nvPr/>
        </p:nvSpPr>
        <p:spPr bwMode="auto">
          <a:xfrm>
            <a:off x="4713288" y="2586038"/>
            <a:ext cx="103187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4759325" y="2644775"/>
            <a:ext cx="884238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5654675" y="2225675"/>
            <a:ext cx="1630363" cy="757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6470650" y="2225675"/>
            <a:ext cx="0" cy="757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95" name="Oval 23"/>
          <p:cNvSpPr>
            <a:spLocks noChangeArrowheads="1"/>
          </p:cNvSpPr>
          <p:nvPr/>
        </p:nvSpPr>
        <p:spPr bwMode="auto">
          <a:xfrm>
            <a:off x="5988050" y="2566988"/>
            <a:ext cx="103188" cy="130175"/>
          </a:xfrm>
          <a:prstGeom prst="ellipse">
            <a:avLst/>
          </a:prstGeom>
          <a:solidFill>
            <a:srgbClr val="10007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6034088" y="2625725"/>
            <a:ext cx="0" cy="1030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5630863" y="3675063"/>
            <a:ext cx="790575" cy="75723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5829300" y="3817938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accent2"/>
                </a:solidFill>
              </a:rPr>
              <a:t>６</a:t>
            </a:r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 flipH="1">
            <a:off x="6473825" y="2219325"/>
            <a:ext cx="788988" cy="760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900113" y="47069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1">
              <a:solidFill>
                <a:schemeClr val="accent2"/>
              </a:solidFill>
            </a:endParaRPr>
          </a:p>
        </p:txBody>
      </p:sp>
      <p:sp>
        <p:nvSpPr>
          <p:cNvPr id="28701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407988" y="5222875"/>
            <a:ext cx="7772400" cy="163512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ja-JP" altLang="en-US" sz="2800">
                <a:solidFill>
                  <a:schemeClr val="accent2"/>
                </a:solidFill>
              </a:rPr>
              <a:t>リストを構成するペアの個数</a:t>
            </a:r>
            <a:r>
              <a:rPr lang="ja-JP" altLang="en-US" sz="2800"/>
              <a:t>：リストの要素数に等しい</a:t>
            </a:r>
          </a:p>
          <a:p>
            <a:pPr eaLnBrk="1" hangingPunct="1"/>
            <a:r>
              <a:rPr lang="ja-JP" altLang="en-US" sz="2800">
                <a:solidFill>
                  <a:schemeClr val="accent2"/>
                </a:solidFill>
              </a:rPr>
              <a:t>リストを構成するペアの </a:t>
            </a:r>
            <a:r>
              <a:rPr lang="en-US" altLang="ja-JP" sz="2800">
                <a:solidFill>
                  <a:schemeClr val="accent2"/>
                </a:solidFill>
              </a:rPr>
              <a:t>car</a:t>
            </a:r>
            <a:r>
              <a:rPr lang="ja-JP" altLang="en-US" sz="2800"/>
              <a:t>： リストの要素が入る</a:t>
            </a:r>
          </a:p>
        </p:txBody>
      </p:sp>
      <p:sp>
        <p:nvSpPr>
          <p:cNvPr id="3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リストを構成するペアの性質 </a:t>
            </a:r>
            <a:r>
              <a:rPr lang="en-US" altLang="ja-JP" sz="4000" dirty="0"/>
              <a:t>(1/2) </a:t>
            </a:r>
            <a:endParaRPr lang="ja-JP" altLang="en-US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9745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 descr="25%"/>
          <p:cNvSpPr>
            <a:spLocks noChangeArrowheads="1"/>
          </p:cNvSpPr>
          <p:nvPr/>
        </p:nvSpPr>
        <p:spPr bwMode="auto">
          <a:xfrm>
            <a:off x="6472238" y="2232025"/>
            <a:ext cx="806450" cy="75882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406525" y="2259013"/>
            <a:ext cx="1630363" cy="7572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2222500" y="2259013"/>
            <a:ext cx="0" cy="757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1739900" y="2600325"/>
            <a:ext cx="103188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2560638" y="2601913"/>
            <a:ext cx="103187" cy="130175"/>
          </a:xfrm>
          <a:prstGeom prst="ellipse">
            <a:avLst/>
          </a:prstGeom>
          <a:solidFill>
            <a:srgbClr val="FF6600"/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1785938" y="2659063"/>
            <a:ext cx="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2606675" y="2660650"/>
            <a:ext cx="884238" cy="158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449263" y="2674938"/>
            <a:ext cx="950912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1371600" y="3698875"/>
            <a:ext cx="790575" cy="757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1458913" y="3851275"/>
            <a:ext cx="8001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100070"/>
                </a:solidFill>
              </a:rPr>
              <a:t>１５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3502025" y="2241550"/>
            <a:ext cx="1630363" cy="757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4318000" y="2241550"/>
            <a:ext cx="0" cy="757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11" name="Oval 15"/>
          <p:cNvSpPr>
            <a:spLocks noChangeArrowheads="1"/>
          </p:cNvSpPr>
          <p:nvPr/>
        </p:nvSpPr>
        <p:spPr bwMode="auto">
          <a:xfrm>
            <a:off x="3835400" y="2582863"/>
            <a:ext cx="103188" cy="130175"/>
          </a:xfrm>
          <a:prstGeom prst="ellipse">
            <a:avLst/>
          </a:prstGeom>
          <a:solidFill>
            <a:srgbClr val="10007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3881438" y="2641600"/>
            <a:ext cx="0" cy="1030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3478213" y="3690938"/>
            <a:ext cx="790575" cy="7572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3676650" y="3833813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100070"/>
                </a:solidFill>
              </a:rPr>
              <a:t>８</a:t>
            </a:r>
          </a:p>
        </p:txBody>
      </p:sp>
      <p:sp>
        <p:nvSpPr>
          <p:cNvPr id="29715" name="Oval 19"/>
          <p:cNvSpPr>
            <a:spLocks noChangeArrowheads="1"/>
          </p:cNvSpPr>
          <p:nvPr/>
        </p:nvSpPr>
        <p:spPr bwMode="auto">
          <a:xfrm>
            <a:off x="4713288" y="2586038"/>
            <a:ext cx="103187" cy="130175"/>
          </a:xfrm>
          <a:prstGeom prst="ellipse">
            <a:avLst/>
          </a:prstGeom>
          <a:solidFill>
            <a:srgbClr val="FF6600"/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4759325" y="2644775"/>
            <a:ext cx="884238" cy="158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5654675" y="2225675"/>
            <a:ext cx="1630363" cy="757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6470650" y="2225675"/>
            <a:ext cx="0" cy="757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19" name="Oval 23"/>
          <p:cNvSpPr>
            <a:spLocks noChangeArrowheads="1"/>
          </p:cNvSpPr>
          <p:nvPr/>
        </p:nvSpPr>
        <p:spPr bwMode="auto">
          <a:xfrm>
            <a:off x="5988050" y="2566988"/>
            <a:ext cx="103188" cy="130175"/>
          </a:xfrm>
          <a:prstGeom prst="ellipse">
            <a:avLst/>
          </a:prstGeom>
          <a:solidFill>
            <a:srgbClr val="10007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6034088" y="2625725"/>
            <a:ext cx="0" cy="1030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5630863" y="3675063"/>
            <a:ext cx="790575" cy="7572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5829300" y="3817938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100070"/>
                </a:solidFill>
              </a:rPr>
              <a:t>６</a:t>
            </a:r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 flipH="1">
            <a:off x="6473825" y="2219325"/>
            <a:ext cx="788988" cy="760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542925" y="50641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1">
              <a:solidFill>
                <a:schemeClr val="accent2"/>
              </a:solidFill>
            </a:endParaRPr>
          </a:p>
        </p:txBody>
      </p:sp>
      <p:sp>
        <p:nvSpPr>
          <p:cNvPr id="29725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395288" y="4997450"/>
            <a:ext cx="8412162" cy="1635125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ja-JP" altLang="en-US" sz="2800">
                <a:solidFill>
                  <a:schemeClr val="accent2"/>
                </a:solidFill>
              </a:rPr>
              <a:t>リストを構成するペアの右側のセル</a:t>
            </a:r>
            <a:r>
              <a:rPr lang="en-US" altLang="ja-JP" sz="2800">
                <a:solidFill>
                  <a:schemeClr val="accent2"/>
                </a:solidFill>
              </a:rPr>
              <a:t>(cdr </a:t>
            </a:r>
            <a:r>
              <a:rPr lang="ja-JP" altLang="en-US" sz="2800">
                <a:solidFill>
                  <a:schemeClr val="accent2"/>
                </a:solidFill>
              </a:rPr>
              <a:t>フィールド</a:t>
            </a:r>
            <a:r>
              <a:rPr lang="en-US" altLang="ja-JP" sz="2800">
                <a:solidFill>
                  <a:schemeClr val="accent2"/>
                </a:solidFill>
              </a:rPr>
              <a:t>)</a:t>
            </a:r>
          </a:p>
          <a:p>
            <a:pPr lvl="1" eaLnBrk="1" hangingPunct="1"/>
            <a:r>
              <a:rPr lang="ja-JP" altLang="en-US" sz="2400"/>
              <a:t>次の要素へのポインタか，「空リスト」であることを示す特別な値（リストの末端であることを示す）が入る</a:t>
            </a:r>
          </a:p>
          <a:p>
            <a:pPr lvl="1" eaLnBrk="1" hangingPunct="1">
              <a:buFontTx/>
              <a:buNone/>
            </a:pPr>
            <a:endParaRPr lang="ja-JP" altLang="en-US" sz="2400"/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2216150" y="2259013"/>
            <a:ext cx="822325" cy="754062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4311650" y="2236788"/>
            <a:ext cx="822325" cy="754062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6470650" y="2227263"/>
            <a:ext cx="822325" cy="754062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リストを構成するペアの性質 </a:t>
            </a:r>
            <a:r>
              <a:rPr lang="en-US" altLang="ja-JP" sz="4000" dirty="0"/>
              <a:t>(2/2)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452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757363"/>
            <a:ext cx="8472488" cy="41148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altLang="ja-JP"/>
              <a:t>Scheme </a:t>
            </a:r>
            <a:r>
              <a:rPr lang="ja-JP" altLang="en-US"/>
              <a:t>では</a:t>
            </a:r>
            <a:br>
              <a:rPr lang="ja-JP" altLang="en-US"/>
            </a:br>
            <a:r>
              <a:rPr lang="ja-JP" altLang="en-US"/>
              <a:t>	</a:t>
            </a:r>
            <a:r>
              <a:rPr lang="ja-JP" altLang="en-US">
                <a:solidFill>
                  <a:schemeClr val="tx2"/>
                </a:solidFill>
              </a:rPr>
              <a:t>末尾が「空リスト」であるようなペアの並び</a:t>
            </a:r>
          </a:p>
          <a:p>
            <a:pPr lvl="1" eaLnBrk="1" hangingPunct="1">
              <a:lnSpc>
                <a:spcPct val="130000"/>
              </a:lnSpc>
            </a:pPr>
            <a:r>
              <a:rPr lang="ja-JP" altLang="en-US"/>
              <a:t>並びの最後のペアの </a:t>
            </a:r>
            <a:r>
              <a:rPr lang="en-US" altLang="ja-JP"/>
              <a:t>cdr </a:t>
            </a:r>
            <a:r>
              <a:rPr lang="ja-JP" altLang="en-US"/>
              <a:t>フィールドに空リスト 	が入っている</a:t>
            </a:r>
          </a:p>
          <a:p>
            <a:pPr lvl="1" eaLnBrk="1" hangingPunct="1">
              <a:lnSpc>
                <a:spcPct val="130000"/>
              </a:lnSpc>
            </a:pPr>
            <a:r>
              <a:rPr lang="ja-JP" altLang="en-US"/>
              <a:t>行儀の良いリスト（</a:t>
            </a:r>
            <a:r>
              <a:rPr lang="en-US" altLang="ja-JP"/>
              <a:t>proper list</a:t>
            </a:r>
            <a:r>
              <a:rPr lang="ja-JP" altLang="en-US"/>
              <a:t>）と呼ぶこともある</a:t>
            </a:r>
          </a:p>
          <a:p>
            <a:pPr eaLnBrk="1" hangingPunct="1">
              <a:lnSpc>
                <a:spcPct val="115000"/>
              </a:lnSpc>
            </a:pPr>
            <a:endParaRPr lang="ja-JP" altLang="en-US"/>
          </a:p>
          <a:p>
            <a:pPr lvl="1" eaLnBrk="1" hangingPunct="1"/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リストとは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6574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267200" y="6513513"/>
            <a:ext cx="1841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1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5403850" y="4879975"/>
            <a:ext cx="1017588" cy="450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5913438" y="4879975"/>
            <a:ext cx="0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5613400" y="5083175"/>
            <a:ext cx="61913" cy="77788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6124575" y="5084763"/>
            <a:ext cx="65088" cy="77787"/>
          </a:xfrm>
          <a:prstGeom prst="ellipse">
            <a:avLst/>
          </a:prstGeom>
          <a:solidFill>
            <a:srgbClr val="10007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5640388" y="5118100"/>
            <a:ext cx="1587" cy="6143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6153150" y="5118100"/>
            <a:ext cx="552450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4797425" y="5127625"/>
            <a:ext cx="593725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5381625" y="5737225"/>
            <a:ext cx="493713" cy="4508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387975" y="5762625"/>
            <a:ext cx="8001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008000"/>
                </a:solidFill>
              </a:rPr>
              <a:t>１５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6710363" y="4868863"/>
            <a:ext cx="1016000" cy="4508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7219950" y="4868863"/>
            <a:ext cx="1588" cy="45085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6918325" y="5073650"/>
            <a:ext cx="65088" cy="762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6948488" y="5108575"/>
            <a:ext cx="0" cy="6127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6696075" y="5732463"/>
            <a:ext cx="493713" cy="4508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6770688" y="5753100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８</a:t>
            </a:r>
          </a:p>
        </p:txBody>
      </p:sp>
      <p:sp>
        <p:nvSpPr>
          <p:cNvPr id="31762" name="Oval 18"/>
          <p:cNvSpPr>
            <a:spLocks noChangeArrowheads="1"/>
          </p:cNvSpPr>
          <p:nvPr/>
        </p:nvSpPr>
        <p:spPr bwMode="auto">
          <a:xfrm>
            <a:off x="7467600" y="5073650"/>
            <a:ext cx="61913" cy="77788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7494588" y="5110163"/>
            <a:ext cx="550862" cy="15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8053388" y="4860925"/>
            <a:ext cx="1016000" cy="4508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8561388" y="4860925"/>
            <a:ext cx="0" cy="45085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66" name="Oval 22"/>
          <p:cNvSpPr>
            <a:spLocks noChangeArrowheads="1"/>
          </p:cNvSpPr>
          <p:nvPr/>
        </p:nvSpPr>
        <p:spPr bwMode="auto">
          <a:xfrm>
            <a:off x="8262938" y="5062538"/>
            <a:ext cx="61912" cy="77787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8289925" y="5097463"/>
            <a:ext cx="0" cy="61436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8039100" y="5722938"/>
            <a:ext cx="492125" cy="4508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8115300" y="5740400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６</a:t>
            </a:r>
          </a:p>
        </p:txBody>
      </p:sp>
      <p:sp>
        <p:nvSpPr>
          <p:cNvPr id="31770" name="Line 26"/>
          <p:cNvSpPr>
            <a:spLocks noChangeShapeType="1"/>
          </p:cNvSpPr>
          <p:nvPr/>
        </p:nvSpPr>
        <p:spPr bwMode="auto">
          <a:xfrm flipH="1">
            <a:off x="8562975" y="4856163"/>
            <a:ext cx="493713" cy="45243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71" name="AutoShape 27"/>
          <p:cNvSpPr>
            <a:spLocks/>
          </p:cNvSpPr>
          <p:nvPr/>
        </p:nvSpPr>
        <p:spPr bwMode="auto">
          <a:xfrm flipH="1">
            <a:off x="5038725" y="5195888"/>
            <a:ext cx="180975" cy="1060450"/>
          </a:xfrm>
          <a:prstGeom prst="rightBrace">
            <a:avLst>
              <a:gd name="adj1" fmla="val 48830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4495800" y="5375275"/>
            <a:ext cx="81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car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31773" name="AutoShape 29"/>
          <p:cNvSpPr>
            <a:spLocks/>
          </p:cNvSpPr>
          <p:nvPr/>
        </p:nvSpPr>
        <p:spPr bwMode="auto">
          <a:xfrm rot="5400000">
            <a:off x="7456488" y="4875212"/>
            <a:ext cx="223838" cy="2938463"/>
          </a:xfrm>
          <a:prstGeom prst="rightBrace">
            <a:avLst>
              <a:gd name="adj1" fmla="val 109397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7197725" y="6348413"/>
            <a:ext cx="6508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cdr</a:t>
            </a:r>
            <a:endParaRPr lang="ja-JP" altLang="en-US" sz="2800">
              <a:solidFill>
                <a:schemeClr val="tx2"/>
              </a:solidFill>
            </a:endParaRP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174625" y="52546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1"/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100013" y="4841875"/>
            <a:ext cx="4406900" cy="528638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(cons 15 (cons 8 (cons 6 '())))</a:t>
            </a:r>
          </a:p>
        </p:txBody>
      </p: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4267200" y="4268788"/>
            <a:ext cx="1841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1"/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>
            <a:off x="4824413" y="2873375"/>
            <a:ext cx="55245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79" name="Rectangle 35"/>
          <p:cNvSpPr>
            <a:spLocks noChangeArrowheads="1"/>
          </p:cNvSpPr>
          <p:nvPr/>
        </p:nvSpPr>
        <p:spPr bwMode="auto">
          <a:xfrm>
            <a:off x="5381625" y="2624138"/>
            <a:ext cx="1016000" cy="450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80" name="Line 36"/>
          <p:cNvSpPr>
            <a:spLocks noChangeShapeType="1"/>
          </p:cNvSpPr>
          <p:nvPr/>
        </p:nvSpPr>
        <p:spPr bwMode="auto">
          <a:xfrm>
            <a:off x="5891213" y="2624138"/>
            <a:ext cx="1587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81" name="Oval 37"/>
          <p:cNvSpPr>
            <a:spLocks noChangeArrowheads="1"/>
          </p:cNvSpPr>
          <p:nvPr/>
        </p:nvSpPr>
        <p:spPr bwMode="auto">
          <a:xfrm>
            <a:off x="5589588" y="2828925"/>
            <a:ext cx="65087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82" name="Line 38"/>
          <p:cNvSpPr>
            <a:spLocks noChangeShapeType="1"/>
          </p:cNvSpPr>
          <p:nvPr/>
        </p:nvSpPr>
        <p:spPr bwMode="auto">
          <a:xfrm>
            <a:off x="5619750" y="2863850"/>
            <a:ext cx="0" cy="6127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83" name="Rectangle 39"/>
          <p:cNvSpPr>
            <a:spLocks noChangeArrowheads="1"/>
          </p:cNvSpPr>
          <p:nvPr/>
        </p:nvSpPr>
        <p:spPr bwMode="auto">
          <a:xfrm>
            <a:off x="5367338" y="3487738"/>
            <a:ext cx="493712" cy="4508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84" name="Text Box 40"/>
          <p:cNvSpPr txBox="1">
            <a:spLocks noChangeArrowheads="1"/>
          </p:cNvSpPr>
          <p:nvPr/>
        </p:nvSpPr>
        <p:spPr bwMode="auto">
          <a:xfrm>
            <a:off x="5441950" y="3508375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008000"/>
                </a:solidFill>
              </a:rPr>
              <a:t>８</a:t>
            </a:r>
          </a:p>
        </p:txBody>
      </p:sp>
      <p:sp>
        <p:nvSpPr>
          <p:cNvPr id="31785" name="Oval 41"/>
          <p:cNvSpPr>
            <a:spLocks noChangeArrowheads="1"/>
          </p:cNvSpPr>
          <p:nvPr/>
        </p:nvSpPr>
        <p:spPr bwMode="auto">
          <a:xfrm>
            <a:off x="6138863" y="2828925"/>
            <a:ext cx="61912" cy="777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86" name="Line 42"/>
          <p:cNvSpPr>
            <a:spLocks noChangeShapeType="1"/>
          </p:cNvSpPr>
          <p:nvPr/>
        </p:nvSpPr>
        <p:spPr bwMode="auto">
          <a:xfrm>
            <a:off x="6165850" y="2865438"/>
            <a:ext cx="550863" cy="15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87" name="Rectangle 43"/>
          <p:cNvSpPr>
            <a:spLocks noChangeArrowheads="1"/>
          </p:cNvSpPr>
          <p:nvPr/>
        </p:nvSpPr>
        <p:spPr bwMode="auto">
          <a:xfrm>
            <a:off x="6724650" y="2616200"/>
            <a:ext cx="1016000" cy="4508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88" name="Line 44"/>
          <p:cNvSpPr>
            <a:spLocks noChangeShapeType="1"/>
          </p:cNvSpPr>
          <p:nvPr/>
        </p:nvSpPr>
        <p:spPr bwMode="auto">
          <a:xfrm>
            <a:off x="7232650" y="2616200"/>
            <a:ext cx="0" cy="45085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89" name="Oval 45"/>
          <p:cNvSpPr>
            <a:spLocks noChangeArrowheads="1"/>
          </p:cNvSpPr>
          <p:nvPr/>
        </p:nvSpPr>
        <p:spPr bwMode="auto">
          <a:xfrm>
            <a:off x="6934200" y="2817813"/>
            <a:ext cx="61913" cy="77787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90" name="Line 46"/>
          <p:cNvSpPr>
            <a:spLocks noChangeShapeType="1"/>
          </p:cNvSpPr>
          <p:nvPr/>
        </p:nvSpPr>
        <p:spPr bwMode="auto">
          <a:xfrm>
            <a:off x="6961188" y="2852738"/>
            <a:ext cx="0" cy="61436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91" name="Rectangle 47"/>
          <p:cNvSpPr>
            <a:spLocks noChangeArrowheads="1"/>
          </p:cNvSpPr>
          <p:nvPr/>
        </p:nvSpPr>
        <p:spPr bwMode="auto">
          <a:xfrm>
            <a:off x="6710363" y="3478213"/>
            <a:ext cx="492125" cy="4508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92" name="Text Box 48"/>
          <p:cNvSpPr txBox="1">
            <a:spLocks noChangeArrowheads="1"/>
          </p:cNvSpPr>
          <p:nvPr/>
        </p:nvSpPr>
        <p:spPr bwMode="auto">
          <a:xfrm>
            <a:off x="6786563" y="3495675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６</a:t>
            </a:r>
          </a:p>
        </p:txBody>
      </p:sp>
      <p:sp>
        <p:nvSpPr>
          <p:cNvPr id="31793" name="Line 49"/>
          <p:cNvSpPr>
            <a:spLocks noChangeShapeType="1"/>
          </p:cNvSpPr>
          <p:nvPr/>
        </p:nvSpPr>
        <p:spPr bwMode="auto">
          <a:xfrm flipH="1">
            <a:off x="7234238" y="2611438"/>
            <a:ext cx="493712" cy="45243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94" name="AutoShape 50"/>
          <p:cNvSpPr>
            <a:spLocks/>
          </p:cNvSpPr>
          <p:nvPr/>
        </p:nvSpPr>
        <p:spPr bwMode="auto">
          <a:xfrm flipH="1">
            <a:off x="4795838" y="2951163"/>
            <a:ext cx="180975" cy="1060450"/>
          </a:xfrm>
          <a:prstGeom prst="rightBrace">
            <a:avLst>
              <a:gd name="adj1" fmla="val 48830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95" name="Text Box 51"/>
          <p:cNvSpPr txBox="1">
            <a:spLocks noChangeArrowheads="1"/>
          </p:cNvSpPr>
          <p:nvPr/>
        </p:nvSpPr>
        <p:spPr bwMode="auto">
          <a:xfrm>
            <a:off x="4252913" y="3130550"/>
            <a:ext cx="81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car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31796" name="AutoShape 52"/>
          <p:cNvSpPr>
            <a:spLocks/>
          </p:cNvSpPr>
          <p:nvPr/>
        </p:nvSpPr>
        <p:spPr bwMode="auto">
          <a:xfrm rot="5400000">
            <a:off x="6875463" y="3378200"/>
            <a:ext cx="223838" cy="1443037"/>
          </a:xfrm>
          <a:prstGeom prst="rightBrace">
            <a:avLst>
              <a:gd name="adj1" fmla="val 53723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97" name="Text Box 53"/>
          <p:cNvSpPr txBox="1">
            <a:spLocks noChangeArrowheads="1"/>
          </p:cNvSpPr>
          <p:nvPr/>
        </p:nvSpPr>
        <p:spPr bwMode="auto">
          <a:xfrm>
            <a:off x="6681788" y="4103688"/>
            <a:ext cx="6508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cdr</a:t>
            </a:r>
            <a:endParaRPr lang="ja-JP" altLang="en-US" sz="2800">
              <a:solidFill>
                <a:schemeClr val="tx2"/>
              </a:solidFill>
            </a:endParaRPr>
          </a:p>
        </p:txBody>
      </p:sp>
      <p:sp>
        <p:nvSpPr>
          <p:cNvPr id="31798" name="Text Box 54"/>
          <p:cNvSpPr txBox="1">
            <a:spLocks noChangeArrowheads="1"/>
          </p:cNvSpPr>
          <p:nvPr/>
        </p:nvSpPr>
        <p:spPr bwMode="auto">
          <a:xfrm>
            <a:off x="174625" y="30099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1"/>
          </a:p>
        </p:txBody>
      </p:sp>
      <p:sp>
        <p:nvSpPr>
          <p:cNvPr id="31799" name="Text Box 55"/>
          <p:cNvSpPr txBox="1">
            <a:spLocks noChangeArrowheads="1"/>
          </p:cNvSpPr>
          <p:nvPr/>
        </p:nvSpPr>
        <p:spPr bwMode="auto">
          <a:xfrm>
            <a:off x="1328738" y="2597150"/>
            <a:ext cx="2984500" cy="528638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(cons 8 (cons 6 '()))</a:t>
            </a:r>
          </a:p>
        </p:txBody>
      </p:sp>
      <p:sp>
        <p:nvSpPr>
          <p:cNvPr id="31800" name="Line 56"/>
          <p:cNvSpPr>
            <a:spLocks noChangeShapeType="1"/>
          </p:cNvSpPr>
          <p:nvPr/>
        </p:nvSpPr>
        <p:spPr bwMode="auto">
          <a:xfrm>
            <a:off x="4794250" y="606425"/>
            <a:ext cx="55086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801" name="Rectangle 57"/>
          <p:cNvSpPr>
            <a:spLocks noChangeArrowheads="1"/>
          </p:cNvSpPr>
          <p:nvPr/>
        </p:nvSpPr>
        <p:spPr bwMode="auto">
          <a:xfrm>
            <a:off x="5353050" y="357188"/>
            <a:ext cx="1016000" cy="450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802" name="Line 58"/>
          <p:cNvSpPr>
            <a:spLocks noChangeShapeType="1"/>
          </p:cNvSpPr>
          <p:nvPr/>
        </p:nvSpPr>
        <p:spPr bwMode="auto">
          <a:xfrm>
            <a:off x="5861050" y="357188"/>
            <a:ext cx="0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803" name="Oval 59"/>
          <p:cNvSpPr>
            <a:spLocks noChangeArrowheads="1"/>
          </p:cNvSpPr>
          <p:nvPr/>
        </p:nvSpPr>
        <p:spPr bwMode="auto">
          <a:xfrm>
            <a:off x="5562600" y="558800"/>
            <a:ext cx="61913" cy="77788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804" name="Line 60"/>
          <p:cNvSpPr>
            <a:spLocks noChangeShapeType="1"/>
          </p:cNvSpPr>
          <p:nvPr/>
        </p:nvSpPr>
        <p:spPr bwMode="auto">
          <a:xfrm>
            <a:off x="5589588" y="593725"/>
            <a:ext cx="0" cy="6143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805" name="Rectangle 61"/>
          <p:cNvSpPr>
            <a:spLocks noChangeArrowheads="1"/>
          </p:cNvSpPr>
          <p:nvPr/>
        </p:nvSpPr>
        <p:spPr bwMode="auto">
          <a:xfrm>
            <a:off x="5338763" y="1219200"/>
            <a:ext cx="492125" cy="4508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806" name="Text Box 62"/>
          <p:cNvSpPr txBox="1">
            <a:spLocks noChangeArrowheads="1"/>
          </p:cNvSpPr>
          <p:nvPr/>
        </p:nvSpPr>
        <p:spPr bwMode="auto">
          <a:xfrm>
            <a:off x="5414963" y="1236663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008000"/>
                </a:solidFill>
              </a:rPr>
              <a:t>６</a:t>
            </a:r>
          </a:p>
        </p:txBody>
      </p:sp>
      <p:sp>
        <p:nvSpPr>
          <p:cNvPr id="31807" name="Line 63"/>
          <p:cNvSpPr>
            <a:spLocks noChangeShapeType="1"/>
          </p:cNvSpPr>
          <p:nvPr/>
        </p:nvSpPr>
        <p:spPr bwMode="auto">
          <a:xfrm flipH="1">
            <a:off x="5862638" y="352425"/>
            <a:ext cx="493712" cy="45243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808" name="AutoShape 64"/>
          <p:cNvSpPr>
            <a:spLocks/>
          </p:cNvSpPr>
          <p:nvPr/>
        </p:nvSpPr>
        <p:spPr bwMode="auto">
          <a:xfrm flipH="1">
            <a:off x="4781550" y="692150"/>
            <a:ext cx="180975" cy="1060450"/>
          </a:xfrm>
          <a:prstGeom prst="rightBrace">
            <a:avLst>
              <a:gd name="adj1" fmla="val 48830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809" name="Text Box 65"/>
          <p:cNvSpPr txBox="1">
            <a:spLocks noChangeArrowheads="1"/>
          </p:cNvSpPr>
          <p:nvPr/>
        </p:nvSpPr>
        <p:spPr bwMode="auto">
          <a:xfrm>
            <a:off x="4238625" y="871538"/>
            <a:ext cx="812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car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31810" name="AutoShape 66"/>
          <p:cNvSpPr>
            <a:spLocks/>
          </p:cNvSpPr>
          <p:nvPr/>
        </p:nvSpPr>
        <p:spPr bwMode="auto">
          <a:xfrm rot="5400000">
            <a:off x="6119813" y="633413"/>
            <a:ext cx="239712" cy="804862"/>
          </a:xfrm>
          <a:prstGeom prst="rightBrace">
            <a:avLst>
              <a:gd name="adj1" fmla="val 27980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811" name="Text Box 67"/>
          <p:cNvSpPr txBox="1">
            <a:spLocks noChangeArrowheads="1"/>
          </p:cNvSpPr>
          <p:nvPr/>
        </p:nvSpPr>
        <p:spPr bwMode="auto">
          <a:xfrm>
            <a:off x="6007100" y="1047750"/>
            <a:ext cx="33554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</a:rPr>
              <a:t>cdr</a:t>
            </a:r>
            <a:r>
              <a:rPr lang="en-US" altLang="ja-JP" sz="2800" dirty="0">
                <a:solidFill>
                  <a:schemeClr val="tx2"/>
                </a:solidFill>
              </a:rPr>
              <a:t> </a:t>
            </a:r>
            <a:r>
              <a:rPr lang="ja-JP" altLang="en-US" sz="2400" dirty="0">
                <a:solidFill>
                  <a:schemeClr val="tx2"/>
                </a:solidFill>
              </a:rPr>
              <a:t>（</a:t>
            </a:r>
            <a:r>
              <a:rPr lang="en-US" altLang="ja-JP" sz="2400" dirty="0" err="1">
                <a:solidFill>
                  <a:schemeClr val="tx2"/>
                </a:solidFill>
              </a:rPr>
              <a:t>cdr</a:t>
            </a:r>
            <a:r>
              <a:rPr lang="en-US" altLang="ja-JP" sz="2400" dirty="0">
                <a:solidFill>
                  <a:schemeClr val="tx2"/>
                </a:solidFill>
              </a:rPr>
              <a:t> </a:t>
            </a:r>
            <a:r>
              <a:rPr lang="ja-JP" altLang="en-US" sz="2400" dirty="0">
                <a:solidFill>
                  <a:schemeClr val="tx2"/>
                </a:solidFill>
              </a:rPr>
              <a:t>は空リスト）</a:t>
            </a:r>
          </a:p>
        </p:txBody>
      </p:sp>
      <p:sp>
        <p:nvSpPr>
          <p:cNvPr id="31812" name="Text Box 68"/>
          <p:cNvSpPr txBox="1">
            <a:spLocks noChangeArrowheads="1"/>
          </p:cNvSpPr>
          <p:nvPr/>
        </p:nvSpPr>
        <p:spPr bwMode="auto">
          <a:xfrm>
            <a:off x="174625" y="7508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1"/>
          </a:p>
        </p:txBody>
      </p:sp>
      <p:sp>
        <p:nvSpPr>
          <p:cNvPr id="31813" name="Text Box 69"/>
          <p:cNvSpPr txBox="1">
            <a:spLocks noChangeArrowheads="1"/>
          </p:cNvSpPr>
          <p:nvPr/>
        </p:nvSpPr>
        <p:spPr bwMode="auto">
          <a:xfrm>
            <a:off x="2228850" y="338138"/>
            <a:ext cx="1739900" cy="528637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(cons 6 '())</a:t>
            </a:r>
          </a:p>
        </p:txBody>
      </p:sp>
      <p:sp>
        <p:nvSpPr>
          <p:cNvPr id="31814" name="Text Box 70"/>
          <p:cNvSpPr txBox="1">
            <a:spLocks noChangeArrowheads="1"/>
          </p:cNvSpPr>
          <p:nvPr/>
        </p:nvSpPr>
        <p:spPr bwMode="auto">
          <a:xfrm>
            <a:off x="6600825" y="10779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1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34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513" y="1500188"/>
            <a:ext cx="8407400" cy="50974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</a:pPr>
            <a:r>
              <a:rPr lang="ja-JP" altLang="en-US" sz="3600" dirty="0"/>
              <a:t>リストでは：　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sz="3200" dirty="0"/>
              <a:t>リストと要素をつなげて，新しいリストを作る</a:t>
            </a:r>
          </a:p>
          <a:p>
            <a:pPr eaLnBrk="1" hangingPunct="1">
              <a:lnSpc>
                <a:spcPct val="125000"/>
              </a:lnSpc>
            </a:pPr>
            <a:r>
              <a:rPr lang="ja-JP" altLang="en-US" sz="3600" dirty="0"/>
              <a:t>一般的には：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sz="3200" dirty="0"/>
              <a:t>データとデータをつなげて，新しいペアを作る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cons </a:t>
            </a:r>
            <a:r>
              <a:rPr lang="ja-JP" altLang="en-US" sz="4000" dirty="0"/>
              <a:t>の意味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430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8374" y="2472820"/>
            <a:ext cx="8343900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16-1 </a:t>
            </a:r>
            <a:r>
              <a:rPr lang="ja-JP" altLang="en-US" sz="3975" dirty="0">
                <a:latin typeface="メイリオ" panose="020B0604030504040204" pitchFamily="50" charset="-128"/>
              </a:rPr>
              <a:t>ペア</a:t>
            </a: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4452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1189038"/>
            <a:ext cx="8475662" cy="54483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sz="3600"/>
              <a:t>下記のペアを，変数</a:t>
            </a:r>
            <a:r>
              <a:rPr lang="en-US" altLang="ja-JP" sz="3600"/>
              <a:t>a</a:t>
            </a:r>
            <a:r>
              <a:rPr lang="ja-JP" altLang="en-US" sz="3600"/>
              <a:t>として定義する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		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92475" y="2828925"/>
            <a:ext cx="1630363" cy="757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4108450" y="2828925"/>
            <a:ext cx="0" cy="757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3625850" y="3170238"/>
            <a:ext cx="103188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4446588" y="3171825"/>
            <a:ext cx="103187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3671888" y="3228975"/>
            <a:ext cx="0" cy="10302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4492625" y="3230563"/>
            <a:ext cx="884238" cy="15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2335213" y="3244850"/>
            <a:ext cx="950912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2863850" y="4275138"/>
            <a:ext cx="1630363" cy="75723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3679825" y="4275138"/>
            <a:ext cx="0" cy="75723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3805" name="Oval 13"/>
          <p:cNvSpPr>
            <a:spLocks noChangeArrowheads="1"/>
          </p:cNvSpPr>
          <p:nvPr/>
        </p:nvSpPr>
        <p:spPr bwMode="auto">
          <a:xfrm>
            <a:off x="3197225" y="4616450"/>
            <a:ext cx="103188" cy="13017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06" name="Oval 14"/>
          <p:cNvSpPr>
            <a:spLocks noChangeArrowheads="1"/>
          </p:cNvSpPr>
          <p:nvPr/>
        </p:nvSpPr>
        <p:spPr bwMode="auto">
          <a:xfrm>
            <a:off x="4017963" y="4618038"/>
            <a:ext cx="103187" cy="13017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3243263" y="4675188"/>
            <a:ext cx="0" cy="10302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4067175" y="4676775"/>
            <a:ext cx="0" cy="10302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2744788" y="5724525"/>
            <a:ext cx="790575" cy="757238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2959100" y="5876925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008000"/>
                </a:solidFill>
              </a:rPr>
              <a:t>１</a:t>
            </a: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3817938" y="5726113"/>
            <a:ext cx="790575" cy="75723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4032250" y="5878513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008000"/>
                </a:solidFill>
              </a:rPr>
              <a:t>２</a:t>
            </a:r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5387975" y="2811463"/>
            <a:ext cx="1630363" cy="75723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203950" y="2811463"/>
            <a:ext cx="0" cy="7572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3815" name="Oval 23"/>
          <p:cNvSpPr>
            <a:spLocks noChangeArrowheads="1"/>
          </p:cNvSpPr>
          <p:nvPr/>
        </p:nvSpPr>
        <p:spPr bwMode="auto">
          <a:xfrm>
            <a:off x="5721350" y="3152775"/>
            <a:ext cx="103188" cy="13017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16" name="Oval 24"/>
          <p:cNvSpPr>
            <a:spLocks noChangeArrowheads="1"/>
          </p:cNvSpPr>
          <p:nvPr/>
        </p:nvSpPr>
        <p:spPr bwMode="auto">
          <a:xfrm>
            <a:off x="6542088" y="3154363"/>
            <a:ext cx="103187" cy="13017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5767388" y="3211513"/>
            <a:ext cx="0" cy="10302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>
            <a:off x="6591300" y="3213100"/>
            <a:ext cx="0" cy="10302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5268913" y="4260850"/>
            <a:ext cx="790575" cy="7572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5483225" y="4413250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３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6342063" y="4262438"/>
            <a:ext cx="790575" cy="75723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6556375" y="4414838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４</a:t>
            </a:r>
          </a:p>
        </p:txBody>
      </p:sp>
      <p:sp>
        <p:nvSpPr>
          <p:cNvPr id="33823" name="AutoShape 31"/>
          <p:cNvSpPr>
            <a:spLocks/>
          </p:cNvSpPr>
          <p:nvPr/>
        </p:nvSpPr>
        <p:spPr bwMode="auto">
          <a:xfrm rot="5400000">
            <a:off x="6107113" y="4429125"/>
            <a:ext cx="376238" cy="2370137"/>
          </a:xfrm>
          <a:prstGeom prst="rightBrace">
            <a:avLst>
              <a:gd name="adj1" fmla="val 52496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5930900" y="5897563"/>
            <a:ext cx="7175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cdr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33825" name="AutoShape 33"/>
          <p:cNvSpPr>
            <a:spLocks/>
          </p:cNvSpPr>
          <p:nvPr/>
        </p:nvSpPr>
        <p:spPr bwMode="auto">
          <a:xfrm flipH="1">
            <a:off x="2066925" y="3352800"/>
            <a:ext cx="336550" cy="3235325"/>
          </a:xfrm>
          <a:prstGeom prst="rightBrace">
            <a:avLst>
              <a:gd name="adj1" fmla="val 80110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26" name="Text Box 34"/>
          <p:cNvSpPr txBox="1">
            <a:spLocks noChangeArrowheads="1"/>
          </p:cNvSpPr>
          <p:nvPr/>
        </p:nvSpPr>
        <p:spPr bwMode="auto">
          <a:xfrm>
            <a:off x="1274763" y="4721225"/>
            <a:ext cx="69373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car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3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例題３．ペアから構成されたペア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045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86001" y="1135901"/>
            <a:ext cx="7827963" cy="105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36851" y="2261438"/>
            <a:ext cx="7580313" cy="10763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a (cons (cons 1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                 (cons 3 4)))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55851" y="3591763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3102229" y="6348413"/>
            <a:ext cx="5278836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次は，例題４に進んでください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724164" y="4185488"/>
            <a:ext cx="6696075" cy="13827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(car 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(cdr a)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「例題３．ペアから構成されたペア」の手順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3267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411163"/>
            <a:ext cx="8602663" cy="605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2055813" y="935038"/>
            <a:ext cx="3040062" cy="138271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 flipV="1">
            <a:off x="5267325" y="2297113"/>
            <a:ext cx="735013" cy="55245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097588" y="2597150"/>
            <a:ext cx="22367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ペアの生成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351338" y="4110038"/>
            <a:ext cx="3057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表示されたペア</a:t>
            </a:r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 flipH="1" flipV="1">
            <a:off x="2995613" y="4064000"/>
            <a:ext cx="1233487" cy="3175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381000" y="3767138"/>
            <a:ext cx="2654300" cy="44608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7646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ja-JP" sz="4000"/>
              <a:t>(define a (cons (cons 1 2)</a:t>
            </a:r>
          </a:p>
          <a:p>
            <a:pPr eaLnBrk="1" hangingPunct="1">
              <a:buFontTx/>
              <a:buNone/>
            </a:pPr>
            <a:r>
              <a:rPr lang="en-US" altLang="ja-JP" sz="4000"/>
              <a:t>                         (cons 3 4)))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673225" y="4506913"/>
            <a:ext cx="6186488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ペアから構成されたペアは，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「</a:t>
            </a:r>
            <a:r>
              <a:rPr lang="en-US" altLang="ja-JP" sz="3600">
                <a:solidFill>
                  <a:schemeClr val="tx2"/>
                </a:solidFill>
              </a:rPr>
              <a:t>cons </a:t>
            </a:r>
            <a:r>
              <a:rPr lang="ja-JP" altLang="en-US" sz="3600">
                <a:solidFill>
                  <a:schemeClr val="tx2"/>
                </a:solidFill>
              </a:rPr>
              <a:t>の入れ子</a:t>
            </a:r>
            <a:r>
              <a:rPr lang="ja-JP" altLang="en-US" sz="3600"/>
              <a:t>」で書ける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例題３のプログラム例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1375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094038" y="2108200"/>
            <a:ext cx="2128837" cy="958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4159250" y="2108200"/>
            <a:ext cx="0" cy="958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3529013" y="2541588"/>
            <a:ext cx="134937" cy="165100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4" name="Oval 6"/>
          <p:cNvSpPr>
            <a:spLocks noChangeArrowheads="1"/>
          </p:cNvSpPr>
          <p:nvPr/>
        </p:nvSpPr>
        <p:spPr bwMode="auto">
          <a:xfrm>
            <a:off x="4602163" y="2543175"/>
            <a:ext cx="134937" cy="165100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3589338" y="2616200"/>
            <a:ext cx="0" cy="13049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4662488" y="2617788"/>
            <a:ext cx="1154112" cy="15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5832475" y="2122488"/>
            <a:ext cx="974725" cy="9588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1843088" y="2635250"/>
            <a:ext cx="1243012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6069013" y="2192338"/>
            <a:ext cx="549275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>
                <a:solidFill>
                  <a:schemeClr val="tx2"/>
                </a:solidFill>
              </a:rPr>
              <a:t>'c</a:t>
            </a:r>
          </a:p>
        </p:txBody>
      </p:sp>
      <p:sp>
        <p:nvSpPr>
          <p:cNvPr id="37900" name="AutoShape 12"/>
          <p:cNvSpPr>
            <a:spLocks/>
          </p:cNvSpPr>
          <p:nvPr/>
        </p:nvSpPr>
        <p:spPr bwMode="auto">
          <a:xfrm flipH="1">
            <a:off x="1935163" y="2801938"/>
            <a:ext cx="255587" cy="3862387"/>
          </a:xfrm>
          <a:prstGeom prst="rightBrace">
            <a:avLst>
              <a:gd name="adj1" fmla="val 125932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1127125" y="4405313"/>
            <a:ext cx="6937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car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37902" name="AutoShape 14"/>
          <p:cNvSpPr>
            <a:spLocks/>
          </p:cNvSpPr>
          <p:nvPr/>
        </p:nvSpPr>
        <p:spPr bwMode="auto">
          <a:xfrm rot="5400000">
            <a:off x="5603875" y="2297113"/>
            <a:ext cx="376237" cy="2370138"/>
          </a:xfrm>
          <a:prstGeom prst="rightBrace">
            <a:avLst>
              <a:gd name="adj1" fmla="val 52497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5427663" y="3765550"/>
            <a:ext cx="7175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cdr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27300" y="3932238"/>
            <a:ext cx="2128838" cy="9588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>
            <a:off x="3592513" y="3932238"/>
            <a:ext cx="0" cy="9588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7906" name="Oval 18"/>
          <p:cNvSpPr>
            <a:spLocks noChangeArrowheads="1"/>
          </p:cNvSpPr>
          <p:nvPr/>
        </p:nvSpPr>
        <p:spPr bwMode="auto">
          <a:xfrm>
            <a:off x="2962275" y="4365625"/>
            <a:ext cx="134938" cy="16510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907" name="Oval 19"/>
          <p:cNvSpPr>
            <a:spLocks noChangeArrowheads="1"/>
          </p:cNvSpPr>
          <p:nvPr/>
        </p:nvSpPr>
        <p:spPr bwMode="auto">
          <a:xfrm>
            <a:off x="4035425" y="4367213"/>
            <a:ext cx="134938" cy="16510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>
            <a:off x="3022600" y="4440238"/>
            <a:ext cx="0" cy="13049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4095750" y="4441825"/>
            <a:ext cx="0" cy="13049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2435225" y="5716588"/>
            <a:ext cx="974725" cy="9588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911" name="Rectangle 23"/>
          <p:cNvSpPr>
            <a:spLocks noChangeArrowheads="1"/>
          </p:cNvSpPr>
          <p:nvPr/>
        </p:nvSpPr>
        <p:spPr bwMode="auto">
          <a:xfrm>
            <a:off x="3773488" y="5738813"/>
            <a:ext cx="974725" cy="9588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2670175" y="5800725"/>
            <a:ext cx="5810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>
                <a:solidFill>
                  <a:srgbClr val="008000"/>
                </a:solidFill>
              </a:rPr>
              <a:t>'a</a:t>
            </a: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4000500" y="5816600"/>
            <a:ext cx="6064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>
                <a:solidFill>
                  <a:srgbClr val="008000"/>
                </a:solidFill>
              </a:rPr>
              <a:t>'b</a:t>
            </a:r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(cons (cons 'a 'b) 'c) </a:t>
            </a:r>
            <a:r>
              <a:rPr lang="ja-JP" altLang="en-US" sz="4000" dirty="0"/>
              <a:t>の箱とポインタ記法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9530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2414588" y="2063750"/>
            <a:ext cx="2128837" cy="958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479800" y="2063750"/>
            <a:ext cx="0" cy="958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2849563" y="2497138"/>
            <a:ext cx="134937" cy="165100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8" name="Oval 6"/>
          <p:cNvSpPr>
            <a:spLocks noChangeArrowheads="1"/>
          </p:cNvSpPr>
          <p:nvPr/>
        </p:nvSpPr>
        <p:spPr bwMode="auto">
          <a:xfrm>
            <a:off x="3922713" y="2498725"/>
            <a:ext cx="134937" cy="165100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2909888" y="2571750"/>
            <a:ext cx="0" cy="13049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>
            <a:off x="3983038" y="2573338"/>
            <a:ext cx="1154112" cy="15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2395538" y="3908425"/>
            <a:ext cx="974725" cy="9588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1176338" y="2590800"/>
            <a:ext cx="1243012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23" name="AutoShape 11"/>
          <p:cNvSpPr>
            <a:spLocks/>
          </p:cNvSpPr>
          <p:nvPr/>
        </p:nvSpPr>
        <p:spPr bwMode="auto">
          <a:xfrm flipH="1">
            <a:off x="1692275" y="2819400"/>
            <a:ext cx="276225" cy="2012950"/>
          </a:xfrm>
          <a:prstGeom prst="rightBrace">
            <a:avLst>
              <a:gd name="adj1" fmla="val 60728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904875" y="3592513"/>
            <a:ext cx="6937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car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38925" name="AutoShape 13"/>
          <p:cNvSpPr>
            <a:spLocks/>
          </p:cNvSpPr>
          <p:nvPr/>
        </p:nvSpPr>
        <p:spPr bwMode="auto">
          <a:xfrm rot="5400000">
            <a:off x="6067425" y="4144963"/>
            <a:ext cx="376237" cy="2370138"/>
          </a:xfrm>
          <a:prstGeom prst="rightBrace">
            <a:avLst>
              <a:gd name="adj1" fmla="val 52497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5891213" y="5613400"/>
            <a:ext cx="7175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cdr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38927" name="Rectangle 15"/>
          <p:cNvSpPr>
            <a:spLocks noChangeArrowheads="1"/>
          </p:cNvSpPr>
          <p:nvPr/>
        </p:nvSpPr>
        <p:spPr bwMode="auto">
          <a:xfrm>
            <a:off x="5151438" y="2058988"/>
            <a:ext cx="2128837" cy="9588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>
            <a:off x="6216650" y="2058988"/>
            <a:ext cx="0" cy="95885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29" name="Oval 17"/>
          <p:cNvSpPr>
            <a:spLocks noChangeArrowheads="1"/>
          </p:cNvSpPr>
          <p:nvPr/>
        </p:nvSpPr>
        <p:spPr bwMode="auto">
          <a:xfrm>
            <a:off x="5586413" y="2492375"/>
            <a:ext cx="134937" cy="1651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30" name="Oval 18"/>
          <p:cNvSpPr>
            <a:spLocks noChangeArrowheads="1"/>
          </p:cNvSpPr>
          <p:nvPr/>
        </p:nvSpPr>
        <p:spPr bwMode="auto">
          <a:xfrm>
            <a:off x="6659563" y="2493963"/>
            <a:ext cx="134937" cy="1651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31" name="Line 19"/>
          <p:cNvSpPr>
            <a:spLocks noChangeShapeType="1"/>
          </p:cNvSpPr>
          <p:nvPr/>
        </p:nvSpPr>
        <p:spPr bwMode="auto">
          <a:xfrm>
            <a:off x="5646738" y="2566988"/>
            <a:ext cx="0" cy="13049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>
            <a:off x="6719888" y="2568575"/>
            <a:ext cx="0" cy="13049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33" name="Rectangle 21"/>
          <p:cNvSpPr>
            <a:spLocks noChangeArrowheads="1"/>
          </p:cNvSpPr>
          <p:nvPr/>
        </p:nvSpPr>
        <p:spPr bwMode="auto">
          <a:xfrm>
            <a:off x="5059363" y="3843338"/>
            <a:ext cx="974725" cy="9588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6397625" y="3865563"/>
            <a:ext cx="974725" cy="9588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2595563" y="4003675"/>
            <a:ext cx="5810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>
                <a:solidFill>
                  <a:srgbClr val="008000"/>
                </a:solidFill>
              </a:rPr>
              <a:t>'a</a:t>
            </a:r>
          </a:p>
        </p:txBody>
      </p:sp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5305425" y="3970338"/>
            <a:ext cx="606425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>
                <a:solidFill>
                  <a:schemeClr val="tx2"/>
                </a:solidFill>
              </a:rPr>
              <a:t>'b</a:t>
            </a:r>
          </a:p>
        </p:txBody>
      </p: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6602413" y="3978275"/>
            <a:ext cx="54927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>
                <a:solidFill>
                  <a:schemeClr val="tx2"/>
                </a:solidFill>
              </a:rPr>
              <a:t>'c</a:t>
            </a:r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(cons 'a (cons 'b 'c)) </a:t>
            </a:r>
            <a:r>
              <a:rPr lang="ja-JP" altLang="en-US" sz="4000" dirty="0"/>
              <a:t>の箱とポインタ記法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7719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00" y="981075"/>
            <a:ext cx="6719888" cy="571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cons </a:t>
            </a:r>
            <a:r>
              <a:rPr lang="ja-JP" altLang="en-US" dirty="0"/>
              <a:t>によるペアの表記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3973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1189038"/>
            <a:ext cx="8475662" cy="54483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sz="3600"/>
              <a:t>例題３のペアについて，</a:t>
            </a:r>
            <a:r>
              <a:rPr lang="en-US" altLang="ja-JP" sz="3600"/>
              <a:t>car </a:t>
            </a:r>
            <a:r>
              <a:rPr lang="ja-JP" altLang="en-US" sz="3600"/>
              <a:t>と </a:t>
            </a:r>
            <a:r>
              <a:rPr lang="en-US" altLang="ja-JP" sz="3600"/>
              <a:t>cdr </a:t>
            </a:r>
            <a:r>
              <a:rPr lang="ja-JP" altLang="en-US" sz="3600"/>
              <a:t>を組み合わせて，「１」，「２」，「３」，「４」を得る</a:t>
            </a:r>
            <a:endParaRPr lang="en-US" altLang="ja-JP" sz="360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		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3132138" y="2938463"/>
            <a:ext cx="1630362" cy="7572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3948113" y="2938463"/>
            <a:ext cx="0" cy="757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0966" name="Oval 6"/>
          <p:cNvSpPr>
            <a:spLocks noChangeArrowheads="1"/>
          </p:cNvSpPr>
          <p:nvPr/>
        </p:nvSpPr>
        <p:spPr bwMode="auto">
          <a:xfrm>
            <a:off x="3465513" y="3279775"/>
            <a:ext cx="103187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4286250" y="3281363"/>
            <a:ext cx="103188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3511550" y="3338513"/>
            <a:ext cx="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4332288" y="3340100"/>
            <a:ext cx="884237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>
            <a:off x="2174875" y="3354388"/>
            <a:ext cx="9509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grpSp>
        <p:nvGrpSpPr>
          <p:cNvPr id="40971" name="Group 11"/>
          <p:cNvGrpSpPr>
            <a:grpSpLocks/>
          </p:cNvGrpSpPr>
          <p:nvPr/>
        </p:nvGrpSpPr>
        <p:grpSpPr bwMode="auto">
          <a:xfrm>
            <a:off x="2703513" y="4384675"/>
            <a:ext cx="1630362" cy="1430338"/>
            <a:chOff x="1147" y="2000"/>
            <a:chExt cx="1027" cy="901"/>
          </a:xfrm>
        </p:grpSpPr>
        <p:sp>
          <p:nvSpPr>
            <p:cNvPr id="40988" name="Rectangle 12"/>
            <p:cNvSpPr>
              <a:spLocks noChangeArrowheads="1"/>
            </p:cNvSpPr>
            <p:nvPr/>
          </p:nvSpPr>
          <p:spPr bwMode="auto">
            <a:xfrm>
              <a:off x="1147" y="2000"/>
              <a:ext cx="1027" cy="47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40989" name="Line 13"/>
            <p:cNvSpPr>
              <a:spLocks noChangeShapeType="1"/>
            </p:cNvSpPr>
            <p:nvPr/>
          </p:nvSpPr>
          <p:spPr bwMode="auto">
            <a:xfrm>
              <a:off x="1661" y="2000"/>
              <a:ext cx="0" cy="4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40990" name="Oval 14"/>
            <p:cNvSpPr>
              <a:spLocks noChangeArrowheads="1"/>
            </p:cNvSpPr>
            <p:nvPr/>
          </p:nvSpPr>
          <p:spPr bwMode="auto">
            <a:xfrm>
              <a:off x="1357" y="2215"/>
              <a:ext cx="65" cy="82"/>
            </a:xfrm>
            <a:prstGeom prst="ellipse">
              <a:avLst/>
            </a:prstGeom>
            <a:solidFill>
              <a:srgbClr val="100070"/>
            </a:solidFill>
            <a:ln w="28575">
              <a:solidFill>
                <a:srgbClr val="10007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40991" name="Oval 15"/>
            <p:cNvSpPr>
              <a:spLocks noChangeArrowheads="1"/>
            </p:cNvSpPr>
            <p:nvPr/>
          </p:nvSpPr>
          <p:spPr bwMode="auto">
            <a:xfrm>
              <a:off x="1874" y="2216"/>
              <a:ext cx="65" cy="82"/>
            </a:xfrm>
            <a:prstGeom prst="ellipse">
              <a:avLst/>
            </a:prstGeom>
            <a:solidFill>
              <a:srgbClr val="100070"/>
            </a:solidFill>
            <a:ln w="28575">
              <a:solidFill>
                <a:srgbClr val="10007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40992" name="Line 16"/>
            <p:cNvSpPr>
              <a:spLocks noChangeShapeType="1"/>
            </p:cNvSpPr>
            <p:nvPr/>
          </p:nvSpPr>
          <p:spPr bwMode="auto">
            <a:xfrm>
              <a:off x="1386" y="2252"/>
              <a:ext cx="0" cy="6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sp>
        <p:nvSpPr>
          <p:cNvPr id="40972" name="Line 17"/>
          <p:cNvSpPr>
            <a:spLocks noChangeShapeType="1"/>
          </p:cNvSpPr>
          <p:nvPr/>
        </p:nvSpPr>
        <p:spPr bwMode="auto">
          <a:xfrm>
            <a:off x="3906838" y="4786313"/>
            <a:ext cx="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0973" name="Rectangle 18"/>
          <p:cNvSpPr>
            <a:spLocks noChangeArrowheads="1"/>
          </p:cNvSpPr>
          <p:nvPr/>
        </p:nvSpPr>
        <p:spPr bwMode="auto">
          <a:xfrm>
            <a:off x="2584450" y="5834063"/>
            <a:ext cx="790575" cy="7572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74" name="Text Box 19"/>
          <p:cNvSpPr txBox="1">
            <a:spLocks noChangeArrowheads="1"/>
          </p:cNvSpPr>
          <p:nvPr/>
        </p:nvSpPr>
        <p:spPr bwMode="auto">
          <a:xfrm>
            <a:off x="2798763" y="5986463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/>
              <a:t>１</a:t>
            </a:r>
          </a:p>
        </p:txBody>
      </p:sp>
      <p:sp>
        <p:nvSpPr>
          <p:cNvPr id="40975" name="Rectangle 20"/>
          <p:cNvSpPr>
            <a:spLocks noChangeArrowheads="1"/>
          </p:cNvSpPr>
          <p:nvPr/>
        </p:nvSpPr>
        <p:spPr bwMode="auto">
          <a:xfrm>
            <a:off x="3657600" y="5835650"/>
            <a:ext cx="790575" cy="757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76" name="Text Box 21"/>
          <p:cNvSpPr txBox="1">
            <a:spLocks noChangeArrowheads="1"/>
          </p:cNvSpPr>
          <p:nvPr/>
        </p:nvSpPr>
        <p:spPr bwMode="auto">
          <a:xfrm>
            <a:off x="3871913" y="5988050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/>
              <a:t>２</a:t>
            </a:r>
          </a:p>
        </p:txBody>
      </p:sp>
      <p:grpSp>
        <p:nvGrpSpPr>
          <p:cNvPr id="40977" name="Group 22"/>
          <p:cNvGrpSpPr>
            <a:grpSpLocks/>
          </p:cNvGrpSpPr>
          <p:nvPr/>
        </p:nvGrpSpPr>
        <p:grpSpPr bwMode="auto">
          <a:xfrm>
            <a:off x="5227638" y="2921000"/>
            <a:ext cx="1630362" cy="1430338"/>
            <a:chOff x="1147" y="2000"/>
            <a:chExt cx="1027" cy="901"/>
          </a:xfrm>
        </p:grpSpPr>
        <p:sp>
          <p:nvSpPr>
            <p:cNvPr id="40983" name="Rectangle 23"/>
            <p:cNvSpPr>
              <a:spLocks noChangeArrowheads="1"/>
            </p:cNvSpPr>
            <p:nvPr/>
          </p:nvSpPr>
          <p:spPr bwMode="auto">
            <a:xfrm>
              <a:off x="1147" y="2000"/>
              <a:ext cx="1027" cy="47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40984" name="Line 24"/>
            <p:cNvSpPr>
              <a:spLocks noChangeShapeType="1"/>
            </p:cNvSpPr>
            <p:nvPr/>
          </p:nvSpPr>
          <p:spPr bwMode="auto">
            <a:xfrm>
              <a:off x="1661" y="2000"/>
              <a:ext cx="0" cy="4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40985" name="Oval 25"/>
            <p:cNvSpPr>
              <a:spLocks noChangeArrowheads="1"/>
            </p:cNvSpPr>
            <p:nvPr/>
          </p:nvSpPr>
          <p:spPr bwMode="auto">
            <a:xfrm>
              <a:off x="1357" y="2215"/>
              <a:ext cx="65" cy="82"/>
            </a:xfrm>
            <a:prstGeom prst="ellipse">
              <a:avLst/>
            </a:prstGeom>
            <a:solidFill>
              <a:srgbClr val="100070"/>
            </a:solidFill>
            <a:ln w="28575">
              <a:solidFill>
                <a:srgbClr val="10007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40986" name="Oval 26"/>
            <p:cNvSpPr>
              <a:spLocks noChangeArrowheads="1"/>
            </p:cNvSpPr>
            <p:nvPr/>
          </p:nvSpPr>
          <p:spPr bwMode="auto">
            <a:xfrm>
              <a:off x="1874" y="2216"/>
              <a:ext cx="65" cy="82"/>
            </a:xfrm>
            <a:prstGeom prst="ellipse">
              <a:avLst/>
            </a:prstGeom>
            <a:solidFill>
              <a:srgbClr val="100070"/>
            </a:solidFill>
            <a:ln w="28575">
              <a:solidFill>
                <a:srgbClr val="10007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40987" name="Line 27"/>
            <p:cNvSpPr>
              <a:spLocks noChangeShapeType="1"/>
            </p:cNvSpPr>
            <p:nvPr/>
          </p:nvSpPr>
          <p:spPr bwMode="auto">
            <a:xfrm>
              <a:off x="1386" y="2252"/>
              <a:ext cx="0" cy="6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sp>
        <p:nvSpPr>
          <p:cNvPr id="40978" name="Line 28"/>
          <p:cNvSpPr>
            <a:spLocks noChangeShapeType="1"/>
          </p:cNvSpPr>
          <p:nvPr/>
        </p:nvSpPr>
        <p:spPr bwMode="auto">
          <a:xfrm>
            <a:off x="6430963" y="3322638"/>
            <a:ext cx="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0979" name="Rectangle 29"/>
          <p:cNvSpPr>
            <a:spLocks noChangeArrowheads="1"/>
          </p:cNvSpPr>
          <p:nvPr/>
        </p:nvSpPr>
        <p:spPr bwMode="auto">
          <a:xfrm>
            <a:off x="5108575" y="4370388"/>
            <a:ext cx="790575" cy="7572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80" name="Text Box 30"/>
          <p:cNvSpPr txBox="1">
            <a:spLocks noChangeArrowheads="1"/>
          </p:cNvSpPr>
          <p:nvPr/>
        </p:nvSpPr>
        <p:spPr bwMode="auto">
          <a:xfrm>
            <a:off x="5322888" y="4522788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/>
              <a:t>３</a:t>
            </a:r>
          </a:p>
        </p:txBody>
      </p:sp>
      <p:sp>
        <p:nvSpPr>
          <p:cNvPr id="40981" name="Rectangle 31"/>
          <p:cNvSpPr>
            <a:spLocks noChangeArrowheads="1"/>
          </p:cNvSpPr>
          <p:nvPr/>
        </p:nvSpPr>
        <p:spPr bwMode="auto">
          <a:xfrm>
            <a:off x="6181725" y="4371975"/>
            <a:ext cx="790575" cy="757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82" name="Text Box 32"/>
          <p:cNvSpPr txBox="1">
            <a:spLocks noChangeArrowheads="1"/>
          </p:cNvSpPr>
          <p:nvPr/>
        </p:nvSpPr>
        <p:spPr bwMode="auto">
          <a:xfrm>
            <a:off x="6396038" y="4524375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/>
              <a:t>４</a:t>
            </a:r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例題４．</a:t>
            </a:r>
            <a:r>
              <a:rPr lang="en-US" altLang="ja-JP" dirty="0"/>
              <a:t>car </a:t>
            </a:r>
            <a:r>
              <a:rPr lang="ja-JP" altLang="en-US" dirty="0"/>
              <a:t>と </a:t>
            </a:r>
            <a:r>
              <a:rPr lang="en-US" altLang="ja-JP" dirty="0" err="1"/>
              <a:t>cdr</a:t>
            </a:r>
            <a:r>
              <a:rPr lang="en-US" altLang="ja-JP" dirty="0"/>
              <a:t> </a:t>
            </a:r>
            <a:r>
              <a:rPr lang="ja-JP" altLang="en-US" dirty="0"/>
              <a:t>の組み合わせ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0368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36526" y="644893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87376" y="1770431"/>
            <a:ext cx="7580312" cy="9556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a (cons (cons 1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            (cons 3 4)))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79388" y="2775318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102229" y="6286500"/>
            <a:ext cx="5189080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次は，例題４に進んでください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600076" y="3397618"/>
            <a:ext cx="6696075" cy="28321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(car (car a))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(cdr (car a))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(car (cdr a))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(cdr (cdr a))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(caar a)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(cdar a)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(cadr a)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(cddr a)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「例題３．</a:t>
            </a:r>
            <a:r>
              <a:rPr lang="en-US" altLang="ja-JP" sz="3200" dirty="0"/>
              <a:t>car </a:t>
            </a:r>
            <a:r>
              <a:rPr lang="ja-JP" altLang="en-US" sz="3200" dirty="0"/>
              <a:t>と </a:t>
            </a:r>
            <a:r>
              <a:rPr lang="en-US" altLang="ja-JP" sz="3200" dirty="0" err="1"/>
              <a:t>cdr</a:t>
            </a:r>
            <a:r>
              <a:rPr lang="en-US" altLang="ja-JP" sz="3200" dirty="0"/>
              <a:t> </a:t>
            </a:r>
            <a:r>
              <a:rPr lang="ja-JP" altLang="en-US" sz="3200" dirty="0"/>
              <a:t>の組み合わせ」の手順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307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304800"/>
            <a:ext cx="7532687" cy="642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91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363788" y="2700338"/>
            <a:ext cx="111283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3300"/>
                </a:solidFill>
              </a:rPr>
              <a:t>apple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057775" y="2754313"/>
            <a:ext cx="809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3300"/>
                </a:solidFill>
              </a:rPr>
              <a:t>100</a:t>
            </a:r>
          </a:p>
        </p:txBody>
      </p:sp>
      <p:sp>
        <p:nvSpPr>
          <p:cNvPr id="7173" name="AutoShape 5"/>
          <p:cNvSpPr>
            <a:spLocks/>
          </p:cNvSpPr>
          <p:nvPr/>
        </p:nvSpPr>
        <p:spPr bwMode="auto">
          <a:xfrm rot="5400000">
            <a:off x="2890044" y="3275806"/>
            <a:ext cx="285750" cy="1544638"/>
          </a:xfrm>
          <a:prstGeom prst="rightBrace">
            <a:avLst>
              <a:gd name="adj1" fmla="val 4504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701925" y="4256088"/>
            <a:ext cx="6937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car</a:t>
            </a:r>
            <a:endParaRPr lang="ja-JP" altLang="en-US"/>
          </a:p>
        </p:txBody>
      </p:sp>
      <p:sp>
        <p:nvSpPr>
          <p:cNvPr id="7175" name="AutoShape 7"/>
          <p:cNvSpPr>
            <a:spLocks/>
          </p:cNvSpPr>
          <p:nvPr/>
        </p:nvSpPr>
        <p:spPr bwMode="auto">
          <a:xfrm rot="5400000">
            <a:off x="5320507" y="3277394"/>
            <a:ext cx="285750" cy="1544637"/>
          </a:xfrm>
          <a:prstGeom prst="rightBrace">
            <a:avLst>
              <a:gd name="adj1" fmla="val 4504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118100" y="4271963"/>
            <a:ext cx="7175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cdr</a:t>
            </a:r>
            <a:endParaRPr lang="ja-JP" altLang="en-US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15913" y="5524500"/>
            <a:ext cx="7366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ペアとは</a:t>
            </a:r>
            <a:r>
              <a:rPr lang="ja-JP" altLang="en-US" sz="2800"/>
              <a:t>：　２つの構成部分のペアのこと．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　　　　　　　</a:t>
            </a:r>
            <a:r>
              <a:rPr lang="en-US" altLang="ja-JP" sz="2800"/>
              <a:t>car </a:t>
            </a:r>
            <a:r>
              <a:rPr lang="ja-JP" altLang="en-US" sz="2800"/>
              <a:t>と </a:t>
            </a:r>
            <a:r>
              <a:rPr lang="en-US" altLang="ja-JP" sz="2800"/>
              <a:t>cdr </a:t>
            </a:r>
            <a:r>
              <a:rPr lang="ja-JP" altLang="en-US" sz="2800"/>
              <a:t>に分かれる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57225" y="1484313"/>
            <a:ext cx="3057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単純なペアの例</a:t>
            </a:r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2112963" y="2459038"/>
            <a:ext cx="1722437" cy="1139825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4592638" y="2447925"/>
            <a:ext cx="1722437" cy="1139825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V="1">
            <a:off x="3806825" y="3013075"/>
            <a:ext cx="765175" cy="1428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ペアとは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9862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3" y="155575"/>
            <a:ext cx="7726362" cy="659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7836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ja-JP" sz="4000"/>
              <a:t>(define a (cons (cons 1 2)</a:t>
            </a:r>
          </a:p>
          <a:p>
            <a:pPr eaLnBrk="1" hangingPunct="1">
              <a:buFontTx/>
              <a:buNone/>
            </a:pPr>
            <a:r>
              <a:rPr lang="en-US" altLang="ja-JP" sz="4000"/>
              <a:t>                         (cons 3 4)))</a:t>
            </a:r>
          </a:p>
          <a:p>
            <a:pPr eaLnBrk="1" hangingPunct="1">
              <a:buFontTx/>
              <a:buNone/>
            </a:pPr>
            <a:r>
              <a:rPr lang="en-US" altLang="ja-JP" sz="4000"/>
              <a:t>(car (car a))</a:t>
            </a:r>
          </a:p>
          <a:p>
            <a:pPr eaLnBrk="1" hangingPunct="1">
              <a:buFontTx/>
              <a:buNone/>
            </a:pPr>
            <a:r>
              <a:rPr lang="en-US" altLang="ja-JP" sz="4000"/>
              <a:t>(cdr (car a))</a:t>
            </a:r>
          </a:p>
          <a:p>
            <a:pPr eaLnBrk="1" hangingPunct="1">
              <a:buFontTx/>
              <a:buNone/>
            </a:pPr>
            <a:r>
              <a:rPr lang="en-US" altLang="ja-JP" sz="4000"/>
              <a:t>(car (cdr a))</a:t>
            </a:r>
          </a:p>
          <a:p>
            <a:pPr eaLnBrk="1" hangingPunct="1">
              <a:buFontTx/>
              <a:buNone/>
            </a:pPr>
            <a:r>
              <a:rPr lang="en-US" altLang="ja-JP" sz="4000"/>
              <a:t>(cdr (cdr a))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例題４のプログラム例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3633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1189038"/>
            <a:ext cx="8475662" cy="54483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endParaRPr lang="ja-JP" altLang="en-US" sz="360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		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2884488" y="1852613"/>
            <a:ext cx="1630362" cy="7572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3700463" y="1852613"/>
            <a:ext cx="0" cy="757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86" name="Oval 6"/>
          <p:cNvSpPr>
            <a:spLocks noChangeArrowheads="1"/>
          </p:cNvSpPr>
          <p:nvPr/>
        </p:nvSpPr>
        <p:spPr bwMode="auto">
          <a:xfrm>
            <a:off x="3217863" y="2193925"/>
            <a:ext cx="103187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87" name="Oval 7"/>
          <p:cNvSpPr>
            <a:spLocks noChangeArrowheads="1"/>
          </p:cNvSpPr>
          <p:nvPr/>
        </p:nvSpPr>
        <p:spPr bwMode="auto">
          <a:xfrm>
            <a:off x="4038600" y="2195513"/>
            <a:ext cx="103188" cy="13017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>
            <a:off x="3263900" y="2252663"/>
            <a:ext cx="0" cy="10302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4084638" y="2254250"/>
            <a:ext cx="884237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1927225" y="2268538"/>
            <a:ext cx="9509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2455863" y="3298825"/>
            <a:ext cx="1630362" cy="757238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3271838" y="3298825"/>
            <a:ext cx="0" cy="7572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2789238" y="3640138"/>
            <a:ext cx="103187" cy="13017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94" name="Oval 14"/>
          <p:cNvSpPr>
            <a:spLocks noChangeArrowheads="1"/>
          </p:cNvSpPr>
          <p:nvPr/>
        </p:nvSpPr>
        <p:spPr bwMode="auto">
          <a:xfrm>
            <a:off x="3609975" y="3641725"/>
            <a:ext cx="103188" cy="13017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835275" y="3698875"/>
            <a:ext cx="0" cy="10302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3659188" y="3700463"/>
            <a:ext cx="0" cy="10302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2336800" y="4748213"/>
            <a:ext cx="790575" cy="75723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2551113" y="4900613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008000"/>
                </a:solidFill>
              </a:rPr>
              <a:t>１</a:t>
            </a:r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3409950" y="4749800"/>
            <a:ext cx="790575" cy="757238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3624263" y="4902200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008000"/>
                </a:solidFill>
              </a:rPr>
              <a:t>２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4979988" y="1835150"/>
            <a:ext cx="1630362" cy="7572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102" name="Line 22"/>
          <p:cNvSpPr>
            <a:spLocks noChangeShapeType="1"/>
          </p:cNvSpPr>
          <p:nvPr/>
        </p:nvSpPr>
        <p:spPr bwMode="auto">
          <a:xfrm>
            <a:off x="5795963" y="1835150"/>
            <a:ext cx="0" cy="7572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103" name="Oval 23"/>
          <p:cNvSpPr>
            <a:spLocks noChangeArrowheads="1"/>
          </p:cNvSpPr>
          <p:nvPr/>
        </p:nvSpPr>
        <p:spPr bwMode="auto">
          <a:xfrm>
            <a:off x="5313363" y="2176463"/>
            <a:ext cx="103187" cy="13017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104" name="Oval 24"/>
          <p:cNvSpPr>
            <a:spLocks noChangeArrowheads="1"/>
          </p:cNvSpPr>
          <p:nvPr/>
        </p:nvSpPr>
        <p:spPr bwMode="auto">
          <a:xfrm>
            <a:off x="6134100" y="2178050"/>
            <a:ext cx="103188" cy="13017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105" name="Line 25"/>
          <p:cNvSpPr>
            <a:spLocks noChangeShapeType="1"/>
          </p:cNvSpPr>
          <p:nvPr/>
        </p:nvSpPr>
        <p:spPr bwMode="auto">
          <a:xfrm>
            <a:off x="5359400" y="2235200"/>
            <a:ext cx="0" cy="10302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106" name="Line 26"/>
          <p:cNvSpPr>
            <a:spLocks noChangeShapeType="1"/>
          </p:cNvSpPr>
          <p:nvPr/>
        </p:nvSpPr>
        <p:spPr bwMode="auto">
          <a:xfrm>
            <a:off x="6183313" y="2236788"/>
            <a:ext cx="0" cy="10302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4860925" y="3284538"/>
            <a:ext cx="790575" cy="75723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5075238" y="3436938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３</a:t>
            </a:r>
          </a:p>
        </p:txBody>
      </p:sp>
      <p:sp>
        <p:nvSpPr>
          <p:cNvPr id="46109" name="Rectangle 29"/>
          <p:cNvSpPr>
            <a:spLocks noChangeArrowheads="1"/>
          </p:cNvSpPr>
          <p:nvPr/>
        </p:nvSpPr>
        <p:spPr bwMode="auto">
          <a:xfrm>
            <a:off x="5934075" y="3286125"/>
            <a:ext cx="790575" cy="7572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6148388" y="3438525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４</a:t>
            </a:r>
          </a:p>
        </p:txBody>
      </p:sp>
      <p:sp>
        <p:nvSpPr>
          <p:cNvPr id="46111" name="AutoShape 31"/>
          <p:cNvSpPr>
            <a:spLocks/>
          </p:cNvSpPr>
          <p:nvPr/>
        </p:nvSpPr>
        <p:spPr bwMode="auto">
          <a:xfrm rot="5400000">
            <a:off x="2400300" y="5086350"/>
            <a:ext cx="247650" cy="1371600"/>
          </a:xfrm>
          <a:prstGeom prst="rightBrace">
            <a:avLst>
              <a:gd name="adj1" fmla="val 4615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112" name="AutoShape 32"/>
          <p:cNvSpPr>
            <a:spLocks/>
          </p:cNvSpPr>
          <p:nvPr/>
        </p:nvSpPr>
        <p:spPr bwMode="auto">
          <a:xfrm rot="5400000">
            <a:off x="3911600" y="5092700"/>
            <a:ext cx="247650" cy="1371600"/>
          </a:xfrm>
          <a:prstGeom prst="rightBrace">
            <a:avLst>
              <a:gd name="adj1" fmla="val 4615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113" name="AutoShape 33"/>
          <p:cNvSpPr>
            <a:spLocks/>
          </p:cNvSpPr>
          <p:nvPr/>
        </p:nvSpPr>
        <p:spPr bwMode="auto">
          <a:xfrm rot="5400000">
            <a:off x="4940300" y="3683000"/>
            <a:ext cx="247650" cy="1371600"/>
          </a:xfrm>
          <a:prstGeom prst="rightBrace">
            <a:avLst>
              <a:gd name="adj1" fmla="val 4615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114" name="AutoShape 34"/>
          <p:cNvSpPr>
            <a:spLocks/>
          </p:cNvSpPr>
          <p:nvPr/>
        </p:nvSpPr>
        <p:spPr bwMode="auto">
          <a:xfrm rot="5400000">
            <a:off x="6451600" y="3689350"/>
            <a:ext cx="247650" cy="1371600"/>
          </a:xfrm>
          <a:prstGeom prst="rightBrace">
            <a:avLst>
              <a:gd name="adj1" fmla="val 4615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115" name="Text Box 35"/>
          <p:cNvSpPr txBox="1">
            <a:spLocks noChangeArrowheads="1"/>
          </p:cNvSpPr>
          <p:nvPr/>
        </p:nvSpPr>
        <p:spPr bwMode="auto">
          <a:xfrm>
            <a:off x="1069975" y="5943600"/>
            <a:ext cx="2101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(car (car a))</a:t>
            </a: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3305175" y="5930900"/>
            <a:ext cx="2124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(cdr (car a))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3705225" y="4406900"/>
            <a:ext cx="2124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(car (cdr a))</a:t>
            </a:r>
          </a:p>
        </p:txBody>
      </p:sp>
      <p:sp>
        <p:nvSpPr>
          <p:cNvPr id="46118" name="Text Box 38"/>
          <p:cNvSpPr txBox="1">
            <a:spLocks noChangeArrowheads="1"/>
          </p:cNvSpPr>
          <p:nvPr/>
        </p:nvSpPr>
        <p:spPr bwMode="auto">
          <a:xfrm>
            <a:off x="5940425" y="4394200"/>
            <a:ext cx="2146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(cdr (cdr a))</a:t>
            </a:r>
          </a:p>
        </p:txBody>
      </p:sp>
      <p:sp>
        <p:nvSpPr>
          <p:cNvPr id="4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car, </a:t>
            </a:r>
            <a:r>
              <a:rPr lang="en-US" altLang="ja-JP" dirty="0" err="1"/>
              <a:t>cdr</a:t>
            </a:r>
            <a:r>
              <a:rPr lang="en-US" altLang="ja-JP" dirty="0"/>
              <a:t> </a:t>
            </a:r>
            <a:r>
              <a:rPr lang="ja-JP" altLang="en-US" dirty="0"/>
              <a:t>の組み合わせ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3995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86725" cy="4114800"/>
          </a:xfrm>
        </p:spPr>
        <p:txBody>
          <a:bodyPr/>
          <a:lstStyle/>
          <a:p>
            <a:pPr eaLnBrk="1" hangingPunct="1"/>
            <a:r>
              <a:rPr lang="en-US" altLang="ja-JP">
                <a:solidFill>
                  <a:schemeClr val="accent2"/>
                </a:solidFill>
              </a:rPr>
              <a:t>(caar pair)</a:t>
            </a:r>
          </a:p>
          <a:p>
            <a:pPr eaLnBrk="1" hangingPunct="1"/>
            <a:r>
              <a:rPr lang="en-US" altLang="ja-JP">
                <a:solidFill>
                  <a:schemeClr val="accent2"/>
                </a:solidFill>
              </a:rPr>
              <a:t>(cadr pair)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...</a:t>
            </a:r>
          </a:p>
          <a:p>
            <a:pPr eaLnBrk="1" hangingPunct="1"/>
            <a:r>
              <a:rPr lang="en-US" altLang="ja-JP">
                <a:solidFill>
                  <a:schemeClr val="accent2"/>
                </a:solidFill>
              </a:rPr>
              <a:t>(cdddr pair)</a:t>
            </a:r>
          </a:p>
          <a:p>
            <a:pPr eaLnBrk="1" hangingPunct="1">
              <a:buFontTx/>
              <a:buNone/>
            </a:pPr>
            <a:endParaRPr lang="en-US" altLang="ja-JP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/>
              <a:t>	car, cdr </a:t>
            </a:r>
            <a:r>
              <a:rPr lang="ja-JP" altLang="en-US"/>
              <a:t>を４つまで組み合わせることができる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car, </a:t>
            </a:r>
            <a:r>
              <a:rPr lang="en-US" altLang="ja-JP" dirty="0" err="1"/>
              <a:t>cdr</a:t>
            </a:r>
            <a:r>
              <a:rPr lang="en-US" altLang="ja-JP" dirty="0"/>
              <a:t> </a:t>
            </a:r>
            <a:r>
              <a:rPr lang="ja-JP" altLang="en-US" dirty="0"/>
              <a:t>の組み合わせ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627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138" y="1231900"/>
            <a:ext cx="8389937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ja-JP">
                <a:solidFill>
                  <a:schemeClr val="accent2"/>
                </a:solidFill>
              </a:rPr>
              <a:t>(cons obj1 obj2)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/>
              <a:t>		</a:t>
            </a:r>
            <a:r>
              <a:rPr lang="ja-JP" altLang="en-US"/>
              <a:t>ペアの生成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>
                <a:solidFill>
                  <a:schemeClr val="accent2"/>
                </a:solidFill>
              </a:rPr>
              <a:t>(car pair)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/>
              <a:t>		car </a:t>
            </a:r>
            <a:r>
              <a:rPr lang="ja-JP" altLang="en-US"/>
              <a:t>の取り出し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>
                <a:solidFill>
                  <a:schemeClr val="accent2"/>
                </a:solidFill>
              </a:rPr>
              <a:t>(cdr pair)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/>
              <a:t>		cdr </a:t>
            </a:r>
            <a:r>
              <a:rPr lang="ja-JP" altLang="en-US"/>
              <a:t>の取り出し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>
                <a:solidFill>
                  <a:schemeClr val="accent2"/>
                </a:solidFill>
              </a:rPr>
              <a:t>(caar pair)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>
                <a:solidFill>
                  <a:schemeClr val="accent2"/>
                </a:solidFill>
              </a:rPr>
              <a:t>(cadr pair)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...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>
                <a:solidFill>
                  <a:schemeClr val="accent2"/>
                </a:solidFill>
              </a:rPr>
              <a:t>(cdddr pair)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/>
              <a:t>	car, cdr </a:t>
            </a:r>
            <a:r>
              <a:rPr lang="ja-JP" altLang="en-US"/>
              <a:t>を４つまで組み合わせることができる</a:t>
            </a:r>
          </a:p>
          <a:p>
            <a:pPr eaLnBrk="1" hangingPunct="1">
              <a:lnSpc>
                <a:spcPct val="90000"/>
              </a:lnSpc>
            </a:pPr>
            <a:endParaRPr lang="ja-JP" altLang="en-US"/>
          </a:p>
          <a:p>
            <a:pPr eaLnBrk="1" hangingPunct="1">
              <a:lnSpc>
                <a:spcPct val="90000"/>
              </a:lnSpc>
            </a:pPr>
            <a:endParaRPr lang="en-US" altLang="ja-JP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ペアに関する関数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3954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374775"/>
            <a:ext cx="7772400" cy="1358900"/>
          </a:xfrm>
        </p:spPr>
        <p:txBody>
          <a:bodyPr/>
          <a:lstStyle/>
          <a:p>
            <a:pPr eaLnBrk="1" hangingPunct="1"/>
            <a:r>
              <a:rPr lang="ja-JP" altLang="en-US" sz="3600"/>
              <a:t>下記のようなペアの集まりを，変数</a:t>
            </a:r>
            <a:r>
              <a:rPr lang="en-US" altLang="ja-JP" sz="3600"/>
              <a:t>x</a:t>
            </a:r>
            <a:r>
              <a:rPr lang="ja-JP" altLang="en-US" sz="3600"/>
              <a:t>として定義する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374775" y="4891088"/>
            <a:ext cx="1243013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1997075" y="4891088"/>
            <a:ext cx="0" cy="5715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58" name="Oval 6"/>
          <p:cNvSpPr>
            <a:spLocks noChangeArrowheads="1"/>
          </p:cNvSpPr>
          <p:nvPr/>
        </p:nvSpPr>
        <p:spPr bwMode="auto">
          <a:xfrm>
            <a:off x="1628775" y="5148263"/>
            <a:ext cx="77788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59" name="Oval 7"/>
          <p:cNvSpPr>
            <a:spLocks noChangeArrowheads="1"/>
          </p:cNvSpPr>
          <p:nvPr/>
        </p:nvSpPr>
        <p:spPr bwMode="auto">
          <a:xfrm>
            <a:off x="2254250" y="5149850"/>
            <a:ext cx="79375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 flipH="1">
            <a:off x="1658938" y="5192713"/>
            <a:ext cx="4762" cy="7762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2289175" y="5194300"/>
            <a:ext cx="67468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1347788" y="5976938"/>
            <a:ext cx="603250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2971800" y="4878388"/>
            <a:ext cx="1244600" cy="56991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>
            <a:off x="3594100" y="4878388"/>
            <a:ext cx="1588" cy="5699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65" name="Oval 13"/>
          <p:cNvSpPr>
            <a:spLocks noChangeArrowheads="1"/>
          </p:cNvSpPr>
          <p:nvPr/>
        </p:nvSpPr>
        <p:spPr bwMode="auto">
          <a:xfrm>
            <a:off x="3225800" y="5135563"/>
            <a:ext cx="79375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3262313" y="5180013"/>
            <a:ext cx="0" cy="7762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2954338" y="5970588"/>
            <a:ext cx="603250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68" name="Oval 16"/>
          <p:cNvSpPr>
            <a:spLocks noChangeArrowheads="1"/>
          </p:cNvSpPr>
          <p:nvPr/>
        </p:nvSpPr>
        <p:spPr bwMode="auto">
          <a:xfrm>
            <a:off x="3895725" y="5137150"/>
            <a:ext cx="79375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4613275" y="4865688"/>
            <a:ext cx="1244600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>
            <a:off x="5237163" y="4865688"/>
            <a:ext cx="0" cy="5715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71" name="Oval 19"/>
          <p:cNvSpPr>
            <a:spLocks noChangeArrowheads="1"/>
          </p:cNvSpPr>
          <p:nvPr/>
        </p:nvSpPr>
        <p:spPr bwMode="auto">
          <a:xfrm>
            <a:off x="4868863" y="5122863"/>
            <a:ext cx="77787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>
            <a:off x="4903788" y="5167313"/>
            <a:ext cx="1587" cy="7778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73" name="Rectangle 21"/>
          <p:cNvSpPr>
            <a:spLocks noChangeArrowheads="1"/>
          </p:cNvSpPr>
          <p:nvPr/>
        </p:nvSpPr>
        <p:spPr bwMode="auto">
          <a:xfrm>
            <a:off x="4595813" y="5959475"/>
            <a:ext cx="603250" cy="56991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 flipH="1">
            <a:off x="5238750" y="4860925"/>
            <a:ext cx="601663" cy="57308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75" name="AutoShape 23"/>
          <p:cNvSpPr>
            <a:spLocks/>
          </p:cNvSpPr>
          <p:nvPr/>
        </p:nvSpPr>
        <p:spPr bwMode="auto">
          <a:xfrm flipH="1">
            <a:off x="925513" y="3462338"/>
            <a:ext cx="223837" cy="3171825"/>
          </a:xfrm>
          <a:prstGeom prst="rightBrace">
            <a:avLst>
              <a:gd name="adj1" fmla="val 118085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76" name="Text Box 24"/>
          <p:cNvSpPr txBox="1">
            <a:spLocks noChangeArrowheads="1"/>
          </p:cNvSpPr>
          <p:nvPr/>
        </p:nvSpPr>
        <p:spPr bwMode="auto">
          <a:xfrm>
            <a:off x="274638" y="4706938"/>
            <a:ext cx="69373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car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49177" name="Rectangle 25"/>
          <p:cNvSpPr>
            <a:spLocks noChangeArrowheads="1"/>
          </p:cNvSpPr>
          <p:nvPr/>
        </p:nvSpPr>
        <p:spPr bwMode="auto">
          <a:xfrm>
            <a:off x="3348038" y="2997200"/>
            <a:ext cx="1243012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>
            <a:off x="3970338" y="2997200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79" name="Oval 27"/>
          <p:cNvSpPr>
            <a:spLocks noChangeArrowheads="1"/>
          </p:cNvSpPr>
          <p:nvPr/>
        </p:nvSpPr>
        <p:spPr bwMode="auto">
          <a:xfrm>
            <a:off x="3602038" y="3254375"/>
            <a:ext cx="77787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80" name="Oval 28"/>
          <p:cNvSpPr>
            <a:spLocks noChangeArrowheads="1"/>
          </p:cNvSpPr>
          <p:nvPr/>
        </p:nvSpPr>
        <p:spPr bwMode="auto">
          <a:xfrm>
            <a:off x="4227513" y="3255963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81" name="Line 29"/>
          <p:cNvSpPr>
            <a:spLocks noChangeShapeType="1"/>
          </p:cNvSpPr>
          <p:nvPr/>
        </p:nvSpPr>
        <p:spPr bwMode="auto">
          <a:xfrm>
            <a:off x="3636963" y="3298825"/>
            <a:ext cx="1587" cy="7762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82" name="Line 30"/>
          <p:cNvSpPr>
            <a:spLocks noChangeShapeType="1"/>
          </p:cNvSpPr>
          <p:nvPr/>
        </p:nvSpPr>
        <p:spPr bwMode="auto">
          <a:xfrm>
            <a:off x="4262438" y="3300413"/>
            <a:ext cx="674687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83" name="Line 31"/>
          <p:cNvSpPr>
            <a:spLocks noChangeShapeType="1"/>
          </p:cNvSpPr>
          <p:nvPr/>
        </p:nvSpPr>
        <p:spPr bwMode="auto">
          <a:xfrm>
            <a:off x="2630488" y="3270250"/>
            <a:ext cx="725487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84" name="Rectangle 32"/>
          <p:cNvSpPr>
            <a:spLocks noChangeArrowheads="1"/>
          </p:cNvSpPr>
          <p:nvPr/>
        </p:nvSpPr>
        <p:spPr bwMode="auto">
          <a:xfrm>
            <a:off x="3321050" y="4083050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85" name="Rectangle 33"/>
          <p:cNvSpPr>
            <a:spLocks noChangeArrowheads="1"/>
          </p:cNvSpPr>
          <p:nvPr/>
        </p:nvSpPr>
        <p:spPr bwMode="auto">
          <a:xfrm>
            <a:off x="4945063" y="2984500"/>
            <a:ext cx="1244600" cy="5699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86" name="Line 34"/>
          <p:cNvSpPr>
            <a:spLocks noChangeShapeType="1"/>
          </p:cNvSpPr>
          <p:nvPr/>
        </p:nvSpPr>
        <p:spPr bwMode="auto">
          <a:xfrm>
            <a:off x="5567363" y="2984500"/>
            <a:ext cx="1587" cy="56991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87" name="Oval 35"/>
          <p:cNvSpPr>
            <a:spLocks noChangeArrowheads="1"/>
          </p:cNvSpPr>
          <p:nvPr/>
        </p:nvSpPr>
        <p:spPr bwMode="auto">
          <a:xfrm>
            <a:off x="5199063" y="3241675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88" name="Line 36"/>
          <p:cNvSpPr>
            <a:spLocks noChangeShapeType="1"/>
          </p:cNvSpPr>
          <p:nvPr/>
        </p:nvSpPr>
        <p:spPr bwMode="auto">
          <a:xfrm>
            <a:off x="5235575" y="3286125"/>
            <a:ext cx="0" cy="7762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89" name="Rectangle 37"/>
          <p:cNvSpPr>
            <a:spLocks noChangeArrowheads="1"/>
          </p:cNvSpPr>
          <p:nvPr/>
        </p:nvSpPr>
        <p:spPr bwMode="auto">
          <a:xfrm>
            <a:off x="4927600" y="4076700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90" name="Oval 38"/>
          <p:cNvSpPr>
            <a:spLocks noChangeArrowheads="1"/>
          </p:cNvSpPr>
          <p:nvPr/>
        </p:nvSpPr>
        <p:spPr bwMode="auto">
          <a:xfrm>
            <a:off x="5868988" y="3243263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91" name="Line 39"/>
          <p:cNvSpPr>
            <a:spLocks noChangeShapeType="1"/>
          </p:cNvSpPr>
          <p:nvPr/>
        </p:nvSpPr>
        <p:spPr bwMode="auto">
          <a:xfrm>
            <a:off x="5903913" y="3287713"/>
            <a:ext cx="674687" cy="15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92" name="Rectangle 40"/>
          <p:cNvSpPr>
            <a:spLocks noChangeArrowheads="1"/>
          </p:cNvSpPr>
          <p:nvPr/>
        </p:nvSpPr>
        <p:spPr bwMode="auto">
          <a:xfrm>
            <a:off x="6586538" y="2971800"/>
            <a:ext cx="124460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93" name="Line 41"/>
          <p:cNvSpPr>
            <a:spLocks noChangeShapeType="1"/>
          </p:cNvSpPr>
          <p:nvPr/>
        </p:nvSpPr>
        <p:spPr bwMode="auto">
          <a:xfrm>
            <a:off x="7210425" y="2971800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94" name="Oval 42"/>
          <p:cNvSpPr>
            <a:spLocks noChangeArrowheads="1"/>
          </p:cNvSpPr>
          <p:nvPr/>
        </p:nvSpPr>
        <p:spPr bwMode="auto">
          <a:xfrm>
            <a:off x="6842125" y="3228975"/>
            <a:ext cx="77788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95" name="Line 43"/>
          <p:cNvSpPr>
            <a:spLocks noChangeShapeType="1"/>
          </p:cNvSpPr>
          <p:nvPr/>
        </p:nvSpPr>
        <p:spPr bwMode="auto">
          <a:xfrm>
            <a:off x="6877050" y="3273425"/>
            <a:ext cx="1588" cy="7778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96" name="Rectangle 44"/>
          <p:cNvSpPr>
            <a:spLocks noChangeArrowheads="1"/>
          </p:cNvSpPr>
          <p:nvPr/>
        </p:nvSpPr>
        <p:spPr bwMode="auto">
          <a:xfrm>
            <a:off x="6569075" y="4065588"/>
            <a:ext cx="603250" cy="5699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97" name="Line 45"/>
          <p:cNvSpPr>
            <a:spLocks noChangeShapeType="1"/>
          </p:cNvSpPr>
          <p:nvPr/>
        </p:nvSpPr>
        <p:spPr bwMode="auto">
          <a:xfrm flipH="1">
            <a:off x="7212013" y="2967038"/>
            <a:ext cx="601662" cy="5730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98" name="Rectangle 46"/>
          <p:cNvSpPr>
            <a:spLocks noChangeArrowheads="1"/>
          </p:cNvSpPr>
          <p:nvPr/>
        </p:nvSpPr>
        <p:spPr bwMode="auto">
          <a:xfrm>
            <a:off x="1708150" y="2965450"/>
            <a:ext cx="1243013" cy="571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99" name="Line 47"/>
          <p:cNvSpPr>
            <a:spLocks noChangeShapeType="1"/>
          </p:cNvSpPr>
          <p:nvPr/>
        </p:nvSpPr>
        <p:spPr bwMode="auto">
          <a:xfrm>
            <a:off x="2330450" y="2965450"/>
            <a:ext cx="0" cy="571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200" name="Oval 48"/>
          <p:cNvSpPr>
            <a:spLocks noChangeArrowheads="1"/>
          </p:cNvSpPr>
          <p:nvPr/>
        </p:nvSpPr>
        <p:spPr bwMode="auto">
          <a:xfrm>
            <a:off x="1962150" y="3222625"/>
            <a:ext cx="77788" cy="9842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201" name="Oval 49"/>
          <p:cNvSpPr>
            <a:spLocks noChangeArrowheads="1"/>
          </p:cNvSpPr>
          <p:nvPr/>
        </p:nvSpPr>
        <p:spPr bwMode="auto">
          <a:xfrm>
            <a:off x="2587625" y="3224213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202" name="Line 50"/>
          <p:cNvSpPr>
            <a:spLocks noChangeShapeType="1"/>
          </p:cNvSpPr>
          <p:nvPr/>
        </p:nvSpPr>
        <p:spPr bwMode="auto">
          <a:xfrm>
            <a:off x="982663" y="3278188"/>
            <a:ext cx="725487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203" name="Line 51"/>
          <p:cNvSpPr>
            <a:spLocks noChangeShapeType="1"/>
          </p:cNvSpPr>
          <p:nvPr/>
        </p:nvSpPr>
        <p:spPr bwMode="auto">
          <a:xfrm>
            <a:off x="2005013" y="3282950"/>
            <a:ext cx="3175" cy="16033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204" name="Text Box 52"/>
          <p:cNvSpPr txBox="1">
            <a:spLocks noChangeArrowheads="1"/>
          </p:cNvSpPr>
          <p:nvPr/>
        </p:nvSpPr>
        <p:spPr bwMode="auto">
          <a:xfrm>
            <a:off x="1471613" y="6000750"/>
            <a:ext cx="3667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49205" name="Text Box 53"/>
          <p:cNvSpPr txBox="1">
            <a:spLocks noChangeArrowheads="1"/>
          </p:cNvSpPr>
          <p:nvPr/>
        </p:nvSpPr>
        <p:spPr bwMode="auto">
          <a:xfrm>
            <a:off x="3079750" y="6010275"/>
            <a:ext cx="3667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49206" name="Text Box 54"/>
          <p:cNvSpPr txBox="1">
            <a:spLocks noChangeArrowheads="1"/>
          </p:cNvSpPr>
          <p:nvPr/>
        </p:nvSpPr>
        <p:spPr bwMode="auto">
          <a:xfrm>
            <a:off x="4719638" y="6003925"/>
            <a:ext cx="3667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49207" name="Text Box 55"/>
          <p:cNvSpPr txBox="1">
            <a:spLocks noChangeArrowheads="1"/>
          </p:cNvSpPr>
          <p:nvPr/>
        </p:nvSpPr>
        <p:spPr bwMode="auto">
          <a:xfrm>
            <a:off x="3441700" y="4116388"/>
            <a:ext cx="3667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49208" name="Text Box 56"/>
          <p:cNvSpPr txBox="1">
            <a:spLocks noChangeArrowheads="1"/>
          </p:cNvSpPr>
          <p:nvPr/>
        </p:nvSpPr>
        <p:spPr bwMode="auto">
          <a:xfrm>
            <a:off x="5041900" y="4098925"/>
            <a:ext cx="3667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49209" name="Text Box 57"/>
          <p:cNvSpPr txBox="1">
            <a:spLocks noChangeArrowheads="1"/>
          </p:cNvSpPr>
          <p:nvPr/>
        </p:nvSpPr>
        <p:spPr bwMode="auto">
          <a:xfrm>
            <a:off x="6697663" y="4081463"/>
            <a:ext cx="3667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49210" name="AutoShape 58"/>
          <p:cNvSpPr>
            <a:spLocks/>
          </p:cNvSpPr>
          <p:nvPr/>
        </p:nvSpPr>
        <p:spPr bwMode="auto">
          <a:xfrm>
            <a:off x="7905750" y="2827338"/>
            <a:ext cx="258763" cy="1927225"/>
          </a:xfrm>
          <a:prstGeom prst="rightBrace">
            <a:avLst>
              <a:gd name="adj1" fmla="val 62065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211" name="Text Box 59"/>
          <p:cNvSpPr txBox="1">
            <a:spLocks noChangeArrowheads="1"/>
          </p:cNvSpPr>
          <p:nvPr/>
        </p:nvSpPr>
        <p:spPr bwMode="auto">
          <a:xfrm>
            <a:off x="8151813" y="3448050"/>
            <a:ext cx="7175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cdr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49212" name="Line 60"/>
          <p:cNvSpPr>
            <a:spLocks noChangeShapeType="1"/>
          </p:cNvSpPr>
          <p:nvPr/>
        </p:nvSpPr>
        <p:spPr bwMode="auto">
          <a:xfrm>
            <a:off x="3944938" y="5184775"/>
            <a:ext cx="674687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例題５． </a:t>
            </a:r>
            <a:r>
              <a:rPr lang="en-US" altLang="ja-JP" sz="4000" dirty="0"/>
              <a:t>cons </a:t>
            </a:r>
            <a:r>
              <a:rPr lang="ja-JP" altLang="en-US" sz="4000" dirty="0"/>
              <a:t>と </a:t>
            </a:r>
            <a:r>
              <a:rPr lang="en-US" altLang="ja-JP" sz="4000" dirty="0"/>
              <a:t>list </a:t>
            </a:r>
            <a:r>
              <a:rPr lang="ja-JP" altLang="en-US" sz="4000" dirty="0"/>
              <a:t>の組み合わせ</a:t>
            </a:r>
            <a:r>
              <a:rPr lang="en-US" altLang="ja-JP" sz="4000" dirty="0"/>
              <a:t>(1)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1833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498600" y="3222625"/>
            <a:ext cx="1243013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2120900" y="3222625"/>
            <a:ext cx="0" cy="5715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1752600" y="3479800"/>
            <a:ext cx="77788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2378075" y="3481388"/>
            <a:ext cx="79375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 flipH="1">
            <a:off x="1782763" y="3524250"/>
            <a:ext cx="4762" cy="7762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2413000" y="3525838"/>
            <a:ext cx="67468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1471613" y="4308475"/>
            <a:ext cx="603250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3095625" y="3209925"/>
            <a:ext cx="1244600" cy="56991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3717925" y="3209925"/>
            <a:ext cx="1588" cy="5699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188" name="Oval 12"/>
          <p:cNvSpPr>
            <a:spLocks noChangeArrowheads="1"/>
          </p:cNvSpPr>
          <p:nvPr/>
        </p:nvSpPr>
        <p:spPr bwMode="auto">
          <a:xfrm>
            <a:off x="3349625" y="3467100"/>
            <a:ext cx="79375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>
            <a:off x="3386138" y="3511550"/>
            <a:ext cx="0" cy="7762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3078163" y="4302125"/>
            <a:ext cx="603250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91" name="Oval 15"/>
          <p:cNvSpPr>
            <a:spLocks noChangeArrowheads="1"/>
          </p:cNvSpPr>
          <p:nvPr/>
        </p:nvSpPr>
        <p:spPr bwMode="auto">
          <a:xfrm>
            <a:off x="4019550" y="3468688"/>
            <a:ext cx="79375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4737100" y="3197225"/>
            <a:ext cx="1244600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>
            <a:off x="5360988" y="3197225"/>
            <a:ext cx="0" cy="5715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194" name="Oval 18"/>
          <p:cNvSpPr>
            <a:spLocks noChangeArrowheads="1"/>
          </p:cNvSpPr>
          <p:nvPr/>
        </p:nvSpPr>
        <p:spPr bwMode="auto">
          <a:xfrm>
            <a:off x="4992688" y="3454400"/>
            <a:ext cx="77787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>
            <a:off x="5027613" y="3498850"/>
            <a:ext cx="1587" cy="7778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196" name="Rectangle 20"/>
          <p:cNvSpPr>
            <a:spLocks noChangeArrowheads="1"/>
          </p:cNvSpPr>
          <p:nvPr/>
        </p:nvSpPr>
        <p:spPr bwMode="auto">
          <a:xfrm>
            <a:off x="4719638" y="4291013"/>
            <a:ext cx="603250" cy="56991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97" name="Line 21"/>
          <p:cNvSpPr>
            <a:spLocks noChangeShapeType="1"/>
          </p:cNvSpPr>
          <p:nvPr/>
        </p:nvSpPr>
        <p:spPr bwMode="auto">
          <a:xfrm flipH="1">
            <a:off x="5362575" y="3192463"/>
            <a:ext cx="601663" cy="5730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198" name="AutoShape 22"/>
          <p:cNvSpPr>
            <a:spLocks/>
          </p:cNvSpPr>
          <p:nvPr/>
        </p:nvSpPr>
        <p:spPr bwMode="auto">
          <a:xfrm flipH="1">
            <a:off x="1049338" y="1793875"/>
            <a:ext cx="223837" cy="3171825"/>
          </a:xfrm>
          <a:prstGeom prst="rightBrace">
            <a:avLst>
              <a:gd name="adj1" fmla="val 118085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398463" y="3038475"/>
            <a:ext cx="69373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car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50200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398713" y="5267325"/>
            <a:ext cx="5827712" cy="1254125"/>
          </a:xfrm>
          <a:ln>
            <a:solidFill>
              <a:srgbClr val="10007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3600">
                <a:solidFill>
                  <a:srgbClr val="100070"/>
                </a:solidFill>
              </a:rPr>
              <a:t>(define x (cons (list 1 2 3)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3600">
                <a:solidFill>
                  <a:srgbClr val="100070"/>
                </a:solidFill>
              </a:rPr>
              <a:t>                         (list 4 5 6)))</a:t>
            </a:r>
          </a:p>
        </p:txBody>
      </p:sp>
      <p:sp>
        <p:nvSpPr>
          <p:cNvPr id="50201" name="Rectangle 25"/>
          <p:cNvSpPr>
            <a:spLocks noChangeArrowheads="1"/>
          </p:cNvSpPr>
          <p:nvPr/>
        </p:nvSpPr>
        <p:spPr bwMode="auto">
          <a:xfrm>
            <a:off x="3471863" y="1328738"/>
            <a:ext cx="1243012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02" name="Line 26"/>
          <p:cNvSpPr>
            <a:spLocks noChangeShapeType="1"/>
          </p:cNvSpPr>
          <p:nvPr/>
        </p:nvSpPr>
        <p:spPr bwMode="auto">
          <a:xfrm>
            <a:off x="4094163" y="1328738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203" name="Oval 27"/>
          <p:cNvSpPr>
            <a:spLocks noChangeArrowheads="1"/>
          </p:cNvSpPr>
          <p:nvPr/>
        </p:nvSpPr>
        <p:spPr bwMode="auto">
          <a:xfrm>
            <a:off x="3725863" y="1585913"/>
            <a:ext cx="77787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04" name="Oval 28"/>
          <p:cNvSpPr>
            <a:spLocks noChangeArrowheads="1"/>
          </p:cNvSpPr>
          <p:nvPr/>
        </p:nvSpPr>
        <p:spPr bwMode="auto">
          <a:xfrm>
            <a:off x="4351338" y="1587500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05" name="Line 29"/>
          <p:cNvSpPr>
            <a:spLocks noChangeShapeType="1"/>
          </p:cNvSpPr>
          <p:nvPr/>
        </p:nvSpPr>
        <p:spPr bwMode="auto">
          <a:xfrm>
            <a:off x="3760788" y="1630363"/>
            <a:ext cx="1587" cy="7762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206" name="Line 30"/>
          <p:cNvSpPr>
            <a:spLocks noChangeShapeType="1"/>
          </p:cNvSpPr>
          <p:nvPr/>
        </p:nvSpPr>
        <p:spPr bwMode="auto">
          <a:xfrm>
            <a:off x="4386263" y="1631950"/>
            <a:ext cx="674687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207" name="Line 31"/>
          <p:cNvSpPr>
            <a:spLocks noChangeShapeType="1"/>
          </p:cNvSpPr>
          <p:nvPr/>
        </p:nvSpPr>
        <p:spPr bwMode="auto">
          <a:xfrm>
            <a:off x="2754313" y="1601788"/>
            <a:ext cx="725487" cy="15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208" name="Rectangle 32"/>
          <p:cNvSpPr>
            <a:spLocks noChangeArrowheads="1"/>
          </p:cNvSpPr>
          <p:nvPr/>
        </p:nvSpPr>
        <p:spPr bwMode="auto">
          <a:xfrm>
            <a:off x="3444875" y="2414588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09" name="Rectangle 33"/>
          <p:cNvSpPr>
            <a:spLocks noChangeArrowheads="1"/>
          </p:cNvSpPr>
          <p:nvPr/>
        </p:nvSpPr>
        <p:spPr bwMode="auto">
          <a:xfrm>
            <a:off x="5068888" y="1316038"/>
            <a:ext cx="1244600" cy="5699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10" name="Line 34"/>
          <p:cNvSpPr>
            <a:spLocks noChangeShapeType="1"/>
          </p:cNvSpPr>
          <p:nvPr/>
        </p:nvSpPr>
        <p:spPr bwMode="auto">
          <a:xfrm>
            <a:off x="5691188" y="1316038"/>
            <a:ext cx="1587" cy="56991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211" name="Oval 35"/>
          <p:cNvSpPr>
            <a:spLocks noChangeArrowheads="1"/>
          </p:cNvSpPr>
          <p:nvPr/>
        </p:nvSpPr>
        <p:spPr bwMode="auto">
          <a:xfrm>
            <a:off x="5322888" y="1573213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12" name="Line 36"/>
          <p:cNvSpPr>
            <a:spLocks noChangeShapeType="1"/>
          </p:cNvSpPr>
          <p:nvPr/>
        </p:nvSpPr>
        <p:spPr bwMode="auto">
          <a:xfrm>
            <a:off x="5359400" y="1617663"/>
            <a:ext cx="0" cy="7762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213" name="Rectangle 37"/>
          <p:cNvSpPr>
            <a:spLocks noChangeArrowheads="1"/>
          </p:cNvSpPr>
          <p:nvPr/>
        </p:nvSpPr>
        <p:spPr bwMode="auto">
          <a:xfrm>
            <a:off x="5051425" y="2408238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14" name="Oval 38"/>
          <p:cNvSpPr>
            <a:spLocks noChangeArrowheads="1"/>
          </p:cNvSpPr>
          <p:nvPr/>
        </p:nvSpPr>
        <p:spPr bwMode="auto">
          <a:xfrm>
            <a:off x="5992813" y="1574800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15" name="Line 39"/>
          <p:cNvSpPr>
            <a:spLocks noChangeShapeType="1"/>
          </p:cNvSpPr>
          <p:nvPr/>
        </p:nvSpPr>
        <p:spPr bwMode="auto">
          <a:xfrm>
            <a:off x="6027738" y="1619250"/>
            <a:ext cx="674687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216" name="Rectangle 40"/>
          <p:cNvSpPr>
            <a:spLocks noChangeArrowheads="1"/>
          </p:cNvSpPr>
          <p:nvPr/>
        </p:nvSpPr>
        <p:spPr bwMode="auto">
          <a:xfrm>
            <a:off x="6710363" y="1303338"/>
            <a:ext cx="124460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17" name="Line 41"/>
          <p:cNvSpPr>
            <a:spLocks noChangeShapeType="1"/>
          </p:cNvSpPr>
          <p:nvPr/>
        </p:nvSpPr>
        <p:spPr bwMode="auto">
          <a:xfrm>
            <a:off x="7334250" y="1303338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218" name="Oval 42"/>
          <p:cNvSpPr>
            <a:spLocks noChangeArrowheads="1"/>
          </p:cNvSpPr>
          <p:nvPr/>
        </p:nvSpPr>
        <p:spPr bwMode="auto">
          <a:xfrm>
            <a:off x="6965950" y="1560513"/>
            <a:ext cx="77788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19" name="Line 43"/>
          <p:cNvSpPr>
            <a:spLocks noChangeShapeType="1"/>
          </p:cNvSpPr>
          <p:nvPr/>
        </p:nvSpPr>
        <p:spPr bwMode="auto">
          <a:xfrm>
            <a:off x="7000875" y="1604963"/>
            <a:ext cx="1588" cy="7778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220" name="Rectangle 44"/>
          <p:cNvSpPr>
            <a:spLocks noChangeArrowheads="1"/>
          </p:cNvSpPr>
          <p:nvPr/>
        </p:nvSpPr>
        <p:spPr bwMode="auto">
          <a:xfrm>
            <a:off x="6692900" y="2397125"/>
            <a:ext cx="603250" cy="5699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21" name="Line 45"/>
          <p:cNvSpPr>
            <a:spLocks noChangeShapeType="1"/>
          </p:cNvSpPr>
          <p:nvPr/>
        </p:nvSpPr>
        <p:spPr bwMode="auto">
          <a:xfrm flipH="1">
            <a:off x="7335838" y="1298575"/>
            <a:ext cx="601662" cy="5730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222" name="Rectangle 46"/>
          <p:cNvSpPr>
            <a:spLocks noChangeArrowheads="1"/>
          </p:cNvSpPr>
          <p:nvPr/>
        </p:nvSpPr>
        <p:spPr bwMode="auto">
          <a:xfrm>
            <a:off x="1831975" y="1296988"/>
            <a:ext cx="1243013" cy="571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23" name="Line 47"/>
          <p:cNvSpPr>
            <a:spLocks noChangeShapeType="1"/>
          </p:cNvSpPr>
          <p:nvPr/>
        </p:nvSpPr>
        <p:spPr bwMode="auto">
          <a:xfrm>
            <a:off x="2454275" y="1296988"/>
            <a:ext cx="0" cy="571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224" name="Oval 48"/>
          <p:cNvSpPr>
            <a:spLocks noChangeArrowheads="1"/>
          </p:cNvSpPr>
          <p:nvPr/>
        </p:nvSpPr>
        <p:spPr bwMode="auto">
          <a:xfrm>
            <a:off x="2085975" y="1554163"/>
            <a:ext cx="77788" cy="9842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25" name="Oval 49"/>
          <p:cNvSpPr>
            <a:spLocks noChangeArrowheads="1"/>
          </p:cNvSpPr>
          <p:nvPr/>
        </p:nvSpPr>
        <p:spPr bwMode="auto">
          <a:xfrm>
            <a:off x="2711450" y="1555750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26" name="Line 50"/>
          <p:cNvSpPr>
            <a:spLocks noChangeShapeType="1"/>
          </p:cNvSpPr>
          <p:nvPr/>
        </p:nvSpPr>
        <p:spPr bwMode="auto">
          <a:xfrm>
            <a:off x="1106488" y="1609725"/>
            <a:ext cx="725487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227" name="Line 51"/>
          <p:cNvSpPr>
            <a:spLocks noChangeShapeType="1"/>
          </p:cNvSpPr>
          <p:nvPr/>
        </p:nvSpPr>
        <p:spPr bwMode="auto">
          <a:xfrm>
            <a:off x="2128838" y="1614488"/>
            <a:ext cx="3175" cy="16033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0228" name="Text Box 52"/>
          <p:cNvSpPr txBox="1">
            <a:spLocks noChangeArrowheads="1"/>
          </p:cNvSpPr>
          <p:nvPr/>
        </p:nvSpPr>
        <p:spPr bwMode="auto">
          <a:xfrm>
            <a:off x="1595438" y="4332288"/>
            <a:ext cx="3667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50229" name="Text Box 53"/>
          <p:cNvSpPr txBox="1">
            <a:spLocks noChangeArrowheads="1"/>
          </p:cNvSpPr>
          <p:nvPr/>
        </p:nvSpPr>
        <p:spPr bwMode="auto">
          <a:xfrm>
            <a:off x="3203575" y="4341813"/>
            <a:ext cx="3667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50230" name="Text Box 54"/>
          <p:cNvSpPr txBox="1">
            <a:spLocks noChangeArrowheads="1"/>
          </p:cNvSpPr>
          <p:nvPr/>
        </p:nvSpPr>
        <p:spPr bwMode="auto">
          <a:xfrm>
            <a:off x="4843463" y="4335463"/>
            <a:ext cx="3667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50231" name="Text Box 55"/>
          <p:cNvSpPr txBox="1">
            <a:spLocks noChangeArrowheads="1"/>
          </p:cNvSpPr>
          <p:nvPr/>
        </p:nvSpPr>
        <p:spPr bwMode="auto">
          <a:xfrm>
            <a:off x="3565525" y="2447925"/>
            <a:ext cx="3667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50232" name="Text Box 56"/>
          <p:cNvSpPr txBox="1">
            <a:spLocks noChangeArrowheads="1"/>
          </p:cNvSpPr>
          <p:nvPr/>
        </p:nvSpPr>
        <p:spPr bwMode="auto">
          <a:xfrm>
            <a:off x="5165725" y="2430463"/>
            <a:ext cx="3667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50233" name="Text Box 57"/>
          <p:cNvSpPr txBox="1">
            <a:spLocks noChangeArrowheads="1"/>
          </p:cNvSpPr>
          <p:nvPr/>
        </p:nvSpPr>
        <p:spPr bwMode="auto">
          <a:xfrm>
            <a:off x="6821488" y="2413000"/>
            <a:ext cx="3667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50234" name="AutoShape 58"/>
          <p:cNvSpPr>
            <a:spLocks/>
          </p:cNvSpPr>
          <p:nvPr/>
        </p:nvSpPr>
        <p:spPr bwMode="auto">
          <a:xfrm>
            <a:off x="8029575" y="1158875"/>
            <a:ext cx="258763" cy="1927225"/>
          </a:xfrm>
          <a:prstGeom prst="rightBrace">
            <a:avLst>
              <a:gd name="adj1" fmla="val 62065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35" name="Text Box 59"/>
          <p:cNvSpPr txBox="1">
            <a:spLocks noChangeArrowheads="1"/>
          </p:cNvSpPr>
          <p:nvPr/>
        </p:nvSpPr>
        <p:spPr bwMode="auto">
          <a:xfrm>
            <a:off x="8275638" y="1779588"/>
            <a:ext cx="7175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cdr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50236" name="Line 60"/>
          <p:cNvSpPr>
            <a:spLocks noChangeShapeType="1"/>
          </p:cNvSpPr>
          <p:nvPr/>
        </p:nvSpPr>
        <p:spPr bwMode="auto">
          <a:xfrm>
            <a:off x="4068763" y="3516313"/>
            <a:ext cx="674687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cons </a:t>
            </a:r>
            <a:r>
              <a:rPr lang="ja-JP" altLang="en-US" sz="4000" dirty="0"/>
              <a:t>と </a:t>
            </a:r>
            <a:r>
              <a:rPr lang="en-US" altLang="ja-JP" sz="4000" dirty="0"/>
              <a:t>list </a:t>
            </a:r>
            <a:r>
              <a:rPr lang="ja-JP" altLang="en-US" sz="4000" dirty="0"/>
              <a:t>の組み合わせ (1/2)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7266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3" y="60325"/>
            <a:ext cx="7189787" cy="673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812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3" y="60325"/>
            <a:ext cx="7189787" cy="673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8631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1127125"/>
            <a:ext cx="7772400" cy="1358900"/>
          </a:xfrm>
        </p:spPr>
        <p:txBody>
          <a:bodyPr/>
          <a:lstStyle/>
          <a:p>
            <a:pPr eaLnBrk="1" hangingPunct="1"/>
            <a:r>
              <a:rPr lang="ja-JP" altLang="en-US" sz="3600"/>
              <a:t>下記のようなペアの集まりを，変数</a:t>
            </a:r>
            <a:r>
              <a:rPr lang="en-US" altLang="ja-JP" sz="3600"/>
              <a:t>x</a:t>
            </a:r>
            <a:r>
              <a:rPr lang="ja-JP" altLang="en-US" sz="3600"/>
              <a:t>として定義する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374775" y="4972050"/>
            <a:ext cx="1243013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>
            <a:off x="1997075" y="4972050"/>
            <a:ext cx="0" cy="5715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4" name="Oval 6"/>
          <p:cNvSpPr>
            <a:spLocks noChangeArrowheads="1"/>
          </p:cNvSpPr>
          <p:nvPr/>
        </p:nvSpPr>
        <p:spPr bwMode="auto">
          <a:xfrm>
            <a:off x="1628775" y="5229225"/>
            <a:ext cx="77788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2254250" y="5230813"/>
            <a:ext cx="79375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 flipH="1">
            <a:off x="1658938" y="5273675"/>
            <a:ext cx="4762" cy="7762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2289175" y="5275263"/>
            <a:ext cx="67468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1347788" y="6057900"/>
            <a:ext cx="603250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2962275" y="4951413"/>
            <a:ext cx="603250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60" name="AutoShape 12"/>
          <p:cNvSpPr>
            <a:spLocks/>
          </p:cNvSpPr>
          <p:nvPr/>
        </p:nvSpPr>
        <p:spPr bwMode="auto">
          <a:xfrm flipH="1">
            <a:off x="925513" y="3313113"/>
            <a:ext cx="223837" cy="3171825"/>
          </a:xfrm>
          <a:prstGeom prst="rightBrace">
            <a:avLst>
              <a:gd name="adj1" fmla="val 118085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274638" y="4787900"/>
            <a:ext cx="69373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car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3927475" y="2484438"/>
            <a:ext cx="1243013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4549775" y="2484438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64" name="Oval 16"/>
          <p:cNvSpPr>
            <a:spLocks noChangeArrowheads="1"/>
          </p:cNvSpPr>
          <p:nvPr/>
        </p:nvSpPr>
        <p:spPr bwMode="auto">
          <a:xfrm>
            <a:off x="4181475" y="2741613"/>
            <a:ext cx="77788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65" name="Oval 17"/>
          <p:cNvSpPr>
            <a:spLocks noChangeArrowheads="1"/>
          </p:cNvSpPr>
          <p:nvPr/>
        </p:nvSpPr>
        <p:spPr bwMode="auto">
          <a:xfrm>
            <a:off x="4806950" y="2743200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>
            <a:off x="4216400" y="2786063"/>
            <a:ext cx="1588" cy="7762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>
            <a:off x="2630488" y="2757488"/>
            <a:ext cx="1317625" cy="15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5030788" y="3563938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6180138" y="2509838"/>
            <a:ext cx="124460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70" name="Line 22"/>
          <p:cNvSpPr>
            <a:spLocks noChangeShapeType="1"/>
          </p:cNvSpPr>
          <p:nvPr/>
        </p:nvSpPr>
        <p:spPr bwMode="auto">
          <a:xfrm>
            <a:off x="6804025" y="2509838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71" name="Line 23"/>
          <p:cNvSpPr>
            <a:spLocks noChangeShapeType="1"/>
          </p:cNvSpPr>
          <p:nvPr/>
        </p:nvSpPr>
        <p:spPr bwMode="auto">
          <a:xfrm flipH="1">
            <a:off x="6805613" y="2505075"/>
            <a:ext cx="601662" cy="5730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72" name="Rectangle 24"/>
          <p:cNvSpPr>
            <a:spLocks noChangeArrowheads="1"/>
          </p:cNvSpPr>
          <p:nvPr/>
        </p:nvSpPr>
        <p:spPr bwMode="auto">
          <a:xfrm>
            <a:off x="1708150" y="2443163"/>
            <a:ext cx="1243013" cy="571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73" name="Line 25"/>
          <p:cNvSpPr>
            <a:spLocks noChangeShapeType="1"/>
          </p:cNvSpPr>
          <p:nvPr/>
        </p:nvSpPr>
        <p:spPr bwMode="auto">
          <a:xfrm>
            <a:off x="2330450" y="2443163"/>
            <a:ext cx="0" cy="571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74" name="Oval 26"/>
          <p:cNvSpPr>
            <a:spLocks noChangeArrowheads="1"/>
          </p:cNvSpPr>
          <p:nvPr/>
        </p:nvSpPr>
        <p:spPr bwMode="auto">
          <a:xfrm>
            <a:off x="1962150" y="2700338"/>
            <a:ext cx="77788" cy="9842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75" name="Oval 27"/>
          <p:cNvSpPr>
            <a:spLocks noChangeArrowheads="1"/>
          </p:cNvSpPr>
          <p:nvPr/>
        </p:nvSpPr>
        <p:spPr bwMode="auto">
          <a:xfrm>
            <a:off x="2587625" y="2701925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76" name="Line 28"/>
          <p:cNvSpPr>
            <a:spLocks noChangeShapeType="1"/>
          </p:cNvSpPr>
          <p:nvPr/>
        </p:nvSpPr>
        <p:spPr bwMode="auto">
          <a:xfrm>
            <a:off x="982663" y="2755900"/>
            <a:ext cx="725487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77" name="Line 29"/>
          <p:cNvSpPr>
            <a:spLocks noChangeShapeType="1"/>
          </p:cNvSpPr>
          <p:nvPr/>
        </p:nvSpPr>
        <p:spPr bwMode="auto">
          <a:xfrm flipH="1">
            <a:off x="2000250" y="2760663"/>
            <a:ext cx="4763" cy="22018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1471613" y="6081713"/>
            <a:ext cx="3397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x</a:t>
            </a:r>
          </a:p>
        </p:txBody>
      </p:sp>
      <p:sp>
        <p:nvSpPr>
          <p:cNvPr id="53279" name="Text Box 31"/>
          <p:cNvSpPr txBox="1">
            <a:spLocks noChangeArrowheads="1"/>
          </p:cNvSpPr>
          <p:nvPr/>
        </p:nvSpPr>
        <p:spPr bwMode="auto">
          <a:xfrm>
            <a:off x="3094038" y="4949825"/>
            <a:ext cx="346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y</a:t>
            </a:r>
          </a:p>
        </p:txBody>
      </p:sp>
      <p:sp>
        <p:nvSpPr>
          <p:cNvPr id="53280" name="Text Box 32"/>
          <p:cNvSpPr txBox="1">
            <a:spLocks noChangeArrowheads="1"/>
          </p:cNvSpPr>
          <p:nvPr/>
        </p:nvSpPr>
        <p:spPr bwMode="auto">
          <a:xfrm>
            <a:off x="5145088" y="3586163"/>
            <a:ext cx="3730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b</a:t>
            </a:r>
          </a:p>
        </p:txBody>
      </p:sp>
      <p:sp>
        <p:nvSpPr>
          <p:cNvPr id="53281" name="AutoShape 33"/>
          <p:cNvSpPr>
            <a:spLocks/>
          </p:cNvSpPr>
          <p:nvPr/>
        </p:nvSpPr>
        <p:spPr bwMode="auto">
          <a:xfrm>
            <a:off x="7947025" y="2466975"/>
            <a:ext cx="258763" cy="2476500"/>
          </a:xfrm>
          <a:prstGeom prst="rightBrace">
            <a:avLst>
              <a:gd name="adj1" fmla="val 79754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82" name="Text Box 34"/>
          <p:cNvSpPr txBox="1">
            <a:spLocks noChangeArrowheads="1"/>
          </p:cNvSpPr>
          <p:nvPr/>
        </p:nvSpPr>
        <p:spPr bwMode="auto">
          <a:xfrm>
            <a:off x="8169275" y="3349625"/>
            <a:ext cx="7175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cdr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53283" name="Rectangle 35"/>
          <p:cNvSpPr>
            <a:spLocks noChangeArrowheads="1"/>
          </p:cNvSpPr>
          <p:nvPr/>
        </p:nvSpPr>
        <p:spPr bwMode="auto">
          <a:xfrm>
            <a:off x="3603625" y="3568700"/>
            <a:ext cx="1243013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84" name="Line 36"/>
          <p:cNvSpPr>
            <a:spLocks noChangeShapeType="1"/>
          </p:cNvSpPr>
          <p:nvPr/>
        </p:nvSpPr>
        <p:spPr bwMode="auto">
          <a:xfrm>
            <a:off x="4225925" y="3568700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85" name="Oval 37"/>
          <p:cNvSpPr>
            <a:spLocks noChangeArrowheads="1"/>
          </p:cNvSpPr>
          <p:nvPr/>
        </p:nvSpPr>
        <p:spPr bwMode="auto">
          <a:xfrm>
            <a:off x="3857625" y="3825875"/>
            <a:ext cx="77788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86" name="Oval 38"/>
          <p:cNvSpPr>
            <a:spLocks noChangeArrowheads="1"/>
          </p:cNvSpPr>
          <p:nvPr/>
        </p:nvSpPr>
        <p:spPr bwMode="auto">
          <a:xfrm>
            <a:off x="4483100" y="3827463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87" name="Rectangle 39"/>
          <p:cNvSpPr>
            <a:spLocks noChangeArrowheads="1"/>
          </p:cNvSpPr>
          <p:nvPr/>
        </p:nvSpPr>
        <p:spPr bwMode="auto">
          <a:xfrm>
            <a:off x="3600450" y="4305300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88" name="Text Box 40"/>
          <p:cNvSpPr txBox="1">
            <a:spLocks noChangeArrowheads="1"/>
          </p:cNvSpPr>
          <p:nvPr/>
        </p:nvSpPr>
        <p:spPr bwMode="auto">
          <a:xfrm>
            <a:off x="3721100" y="4338638"/>
            <a:ext cx="355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53289" name="Line 41"/>
          <p:cNvSpPr>
            <a:spLocks noChangeShapeType="1"/>
          </p:cNvSpPr>
          <p:nvPr/>
        </p:nvSpPr>
        <p:spPr bwMode="auto">
          <a:xfrm>
            <a:off x="3902075" y="3889375"/>
            <a:ext cx="0" cy="4159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90" name="Line 42"/>
          <p:cNvSpPr>
            <a:spLocks noChangeShapeType="1"/>
          </p:cNvSpPr>
          <p:nvPr/>
        </p:nvSpPr>
        <p:spPr bwMode="auto">
          <a:xfrm flipV="1">
            <a:off x="4554538" y="3862388"/>
            <a:ext cx="471487" cy="1746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91" name="Line 43"/>
          <p:cNvSpPr>
            <a:spLocks noChangeShapeType="1"/>
          </p:cNvSpPr>
          <p:nvPr/>
        </p:nvSpPr>
        <p:spPr bwMode="auto">
          <a:xfrm>
            <a:off x="4865688" y="2800350"/>
            <a:ext cx="1317625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92" name="Oval 44"/>
          <p:cNvSpPr>
            <a:spLocks noChangeArrowheads="1"/>
          </p:cNvSpPr>
          <p:nvPr/>
        </p:nvSpPr>
        <p:spPr bwMode="auto">
          <a:xfrm>
            <a:off x="6442075" y="2759075"/>
            <a:ext cx="77788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93" name="Line 45"/>
          <p:cNvSpPr>
            <a:spLocks noChangeShapeType="1"/>
          </p:cNvSpPr>
          <p:nvPr/>
        </p:nvSpPr>
        <p:spPr bwMode="auto">
          <a:xfrm>
            <a:off x="6477000" y="2803525"/>
            <a:ext cx="1588" cy="7762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94" name="Rectangle 46"/>
          <p:cNvSpPr>
            <a:spLocks noChangeArrowheads="1"/>
          </p:cNvSpPr>
          <p:nvPr/>
        </p:nvSpPr>
        <p:spPr bwMode="auto">
          <a:xfrm>
            <a:off x="7291388" y="3581400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95" name="Text Box 47"/>
          <p:cNvSpPr txBox="1">
            <a:spLocks noChangeArrowheads="1"/>
          </p:cNvSpPr>
          <p:nvPr/>
        </p:nvSpPr>
        <p:spPr bwMode="auto">
          <a:xfrm>
            <a:off x="7366000" y="3603625"/>
            <a:ext cx="550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20</a:t>
            </a:r>
          </a:p>
        </p:txBody>
      </p:sp>
      <p:sp>
        <p:nvSpPr>
          <p:cNvPr id="53296" name="Rectangle 48"/>
          <p:cNvSpPr>
            <a:spLocks noChangeArrowheads="1"/>
          </p:cNvSpPr>
          <p:nvPr/>
        </p:nvSpPr>
        <p:spPr bwMode="auto">
          <a:xfrm>
            <a:off x="5864225" y="3586163"/>
            <a:ext cx="1243013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97" name="Line 49"/>
          <p:cNvSpPr>
            <a:spLocks noChangeShapeType="1"/>
          </p:cNvSpPr>
          <p:nvPr/>
        </p:nvSpPr>
        <p:spPr bwMode="auto">
          <a:xfrm>
            <a:off x="6486525" y="3586163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98" name="Oval 50"/>
          <p:cNvSpPr>
            <a:spLocks noChangeArrowheads="1"/>
          </p:cNvSpPr>
          <p:nvPr/>
        </p:nvSpPr>
        <p:spPr bwMode="auto">
          <a:xfrm>
            <a:off x="6118225" y="3843338"/>
            <a:ext cx="77788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99" name="Oval 51"/>
          <p:cNvSpPr>
            <a:spLocks noChangeArrowheads="1"/>
          </p:cNvSpPr>
          <p:nvPr/>
        </p:nvSpPr>
        <p:spPr bwMode="auto">
          <a:xfrm>
            <a:off x="6743700" y="3844925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00" name="Rectangle 52"/>
          <p:cNvSpPr>
            <a:spLocks noChangeArrowheads="1"/>
          </p:cNvSpPr>
          <p:nvPr/>
        </p:nvSpPr>
        <p:spPr bwMode="auto">
          <a:xfrm>
            <a:off x="5861050" y="4322763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01" name="Text Box 53"/>
          <p:cNvSpPr txBox="1">
            <a:spLocks noChangeArrowheads="1"/>
          </p:cNvSpPr>
          <p:nvPr/>
        </p:nvSpPr>
        <p:spPr bwMode="auto">
          <a:xfrm>
            <a:off x="5902325" y="4356100"/>
            <a:ext cx="550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10</a:t>
            </a:r>
          </a:p>
        </p:txBody>
      </p:sp>
      <p:sp>
        <p:nvSpPr>
          <p:cNvPr id="53302" name="Line 54"/>
          <p:cNvSpPr>
            <a:spLocks noChangeShapeType="1"/>
          </p:cNvSpPr>
          <p:nvPr/>
        </p:nvSpPr>
        <p:spPr bwMode="auto">
          <a:xfrm>
            <a:off x="6162675" y="3906838"/>
            <a:ext cx="0" cy="4159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303" name="Line 55"/>
          <p:cNvSpPr>
            <a:spLocks noChangeShapeType="1"/>
          </p:cNvSpPr>
          <p:nvPr/>
        </p:nvSpPr>
        <p:spPr bwMode="auto">
          <a:xfrm flipV="1">
            <a:off x="6815138" y="3879850"/>
            <a:ext cx="471487" cy="1746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例題６． </a:t>
            </a:r>
            <a:r>
              <a:rPr lang="en-US" altLang="ja-JP" sz="4000" dirty="0"/>
              <a:t>cons </a:t>
            </a:r>
            <a:r>
              <a:rPr lang="ja-JP" altLang="en-US" sz="4000" dirty="0"/>
              <a:t>と </a:t>
            </a:r>
            <a:r>
              <a:rPr lang="en-US" altLang="ja-JP" sz="4000" dirty="0"/>
              <a:t>list </a:t>
            </a:r>
            <a:r>
              <a:rPr lang="ja-JP" altLang="en-US" sz="4000" dirty="0"/>
              <a:t>の組み合わせ</a:t>
            </a:r>
            <a:r>
              <a:rPr lang="en-US" altLang="ja-JP" sz="4000" dirty="0"/>
              <a:t>(2)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21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203325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5000"/>
              </a:lnSpc>
            </a:pPr>
            <a:r>
              <a:rPr lang="en-US" altLang="ja-JP"/>
              <a:t>cons </a:t>
            </a:r>
            <a:r>
              <a:rPr lang="ja-JP" altLang="en-US"/>
              <a:t>は２つの引数を取り，２つの引数を部分として含むような「ペア」を返す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		例）　</a:t>
            </a:r>
            <a:r>
              <a:rPr lang="en-US" altLang="ja-JP">
                <a:solidFill>
                  <a:srgbClr val="008000"/>
                </a:solidFill>
              </a:rPr>
              <a:t>(define x (cons 'apple 100))</a:t>
            </a:r>
          </a:p>
          <a:p>
            <a:pPr eaLnBrk="1" hangingPunct="1">
              <a:lnSpc>
                <a:spcPct val="125000"/>
              </a:lnSpc>
            </a:pPr>
            <a:r>
              <a:rPr lang="ja-JP" altLang="en-US"/>
              <a:t>ペアを構成する部分は，</a:t>
            </a:r>
            <a:r>
              <a:rPr lang="en-US" altLang="ja-JP"/>
              <a:t>car, cdr </a:t>
            </a:r>
            <a:r>
              <a:rPr lang="ja-JP" altLang="en-US"/>
              <a:t>で取り出せる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		例） 	</a:t>
            </a:r>
            <a:r>
              <a:rPr lang="en-US" altLang="ja-JP">
                <a:solidFill>
                  <a:srgbClr val="008000"/>
                </a:solidFill>
              </a:rPr>
              <a:t>(car x)</a:t>
            </a:r>
            <a:r>
              <a:rPr lang="ja-JP" altLang="en-US">
                <a:solidFill>
                  <a:srgbClr val="008000"/>
                </a:solidFill>
              </a:rPr>
              <a:t>　　	</a:t>
            </a:r>
            <a:r>
              <a:rPr lang="en-US" altLang="ja-JP">
                <a:solidFill>
                  <a:srgbClr val="008000"/>
                </a:solidFill>
              </a:rPr>
              <a:t>→ </a:t>
            </a:r>
            <a:r>
              <a:rPr lang="ja-JP" altLang="en-US">
                <a:solidFill>
                  <a:srgbClr val="008000"/>
                </a:solidFill>
              </a:rPr>
              <a:t>「</a:t>
            </a:r>
            <a:r>
              <a:rPr lang="en-US" altLang="ja-JP">
                <a:solidFill>
                  <a:srgbClr val="008000"/>
                </a:solidFill>
              </a:rPr>
              <a:t>apple</a:t>
            </a:r>
            <a:r>
              <a:rPr lang="ja-JP" altLang="en-US">
                <a:solidFill>
                  <a:srgbClr val="008000"/>
                </a:solidFill>
              </a:rPr>
              <a:t>」が得られる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			</a:t>
            </a:r>
            <a:r>
              <a:rPr lang="en-US" altLang="ja-JP">
                <a:solidFill>
                  <a:srgbClr val="008000"/>
                </a:solidFill>
              </a:rPr>
              <a:t>(cdr x) 	→ </a:t>
            </a:r>
            <a:r>
              <a:rPr lang="ja-JP" altLang="en-US">
                <a:solidFill>
                  <a:srgbClr val="008000"/>
                </a:solidFill>
              </a:rPr>
              <a:t>「</a:t>
            </a:r>
            <a:r>
              <a:rPr lang="en-US" altLang="ja-JP">
                <a:solidFill>
                  <a:srgbClr val="008000"/>
                </a:solidFill>
              </a:rPr>
              <a:t>100</a:t>
            </a:r>
            <a:r>
              <a:rPr lang="ja-JP" altLang="en-US">
                <a:solidFill>
                  <a:srgbClr val="008000"/>
                </a:solidFill>
              </a:rPr>
              <a:t>」が得られる</a:t>
            </a:r>
          </a:p>
          <a:p>
            <a:pPr eaLnBrk="1" hangingPunct="1">
              <a:lnSpc>
                <a:spcPct val="125000"/>
              </a:lnSpc>
            </a:pPr>
            <a:r>
              <a:rPr lang="ja-JP" altLang="en-US"/>
              <a:t>ペアは，「対」ともいう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car </a:t>
            </a:r>
            <a:r>
              <a:rPr lang="ja-JP" altLang="en-US" dirty="0"/>
              <a:t>と </a:t>
            </a:r>
            <a:r>
              <a:rPr lang="en-US" altLang="ja-JP" dirty="0" err="1"/>
              <a:t>cdr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5520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498600" y="3452813"/>
            <a:ext cx="1243013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2120900" y="3452813"/>
            <a:ext cx="0" cy="5715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277" name="Oval 5"/>
          <p:cNvSpPr>
            <a:spLocks noChangeArrowheads="1"/>
          </p:cNvSpPr>
          <p:nvPr/>
        </p:nvSpPr>
        <p:spPr bwMode="auto">
          <a:xfrm>
            <a:off x="1752600" y="3709988"/>
            <a:ext cx="77788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78" name="Oval 6"/>
          <p:cNvSpPr>
            <a:spLocks noChangeArrowheads="1"/>
          </p:cNvSpPr>
          <p:nvPr/>
        </p:nvSpPr>
        <p:spPr bwMode="auto">
          <a:xfrm>
            <a:off x="2378075" y="3711575"/>
            <a:ext cx="79375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 flipH="1">
            <a:off x="1782763" y="3754438"/>
            <a:ext cx="4762" cy="7762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2413000" y="3756025"/>
            <a:ext cx="67468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1471613" y="4538663"/>
            <a:ext cx="603250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3086100" y="3432175"/>
            <a:ext cx="603250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83" name="AutoShape 11"/>
          <p:cNvSpPr>
            <a:spLocks/>
          </p:cNvSpPr>
          <p:nvPr/>
        </p:nvSpPr>
        <p:spPr bwMode="auto">
          <a:xfrm flipH="1">
            <a:off x="1049338" y="1793875"/>
            <a:ext cx="223837" cy="3171825"/>
          </a:xfrm>
          <a:prstGeom prst="rightBrace">
            <a:avLst>
              <a:gd name="adj1" fmla="val 118085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398463" y="3268663"/>
            <a:ext cx="69373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car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54285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528888" y="5032375"/>
            <a:ext cx="5018087" cy="1698625"/>
          </a:xfrm>
          <a:ln>
            <a:solidFill>
              <a:srgbClr val="10007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solidFill>
                  <a:srgbClr val="100070"/>
                </a:solidFill>
              </a:rPr>
              <a:t>(define x (list (cons 'x 'y)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solidFill>
                  <a:srgbClr val="100070"/>
                </a:solidFill>
              </a:rPr>
              <a:t>                       (cons 'a 'b)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solidFill>
                  <a:srgbClr val="100070"/>
                </a:solidFill>
              </a:rPr>
              <a:t>                       (cons 10 20)))</a:t>
            </a: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4051300" y="965200"/>
            <a:ext cx="1243013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>
            <a:off x="4673600" y="965200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288" name="Oval 16"/>
          <p:cNvSpPr>
            <a:spLocks noChangeArrowheads="1"/>
          </p:cNvSpPr>
          <p:nvPr/>
        </p:nvSpPr>
        <p:spPr bwMode="auto">
          <a:xfrm>
            <a:off x="4305300" y="1222375"/>
            <a:ext cx="77788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89" name="Oval 17"/>
          <p:cNvSpPr>
            <a:spLocks noChangeArrowheads="1"/>
          </p:cNvSpPr>
          <p:nvPr/>
        </p:nvSpPr>
        <p:spPr bwMode="auto">
          <a:xfrm>
            <a:off x="4930775" y="1223963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>
            <a:off x="4340225" y="1266825"/>
            <a:ext cx="1588" cy="7762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>
            <a:off x="2754313" y="1238250"/>
            <a:ext cx="1317625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5154613" y="2044700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6303963" y="990600"/>
            <a:ext cx="124460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94" name="Line 22"/>
          <p:cNvSpPr>
            <a:spLocks noChangeShapeType="1"/>
          </p:cNvSpPr>
          <p:nvPr/>
        </p:nvSpPr>
        <p:spPr bwMode="auto">
          <a:xfrm>
            <a:off x="6927850" y="990600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 flipH="1">
            <a:off x="6929438" y="985838"/>
            <a:ext cx="601662" cy="5730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1831975" y="923925"/>
            <a:ext cx="1243013" cy="571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97" name="Line 25"/>
          <p:cNvSpPr>
            <a:spLocks noChangeShapeType="1"/>
          </p:cNvSpPr>
          <p:nvPr/>
        </p:nvSpPr>
        <p:spPr bwMode="auto">
          <a:xfrm>
            <a:off x="2454275" y="923925"/>
            <a:ext cx="0" cy="571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298" name="Oval 26"/>
          <p:cNvSpPr>
            <a:spLocks noChangeArrowheads="1"/>
          </p:cNvSpPr>
          <p:nvPr/>
        </p:nvSpPr>
        <p:spPr bwMode="auto">
          <a:xfrm>
            <a:off x="2085975" y="1181100"/>
            <a:ext cx="77788" cy="9842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99" name="Oval 27"/>
          <p:cNvSpPr>
            <a:spLocks noChangeArrowheads="1"/>
          </p:cNvSpPr>
          <p:nvPr/>
        </p:nvSpPr>
        <p:spPr bwMode="auto">
          <a:xfrm>
            <a:off x="2711450" y="1182688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300" name="Line 28"/>
          <p:cNvSpPr>
            <a:spLocks noChangeShapeType="1"/>
          </p:cNvSpPr>
          <p:nvPr/>
        </p:nvSpPr>
        <p:spPr bwMode="auto">
          <a:xfrm>
            <a:off x="1106488" y="1236663"/>
            <a:ext cx="725487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 flipH="1">
            <a:off x="2124075" y="1241425"/>
            <a:ext cx="4763" cy="22018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1595438" y="4562475"/>
            <a:ext cx="3397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x</a:t>
            </a:r>
          </a:p>
        </p:txBody>
      </p:sp>
      <p:sp>
        <p:nvSpPr>
          <p:cNvPr id="54303" name="Text Box 31"/>
          <p:cNvSpPr txBox="1">
            <a:spLocks noChangeArrowheads="1"/>
          </p:cNvSpPr>
          <p:nvPr/>
        </p:nvSpPr>
        <p:spPr bwMode="auto">
          <a:xfrm>
            <a:off x="3217863" y="3430588"/>
            <a:ext cx="346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y</a:t>
            </a:r>
          </a:p>
        </p:txBody>
      </p:sp>
      <p:sp>
        <p:nvSpPr>
          <p:cNvPr id="54304" name="Text Box 32"/>
          <p:cNvSpPr txBox="1">
            <a:spLocks noChangeArrowheads="1"/>
          </p:cNvSpPr>
          <p:nvPr/>
        </p:nvSpPr>
        <p:spPr bwMode="auto">
          <a:xfrm>
            <a:off x="5268913" y="2066925"/>
            <a:ext cx="3730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b</a:t>
            </a:r>
          </a:p>
        </p:txBody>
      </p:sp>
      <p:sp>
        <p:nvSpPr>
          <p:cNvPr id="54305" name="AutoShape 33"/>
          <p:cNvSpPr>
            <a:spLocks/>
          </p:cNvSpPr>
          <p:nvPr/>
        </p:nvSpPr>
        <p:spPr bwMode="auto">
          <a:xfrm>
            <a:off x="8070850" y="947738"/>
            <a:ext cx="258763" cy="2476500"/>
          </a:xfrm>
          <a:prstGeom prst="rightBrace">
            <a:avLst>
              <a:gd name="adj1" fmla="val 79754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8293100" y="1830388"/>
            <a:ext cx="7175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cdr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54307" name="Rectangle 35"/>
          <p:cNvSpPr>
            <a:spLocks noChangeArrowheads="1"/>
          </p:cNvSpPr>
          <p:nvPr/>
        </p:nvSpPr>
        <p:spPr bwMode="auto">
          <a:xfrm>
            <a:off x="3727450" y="2049463"/>
            <a:ext cx="1243013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308" name="Line 36"/>
          <p:cNvSpPr>
            <a:spLocks noChangeShapeType="1"/>
          </p:cNvSpPr>
          <p:nvPr/>
        </p:nvSpPr>
        <p:spPr bwMode="auto">
          <a:xfrm>
            <a:off x="4349750" y="2049463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309" name="Oval 37"/>
          <p:cNvSpPr>
            <a:spLocks noChangeArrowheads="1"/>
          </p:cNvSpPr>
          <p:nvPr/>
        </p:nvSpPr>
        <p:spPr bwMode="auto">
          <a:xfrm>
            <a:off x="3981450" y="2306638"/>
            <a:ext cx="77788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310" name="Oval 38"/>
          <p:cNvSpPr>
            <a:spLocks noChangeArrowheads="1"/>
          </p:cNvSpPr>
          <p:nvPr/>
        </p:nvSpPr>
        <p:spPr bwMode="auto">
          <a:xfrm>
            <a:off x="4606925" y="2308225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311" name="Rectangle 39"/>
          <p:cNvSpPr>
            <a:spLocks noChangeArrowheads="1"/>
          </p:cNvSpPr>
          <p:nvPr/>
        </p:nvSpPr>
        <p:spPr bwMode="auto">
          <a:xfrm>
            <a:off x="3724275" y="2786063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auto">
          <a:xfrm>
            <a:off x="3844925" y="2819400"/>
            <a:ext cx="355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54313" name="Line 41"/>
          <p:cNvSpPr>
            <a:spLocks noChangeShapeType="1"/>
          </p:cNvSpPr>
          <p:nvPr/>
        </p:nvSpPr>
        <p:spPr bwMode="auto">
          <a:xfrm>
            <a:off x="4025900" y="2370138"/>
            <a:ext cx="0" cy="4159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314" name="Line 42"/>
          <p:cNvSpPr>
            <a:spLocks noChangeShapeType="1"/>
          </p:cNvSpPr>
          <p:nvPr/>
        </p:nvSpPr>
        <p:spPr bwMode="auto">
          <a:xfrm flipV="1">
            <a:off x="4678363" y="2343150"/>
            <a:ext cx="471487" cy="1746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315" name="Line 43"/>
          <p:cNvSpPr>
            <a:spLocks noChangeShapeType="1"/>
          </p:cNvSpPr>
          <p:nvPr/>
        </p:nvSpPr>
        <p:spPr bwMode="auto">
          <a:xfrm>
            <a:off x="4989513" y="1281113"/>
            <a:ext cx="1317625" cy="15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316" name="Oval 44"/>
          <p:cNvSpPr>
            <a:spLocks noChangeArrowheads="1"/>
          </p:cNvSpPr>
          <p:nvPr/>
        </p:nvSpPr>
        <p:spPr bwMode="auto">
          <a:xfrm>
            <a:off x="6565900" y="1239838"/>
            <a:ext cx="77788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317" name="Line 45"/>
          <p:cNvSpPr>
            <a:spLocks noChangeShapeType="1"/>
          </p:cNvSpPr>
          <p:nvPr/>
        </p:nvSpPr>
        <p:spPr bwMode="auto">
          <a:xfrm>
            <a:off x="6600825" y="1284288"/>
            <a:ext cx="1588" cy="7762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318" name="Rectangle 46"/>
          <p:cNvSpPr>
            <a:spLocks noChangeArrowheads="1"/>
          </p:cNvSpPr>
          <p:nvPr/>
        </p:nvSpPr>
        <p:spPr bwMode="auto">
          <a:xfrm>
            <a:off x="7415213" y="2062163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319" name="Text Box 47"/>
          <p:cNvSpPr txBox="1">
            <a:spLocks noChangeArrowheads="1"/>
          </p:cNvSpPr>
          <p:nvPr/>
        </p:nvSpPr>
        <p:spPr bwMode="auto">
          <a:xfrm>
            <a:off x="7489825" y="2084388"/>
            <a:ext cx="550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20</a:t>
            </a:r>
          </a:p>
        </p:txBody>
      </p:sp>
      <p:sp>
        <p:nvSpPr>
          <p:cNvPr id="54320" name="Rectangle 48"/>
          <p:cNvSpPr>
            <a:spLocks noChangeArrowheads="1"/>
          </p:cNvSpPr>
          <p:nvPr/>
        </p:nvSpPr>
        <p:spPr bwMode="auto">
          <a:xfrm>
            <a:off x="5988050" y="2066925"/>
            <a:ext cx="1243013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321" name="Line 49"/>
          <p:cNvSpPr>
            <a:spLocks noChangeShapeType="1"/>
          </p:cNvSpPr>
          <p:nvPr/>
        </p:nvSpPr>
        <p:spPr bwMode="auto">
          <a:xfrm>
            <a:off x="6610350" y="2066925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322" name="Oval 50"/>
          <p:cNvSpPr>
            <a:spLocks noChangeArrowheads="1"/>
          </p:cNvSpPr>
          <p:nvPr/>
        </p:nvSpPr>
        <p:spPr bwMode="auto">
          <a:xfrm>
            <a:off x="6242050" y="2324100"/>
            <a:ext cx="77788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323" name="Oval 51"/>
          <p:cNvSpPr>
            <a:spLocks noChangeArrowheads="1"/>
          </p:cNvSpPr>
          <p:nvPr/>
        </p:nvSpPr>
        <p:spPr bwMode="auto">
          <a:xfrm>
            <a:off x="6867525" y="2325688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324" name="Rectangle 52"/>
          <p:cNvSpPr>
            <a:spLocks noChangeArrowheads="1"/>
          </p:cNvSpPr>
          <p:nvPr/>
        </p:nvSpPr>
        <p:spPr bwMode="auto">
          <a:xfrm>
            <a:off x="5984875" y="2803525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325" name="Text Box 53"/>
          <p:cNvSpPr txBox="1">
            <a:spLocks noChangeArrowheads="1"/>
          </p:cNvSpPr>
          <p:nvPr/>
        </p:nvSpPr>
        <p:spPr bwMode="auto">
          <a:xfrm>
            <a:off x="6026150" y="2836863"/>
            <a:ext cx="550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10</a:t>
            </a:r>
          </a:p>
        </p:txBody>
      </p:sp>
      <p:sp>
        <p:nvSpPr>
          <p:cNvPr id="54326" name="Line 54"/>
          <p:cNvSpPr>
            <a:spLocks noChangeShapeType="1"/>
          </p:cNvSpPr>
          <p:nvPr/>
        </p:nvSpPr>
        <p:spPr bwMode="auto">
          <a:xfrm>
            <a:off x="6286500" y="2387600"/>
            <a:ext cx="0" cy="4159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327" name="Line 55"/>
          <p:cNvSpPr>
            <a:spLocks noChangeShapeType="1"/>
          </p:cNvSpPr>
          <p:nvPr/>
        </p:nvSpPr>
        <p:spPr bwMode="auto">
          <a:xfrm flipV="1">
            <a:off x="6938963" y="2360613"/>
            <a:ext cx="471487" cy="1746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cons </a:t>
            </a:r>
            <a:r>
              <a:rPr lang="ja-JP" altLang="en-US" sz="4000" dirty="0"/>
              <a:t>と </a:t>
            </a:r>
            <a:r>
              <a:rPr lang="en-US" altLang="ja-JP" sz="4000" dirty="0"/>
              <a:t>list </a:t>
            </a:r>
            <a:r>
              <a:rPr lang="ja-JP" altLang="en-US" sz="4000" dirty="0"/>
              <a:t>の組み合わせ (2/2)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23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75" y="52388"/>
            <a:ext cx="7197725" cy="674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0402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1127125"/>
            <a:ext cx="7772400" cy="1358900"/>
          </a:xfrm>
        </p:spPr>
        <p:txBody>
          <a:bodyPr/>
          <a:lstStyle/>
          <a:p>
            <a:pPr eaLnBrk="1" hangingPunct="1"/>
            <a:r>
              <a:rPr lang="ja-JP" altLang="en-US" sz="3600"/>
              <a:t>下記のようなペアの集まりを，変数</a:t>
            </a:r>
            <a:r>
              <a:rPr lang="en-US" altLang="ja-JP" sz="3600"/>
              <a:t>x</a:t>
            </a:r>
            <a:r>
              <a:rPr lang="ja-JP" altLang="en-US" sz="3600"/>
              <a:t>として定義する</a:t>
            </a:r>
          </a:p>
        </p:txBody>
      </p:sp>
      <p:sp>
        <p:nvSpPr>
          <p:cNvPr id="56324" name="Rectangle 56"/>
          <p:cNvSpPr>
            <a:spLocks noChangeArrowheads="1"/>
          </p:cNvSpPr>
          <p:nvPr/>
        </p:nvSpPr>
        <p:spPr bwMode="auto">
          <a:xfrm>
            <a:off x="1557338" y="4776788"/>
            <a:ext cx="1243012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5" name="Line 57"/>
          <p:cNvSpPr>
            <a:spLocks noChangeShapeType="1"/>
          </p:cNvSpPr>
          <p:nvPr/>
        </p:nvSpPr>
        <p:spPr bwMode="auto">
          <a:xfrm>
            <a:off x="2179638" y="4776788"/>
            <a:ext cx="0" cy="5715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26" name="Oval 58"/>
          <p:cNvSpPr>
            <a:spLocks noChangeArrowheads="1"/>
          </p:cNvSpPr>
          <p:nvPr/>
        </p:nvSpPr>
        <p:spPr bwMode="auto">
          <a:xfrm>
            <a:off x="1811338" y="5033963"/>
            <a:ext cx="77787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7" name="Oval 59"/>
          <p:cNvSpPr>
            <a:spLocks noChangeArrowheads="1"/>
          </p:cNvSpPr>
          <p:nvPr/>
        </p:nvSpPr>
        <p:spPr bwMode="auto">
          <a:xfrm>
            <a:off x="2436813" y="5035550"/>
            <a:ext cx="79375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8" name="Line 60"/>
          <p:cNvSpPr>
            <a:spLocks noChangeShapeType="1"/>
          </p:cNvSpPr>
          <p:nvPr/>
        </p:nvSpPr>
        <p:spPr bwMode="auto">
          <a:xfrm>
            <a:off x="2471738" y="5080000"/>
            <a:ext cx="674687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29" name="Rectangle 61"/>
          <p:cNvSpPr>
            <a:spLocks noChangeArrowheads="1"/>
          </p:cNvSpPr>
          <p:nvPr/>
        </p:nvSpPr>
        <p:spPr bwMode="auto">
          <a:xfrm>
            <a:off x="1539875" y="5681663"/>
            <a:ext cx="603250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30" name="Rectangle 62"/>
          <p:cNvSpPr>
            <a:spLocks noChangeArrowheads="1"/>
          </p:cNvSpPr>
          <p:nvPr/>
        </p:nvSpPr>
        <p:spPr bwMode="auto">
          <a:xfrm>
            <a:off x="3154363" y="4764088"/>
            <a:ext cx="1244600" cy="56991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31" name="Line 63"/>
          <p:cNvSpPr>
            <a:spLocks noChangeShapeType="1"/>
          </p:cNvSpPr>
          <p:nvPr/>
        </p:nvSpPr>
        <p:spPr bwMode="auto">
          <a:xfrm>
            <a:off x="3776663" y="4764088"/>
            <a:ext cx="1587" cy="5699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32" name="Oval 64"/>
          <p:cNvSpPr>
            <a:spLocks noChangeArrowheads="1"/>
          </p:cNvSpPr>
          <p:nvPr/>
        </p:nvSpPr>
        <p:spPr bwMode="auto">
          <a:xfrm>
            <a:off x="3408363" y="5021263"/>
            <a:ext cx="79375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33" name="Rectangle 65"/>
          <p:cNvSpPr>
            <a:spLocks noChangeArrowheads="1"/>
          </p:cNvSpPr>
          <p:nvPr/>
        </p:nvSpPr>
        <p:spPr bwMode="auto">
          <a:xfrm>
            <a:off x="3136900" y="5675313"/>
            <a:ext cx="603250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34" name="Line 66"/>
          <p:cNvSpPr>
            <a:spLocks noChangeShapeType="1"/>
          </p:cNvSpPr>
          <p:nvPr/>
        </p:nvSpPr>
        <p:spPr bwMode="auto">
          <a:xfrm flipH="1">
            <a:off x="3795713" y="4746625"/>
            <a:ext cx="601662" cy="57308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35" name="AutoShape 67"/>
          <p:cNvSpPr>
            <a:spLocks/>
          </p:cNvSpPr>
          <p:nvPr/>
        </p:nvSpPr>
        <p:spPr bwMode="auto">
          <a:xfrm flipH="1">
            <a:off x="1117600" y="2932113"/>
            <a:ext cx="223838" cy="3171825"/>
          </a:xfrm>
          <a:prstGeom prst="rightBrace">
            <a:avLst>
              <a:gd name="adj1" fmla="val 118085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36" name="Text Box 68"/>
          <p:cNvSpPr txBox="1">
            <a:spLocks noChangeArrowheads="1"/>
          </p:cNvSpPr>
          <p:nvPr/>
        </p:nvSpPr>
        <p:spPr bwMode="auto">
          <a:xfrm>
            <a:off x="457200" y="4592638"/>
            <a:ext cx="6937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car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56337" name="Rectangle 69"/>
          <p:cNvSpPr>
            <a:spLocks noChangeArrowheads="1"/>
          </p:cNvSpPr>
          <p:nvPr/>
        </p:nvSpPr>
        <p:spPr bwMode="auto">
          <a:xfrm>
            <a:off x="5135563" y="2427288"/>
            <a:ext cx="1243012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38" name="Line 70"/>
          <p:cNvSpPr>
            <a:spLocks noChangeShapeType="1"/>
          </p:cNvSpPr>
          <p:nvPr/>
        </p:nvSpPr>
        <p:spPr bwMode="auto">
          <a:xfrm>
            <a:off x="5757863" y="2427288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39" name="Oval 71"/>
          <p:cNvSpPr>
            <a:spLocks noChangeArrowheads="1"/>
          </p:cNvSpPr>
          <p:nvPr/>
        </p:nvSpPr>
        <p:spPr bwMode="auto">
          <a:xfrm>
            <a:off x="5389563" y="2684463"/>
            <a:ext cx="77787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40" name="Line 72"/>
          <p:cNvSpPr>
            <a:spLocks noChangeShapeType="1"/>
          </p:cNvSpPr>
          <p:nvPr/>
        </p:nvSpPr>
        <p:spPr bwMode="auto">
          <a:xfrm>
            <a:off x="2822575" y="2740025"/>
            <a:ext cx="2311400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41" name="Line 73"/>
          <p:cNvSpPr>
            <a:spLocks noChangeShapeType="1"/>
          </p:cNvSpPr>
          <p:nvPr/>
        </p:nvSpPr>
        <p:spPr bwMode="auto">
          <a:xfrm flipH="1">
            <a:off x="5780088" y="2416175"/>
            <a:ext cx="601662" cy="5730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42" name="Rectangle 74"/>
          <p:cNvSpPr>
            <a:spLocks noChangeArrowheads="1"/>
          </p:cNvSpPr>
          <p:nvPr/>
        </p:nvSpPr>
        <p:spPr bwMode="auto">
          <a:xfrm>
            <a:off x="1900238" y="2435225"/>
            <a:ext cx="1243012" cy="571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43" name="Line 75"/>
          <p:cNvSpPr>
            <a:spLocks noChangeShapeType="1"/>
          </p:cNvSpPr>
          <p:nvPr/>
        </p:nvSpPr>
        <p:spPr bwMode="auto">
          <a:xfrm>
            <a:off x="2522538" y="2435225"/>
            <a:ext cx="0" cy="571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44" name="Oval 76"/>
          <p:cNvSpPr>
            <a:spLocks noChangeArrowheads="1"/>
          </p:cNvSpPr>
          <p:nvPr/>
        </p:nvSpPr>
        <p:spPr bwMode="auto">
          <a:xfrm>
            <a:off x="2154238" y="2692400"/>
            <a:ext cx="77787" cy="9842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45" name="Oval 77"/>
          <p:cNvSpPr>
            <a:spLocks noChangeArrowheads="1"/>
          </p:cNvSpPr>
          <p:nvPr/>
        </p:nvSpPr>
        <p:spPr bwMode="auto">
          <a:xfrm>
            <a:off x="2779713" y="2693988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46" name="Line 78"/>
          <p:cNvSpPr>
            <a:spLocks noChangeShapeType="1"/>
          </p:cNvSpPr>
          <p:nvPr/>
        </p:nvSpPr>
        <p:spPr bwMode="auto">
          <a:xfrm>
            <a:off x="1174750" y="2747963"/>
            <a:ext cx="725488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47" name="Line 79"/>
          <p:cNvSpPr>
            <a:spLocks noChangeShapeType="1"/>
          </p:cNvSpPr>
          <p:nvPr/>
        </p:nvSpPr>
        <p:spPr bwMode="auto">
          <a:xfrm flipH="1">
            <a:off x="2190750" y="2752725"/>
            <a:ext cx="6350" cy="20097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48" name="Text Box 80"/>
          <p:cNvSpPr txBox="1">
            <a:spLocks noChangeArrowheads="1"/>
          </p:cNvSpPr>
          <p:nvPr/>
        </p:nvSpPr>
        <p:spPr bwMode="auto">
          <a:xfrm>
            <a:off x="1663700" y="5705475"/>
            <a:ext cx="3667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56349" name="Text Box 81"/>
          <p:cNvSpPr txBox="1">
            <a:spLocks noChangeArrowheads="1"/>
          </p:cNvSpPr>
          <p:nvPr/>
        </p:nvSpPr>
        <p:spPr bwMode="auto">
          <a:xfrm>
            <a:off x="3262313" y="5715000"/>
            <a:ext cx="3667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56350" name="AutoShape 82"/>
          <p:cNvSpPr>
            <a:spLocks/>
          </p:cNvSpPr>
          <p:nvPr/>
        </p:nvSpPr>
        <p:spPr bwMode="auto">
          <a:xfrm>
            <a:off x="7732713" y="2317750"/>
            <a:ext cx="258762" cy="2608263"/>
          </a:xfrm>
          <a:prstGeom prst="rightBrace">
            <a:avLst>
              <a:gd name="adj1" fmla="val 83998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51" name="Text Box 83"/>
          <p:cNvSpPr txBox="1">
            <a:spLocks noChangeArrowheads="1"/>
          </p:cNvSpPr>
          <p:nvPr/>
        </p:nvSpPr>
        <p:spPr bwMode="auto">
          <a:xfrm>
            <a:off x="8120063" y="3355975"/>
            <a:ext cx="7175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cdr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56352" name="Line 84"/>
          <p:cNvSpPr>
            <a:spLocks noChangeShapeType="1"/>
          </p:cNvSpPr>
          <p:nvPr/>
        </p:nvSpPr>
        <p:spPr bwMode="auto">
          <a:xfrm>
            <a:off x="1854200" y="5070475"/>
            <a:ext cx="0" cy="6191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53" name="Line 85"/>
          <p:cNvSpPr>
            <a:spLocks noChangeShapeType="1"/>
          </p:cNvSpPr>
          <p:nvPr/>
        </p:nvSpPr>
        <p:spPr bwMode="auto">
          <a:xfrm>
            <a:off x="3459163" y="5081588"/>
            <a:ext cx="0" cy="6191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54" name="Rectangle 86"/>
          <p:cNvSpPr>
            <a:spLocks noChangeArrowheads="1"/>
          </p:cNvSpPr>
          <p:nvPr/>
        </p:nvSpPr>
        <p:spPr bwMode="auto">
          <a:xfrm>
            <a:off x="4808538" y="3365500"/>
            <a:ext cx="1243012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55" name="Line 87"/>
          <p:cNvSpPr>
            <a:spLocks noChangeShapeType="1"/>
          </p:cNvSpPr>
          <p:nvPr/>
        </p:nvSpPr>
        <p:spPr bwMode="auto">
          <a:xfrm>
            <a:off x="5430838" y="3365500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56" name="Oval 88"/>
          <p:cNvSpPr>
            <a:spLocks noChangeArrowheads="1"/>
          </p:cNvSpPr>
          <p:nvPr/>
        </p:nvSpPr>
        <p:spPr bwMode="auto">
          <a:xfrm>
            <a:off x="5062538" y="3622675"/>
            <a:ext cx="77787" cy="98425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57" name="Oval 89"/>
          <p:cNvSpPr>
            <a:spLocks noChangeArrowheads="1"/>
          </p:cNvSpPr>
          <p:nvPr/>
        </p:nvSpPr>
        <p:spPr bwMode="auto">
          <a:xfrm>
            <a:off x="5688013" y="3624263"/>
            <a:ext cx="79375" cy="98425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58" name="Line 90"/>
          <p:cNvSpPr>
            <a:spLocks noChangeShapeType="1"/>
          </p:cNvSpPr>
          <p:nvPr/>
        </p:nvSpPr>
        <p:spPr bwMode="auto">
          <a:xfrm>
            <a:off x="5722938" y="3668713"/>
            <a:ext cx="674687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59" name="Rectangle 91"/>
          <p:cNvSpPr>
            <a:spLocks noChangeArrowheads="1"/>
          </p:cNvSpPr>
          <p:nvPr/>
        </p:nvSpPr>
        <p:spPr bwMode="auto">
          <a:xfrm>
            <a:off x="4791075" y="4270375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60" name="Rectangle 92"/>
          <p:cNvSpPr>
            <a:spLocks noChangeArrowheads="1"/>
          </p:cNvSpPr>
          <p:nvPr/>
        </p:nvSpPr>
        <p:spPr bwMode="auto">
          <a:xfrm>
            <a:off x="6405563" y="3352800"/>
            <a:ext cx="1244600" cy="5699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61" name="Line 93"/>
          <p:cNvSpPr>
            <a:spLocks noChangeShapeType="1"/>
          </p:cNvSpPr>
          <p:nvPr/>
        </p:nvSpPr>
        <p:spPr bwMode="auto">
          <a:xfrm>
            <a:off x="7027863" y="3352800"/>
            <a:ext cx="1587" cy="56991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62" name="Oval 94"/>
          <p:cNvSpPr>
            <a:spLocks noChangeArrowheads="1"/>
          </p:cNvSpPr>
          <p:nvPr/>
        </p:nvSpPr>
        <p:spPr bwMode="auto">
          <a:xfrm>
            <a:off x="6659563" y="3609975"/>
            <a:ext cx="79375" cy="98425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63" name="Rectangle 95"/>
          <p:cNvSpPr>
            <a:spLocks noChangeArrowheads="1"/>
          </p:cNvSpPr>
          <p:nvPr/>
        </p:nvSpPr>
        <p:spPr bwMode="auto">
          <a:xfrm>
            <a:off x="6388100" y="4264025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64" name="Line 96"/>
          <p:cNvSpPr>
            <a:spLocks noChangeShapeType="1"/>
          </p:cNvSpPr>
          <p:nvPr/>
        </p:nvSpPr>
        <p:spPr bwMode="auto">
          <a:xfrm flipH="1">
            <a:off x="7046913" y="3335338"/>
            <a:ext cx="601662" cy="5730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65" name="Text Box 97"/>
          <p:cNvSpPr txBox="1">
            <a:spLocks noChangeArrowheads="1"/>
          </p:cNvSpPr>
          <p:nvPr/>
        </p:nvSpPr>
        <p:spPr bwMode="auto">
          <a:xfrm>
            <a:off x="4914900" y="4294188"/>
            <a:ext cx="3667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56366" name="Text Box 98"/>
          <p:cNvSpPr txBox="1">
            <a:spLocks noChangeArrowheads="1"/>
          </p:cNvSpPr>
          <p:nvPr/>
        </p:nvSpPr>
        <p:spPr bwMode="auto">
          <a:xfrm>
            <a:off x="6513513" y="4303713"/>
            <a:ext cx="3667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56367" name="Line 99"/>
          <p:cNvSpPr>
            <a:spLocks noChangeShapeType="1"/>
          </p:cNvSpPr>
          <p:nvPr/>
        </p:nvSpPr>
        <p:spPr bwMode="auto">
          <a:xfrm>
            <a:off x="5105400" y="3659188"/>
            <a:ext cx="0" cy="6191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68" name="Line 100"/>
          <p:cNvSpPr>
            <a:spLocks noChangeShapeType="1"/>
          </p:cNvSpPr>
          <p:nvPr/>
        </p:nvSpPr>
        <p:spPr bwMode="auto">
          <a:xfrm>
            <a:off x="6710363" y="3670300"/>
            <a:ext cx="0" cy="6191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69" name="Line 101"/>
          <p:cNvSpPr>
            <a:spLocks noChangeShapeType="1"/>
          </p:cNvSpPr>
          <p:nvPr/>
        </p:nvSpPr>
        <p:spPr bwMode="auto">
          <a:xfrm>
            <a:off x="5432425" y="2743200"/>
            <a:ext cx="1588" cy="6318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例題７． </a:t>
            </a:r>
            <a:r>
              <a:rPr lang="en-US" altLang="ja-JP" dirty="0"/>
              <a:t>list </a:t>
            </a:r>
            <a:r>
              <a:rPr lang="ja-JP" altLang="en-US" dirty="0"/>
              <a:t>と </a:t>
            </a:r>
            <a:r>
              <a:rPr lang="en-US" altLang="ja-JP" dirty="0"/>
              <a:t>list </a:t>
            </a:r>
            <a:r>
              <a:rPr lang="ja-JP" altLang="en-US" dirty="0"/>
              <a:t>の組み合わせ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7624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1489075" y="3638550"/>
            <a:ext cx="1243013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>
            <a:off x="2111375" y="3638550"/>
            <a:ext cx="0" cy="5715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49" name="Oval 5"/>
          <p:cNvSpPr>
            <a:spLocks noChangeArrowheads="1"/>
          </p:cNvSpPr>
          <p:nvPr/>
        </p:nvSpPr>
        <p:spPr bwMode="auto">
          <a:xfrm>
            <a:off x="1743075" y="3895725"/>
            <a:ext cx="77788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2368550" y="3897313"/>
            <a:ext cx="79375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2403475" y="3941763"/>
            <a:ext cx="67468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1471613" y="4543425"/>
            <a:ext cx="603250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3086100" y="3625850"/>
            <a:ext cx="1244600" cy="56991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708400" y="3625850"/>
            <a:ext cx="1588" cy="5699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55" name="Oval 11"/>
          <p:cNvSpPr>
            <a:spLocks noChangeArrowheads="1"/>
          </p:cNvSpPr>
          <p:nvPr/>
        </p:nvSpPr>
        <p:spPr bwMode="auto">
          <a:xfrm>
            <a:off x="3340100" y="3883025"/>
            <a:ext cx="79375" cy="98425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3068638" y="4537075"/>
            <a:ext cx="603250" cy="571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3727450" y="3608388"/>
            <a:ext cx="601663" cy="5730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58" name="AutoShape 14"/>
          <p:cNvSpPr>
            <a:spLocks/>
          </p:cNvSpPr>
          <p:nvPr/>
        </p:nvSpPr>
        <p:spPr bwMode="auto">
          <a:xfrm flipH="1">
            <a:off x="1049338" y="1793875"/>
            <a:ext cx="223837" cy="3171825"/>
          </a:xfrm>
          <a:prstGeom prst="rightBrace">
            <a:avLst>
              <a:gd name="adj1" fmla="val 118085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388938" y="3454400"/>
            <a:ext cx="69373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car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57360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419350" y="5438775"/>
            <a:ext cx="4391025" cy="1254125"/>
          </a:xfrm>
          <a:ln>
            <a:solidFill>
              <a:srgbClr val="10007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>
                <a:solidFill>
                  <a:srgbClr val="100070"/>
                </a:solidFill>
              </a:rPr>
              <a:t>(define x (list (list 1 2)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100070"/>
                </a:solidFill>
              </a:rPr>
              <a:t>                       (list 3 4)))</a:t>
            </a:r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5067300" y="1289050"/>
            <a:ext cx="1243013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>
            <a:off x="5689600" y="1289050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63" name="Oval 19"/>
          <p:cNvSpPr>
            <a:spLocks noChangeArrowheads="1"/>
          </p:cNvSpPr>
          <p:nvPr/>
        </p:nvSpPr>
        <p:spPr bwMode="auto">
          <a:xfrm>
            <a:off x="5321300" y="1546225"/>
            <a:ext cx="77788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>
            <a:off x="2754313" y="1601788"/>
            <a:ext cx="2311400" cy="15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65" name="Line 21"/>
          <p:cNvSpPr>
            <a:spLocks noChangeShapeType="1"/>
          </p:cNvSpPr>
          <p:nvPr/>
        </p:nvSpPr>
        <p:spPr bwMode="auto">
          <a:xfrm flipH="1">
            <a:off x="5711825" y="1277938"/>
            <a:ext cx="601663" cy="5730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1831975" y="1296988"/>
            <a:ext cx="1243013" cy="571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67" name="Line 23"/>
          <p:cNvSpPr>
            <a:spLocks noChangeShapeType="1"/>
          </p:cNvSpPr>
          <p:nvPr/>
        </p:nvSpPr>
        <p:spPr bwMode="auto">
          <a:xfrm>
            <a:off x="2454275" y="1296988"/>
            <a:ext cx="0" cy="571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68" name="Oval 24"/>
          <p:cNvSpPr>
            <a:spLocks noChangeArrowheads="1"/>
          </p:cNvSpPr>
          <p:nvPr/>
        </p:nvSpPr>
        <p:spPr bwMode="auto">
          <a:xfrm>
            <a:off x="2085975" y="1554163"/>
            <a:ext cx="77788" cy="98425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69" name="Oval 25"/>
          <p:cNvSpPr>
            <a:spLocks noChangeArrowheads="1"/>
          </p:cNvSpPr>
          <p:nvPr/>
        </p:nvSpPr>
        <p:spPr bwMode="auto">
          <a:xfrm>
            <a:off x="2711450" y="1555750"/>
            <a:ext cx="79375" cy="98425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70" name="Line 26"/>
          <p:cNvSpPr>
            <a:spLocks noChangeShapeType="1"/>
          </p:cNvSpPr>
          <p:nvPr/>
        </p:nvSpPr>
        <p:spPr bwMode="auto">
          <a:xfrm>
            <a:off x="1106488" y="1609725"/>
            <a:ext cx="725487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71" name="Line 27"/>
          <p:cNvSpPr>
            <a:spLocks noChangeShapeType="1"/>
          </p:cNvSpPr>
          <p:nvPr/>
        </p:nvSpPr>
        <p:spPr bwMode="auto">
          <a:xfrm flipH="1">
            <a:off x="2122488" y="1614488"/>
            <a:ext cx="6350" cy="20097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72" name="Text Box 28"/>
          <p:cNvSpPr txBox="1">
            <a:spLocks noChangeArrowheads="1"/>
          </p:cNvSpPr>
          <p:nvPr/>
        </p:nvSpPr>
        <p:spPr bwMode="auto">
          <a:xfrm>
            <a:off x="1595438" y="4567238"/>
            <a:ext cx="3667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57373" name="Text Box 29"/>
          <p:cNvSpPr txBox="1">
            <a:spLocks noChangeArrowheads="1"/>
          </p:cNvSpPr>
          <p:nvPr/>
        </p:nvSpPr>
        <p:spPr bwMode="auto">
          <a:xfrm>
            <a:off x="3194050" y="4576763"/>
            <a:ext cx="3667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57374" name="AutoShape 30"/>
          <p:cNvSpPr>
            <a:spLocks/>
          </p:cNvSpPr>
          <p:nvPr/>
        </p:nvSpPr>
        <p:spPr bwMode="auto">
          <a:xfrm>
            <a:off x="7664450" y="1179513"/>
            <a:ext cx="258763" cy="2608262"/>
          </a:xfrm>
          <a:prstGeom prst="rightBrace">
            <a:avLst>
              <a:gd name="adj1" fmla="val 83998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75" name="Text Box 31"/>
          <p:cNvSpPr txBox="1">
            <a:spLocks noChangeArrowheads="1"/>
          </p:cNvSpPr>
          <p:nvPr/>
        </p:nvSpPr>
        <p:spPr bwMode="auto">
          <a:xfrm>
            <a:off x="8051800" y="2217738"/>
            <a:ext cx="7175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cdr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>
            <a:off x="1785938" y="3932238"/>
            <a:ext cx="0" cy="6191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77" name="Line 33"/>
          <p:cNvSpPr>
            <a:spLocks noChangeShapeType="1"/>
          </p:cNvSpPr>
          <p:nvPr/>
        </p:nvSpPr>
        <p:spPr bwMode="auto">
          <a:xfrm>
            <a:off x="3390900" y="3943350"/>
            <a:ext cx="0" cy="6191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78" name="Rectangle 34"/>
          <p:cNvSpPr>
            <a:spLocks noChangeArrowheads="1"/>
          </p:cNvSpPr>
          <p:nvPr/>
        </p:nvSpPr>
        <p:spPr bwMode="auto">
          <a:xfrm>
            <a:off x="4740275" y="2227263"/>
            <a:ext cx="1243013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79" name="Line 35"/>
          <p:cNvSpPr>
            <a:spLocks noChangeShapeType="1"/>
          </p:cNvSpPr>
          <p:nvPr/>
        </p:nvSpPr>
        <p:spPr bwMode="auto">
          <a:xfrm>
            <a:off x="5362575" y="2227263"/>
            <a:ext cx="0" cy="571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80" name="Oval 36"/>
          <p:cNvSpPr>
            <a:spLocks noChangeArrowheads="1"/>
          </p:cNvSpPr>
          <p:nvPr/>
        </p:nvSpPr>
        <p:spPr bwMode="auto">
          <a:xfrm>
            <a:off x="4994275" y="2484438"/>
            <a:ext cx="77788" cy="98425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81" name="Oval 37"/>
          <p:cNvSpPr>
            <a:spLocks noChangeArrowheads="1"/>
          </p:cNvSpPr>
          <p:nvPr/>
        </p:nvSpPr>
        <p:spPr bwMode="auto">
          <a:xfrm>
            <a:off x="5619750" y="2486025"/>
            <a:ext cx="79375" cy="98425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82" name="Line 38"/>
          <p:cNvSpPr>
            <a:spLocks noChangeShapeType="1"/>
          </p:cNvSpPr>
          <p:nvPr/>
        </p:nvSpPr>
        <p:spPr bwMode="auto">
          <a:xfrm>
            <a:off x="5654675" y="2530475"/>
            <a:ext cx="674688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83" name="Rectangle 39"/>
          <p:cNvSpPr>
            <a:spLocks noChangeArrowheads="1"/>
          </p:cNvSpPr>
          <p:nvPr/>
        </p:nvSpPr>
        <p:spPr bwMode="auto">
          <a:xfrm>
            <a:off x="4722813" y="3132138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84" name="Rectangle 40"/>
          <p:cNvSpPr>
            <a:spLocks noChangeArrowheads="1"/>
          </p:cNvSpPr>
          <p:nvPr/>
        </p:nvSpPr>
        <p:spPr bwMode="auto">
          <a:xfrm>
            <a:off x="6337300" y="2214563"/>
            <a:ext cx="1244600" cy="5699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85" name="Line 41"/>
          <p:cNvSpPr>
            <a:spLocks noChangeShapeType="1"/>
          </p:cNvSpPr>
          <p:nvPr/>
        </p:nvSpPr>
        <p:spPr bwMode="auto">
          <a:xfrm>
            <a:off x="6959600" y="2214563"/>
            <a:ext cx="1588" cy="56991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86" name="Oval 42"/>
          <p:cNvSpPr>
            <a:spLocks noChangeArrowheads="1"/>
          </p:cNvSpPr>
          <p:nvPr/>
        </p:nvSpPr>
        <p:spPr bwMode="auto">
          <a:xfrm>
            <a:off x="6591300" y="2471738"/>
            <a:ext cx="79375" cy="98425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87" name="Rectangle 43"/>
          <p:cNvSpPr>
            <a:spLocks noChangeArrowheads="1"/>
          </p:cNvSpPr>
          <p:nvPr/>
        </p:nvSpPr>
        <p:spPr bwMode="auto">
          <a:xfrm>
            <a:off x="6319838" y="3125788"/>
            <a:ext cx="603250" cy="571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88" name="Line 44"/>
          <p:cNvSpPr>
            <a:spLocks noChangeShapeType="1"/>
          </p:cNvSpPr>
          <p:nvPr/>
        </p:nvSpPr>
        <p:spPr bwMode="auto">
          <a:xfrm flipH="1">
            <a:off x="6978650" y="2197100"/>
            <a:ext cx="601663" cy="5730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89" name="Text Box 45"/>
          <p:cNvSpPr txBox="1">
            <a:spLocks noChangeArrowheads="1"/>
          </p:cNvSpPr>
          <p:nvPr/>
        </p:nvSpPr>
        <p:spPr bwMode="auto">
          <a:xfrm>
            <a:off x="4846638" y="3155950"/>
            <a:ext cx="3667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57390" name="Text Box 46"/>
          <p:cNvSpPr txBox="1">
            <a:spLocks noChangeArrowheads="1"/>
          </p:cNvSpPr>
          <p:nvPr/>
        </p:nvSpPr>
        <p:spPr bwMode="auto">
          <a:xfrm>
            <a:off x="6445250" y="3165475"/>
            <a:ext cx="3667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57391" name="Line 47"/>
          <p:cNvSpPr>
            <a:spLocks noChangeShapeType="1"/>
          </p:cNvSpPr>
          <p:nvPr/>
        </p:nvSpPr>
        <p:spPr bwMode="auto">
          <a:xfrm>
            <a:off x="5037138" y="2520950"/>
            <a:ext cx="0" cy="6191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92" name="Line 48"/>
          <p:cNvSpPr>
            <a:spLocks noChangeShapeType="1"/>
          </p:cNvSpPr>
          <p:nvPr/>
        </p:nvSpPr>
        <p:spPr bwMode="auto">
          <a:xfrm>
            <a:off x="6642100" y="2532063"/>
            <a:ext cx="0" cy="6191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93" name="Line 49"/>
          <p:cNvSpPr>
            <a:spLocks noChangeShapeType="1"/>
          </p:cNvSpPr>
          <p:nvPr/>
        </p:nvSpPr>
        <p:spPr bwMode="auto">
          <a:xfrm>
            <a:off x="5364163" y="1604963"/>
            <a:ext cx="1587" cy="6318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list </a:t>
            </a:r>
            <a:r>
              <a:rPr lang="ja-JP" altLang="en-US" sz="4000" dirty="0"/>
              <a:t>と </a:t>
            </a:r>
            <a:r>
              <a:rPr lang="en-US" altLang="ja-JP" sz="4000" dirty="0"/>
              <a:t>list </a:t>
            </a:r>
            <a:r>
              <a:rPr lang="ja-JP" altLang="en-US" sz="4000" dirty="0"/>
              <a:t>の組み合わせ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1209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88" y="74613"/>
            <a:ext cx="719455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3091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1108075"/>
            <a:ext cx="7772400" cy="4114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(cons 'a 'b)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/>
              <a:t>⇒</a:t>
            </a:r>
            <a:r>
              <a:rPr lang="ja-JP" altLang="en-US"/>
              <a:t>　</a:t>
            </a:r>
            <a:r>
              <a:rPr lang="en-US" altLang="ja-JP"/>
              <a:t>(a . b) 	</a:t>
            </a:r>
            <a:r>
              <a:rPr lang="ja-JP" altLang="en-US"/>
              <a:t>と表示される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(cons (cons 'a 'b) 'c)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/>
              <a:t>⇒</a:t>
            </a:r>
            <a:r>
              <a:rPr lang="ja-JP" altLang="en-US"/>
              <a:t>　</a:t>
            </a:r>
            <a:r>
              <a:rPr lang="en-US" altLang="ja-JP"/>
              <a:t>((a . b) . c)	</a:t>
            </a:r>
            <a:r>
              <a:rPr lang="ja-JP" altLang="en-US"/>
              <a:t>と表示される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(cons 'a (cons 'b 'c))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/>
              <a:t>⇒</a:t>
            </a:r>
            <a:r>
              <a:rPr lang="ja-JP" altLang="en-US"/>
              <a:t>　</a:t>
            </a:r>
            <a:r>
              <a:rPr lang="en-US" altLang="ja-JP"/>
              <a:t>(a b . c) 	</a:t>
            </a:r>
            <a:r>
              <a:rPr lang="ja-JP" altLang="en-US"/>
              <a:t>と表示される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(cons (cons 'a 'b) (cons 'c 'd))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/>
              <a:t>⇒</a:t>
            </a:r>
            <a:r>
              <a:rPr lang="ja-JP" altLang="en-US"/>
              <a:t>　</a:t>
            </a:r>
            <a:r>
              <a:rPr lang="en-US" altLang="ja-JP"/>
              <a:t>(( a . b) c . d) 	</a:t>
            </a:r>
            <a:r>
              <a:rPr lang="ja-JP" altLang="en-US"/>
              <a:t>と表示される</a:t>
            </a:r>
            <a:endParaRPr lang="en-US" altLang="ja-JP">
              <a:solidFill>
                <a:schemeClr val="accent2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ドット対の例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8293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0"/>
            <a:ext cx="8051800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0786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717675"/>
            <a:ext cx="7772400" cy="4114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>
                <a:solidFill>
                  <a:srgbClr val="100070"/>
                </a:solidFill>
              </a:rPr>
              <a:t>ペアの </a:t>
            </a:r>
            <a:r>
              <a:rPr lang="en-US" altLang="ja-JP">
                <a:solidFill>
                  <a:srgbClr val="100070"/>
                </a:solidFill>
              </a:rPr>
              <a:t>cdr </a:t>
            </a:r>
            <a:r>
              <a:rPr lang="ja-JP" altLang="en-US">
                <a:solidFill>
                  <a:srgbClr val="100070"/>
                </a:solidFill>
              </a:rPr>
              <a:t>がリストになっていない場合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>
                <a:solidFill>
                  <a:srgbClr val="100070"/>
                </a:solidFill>
              </a:rPr>
              <a:t>つまり，</a:t>
            </a:r>
            <a:r>
              <a:rPr lang="en-US" altLang="ja-JP">
                <a:solidFill>
                  <a:schemeClr val="tx2"/>
                </a:solidFill>
              </a:rPr>
              <a:t>cdr </a:t>
            </a:r>
            <a:r>
              <a:rPr lang="ja-JP" altLang="en-US">
                <a:solidFill>
                  <a:schemeClr val="tx2"/>
                </a:solidFill>
              </a:rPr>
              <a:t>方向にペアの並びをみたとき</a:t>
            </a:r>
            <a:r>
              <a:rPr lang="ja-JP" altLang="en-US">
                <a:solidFill>
                  <a:srgbClr val="100070"/>
                </a:solidFill>
              </a:rPr>
              <a:t>に，</a:t>
            </a:r>
            <a:r>
              <a:rPr lang="ja-JP" altLang="en-US">
                <a:solidFill>
                  <a:schemeClr val="tx2"/>
                </a:solidFill>
              </a:rPr>
              <a:t>末尾が「空リスト」になっていなければ</a:t>
            </a:r>
            <a:endParaRPr lang="ja-JP" altLang="en-US">
              <a:solidFill>
                <a:srgbClr val="100070"/>
              </a:solidFill>
            </a:endParaRP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rgbClr val="100070"/>
                </a:solidFill>
              </a:rPr>
              <a:t>⇒</a:t>
            </a:r>
            <a:r>
              <a:rPr lang="ja-JP" altLang="en-US">
                <a:solidFill>
                  <a:srgbClr val="100070"/>
                </a:solidFill>
              </a:rPr>
              <a:t>　ドットを，末尾の要素の前に追加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>
              <a:solidFill>
                <a:schemeClr val="accent2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ドット対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5896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3279775" y="228600"/>
            <a:ext cx="1116013" cy="479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67" name="Line 3"/>
          <p:cNvSpPr>
            <a:spLocks noChangeShapeType="1"/>
          </p:cNvSpPr>
          <p:nvPr/>
        </p:nvSpPr>
        <p:spPr bwMode="auto">
          <a:xfrm>
            <a:off x="3838575" y="228600"/>
            <a:ext cx="0" cy="479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68" name="Oval 4"/>
          <p:cNvSpPr>
            <a:spLocks noChangeArrowheads="1"/>
          </p:cNvSpPr>
          <p:nvPr/>
        </p:nvSpPr>
        <p:spPr bwMode="auto">
          <a:xfrm>
            <a:off x="3508375" y="444500"/>
            <a:ext cx="69850" cy="82550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69" name="Oval 5"/>
          <p:cNvSpPr>
            <a:spLocks noChangeArrowheads="1"/>
          </p:cNvSpPr>
          <p:nvPr/>
        </p:nvSpPr>
        <p:spPr bwMode="auto">
          <a:xfrm>
            <a:off x="4070350" y="446088"/>
            <a:ext cx="69850" cy="82550"/>
          </a:xfrm>
          <a:prstGeom prst="ellipse">
            <a:avLst/>
          </a:prstGeom>
          <a:solidFill>
            <a:srgbClr val="100070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3540125" y="481013"/>
            <a:ext cx="0" cy="652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 flipV="1">
            <a:off x="4111625" y="482600"/>
            <a:ext cx="739775" cy="476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3232150" y="1149350"/>
            <a:ext cx="541338" cy="479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3302000" y="1158875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/>
              <a:t>１</a:t>
            </a: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4852988" y="222250"/>
            <a:ext cx="541337" cy="4794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4935538" y="246063"/>
            <a:ext cx="53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２</a:t>
            </a:r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rot="16200000" flipH="1">
            <a:off x="2966244" y="156369"/>
            <a:ext cx="0" cy="652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288925" y="596900"/>
            <a:ext cx="1809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(cons 1 2)</a:t>
            </a:r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6049963" y="638175"/>
            <a:ext cx="1165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(1 </a:t>
            </a:r>
            <a:r>
              <a:rPr lang="en-US" altLang="ja-JP">
                <a:solidFill>
                  <a:schemeClr val="tx2"/>
                </a:solidFill>
              </a:rPr>
              <a:t>. 2</a:t>
            </a:r>
            <a:r>
              <a:rPr lang="en-US" altLang="ja-JP"/>
              <a:t>)</a:t>
            </a:r>
          </a:p>
        </p:txBody>
      </p:sp>
      <p:sp>
        <p:nvSpPr>
          <p:cNvPr id="62479" name="Rectangle 15"/>
          <p:cNvSpPr>
            <a:spLocks noChangeArrowheads="1"/>
          </p:cNvSpPr>
          <p:nvPr/>
        </p:nvSpPr>
        <p:spPr bwMode="auto">
          <a:xfrm>
            <a:off x="3990975" y="3062288"/>
            <a:ext cx="1116013" cy="479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>
            <a:off x="4549775" y="3062288"/>
            <a:ext cx="0" cy="479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81" name="Oval 17"/>
          <p:cNvSpPr>
            <a:spLocks noChangeArrowheads="1"/>
          </p:cNvSpPr>
          <p:nvPr/>
        </p:nvSpPr>
        <p:spPr bwMode="auto">
          <a:xfrm>
            <a:off x="4219575" y="3278188"/>
            <a:ext cx="69850" cy="82550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82" name="Oval 18"/>
          <p:cNvSpPr>
            <a:spLocks noChangeArrowheads="1"/>
          </p:cNvSpPr>
          <p:nvPr/>
        </p:nvSpPr>
        <p:spPr bwMode="auto">
          <a:xfrm>
            <a:off x="4781550" y="3279775"/>
            <a:ext cx="69850" cy="82550"/>
          </a:xfrm>
          <a:prstGeom prst="ellipse">
            <a:avLst/>
          </a:prstGeom>
          <a:solidFill>
            <a:srgbClr val="100070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83" name="Line 19"/>
          <p:cNvSpPr>
            <a:spLocks noChangeShapeType="1"/>
          </p:cNvSpPr>
          <p:nvPr/>
        </p:nvSpPr>
        <p:spPr bwMode="auto">
          <a:xfrm>
            <a:off x="4251325" y="3314700"/>
            <a:ext cx="0" cy="485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84" name="Line 20"/>
          <p:cNvSpPr>
            <a:spLocks noChangeShapeType="1"/>
          </p:cNvSpPr>
          <p:nvPr/>
        </p:nvSpPr>
        <p:spPr bwMode="auto">
          <a:xfrm flipV="1">
            <a:off x="4822825" y="3317875"/>
            <a:ext cx="614363" cy="31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85" name="Rectangle 21"/>
          <p:cNvSpPr>
            <a:spLocks noChangeArrowheads="1"/>
          </p:cNvSpPr>
          <p:nvPr/>
        </p:nvSpPr>
        <p:spPr bwMode="auto">
          <a:xfrm>
            <a:off x="3976688" y="3825875"/>
            <a:ext cx="541337" cy="479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4035425" y="3835400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/>
              <a:t>１</a:t>
            </a:r>
          </a:p>
        </p:txBody>
      </p:sp>
      <p:sp>
        <p:nvSpPr>
          <p:cNvPr id="62487" name="Rectangle 23"/>
          <p:cNvSpPr>
            <a:spLocks noChangeArrowheads="1"/>
          </p:cNvSpPr>
          <p:nvPr/>
        </p:nvSpPr>
        <p:spPr bwMode="auto">
          <a:xfrm>
            <a:off x="5430838" y="3090863"/>
            <a:ext cx="541337" cy="4794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5497513" y="3100388"/>
            <a:ext cx="53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２</a:t>
            </a:r>
          </a:p>
        </p:txBody>
      </p:sp>
      <p:sp>
        <p:nvSpPr>
          <p:cNvPr id="62489" name="Line 25"/>
          <p:cNvSpPr>
            <a:spLocks noChangeShapeType="1"/>
          </p:cNvSpPr>
          <p:nvPr/>
        </p:nvSpPr>
        <p:spPr bwMode="auto">
          <a:xfrm rot="16200000" flipH="1">
            <a:off x="3967957" y="2269331"/>
            <a:ext cx="0" cy="652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0" y="2416175"/>
            <a:ext cx="3232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(cons (cons 1 2) 3)</a:t>
            </a: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6696075" y="2408238"/>
            <a:ext cx="19431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((1 </a:t>
            </a:r>
            <a:r>
              <a:rPr lang="en-US" altLang="ja-JP">
                <a:solidFill>
                  <a:schemeClr val="tx2"/>
                </a:solidFill>
              </a:rPr>
              <a:t>. 2</a:t>
            </a:r>
            <a:r>
              <a:rPr lang="en-US" altLang="ja-JP"/>
              <a:t>) </a:t>
            </a:r>
            <a:r>
              <a:rPr lang="en-US" altLang="ja-JP">
                <a:solidFill>
                  <a:schemeClr val="tx2"/>
                </a:solidFill>
              </a:rPr>
              <a:t>. 3</a:t>
            </a:r>
            <a:r>
              <a:rPr lang="en-US" altLang="ja-JP"/>
              <a:t>)</a:t>
            </a:r>
            <a:endParaRPr lang="ja-JP" altLang="en-US"/>
          </a:p>
        </p:txBody>
      </p:sp>
      <p:sp>
        <p:nvSpPr>
          <p:cNvPr id="62492" name="Line 28"/>
          <p:cNvSpPr>
            <a:spLocks noChangeShapeType="1"/>
          </p:cNvSpPr>
          <p:nvPr/>
        </p:nvSpPr>
        <p:spPr bwMode="auto">
          <a:xfrm>
            <a:off x="4549775" y="2571750"/>
            <a:ext cx="0" cy="487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93" name="Rectangle 29"/>
          <p:cNvSpPr>
            <a:spLocks noChangeArrowheads="1"/>
          </p:cNvSpPr>
          <p:nvPr/>
        </p:nvSpPr>
        <p:spPr bwMode="auto">
          <a:xfrm>
            <a:off x="4289425" y="2336800"/>
            <a:ext cx="1116013" cy="479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94" name="Line 30"/>
          <p:cNvSpPr>
            <a:spLocks noChangeShapeType="1"/>
          </p:cNvSpPr>
          <p:nvPr/>
        </p:nvSpPr>
        <p:spPr bwMode="auto">
          <a:xfrm>
            <a:off x="4848225" y="2336800"/>
            <a:ext cx="0" cy="479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4518025" y="2552700"/>
            <a:ext cx="69850" cy="82550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96" name="Oval 32"/>
          <p:cNvSpPr>
            <a:spLocks noChangeArrowheads="1"/>
          </p:cNvSpPr>
          <p:nvPr/>
        </p:nvSpPr>
        <p:spPr bwMode="auto">
          <a:xfrm>
            <a:off x="5080000" y="2554288"/>
            <a:ext cx="69850" cy="82550"/>
          </a:xfrm>
          <a:prstGeom prst="ellipse">
            <a:avLst/>
          </a:prstGeom>
          <a:solidFill>
            <a:srgbClr val="100070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97" name="Line 33"/>
          <p:cNvSpPr>
            <a:spLocks noChangeShapeType="1"/>
          </p:cNvSpPr>
          <p:nvPr/>
        </p:nvSpPr>
        <p:spPr bwMode="auto">
          <a:xfrm>
            <a:off x="5135563" y="2592388"/>
            <a:ext cx="614362" cy="79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98" name="Rectangle 34"/>
          <p:cNvSpPr>
            <a:spLocks noChangeArrowheads="1"/>
          </p:cNvSpPr>
          <p:nvPr/>
        </p:nvSpPr>
        <p:spPr bwMode="auto">
          <a:xfrm>
            <a:off x="5767388" y="2333625"/>
            <a:ext cx="541337" cy="4794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99" name="Text Box 35"/>
          <p:cNvSpPr txBox="1">
            <a:spLocks noChangeArrowheads="1"/>
          </p:cNvSpPr>
          <p:nvPr/>
        </p:nvSpPr>
        <p:spPr bwMode="auto">
          <a:xfrm>
            <a:off x="5845175" y="2343150"/>
            <a:ext cx="53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３</a:t>
            </a:r>
          </a:p>
        </p:txBody>
      </p:sp>
      <p:sp>
        <p:nvSpPr>
          <p:cNvPr id="62500" name="Rectangle 36"/>
          <p:cNvSpPr>
            <a:spLocks noChangeArrowheads="1"/>
          </p:cNvSpPr>
          <p:nvPr/>
        </p:nvSpPr>
        <p:spPr bwMode="auto">
          <a:xfrm>
            <a:off x="5724525" y="4805363"/>
            <a:ext cx="1116013" cy="479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501" name="Line 37"/>
          <p:cNvSpPr>
            <a:spLocks noChangeShapeType="1"/>
          </p:cNvSpPr>
          <p:nvPr/>
        </p:nvSpPr>
        <p:spPr bwMode="auto">
          <a:xfrm>
            <a:off x="6283325" y="4805363"/>
            <a:ext cx="0" cy="479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502" name="Oval 38"/>
          <p:cNvSpPr>
            <a:spLocks noChangeArrowheads="1"/>
          </p:cNvSpPr>
          <p:nvPr/>
        </p:nvSpPr>
        <p:spPr bwMode="auto">
          <a:xfrm>
            <a:off x="5953125" y="5021263"/>
            <a:ext cx="69850" cy="82550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503" name="Oval 39"/>
          <p:cNvSpPr>
            <a:spLocks noChangeArrowheads="1"/>
          </p:cNvSpPr>
          <p:nvPr/>
        </p:nvSpPr>
        <p:spPr bwMode="auto">
          <a:xfrm>
            <a:off x="6515100" y="5022850"/>
            <a:ext cx="69850" cy="82550"/>
          </a:xfrm>
          <a:prstGeom prst="ellipse">
            <a:avLst/>
          </a:prstGeom>
          <a:solidFill>
            <a:srgbClr val="100070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504" name="Line 40"/>
          <p:cNvSpPr>
            <a:spLocks noChangeShapeType="1"/>
          </p:cNvSpPr>
          <p:nvPr/>
        </p:nvSpPr>
        <p:spPr bwMode="auto">
          <a:xfrm>
            <a:off x="5984875" y="5057775"/>
            <a:ext cx="0" cy="485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505" name="Line 41"/>
          <p:cNvSpPr>
            <a:spLocks noChangeShapeType="1"/>
          </p:cNvSpPr>
          <p:nvPr/>
        </p:nvSpPr>
        <p:spPr bwMode="auto">
          <a:xfrm>
            <a:off x="6556375" y="5064125"/>
            <a:ext cx="1588" cy="50006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506" name="Rectangle 42"/>
          <p:cNvSpPr>
            <a:spLocks noChangeArrowheads="1"/>
          </p:cNvSpPr>
          <p:nvPr/>
        </p:nvSpPr>
        <p:spPr bwMode="auto">
          <a:xfrm>
            <a:off x="5576888" y="5568950"/>
            <a:ext cx="541337" cy="479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507" name="Text Box 43"/>
          <p:cNvSpPr txBox="1">
            <a:spLocks noChangeArrowheads="1"/>
          </p:cNvSpPr>
          <p:nvPr/>
        </p:nvSpPr>
        <p:spPr bwMode="auto">
          <a:xfrm>
            <a:off x="5657850" y="5578475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/>
              <a:t>２</a:t>
            </a:r>
          </a:p>
        </p:txBody>
      </p:sp>
      <p:sp>
        <p:nvSpPr>
          <p:cNvPr id="62508" name="Rectangle 44"/>
          <p:cNvSpPr>
            <a:spLocks noChangeArrowheads="1"/>
          </p:cNvSpPr>
          <p:nvPr/>
        </p:nvSpPr>
        <p:spPr bwMode="auto">
          <a:xfrm>
            <a:off x="6464300" y="5570538"/>
            <a:ext cx="541338" cy="4794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509" name="Text Box 45"/>
          <p:cNvSpPr txBox="1">
            <a:spLocks noChangeArrowheads="1"/>
          </p:cNvSpPr>
          <p:nvPr/>
        </p:nvSpPr>
        <p:spPr bwMode="auto">
          <a:xfrm>
            <a:off x="6542088" y="5568950"/>
            <a:ext cx="53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３</a:t>
            </a:r>
          </a:p>
        </p:txBody>
      </p:sp>
      <p:sp>
        <p:nvSpPr>
          <p:cNvPr id="62510" name="Line 46"/>
          <p:cNvSpPr>
            <a:spLocks noChangeShapeType="1"/>
          </p:cNvSpPr>
          <p:nvPr/>
        </p:nvSpPr>
        <p:spPr bwMode="auto">
          <a:xfrm rot="16200000" flipH="1">
            <a:off x="4013994" y="4749007"/>
            <a:ext cx="0" cy="652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511" name="Text Box 47"/>
          <p:cNvSpPr txBox="1">
            <a:spLocks noChangeArrowheads="1"/>
          </p:cNvSpPr>
          <p:nvPr/>
        </p:nvSpPr>
        <p:spPr bwMode="auto">
          <a:xfrm>
            <a:off x="46038" y="4895850"/>
            <a:ext cx="3232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(cons 1 (cons 2 3))</a:t>
            </a:r>
          </a:p>
        </p:txBody>
      </p:sp>
      <p:sp>
        <p:nvSpPr>
          <p:cNvPr id="62512" name="Text Box 48"/>
          <p:cNvSpPr txBox="1">
            <a:spLocks noChangeArrowheads="1"/>
          </p:cNvSpPr>
          <p:nvPr/>
        </p:nvSpPr>
        <p:spPr bwMode="auto">
          <a:xfrm>
            <a:off x="7477125" y="4892675"/>
            <a:ext cx="1470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(1 2 </a:t>
            </a:r>
            <a:r>
              <a:rPr lang="en-US" altLang="ja-JP">
                <a:solidFill>
                  <a:schemeClr val="tx2"/>
                </a:solidFill>
              </a:rPr>
              <a:t>. 3</a:t>
            </a:r>
            <a:r>
              <a:rPr lang="en-US" altLang="ja-JP"/>
              <a:t>)</a:t>
            </a:r>
            <a:endParaRPr lang="ja-JP" altLang="en-US"/>
          </a:p>
        </p:txBody>
      </p:sp>
      <p:sp>
        <p:nvSpPr>
          <p:cNvPr id="62513" name="Line 49"/>
          <p:cNvSpPr>
            <a:spLocks noChangeShapeType="1"/>
          </p:cNvSpPr>
          <p:nvPr/>
        </p:nvSpPr>
        <p:spPr bwMode="auto">
          <a:xfrm flipV="1">
            <a:off x="5167313" y="5073650"/>
            <a:ext cx="534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514" name="Rectangle 50"/>
          <p:cNvSpPr>
            <a:spLocks noChangeArrowheads="1"/>
          </p:cNvSpPr>
          <p:nvPr/>
        </p:nvSpPr>
        <p:spPr bwMode="auto">
          <a:xfrm>
            <a:off x="4335463" y="4816475"/>
            <a:ext cx="1116012" cy="479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515" name="Line 51"/>
          <p:cNvSpPr>
            <a:spLocks noChangeShapeType="1"/>
          </p:cNvSpPr>
          <p:nvPr/>
        </p:nvSpPr>
        <p:spPr bwMode="auto">
          <a:xfrm>
            <a:off x="4894263" y="4816475"/>
            <a:ext cx="0" cy="479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516" name="Oval 52"/>
          <p:cNvSpPr>
            <a:spLocks noChangeArrowheads="1"/>
          </p:cNvSpPr>
          <p:nvPr/>
        </p:nvSpPr>
        <p:spPr bwMode="auto">
          <a:xfrm>
            <a:off x="4564063" y="5032375"/>
            <a:ext cx="69850" cy="82550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517" name="Oval 53"/>
          <p:cNvSpPr>
            <a:spLocks noChangeArrowheads="1"/>
          </p:cNvSpPr>
          <p:nvPr/>
        </p:nvSpPr>
        <p:spPr bwMode="auto">
          <a:xfrm>
            <a:off x="5126038" y="5033963"/>
            <a:ext cx="69850" cy="82550"/>
          </a:xfrm>
          <a:prstGeom prst="ellipse">
            <a:avLst/>
          </a:prstGeom>
          <a:solidFill>
            <a:srgbClr val="100070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518" name="Rectangle 54"/>
          <p:cNvSpPr>
            <a:spLocks noChangeArrowheads="1"/>
          </p:cNvSpPr>
          <p:nvPr/>
        </p:nvSpPr>
        <p:spPr bwMode="auto">
          <a:xfrm>
            <a:off x="4322763" y="5599113"/>
            <a:ext cx="541337" cy="479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519" name="Text Box 55"/>
          <p:cNvSpPr txBox="1">
            <a:spLocks noChangeArrowheads="1"/>
          </p:cNvSpPr>
          <p:nvPr/>
        </p:nvSpPr>
        <p:spPr bwMode="auto">
          <a:xfrm>
            <a:off x="4381500" y="5608638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/>
              <a:t>１</a:t>
            </a:r>
          </a:p>
        </p:txBody>
      </p:sp>
      <p:sp>
        <p:nvSpPr>
          <p:cNvPr id="62520" name="Line 56"/>
          <p:cNvSpPr>
            <a:spLocks noChangeShapeType="1"/>
          </p:cNvSpPr>
          <p:nvPr/>
        </p:nvSpPr>
        <p:spPr bwMode="auto">
          <a:xfrm>
            <a:off x="4597400" y="5097463"/>
            <a:ext cx="0" cy="485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18979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16-3 </a:t>
            </a:r>
            <a:r>
              <a:rPr lang="ja-JP" altLang="en-US" sz="4400" dirty="0"/>
              <a:t>課題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024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00388" y="2095500"/>
            <a:ext cx="2128837" cy="958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4165600" y="2095500"/>
            <a:ext cx="0" cy="958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3535363" y="2528888"/>
            <a:ext cx="134937" cy="165100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4608513" y="2530475"/>
            <a:ext cx="134937" cy="165100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3595688" y="2603500"/>
            <a:ext cx="0" cy="1304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4668838" y="2605088"/>
            <a:ext cx="1154112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38825" y="2109788"/>
            <a:ext cx="974725" cy="958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1836738" y="2622550"/>
            <a:ext cx="1243012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911850" y="2346325"/>
            <a:ext cx="11080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１００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114675" y="3913188"/>
            <a:ext cx="974725" cy="958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128963" y="4187825"/>
            <a:ext cx="8810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apple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268413" y="5343525"/>
            <a:ext cx="7366000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ペアとは</a:t>
            </a:r>
            <a:r>
              <a:rPr lang="ja-JP" altLang="en-US" sz="2800"/>
              <a:t>：　２つの構成部分のペアのこと．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　　　　　　　</a:t>
            </a:r>
            <a:r>
              <a:rPr lang="en-US" altLang="ja-JP" sz="2800"/>
              <a:t>car </a:t>
            </a:r>
            <a:r>
              <a:rPr lang="ja-JP" altLang="en-US" sz="2800"/>
              <a:t>と </a:t>
            </a:r>
            <a:r>
              <a:rPr lang="en-US" altLang="ja-JP" sz="2800"/>
              <a:t>cdr </a:t>
            </a:r>
            <a:r>
              <a:rPr lang="ja-JP" altLang="en-US" sz="2800"/>
              <a:t>に分かれる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(cons 'apple</a:t>
            </a:r>
            <a:r>
              <a:rPr lang="ja-JP" altLang="en-US" sz="4000" dirty="0"/>
              <a:t> </a:t>
            </a:r>
            <a:r>
              <a:rPr lang="en-US" altLang="ja-JP" sz="4000" dirty="0"/>
              <a:t>100) </a:t>
            </a:r>
            <a:r>
              <a:rPr lang="ja-JP" altLang="en-US" sz="4000" dirty="0"/>
              <a:t>の箱とポインタ記法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0303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925513"/>
            <a:ext cx="7772400" cy="2552700"/>
          </a:xfrm>
        </p:spPr>
        <p:txBody>
          <a:bodyPr/>
          <a:lstStyle/>
          <a:p>
            <a:pPr eaLnBrk="1" hangingPunct="1"/>
            <a:r>
              <a:rPr lang="ja-JP" altLang="en-US"/>
              <a:t>実行結果を報告しなさい</a:t>
            </a:r>
          </a:p>
          <a:p>
            <a:pPr lvl="1" eaLnBrk="1" hangingPunct="1"/>
            <a:r>
              <a:rPr lang="ja-JP" altLang="en-US"/>
              <a:t>実行上の注意：　</a:t>
            </a:r>
            <a:r>
              <a:rPr lang="en-US" altLang="ja-JP"/>
              <a:t>DrScheme </a:t>
            </a:r>
            <a:r>
              <a:rPr lang="ja-JP" altLang="en-US"/>
              <a:t>で，必ず「</a:t>
            </a:r>
            <a:r>
              <a:rPr lang="en-US" altLang="ja-JP"/>
              <a:t>Full Scheme</a:t>
            </a:r>
            <a:r>
              <a:rPr lang="ja-JP" altLang="en-US"/>
              <a:t>」を選んでから実行すること．</a:t>
            </a:r>
          </a:p>
        </p:txBody>
      </p:sp>
      <p:graphicFrame>
        <p:nvGraphicFramePr>
          <p:cNvPr id="1046532" name="Group 4"/>
          <p:cNvGraphicFramePr>
            <a:graphicFrameLocks noGrp="1"/>
          </p:cNvGraphicFramePr>
          <p:nvPr/>
        </p:nvGraphicFramePr>
        <p:xfrm>
          <a:off x="401638" y="2816225"/>
          <a:ext cx="8234362" cy="3463927"/>
        </p:xfrm>
        <a:graphic>
          <a:graphicData uri="http://schemas.openxmlformats.org/drawingml/2006/table">
            <a:tbl>
              <a:tblPr/>
              <a:tblGrid>
                <a:gridCol w="2058987">
                  <a:extLst>
                    <a:ext uri="{9D8B030D-6E8A-4147-A177-3AD203B41FA5}">
                      <a16:colId xmlns:a16="http://schemas.microsoft.com/office/drawing/2014/main" val="1882777705"/>
                    </a:ext>
                  </a:extLst>
                </a:gridCol>
                <a:gridCol w="3052763">
                  <a:extLst>
                    <a:ext uri="{9D8B030D-6E8A-4147-A177-3AD203B41FA5}">
                      <a16:colId xmlns:a16="http://schemas.microsoft.com/office/drawing/2014/main" val="2249215770"/>
                    </a:ext>
                  </a:extLst>
                </a:gridCol>
                <a:gridCol w="3122612">
                  <a:extLst>
                    <a:ext uri="{9D8B030D-6E8A-4147-A177-3AD203B41FA5}">
                      <a16:colId xmlns:a16="http://schemas.microsoft.com/office/drawing/2014/main" val="2724327517"/>
                    </a:ext>
                  </a:extLst>
                </a:gridCol>
              </a:tblGrid>
              <a:tr h="465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(list (cons 1 2) (cons 3 4))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メイリオ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(list (list 1 2) (list 3 4))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メイリオ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0855855"/>
                  </a:ext>
                </a:extLst>
              </a:tr>
              <a:tr h="750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(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car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 (list ...)) 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の実行結果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メイリオ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2861750"/>
                  </a:ext>
                </a:extLst>
              </a:tr>
              <a:tr h="747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(</a:t>
                      </a:r>
                      <a:r>
                        <a:rPr kumimoji="1" lang="en-US" altLang="ja-JP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cdr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 (list ...)) 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の実行結果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メイリオ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55976"/>
                  </a:ext>
                </a:extLst>
              </a:tr>
              <a:tr h="750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(</a:t>
                      </a:r>
                      <a:r>
                        <a:rPr kumimoji="1" lang="en-US" altLang="ja-JP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cadr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 (list ...)) 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の実行結果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メイリオ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7158965"/>
                  </a:ext>
                </a:extLst>
              </a:tr>
              <a:tr h="749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(</a:t>
                      </a:r>
                      <a:r>
                        <a:rPr kumimoji="1" lang="en-US" altLang="ja-JP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cddr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 (list ...)) 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の実行結果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メイリオ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325606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課題①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51214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ja-JP" altLang="en-US" sz="4400"/>
              <a:t>さらに勉強したい人への</a:t>
            </a:r>
            <a:br>
              <a:rPr lang="ja-JP" altLang="en-US" sz="4400"/>
            </a:br>
            <a:r>
              <a:rPr lang="ja-JP" altLang="en-US" sz="4400"/>
              <a:t>補足説明事項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/>
              <a:t>二分探索木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15054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5675" y="1265238"/>
            <a:ext cx="7023100" cy="4648200"/>
          </a:xfrm>
        </p:spPr>
        <p:txBody>
          <a:bodyPr/>
          <a:lstStyle/>
          <a:p>
            <a:pPr eaLnBrk="1" hangingPunct="1">
              <a:lnSpc>
                <a:spcPct val="115000"/>
              </a:lnSpc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例題８．二分探索木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例題９．二分探索木による探索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ja-JP" altLang="en-US">
                <a:solidFill>
                  <a:srgbClr val="0F006C"/>
                </a:solidFill>
              </a:rPr>
              <a:t>	・入れ子になった構造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endParaRPr lang="ja-JP" altLang="en-US">
              <a:solidFill>
                <a:srgbClr val="0F006C"/>
              </a:solidFill>
            </a:endParaRPr>
          </a:p>
          <a:p>
            <a:pPr eaLnBrk="1" hangingPunct="1"/>
            <a:endParaRPr lang="ja-JP" altLang="en-US" sz="2400">
              <a:solidFill>
                <a:srgbClr val="000000"/>
              </a:solidFill>
            </a:endParaRPr>
          </a:p>
          <a:p>
            <a:pPr eaLnBrk="1" hangingPunct="1"/>
            <a:endParaRPr lang="ja-JP" altLang="en-US" sz="2000">
              <a:solidFill>
                <a:srgbClr val="000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13565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10600" cy="4191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/>
              <a:t>幾つかの節点</a:t>
            </a:r>
            <a:r>
              <a:rPr lang="en-US" altLang="ja-JP"/>
              <a:t>(node)</a:t>
            </a:r>
            <a:r>
              <a:rPr lang="ja-JP" altLang="en-US"/>
              <a:t>と，それらを結ぶ枝</a:t>
            </a:r>
            <a:r>
              <a:rPr lang="en-US" altLang="ja-JP"/>
              <a:t>(branch)</a:t>
            </a:r>
            <a:r>
              <a:rPr lang="ja-JP" altLang="en-US"/>
              <a:t>から構成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/>
              <a:t>節点がデータに対応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/>
              <a:t>枝がデータ間の親子関係に対応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>
                <a:solidFill>
                  <a:schemeClr val="accent2"/>
                </a:solidFill>
              </a:rPr>
              <a:t>子</a:t>
            </a:r>
            <a:r>
              <a:rPr lang="ja-JP" altLang="en-US"/>
              <a:t>： 節点の中で下方に分岐する枝の先にあるもの</a:t>
            </a:r>
          </a:p>
          <a:p>
            <a:pPr lvl="1" eaLnBrk="1" hangingPunct="1">
              <a:lnSpc>
                <a:spcPct val="105000"/>
              </a:lnSpc>
              <a:spcBef>
                <a:spcPct val="25000"/>
              </a:spcBef>
            </a:pPr>
            <a:r>
              <a:rPr lang="ja-JP" altLang="en-US">
                <a:solidFill>
                  <a:schemeClr val="accent2"/>
                </a:solidFill>
              </a:rPr>
              <a:t>親</a:t>
            </a:r>
            <a:r>
              <a:rPr lang="ja-JP" altLang="en-US"/>
              <a:t>： 分岐元の節点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</a:pPr>
            <a:endParaRPr lang="ja-JP" altLang="en-US"/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 flipH="1">
            <a:off x="4122738" y="4768850"/>
            <a:ext cx="4318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7589" name="Line 5"/>
          <p:cNvSpPr>
            <a:spLocks noChangeShapeType="1"/>
          </p:cNvSpPr>
          <p:nvPr/>
        </p:nvSpPr>
        <p:spPr bwMode="auto">
          <a:xfrm>
            <a:off x="4554538" y="4768850"/>
            <a:ext cx="287337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7590" name="Oval 6"/>
          <p:cNvSpPr>
            <a:spLocks noChangeArrowheads="1"/>
          </p:cNvSpPr>
          <p:nvPr/>
        </p:nvSpPr>
        <p:spPr bwMode="auto">
          <a:xfrm>
            <a:off x="4410075" y="4624388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1" name="Oval 7"/>
          <p:cNvSpPr>
            <a:spLocks noChangeArrowheads="1"/>
          </p:cNvSpPr>
          <p:nvPr/>
        </p:nvSpPr>
        <p:spPr bwMode="auto">
          <a:xfrm>
            <a:off x="3906838" y="5487988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2" name="Oval 8"/>
          <p:cNvSpPr>
            <a:spLocks noChangeArrowheads="1"/>
          </p:cNvSpPr>
          <p:nvPr/>
        </p:nvSpPr>
        <p:spPr bwMode="auto">
          <a:xfrm>
            <a:off x="4770438" y="5487988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4246563" y="4087813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親</a:t>
            </a:r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4265613" y="5599113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子</a:t>
            </a:r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4699000" y="5200650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7596" name="Text Box 12"/>
          <p:cNvSpPr txBox="1">
            <a:spLocks noChangeArrowheads="1"/>
          </p:cNvSpPr>
          <p:nvPr/>
        </p:nvSpPr>
        <p:spPr bwMode="auto">
          <a:xfrm>
            <a:off x="5181600" y="4833938"/>
            <a:ext cx="19986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枝</a:t>
            </a:r>
            <a:r>
              <a:rPr lang="en-US" altLang="ja-JP"/>
              <a:t>(branch)</a:t>
            </a:r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3833813" y="5127625"/>
            <a:ext cx="1444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7598" name="Line 14"/>
          <p:cNvSpPr>
            <a:spLocks noChangeShapeType="1"/>
          </p:cNvSpPr>
          <p:nvPr/>
        </p:nvSpPr>
        <p:spPr bwMode="auto">
          <a:xfrm flipV="1">
            <a:off x="3833813" y="4768850"/>
            <a:ext cx="576262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7599" name="Text Box 15"/>
          <p:cNvSpPr txBox="1">
            <a:spLocks noChangeArrowheads="1"/>
          </p:cNvSpPr>
          <p:nvPr/>
        </p:nvSpPr>
        <p:spPr bwMode="auto">
          <a:xfrm>
            <a:off x="2214563" y="4741863"/>
            <a:ext cx="2108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節点</a:t>
            </a:r>
            <a:r>
              <a:rPr lang="en-US" altLang="ja-JP"/>
              <a:t>(node)</a:t>
            </a:r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3276600" y="6154738"/>
            <a:ext cx="30575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u="sng"/>
              <a:t>図．単純な木構造</a:t>
            </a: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木構造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184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419600"/>
            <a:ext cx="8077200" cy="22860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05000"/>
              </a:lnSpc>
              <a:spcBef>
                <a:spcPct val="25000"/>
              </a:spcBef>
            </a:pPr>
            <a:r>
              <a:rPr lang="ja-JP" altLang="en-US" sz="2800">
                <a:solidFill>
                  <a:schemeClr val="accent2"/>
                </a:solidFill>
              </a:rPr>
              <a:t>根</a:t>
            </a:r>
            <a:r>
              <a:rPr lang="en-US" altLang="ja-JP" sz="2800">
                <a:solidFill>
                  <a:schemeClr val="accent2"/>
                </a:solidFill>
              </a:rPr>
              <a:t>(root)</a:t>
            </a:r>
            <a:r>
              <a:rPr lang="ja-JP" altLang="en-US" sz="2800"/>
              <a:t>： 木の一番上の節点を根</a:t>
            </a:r>
            <a:r>
              <a:rPr lang="en-US" altLang="ja-JP" sz="2800"/>
              <a:t>(root)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</a:pPr>
            <a:r>
              <a:rPr lang="ja-JP" altLang="en-US" sz="2800">
                <a:solidFill>
                  <a:schemeClr val="accent2"/>
                </a:solidFill>
              </a:rPr>
              <a:t>葉</a:t>
            </a:r>
            <a:r>
              <a:rPr lang="en-US" altLang="ja-JP" sz="2800">
                <a:solidFill>
                  <a:schemeClr val="accent2"/>
                </a:solidFill>
              </a:rPr>
              <a:t>(leaf)</a:t>
            </a:r>
            <a:r>
              <a:rPr lang="ja-JP" altLang="en-US" sz="2800"/>
              <a:t>： 子を持たない節点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</a:pPr>
            <a:r>
              <a:rPr lang="ja-JP" altLang="en-US" sz="2800">
                <a:solidFill>
                  <a:schemeClr val="accent2"/>
                </a:solidFill>
              </a:rPr>
              <a:t>部分木</a:t>
            </a:r>
            <a:r>
              <a:rPr lang="ja-JP" altLang="en-US" sz="2800"/>
              <a:t>： 木の中のある節点を相対的な根と考えたときの，そこから枝分かれした枝と節点の集合</a:t>
            </a:r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2590800" y="1042988"/>
            <a:ext cx="4097338" cy="3233737"/>
            <a:chOff x="3107" y="644"/>
            <a:chExt cx="2581" cy="2037"/>
          </a:xfrm>
        </p:grpSpPr>
        <p:sp>
          <p:nvSpPr>
            <p:cNvPr id="68613" name="Freeform 5"/>
            <p:cNvSpPr>
              <a:spLocks/>
            </p:cNvSpPr>
            <p:nvPr/>
          </p:nvSpPr>
          <p:spPr bwMode="auto">
            <a:xfrm>
              <a:off x="3107" y="1207"/>
              <a:ext cx="1134" cy="1180"/>
            </a:xfrm>
            <a:custGeom>
              <a:avLst/>
              <a:gdLst>
                <a:gd name="T0" fmla="*/ 544 w 1134"/>
                <a:gd name="T1" fmla="*/ 46 h 1180"/>
                <a:gd name="T2" fmla="*/ 861 w 1134"/>
                <a:gd name="T3" fmla="*/ 0 h 1180"/>
                <a:gd name="T4" fmla="*/ 1134 w 1134"/>
                <a:gd name="T5" fmla="*/ 1180 h 1180"/>
                <a:gd name="T6" fmla="*/ 0 w 1134"/>
                <a:gd name="T7" fmla="*/ 1180 h 1180"/>
                <a:gd name="T8" fmla="*/ 0 w 1134"/>
                <a:gd name="T9" fmla="*/ 771 h 1180"/>
                <a:gd name="T10" fmla="*/ 544 w 1134"/>
                <a:gd name="T11" fmla="*/ 46 h 11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34" h="1180">
                  <a:moveTo>
                    <a:pt x="544" y="46"/>
                  </a:moveTo>
                  <a:lnTo>
                    <a:pt x="861" y="0"/>
                  </a:lnTo>
                  <a:lnTo>
                    <a:pt x="1134" y="1180"/>
                  </a:lnTo>
                  <a:lnTo>
                    <a:pt x="0" y="1180"/>
                  </a:lnTo>
                  <a:lnTo>
                    <a:pt x="0" y="771"/>
                  </a:lnTo>
                  <a:lnTo>
                    <a:pt x="544" y="46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68614" name="Line 6"/>
            <p:cNvSpPr>
              <a:spLocks noChangeShapeType="1"/>
            </p:cNvSpPr>
            <p:nvPr/>
          </p:nvSpPr>
          <p:spPr bwMode="auto">
            <a:xfrm flipH="1">
              <a:off x="3832" y="1797"/>
              <a:ext cx="91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68615" name="Line 7"/>
            <p:cNvSpPr>
              <a:spLocks noChangeShapeType="1"/>
            </p:cNvSpPr>
            <p:nvPr/>
          </p:nvSpPr>
          <p:spPr bwMode="auto">
            <a:xfrm>
              <a:off x="3923" y="1797"/>
              <a:ext cx="227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68616" name="Line 8"/>
            <p:cNvSpPr>
              <a:spLocks noChangeShapeType="1"/>
            </p:cNvSpPr>
            <p:nvPr/>
          </p:nvSpPr>
          <p:spPr bwMode="auto">
            <a:xfrm flipH="1" flipV="1">
              <a:off x="3787" y="1343"/>
              <a:ext cx="136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68617" name="Line 9"/>
            <p:cNvSpPr>
              <a:spLocks noChangeShapeType="1"/>
            </p:cNvSpPr>
            <p:nvPr/>
          </p:nvSpPr>
          <p:spPr bwMode="auto">
            <a:xfrm flipH="1">
              <a:off x="3515" y="1343"/>
              <a:ext cx="272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68618" name="Line 10"/>
            <p:cNvSpPr>
              <a:spLocks noChangeShapeType="1"/>
            </p:cNvSpPr>
            <p:nvPr/>
          </p:nvSpPr>
          <p:spPr bwMode="auto">
            <a:xfrm flipH="1">
              <a:off x="3333" y="1797"/>
              <a:ext cx="18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68619" name="Line 11"/>
            <p:cNvSpPr>
              <a:spLocks noChangeShapeType="1"/>
            </p:cNvSpPr>
            <p:nvPr/>
          </p:nvSpPr>
          <p:spPr bwMode="auto">
            <a:xfrm flipV="1">
              <a:off x="3787" y="980"/>
              <a:ext cx="317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68620" name="Line 12"/>
            <p:cNvSpPr>
              <a:spLocks noChangeShapeType="1"/>
            </p:cNvSpPr>
            <p:nvPr/>
          </p:nvSpPr>
          <p:spPr bwMode="auto">
            <a:xfrm>
              <a:off x="4104" y="980"/>
              <a:ext cx="273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68621" name="Line 13"/>
            <p:cNvSpPr>
              <a:spLocks noChangeShapeType="1"/>
            </p:cNvSpPr>
            <p:nvPr/>
          </p:nvSpPr>
          <p:spPr bwMode="auto">
            <a:xfrm flipH="1">
              <a:off x="4241" y="1298"/>
              <a:ext cx="136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68622" name="Line 14"/>
            <p:cNvSpPr>
              <a:spLocks noChangeShapeType="1"/>
            </p:cNvSpPr>
            <p:nvPr/>
          </p:nvSpPr>
          <p:spPr bwMode="auto">
            <a:xfrm>
              <a:off x="4377" y="1298"/>
              <a:ext cx="272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68623" name="Line 15"/>
            <p:cNvSpPr>
              <a:spLocks noChangeShapeType="1"/>
            </p:cNvSpPr>
            <p:nvPr/>
          </p:nvSpPr>
          <p:spPr bwMode="auto">
            <a:xfrm>
              <a:off x="4649" y="1797"/>
              <a:ext cx="13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68624" name="Oval 16"/>
            <p:cNvSpPr>
              <a:spLocks noChangeArrowheads="1"/>
            </p:cNvSpPr>
            <p:nvPr/>
          </p:nvSpPr>
          <p:spPr bwMode="auto">
            <a:xfrm>
              <a:off x="4014" y="935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8625" name="Oval 17"/>
            <p:cNvSpPr>
              <a:spLocks noChangeArrowheads="1"/>
            </p:cNvSpPr>
            <p:nvPr/>
          </p:nvSpPr>
          <p:spPr bwMode="auto">
            <a:xfrm>
              <a:off x="3742" y="1298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8626" name="Oval 18"/>
            <p:cNvSpPr>
              <a:spLocks noChangeArrowheads="1"/>
            </p:cNvSpPr>
            <p:nvPr/>
          </p:nvSpPr>
          <p:spPr bwMode="auto">
            <a:xfrm>
              <a:off x="3424" y="1752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8627" name="Oval 19"/>
            <p:cNvSpPr>
              <a:spLocks noChangeArrowheads="1"/>
            </p:cNvSpPr>
            <p:nvPr/>
          </p:nvSpPr>
          <p:spPr bwMode="auto">
            <a:xfrm>
              <a:off x="3832" y="1752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8628" name="Oval 20"/>
            <p:cNvSpPr>
              <a:spLocks noChangeArrowheads="1"/>
            </p:cNvSpPr>
            <p:nvPr/>
          </p:nvSpPr>
          <p:spPr bwMode="auto">
            <a:xfrm>
              <a:off x="4150" y="1752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8629" name="Oval 21"/>
            <p:cNvSpPr>
              <a:spLocks noChangeArrowheads="1"/>
            </p:cNvSpPr>
            <p:nvPr/>
          </p:nvSpPr>
          <p:spPr bwMode="auto">
            <a:xfrm>
              <a:off x="4331" y="1253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8630" name="Oval 22"/>
            <p:cNvSpPr>
              <a:spLocks noChangeArrowheads="1"/>
            </p:cNvSpPr>
            <p:nvPr/>
          </p:nvSpPr>
          <p:spPr bwMode="auto">
            <a:xfrm>
              <a:off x="4603" y="1752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8631" name="Oval 23"/>
            <p:cNvSpPr>
              <a:spLocks noChangeArrowheads="1"/>
            </p:cNvSpPr>
            <p:nvPr/>
          </p:nvSpPr>
          <p:spPr bwMode="auto">
            <a:xfrm>
              <a:off x="3243" y="2160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8632" name="Oval 24"/>
            <p:cNvSpPr>
              <a:spLocks noChangeArrowheads="1"/>
            </p:cNvSpPr>
            <p:nvPr/>
          </p:nvSpPr>
          <p:spPr bwMode="auto">
            <a:xfrm>
              <a:off x="3742" y="2160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8633" name="Oval 25"/>
            <p:cNvSpPr>
              <a:spLocks noChangeArrowheads="1"/>
            </p:cNvSpPr>
            <p:nvPr/>
          </p:nvSpPr>
          <p:spPr bwMode="auto">
            <a:xfrm>
              <a:off x="4059" y="2160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8634" name="Oval 26"/>
            <p:cNvSpPr>
              <a:spLocks noChangeArrowheads="1"/>
            </p:cNvSpPr>
            <p:nvPr/>
          </p:nvSpPr>
          <p:spPr bwMode="auto">
            <a:xfrm>
              <a:off x="4694" y="2160"/>
              <a:ext cx="137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8635" name="Text Box 27"/>
            <p:cNvSpPr txBox="1">
              <a:spLocks noChangeArrowheads="1"/>
            </p:cNvSpPr>
            <p:nvPr/>
          </p:nvSpPr>
          <p:spPr bwMode="auto">
            <a:xfrm>
              <a:off x="3424" y="2354"/>
              <a:ext cx="7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/>
                <a:t>部分木</a:t>
              </a:r>
            </a:p>
          </p:txBody>
        </p:sp>
        <p:sp>
          <p:nvSpPr>
            <p:cNvPr id="68636" name="Text Box 28"/>
            <p:cNvSpPr txBox="1">
              <a:spLocks noChangeArrowheads="1"/>
            </p:cNvSpPr>
            <p:nvPr/>
          </p:nvSpPr>
          <p:spPr bwMode="auto">
            <a:xfrm>
              <a:off x="3910" y="644"/>
              <a:ext cx="86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/>
                <a:t>根</a:t>
              </a:r>
              <a:r>
                <a:rPr lang="en-US" altLang="ja-JP" sz="2800"/>
                <a:t>(root)</a:t>
              </a:r>
            </a:p>
          </p:txBody>
        </p:sp>
        <p:sp>
          <p:nvSpPr>
            <p:cNvPr id="68637" name="Text Box 29"/>
            <p:cNvSpPr txBox="1">
              <a:spLocks noChangeArrowheads="1"/>
            </p:cNvSpPr>
            <p:nvPr/>
          </p:nvSpPr>
          <p:spPr bwMode="auto">
            <a:xfrm>
              <a:off x="4863" y="2050"/>
              <a:ext cx="82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/>
                <a:t>葉</a:t>
              </a:r>
              <a:r>
                <a:rPr lang="en-US" altLang="ja-JP" sz="2800"/>
                <a:t>(leaf)</a:t>
              </a:r>
            </a:p>
          </p:txBody>
        </p:sp>
      </p:grpSp>
      <p:sp>
        <p:nvSpPr>
          <p:cNvPr id="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木構造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89238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1242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spcBef>
                <a:spcPct val="40000"/>
              </a:spcBef>
            </a:pPr>
            <a:r>
              <a:rPr lang="ja-JP" altLang="en-US"/>
              <a:t>木構造で，各節点から出る枝が二本以下のもの</a:t>
            </a:r>
          </a:p>
          <a:p>
            <a:pPr eaLnBrk="1" hangingPunct="1">
              <a:lnSpc>
                <a:spcPct val="125000"/>
              </a:lnSpc>
              <a:spcBef>
                <a:spcPct val="40000"/>
              </a:spcBef>
            </a:pPr>
            <a:r>
              <a:rPr lang="ja-JP" altLang="en-US"/>
              <a:t>木構造に関するアルゴリズムの中で，中心的なデータ構造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二分木 </a:t>
            </a:r>
            <a:r>
              <a:rPr lang="en-US" altLang="ja-JP" dirty="0"/>
              <a:t>(binary tree)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29046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30480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ja-JP" altLang="en-US" sz="2800"/>
              <a:t>二分木の一種</a:t>
            </a:r>
          </a:p>
          <a:p>
            <a:pPr eaLnBrk="1" hangingPunct="1">
              <a:lnSpc>
                <a:spcPct val="115000"/>
              </a:lnSpc>
            </a:pPr>
            <a:r>
              <a:rPr lang="ja-JP" altLang="en-US" sz="2800"/>
              <a:t>データの配置に規則あり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 sz="2400"/>
              <a:t>左側のすべての子は親より小さい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 sz="2400"/>
              <a:t>右側のすべての子は親より大きい</a:t>
            </a:r>
          </a:p>
          <a:p>
            <a:pPr eaLnBrk="1" hangingPunct="1">
              <a:lnSpc>
                <a:spcPct val="115000"/>
              </a:lnSpc>
            </a:pPr>
            <a:r>
              <a:rPr lang="ja-JP" altLang="en-US" sz="2800"/>
              <a:t>データの探索のためのデータ構造</a:t>
            </a:r>
          </a:p>
        </p:txBody>
      </p:sp>
      <p:grpSp>
        <p:nvGrpSpPr>
          <p:cNvPr id="70660" name="Group 4"/>
          <p:cNvGrpSpPr>
            <a:grpSpLocks/>
          </p:cNvGrpSpPr>
          <p:nvPr/>
        </p:nvGrpSpPr>
        <p:grpSpPr bwMode="auto">
          <a:xfrm>
            <a:off x="2895600" y="4191000"/>
            <a:ext cx="2809875" cy="2376488"/>
            <a:chOff x="1972" y="2205"/>
            <a:chExt cx="1770" cy="1497"/>
          </a:xfrm>
        </p:grpSpPr>
        <p:sp>
          <p:nvSpPr>
            <p:cNvPr id="70661" name="Line 5"/>
            <p:cNvSpPr>
              <a:spLocks noChangeShapeType="1"/>
            </p:cNvSpPr>
            <p:nvPr/>
          </p:nvSpPr>
          <p:spPr bwMode="auto">
            <a:xfrm flipH="1">
              <a:off x="2381" y="2341"/>
              <a:ext cx="22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0662" name="Line 6"/>
            <p:cNvSpPr>
              <a:spLocks noChangeShapeType="1"/>
            </p:cNvSpPr>
            <p:nvPr/>
          </p:nvSpPr>
          <p:spPr bwMode="auto">
            <a:xfrm flipH="1">
              <a:off x="2063" y="2704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0663" name="Line 7"/>
            <p:cNvSpPr>
              <a:spLocks noChangeShapeType="1"/>
            </p:cNvSpPr>
            <p:nvPr/>
          </p:nvSpPr>
          <p:spPr bwMode="auto">
            <a:xfrm>
              <a:off x="2698" y="2341"/>
              <a:ext cx="454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0664" name="Line 8"/>
            <p:cNvSpPr>
              <a:spLocks noChangeShapeType="1"/>
            </p:cNvSpPr>
            <p:nvPr/>
          </p:nvSpPr>
          <p:spPr bwMode="auto">
            <a:xfrm flipH="1">
              <a:off x="2880" y="2704"/>
              <a:ext cx="272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0665" name="Line 9"/>
            <p:cNvSpPr>
              <a:spLocks noChangeShapeType="1"/>
            </p:cNvSpPr>
            <p:nvPr/>
          </p:nvSpPr>
          <p:spPr bwMode="auto">
            <a:xfrm>
              <a:off x="3152" y="2704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0666" name="Line 10"/>
            <p:cNvSpPr>
              <a:spLocks noChangeShapeType="1"/>
            </p:cNvSpPr>
            <p:nvPr/>
          </p:nvSpPr>
          <p:spPr bwMode="auto">
            <a:xfrm>
              <a:off x="3424" y="3157"/>
              <a:ext cx="22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0667" name="Oval 11"/>
            <p:cNvSpPr>
              <a:spLocks noChangeArrowheads="1"/>
            </p:cNvSpPr>
            <p:nvPr/>
          </p:nvSpPr>
          <p:spPr bwMode="auto">
            <a:xfrm>
              <a:off x="2562" y="220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35</a:t>
              </a:r>
            </a:p>
          </p:txBody>
        </p:sp>
        <p:sp>
          <p:nvSpPr>
            <p:cNvPr id="70668" name="Oval 12"/>
            <p:cNvSpPr>
              <a:spLocks noChangeArrowheads="1"/>
            </p:cNvSpPr>
            <p:nvPr/>
          </p:nvSpPr>
          <p:spPr bwMode="auto">
            <a:xfrm>
              <a:off x="2245" y="256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21</a:t>
              </a:r>
            </a:p>
          </p:txBody>
        </p:sp>
        <p:sp>
          <p:nvSpPr>
            <p:cNvPr id="70669" name="Oval 13"/>
            <p:cNvSpPr>
              <a:spLocks noChangeArrowheads="1"/>
            </p:cNvSpPr>
            <p:nvPr/>
          </p:nvSpPr>
          <p:spPr bwMode="auto">
            <a:xfrm>
              <a:off x="1972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13</a:t>
              </a:r>
            </a:p>
          </p:txBody>
        </p:sp>
        <p:sp>
          <p:nvSpPr>
            <p:cNvPr id="70670" name="Oval 14"/>
            <p:cNvSpPr>
              <a:spLocks noChangeArrowheads="1"/>
            </p:cNvSpPr>
            <p:nvPr/>
          </p:nvSpPr>
          <p:spPr bwMode="auto">
            <a:xfrm>
              <a:off x="2744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40</a:t>
              </a:r>
            </a:p>
          </p:txBody>
        </p:sp>
        <p:sp>
          <p:nvSpPr>
            <p:cNvPr id="70671" name="Oval 15"/>
            <p:cNvSpPr>
              <a:spLocks noChangeArrowheads="1"/>
            </p:cNvSpPr>
            <p:nvPr/>
          </p:nvSpPr>
          <p:spPr bwMode="auto">
            <a:xfrm>
              <a:off x="3333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61</a:t>
              </a:r>
            </a:p>
          </p:txBody>
        </p:sp>
        <p:sp>
          <p:nvSpPr>
            <p:cNvPr id="70672" name="Oval 16"/>
            <p:cNvSpPr>
              <a:spLocks noChangeArrowheads="1"/>
            </p:cNvSpPr>
            <p:nvPr/>
          </p:nvSpPr>
          <p:spPr bwMode="auto">
            <a:xfrm>
              <a:off x="3016" y="256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46</a:t>
              </a:r>
            </a:p>
          </p:txBody>
        </p:sp>
        <p:sp>
          <p:nvSpPr>
            <p:cNvPr id="70673" name="Oval 17"/>
            <p:cNvSpPr>
              <a:spLocks noChangeArrowheads="1"/>
            </p:cNvSpPr>
            <p:nvPr/>
          </p:nvSpPr>
          <p:spPr bwMode="auto">
            <a:xfrm>
              <a:off x="3515" y="347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69</a:t>
              </a:r>
            </a:p>
          </p:txBody>
        </p:sp>
      </p:grp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二分探索木 </a:t>
            </a:r>
            <a:r>
              <a:rPr lang="en-US" altLang="ja-JP" dirty="0"/>
              <a:t>(binary search tree)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7423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9530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25000"/>
              </a:spcBef>
            </a:pPr>
            <a:r>
              <a:rPr lang="ja-JP" altLang="en-US"/>
              <a:t>根</a:t>
            </a:r>
            <a:r>
              <a:rPr lang="en-US" altLang="ja-JP"/>
              <a:t>(root)</a:t>
            </a:r>
            <a:r>
              <a:rPr lang="ja-JP" altLang="en-US"/>
              <a:t>から始める</a:t>
            </a:r>
          </a:p>
          <a:p>
            <a:pPr eaLnBrk="1" hangingPunct="1">
              <a:lnSpc>
                <a:spcPct val="120000"/>
              </a:lnSpc>
              <a:spcBef>
                <a:spcPct val="25000"/>
              </a:spcBef>
            </a:pPr>
            <a:r>
              <a:rPr lang="ja-JP" altLang="en-US"/>
              <a:t>探索キーの値と，各節点のデータを比較し，目標となるデータを探す</a:t>
            </a:r>
          </a:p>
          <a:p>
            <a:pPr lvl="1" eaLnBrk="1" hangingPunct="1">
              <a:lnSpc>
                <a:spcPct val="120000"/>
              </a:lnSpc>
              <a:spcBef>
                <a:spcPct val="25000"/>
              </a:spcBef>
            </a:pPr>
            <a:r>
              <a:rPr lang="ja-JP" altLang="en-US"/>
              <a:t>探索キーよりも節点のデータが小さいときは，右側の子をたどる</a:t>
            </a:r>
          </a:p>
          <a:p>
            <a:pPr lvl="1" eaLnBrk="1" hangingPunct="1">
              <a:lnSpc>
                <a:spcPct val="120000"/>
              </a:lnSpc>
              <a:spcBef>
                <a:spcPct val="25000"/>
              </a:spcBef>
            </a:pPr>
            <a:r>
              <a:rPr lang="ja-JP" altLang="en-US"/>
              <a:t>探索キーよりも節点のデータが大きいときは，左側の子をたどる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二分探索木による探索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1217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7772400" cy="3505200"/>
          </a:xfrm>
        </p:spPr>
        <p:txBody>
          <a:bodyPr/>
          <a:lstStyle/>
          <a:p>
            <a:pPr marL="609600" indent="-609600"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(</a:t>
            </a:r>
            <a:r>
              <a:rPr lang="ja-JP" altLang="en-US" sz="2400">
                <a:solidFill>
                  <a:schemeClr val="accent2"/>
                </a:solidFill>
              </a:rPr>
              <a:t>例） </a:t>
            </a:r>
            <a:r>
              <a:rPr lang="en-US" altLang="ja-JP" sz="2400">
                <a:solidFill>
                  <a:schemeClr val="accent2"/>
                </a:solidFill>
              </a:rPr>
              <a:t>40</a:t>
            </a:r>
            <a:r>
              <a:rPr lang="ja-JP" altLang="en-US" sz="2400">
                <a:solidFill>
                  <a:schemeClr val="accent2"/>
                </a:solidFill>
              </a:rPr>
              <a:t>である節点を探す場合</a:t>
            </a:r>
          </a:p>
          <a:p>
            <a:pPr marL="609600" indent="-609600" eaLnBrk="1" hangingPunct="1">
              <a:lnSpc>
                <a:spcPct val="110000"/>
              </a:lnSpc>
              <a:spcBef>
                <a:spcPct val="25000"/>
              </a:spcBef>
              <a:buFontTx/>
              <a:buAutoNum type="arabicPeriod"/>
            </a:pPr>
            <a:r>
              <a:rPr lang="ja-JP" altLang="en-US" sz="2400"/>
              <a:t>根の値</a:t>
            </a:r>
            <a:r>
              <a:rPr lang="en-US" altLang="ja-JP" sz="2400"/>
              <a:t>(35)</a:t>
            </a:r>
            <a:r>
              <a:rPr lang="ja-JP" altLang="en-US" sz="2400"/>
              <a:t>と，探索キー</a:t>
            </a:r>
            <a:r>
              <a:rPr lang="en-US" altLang="ja-JP" sz="2400"/>
              <a:t>(40)</a:t>
            </a:r>
            <a:r>
              <a:rPr lang="ja-JP" altLang="en-US" sz="2400"/>
              <a:t>を比較</a:t>
            </a:r>
          </a:p>
          <a:p>
            <a:pPr marL="609600" indent="-609600" eaLnBrk="1" hangingPunct="1">
              <a:lnSpc>
                <a:spcPct val="110000"/>
              </a:lnSpc>
              <a:spcBef>
                <a:spcPct val="25000"/>
              </a:spcBef>
              <a:buFontTx/>
              <a:buAutoNum type="arabicPeriod"/>
            </a:pPr>
            <a:r>
              <a:rPr lang="ja-JP" altLang="en-US" sz="2400"/>
              <a:t>探索キーの方が大きいので，右側の子節点へ移る</a:t>
            </a:r>
          </a:p>
          <a:p>
            <a:pPr marL="609600" indent="-609600" eaLnBrk="1" hangingPunct="1">
              <a:lnSpc>
                <a:spcPct val="110000"/>
              </a:lnSpc>
              <a:spcBef>
                <a:spcPct val="25000"/>
              </a:spcBef>
              <a:buFontTx/>
              <a:buAutoNum type="arabicPeriod"/>
            </a:pPr>
            <a:r>
              <a:rPr lang="ja-JP" altLang="en-US" sz="2400"/>
              <a:t>次に移った節点の値</a:t>
            </a:r>
            <a:r>
              <a:rPr lang="en-US" altLang="ja-JP" sz="2400"/>
              <a:t>(46)</a:t>
            </a:r>
            <a:r>
              <a:rPr lang="ja-JP" altLang="en-US" sz="2400"/>
              <a:t>と探索キー</a:t>
            </a:r>
            <a:r>
              <a:rPr lang="en-US" altLang="ja-JP" sz="2400"/>
              <a:t>(40)</a:t>
            </a:r>
            <a:r>
              <a:rPr lang="ja-JP" altLang="en-US" sz="2400"/>
              <a:t>を比較し</a:t>
            </a:r>
          </a:p>
          <a:p>
            <a:pPr marL="609600" indent="-609600" eaLnBrk="1" hangingPunct="1">
              <a:lnSpc>
                <a:spcPct val="110000"/>
              </a:lnSpc>
              <a:spcBef>
                <a:spcPct val="25000"/>
              </a:spcBef>
              <a:buFontTx/>
              <a:buAutoNum type="arabicPeriod"/>
            </a:pPr>
            <a:r>
              <a:rPr lang="ja-JP" altLang="en-US" sz="2400"/>
              <a:t>探索キーの方が小さいので，左の子節点へ移る</a:t>
            </a:r>
          </a:p>
          <a:p>
            <a:pPr marL="609600" indent="-609600" eaLnBrk="1" hangingPunct="1">
              <a:lnSpc>
                <a:spcPct val="110000"/>
              </a:lnSpc>
              <a:spcBef>
                <a:spcPct val="25000"/>
              </a:spcBef>
              <a:buFontTx/>
              <a:buAutoNum type="arabicPeriod"/>
            </a:pPr>
            <a:r>
              <a:rPr lang="ja-JP" altLang="en-US" sz="2400"/>
              <a:t>次に移った節点</a:t>
            </a:r>
            <a:r>
              <a:rPr lang="en-US" altLang="ja-JP" sz="2400"/>
              <a:t>(40)</a:t>
            </a:r>
            <a:r>
              <a:rPr lang="ja-JP" altLang="en-US" sz="2400"/>
              <a:t>が，目標の節点である</a:t>
            </a:r>
          </a:p>
        </p:txBody>
      </p:sp>
      <p:grpSp>
        <p:nvGrpSpPr>
          <p:cNvPr id="72708" name="Group 4"/>
          <p:cNvGrpSpPr>
            <a:grpSpLocks/>
          </p:cNvGrpSpPr>
          <p:nvPr/>
        </p:nvGrpSpPr>
        <p:grpSpPr bwMode="auto">
          <a:xfrm>
            <a:off x="2895600" y="4191000"/>
            <a:ext cx="2809875" cy="2376488"/>
            <a:chOff x="1972" y="2205"/>
            <a:chExt cx="1770" cy="1497"/>
          </a:xfrm>
        </p:grpSpPr>
        <p:sp>
          <p:nvSpPr>
            <p:cNvPr id="72711" name="Line 5"/>
            <p:cNvSpPr>
              <a:spLocks noChangeShapeType="1"/>
            </p:cNvSpPr>
            <p:nvPr/>
          </p:nvSpPr>
          <p:spPr bwMode="auto">
            <a:xfrm flipH="1">
              <a:off x="2381" y="2341"/>
              <a:ext cx="22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2712" name="Line 6"/>
            <p:cNvSpPr>
              <a:spLocks noChangeShapeType="1"/>
            </p:cNvSpPr>
            <p:nvPr/>
          </p:nvSpPr>
          <p:spPr bwMode="auto">
            <a:xfrm flipH="1">
              <a:off x="2063" y="2704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2713" name="Line 7"/>
            <p:cNvSpPr>
              <a:spLocks noChangeShapeType="1"/>
            </p:cNvSpPr>
            <p:nvPr/>
          </p:nvSpPr>
          <p:spPr bwMode="auto">
            <a:xfrm>
              <a:off x="2698" y="2341"/>
              <a:ext cx="454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2714" name="Line 8"/>
            <p:cNvSpPr>
              <a:spLocks noChangeShapeType="1"/>
            </p:cNvSpPr>
            <p:nvPr/>
          </p:nvSpPr>
          <p:spPr bwMode="auto">
            <a:xfrm flipH="1">
              <a:off x="2880" y="2704"/>
              <a:ext cx="272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2715" name="Line 9"/>
            <p:cNvSpPr>
              <a:spLocks noChangeShapeType="1"/>
            </p:cNvSpPr>
            <p:nvPr/>
          </p:nvSpPr>
          <p:spPr bwMode="auto">
            <a:xfrm>
              <a:off x="3152" y="2704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2716" name="Line 10"/>
            <p:cNvSpPr>
              <a:spLocks noChangeShapeType="1"/>
            </p:cNvSpPr>
            <p:nvPr/>
          </p:nvSpPr>
          <p:spPr bwMode="auto">
            <a:xfrm>
              <a:off x="3424" y="3157"/>
              <a:ext cx="22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2717" name="Oval 11"/>
            <p:cNvSpPr>
              <a:spLocks noChangeArrowheads="1"/>
            </p:cNvSpPr>
            <p:nvPr/>
          </p:nvSpPr>
          <p:spPr bwMode="auto">
            <a:xfrm>
              <a:off x="2562" y="220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35</a:t>
              </a:r>
            </a:p>
          </p:txBody>
        </p:sp>
        <p:sp>
          <p:nvSpPr>
            <p:cNvPr id="72718" name="Oval 12"/>
            <p:cNvSpPr>
              <a:spLocks noChangeArrowheads="1"/>
            </p:cNvSpPr>
            <p:nvPr/>
          </p:nvSpPr>
          <p:spPr bwMode="auto">
            <a:xfrm>
              <a:off x="2245" y="256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21</a:t>
              </a:r>
            </a:p>
          </p:txBody>
        </p:sp>
        <p:sp>
          <p:nvSpPr>
            <p:cNvPr id="72719" name="Oval 13"/>
            <p:cNvSpPr>
              <a:spLocks noChangeArrowheads="1"/>
            </p:cNvSpPr>
            <p:nvPr/>
          </p:nvSpPr>
          <p:spPr bwMode="auto">
            <a:xfrm>
              <a:off x="1972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13</a:t>
              </a:r>
            </a:p>
          </p:txBody>
        </p:sp>
        <p:sp>
          <p:nvSpPr>
            <p:cNvPr id="72720" name="Oval 14"/>
            <p:cNvSpPr>
              <a:spLocks noChangeArrowheads="1"/>
            </p:cNvSpPr>
            <p:nvPr/>
          </p:nvSpPr>
          <p:spPr bwMode="auto">
            <a:xfrm>
              <a:off x="2744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40</a:t>
              </a:r>
            </a:p>
          </p:txBody>
        </p:sp>
        <p:sp>
          <p:nvSpPr>
            <p:cNvPr id="72721" name="Oval 15"/>
            <p:cNvSpPr>
              <a:spLocks noChangeArrowheads="1"/>
            </p:cNvSpPr>
            <p:nvPr/>
          </p:nvSpPr>
          <p:spPr bwMode="auto">
            <a:xfrm>
              <a:off x="3333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61</a:t>
              </a:r>
            </a:p>
          </p:txBody>
        </p:sp>
        <p:sp>
          <p:nvSpPr>
            <p:cNvPr id="72722" name="Oval 16"/>
            <p:cNvSpPr>
              <a:spLocks noChangeArrowheads="1"/>
            </p:cNvSpPr>
            <p:nvPr/>
          </p:nvSpPr>
          <p:spPr bwMode="auto">
            <a:xfrm>
              <a:off x="3016" y="256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46</a:t>
              </a:r>
            </a:p>
          </p:txBody>
        </p:sp>
        <p:sp>
          <p:nvSpPr>
            <p:cNvPr id="72723" name="Oval 17"/>
            <p:cNvSpPr>
              <a:spLocks noChangeArrowheads="1"/>
            </p:cNvSpPr>
            <p:nvPr/>
          </p:nvSpPr>
          <p:spPr bwMode="auto">
            <a:xfrm>
              <a:off x="3515" y="347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69</a:t>
              </a:r>
            </a:p>
          </p:txBody>
        </p:sp>
      </p:grpSp>
      <p:sp>
        <p:nvSpPr>
          <p:cNvPr id="72709" name="Line 18"/>
          <p:cNvSpPr>
            <a:spLocks noChangeShapeType="1"/>
          </p:cNvSpPr>
          <p:nvPr/>
        </p:nvSpPr>
        <p:spPr bwMode="auto">
          <a:xfrm>
            <a:off x="4191000" y="4343400"/>
            <a:ext cx="457200" cy="381000"/>
          </a:xfrm>
          <a:prstGeom prst="line">
            <a:avLst/>
          </a:prstGeom>
          <a:noFill/>
          <a:ln w="76200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2710" name="Line 19"/>
          <p:cNvSpPr>
            <a:spLocks noChangeShapeType="1"/>
          </p:cNvSpPr>
          <p:nvPr/>
        </p:nvSpPr>
        <p:spPr bwMode="auto">
          <a:xfrm flipH="1">
            <a:off x="4267200" y="5029200"/>
            <a:ext cx="304800" cy="381000"/>
          </a:xfrm>
          <a:prstGeom prst="line">
            <a:avLst/>
          </a:prstGeom>
          <a:noFill/>
          <a:ln w="76200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二分探索木による探索の例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0752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9913" y="1662113"/>
            <a:ext cx="7772400" cy="365125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複雑なプログラムを作成する時，データ構造について考える必要がある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>
                <a:solidFill>
                  <a:schemeClr val="accent2"/>
                </a:solidFill>
              </a:rPr>
              <a:t>データ構造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アルゴリズムを容易にするために工夫されたデータの並び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基本的なデータ構造は，配列，キュー，スタック，リスト構造，</a:t>
            </a:r>
            <a:r>
              <a:rPr lang="ja-JP" altLang="en-US">
                <a:solidFill>
                  <a:schemeClr val="tx2"/>
                </a:solidFill>
              </a:rPr>
              <a:t>木構造</a:t>
            </a:r>
            <a:r>
              <a:rPr lang="ja-JP" altLang="en-US"/>
              <a:t>など</a:t>
            </a:r>
          </a:p>
          <a:p>
            <a:pPr lvl="1" eaLnBrk="1" hangingPunct="1">
              <a:lnSpc>
                <a:spcPct val="90000"/>
              </a:lnSpc>
            </a:pPr>
            <a:endParaRPr lang="ja-JP" altLang="en-US" sz="24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データ構造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201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094038" y="2108200"/>
            <a:ext cx="2128837" cy="958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159250" y="2108200"/>
            <a:ext cx="0" cy="958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3529013" y="2541588"/>
            <a:ext cx="134937" cy="165100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4602163" y="2543175"/>
            <a:ext cx="134937" cy="165100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589338" y="2616200"/>
            <a:ext cx="0" cy="13049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662488" y="2617788"/>
            <a:ext cx="1154112" cy="15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5832475" y="2122488"/>
            <a:ext cx="974725" cy="9588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1843088" y="2635250"/>
            <a:ext cx="1243012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905500" y="2359025"/>
            <a:ext cx="11080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１００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3108325" y="3925888"/>
            <a:ext cx="974725" cy="9588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122613" y="4200525"/>
            <a:ext cx="8810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apple</a:t>
            </a:r>
          </a:p>
        </p:txBody>
      </p:sp>
      <p:sp>
        <p:nvSpPr>
          <p:cNvPr id="10254" name="AutoShape 14"/>
          <p:cNvSpPr>
            <a:spLocks/>
          </p:cNvSpPr>
          <p:nvPr/>
        </p:nvSpPr>
        <p:spPr bwMode="auto">
          <a:xfrm flipH="1">
            <a:off x="2649538" y="2516188"/>
            <a:ext cx="241300" cy="2549525"/>
          </a:xfrm>
          <a:prstGeom prst="rightBrace">
            <a:avLst>
              <a:gd name="adj1" fmla="val 88048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857375" y="3484563"/>
            <a:ext cx="6937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car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10256" name="AutoShape 16"/>
          <p:cNvSpPr>
            <a:spLocks/>
          </p:cNvSpPr>
          <p:nvPr/>
        </p:nvSpPr>
        <p:spPr bwMode="auto">
          <a:xfrm rot="5400000">
            <a:off x="5603875" y="2297113"/>
            <a:ext cx="376237" cy="2370138"/>
          </a:xfrm>
          <a:prstGeom prst="rightBrace">
            <a:avLst>
              <a:gd name="adj1" fmla="val 52497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427663" y="3765550"/>
            <a:ext cx="7175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cdr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(cons 'apple</a:t>
            </a:r>
            <a:r>
              <a:rPr lang="ja-JP" altLang="en-US" sz="4000" dirty="0"/>
              <a:t> </a:t>
            </a:r>
            <a:r>
              <a:rPr lang="en-US" altLang="ja-JP" sz="4000" dirty="0"/>
              <a:t>100) </a:t>
            </a:r>
            <a:r>
              <a:rPr lang="ja-JP" altLang="en-US" sz="4000" dirty="0"/>
              <a:t>の箱とポインタ記法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04402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5216525" y="2181225"/>
            <a:ext cx="3754438" cy="1811338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80000" tIns="180000" rIns="180000" bIns="1800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ja-JP" sz="2800">
                <a:solidFill>
                  <a:srgbClr val="000000"/>
                </a:solidFill>
                <a:latin typeface="CS Times Roman" pitchFamily="18" charset="0"/>
              </a:rPr>
              <a:t>(define-struct node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ja-JP" altLang="en-US" sz="2800">
                <a:solidFill>
                  <a:srgbClr val="000000"/>
                </a:solidFill>
                <a:latin typeface="CS Times Roman" pitchFamily="18" charset="0"/>
              </a:rPr>
              <a:t>    </a:t>
            </a:r>
            <a:r>
              <a:rPr lang="en-US" altLang="ja-JP" sz="2800">
                <a:solidFill>
                  <a:srgbClr val="000000"/>
                </a:solidFill>
                <a:latin typeface="CS Times Roman" pitchFamily="18" charset="0"/>
              </a:rPr>
              <a:t>(value left right))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US" altLang="ja-JP" sz="2800">
              <a:solidFill>
                <a:srgbClr val="000000"/>
              </a:solidFill>
            </a:endParaRP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676400" y="2362200"/>
            <a:ext cx="2133600" cy="13716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1676400" y="3048000"/>
            <a:ext cx="2133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1905000" y="3200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</a:rPr>
              <a:t>left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2895600" y="32004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</a:rPr>
              <a:t>right</a:t>
            </a: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2286000" y="2498725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</a:rPr>
              <a:t>value</a:t>
            </a:r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>
            <a:off x="2743200" y="3048000"/>
            <a:ext cx="0" cy="685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62" name="Rectangle 10"/>
          <p:cNvSpPr>
            <a:spLocks noChangeArrowheads="1"/>
          </p:cNvSpPr>
          <p:nvPr/>
        </p:nvSpPr>
        <p:spPr bwMode="auto">
          <a:xfrm>
            <a:off x="457200" y="4724400"/>
            <a:ext cx="2133600" cy="13716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>
            <a:off x="457200" y="5410200"/>
            <a:ext cx="2133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685800" y="5562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</a:rPr>
              <a:t>left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1676400" y="55626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</a:rPr>
              <a:t>right</a:t>
            </a:r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1066800" y="4860925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</a:rPr>
              <a:t>value</a:t>
            </a:r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>
            <a:off x="1524000" y="5410200"/>
            <a:ext cx="0" cy="685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68" name="Rectangle 16"/>
          <p:cNvSpPr>
            <a:spLocks noChangeArrowheads="1"/>
          </p:cNvSpPr>
          <p:nvPr/>
        </p:nvSpPr>
        <p:spPr bwMode="auto">
          <a:xfrm>
            <a:off x="2971800" y="4724400"/>
            <a:ext cx="2133600" cy="13716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>
            <a:off x="2971800" y="5410200"/>
            <a:ext cx="2133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3200400" y="5562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</a:rPr>
              <a:t>left</a:t>
            </a:r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4191000" y="55626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</a:rPr>
              <a:t>right</a:t>
            </a: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3581400" y="4860925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</a:rPr>
              <a:t>value</a:t>
            </a:r>
          </a:p>
        </p:txBody>
      </p:sp>
      <p:sp>
        <p:nvSpPr>
          <p:cNvPr id="74773" name="Line 21"/>
          <p:cNvSpPr>
            <a:spLocks noChangeShapeType="1"/>
          </p:cNvSpPr>
          <p:nvPr/>
        </p:nvSpPr>
        <p:spPr bwMode="auto">
          <a:xfrm>
            <a:off x="4038600" y="5410200"/>
            <a:ext cx="0" cy="685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74" name="Line 22"/>
          <p:cNvSpPr>
            <a:spLocks noChangeShapeType="1"/>
          </p:cNvSpPr>
          <p:nvPr/>
        </p:nvSpPr>
        <p:spPr bwMode="auto">
          <a:xfrm flipH="1">
            <a:off x="1447800" y="3727450"/>
            <a:ext cx="682625" cy="99695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75" name="Line 23"/>
          <p:cNvSpPr>
            <a:spLocks noChangeShapeType="1"/>
          </p:cNvSpPr>
          <p:nvPr/>
        </p:nvSpPr>
        <p:spPr bwMode="auto">
          <a:xfrm>
            <a:off x="3422650" y="3727450"/>
            <a:ext cx="615950" cy="99695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76" name="Text Box 24"/>
          <p:cNvSpPr txBox="1">
            <a:spLocks noChangeArrowheads="1"/>
          </p:cNvSpPr>
          <p:nvPr/>
        </p:nvSpPr>
        <p:spPr bwMode="auto">
          <a:xfrm>
            <a:off x="3790950" y="388302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枝</a:t>
            </a:r>
          </a:p>
        </p:txBody>
      </p:sp>
      <p:sp>
        <p:nvSpPr>
          <p:cNvPr id="74777" name="Text Box 25"/>
          <p:cNvSpPr txBox="1">
            <a:spLocks noChangeArrowheads="1"/>
          </p:cNvSpPr>
          <p:nvPr/>
        </p:nvSpPr>
        <p:spPr bwMode="auto">
          <a:xfrm>
            <a:off x="1185863" y="3913188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枝</a:t>
            </a:r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二分探索木のための </a:t>
            </a:r>
            <a:r>
              <a:rPr lang="en-US" altLang="ja-JP" dirty="0"/>
              <a:t>node structure</a:t>
            </a:r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30390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25" y="1414463"/>
            <a:ext cx="8221663" cy="4114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二分探索木のプログラムを作り，実行する 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二分探索木の節点を扱うために，</a:t>
            </a:r>
            <a:r>
              <a:rPr lang="en-US" altLang="ja-JP">
                <a:solidFill>
                  <a:schemeClr val="tx2"/>
                </a:solidFill>
              </a:rPr>
              <a:t>define struct </a:t>
            </a:r>
            <a:r>
              <a:rPr lang="ja-JP" altLang="en-US">
                <a:solidFill>
                  <a:schemeClr val="tx2"/>
                </a:solidFill>
              </a:rPr>
              <a:t>文</a:t>
            </a:r>
            <a:r>
              <a:rPr lang="ja-JP" altLang="en-US"/>
              <a:t>を使って，</a:t>
            </a:r>
            <a:r>
              <a:rPr lang="en-US" altLang="ja-JP"/>
              <a:t>node structure </a:t>
            </a:r>
            <a:r>
              <a:rPr lang="ja-JP" altLang="en-US"/>
              <a:t>を定義する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１つの二分探索木は，節点が集まって，入れ子の構造になる</a:t>
            </a:r>
            <a:endParaRPr lang="en-US" altLang="ja-JP" sz="2400"/>
          </a:p>
          <a:p>
            <a:pPr lvl="1" eaLnBrk="1" hangingPunct="1">
              <a:lnSpc>
                <a:spcPct val="120000"/>
              </a:lnSpc>
            </a:pPr>
            <a:endParaRPr lang="ja-JP" altLang="en-US" sz="24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例題８．二分探索木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67972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8465" y="1297027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z="3600"/>
              <a:t>二分探索木の節点を，</a:t>
            </a:r>
            <a:r>
              <a:rPr lang="en-US" altLang="ja-JP" sz="3600"/>
              <a:t>define-struct </a:t>
            </a:r>
            <a:r>
              <a:rPr lang="ja-JP" altLang="en-US" sz="3600"/>
              <a:t>文を使って定義する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846440" y="3527464"/>
            <a:ext cx="7332663" cy="12001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(</a:t>
            </a:r>
            <a:r>
              <a:rPr lang="en-US" altLang="ja-JP" sz="3600">
                <a:solidFill>
                  <a:schemeClr val="tx2"/>
                </a:solidFill>
              </a:rPr>
              <a:t>define-struct node</a:t>
            </a:r>
            <a:endParaRPr lang="ja-JP" altLang="en-US" sz="3600">
              <a:solidFill>
                <a:srgbClr val="0033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3300"/>
                </a:solidFill>
              </a:rPr>
              <a:t>        (value left right))</a:t>
            </a:r>
            <a:endParaRPr lang="ja-JP" altLang="en-US"/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3754740" y="2614652"/>
            <a:ext cx="996950" cy="5794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folHlink"/>
                </a:solidFill>
              </a:rPr>
              <a:t>名前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2443465" y="5162589"/>
            <a:ext cx="6750050" cy="10779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folHlink"/>
                </a:solidFill>
              </a:rPr>
              <a:t>属性の並び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folHlink"/>
                </a:solidFill>
              </a:rPr>
              <a:t>（それぞれの属性にも名前がある）</a:t>
            </a:r>
          </a:p>
        </p:txBody>
      </p:sp>
      <p:sp>
        <p:nvSpPr>
          <p:cNvPr id="76807" name="AutoShape 7"/>
          <p:cNvSpPr>
            <a:spLocks/>
          </p:cNvSpPr>
          <p:nvPr/>
        </p:nvSpPr>
        <p:spPr bwMode="auto">
          <a:xfrm rot="16200000" flipV="1">
            <a:off x="4140503" y="2592427"/>
            <a:ext cx="220662" cy="1268412"/>
          </a:xfrm>
          <a:prstGeom prst="rightBrace">
            <a:avLst>
              <a:gd name="adj1" fmla="val 47902"/>
              <a:gd name="adj2" fmla="val 50000"/>
            </a:avLst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8" name="AutoShape 8"/>
          <p:cNvSpPr>
            <a:spLocks/>
          </p:cNvSpPr>
          <p:nvPr/>
        </p:nvSpPr>
        <p:spPr bwMode="auto">
          <a:xfrm rot="5400000">
            <a:off x="3232453" y="3727489"/>
            <a:ext cx="292100" cy="2641600"/>
          </a:xfrm>
          <a:prstGeom prst="rightBrace">
            <a:avLst>
              <a:gd name="adj1" fmla="val 75362"/>
              <a:gd name="adj2" fmla="val 50000"/>
            </a:avLst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二分探索木の節点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06502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define-</a:t>
            </a:r>
            <a:r>
              <a:rPr lang="en-US" altLang="ja-JP" dirty="0" err="1"/>
              <a:t>struct</a:t>
            </a:r>
            <a:r>
              <a:rPr lang="en-US" altLang="ja-JP" dirty="0"/>
              <a:t> </a:t>
            </a:r>
            <a:r>
              <a:rPr lang="ja-JP" altLang="en-US" dirty="0"/>
              <a:t>の機能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31863" y="3081338"/>
            <a:ext cx="7772400" cy="3694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dirty="0"/>
              <a:t>上記のプログラムの実行によって</a:t>
            </a:r>
          </a:p>
          <a:p>
            <a:pPr lvl="1"/>
            <a:r>
              <a:rPr lang="en-US" altLang="ja-JP" sz="3200" dirty="0">
                <a:solidFill>
                  <a:schemeClr val="accent2"/>
                </a:solidFill>
              </a:rPr>
              <a:t>make-node</a:t>
            </a:r>
            <a:endParaRPr lang="ja-JP" altLang="en-US" sz="3200" dirty="0">
              <a:solidFill>
                <a:schemeClr val="accent2"/>
              </a:solidFill>
            </a:endParaRPr>
          </a:p>
          <a:p>
            <a:pPr lvl="1"/>
            <a:r>
              <a:rPr lang="en-US" altLang="ja-JP" sz="3200" dirty="0">
                <a:solidFill>
                  <a:schemeClr val="accent2"/>
                </a:solidFill>
              </a:rPr>
              <a:t>node-value</a:t>
            </a:r>
          </a:p>
          <a:p>
            <a:pPr lvl="1"/>
            <a:r>
              <a:rPr lang="en-US" altLang="ja-JP" sz="3200" dirty="0">
                <a:solidFill>
                  <a:schemeClr val="accent2"/>
                </a:solidFill>
              </a:rPr>
              <a:t>node-left</a:t>
            </a:r>
          </a:p>
          <a:p>
            <a:pPr lvl="1"/>
            <a:r>
              <a:rPr lang="en-US" altLang="ja-JP" sz="3200" dirty="0">
                <a:solidFill>
                  <a:schemeClr val="accent2"/>
                </a:solidFill>
              </a:rPr>
              <a:t>node-right</a:t>
            </a:r>
          </a:p>
          <a:p>
            <a:pPr lvl="1">
              <a:buFontTx/>
              <a:buNone/>
            </a:pPr>
            <a:r>
              <a:rPr lang="ja-JP" altLang="en-US" sz="3200" dirty="0"/>
              <a:t>が使えるようになる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15975" y="1495425"/>
            <a:ext cx="7332663" cy="12001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(</a:t>
            </a:r>
            <a:r>
              <a:rPr lang="en-US" altLang="ja-JP" sz="3600">
                <a:solidFill>
                  <a:schemeClr val="tx2"/>
                </a:solidFill>
              </a:rPr>
              <a:t>define-struct node</a:t>
            </a:r>
            <a:endParaRPr lang="ja-JP" altLang="en-US" sz="3600">
              <a:solidFill>
                <a:srgbClr val="0033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3300"/>
                </a:solidFill>
              </a:rPr>
              <a:t>        (value left right))</a:t>
            </a:r>
            <a:endParaRPr lang="ja-JP" altLang="en-US" sz="3600">
              <a:solidFill>
                <a:srgbClr val="003300"/>
              </a:solidFill>
            </a:endParaRPr>
          </a:p>
        </p:txBody>
      </p:sp>
      <p:sp>
        <p:nvSpPr>
          <p:cNvPr id="8" name="AutoShape 5"/>
          <p:cNvSpPr>
            <a:spLocks/>
          </p:cNvSpPr>
          <p:nvPr/>
        </p:nvSpPr>
        <p:spPr bwMode="auto">
          <a:xfrm>
            <a:off x="4349750" y="4546600"/>
            <a:ext cx="249238" cy="1447800"/>
          </a:xfrm>
          <a:prstGeom prst="rightBrace">
            <a:avLst>
              <a:gd name="adj1" fmla="val 4840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683125" y="4768850"/>
            <a:ext cx="24923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属性 </a:t>
            </a:r>
            <a:r>
              <a:rPr lang="en-US" altLang="ja-JP" sz="2800"/>
              <a:t>value, left,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right </a:t>
            </a:r>
            <a:r>
              <a:rPr lang="ja-JP" altLang="en-US" sz="2800"/>
              <a:t>の取得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16541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-142875" y="65088"/>
            <a:ext cx="6151492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cs typeface="Calibri" panose="020F0502020204030204" pitchFamily="34" charset="0"/>
              </a:rPr>
              <a:t>(</a:t>
            </a:r>
            <a:r>
              <a:rPr lang="en-US" altLang="ja-JP" sz="2400" dirty="0">
                <a:solidFill>
                  <a:schemeClr val="accent2"/>
                </a:solidFill>
                <a:cs typeface="Calibri" panose="020F0502020204030204" pitchFamily="34" charset="0"/>
              </a:rPr>
              <a:t>make-node</a:t>
            </a:r>
            <a:r>
              <a:rPr lang="en-US" altLang="ja-JP" sz="2400" dirty="0"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solidFill>
                  <a:srgbClr val="FF6600"/>
                </a:solidFill>
                <a:cs typeface="Calibri" panose="020F0502020204030204" pitchFamily="34" charset="0"/>
              </a:rPr>
              <a:t>35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             (</a:t>
            </a:r>
            <a:r>
              <a:rPr lang="en-US" altLang="ja-JP" sz="2400" dirty="0">
                <a:solidFill>
                  <a:schemeClr val="accent2"/>
                </a:solidFill>
                <a:cs typeface="Calibri" panose="020F0502020204030204" pitchFamily="34" charset="0"/>
              </a:rPr>
              <a:t>make-node</a:t>
            </a:r>
            <a:r>
              <a:rPr lang="en-US" altLang="ja-JP" sz="2400" dirty="0"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solidFill>
                  <a:srgbClr val="FF6600"/>
                </a:solidFill>
                <a:cs typeface="Calibri" panose="020F0502020204030204" pitchFamily="34" charset="0"/>
              </a:rPr>
              <a:t>21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                        (</a:t>
            </a:r>
            <a:r>
              <a:rPr lang="en-US" altLang="ja-JP" sz="2400" dirty="0">
                <a:solidFill>
                  <a:schemeClr val="accent2"/>
                </a:solidFill>
                <a:cs typeface="Calibri" panose="020F0502020204030204" pitchFamily="34" charset="0"/>
              </a:rPr>
              <a:t>make-node</a:t>
            </a:r>
            <a:r>
              <a:rPr lang="en-US" altLang="ja-JP" sz="2400" dirty="0"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solidFill>
                  <a:srgbClr val="FF6600"/>
                </a:solidFill>
                <a:cs typeface="Calibri" panose="020F0502020204030204" pitchFamily="34" charset="0"/>
              </a:rPr>
              <a:t>13</a:t>
            </a:r>
            <a:r>
              <a:rPr lang="en-US" altLang="ja-JP" sz="2400" dirty="0">
                <a:cs typeface="Calibri" panose="020F0502020204030204" pitchFamily="34" charset="0"/>
              </a:rPr>
              <a:t> false false)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                        false)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             (</a:t>
            </a:r>
            <a:r>
              <a:rPr lang="en-US" altLang="ja-JP" sz="2400" dirty="0">
                <a:solidFill>
                  <a:schemeClr val="accent2"/>
                </a:solidFill>
                <a:cs typeface="Calibri" panose="020F0502020204030204" pitchFamily="34" charset="0"/>
              </a:rPr>
              <a:t>make-node</a:t>
            </a:r>
            <a:r>
              <a:rPr lang="en-US" altLang="ja-JP" sz="2400" dirty="0"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solidFill>
                  <a:srgbClr val="FF6600"/>
                </a:solidFill>
                <a:cs typeface="Calibri" panose="020F0502020204030204" pitchFamily="34" charset="0"/>
              </a:rPr>
              <a:t>46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                        (</a:t>
            </a:r>
            <a:r>
              <a:rPr lang="en-US" altLang="ja-JP" sz="2400" dirty="0">
                <a:solidFill>
                  <a:schemeClr val="accent2"/>
                </a:solidFill>
                <a:cs typeface="Calibri" panose="020F0502020204030204" pitchFamily="34" charset="0"/>
              </a:rPr>
              <a:t>make-node</a:t>
            </a:r>
            <a:r>
              <a:rPr lang="en-US" altLang="ja-JP" sz="2400" dirty="0"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solidFill>
                  <a:srgbClr val="FF6600"/>
                </a:solidFill>
                <a:cs typeface="Calibri" panose="020F0502020204030204" pitchFamily="34" charset="0"/>
              </a:rPr>
              <a:t>40</a:t>
            </a:r>
            <a:r>
              <a:rPr lang="en-US" altLang="ja-JP" sz="2400" dirty="0">
                <a:cs typeface="Calibri" panose="020F0502020204030204" pitchFamily="34" charset="0"/>
              </a:rPr>
              <a:t> false false)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                        (</a:t>
            </a:r>
            <a:r>
              <a:rPr lang="en-US" altLang="ja-JP" sz="2400" dirty="0">
                <a:solidFill>
                  <a:schemeClr val="accent2"/>
                </a:solidFill>
                <a:cs typeface="Calibri" panose="020F0502020204030204" pitchFamily="34" charset="0"/>
              </a:rPr>
              <a:t>make-node</a:t>
            </a:r>
            <a:r>
              <a:rPr lang="en-US" altLang="ja-JP" sz="2400" dirty="0"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solidFill>
                  <a:srgbClr val="FF6600"/>
                </a:solidFill>
                <a:cs typeface="Calibri" panose="020F0502020204030204" pitchFamily="34" charset="0"/>
              </a:rPr>
              <a:t>61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                                   false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                                   (</a:t>
            </a:r>
            <a:r>
              <a:rPr lang="en-US" altLang="ja-JP" sz="2400" dirty="0">
                <a:solidFill>
                  <a:schemeClr val="accent2"/>
                </a:solidFill>
                <a:cs typeface="Calibri" panose="020F0502020204030204" pitchFamily="34" charset="0"/>
              </a:rPr>
              <a:t>make-node</a:t>
            </a:r>
            <a:r>
              <a:rPr lang="en-US" altLang="ja-JP" sz="2400" dirty="0"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solidFill>
                  <a:srgbClr val="FF6600"/>
                </a:solidFill>
                <a:cs typeface="Calibri" panose="020F0502020204030204" pitchFamily="34" charset="0"/>
              </a:rPr>
              <a:t>69</a:t>
            </a:r>
            <a:r>
              <a:rPr lang="en-US" altLang="ja-JP" sz="2400" dirty="0">
                <a:cs typeface="Calibri" panose="020F0502020204030204" pitchFamily="34" charset="0"/>
              </a:rPr>
              <a:t> false false))))</a:t>
            </a:r>
            <a:endParaRPr lang="ja-JP" altLang="en-US" sz="2400" dirty="0">
              <a:cs typeface="Calibri" panose="020F0502020204030204" pitchFamily="34" charset="0"/>
            </a:endParaRPr>
          </a:p>
        </p:txBody>
      </p:sp>
      <p:grpSp>
        <p:nvGrpSpPr>
          <p:cNvPr id="78851" name="Group 3"/>
          <p:cNvGrpSpPr>
            <a:grpSpLocks/>
          </p:cNvGrpSpPr>
          <p:nvPr/>
        </p:nvGrpSpPr>
        <p:grpSpPr bwMode="auto">
          <a:xfrm>
            <a:off x="566738" y="4060825"/>
            <a:ext cx="2809875" cy="2376488"/>
            <a:chOff x="1972" y="2205"/>
            <a:chExt cx="1770" cy="1497"/>
          </a:xfrm>
        </p:grpSpPr>
        <p:sp>
          <p:nvSpPr>
            <p:cNvPr id="78855" name="Line 4"/>
            <p:cNvSpPr>
              <a:spLocks noChangeShapeType="1"/>
            </p:cNvSpPr>
            <p:nvPr/>
          </p:nvSpPr>
          <p:spPr bwMode="auto">
            <a:xfrm flipH="1">
              <a:off x="2381" y="2341"/>
              <a:ext cx="22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8856" name="Line 5"/>
            <p:cNvSpPr>
              <a:spLocks noChangeShapeType="1"/>
            </p:cNvSpPr>
            <p:nvPr/>
          </p:nvSpPr>
          <p:spPr bwMode="auto">
            <a:xfrm flipH="1">
              <a:off x="2063" y="2704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8857" name="Line 6"/>
            <p:cNvSpPr>
              <a:spLocks noChangeShapeType="1"/>
            </p:cNvSpPr>
            <p:nvPr/>
          </p:nvSpPr>
          <p:spPr bwMode="auto">
            <a:xfrm>
              <a:off x="2698" y="2341"/>
              <a:ext cx="454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8858" name="Line 7"/>
            <p:cNvSpPr>
              <a:spLocks noChangeShapeType="1"/>
            </p:cNvSpPr>
            <p:nvPr/>
          </p:nvSpPr>
          <p:spPr bwMode="auto">
            <a:xfrm flipH="1">
              <a:off x="2880" y="2704"/>
              <a:ext cx="272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8859" name="Line 8"/>
            <p:cNvSpPr>
              <a:spLocks noChangeShapeType="1"/>
            </p:cNvSpPr>
            <p:nvPr/>
          </p:nvSpPr>
          <p:spPr bwMode="auto">
            <a:xfrm>
              <a:off x="3152" y="2704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8860" name="Line 9"/>
            <p:cNvSpPr>
              <a:spLocks noChangeShapeType="1"/>
            </p:cNvSpPr>
            <p:nvPr/>
          </p:nvSpPr>
          <p:spPr bwMode="auto">
            <a:xfrm>
              <a:off x="3424" y="3157"/>
              <a:ext cx="22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78861" name="Oval 10"/>
            <p:cNvSpPr>
              <a:spLocks noChangeArrowheads="1"/>
            </p:cNvSpPr>
            <p:nvPr/>
          </p:nvSpPr>
          <p:spPr bwMode="auto">
            <a:xfrm>
              <a:off x="2562" y="220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35</a:t>
              </a:r>
            </a:p>
          </p:txBody>
        </p:sp>
        <p:sp>
          <p:nvSpPr>
            <p:cNvPr id="78862" name="Oval 11"/>
            <p:cNvSpPr>
              <a:spLocks noChangeArrowheads="1"/>
            </p:cNvSpPr>
            <p:nvPr/>
          </p:nvSpPr>
          <p:spPr bwMode="auto">
            <a:xfrm>
              <a:off x="2245" y="256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21</a:t>
              </a:r>
            </a:p>
          </p:txBody>
        </p:sp>
        <p:sp>
          <p:nvSpPr>
            <p:cNvPr id="78863" name="Oval 12"/>
            <p:cNvSpPr>
              <a:spLocks noChangeArrowheads="1"/>
            </p:cNvSpPr>
            <p:nvPr/>
          </p:nvSpPr>
          <p:spPr bwMode="auto">
            <a:xfrm>
              <a:off x="1972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13</a:t>
              </a:r>
            </a:p>
          </p:txBody>
        </p:sp>
        <p:sp>
          <p:nvSpPr>
            <p:cNvPr id="78864" name="Oval 13"/>
            <p:cNvSpPr>
              <a:spLocks noChangeArrowheads="1"/>
            </p:cNvSpPr>
            <p:nvPr/>
          </p:nvSpPr>
          <p:spPr bwMode="auto">
            <a:xfrm>
              <a:off x="2744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40</a:t>
              </a:r>
            </a:p>
          </p:txBody>
        </p:sp>
        <p:sp>
          <p:nvSpPr>
            <p:cNvPr id="78865" name="Oval 14"/>
            <p:cNvSpPr>
              <a:spLocks noChangeArrowheads="1"/>
            </p:cNvSpPr>
            <p:nvPr/>
          </p:nvSpPr>
          <p:spPr bwMode="auto">
            <a:xfrm>
              <a:off x="3333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61</a:t>
              </a:r>
            </a:p>
          </p:txBody>
        </p:sp>
        <p:sp>
          <p:nvSpPr>
            <p:cNvPr id="78866" name="Oval 15"/>
            <p:cNvSpPr>
              <a:spLocks noChangeArrowheads="1"/>
            </p:cNvSpPr>
            <p:nvPr/>
          </p:nvSpPr>
          <p:spPr bwMode="auto">
            <a:xfrm>
              <a:off x="3016" y="256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46</a:t>
              </a:r>
            </a:p>
          </p:txBody>
        </p:sp>
        <p:sp>
          <p:nvSpPr>
            <p:cNvPr id="78867" name="Oval 16"/>
            <p:cNvSpPr>
              <a:spLocks noChangeArrowheads="1"/>
            </p:cNvSpPr>
            <p:nvPr/>
          </p:nvSpPr>
          <p:spPr bwMode="auto">
            <a:xfrm>
              <a:off x="3515" y="347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/>
                <a:t>69</a:t>
              </a:r>
            </a:p>
          </p:txBody>
        </p:sp>
      </p:grpSp>
      <p:sp>
        <p:nvSpPr>
          <p:cNvPr id="78852" name="Rectangle 17"/>
          <p:cNvSpPr>
            <a:spLocks noChangeArrowheads="1"/>
          </p:cNvSpPr>
          <p:nvPr/>
        </p:nvSpPr>
        <p:spPr bwMode="auto">
          <a:xfrm>
            <a:off x="304800" y="3744913"/>
            <a:ext cx="3309938" cy="2830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853" name="AutoShape 18"/>
          <p:cNvSpPr>
            <a:spLocks noChangeArrowheads="1"/>
          </p:cNvSpPr>
          <p:nvPr/>
        </p:nvSpPr>
        <p:spPr bwMode="auto">
          <a:xfrm>
            <a:off x="3656014" y="4898231"/>
            <a:ext cx="463549" cy="523875"/>
          </a:xfrm>
          <a:prstGeom prst="leftArrow">
            <a:avLst>
              <a:gd name="adj1" fmla="val 50000"/>
              <a:gd name="adj2" fmla="val 3121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854" name="Text Box 19"/>
          <p:cNvSpPr txBox="1">
            <a:spLocks noChangeArrowheads="1"/>
          </p:cNvSpPr>
          <p:nvPr/>
        </p:nvSpPr>
        <p:spPr bwMode="auto">
          <a:xfrm>
            <a:off x="4119563" y="4392008"/>
            <a:ext cx="507421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上のプログラムが表現する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２分探索木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（「</a:t>
            </a:r>
            <a:r>
              <a:rPr lang="en-US" altLang="ja-JP" sz="2400" dirty="0"/>
              <a:t>false</a:t>
            </a:r>
            <a:r>
              <a:rPr lang="ja-JP" altLang="en-US" sz="2400" dirty="0"/>
              <a:t>」は「データが無い」こと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　を示す特別な値）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9509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25" y="1611313"/>
            <a:ext cx="8221663" cy="4114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sz="3600"/>
              <a:t>二分探索木の探索のプログラムを作り，実行する	 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sz="3200"/>
              <a:t>データが二分探索木の中にあれば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altLang="ja-JP" sz="3200"/>
              <a:t>		→ true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sz="3200"/>
              <a:t>無ければ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/>
              <a:t>		</a:t>
            </a:r>
            <a:r>
              <a:rPr lang="en-US" altLang="ja-JP"/>
              <a:t>→ false</a:t>
            </a:r>
          </a:p>
          <a:p>
            <a:pPr lvl="1" eaLnBrk="1" hangingPunct="1">
              <a:lnSpc>
                <a:spcPct val="120000"/>
              </a:lnSpc>
            </a:pP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例題９．二分探索木による探索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42814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ja-JP" altLang="en-US"/>
              <a:t> </a:t>
            </a:r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277813" y="385763"/>
            <a:ext cx="8578850" cy="509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(define-struct node</a:t>
            </a:r>
          </a:p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          (value left right))</a:t>
            </a:r>
          </a:p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search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 a-tree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(cond</a:t>
            </a:r>
          </a:p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[(eq? </a:t>
            </a:r>
            <a:r>
              <a:rPr lang="en-US" altLang="ja-JP" sz="2800">
                <a:solidFill>
                  <a:schemeClr val="tx2"/>
                </a:solidFill>
              </a:rPr>
              <a:t>a-tree</a:t>
            </a:r>
            <a:r>
              <a:rPr lang="en-US" altLang="ja-JP" sz="2800"/>
              <a:t> false) false]</a:t>
            </a:r>
          </a:p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[(&lt;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 (node-value </a:t>
            </a:r>
            <a:r>
              <a:rPr lang="en-US" altLang="ja-JP" sz="2800">
                <a:solidFill>
                  <a:schemeClr val="tx2"/>
                </a:solidFill>
              </a:rPr>
              <a:t>a-tree</a:t>
            </a:r>
            <a:r>
              <a:rPr lang="en-US" altLang="ja-JP" sz="2800"/>
              <a:t>)) (</a:t>
            </a:r>
            <a:r>
              <a:rPr lang="en-US" altLang="ja-JP" sz="2800">
                <a:solidFill>
                  <a:schemeClr val="tx2"/>
                </a:solidFill>
              </a:rPr>
              <a:t>search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 (node-left </a:t>
            </a:r>
            <a:r>
              <a:rPr lang="en-US" altLang="ja-JP" sz="2800">
                <a:solidFill>
                  <a:schemeClr val="tx2"/>
                </a:solidFill>
              </a:rPr>
              <a:t>a-tree</a:t>
            </a:r>
            <a:r>
              <a:rPr lang="en-US" altLang="ja-JP" sz="2800"/>
              <a:t>))]</a:t>
            </a:r>
          </a:p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[(&lt; (node-value</a:t>
            </a:r>
            <a:r>
              <a:rPr lang="en-US" altLang="ja-JP" sz="2800">
                <a:solidFill>
                  <a:schemeClr val="tx2"/>
                </a:solidFill>
              </a:rPr>
              <a:t> a-tree</a:t>
            </a:r>
            <a:r>
              <a:rPr lang="en-US" altLang="ja-JP" sz="2800"/>
              <a:t>)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) (</a:t>
            </a:r>
            <a:r>
              <a:rPr lang="en-US" altLang="ja-JP" sz="2800">
                <a:solidFill>
                  <a:schemeClr val="tx2"/>
                </a:solidFill>
              </a:rPr>
              <a:t>search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 (node-right </a:t>
            </a:r>
            <a:r>
              <a:rPr lang="en-US" altLang="ja-JP" sz="2800">
                <a:solidFill>
                  <a:schemeClr val="tx2"/>
                </a:solidFill>
              </a:rPr>
              <a:t>a-tree</a:t>
            </a:r>
            <a:r>
              <a:rPr lang="en-US" altLang="ja-JP" sz="2800"/>
              <a:t>))]</a:t>
            </a:r>
          </a:p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[else true]))</a:t>
            </a:r>
            <a:endParaRPr lang="ja-JP" altLang="en-US" sz="2800"/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4346575" y="3643313"/>
            <a:ext cx="3995738" cy="60483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 flipH="1">
            <a:off x="6246813" y="2968625"/>
            <a:ext cx="336550" cy="67468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6407150" y="2405063"/>
            <a:ext cx="1825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左を探す</a:t>
            </a:r>
          </a:p>
        </p:txBody>
      </p:sp>
      <p:sp>
        <p:nvSpPr>
          <p:cNvPr id="80903" name="Line 7"/>
          <p:cNvSpPr>
            <a:spLocks noChangeShapeType="1"/>
          </p:cNvSpPr>
          <p:nvPr/>
        </p:nvSpPr>
        <p:spPr bwMode="auto">
          <a:xfrm flipH="1" flipV="1">
            <a:off x="6151563" y="4886325"/>
            <a:ext cx="293687" cy="59055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auto">
          <a:xfrm>
            <a:off x="4351338" y="4281488"/>
            <a:ext cx="4221162" cy="60483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6356350" y="5378450"/>
            <a:ext cx="1825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右を探す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13314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0"/>
            <a:ext cx="8259762" cy="68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51969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endParaRPr lang="ja-JP" altLang="en-US"/>
          </a:p>
          <a:p>
            <a:pPr eaLnBrk="1" hangingPunct="1">
              <a:lnSpc>
                <a:spcPct val="120000"/>
              </a:lnSpc>
            </a:pPr>
            <a:r>
              <a:rPr lang="ja-JP" altLang="en-US"/>
              <a:t>２分探索木を「入れ子になった </a:t>
            </a:r>
            <a:r>
              <a:rPr lang="en-US" altLang="ja-JP"/>
              <a:t>node structure</a:t>
            </a:r>
            <a:r>
              <a:rPr lang="ja-JP" altLang="en-US"/>
              <a:t>」として表現した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まとめ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528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00388" y="2095500"/>
            <a:ext cx="2128837" cy="958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4165600" y="2095500"/>
            <a:ext cx="0" cy="958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3535363" y="2528888"/>
            <a:ext cx="134937" cy="165100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3595688" y="2603500"/>
            <a:ext cx="0" cy="1304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1836738" y="2622550"/>
            <a:ext cx="1243012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3114675" y="3913188"/>
            <a:ext cx="974725" cy="958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128963" y="4187825"/>
            <a:ext cx="8810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apple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111250" y="5205413"/>
            <a:ext cx="7724775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ペアは，上のように，箱とポインタ表記される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4170363" y="2101850"/>
            <a:ext cx="1042987" cy="977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(cons 'apple empty) </a:t>
            </a:r>
            <a:r>
              <a:rPr lang="ja-JP" altLang="en-US" sz="4000" dirty="0"/>
              <a:t>の箱とポインタ記法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980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094038" y="2108200"/>
            <a:ext cx="2128837" cy="958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4159250" y="2108200"/>
            <a:ext cx="0" cy="958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3529013" y="2541588"/>
            <a:ext cx="134937" cy="165100"/>
          </a:xfrm>
          <a:prstGeom prst="ellipse">
            <a:avLst/>
          </a:prstGeom>
          <a:solidFill>
            <a:srgbClr val="100070"/>
          </a:solidFill>
          <a:ln w="28575">
            <a:solidFill>
              <a:srgbClr val="10007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3589338" y="2616200"/>
            <a:ext cx="0" cy="13049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1843088" y="2635250"/>
            <a:ext cx="1243012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108325" y="3925888"/>
            <a:ext cx="974725" cy="9588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122613" y="4200525"/>
            <a:ext cx="8810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apple</a:t>
            </a:r>
          </a:p>
        </p:txBody>
      </p:sp>
      <p:sp>
        <p:nvSpPr>
          <p:cNvPr id="12298" name="AutoShape 10"/>
          <p:cNvSpPr>
            <a:spLocks/>
          </p:cNvSpPr>
          <p:nvPr/>
        </p:nvSpPr>
        <p:spPr bwMode="auto">
          <a:xfrm flipH="1">
            <a:off x="2649538" y="2516188"/>
            <a:ext cx="241300" cy="2549525"/>
          </a:xfrm>
          <a:prstGeom prst="rightBrace">
            <a:avLst>
              <a:gd name="adj1" fmla="val 88048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857375" y="3484563"/>
            <a:ext cx="6937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car</a:t>
            </a:r>
          </a:p>
        </p:txBody>
      </p:sp>
      <p:sp>
        <p:nvSpPr>
          <p:cNvPr id="12300" name="AutoShape 12"/>
          <p:cNvSpPr>
            <a:spLocks/>
          </p:cNvSpPr>
          <p:nvPr/>
        </p:nvSpPr>
        <p:spPr bwMode="auto">
          <a:xfrm rot="5400000">
            <a:off x="4608513" y="2778125"/>
            <a:ext cx="376237" cy="1439863"/>
          </a:xfrm>
          <a:prstGeom prst="rightBrace">
            <a:avLst>
              <a:gd name="adj1" fmla="val 31892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448175" y="3652838"/>
            <a:ext cx="7175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cdr</a:t>
            </a: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4170363" y="2101850"/>
            <a:ext cx="1042987" cy="977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(cons 'apple empty) </a:t>
            </a:r>
            <a:r>
              <a:rPr lang="ja-JP" altLang="en-US" sz="4000" dirty="0"/>
              <a:t>の箱とポインタ記法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956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2411</Words>
  <Application>Microsoft Office PowerPoint</Application>
  <PresentationFormat>画面に合わせる (4:3)</PresentationFormat>
  <Paragraphs>596</Paragraphs>
  <Slides>78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78</vt:i4>
      </vt:variant>
    </vt:vector>
  </HeadingPairs>
  <TitlesOfParts>
    <vt:vector size="85" baseType="lpstr">
      <vt:lpstr>CS Times Roman</vt:lpstr>
      <vt:lpstr>メイリオ</vt:lpstr>
      <vt:lpstr>游ゴシック</vt:lpstr>
      <vt:lpstr>Arial</vt:lpstr>
      <vt:lpstr>Calibri</vt:lpstr>
      <vt:lpstr>Segoe UI</vt:lpstr>
      <vt:lpstr>Office テーマ</vt:lpstr>
      <vt:lpstr>sp-16. cons と種々のデータ構造 </vt:lpstr>
      <vt:lpstr>アウトライン</vt:lpstr>
      <vt:lpstr>16-1 ペア</vt:lpstr>
      <vt:lpstr>ペアとは</vt:lpstr>
      <vt:lpstr>car と cdr</vt:lpstr>
      <vt:lpstr>(cons 'apple 100) の箱とポインタ記法</vt:lpstr>
      <vt:lpstr>(cons 'apple 100) の箱とポインタ記法</vt:lpstr>
      <vt:lpstr>(cons 'apple empty) の箱とポインタ記法</vt:lpstr>
      <vt:lpstr>(cons 'apple empty) の箱とポインタ記法</vt:lpstr>
      <vt:lpstr>まとめ</vt:lpstr>
      <vt:lpstr>16-2 パソコン演習</vt:lpstr>
      <vt:lpstr>パソコン演習の進め方</vt:lpstr>
      <vt:lpstr>DrScheme の使用</vt:lpstr>
      <vt:lpstr>Full Scheme では</vt:lpstr>
      <vt:lpstr>例題１．ペア</vt:lpstr>
      <vt:lpstr>「例題１．ペア」の手順</vt:lpstr>
      <vt:lpstr>PowerPoint プレゼンテーション</vt:lpstr>
      <vt:lpstr>例題２．リストの変数定義</vt:lpstr>
      <vt:lpstr>「例題２．リストの変数定義」の手順</vt:lpstr>
      <vt:lpstr>PowerPoint プレゼンテーション</vt:lpstr>
      <vt:lpstr>(cons 15 (cons 8 (cons 6 '()))) の箱とポインタ記法</vt:lpstr>
      <vt:lpstr>(cons 15 (cons 8 (cons 6 '()))) の箱とポインタ記法</vt:lpstr>
      <vt:lpstr>リストの car と cdr</vt:lpstr>
      <vt:lpstr>リストの末尾としての空リスト</vt:lpstr>
      <vt:lpstr>リストを構成するペアの性質 (1/2) </vt:lpstr>
      <vt:lpstr>リストを構成するペアの性質 (2/2)</vt:lpstr>
      <vt:lpstr>リストとは</vt:lpstr>
      <vt:lpstr>PowerPoint プレゼンテーション</vt:lpstr>
      <vt:lpstr>cons の意味</vt:lpstr>
      <vt:lpstr>例題３．ペアから構成されたペア</vt:lpstr>
      <vt:lpstr>「例題３．ペアから構成されたペア」の手順</vt:lpstr>
      <vt:lpstr>PowerPoint プレゼンテーション</vt:lpstr>
      <vt:lpstr>例題３のプログラム例</vt:lpstr>
      <vt:lpstr>(cons (cons 'a 'b) 'c) の箱とポインタ記法</vt:lpstr>
      <vt:lpstr>(cons 'a (cons 'b 'c)) の箱とポインタ記法</vt:lpstr>
      <vt:lpstr>cons によるペアの表記</vt:lpstr>
      <vt:lpstr>例題４．car と cdr の組み合わせ</vt:lpstr>
      <vt:lpstr>「例題３．car と cdr の組み合わせ」の手順</vt:lpstr>
      <vt:lpstr>PowerPoint プレゼンテーション</vt:lpstr>
      <vt:lpstr>PowerPoint プレゼンテーション</vt:lpstr>
      <vt:lpstr>例題４のプログラム例</vt:lpstr>
      <vt:lpstr>car, cdr の組み合わせ</vt:lpstr>
      <vt:lpstr>car, cdr の組み合わせ</vt:lpstr>
      <vt:lpstr>ペアに関する関数</vt:lpstr>
      <vt:lpstr>例題５． cons と list の組み合わせ(1)</vt:lpstr>
      <vt:lpstr>cons と list の組み合わせ (1/2)</vt:lpstr>
      <vt:lpstr>PowerPoint プレゼンテーション</vt:lpstr>
      <vt:lpstr>PowerPoint プレゼンテーション</vt:lpstr>
      <vt:lpstr>例題６． cons と list の組み合わせ(2)</vt:lpstr>
      <vt:lpstr>cons と list の組み合わせ (2/2)</vt:lpstr>
      <vt:lpstr>PowerPoint プレゼンテーション</vt:lpstr>
      <vt:lpstr>例題７． list と list の組み合わせ</vt:lpstr>
      <vt:lpstr>list と list の組み合わせ</vt:lpstr>
      <vt:lpstr>PowerPoint プレゼンテーション</vt:lpstr>
      <vt:lpstr>ドット対の例</vt:lpstr>
      <vt:lpstr>PowerPoint プレゼンテーション</vt:lpstr>
      <vt:lpstr>ドット対</vt:lpstr>
      <vt:lpstr>PowerPoint プレゼンテーション</vt:lpstr>
      <vt:lpstr>16-3 課題</vt:lpstr>
      <vt:lpstr>課題①</vt:lpstr>
      <vt:lpstr>さらに勉強したい人への 補足説明事項</vt:lpstr>
      <vt:lpstr>　</vt:lpstr>
      <vt:lpstr>木構造</vt:lpstr>
      <vt:lpstr>木構造</vt:lpstr>
      <vt:lpstr>二分木 (binary tree)</vt:lpstr>
      <vt:lpstr>二分探索木 (binary search tree)</vt:lpstr>
      <vt:lpstr>二分探索木による探索</vt:lpstr>
      <vt:lpstr>二分探索木による探索の例</vt:lpstr>
      <vt:lpstr>データ構造</vt:lpstr>
      <vt:lpstr>二分探索木のための node structure</vt:lpstr>
      <vt:lpstr>例題８．二分探索木</vt:lpstr>
      <vt:lpstr>二分探索木の節点</vt:lpstr>
      <vt:lpstr>define-struct の機能</vt:lpstr>
      <vt:lpstr>PowerPoint プレゼンテーション</vt:lpstr>
      <vt:lpstr>例題９．二分探索木による探索</vt:lpstr>
      <vt:lpstr>PowerPoint プレゼンテーション</vt:lpstr>
      <vt:lpstr>PowerPoint プレゼンテーション</vt:lpstr>
      <vt:lpstr>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 と種々のデータ構造</dc:title>
  <dc:creator>kaneko kunihiko</dc:creator>
  <cp:lastModifiedBy>me</cp:lastModifiedBy>
  <cp:revision>36</cp:revision>
  <dcterms:created xsi:type="dcterms:W3CDTF">2019-11-02T00:06:04Z</dcterms:created>
  <dcterms:modified xsi:type="dcterms:W3CDTF">2023-01-19T04:00:20Z</dcterms:modified>
</cp:coreProperties>
</file>